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70" r:id="rId4"/>
    <p:sldId id="260" r:id="rId5"/>
    <p:sldId id="261" r:id="rId6"/>
    <p:sldId id="271" r:id="rId7"/>
    <p:sldId id="282" r:id="rId8"/>
    <p:sldId id="268" r:id="rId9"/>
    <p:sldId id="272" r:id="rId10"/>
    <p:sldId id="266" r:id="rId11"/>
    <p:sldId id="264" r:id="rId12"/>
    <p:sldId id="267" r:id="rId13"/>
    <p:sldId id="274" r:id="rId14"/>
    <p:sldId id="276" r:id="rId15"/>
    <p:sldId id="277" r:id="rId16"/>
    <p:sldId id="278" r:id="rId17"/>
    <p:sldId id="279" r:id="rId18"/>
    <p:sldId id="280" r:id="rId19"/>
    <p:sldId id="281" r:id="rId20"/>
    <p:sldId id="26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0" d="100"/>
          <a:sy n="110" d="100"/>
        </p:scale>
        <p:origin x="6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smtClean="0"/>
              <a:t>Recipients</a:t>
            </a:r>
            <a:r>
              <a:rPr lang="en-US" b="1" baseline="0" dirty="0" smtClean="0"/>
              <a:t> of Humanitarian aid to Haiti from all donors (March 2012)</a:t>
            </a:r>
            <a:endParaRPr lang="en-US" b="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409-40F5-8160-8B9BF8CCC8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409-40F5-8160-8B9BF8CCC8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409-40F5-8160-8B9BF8CCC8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409-40F5-8160-8B9BF8CCC83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409-40F5-8160-8B9BF8CCC83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5409-40F5-8160-8B9BF8CCC83A}"/>
              </c:ext>
            </c:extLst>
          </c:dPt>
          <c:cat>
            <c:strRef>
              <c:f>Sheet1!$A$2:$A$7</c:f>
              <c:strCache>
                <c:ptCount val="6"/>
                <c:pt idx="0">
                  <c:v>Donor's own military entitites 365</c:v>
                </c:pt>
                <c:pt idx="1">
                  <c:v>INGOs contractors and other non-state actos 26%*</c:v>
                </c:pt>
                <c:pt idx="2">
                  <c:v>UN agencies and INGOs**</c:v>
                </c:pt>
                <c:pt idx="3">
                  <c:v>In-kind 6%</c:v>
                </c:pt>
                <c:pt idx="4">
                  <c:v>Red Cross 5%</c:v>
                </c:pt>
                <c:pt idx="5">
                  <c:v>Government of Haiti</c:v>
                </c:pt>
              </c:strCache>
            </c:strRef>
          </c:cat>
          <c:val>
            <c:numRef>
              <c:f>Sheet1!$B$2:$B$7</c:f>
              <c:numCache>
                <c:formatCode>General</c:formatCode>
                <c:ptCount val="6"/>
                <c:pt idx="0">
                  <c:v>36</c:v>
                </c:pt>
                <c:pt idx="1">
                  <c:v>26</c:v>
                </c:pt>
                <c:pt idx="2">
                  <c:v>26</c:v>
                </c:pt>
                <c:pt idx="3">
                  <c:v>6</c:v>
                </c:pt>
                <c:pt idx="4">
                  <c:v>5</c:v>
                </c:pt>
                <c:pt idx="5" formatCode="0%">
                  <c:v>1</c:v>
                </c:pt>
              </c:numCache>
            </c:numRef>
          </c:val>
          <c:extLst>
            <c:ext xmlns:c16="http://schemas.microsoft.com/office/drawing/2014/chart" uri="{C3380CC4-5D6E-409C-BE32-E72D297353CC}">
              <c16:uniqueId val="{00000000-2DD8-4F9A-A212-655F17DB55C4}"/>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5"/>
        <c:txPr>
          <a:bodyPr rot="0" spcFirstLastPara="1" vertOverflow="ellipsis" vert="horz" wrap="square" anchor="ctr" anchorCtr="1"/>
          <a:lstStyle/>
          <a:p>
            <a:pPr>
              <a:defRPr sz="1197" b="0" i="0" u="none" strike="noStrike" kern="1200" baseline="0">
                <a:solidFill>
                  <a:schemeClr val="tx1">
                    <a:lumMod val="65000"/>
                    <a:lumOff val="35000"/>
                  </a:schemeClr>
                </a:solidFill>
                <a:effectLst>
                  <a:glow rad="127000">
                    <a:srgbClr val="FFFF00"/>
                  </a:glow>
                </a:effectLst>
                <a:latin typeface="+mn-lt"/>
                <a:ea typeface="+mn-ea"/>
                <a:cs typeface="+mn-cs"/>
              </a:defRPr>
            </a:pPr>
            <a:endParaRPr lang="en-US"/>
          </a:p>
        </c:txPr>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'Q14'!$A$1</c:f>
          <c:strCache>
            <c:ptCount val="1"/>
            <c:pt idx="0">
              <c:v>En cas de tremblement de terre, en quelles sources d’information auriez-vous confiance ?</c:v>
            </c:pt>
          </c:strCache>
        </c:strRef>
      </c:tx>
      <c:layout>
        <c:manualLayout>
          <c:xMode val="edge"/>
          <c:yMode val="edge"/>
          <c:x val="0.14049513738318939"/>
          <c:y val="7.29660623927628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1267171313730712"/>
          <c:y val="0.2135862578360955"/>
          <c:w val="0.75376951069522102"/>
          <c:h val="0.70739620778712198"/>
        </c:manualLayout>
      </c:layout>
      <c:barChart>
        <c:barDir val="bar"/>
        <c:grouping val="stacked"/>
        <c:varyColors val="0"/>
        <c:ser>
          <c:idx val="0"/>
          <c:order val="0"/>
          <c:tx>
            <c:strRef>
              <c:f>'Q14'!$K$3</c:f>
              <c:strCache>
                <c:ptCount val="1"/>
                <c:pt idx="0">
                  <c:v>Pas confiance du tout</c:v>
                </c:pt>
              </c:strCache>
            </c:strRef>
          </c:tx>
          <c:spPr>
            <a:solidFill>
              <a:schemeClr val="accent1"/>
            </a:solidFill>
            <a:ln>
              <a:noFill/>
            </a:ln>
            <a:effectLst/>
          </c:spPr>
          <c:invertIfNegative val="0"/>
          <c:cat>
            <c:strRef>
              <c:f>'Q14'!$J$4:$J$15</c:f>
              <c:strCache>
                <c:ptCount val="12"/>
                <c:pt idx="0">
                  <c:v>Associations du vodou</c:v>
                </c:pt>
                <c:pt idx="1">
                  <c:v>Pasteurs protestants</c:v>
                </c:pt>
                <c:pt idx="2">
                  <c:v>Eglise catholique</c:v>
                </c:pt>
                <c:pt idx="3">
                  <c:v>Littérature religieuse</c:v>
                </c:pt>
                <c:pt idx="4">
                  <c:v>Réseaux sociaux</c:v>
                </c:pt>
                <c:pt idx="5">
                  <c:v>Gouvernement d’Haïti</c:v>
                </c:pt>
                <c:pt idx="6">
                  <c:v>Journalistes</c:v>
                </c:pt>
                <c:pt idx="7">
                  <c:v>Mes proches</c:v>
                </c:pt>
                <c:pt idx="8">
                  <c:v>Organisations internationales</c:v>
                </c:pt>
                <c:pt idx="9">
                  <c:v>Protection civile</c:v>
                </c:pt>
                <c:pt idx="10">
                  <c:v>Bureau des Mines et de l’Énergie</c:v>
                </c:pt>
                <c:pt idx="11">
                  <c:v>Scientifiques</c:v>
                </c:pt>
              </c:strCache>
            </c:strRef>
          </c:cat>
          <c:val>
            <c:numRef>
              <c:f>'Q14'!$K$4:$K$15</c:f>
              <c:numCache>
                <c:formatCode>0</c:formatCode>
                <c:ptCount val="12"/>
                <c:pt idx="0">
                  <c:v>38.309549945115258</c:v>
                </c:pt>
                <c:pt idx="1">
                  <c:v>34.467618002195387</c:v>
                </c:pt>
                <c:pt idx="2">
                  <c:v>30.076838638858401</c:v>
                </c:pt>
                <c:pt idx="3">
                  <c:v>37.65093304061471</c:v>
                </c:pt>
                <c:pt idx="4">
                  <c:v>20.307354555433591</c:v>
                </c:pt>
                <c:pt idx="5">
                  <c:v>24.149286498353458</c:v>
                </c:pt>
                <c:pt idx="6">
                  <c:v>9.0010976948408352</c:v>
                </c:pt>
                <c:pt idx="7">
                  <c:v>6.9154774972557638</c:v>
                </c:pt>
                <c:pt idx="8">
                  <c:v>7.6838638858397363</c:v>
                </c:pt>
                <c:pt idx="9">
                  <c:v>6.1470911086717894</c:v>
                </c:pt>
                <c:pt idx="10">
                  <c:v>5.5982436882546649</c:v>
                </c:pt>
                <c:pt idx="11">
                  <c:v>1.9758507135016465</c:v>
                </c:pt>
              </c:numCache>
            </c:numRef>
          </c:val>
          <c:extLst>
            <c:ext xmlns:c16="http://schemas.microsoft.com/office/drawing/2014/chart" uri="{C3380CC4-5D6E-409C-BE32-E72D297353CC}">
              <c16:uniqueId val="{00000000-AB51-44E6-80FF-A5F0E2E19C28}"/>
            </c:ext>
          </c:extLst>
        </c:ser>
        <c:ser>
          <c:idx val="1"/>
          <c:order val="1"/>
          <c:tx>
            <c:strRef>
              <c:f>'Q14'!$L$3</c:f>
              <c:strCache>
                <c:ptCount val="1"/>
                <c:pt idx="0">
                  <c:v>Peu confiance</c:v>
                </c:pt>
              </c:strCache>
            </c:strRef>
          </c:tx>
          <c:spPr>
            <a:solidFill>
              <a:schemeClr val="accent2"/>
            </a:solidFill>
            <a:ln>
              <a:noFill/>
            </a:ln>
            <a:effectLst/>
          </c:spPr>
          <c:invertIfNegative val="0"/>
          <c:cat>
            <c:strRef>
              <c:f>'Q14'!$J$4:$J$15</c:f>
              <c:strCache>
                <c:ptCount val="12"/>
                <c:pt idx="0">
                  <c:v>Associations du vodou</c:v>
                </c:pt>
                <c:pt idx="1">
                  <c:v>Pasteurs protestants</c:v>
                </c:pt>
                <c:pt idx="2">
                  <c:v>Eglise catholique</c:v>
                </c:pt>
                <c:pt idx="3">
                  <c:v>Littérature religieuse</c:v>
                </c:pt>
                <c:pt idx="4">
                  <c:v>Réseaux sociaux</c:v>
                </c:pt>
                <c:pt idx="5">
                  <c:v>Gouvernement d’Haïti</c:v>
                </c:pt>
                <c:pt idx="6">
                  <c:v>Journalistes</c:v>
                </c:pt>
                <c:pt idx="7">
                  <c:v>Mes proches</c:v>
                </c:pt>
                <c:pt idx="8">
                  <c:v>Organisations internationales</c:v>
                </c:pt>
                <c:pt idx="9">
                  <c:v>Protection civile</c:v>
                </c:pt>
                <c:pt idx="10">
                  <c:v>Bureau des Mines et de l’Énergie</c:v>
                </c:pt>
                <c:pt idx="11">
                  <c:v>Scientifiques</c:v>
                </c:pt>
              </c:strCache>
            </c:strRef>
          </c:cat>
          <c:val>
            <c:numRef>
              <c:f>'Q14'!$L$4:$L$15</c:f>
              <c:numCache>
                <c:formatCode>0</c:formatCode>
                <c:ptCount val="12"/>
                <c:pt idx="0">
                  <c:v>17.782656421514819</c:v>
                </c:pt>
                <c:pt idx="1">
                  <c:v>19.319429198682766</c:v>
                </c:pt>
                <c:pt idx="2">
                  <c:v>20.74643249176729</c:v>
                </c:pt>
                <c:pt idx="3">
                  <c:v>13.50164654226125</c:v>
                </c:pt>
                <c:pt idx="4">
                  <c:v>23.710208562019758</c:v>
                </c:pt>
                <c:pt idx="5">
                  <c:v>19.319429198682766</c:v>
                </c:pt>
                <c:pt idx="6">
                  <c:v>18.551042810098792</c:v>
                </c:pt>
                <c:pt idx="7">
                  <c:v>15.038419319429201</c:v>
                </c:pt>
                <c:pt idx="8">
                  <c:v>14.709110867178923</c:v>
                </c:pt>
                <c:pt idx="9">
                  <c:v>13.2821075740944</c:v>
                </c:pt>
                <c:pt idx="10">
                  <c:v>11.19648737650933</c:v>
                </c:pt>
                <c:pt idx="11">
                  <c:v>7.0252469813391878</c:v>
                </c:pt>
              </c:numCache>
            </c:numRef>
          </c:val>
          <c:extLst>
            <c:ext xmlns:c16="http://schemas.microsoft.com/office/drawing/2014/chart" uri="{C3380CC4-5D6E-409C-BE32-E72D297353CC}">
              <c16:uniqueId val="{00000001-AB51-44E6-80FF-A5F0E2E19C28}"/>
            </c:ext>
          </c:extLst>
        </c:ser>
        <c:ser>
          <c:idx val="2"/>
          <c:order val="2"/>
          <c:tx>
            <c:strRef>
              <c:f>'Q14'!$M$3</c:f>
              <c:strCache>
                <c:ptCount val="1"/>
                <c:pt idx="0">
                  <c:v>Neutre</c:v>
                </c:pt>
              </c:strCache>
            </c:strRef>
          </c:tx>
          <c:spPr>
            <a:solidFill>
              <a:schemeClr val="accent3"/>
            </a:solidFill>
            <a:ln>
              <a:noFill/>
            </a:ln>
            <a:effectLst/>
          </c:spPr>
          <c:invertIfNegative val="0"/>
          <c:cat>
            <c:strRef>
              <c:f>'Q14'!$J$4:$J$15</c:f>
              <c:strCache>
                <c:ptCount val="12"/>
                <c:pt idx="0">
                  <c:v>Associations du vodou</c:v>
                </c:pt>
                <c:pt idx="1">
                  <c:v>Pasteurs protestants</c:v>
                </c:pt>
                <c:pt idx="2">
                  <c:v>Eglise catholique</c:v>
                </c:pt>
                <c:pt idx="3">
                  <c:v>Littérature religieuse</c:v>
                </c:pt>
                <c:pt idx="4">
                  <c:v>Réseaux sociaux</c:v>
                </c:pt>
                <c:pt idx="5">
                  <c:v>Gouvernement d’Haïti</c:v>
                </c:pt>
                <c:pt idx="6">
                  <c:v>Journalistes</c:v>
                </c:pt>
                <c:pt idx="7">
                  <c:v>Mes proches</c:v>
                </c:pt>
                <c:pt idx="8">
                  <c:v>Organisations internationales</c:v>
                </c:pt>
                <c:pt idx="9">
                  <c:v>Protection civile</c:v>
                </c:pt>
                <c:pt idx="10">
                  <c:v>Bureau des Mines et de l’Énergie</c:v>
                </c:pt>
                <c:pt idx="11">
                  <c:v>Scientifiques</c:v>
                </c:pt>
              </c:strCache>
            </c:strRef>
          </c:cat>
          <c:val>
            <c:numRef>
              <c:f>'Q14'!$M$4:$M$15</c:f>
              <c:numCache>
                <c:formatCode>0</c:formatCode>
                <c:ptCount val="12"/>
                <c:pt idx="0">
                  <c:v>38.199780461031835</c:v>
                </c:pt>
                <c:pt idx="1">
                  <c:v>36.992316136114162</c:v>
                </c:pt>
                <c:pt idx="2">
                  <c:v>38.309549945115258</c:v>
                </c:pt>
                <c:pt idx="3">
                  <c:v>32.491767288693744</c:v>
                </c:pt>
                <c:pt idx="4">
                  <c:v>34.577387486278816</c:v>
                </c:pt>
                <c:pt idx="5">
                  <c:v>27.113062568605926</c:v>
                </c:pt>
                <c:pt idx="6">
                  <c:v>31.064763995609219</c:v>
                </c:pt>
                <c:pt idx="7">
                  <c:v>34.906695938529083</c:v>
                </c:pt>
                <c:pt idx="8">
                  <c:v>26.23490669593853</c:v>
                </c:pt>
                <c:pt idx="9">
                  <c:v>22.722283205268933</c:v>
                </c:pt>
                <c:pt idx="10">
                  <c:v>14.928649835345773</c:v>
                </c:pt>
                <c:pt idx="11">
                  <c:v>12.952799121844127</c:v>
                </c:pt>
              </c:numCache>
            </c:numRef>
          </c:val>
          <c:extLst>
            <c:ext xmlns:c16="http://schemas.microsoft.com/office/drawing/2014/chart" uri="{C3380CC4-5D6E-409C-BE32-E72D297353CC}">
              <c16:uniqueId val="{00000002-AB51-44E6-80FF-A5F0E2E19C28}"/>
            </c:ext>
          </c:extLst>
        </c:ser>
        <c:ser>
          <c:idx val="3"/>
          <c:order val="3"/>
          <c:tx>
            <c:strRef>
              <c:f>'Q14'!$N$3</c:f>
              <c:strCache>
                <c:ptCount val="1"/>
                <c:pt idx="0">
                  <c:v>Confiance</c:v>
                </c:pt>
              </c:strCache>
            </c:strRef>
          </c:tx>
          <c:spPr>
            <a:solidFill>
              <a:schemeClr val="accent4"/>
            </a:solidFill>
            <a:ln>
              <a:noFill/>
            </a:ln>
            <a:effectLst/>
          </c:spPr>
          <c:invertIfNegative val="0"/>
          <c:cat>
            <c:strRef>
              <c:f>'Q14'!$J$4:$J$15</c:f>
              <c:strCache>
                <c:ptCount val="12"/>
                <c:pt idx="0">
                  <c:v>Associations du vodou</c:v>
                </c:pt>
                <c:pt idx="1">
                  <c:v>Pasteurs protestants</c:v>
                </c:pt>
                <c:pt idx="2">
                  <c:v>Eglise catholique</c:v>
                </c:pt>
                <c:pt idx="3">
                  <c:v>Littérature religieuse</c:v>
                </c:pt>
                <c:pt idx="4">
                  <c:v>Réseaux sociaux</c:v>
                </c:pt>
                <c:pt idx="5">
                  <c:v>Gouvernement d’Haïti</c:v>
                </c:pt>
                <c:pt idx="6">
                  <c:v>Journalistes</c:v>
                </c:pt>
                <c:pt idx="7">
                  <c:v>Mes proches</c:v>
                </c:pt>
                <c:pt idx="8">
                  <c:v>Organisations internationales</c:v>
                </c:pt>
                <c:pt idx="9">
                  <c:v>Protection civile</c:v>
                </c:pt>
                <c:pt idx="10">
                  <c:v>Bureau des Mines et de l’Énergie</c:v>
                </c:pt>
                <c:pt idx="11">
                  <c:v>Scientifiques</c:v>
                </c:pt>
              </c:strCache>
            </c:strRef>
          </c:cat>
          <c:val>
            <c:numRef>
              <c:f>'Q14'!$N$4:$N$15</c:f>
              <c:numCache>
                <c:formatCode>0</c:formatCode>
                <c:ptCount val="12"/>
                <c:pt idx="0">
                  <c:v>4.7200878155872674</c:v>
                </c:pt>
                <c:pt idx="1">
                  <c:v>8.122941822173436</c:v>
                </c:pt>
                <c:pt idx="2">
                  <c:v>9.1108671789242592</c:v>
                </c:pt>
                <c:pt idx="3">
                  <c:v>8.122941822173436</c:v>
                </c:pt>
                <c:pt idx="4">
                  <c:v>17.343578485181119</c:v>
                </c:pt>
                <c:pt idx="5">
                  <c:v>22.39297475301866</c:v>
                </c:pt>
                <c:pt idx="6">
                  <c:v>35.126234906695942</c:v>
                </c:pt>
                <c:pt idx="7">
                  <c:v>32.821075740944018</c:v>
                </c:pt>
                <c:pt idx="8">
                  <c:v>37.321624588364429</c:v>
                </c:pt>
                <c:pt idx="9">
                  <c:v>40.834248079034033</c:v>
                </c:pt>
                <c:pt idx="10">
                  <c:v>34.13830954994512</c:v>
                </c:pt>
                <c:pt idx="11">
                  <c:v>41.053787047200878</c:v>
                </c:pt>
              </c:numCache>
            </c:numRef>
          </c:val>
          <c:extLst>
            <c:ext xmlns:c16="http://schemas.microsoft.com/office/drawing/2014/chart" uri="{C3380CC4-5D6E-409C-BE32-E72D297353CC}">
              <c16:uniqueId val="{00000003-AB51-44E6-80FF-A5F0E2E19C28}"/>
            </c:ext>
          </c:extLst>
        </c:ser>
        <c:ser>
          <c:idx val="4"/>
          <c:order val="4"/>
          <c:tx>
            <c:strRef>
              <c:f>'Q14'!$O$3</c:f>
              <c:strCache>
                <c:ptCount val="1"/>
                <c:pt idx="0">
                  <c:v>Totale confiance</c:v>
                </c:pt>
              </c:strCache>
            </c:strRef>
          </c:tx>
          <c:spPr>
            <a:solidFill>
              <a:schemeClr val="accent5"/>
            </a:solidFill>
            <a:ln>
              <a:noFill/>
            </a:ln>
            <a:effectLst/>
          </c:spPr>
          <c:invertIfNegative val="0"/>
          <c:cat>
            <c:strRef>
              <c:f>'Q14'!$J$4:$J$15</c:f>
              <c:strCache>
                <c:ptCount val="12"/>
                <c:pt idx="0">
                  <c:v>Associations du vodou</c:v>
                </c:pt>
                <c:pt idx="1">
                  <c:v>Pasteurs protestants</c:v>
                </c:pt>
                <c:pt idx="2">
                  <c:v>Eglise catholique</c:v>
                </c:pt>
                <c:pt idx="3">
                  <c:v>Littérature religieuse</c:v>
                </c:pt>
                <c:pt idx="4">
                  <c:v>Réseaux sociaux</c:v>
                </c:pt>
                <c:pt idx="5">
                  <c:v>Gouvernement d’Haïti</c:v>
                </c:pt>
                <c:pt idx="6">
                  <c:v>Journalistes</c:v>
                </c:pt>
                <c:pt idx="7">
                  <c:v>Mes proches</c:v>
                </c:pt>
                <c:pt idx="8">
                  <c:v>Organisations internationales</c:v>
                </c:pt>
                <c:pt idx="9">
                  <c:v>Protection civile</c:v>
                </c:pt>
                <c:pt idx="10">
                  <c:v>Bureau des Mines et de l’Énergie</c:v>
                </c:pt>
                <c:pt idx="11">
                  <c:v>Scientifiques</c:v>
                </c:pt>
              </c:strCache>
            </c:strRef>
          </c:cat>
          <c:val>
            <c:numRef>
              <c:f>'Q14'!$O$4:$O$15</c:f>
              <c:numCache>
                <c:formatCode>0</c:formatCode>
                <c:ptCount val="12"/>
                <c:pt idx="0">
                  <c:v>0.98792535675082327</c:v>
                </c:pt>
                <c:pt idx="1">
                  <c:v>1.0976948408342482</c:v>
                </c:pt>
                <c:pt idx="2">
                  <c:v>1.7563117453347969</c:v>
                </c:pt>
                <c:pt idx="3">
                  <c:v>8.2327113062568618</c:v>
                </c:pt>
                <c:pt idx="4">
                  <c:v>4.061470911086718</c:v>
                </c:pt>
                <c:pt idx="5">
                  <c:v>7.0252469813391878</c:v>
                </c:pt>
                <c:pt idx="6">
                  <c:v>6.2568605927552143</c:v>
                </c:pt>
                <c:pt idx="7">
                  <c:v>10.318331503841932</c:v>
                </c:pt>
                <c:pt idx="8">
                  <c:v>14.050493962678376</c:v>
                </c:pt>
                <c:pt idx="9">
                  <c:v>17.014270032930845</c:v>
                </c:pt>
                <c:pt idx="10">
                  <c:v>34.13830954994512</c:v>
                </c:pt>
                <c:pt idx="11">
                  <c:v>36.992316136114162</c:v>
                </c:pt>
              </c:numCache>
            </c:numRef>
          </c:val>
          <c:extLst>
            <c:ext xmlns:c16="http://schemas.microsoft.com/office/drawing/2014/chart" uri="{C3380CC4-5D6E-409C-BE32-E72D297353CC}">
              <c16:uniqueId val="{00000004-AB51-44E6-80FF-A5F0E2E19C28}"/>
            </c:ext>
          </c:extLst>
        </c:ser>
        <c:dLbls>
          <c:showLegendKey val="0"/>
          <c:showVal val="0"/>
          <c:showCatName val="0"/>
          <c:showSerName val="0"/>
          <c:showPercent val="0"/>
          <c:showBubbleSize val="0"/>
        </c:dLbls>
        <c:gapWidth val="150"/>
        <c:overlap val="100"/>
        <c:axId val="531825680"/>
        <c:axId val="434546816"/>
      </c:barChart>
      <c:catAx>
        <c:axId val="5318256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4546816"/>
        <c:crosses val="autoZero"/>
        <c:auto val="1"/>
        <c:lblAlgn val="ctr"/>
        <c:lblOffset val="100"/>
        <c:noMultiLvlLbl val="0"/>
      </c:catAx>
      <c:valAx>
        <c:axId val="4345468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182568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99D9A0-D07A-474E-A388-200C84522BC4}"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89EAE8F9-42FF-4B72-8B61-C0696E3E6F8A}">
      <dgm:prSet phldrT="[Text]"/>
      <dgm:spPr>
        <a:solidFill>
          <a:schemeClr val="accent2">
            <a:lumMod val="75000"/>
            <a:alpha val="50000"/>
          </a:schemeClr>
        </a:solidFill>
      </dgm:spPr>
      <dgm:t>
        <a:bodyPr/>
        <a:lstStyle/>
        <a:p>
          <a:pPr algn="l"/>
          <a:r>
            <a:rPr lang="en-US" b="1" dirty="0"/>
            <a:t>Geoscience</a:t>
          </a:r>
        </a:p>
      </dgm:t>
    </dgm:pt>
    <dgm:pt modelId="{4CFCCC6C-C318-4CB7-A92D-DC9BDF4ABFD0}" type="parTrans" cxnId="{CDF7C48E-6887-4546-8B3E-BFEEBA0AC289}">
      <dgm:prSet/>
      <dgm:spPr/>
      <dgm:t>
        <a:bodyPr/>
        <a:lstStyle/>
        <a:p>
          <a:endParaRPr lang="en-US"/>
        </a:p>
      </dgm:t>
    </dgm:pt>
    <dgm:pt modelId="{54832670-95AE-4347-9C77-44CDA17C875C}" type="sibTrans" cxnId="{CDF7C48E-6887-4546-8B3E-BFEEBA0AC289}">
      <dgm:prSet/>
      <dgm:spPr/>
      <dgm:t>
        <a:bodyPr/>
        <a:lstStyle/>
        <a:p>
          <a:endParaRPr lang="en-US"/>
        </a:p>
      </dgm:t>
    </dgm:pt>
    <dgm:pt modelId="{F1C3F5B4-124A-4EB2-B0A9-76F12C51BE2E}">
      <dgm:prSet phldrT="[Text]"/>
      <dgm:spPr>
        <a:solidFill>
          <a:schemeClr val="accent6">
            <a:alpha val="50000"/>
          </a:schemeClr>
        </a:solidFill>
      </dgm:spPr>
      <dgm:t>
        <a:bodyPr/>
        <a:lstStyle/>
        <a:p>
          <a:endParaRPr lang="en-US" dirty="0"/>
        </a:p>
        <a:p>
          <a:r>
            <a:rPr lang="en-US" b="1" dirty="0"/>
            <a:t>Education</a:t>
          </a:r>
        </a:p>
      </dgm:t>
    </dgm:pt>
    <dgm:pt modelId="{6130FA06-1287-4A41-80BE-E0A64E89A4FF}" type="parTrans" cxnId="{E946BF92-584D-4EB8-AF37-85136C498374}">
      <dgm:prSet/>
      <dgm:spPr/>
      <dgm:t>
        <a:bodyPr/>
        <a:lstStyle/>
        <a:p>
          <a:endParaRPr lang="en-US"/>
        </a:p>
      </dgm:t>
    </dgm:pt>
    <dgm:pt modelId="{B5CEE6D6-260E-458C-B173-744EB2975205}" type="sibTrans" cxnId="{E946BF92-584D-4EB8-AF37-85136C498374}">
      <dgm:prSet/>
      <dgm:spPr/>
      <dgm:t>
        <a:bodyPr/>
        <a:lstStyle/>
        <a:p>
          <a:endParaRPr lang="en-US"/>
        </a:p>
      </dgm:t>
    </dgm:pt>
    <dgm:pt modelId="{B94E4F97-3459-40FE-B763-F04C0730CFFE}">
      <dgm:prSet phldrT="[Text]"/>
      <dgm:spPr>
        <a:solidFill>
          <a:srgbClr val="6600CC">
            <a:alpha val="50000"/>
          </a:srgbClr>
        </a:solidFill>
      </dgm:spPr>
      <dgm:t>
        <a:bodyPr/>
        <a:lstStyle/>
        <a:p>
          <a:r>
            <a:rPr lang="en-US" dirty="0"/>
            <a:t>       </a:t>
          </a:r>
          <a:r>
            <a:rPr lang="en-US" b="1" dirty="0"/>
            <a:t>Religion</a:t>
          </a:r>
        </a:p>
      </dgm:t>
    </dgm:pt>
    <dgm:pt modelId="{E03C568F-279D-4FC4-BBB9-16F33CD7F133}" type="parTrans" cxnId="{A371EE26-544D-4DB3-91C8-CD29FAC0469D}">
      <dgm:prSet/>
      <dgm:spPr/>
      <dgm:t>
        <a:bodyPr/>
        <a:lstStyle/>
        <a:p>
          <a:endParaRPr lang="en-US"/>
        </a:p>
      </dgm:t>
    </dgm:pt>
    <dgm:pt modelId="{F06DFCB1-D085-4C92-A154-61FDB31FAAF9}" type="sibTrans" cxnId="{A371EE26-544D-4DB3-91C8-CD29FAC0469D}">
      <dgm:prSet/>
      <dgm:spPr/>
      <dgm:t>
        <a:bodyPr/>
        <a:lstStyle/>
        <a:p>
          <a:endParaRPr lang="en-US"/>
        </a:p>
      </dgm:t>
    </dgm:pt>
    <dgm:pt modelId="{12060CDF-6D58-4B63-AD12-DC2B4BC7CD86}" type="pres">
      <dgm:prSet presAssocID="{7899D9A0-D07A-474E-A388-200C84522BC4}" presName="Name0" presStyleCnt="0">
        <dgm:presLayoutVars>
          <dgm:chMax val="7"/>
          <dgm:dir/>
          <dgm:resizeHandles val="exact"/>
        </dgm:presLayoutVars>
      </dgm:prSet>
      <dgm:spPr/>
    </dgm:pt>
    <dgm:pt modelId="{CD2E85E2-64DE-433E-B4E4-2CB9E125807F}" type="pres">
      <dgm:prSet presAssocID="{7899D9A0-D07A-474E-A388-200C84522BC4}" presName="ellipse1" presStyleLbl="vennNode1" presStyleIdx="0" presStyleCnt="3" custScaleX="110675" custScaleY="117387" custLinFactNeighborX="15172" custLinFactNeighborY="-2411">
        <dgm:presLayoutVars>
          <dgm:bulletEnabled val="1"/>
        </dgm:presLayoutVars>
      </dgm:prSet>
      <dgm:spPr/>
      <dgm:t>
        <a:bodyPr/>
        <a:lstStyle/>
        <a:p>
          <a:endParaRPr lang="en-US"/>
        </a:p>
      </dgm:t>
    </dgm:pt>
    <dgm:pt modelId="{2A27B6EF-6FD0-4993-8839-CD2B48E7A737}" type="pres">
      <dgm:prSet presAssocID="{7899D9A0-D07A-474E-A388-200C84522BC4}" presName="ellipse2" presStyleLbl="vennNode1" presStyleIdx="1" presStyleCnt="3" custScaleX="119226" custScaleY="116845" custLinFactNeighborX="-1640" custLinFactNeighborY="-1862">
        <dgm:presLayoutVars>
          <dgm:bulletEnabled val="1"/>
        </dgm:presLayoutVars>
      </dgm:prSet>
      <dgm:spPr/>
      <dgm:t>
        <a:bodyPr/>
        <a:lstStyle/>
        <a:p>
          <a:endParaRPr lang="en-US"/>
        </a:p>
      </dgm:t>
    </dgm:pt>
    <dgm:pt modelId="{19B64B72-05BA-4D47-9B3E-577E59B38C9D}" type="pres">
      <dgm:prSet presAssocID="{7899D9A0-D07A-474E-A388-200C84522BC4}" presName="ellipse3" presStyleLbl="vennNode1" presStyleIdx="2" presStyleCnt="3" custScaleX="115100" custScaleY="119126" custLinFactNeighborX="-19927" custLinFactNeighborY="-1645">
        <dgm:presLayoutVars>
          <dgm:bulletEnabled val="1"/>
        </dgm:presLayoutVars>
      </dgm:prSet>
      <dgm:spPr/>
      <dgm:t>
        <a:bodyPr/>
        <a:lstStyle/>
        <a:p>
          <a:endParaRPr lang="en-US"/>
        </a:p>
      </dgm:t>
    </dgm:pt>
  </dgm:ptLst>
  <dgm:cxnLst>
    <dgm:cxn modelId="{A371EE26-544D-4DB3-91C8-CD29FAC0469D}" srcId="{7899D9A0-D07A-474E-A388-200C84522BC4}" destId="{B94E4F97-3459-40FE-B763-F04C0730CFFE}" srcOrd="2" destOrd="0" parTransId="{E03C568F-279D-4FC4-BBB9-16F33CD7F133}" sibTransId="{F06DFCB1-D085-4C92-A154-61FDB31FAAF9}"/>
    <dgm:cxn modelId="{23D99A4D-A293-41A0-A018-A3D5C60653C8}" type="presOf" srcId="{F1C3F5B4-124A-4EB2-B0A9-76F12C51BE2E}" destId="{2A27B6EF-6FD0-4993-8839-CD2B48E7A737}" srcOrd="0" destOrd="0" presId="urn:microsoft.com/office/officeart/2005/8/layout/rings+Icon"/>
    <dgm:cxn modelId="{CDF7C48E-6887-4546-8B3E-BFEEBA0AC289}" srcId="{7899D9A0-D07A-474E-A388-200C84522BC4}" destId="{89EAE8F9-42FF-4B72-8B61-C0696E3E6F8A}" srcOrd="0" destOrd="0" parTransId="{4CFCCC6C-C318-4CB7-A92D-DC9BDF4ABFD0}" sibTransId="{54832670-95AE-4347-9C77-44CDA17C875C}"/>
    <dgm:cxn modelId="{E946BF92-584D-4EB8-AF37-85136C498374}" srcId="{7899D9A0-D07A-474E-A388-200C84522BC4}" destId="{F1C3F5B4-124A-4EB2-B0A9-76F12C51BE2E}" srcOrd="1" destOrd="0" parTransId="{6130FA06-1287-4A41-80BE-E0A64E89A4FF}" sibTransId="{B5CEE6D6-260E-458C-B173-744EB2975205}"/>
    <dgm:cxn modelId="{B0450A0E-554C-4929-A84F-0FC7F4856ADE}" type="presOf" srcId="{B94E4F97-3459-40FE-B763-F04C0730CFFE}" destId="{19B64B72-05BA-4D47-9B3E-577E59B38C9D}" srcOrd="0" destOrd="0" presId="urn:microsoft.com/office/officeart/2005/8/layout/rings+Icon"/>
    <dgm:cxn modelId="{67A462AF-04E5-41BA-93EC-A04B6B802FD9}" type="presOf" srcId="{7899D9A0-D07A-474E-A388-200C84522BC4}" destId="{12060CDF-6D58-4B63-AD12-DC2B4BC7CD86}" srcOrd="0" destOrd="0" presId="urn:microsoft.com/office/officeart/2005/8/layout/rings+Icon"/>
    <dgm:cxn modelId="{E2A68A8D-4255-4F42-8F14-D70BA0131472}" type="presOf" srcId="{89EAE8F9-42FF-4B72-8B61-C0696E3E6F8A}" destId="{CD2E85E2-64DE-433E-B4E4-2CB9E125807F}" srcOrd="0" destOrd="0" presId="urn:microsoft.com/office/officeart/2005/8/layout/rings+Icon"/>
    <dgm:cxn modelId="{BF6B2EA4-9B77-4BAE-8AE7-D4E040AF345F}" type="presParOf" srcId="{12060CDF-6D58-4B63-AD12-DC2B4BC7CD86}" destId="{CD2E85E2-64DE-433E-B4E4-2CB9E125807F}" srcOrd="0" destOrd="0" presId="urn:microsoft.com/office/officeart/2005/8/layout/rings+Icon"/>
    <dgm:cxn modelId="{B60F6698-4AF5-4B40-AD47-C5EE3FB6F674}" type="presParOf" srcId="{12060CDF-6D58-4B63-AD12-DC2B4BC7CD86}" destId="{2A27B6EF-6FD0-4993-8839-CD2B48E7A737}" srcOrd="1" destOrd="0" presId="urn:microsoft.com/office/officeart/2005/8/layout/rings+Icon"/>
    <dgm:cxn modelId="{F8EBF4EB-49EA-4511-844E-1EF1DA6E3622}" type="presParOf" srcId="{12060CDF-6D58-4B63-AD12-DC2B4BC7CD86}" destId="{19B64B72-05BA-4D47-9B3E-577E59B38C9D}" srcOrd="2" destOrd="0" presId="urn:microsoft.com/office/officeart/2005/8/layout/rings+Icon"/>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E85E2-64DE-433E-B4E4-2CB9E125807F}">
      <dsp:nvSpPr>
        <dsp:cNvPr id="0" name=""/>
        <dsp:cNvSpPr/>
      </dsp:nvSpPr>
      <dsp:spPr>
        <a:xfrm>
          <a:off x="108885" y="327249"/>
          <a:ext cx="1380676" cy="1464388"/>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n-US" sz="1400" b="1" kern="1200" dirty="0"/>
            <a:t>Geoscience</a:t>
          </a:r>
        </a:p>
      </dsp:txBody>
      <dsp:txXfrm>
        <a:off x="311080" y="541704"/>
        <a:ext cx="976286" cy="1035478"/>
      </dsp:txXfrm>
    </dsp:sp>
    <dsp:sp modelId="{2A27B6EF-6FD0-4993-8839-CD2B48E7A737}">
      <dsp:nvSpPr>
        <dsp:cNvPr id="0" name=""/>
        <dsp:cNvSpPr/>
      </dsp:nvSpPr>
      <dsp:spPr>
        <a:xfrm>
          <a:off x="487919" y="1169483"/>
          <a:ext cx="1487350" cy="1457626"/>
        </a:xfrm>
        <a:prstGeom prst="ellipse">
          <a:avLst/>
        </a:prstGeom>
        <a:solidFill>
          <a:schemeClr val="accent6">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endParaRPr lang="en-US" sz="1400" kern="1200" dirty="0"/>
        </a:p>
        <a:p>
          <a:pPr lvl="0" algn="ctr" defTabSz="622300">
            <a:lnSpc>
              <a:spcPct val="90000"/>
            </a:lnSpc>
            <a:spcBef>
              <a:spcPct val="0"/>
            </a:spcBef>
            <a:spcAft>
              <a:spcPct val="35000"/>
            </a:spcAft>
          </a:pPr>
          <a:r>
            <a:rPr lang="en-US" sz="1400" b="1" kern="1200" dirty="0"/>
            <a:t>Education</a:t>
          </a:r>
        </a:p>
      </dsp:txBody>
      <dsp:txXfrm>
        <a:off x="705736" y="1382947"/>
        <a:ext cx="1051716" cy="1030698"/>
      </dsp:txXfrm>
    </dsp:sp>
    <dsp:sp modelId="{19B64B72-05BA-4D47-9B3E-577E59B38C9D}">
      <dsp:nvSpPr>
        <dsp:cNvPr id="0" name=""/>
        <dsp:cNvSpPr/>
      </dsp:nvSpPr>
      <dsp:spPr>
        <a:xfrm>
          <a:off x="926867" y="325958"/>
          <a:ext cx="1435878" cy="1486081"/>
        </a:xfrm>
        <a:prstGeom prst="ellipse">
          <a:avLst/>
        </a:prstGeom>
        <a:solidFill>
          <a:srgbClr val="6600C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       </a:t>
          </a:r>
          <a:r>
            <a:rPr lang="en-US" sz="1400" b="1" kern="1200" dirty="0"/>
            <a:t>Religion</a:t>
          </a:r>
        </a:p>
      </dsp:txBody>
      <dsp:txXfrm>
        <a:off x="1137146" y="543590"/>
        <a:ext cx="1015320" cy="1050817"/>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0.45784</cdr:x>
      <cdr:y>0.02511</cdr:y>
    </cdr:from>
    <cdr:to>
      <cdr:x>0.57378</cdr:x>
      <cdr:y>0.05266</cdr:y>
    </cdr:to>
    <cdr:sp macro="" textlink="">
      <cdr:nvSpPr>
        <cdr:cNvPr id="2" name="TextBox 1"/>
        <cdr:cNvSpPr txBox="1"/>
      </cdr:nvSpPr>
      <cdr:spPr>
        <a:xfrm xmlns:a="http://schemas.openxmlformats.org/drawingml/2006/main">
          <a:off x="3610841" y="116651"/>
          <a:ext cx="914400" cy="1280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0.4555</cdr:x>
      <cdr:y>0.02511</cdr:y>
    </cdr:from>
    <cdr:to>
      <cdr:x>0.57144</cdr:x>
      <cdr:y>0.08253</cdr:y>
    </cdr:to>
    <cdr:sp macro="" textlink="">
      <cdr:nvSpPr>
        <cdr:cNvPr id="3" name="TextBox 2"/>
        <cdr:cNvSpPr txBox="1"/>
      </cdr:nvSpPr>
      <cdr:spPr>
        <a:xfrm xmlns:a="http://schemas.openxmlformats.org/drawingml/2006/main">
          <a:off x="3592368" y="116651"/>
          <a:ext cx="914400" cy="2667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A7300FD-7529-43CB-80B5-8B2A1345CBFC}"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2140267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7300FD-7529-43CB-80B5-8B2A1345CBFC}"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1291535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7300FD-7529-43CB-80B5-8B2A1345CBFC}"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3937310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A7300FD-7529-43CB-80B5-8B2A1345CBFC}"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318239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A7300FD-7529-43CB-80B5-8B2A1345CBFC}" type="datetimeFigureOut">
              <a:rPr lang="en-GB" smtClean="0"/>
              <a:t>29/04/2020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225428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A7300FD-7529-43CB-80B5-8B2A1345CBFC}"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8864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A7300FD-7529-43CB-80B5-8B2A1345CBFC}" type="datetimeFigureOut">
              <a:rPr lang="en-GB" smtClean="0"/>
              <a:t>29/04/2020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35727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A7300FD-7529-43CB-80B5-8B2A1345CBFC}" type="datetimeFigureOut">
              <a:rPr lang="en-GB" smtClean="0"/>
              <a:t>29/04/2020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421458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7300FD-7529-43CB-80B5-8B2A1345CBFC}" type="datetimeFigureOut">
              <a:rPr lang="en-GB" smtClean="0"/>
              <a:t>29/04/2020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812805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7300FD-7529-43CB-80B5-8B2A1345CBFC}"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1745536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A7300FD-7529-43CB-80B5-8B2A1345CBFC}" type="datetimeFigureOut">
              <a:rPr lang="en-GB" smtClean="0"/>
              <a:t>29/04/2020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8DBEF4-379C-4D64-A1D8-6C1219F4DAB3}" type="slidenum">
              <a:rPr lang="en-GB" smtClean="0"/>
              <a:t>‹#›</a:t>
            </a:fld>
            <a:endParaRPr lang="en-GB"/>
          </a:p>
        </p:txBody>
      </p:sp>
    </p:spTree>
    <p:extLst>
      <p:ext uri="{BB962C8B-B14F-4D97-AF65-F5344CB8AC3E}">
        <p14:creationId xmlns:p14="http://schemas.microsoft.com/office/powerpoint/2010/main" val="3607351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9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300FD-7529-43CB-80B5-8B2A1345CBFC}" type="datetimeFigureOut">
              <a:rPr lang="en-GB" smtClean="0"/>
              <a:t>29/04/2020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DBEF4-379C-4D64-A1D8-6C1219F4DAB3}" type="slidenum">
              <a:rPr lang="en-GB" smtClean="0"/>
              <a:t>‹#›</a:t>
            </a:fld>
            <a:endParaRPr lang="en-GB"/>
          </a:p>
        </p:txBody>
      </p:sp>
    </p:spTree>
    <p:extLst>
      <p:ext uri="{BB962C8B-B14F-4D97-AF65-F5344CB8AC3E}">
        <p14:creationId xmlns:p14="http://schemas.microsoft.com/office/powerpoint/2010/main" val="1525534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faraday-institute.org/Papers.php" TargetMode="External"/><Relationship Id="rId2" Type="http://schemas.openxmlformats.org/officeDocument/2006/relationships/image" Target="../media/image27.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diagramColors" Target="../diagrams/colors1.xml"/><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diagramQuickStyle" Target="../diagrams/quickStyle1.xml"/><Relationship Id="rId17" Type="http://schemas.openxmlformats.org/officeDocument/2006/relationships/image" Target="../media/image2.png"/><Relationship Id="rId2" Type="http://schemas.openxmlformats.org/officeDocument/2006/relationships/image" Target="../media/image3.jpeg"/><Relationship Id="rId16"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diagramLayout" Target="../diagrams/layout1.xml"/><Relationship Id="rId5" Type="http://schemas.openxmlformats.org/officeDocument/2006/relationships/image" Target="../media/image6.jpeg"/><Relationship Id="rId15" Type="http://schemas.openxmlformats.org/officeDocument/2006/relationships/image" Target="../media/image11.jpeg"/><Relationship Id="rId10" Type="http://schemas.openxmlformats.org/officeDocument/2006/relationships/diagramData" Target="../diagrams/data1.xml"/><Relationship Id="rId4" Type="http://schemas.openxmlformats.org/officeDocument/2006/relationships/image" Target="../media/image5.jpeg"/><Relationship Id="rId9" Type="http://schemas.openxmlformats.org/officeDocument/2006/relationships/image" Target="../media/image10.jpeg"/><Relationship Id="rId14"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assets.pewresearch.org/wp"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56306"/>
            <a:ext cx="9144000" cy="2387600"/>
          </a:xfrm>
        </p:spPr>
        <p:txBody>
          <a:bodyPr>
            <a:normAutofit/>
          </a:bodyPr>
          <a:lstStyle/>
          <a:p>
            <a:r>
              <a:rPr lang="en-GB" sz="4000" b="1" dirty="0" smtClean="0">
                <a:solidFill>
                  <a:srgbClr val="0000FF"/>
                </a:solidFill>
              </a:rPr>
              <a:t>Geoscience in collaboration with religion to save lives and livelihoods in seismic risk regions: a case study from Haiti</a:t>
            </a:r>
            <a:endParaRPr lang="en-GB" sz="4000" b="1" dirty="0">
              <a:solidFill>
                <a:srgbClr val="0000FF"/>
              </a:solidFill>
            </a:endParaRPr>
          </a:p>
        </p:txBody>
      </p:sp>
      <p:sp>
        <p:nvSpPr>
          <p:cNvPr id="3" name="Subtitle 2"/>
          <p:cNvSpPr>
            <a:spLocks noGrp="1"/>
          </p:cNvSpPr>
          <p:nvPr>
            <p:ph type="subTitle" idx="1"/>
          </p:nvPr>
        </p:nvSpPr>
        <p:spPr>
          <a:xfrm>
            <a:off x="1689463" y="4725444"/>
            <a:ext cx="9144000" cy="1655762"/>
          </a:xfrm>
        </p:spPr>
        <p:txBody>
          <a:bodyPr>
            <a:normAutofit/>
          </a:bodyPr>
          <a:lstStyle/>
          <a:p>
            <a:r>
              <a:rPr lang="en-GB" sz="2800" dirty="0" smtClean="0">
                <a:solidFill>
                  <a:srgbClr val="0000FF"/>
                </a:solidFill>
              </a:rPr>
              <a:t>Rev. </a:t>
            </a:r>
            <a:r>
              <a:rPr lang="en-GB" sz="2800" dirty="0" err="1" smtClean="0">
                <a:solidFill>
                  <a:srgbClr val="0000FF"/>
                </a:solidFill>
              </a:rPr>
              <a:t>Dr.</a:t>
            </a:r>
            <a:r>
              <a:rPr lang="en-GB" sz="2800" dirty="0" smtClean="0">
                <a:solidFill>
                  <a:srgbClr val="0000FF"/>
                </a:solidFill>
              </a:rPr>
              <a:t> Roger Abbott, Senior Research Associate in Natural Disasters, The Faraday Institute for Science &amp; Religion, Cambridge, UK.</a:t>
            </a:r>
            <a:endParaRPr lang="en-GB" sz="2800" dirty="0">
              <a:solidFill>
                <a:srgbClr val="0000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24600"/>
            <a:ext cx="1524000" cy="533400"/>
          </a:xfrm>
          <a:prstGeom prst="rect">
            <a:avLst/>
          </a:prstGeom>
        </p:spPr>
      </p:pic>
    </p:spTree>
    <p:extLst>
      <p:ext uri="{BB962C8B-B14F-4D97-AF65-F5344CB8AC3E}">
        <p14:creationId xmlns:p14="http://schemas.microsoft.com/office/powerpoint/2010/main" val="1443170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9494907"/>
          </a:xfrm>
          <a:prstGeom prst="rect">
            <a:avLst/>
          </a:prstGeom>
          <a:noFill/>
        </p:spPr>
        <p:txBody>
          <a:bodyPr wrap="square" rtlCol="0">
            <a:spAutoFit/>
          </a:bodyPr>
          <a:lstStyle/>
          <a:p>
            <a:r>
              <a:rPr lang="en-GB" sz="3200" b="1" dirty="0" smtClean="0">
                <a:solidFill>
                  <a:srgbClr val="FF0000"/>
                </a:solidFill>
              </a:rPr>
              <a:t>CASE STUDY: HAITI EARTHQUAKE</a:t>
            </a:r>
          </a:p>
          <a:p>
            <a:endParaRPr lang="en-GB" sz="3200" b="1" dirty="0">
              <a:solidFill>
                <a:srgbClr val="FF0000"/>
              </a:solidFill>
            </a:endParaRPr>
          </a:p>
          <a:p>
            <a:r>
              <a:rPr lang="en-GB" sz="2800" b="1" dirty="0" smtClean="0"/>
              <a:t>Haiti and the problem for education</a:t>
            </a:r>
          </a:p>
          <a:p>
            <a:endParaRPr lang="en-GB" dirty="0" smtClean="0"/>
          </a:p>
          <a:p>
            <a:r>
              <a:rPr lang="en-GB" sz="1900" dirty="0" smtClean="0"/>
              <a:t>“The </a:t>
            </a:r>
            <a:r>
              <a:rPr lang="en-GB" sz="1900" dirty="0"/>
              <a:t>systemic problems regarding access to education in Haiti were exposed by the cruel fact that although the vast majority of the population were terrorised by a natural hazard, they had little or no understanding of it, or of how to mitigate its impact. This is despite there being at least two major active faults running through the country, which occasionally give due notice of their presence through earth tremors</a:t>
            </a:r>
            <a:r>
              <a:rPr lang="en-GB" sz="1900" dirty="0" smtClean="0"/>
              <a:t>.” [7]</a:t>
            </a:r>
          </a:p>
          <a:p>
            <a:endParaRPr lang="en-GB" sz="1900" dirty="0"/>
          </a:p>
          <a:p>
            <a:r>
              <a:rPr lang="en-GB" sz="1900" dirty="0"/>
              <a:t>“The kids cannot stay in school the way they should be, because sometimes the directors will send them back home because I cannot pay the full amount; and the reason that is, [is] because if I plant a crop – we have what's call 'wind' – sometimes water and hurricane destroy part of it, and I can't get the full amount of what I invested in the crops</a:t>
            </a:r>
            <a:r>
              <a:rPr lang="en-GB" sz="1900" dirty="0" smtClean="0"/>
              <a:t>.” (Haitian interviewee)</a:t>
            </a:r>
          </a:p>
          <a:p>
            <a:endParaRPr lang="en-GB" dirty="0"/>
          </a:p>
          <a:p>
            <a:pPr lvl="0"/>
            <a:r>
              <a:rPr lang="en-GB" sz="2800" b="1" dirty="0">
                <a:solidFill>
                  <a:prstClr val="black"/>
                </a:solidFill>
              </a:rPr>
              <a:t>Haiti and the passion for </a:t>
            </a:r>
            <a:r>
              <a:rPr lang="en-GB" sz="2800" b="1" dirty="0" smtClean="0">
                <a:solidFill>
                  <a:prstClr val="black"/>
                </a:solidFill>
              </a:rPr>
              <a:t>education</a:t>
            </a:r>
          </a:p>
          <a:p>
            <a:pPr lvl="0"/>
            <a:r>
              <a:rPr lang="en-GB" sz="1900" dirty="0">
                <a:solidFill>
                  <a:prstClr val="black"/>
                </a:solidFill>
              </a:rPr>
              <a:t>“One of the things that gives me hope is that the youth, they love school. And a lot of the parents and relatives of a student, they would even sell their own clothing, and they would rather walk bare foot, so they could have money, so their kids can have an education.” </a:t>
            </a:r>
            <a:endParaRPr lang="en-GB" sz="1900" dirty="0" smtClean="0">
              <a:solidFill>
                <a:prstClr val="black"/>
              </a:solidFill>
            </a:endParaRPr>
          </a:p>
          <a:p>
            <a:pPr lvl="0"/>
            <a:r>
              <a:rPr lang="en-GB" sz="1900" dirty="0">
                <a:solidFill>
                  <a:prstClr val="black"/>
                </a:solidFill>
              </a:rPr>
              <a:t>Our research shows that there is a real hunger for education in disaster mitigation among vulnerable communities hampered by poverty. </a:t>
            </a:r>
            <a:r>
              <a:rPr lang="en-GB" sz="1900" b="1" dirty="0">
                <a:solidFill>
                  <a:srgbClr val="FF0000"/>
                </a:solidFill>
              </a:rPr>
              <a:t>We found that poverty-restricted access to education does not equate to poverty of interest in seismic risk or to any lack of desire to be proactive in taking mitigation measures: indeed, quite the reverse</a:t>
            </a:r>
            <a:r>
              <a:rPr lang="en-GB" sz="1900" dirty="0" smtClean="0">
                <a:solidFill>
                  <a:prstClr val="black"/>
                </a:solidFill>
              </a:rPr>
              <a:t>.”[8]</a:t>
            </a:r>
            <a:endParaRPr lang="en-GB" sz="1900" dirty="0">
              <a:solidFill>
                <a:prstClr val="black"/>
              </a:solidFill>
            </a:endParaRPr>
          </a:p>
          <a:p>
            <a:pPr lvl="0"/>
            <a:endParaRPr lang="en-GB" sz="2400" dirty="0">
              <a:solidFill>
                <a:prstClr val="black"/>
              </a:solidFill>
            </a:endParaRPr>
          </a:p>
          <a:p>
            <a:pPr lvl="0"/>
            <a:endParaRPr lang="en-GB" dirty="0">
              <a:solidFill>
                <a:prstClr val="black"/>
              </a:solidFill>
            </a:endParaRPr>
          </a:p>
          <a:p>
            <a:endParaRPr lang="en-GB" dirty="0"/>
          </a:p>
          <a:p>
            <a:endParaRPr lang="en-GB" dirty="0" smtClean="0"/>
          </a:p>
          <a:p>
            <a:endParaRPr lang="en-GB" dirty="0"/>
          </a:p>
          <a:p>
            <a:endParaRPr lang="en-GB" dirty="0" smtClean="0"/>
          </a:p>
          <a:p>
            <a:endParaRPr lang="en-GB" sz="2800" b="1" dirty="0"/>
          </a:p>
          <a:p>
            <a:endParaRPr lang="en-GB" sz="28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0"/>
            <a:ext cx="1524000" cy="533400"/>
          </a:xfrm>
          <a:prstGeom prst="rect">
            <a:avLst/>
          </a:prstGeom>
        </p:spPr>
      </p:pic>
    </p:spTree>
    <p:extLst>
      <p:ext uri="{BB962C8B-B14F-4D97-AF65-F5344CB8AC3E}">
        <p14:creationId xmlns:p14="http://schemas.microsoft.com/office/powerpoint/2010/main" val="18951188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7564"/>
            <a:ext cx="6096000" cy="1384995"/>
          </a:xfrm>
          <a:prstGeom prst="rect">
            <a:avLst/>
          </a:prstGeom>
        </p:spPr>
        <p:txBody>
          <a:bodyPr>
            <a:spAutoFit/>
          </a:bodyPr>
          <a:lstStyle/>
          <a:p>
            <a:r>
              <a:rPr lang="en-GB" sz="2800" b="1" dirty="0">
                <a:solidFill>
                  <a:srgbClr val="FF0000"/>
                </a:solidFill>
              </a:rPr>
              <a:t>CASE STUDY: HAITI EARTHQUAKE</a:t>
            </a:r>
          </a:p>
          <a:p>
            <a:endParaRPr lang="en-GB" sz="2800" b="1" dirty="0">
              <a:solidFill>
                <a:srgbClr val="FF0000"/>
              </a:solidFill>
            </a:endParaRPr>
          </a:p>
          <a:p>
            <a:r>
              <a:rPr lang="en-GB" sz="2800" b="1" dirty="0"/>
              <a:t>Haiti and the passion for education</a:t>
            </a:r>
            <a:endParaRPr lang="en-GB"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82559"/>
            <a:ext cx="3725874" cy="24885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971109"/>
            <a:ext cx="4335312" cy="2895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807" y="1469203"/>
            <a:ext cx="3745871" cy="250190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5312" y="3971110"/>
            <a:ext cx="4335313" cy="2895600"/>
          </a:xfrm>
          <a:prstGeom prst="rect">
            <a:avLst/>
          </a:prstGeom>
        </p:spPr>
      </p:pic>
      <p:pic>
        <p:nvPicPr>
          <p:cNvPr id="1026" name="Picture 2" descr="https://lh3.googleusercontent.com/tjDchhm1Pnli5AWzkXU2LnnOnKueXpCZ3tcoTDC-3fOfn9tTRSXxVn40zktCQga0BRrYVUbgtg1CeooZZ5EsIb2RtPP_7d0TU70yVGHJxH1DbQJvGZtCI2creVWWzltkrh8NvMrDeL__5zlENu_s5x3AkGhG_YVLmGu0o6My9Td7SzWn5LYQDXWh60D28P8HHxAno9P05uiQR5hrSG9mJcoipnm9QzRSPQg7Mo4c-GbFC0r2tO_0gLdt0oAEcqx3m08yHO16gN9pIHprt6JMojY0oZY-geoWQpwoXEcfLJjxFQJ71kawa3xwToiarZeWTc6Hf5seNuLDQ3v4L-Oin7eKuv3sYtVpylSKh2ZDi1bt3yfBwZkqBAQ0dfzkA08-Ud6I_Zba99SdqyKzJFw7tfPprOE93abzDLg-dMFLVHSUrjCzpCne28zMj_hk_AspZi8h7LozJZPSfaFI4Y3ppaRNXMWJGOD-sj1Sio_sAMMa6YoSuAq9AZb0auF7lh8HgYCTC7xQICuz5VcYDP0anf1eSZIX_mJYyluOnmwFlpNFoFExzj5lU_F9QdJikNmehNe14w3ARHd7_b8RyBMohVfmpp4nlT1XzNs0LHUdTrz1O8WGTWwWJSAKL-QDSidZHjAkoMgwsA3j1PGUMjcUgcIYVVQcFPjWMwXozeSrt3iYA-KkwG3hqly5VHfLZg=w936-h625-n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53678" y="1482559"/>
            <a:ext cx="3798116" cy="2536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0969" y="4032051"/>
            <a:ext cx="4231031" cy="282595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0" y="0"/>
            <a:ext cx="1524000" cy="533400"/>
          </a:xfrm>
          <a:prstGeom prst="rect">
            <a:avLst/>
          </a:prstGeom>
        </p:spPr>
      </p:pic>
    </p:spTree>
    <p:extLst>
      <p:ext uri="{BB962C8B-B14F-4D97-AF65-F5344CB8AC3E}">
        <p14:creationId xmlns:p14="http://schemas.microsoft.com/office/powerpoint/2010/main" val="2287934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1569660"/>
          </a:xfrm>
          <a:prstGeom prst="rect">
            <a:avLst/>
          </a:prstGeom>
          <a:noFill/>
        </p:spPr>
        <p:txBody>
          <a:bodyPr wrap="square" rtlCol="0">
            <a:spAutoFit/>
          </a:bodyPr>
          <a:lstStyle/>
          <a:p>
            <a:r>
              <a:rPr lang="en-GB" sz="3200" b="1" dirty="0" smtClean="0">
                <a:solidFill>
                  <a:srgbClr val="FF0000"/>
                </a:solidFill>
              </a:rPr>
              <a:t>CASE STUDY: HAITI EARTHQUAKE</a:t>
            </a:r>
          </a:p>
          <a:p>
            <a:endParaRPr lang="en-GB" sz="3200" b="1" dirty="0" smtClean="0">
              <a:solidFill>
                <a:srgbClr val="FF0000"/>
              </a:solidFill>
            </a:endParaRPr>
          </a:p>
          <a:p>
            <a:r>
              <a:rPr lang="en-GB" sz="3200" b="1" dirty="0" smtClean="0"/>
              <a:t>A Project Proposal for Seismic Education in Haiti</a:t>
            </a:r>
            <a:endParaRPr lang="en-GB" sz="32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726" y="2386271"/>
            <a:ext cx="2612570" cy="317415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86272"/>
            <a:ext cx="4761228" cy="317415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3703" y="1801665"/>
            <a:ext cx="3077217" cy="3758758"/>
          </a:xfrm>
          <a:prstGeom prst="rect">
            <a:avLst/>
          </a:prstGeom>
        </p:spPr>
      </p:pic>
      <p:sp>
        <p:nvSpPr>
          <p:cNvPr id="6" name="TextBox 5"/>
          <p:cNvSpPr txBox="1"/>
          <p:nvPr/>
        </p:nvSpPr>
        <p:spPr>
          <a:xfrm>
            <a:off x="5782491" y="6043749"/>
            <a:ext cx="1874872" cy="523220"/>
          </a:xfrm>
          <a:prstGeom prst="rect">
            <a:avLst/>
          </a:prstGeom>
          <a:noFill/>
        </p:spPr>
        <p:txBody>
          <a:bodyPr wrap="none" rtlCol="0">
            <a:spAutoFit/>
          </a:bodyPr>
          <a:lstStyle/>
          <a:p>
            <a:r>
              <a:rPr lang="en-GB" sz="2800" dirty="0" smtClean="0"/>
              <a:t>A problem?</a:t>
            </a:r>
            <a:endParaRPr lang="en-GB" sz="28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7035"/>
            <a:ext cx="1524000" cy="533400"/>
          </a:xfrm>
          <a:prstGeom prst="rect">
            <a:avLst/>
          </a:prstGeom>
        </p:spPr>
      </p:pic>
    </p:spTree>
    <p:extLst>
      <p:ext uri="{BB962C8B-B14F-4D97-AF65-F5344CB8AC3E}">
        <p14:creationId xmlns:p14="http://schemas.microsoft.com/office/powerpoint/2010/main" val="2791496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633628" cy="1169551"/>
          </a:xfrm>
          <a:prstGeom prst="rect">
            <a:avLst/>
          </a:prstGeom>
          <a:noFill/>
        </p:spPr>
        <p:txBody>
          <a:bodyPr wrap="none" rtlCol="0">
            <a:spAutoFit/>
          </a:bodyPr>
          <a:lstStyle/>
          <a:p>
            <a:r>
              <a:rPr lang="en-GB" sz="2800" b="1" dirty="0"/>
              <a:t>A Project Proposal for Seismic Education in Haiti</a:t>
            </a:r>
          </a:p>
          <a:p>
            <a:endParaRPr lang="it-IT" dirty="0" smtClean="0"/>
          </a:p>
          <a:p>
            <a:r>
              <a:rPr lang="it-IT" sz="2400" b="1" dirty="0" smtClean="0"/>
              <a:t>1. Calais et al, «A </a:t>
            </a:r>
            <a:r>
              <a:rPr lang="it-IT" sz="2400" b="1" dirty="0"/>
              <a:t>socio-seismology experiment in </a:t>
            </a:r>
            <a:r>
              <a:rPr lang="it-IT" sz="2400" b="1" dirty="0" smtClean="0"/>
              <a:t>Haiti.» </a:t>
            </a:r>
            <a:r>
              <a:rPr lang="it-IT" dirty="0" smtClean="0"/>
              <a:t>[9]</a:t>
            </a:r>
            <a:endParaRPr lang="en-GB" dirty="0"/>
          </a:p>
        </p:txBody>
      </p:sp>
      <p:sp>
        <p:nvSpPr>
          <p:cNvPr id="4" name="TextBox 3"/>
          <p:cNvSpPr txBox="1"/>
          <p:nvPr/>
        </p:nvSpPr>
        <p:spPr>
          <a:xfrm>
            <a:off x="0" y="1297577"/>
            <a:ext cx="12192000" cy="6063198"/>
          </a:xfrm>
          <a:prstGeom prst="rect">
            <a:avLst/>
          </a:prstGeom>
          <a:noFill/>
        </p:spPr>
        <p:txBody>
          <a:bodyPr wrap="square" rtlCol="0">
            <a:spAutoFit/>
          </a:bodyPr>
          <a:lstStyle/>
          <a:p>
            <a:pPr marL="285750" indent="-285750">
              <a:buFont typeface="Arial" panose="020B0604020202020204" pitchFamily="34" charset="0"/>
              <a:buChar char="•"/>
            </a:pPr>
            <a:r>
              <a:rPr lang="en-GB" sz="2200" b="1" dirty="0" smtClean="0"/>
              <a:t>Objective: </a:t>
            </a:r>
            <a:endParaRPr lang="en-GB" sz="2200" dirty="0" smtClean="0"/>
          </a:p>
          <a:p>
            <a:pPr marL="742950" lvl="1" indent="-285750">
              <a:buFont typeface="Arial" panose="020B0604020202020204" pitchFamily="34" charset="0"/>
              <a:buChar char="•"/>
            </a:pPr>
            <a:r>
              <a:rPr lang="en-GB" sz="2200" dirty="0" smtClean="0"/>
              <a:t>“To </a:t>
            </a:r>
            <a:r>
              <a:rPr lang="en-GB" sz="2200" dirty="0"/>
              <a:t>test, through a participatory seismology experiment, whether public or </a:t>
            </a:r>
            <a:r>
              <a:rPr lang="en-GB" sz="2200" dirty="0" smtClean="0"/>
              <a:t>community involvement through the production and usage of seismic information can improve earthquake awareness </a:t>
            </a:r>
            <a:r>
              <a:rPr lang="en-GB" sz="2200" dirty="0"/>
              <a:t>and, perhaps, induce grassroots protection initiatives</a:t>
            </a:r>
            <a:r>
              <a:rPr lang="en-GB" sz="2200" dirty="0" smtClean="0"/>
              <a:t>.”</a:t>
            </a:r>
            <a:endParaRPr lang="en-GB" sz="2200" dirty="0"/>
          </a:p>
          <a:p>
            <a:pPr marL="285750" indent="-285750">
              <a:buFont typeface="Arial" panose="020B0604020202020204" pitchFamily="34" charset="0"/>
              <a:buChar char="•"/>
            </a:pPr>
            <a:r>
              <a:rPr lang="en-GB" sz="2200" b="1" dirty="0" smtClean="0"/>
              <a:t>Methodology:</a:t>
            </a:r>
          </a:p>
          <a:p>
            <a:pPr marL="742950" lvl="1" indent="-285750">
              <a:buFont typeface="Arial" panose="020B0604020202020204" pitchFamily="34" charset="0"/>
              <a:buChar char="•"/>
            </a:pPr>
            <a:r>
              <a:rPr lang="en-GB" sz="2200" dirty="0"/>
              <a:t>Implementation of preliminary survey for evaluating public awareness of seismic risk in Haiti</a:t>
            </a:r>
          </a:p>
          <a:p>
            <a:pPr marL="742950" lvl="1" indent="-285750">
              <a:buFont typeface="Arial" panose="020B0604020202020204" pitchFamily="34" charset="0"/>
              <a:buChar char="•"/>
            </a:pPr>
            <a:r>
              <a:rPr lang="en-GB" sz="2200" dirty="0"/>
              <a:t>Implementation of low cost seismological </a:t>
            </a:r>
            <a:r>
              <a:rPr lang="en-GB" sz="2200" dirty="0" smtClean="0"/>
              <a:t>stations among the public </a:t>
            </a:r>
            <a:r>
              <a:rPr lang="en-GB" sz="2200" dirty="0"/>
              <a:t>(</a:t>
            </a:r>
            <a:r>
              <a:rPr lang="en-GB" sz="2200" dirty="0" err="1"/>
              <a:t>Rasberry</a:t>
            </a:r>
            <a:r>
              <a:rPr lang="en-GB" sz="2200" dirty="0"/>
              <a:t> Shake seismometers)</a:t>
            </a:r>
          </a:p>
          <a:p>
            <a:pPr marL="742950" lvl="1" indent="-285750">
              <a:buFont typeface="Arial" panose="020B0604020202020204" pitchFamily="34" charset="0"/>
              <a:buChar char="•"/>
            </a:pPr>
            <a:r>
              <a:rPr lang="en-GB" sz="2200" dirty="0"/>
              <a:t>Dissemination of information through mobile social networks</a:t>
            </a:r>
          </a:p>
          <a:p>
            <a:pPr marL="742950" lvl="1" indent="-285750">
              <a:buFont typeface="Arial" panose="020B0604020202020204" pitchFamily="34" charset="0"/>
              <a:buChar char="•"/>
            </a:pPr>
            <a:endParaRPr lang="en-GB" sz="2200" b="1" dirty="0" smtClean="0"/>
          </a:p>
          <a:p>
            <a:pPr marL="285750" indent="-285750">
              <a:buFont typeface="Arial" panose="020B0604020202020204" pitchFamily="34" charset="0"/>
              <a:buChar char="•"/>
            </a:pPr>
            <a:r>
              <a:rPr lang="en-GB" sz="2200" b="1" dirty="0" smtClean="0"/>
              <a:t>Early results on interest in seismic education:</a:t>
            </a:r>
          </a:p>
          <a:p>
            <a:pPr marL="742950" lvl="1" indent="-285750">
              <a:buFont typeface="Arial" panose="020B0604020202020204" pitchFamily="34" charset="0"/>
              <a:buChar char="•"/>
            </a:pPr>
            <a:r>
              <a:rPr lang="en-GB" sz="2200" dirty="0"/>
              <a:t>“</a:t>
            </a:r>
            <a:r>
              <a:rPr lang="en-GB" sz="2200" b="1" dirty="0">
                <a:solidFill>
                  <a:srgbClr val="FF0000"/>
                </a:solidFill>
              </a:rPr>
              <a:t>Despite the trauma still present, interest in the subject is noticeable among the respondents, with more than 90% </a:t>
            </a:r>
            <a:r>
              <a:rPr lang="en-GB" sz="2200" b="1" dirty="0" smtClean="0">
                <a:solidFill>
                  <a:srgbClr val="FF0000"/>
                </a:solidFill>
              </a:rPr>
              <a:t>answering </a:t>
            </a:r>
            <a:r>
              <a:rPr lang="en-GB" sz="2200" b="1" dirty="0">
                <a:solidFill>
                  <a:srgbClr val="FF0000"/>
                </a:solidFill>
              </a:rPr>
              <a:t>that they are “interested in better understanding earthquakes”. </a:t>
            </a:r>
            <a:r>
              <a:rPr lang="en-GB" sz="2200" dirty="0"/>
              <a:t>This interest was also reported by the </a:t>
            </a:r>
            <a:r>
              <a:rPr lang="en-GB" sz="2200" dirty="0" smtClean="0"/>
              <a:t>field investigators </a:t>
            </a:r>
            <a:r>
              <a:rPr lang="en-GB" sz="2200" dirty="0"/>
              <a:t>who noted that the respondents were eager to speak about earthquakes. This is confirmed by the length </a:t>
            </a:r>
            <a:r>
              <a:rPr lang="en-GB" sz="2200" dirty="0" smtClean="0"/>
              <a:t>of the </a:t>
            </a:r>
            <a:r>
              <a:rPr lang="en-GB" sz="2200" dirty="0"/>
              <a:t>write-ups in the open questions.”</a:t>
            </a:r>
          </a:p>
          <a:p>
            <a:pPr lvl="1"/>
            <a:endParaRPr lang="en-GB" b="1" dirty="0" smtClean="0"/>
          </a:p>
          <a:p>
            <a:pPr lvl="1"/>
            <a:endParaRPr lang="en-GB"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0"/>
            <a:ext cx="1524000" cy="533400"/>
          </a:xfrm>
          <a:prstGeom prst="rect">
            <a:avLst/>
          </a:prstGeom>
        </p:spPr>
      </p:pic>
    </p:spTree>
    <p:extLst>
      <p:ext uri="{BB962C8B-B14F-4D97-AF65-F5344CB8AC3E}">
        <p14:creationId xmlns:p14="http://schemas.microsoft.com/office/powerpoint/2010/main" val="32468310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7633628" cy="1169551"/>
          </a:xfrm>
          <a:prstGeom prst="rect">
            <a:avLst/>
          </a:prstGeom>
          <a:noFill/>
        </p:spPr>
        <p:txBody>
          <a:bodyPr wrap="none" rtlCol="0">
            <a:spAutoFit/>
          </a:bodyPr>
          <a:lstStyle/>
          <a:p>
            <a:r>
              <a:rPr lang="en-GB" sz="2800" b="1" dirty="0"/>
              <a:t>A Project Proposal for Seismic Education in Haiti</a:t>
            </a:r>
          </a:p>
          <a:p>
            <a:endParaRPr lang="it-IT" dirty="0" smtClean="0"/>
          </a:p>
          <a:p>
            <a:r>
              <a:rPr lang="it-IT" sz="2400" b="1" dirty="0" smtClean="0"/>
              <a:t>1. Calais et al, «A </a:t>
            </a:r>
            <a:r>
              <a:rPr lang="it-IT" sz="2400" b="1" dirty="0"/>
              <a:t>socio-seismology experiment in </a:t>
            </a:r>
            <a:r>
              <a:rPr lang="it-IT" sz="2400" b="1" dirty="0" smtClean="0"/>
              <a:t>Haiti.» </a:t>
            </a:r>
            <a:r>
              <a:rPr lang="it-IT" dirty="0" smtClean="0"/>
              <a:t>[8]</a:t>
            </a:r>
            <a:endParaRPr lang="en-GB" dirty="0"/>
          </a:p>
        </p:txBody>
      </p:sp>
      <p:sp>
        <p:nvSpPr>
          <p:cNvPr id="4" name="TextBox 3"/>
          <p:cNvSpPr txBox="1"/>
          <p:nvPr/>
        </p:nvSpPr>
        <p:spPr>
          <a:xfrm>
            <a:off x="0" y="1297577"/>
            <a:ext cx="12192000" cy="1031051"/>
          </a:xfrm>
          <a:prstGeom prst="rect">
            <a:avLst/>
          </a:prstGeom>
          <a:noFill/>
        </p:spPr>
        <p:txBody>
          <a:bodyPr wrap="square" rtlCol="0">
            <a:spAutoFit/>
          </a:bodyPr>
          <a:lstStyle/>
          <a:p>
            <a:pPr marL="800100" lvl="1" indent="-342900">
              <a:buFont typeface="Arial" panose="020B0604020202020204" pitchFamily="34" charset="0"/>
              <a:buChar char="•"/>
            </a:pPr>
            <a:r>
              <a:rPr lang="en-GB" sz="2200" b="1" dirty="0" smtClean="0">
                <a:solidFill>
                  <a:srgbClr val="0000FF"/>
                </a:solidFill>
              </a:rPr>
              <a:t>Early results on the place of religion</a:t>
            </a:r>
          </a:p>
          <a:p>
            <a:pPr marL="1257300" lvl="2" indent="-342900">
              <a:buFont typeface="Arial" panose="020B0604020202020204" pitchFamily="34" charset="0"/>
              <a:buChar char="•"/>
            </a:pPr>
            <a:r>
              <a:rPr lang="en-GB" sz="2100" b="1" dirty="0" smtClean="0">
                <a:solidFill>
                  <a:srgbClr val="FF0000"/>
                </a:solidFill>
              </a:rPr>
              <a:t>“Religious </a:t>
            </a:r>
            <a:r>
              <a:rPr lang="en-GB" sz="2100" b="1" dirty="0">
                <a:solidFill>
                  <a:srgbClr val="FF0000"/>
                </a:solidFill>
              </a:rPr>
              <a:t>institutions appear not to be trusted very much either</a:t>
            </a:r>
            <a:r>
              <a:rPr lang="en-GB" sz="2100" b="1" dirty="0" smtClean="0">
                <a:solidFill>
                  <a:srgbClr val="FF0000"/>
                </a:solidFill>
              </a:rPr>
              <a:t>.”</a:t>
            </a:r>
            <a:r>
              <a:rPr lang="en-GB" dirty="0" smtClean="0"/>
              <a:t>[10] </a:t>
            </a:r>
          </a:p>
          <a:p>
            <a:pPr lvl="1"/>
            <a:endParaRPr lang="en-GB" dirty="0" smtClean="0"/>
          </a:p>
        </p:txBody>
      </p:sp>
      <p:graphicFrame>
        <p:nvGraphicFramePr>
          <p:cNvPr id="5" name="Content Placeholder 3">
            <a:extLst>
              <a:ext uri="{FF2B5EF4-FFF2-40B4-BE49-F238E27FC236}">
                <a16:creationId xmlns:a16="http://schemas.microsoft.com/office/drawing/2014/main" id="{3CBC039C-38A8-B449-8AFE-51089CF8C7E7}"/>
              </a:ext>
            </a:extLst>
          </p:cNvPr>
          <p:cNvGraphicFramePr>
            <a:graphicFrameLocks/>
          </p:cNvGraphicFramePr>
          <p:nvPr>
            <p:extLst>
              <p:ext uri="{D42A27DB-BD31-4B8C-83A1-F6EECF244321}">
                <p14:modId xmlns:p14="http://schemas.microsoft.com/office/powerpoint/2010/main" val="713590771"/>
              </p:ext>
            </p:extLst>
          </p:nvPr>
        </p:nvGraphicFramePr>
        <p:xfrm>
          <a:off x="2152650" y="2211977"/>
          <a:ext cx="7886700" cy="464602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4627418" y="2302765"/>
            <a:ext cx="2898101" cy="307777"/>
          </a:xfrm>
          <a:prstGeom prst="rect">
            <a:avLst/>
          </a:prstGeom>
          <a:noFill/>
        </p:spPr>
        <p:txBody>
          <a:bodyPr wrap="none" rtlCol="0">
            <a:spAutoFit/>
          </a:bodyPr>
          <a:lstStyle/>
          <a:p>
            <a:r>
              <a:rPr lang="en-GB" sz="1400" dirty="0" smtClean="0"/>
              <a:t>Questionnaire, “socio-</a:t>
            </a:r>
            <a:r>
              <a:rPr lang="en-GB" sz="1400" dirty="0" err="1" smtClean="0"/>
              <a:t>sismologie</a:t>
            </a:r>
            <a:r>
              <a:rPr lang="en-GB" sz="1400" dirty="0" smtClean="0"/>
              <a:t>” [9]</a:t>
            </a:r>
            <a:endParaRPr lang="en-GB" sz="1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4600"/>
            <a:ext cx="1524000" cy="533400"/>
          </a:xfrm>
          <a:prstGeom prst="rect">
            <a:avLst/>
          </a:prstGeom>
        </p:spPr>
      </p:pic>
    </p:spTree>
    <p:extLst>
      <p:ext uri="{BB962C8B-B14F-4D97-AF65-F5344CB8AC3E}">
        <p14:creationId xmlns:p14="http://schemas.microsoft.com/office/powerpoint/2010/main" val="21021862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0737491" cy="1169551"/>
          </a:xfrm>
          <a:prstGeom prst="rect">
            <a:avLst/>
          </a:prstGeom>
          <a:noFill/>
        </p:spPr>
        <p:txBody>
          <a:bodyPr wrap="none" rtlCol="0">
            <a:spAutoFit/>
          </a:bodyPr>
          <a:lstStyle/>
          <a:p>
            <a:r>
              <a:rPr lang="en-GB" sz="2800" b="1" dirty="0"/>
              <a:t>A Project Proposal for Seismic Education in Haiti</a:t>
            </a:r>
          </a:p>
          <a:p>
            <a:endParaRPr lang="it-IT" dirty="0" smtClean="0"/>
          </a:p>
          <a:p>
            <a:r>
              <a:rPr lang="it-IT" sz="2400" b="1" dirty="0" smtClean="0"/>
              <a:t>1. Abbott and White, «A theo-seismology </a:t>
            </a:r>
            <a:r>
              <a:rPr lang="it-IT" sz="2400" b="1" dirty="0"/>
              <a:t>experiment in </a:t>
            </a:r>
            <a:r>
              <a:rPr lang="it-IT" sz="2400" b="1" dirty="0" smtClean="0"/>
              <a:t>Haiti.» Addressing the gap</a:t>
            </a:r>
            <a:endParaRPr lang="en-GB" dirty="0"/>
          </a:p>
        </p:txBody>
      </p:sp>
      <p:sp>
        <p:nvSpPr>
          <p:cNvPr id="4" name="TextBox 3"/>
          <p:cNvSpPr txBox="1"/>
          <p:nvPr/>
        </p:nvSpPr>
        <p:spPr>
          <a:xfrm>
            <a:off x="0" y="1297577"/>
            <a:ext cx="12192000" cy="5570756"/>
          </a:xfrm>
          <a:prstGeom prst="rect">
            <a:avLst/>
          </a:prstGeom>
          <a:noFill/>
        </p:spPr>
        <p:txBody>
          <a:bodyPr wrap="square" rtlCol="0">
            <a:spAutoFit/>
          </a:bodyPr>
          <a:lstStyle/>
          <a:p>
            <a:pPr marL="285750" indent="-285750">
              <a:buFont typeface="Arial" panose="020B0604020202020204" pitchFamily="34" charset="0"/>
              <a:buChar char="•"/>
            </a:pPr>
            <a:endParaRPr lang="en-GB" sz="2200" b="1" dirty="0" smtClean="0"/>
          </a:p>
          <a:p>
            <a:pPr marL="800100" lvl="1" indent="-342900">
              <a:buFont typeface="Arial" panose="020B0604020202020204" pitchFamily="34" charset="0"/>
              <a:buChar char="•"/>
            </a:pPr>
            <a:r>
              <a:rPr lang="en-GB" sz="2200" b="1" dirty="0" smtClean="0">
                <a:solidFill>
                  <a:srgbClr val="0000FF"/>
                </a:solidFill>
              </a:rPr>
              <a:t>Based on Calais et </a:t>
            </a:r>
            <a:r>
              <a:rPr lang="en-GB" sz="2200" b="1" dirty="0" err="1" smtClean="0">
                <a:solidFill>
                  <a:srgbClr val="0000FF"/>
                </a:solidFill>
              </a:rPr>
              <a:t>al’s</a:t>
            </a:r>
            <a:r>
              <a:rPr lang="en-GB" sz="2200" b="1" dirty="0" smtClean="0">
                <a:solidFill>
                  <a:srgbClr val="0000FF"/>
                </a:solidFill>
              </a:rPr>
              <a:t> early results on the place of religion </a:t>
            </a:r>
          </a:p>
          <a:p>
            <a:pPr lvl="1"/>
            <a:r>
              <a:rPr lang="en-GB" sz="2400" dirty="0" smtClean="0"/>
              <a:t>“This </a:t>
            </a:r>
            <a:r>
              <a:rPr lang="en-GB" sz="2400" dirty="0"/>
              <a:t>juxtaposition of faith and science also happens in places where magic or fiction can </a:t>
            </a:r>
            <a:r>
              <a:rPr lang="en-GB" sz="2400" dirty="0" smtClean="0"/>
              <a:t>lead people </a:t>
            </a:r>
            <a:r>
              <a:rPr lang="en-GB" sz="2400" dirty="0"/>
              <a:t>to react in a way that can worsen vulnerability. For instance, during the cholera </a:t>
            </a:r>
            <a:r>
              <a:rPr lang="en-GB" sz="2400" dirty="0" smtClean="0"/>
              <a:t>epidemic of </a:t>
            </a:r>
            <a:r>
              <a:rPr lang="en-GB" sz="2400" dirty="0"/>
              <a:t>late 2010, close to 50 vodou priests were killed by mobs on the accusation that they were </a:t>
            </a:r>
            <a:r>
              <a:rPr lang="en-GB" sz="2400" dirty="0" smtClean="0"/>
              <a:t>using “black </a:t>
            </a:r>
            <a:r>
              <a:rPr lang="en-GB" sz="2400" dirty="0"/>
              <a:t>magic” to spread </a:t>
            </a:r>
            <a:r>
              <a:rPr lang="en-GB" sz="2400" dirty="0" smtClean="0"/>
              <a:t>diseases. </a:t>
            </a:r>
            <a:r>
              <a:rPr lang="en-GB" sz="2400" dirty="0"/>
              <a:t>That cholera had been brought to Haiti by Nepalese </a:t>
            </a:r>
            <a:r>
              <a:rPr lang="en-GB" sz="2400" dirty="0" smtClean="0"/>
              <a:t>UN soldiers </a:t>
            </a:r>
            <a:r>
              <a:rPr lang="en-GB" sz="2400" dirty="0"/>
              <a:t>(</a:t>
            </a:r>
            <a:r>
              <a:rPr lang="en-GB" sz="2400" dirty="0" err="1"/>
              <a:t>Frerichs</a:t>
            </a:r>
            <a:r>
              <a:rPr lang="en-GB" sz="2400" dirty="0"/>
              <a:t> et al., 2012) was suspected, but not yet demonstrated at the time</a:t>
            </a:r>
            <a:r>
              <a:rPr lang="en-GB" sz="2400" dirty="0" smtClean="0"/>
              <a:t>.” (9)</a:t>
            </a:r>
          </a:p>
          <a:p>
            <a:pPr lvl="1"/>
            <a:endParaRPr lang="en-GB" sz="2400" dirty="0"/>
          </a:p>
          <a:p>
            <a:pPr lvl="1"/>
            <a:r>
              <a:rPr lang="en-GB" sz="2400" dirty="0" smtClean="0"/>
              <a:t>“</a:t>
            </a:r>
            <a:r>
              <a:rPr lang="en-GB" sz="2400" dirty="0"/>
              <a:t>Sometimes plate tectonics and an alternative explanation </a:t>
            </a:r>
            <a:r>
              <a:rPr lang="en-GB" sz="2400" dirty="0" smtClean="0"/>
              <a:t>were answered </a:t>
            </a:r>
            <a:r>
              <a:rPr lang="en-GB" sz="2400" dirty="0"/>
              <a:t>together by the same </a:t>
            </a:r>
            <a:r>
              <a:rPr lang="en-GB" sz="2400" dirty="0" smtClean="0"/>
              <a:t>respondent…Survey </a:t>
            </a:r>
            <a:r>
              <a:rPr lang="en-GB" sz="2400" dirty="0"/>
              <a:t>answers show, in a significant number of cases, answers that are dual: there is a scientific explanation, but also a divine one</a:t>
            </a:r>
            <a:r>
              <a:rPr lang="en-GB" dirty="0"/>
              <a:t>. </a:t>
            </a:r>
            <a:r>
              <a:rPr lang="en-GB" sz="3200" b="1" dirty="0">
                <a:solidFill>
                  <a:srgbClr val="FF0000"/>
                </a:solidFill>
              </a:rPr>
              <a:t>Understanding how individuals may be able to juxtapose these two views without conflict is an interesting topic for future research. </a:t>
            </a:r>
            <a:r>
              <a:rPr lang="en-GB" sz="3200" b="1" dirty="0" smtClean="0">
                <a:solidFill>
                  <a:srgbClr val="FF0000"/>
                </a:solidFill>
              </a:rPr>
              <a:t>“ </a:t>
            </a:r>
            <a:r>
              <a:rPr lang="en-GB" b="1" dirty="0" smtClean="0">
                <a:solidFill>
                  <a:srgbClr val="FF0000"/>
                </a:solidFill>
              </a:rPr>
              <a:t>(9)</a:t>
            </a:r>
            <a:endParaRPr lang="en-GB"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6324600"/>
            <a:ext cx="1524000" cy="533400"/>
          </a:xfrm>
          <a:prstGeom prst="rect">
            <a:avLst/>
          </a:prstGeom>
        </p:spPr>
      </p:pic>
    </p:spTree>
    <p:extLst>
      <p:ext uri="{BB962C8B-B14F-4D97-AF65-F5344CB8AC3E}">
        <p14:creationId xmlns:p14="http://schemas.microsoft.com/office/powerpoint/2010/main" val="1967757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561318" cy="1169551"/>
          </a:xfrm>
          <a:prstGeom prst="rect">
            <a:avLst/>
          </a:prstGeom>
          <a:noFill/>
        </p:spPr>
        <p:txBody>
          <a:bodyPr wrap="none" rtlCol="0">
            <a:spAutoFit/>
          </a:bodyPr>
          <a:lstStyle/>
          <a:p>
            <a:r>
              <a:rPr lang="en-GB" sz="2800" b="1" dirty="0"/>
              <a:t>A Project Proposal for Seismic Education in Haiti</a:t>
            </a:r>
          </a:p>
          <a:p>
            <a:endParaRPr lang="it-IT" dirty="0" smtClean="0"/>
          </a:p>
          <a:p>
            <a:r>
              <a:rPr lang="it-IT" sz="2400" b="1" dirty="0" smtClean="0"/>
              <a:t>1. Abbott and White, «A theo-seismology </a:t>
            </a:r>
            <a:r>
              <a:rPr lang="it-IT" sz="2400" b="1" dirty="0"/>
              <a:t>experiment in </a:t>
            </a:r>
            <a:r>
              <a:rPr lang="it-IT" sz="2400" b="1" dirty="0" smtClean="0"/>
              <a:t>Haiti.»</a:t>
            </a:r>
            <a:endParaRPr lang="en-GB" dirty="0"/>
          </a:p>
        </p:txBody>
      </p:sp>
      <p:sp>
        <p:nvSpPr>
          <p:cNvPr id="3" name="TextBox 2"/>
          <p:cNvSpPr txBox="1"/>
          <p:nvPr/>
        </p:nvSpPr>
        <p:spPr>
          <a:xfrm>
            <a:off x="0" y="1169551"/>
            <a:ext cx="12069843" cy="2677656"/>
          </a:xfrm>
          <a:prstGeom prst="rect">
            <a:avLst/>
          </a:prstGeom>
          <a:noFill/>
        </p:spPr>
        <p:txBody>
          <a:bodyPr wrap="none" rtlCol="0">
            <a:spAutoFit/>
          </a:bodyPr>
          <a:lstStyle/>
          <a:p>
            <a:r>
              <a:rPr lang="en-GB" sz="2400" b="1" dirty="0" smtClean="0">
                <a:solidFill>
                  <a:srgbClr val="0000FF"/>
                </a:solidFill>
              </a:rPr>
              <a:t>EDUCATION MODULE</a:t>
            </a:r>
          </a:p>
          <a:p>
            <a:pPr marL="285750" indent="-285750">
              <a:buFont typeface="Arial" panose="020B0604020202020204" pitchFamily="34" charset="0"/>
              <a:buChar char="•"/>
            </a:pPr>
            <a:r>
              <a:rPr lang="en-GB" sz="2400" dirty="0" smtClean="0">
                <a:solidFill>
                  <a:srgbClr val="0000FF"/>
                </a:solidFill>
              </a:rPr>
              <a:t>Addressing the ‘conflict thesis’ in the context of Haitian culture</a:t>
            </a:r>
          </a:p>
          <a:p>
            <a:pPr marL="285750" indent="-285750">
              <a:buFont typeface="Arial" panose="020B0604020202020204" pitchFamily="34" charset="0"/>
              <a:buChar char="•"/>
            </a:pPr>
            <a:r>
              <a:rPr lang="en-GB" sz="2400" dirty="0" smtClean="0">
                <a:solidFill>
                  <a:srgbClr val="0000FF"/>
                </a:solidFill>
              </a:rPr>
              <a:t>A </a:t>
            </a:r>
            <a:r>
              <a:rPr lang="en-GB" sz="2400" dirty="0" err="1" smtClean="0">
                <a:solidFill>
                  <a:srgbClr val="0000FF"/>
                </a:solidFill>
              </a:rPr>
              <a:t>theo</a:t>
            </a:r>
            <a:r>
              <a:rPr lang="en-GB" sz="2400" dirty="0" smtClean="0">
                <a:solidFill>
                  <a:srgbClr val="0000FF"/>
                </a:solidFill>
              </a:rPr>
              <a:t>-seismology experiment among religious educators and scholars in faith-based schools</a:t>
            </a:r>
          </a:p>
          <a:p>
            <a:pPr marL="742950" lvl="1" indent="-285750">
              <a:buFont typeface="Arial" panose="020B0604020202020204" pitchFamily="34" charset="0"/>
              <a:buChar char="•"/>
            </a:pPr>
            <a:r>
              <a:rPr lang="en-GB" sz="2400" dirty="0" smtClean="0">
                <a:solidFill>
                  <a:srgbClr val="0000FF"/>
                </a:solidFill>
              </a:rPr>
              <a:t>Development of an educational manual for teachers</a:t>
            </a:r>
          </a:p>
          <a:p>
            <a:pPr marL="742950" lvl="1" indent="-285750">
              <a:buFont typeface="Arial" panose="020B0604020202020204" pitchFamily="34" charset="0"/>
              <a:buChar char="•"/>
            </a:pPr>
            <a:r>
              <a:rPr lang="en-GB" sz="2400" dirty="0" smtClean="0">
                <a:solidFill>
                  <a:srgbClr val="0000FF"/>
                </a:solidFill>
              </a:rPr>
              <a:t>Development of a handbook for scholars</a:t>
            </a:r>
          </a:p>
          <a:p>
            <a:pPr marL="742950" lvl="1" indent="-285750">
              <a:buFont typeface="Arial" panose="020B0604020202020204" pitchFamily="34" charset="0"/>
              <a:buChar char="•"/>
            </a:pPr>
            <a:r>
              <a:rPr lang="en-GB" sz="2400" dirty="0" smtClean="0">
                <a:solidFill>
                  <a:srgbClr val="0000FF"/>
                </a:solidFill>
              </a:rPr>
              <a:t>Deployment, and informed use, of ‘Raspberry Shake’ seismometers in schools and homes</a:t>
            </a:r>
          </a:p>
          <a:p>
            <a:pPr marL="742950" lvl="1" indent="-285750">
              <a:buFont typeface="Arial" panose="020B0604020202020204" pitchFamily="34" charset="0"/>
              <a:buChar char="•"/>
            </a:pPr>
            <a:r>
              <a:rPr lang="en-GB" sz="2400" dirty="0" smtClean="0">
                <a:solidFill>
                  <a:srgbClr val="0000FF"/>
                </a:solidFill>
              </a:rPr>
              <a:t>Collection and evaluation of the impact of this module on scholars and their families</a:t>
            </a:r>
            <a:endParaRPr lang="en-GB" sz="2400" dirty="0">
              <a:solidFill>
                <a:srgbClr val="0000FF"/>
              </a:solidFill>
            </a:endParaRPr>
          </a:p>
        </p:txBody>
      </p:sp>
      <p:sp>
        <p:nvSpPr>
          <p:cNvPr id="5" name="TextBox 4"/>
          <p:cNvSpPr txBox="1"/>
          <p:nvPr/>
        </p:nvSpPr>
        <p:spPr>
          <a:xfrm>
            <a:off x="0" y="3847207"/>
            <a:ext cx="12192000" cy="2769989"/>
          </a:xfrm>
          <a:prstGeom prst="rect">
            <a:avLst/>
          </a:prstGeom>
          <a:noFill/>
        </p:spPr>
        <p:txBody>
          <a:bodyPr wrap="square" rtlCol="0">
            <a:spAutoFit/>
          </a:bodyPr>
          <a:lstStyle/>
          <a:p>
            <a:r>
              <a:rPr lang="en-GB" sz="2000" b="1" dirty="0" smtClean="0"/>
              <a:t>POTENTIAL OUTCOMES</a:t>
            </a:r>
            <a:endParaRPr lang="en-GB" sz="2000" dirty="0"/>
          </a:p>
          <a:p>
            <a:pPr marL="285750" lvl="0" indent="-285750">
              <a:buFont typeface="Arial" panose="020B0604020202020204" pitchFamily="34" charset="0"/>
              <a:buChar char="•"/>
            </a:pPr>
            <a:r>
              <a:rPr lang="en-GB" sz="2200" dirty="0"/>
              <a:t>Measurable rates of character formation in students and staff</a:t>
            </a:r>
          </a:p>
          <a:p>
            <a:pPr marL="285750" lvl="0" indent="-285750">
              <a:buFont typeface="Arial" panose="020B0604020202020204" pitchFamily="34" charset="0"/>
              <a:buChar char="•"/>
            </a:pPr>
            <a:r>
              <a:rPr lang="en-GB" sz="2200" dirty="0"/>
              <a:t>Greater natural hazard awareness and understanding</a:t>
            </a:r>
          </a:p>
          <a:p>
            <a:pPr marL="285750" lvl="0" indent="-285750">
              <a:buFont typeface="Arial" panose="020B0604020202020204" pitchFamily="34" charset="0"/>
              <a:buChar char="•"/>
            </a:pPr>
            <a:r>
              <a:rPr lang="en-GB" sz="2200" dirty="0"/>
              <a:t>Greater wisdom for living with natural hazards</a:t>
            </a:r>
          </a:p>
          <a:p>
            <a:pPr marL="285750" lvl="0" indent="-285750">
              <a:buFont typeface="Arial" panose="020B0604020202020204" pitchFamily="34" charset="0"/>
              <a:buChar char="•"/>
            </a:pPr>
            <a:r>
              <a:rPr lang="en-GB" sz="2200" dirty="0"/>
              <a:t>Greater community (Creole:</a:t>
            </a:r>
            <a:r>
              <a:rPr lang="en-GB" sz="2200" i="1" dirty="0"/>
              <a:t> lakou</a:t>
            </a:r>
            <a:r>
              <a:rPr lang="en-GB" sz="2200" dirty="0"/>
              <a:t>, similar to </a:t>
            </a:r>
            <a:r>
              <a:rPr lang="en-GB" sz="2200" i="1" dirty="0" err="1"/>
              <a:t>ubuntu</a:t>
            </a:r>
            <a:r>
              <a:rPr lang="en-GB" sz="2200" dirty="0"/>
              <a:t>) cohesion and interest in disaster </a:t>
            </a:r>
            <a:r>
              <a:rPr lang="en-GB" sz="2200" dirty="0" smtClean="0"/>
              <a:t>awareness</a:t>
            </a:r>
          </a:p>
          <a:p>
            <a:pPr lvl="0"/>
            <a:r>
              <a:rPr lang="en-GB" sz="2200" dirty="0"/>
              <a:t> </a:t>
            </a:r>
            <a:r>
              <a:rPr lang="en-GB" sz="2200" dirty="0" smtClean="0"/>
              <a:t>    </a:t>
            </a:r>
            <a:r>
              <a:rPr lang="en-GB" sz="2200" dirty="0"/>
              <a:t>and hazard risk reduction</a:t>
            </a:r>
          </a:p>
          <a:p>
            <a:pPr marL="285750" lvl="0" indent="-285750">
              <a:buFont typeface="Arial" panose="020B0604020202020204" pitchFamily="34" charset="0"/>
              <a:buChar char="•"/>
            </a:pPr>
            <a:r>
              <a:rPr lang="en-GB" sz="2200" dirty="0"/>
              <a:t>Many lives and livelihoods saved and skills </a:t>
            </a:r>
            <a:r>
              <a:rPr lang="en-GB" sz="2200" dirty="0" smtClean="0"/>
              <a:t>developed</a:t>
            </a:r>
          </a:p>
          <a:p>
            <a:pPr marL="285750" lvl="0" indent="-285750">
              <a:buFont typeface="Arial" panose="020B0604020202020204" pitchFamily="34" charset="0"/>
              <a:buChar char="•"/>
            </a:pPr>
            <a:r>
              <a:rPr lang="en-GB" sz="2200" dirty="0" smtClean="0"/>
              <a:t>Enhanced benefits from collaborative working in Low Income Countries</a:t>
            </a:r>
            <a:endParaRPr lang="en-GB" sz="2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6324600"/>
            <a:ext cx="1524000" cy="533400"/>
          </a:xfrm>
          <a:prstGeom prst="rect">
            <a:avLst/>
          </a:prstGeom>
        </p:spPr>
      </p:pic>
    </p:spTree>
    <p:extLst>
      <p:ext uri="{BB962C8B-B14F-4D97-AF65-F5344CB8AC3E}">
        <p14:creationId xmlns:p14="http://schemas.microsoft.com/office/powerpoint/2010/main" val="17271654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8561318" cy="1169551"/>
          </a:xfrm>
          <a:prstGeom prst="rect">
            <a:avLst/>
          </a:prstGeom>
          <a:noFill/>
        </p:spPr>
        <p:txBody>
          <a:bodyPr wrap="none" rtlCol="0">
            <a:spAutoFit/>
          </a:bodyPr>
          <a:lstStyle/>
          <a:p>
            <a:r>
              <a:rPr lang="en-GB" sz="2800" b="1" dirty="0"/>
              <a:t>A Project Proposal for Seismic Education in Haiti</a:t>
            </a:r>
          </a:p>
          <a:p>
            <a:endParaRPr lang="it-IT" dirty="0" smtClean="0"/>
          </a:p>
          <a:p>
            <a:r>
              <a:rPr lang="it-IT" sz="2400" b="1" dirty="0" smtClean="0"/>
              <a:t>1. Abbott and White, «A theo-seismology </a:t>
            </a:r>
            <a:r>
              <a:rPr lang="it-IT" sz="2400" b="1" dirty="0"/>
              <a:t>experiment in </a:t>
            </a:r>
            <a:r>
              <a:rPr lang="it-IT" sz="2400" b="1" dirty="0" smtClean="0"/>
              <a:t>Haiti.»</a:t>
            </a:r>
            <a:endParaRPr lang="en-GB" dirty="0"/>
          </a:p>
        </p:txBody>
      </p:sp>
      <p:sp>
        <p:nvSpPr>
          <p:cNvPr id="3" name="TextBox 2"/>
          <p:cNvSpPr txBox="1"/>
          <p:nvPr/>
        </p:nvSpPr>
        <p:spPr>
          <a:xfrm>
            <a:off x="0" y="1169551"/>
            <a:ext cx="6605783" cy="1477328"/>
          </a:xfrm>
          <a:prstGeom prst="rect">
            <a:avLst/>
          </a:prstGeom>
          <a:noFill/>
        </p:spPr>
        <p:txBody>
          <a:bodyPr wrap="none" rtlCol="0">
            <a:spAutoFit/>
          </a:bodyPr>
          <a:lstStyle/>
          <a:p>
            <a:r>
              <a:rPr lang="en-GB" sz="2400" b="1" dirty="0" smtClean="0">
                <a:solidFill>
                  <a:srgbClr val="0000FF"/>
                </a:solidFill>
              </a:rPr>
              <a:t>EDUCATION MODULE</a:t>
            </a:r>
          </a:p>
          <a:p>
            <a:pPr marL="285750" indent="-285750">
              <a:buFont typeface="Arial" panose="020B0604020202020204" pitchFamily="34" charset="0"/>
              <a:buChar char="•"/>
            </a:pPr>
            <a:r>
              <a:rPr lang="en-GB" sz="2400" dirty="0" smtClean="0">
                <a:solidFill>
                  <a:srgbClr val="0000FF"/>
                </a:solidFill>
              </a:rPr>
              <a:t>A </a:t>
            </a:r>
            <a:r>
              <a:rPr lang="en-GB" sz="2400" dirty="0" err="1" smtClean="0">
                <a:solidFill>
                  <a:srgbClr val="0000FF"/>
                </a:solidFill>
              </a:rPr>
              <a:t>complimentarity</a:t>
            </a:r>
            <a:r>
              <a:rPr lang="en-GB" sz="2400" dirty="0" smtClean="0">
                <a:solidFill>
                  <a:srgbClr val="0000FF"/>
                </a:solidFill>
              </a:rPr>
              <a:t> model for science and religion</a:t>
            </a:r>
          </a:p>
          <a:p>
            <a:endParaRPr lang="en-GB" sz="2400" dirty="0" smtClean="0">
              <a:solidFill>
                <a:srgbClr val="0000FF"/>
              </a:solidFill>
            </a:endParaRPr>
          </a:p>
          <a:p>
            <a:endParaRPr lang="en-GB" dirty="0" smtClean="0">
              <a:solidFill>
                <a:srgbClr val="0000FF"/>
              </a:solidFill>
            </a:endParaRPr>
          </a:p>
        </p:txBody>
      </p:sp>
      <p:pic>
        <p:nvPicPr>
          <p:cNvPr id="6" name="Picture 5"/>
          <p:cNvPicPr>
            <a:picLocks noChangeAspect="1"/>
          </p:cNvPicPr>
          <p:nvPr/>
        </p:nvPicPr>
        <p:blipFill>
          <a:blip r:embed="rId2"/>
          <a:stretch>
            <a:fillRect/>
          </a:stretch>
        </p:blipFill>
        <p:spPr>
          <a:xfrm>
            <a:off x="527264" y="1996639"/>
            <a:ext cx="4746569" cy="4687614"/>
          </a:xfrm>
          <a:prstGeom prst="rect">
            <a:avLst/>
          </a:prstGeom>
        </p:spPr>
      </p:pic>
      <p:sp>
        <p:nvSpPr>
          <p:cNvPr id="8" name="TextBox 7"/>
          <p:cNvSpPr txBox="1"/>
          <p:nvPr/>
        </p:nvSpPr>
        <p:spPr>
          <a:xfrm>
            <a:off x="5593710" y="4647477"/>
            <a:ext cx="5935215" cy="1200329"/>
          </a:xfrm>
          <a:prstGeom prst="rect">
            <a:avLst/>
          </a:prstGeom>
          <a:noFill/>
        </p:spPr>
        <p:txBody>
          <a:bodyPr wrap="none" rtlCol="0">
            <a:spAutoFit/>
          </a:bodyPr>
          <a:lstStyle/>
          <a:p>
            <a:r>
              <a:rPr lang="en-GB" sz="2400" dirty="0"/>
              <a:t>Available from  </a:t>
            </a:r>
          </a:p>
          <a:p>
            <a:r>
              <a:rPr lang="en-GB" sz="2400" dirty="0">
                <a:hlinkClick r:id="rId3"/>
              </a:rPr>
              <a:t>https://www.faraday-institute.org/Papers.php</a:t>
            </a:r>
            <a:endParaRPr lang="en-GB" sz="2400" dirty="0"/>
          </a:p>
          <a:p>
            <a:endParaRPr lang="en-GB"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0" y="6324600"/>
            <a:ext cx="1524000" cy="533400"/>
          </a:xfrm>
          <a:prstGeom prst="rect">
            <a:avLst/>
          </a:prstGeom>
        </p:spPr>
      </p:pic>
    </p:spTree>
    <p:extLst>
      <p:ext uri="{BB962C8B-B14F-4D97-AF65-F5344CB8AC3E}">
        <p14:creationId xmlns:p14="http://schemas.microsoft.com/office/powerpoint/2010/main" val="2497749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0" y="1318160"/>
            <a:ext cx="5436523" cy="5170517"/>
          </a:xfrm>
          <a:prstGeom prst="ellipse">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838200" y="0"/>
            <a:ext cx="10515600" cy="848180"/>
          </a:xfrm>
        </p:spPr>
        <p:txBody>
          <a:bodyPr>
            <a:normAutofit/>
          </a:bodyPr>
          <a:lstStyle/>
          <a:p>
            <a:r>
              <a:rPr lang="en-GB" dirty="0"/>
              <a:t> </a:t>
            </a:r>
            <a:r>
              <a:rPr lang="en-GB" b="1" dirty="0" smtClean="0"/>
              <a:t>The </a:t>
            </a:r>
            <a:r>
              <a:rPr lang="en-GB" b="1" dirty="0"/>
              <a:t>Complementarity/ Integration Model</a:t>
            </a:r>
          </a:p>
        </p:txBody>
      </p:sp>
      <p:sp>
        <p:nvSpPr>
          <p:cNvPr id="6" name="Oval 5"/>
          <p:cNvSpPr/>
          <p:nvPr/>
        </p:nvSpPr>
        <p:spPr>
          <a:xfrm>
            <a:off x="689049" y="3721329"/>
            <a:ext cx="2219498" cy="2227811"/>
          </a:xfrm>
          <a:prstGeom prst="ellipse">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SCIENCE</a:t>
            </a:r>
          </a:p>
        </p:txBody>
      </p:sp>
      <p:sp>
        <p:nvSpPr>
          <p:cNvPr id="7" name="Oval 6"/>
          <p:cNvSpPr/>
          <p:nvPr/>
        </p:nvSpPr>
        <p:spPr>
          <a:xfrm>
            <a:off x="2908547" y="2310540"/>
            <a:ext cx="2219498" cy="2227811"/>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RELIGION</a:t>
            </a:r>
          </a:p>
        </p:txBody>
      </p:sp>
      <p:sp>
        <p:nvSpPr>
          <p:cNvPr id="9" name="TextBox 8"/>
          <p:cNvSpPr txBox="1"/>
          <p:nvPr/>
        </p:nvSpPr>
        <p:spPr>
          <a:xfrm>
            <a:off x="369404" y="2400878"/>
            <a:ext cx="2624436" cy="584775"/>
          </a:xfrm>
          <a:prstGeom prst="rect">
            <a:avLst/>
          </a:prstGeom>
          <a:noFill/>
        </p:spPr>
        <p:txBody>
          <a:bodyPr wrap="none" rtlCol="0">
            <a:spAutoFit/>
          </a:bodyPr>
          <a:lstStyle/>
          <a:p>
            <a:r>
              <a:rPr lang="en-GB" sz="3200" dirty="0"/>
              <a:t>A larger reality</a:t>
            </a:r>
          </a:p>
        </p:txBody>
      </p:sp>
      <p:sp>
        <p:nvSpPr>
          <p:cNvPr id="10" name="Content Placeholder 2"/>
          <p:cNvSpPr>
            <a:spLocks noGrp="1"/>
          </p:cNvSpPr>
          <p:nvPr>
            <p:ph sz="half" idx="1"/>
          </p:nvPr>
        </p:nvSpPr>
        <p:spPr>
          <a:xfrm>
            <a:off x="6342017" y="1318160"/>
            <a:ext cx="5728855" cy="5032375"/>
          </a:xfrm>
        </p:spPr>
        <p:txBody>
          <a:bodyPr>
            <a:normAutofit/>
          </a:bodyPr>
          <a:lstStyle/>
          <a:p>
            <a:r>
              <a:rPr lang="en-GB" dirty="0"/>
              <a:t>Two areas of knowledge</a:t>
            </a:r>
          </a:p>
          <a:p>
            <a:r>
              <a:rPr lang="en-GB" dirty="0"/>
              <a:t>One reality</a:t>
            </a:r>
          </a:p>
          <a:p>
            <a:r>
              <a:rPr lang="en-GB" dirty="0" smtClean="0"/>
              <a:t>e.g. </a:t>
            </a:r>
            <a:r>
              <a:rPr lang="en-GB" dirty="0"/>
              <a:t>understanding the nature of the human individual </a:t>
            </a:r>
          </a:p>
          <a:p>
            <a:pPr lvl="2">
              <a:buFont typeface="Wingdings" panose="05000000000000000000" pitchFamily="2" charset="2"/>
              <a:buChar char="Ø"/>
            </a:pPr>
            <a:r>
              <a:rPr lang="en-GB" sz="3200" dirty="0"/>
              <a:t>cell biology, </a:t>
            </a:r>
          </a:p>
          <a:p>
            <a:pPr lvl="2">
              <a:buFont typeface="Wingdings" panose="05000000000000000000" pitchFamily="2" charset="2"/>
              <a:buChar char="Ø"/>
            </a:pPr>
            <a:r>
              <a:rPr lang="en-GB" sz="3200" dirty="0"/>
              <a:t>physiology, </a:t>
            </a:r>
          </a:p>
          <a:p>
            <a:pPr lvl="2">
              <a:buFont typeface="Wingdings" panose="05000000000000000000" pitchFamily="2" charset="2"/>
              <a:buChar char="Ø"/>
            </a:pPr>
            <a:r>
              <a:rPr lang="en-GB" sz="3200" dirty="0"/>
              <a:t>psychology, </a:t>
            </a:r>
          </a:p>
          <a:p>
            <a:pPr lvl="2">
              <a:buFont typeface="Wingdings" panose="05000000000000000000" pitchFamily="2" charset="2"/>
              <a:buChar char="Ø"/>
            </a:pPr>
            <a:r>
              <a:rPr lang="en-GB" sz="3200" dirty="0"/>
              <a:t>anthropology, </a:t>
            </a:r>
          </a:p>
          <a:p>
            <a:pPr lvl="2">
              <a:buFont typeface="Wingdings" panose="05000000000000000000" pitchFamily="2" charset="2"/>
              <a:buChar char="Ø"/>
            </a:pPr>
            <a:r>
              <a:rPr lang="en-GB" sz="3200" dirty="0"/>
              <a:t>ecology…</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6360035"/>
            <a:ext cx="1524000" cy="533400"/>
          </a:xfrm>
          <a:prstGeom prst="rect">
            <a:avLst/>
          </a:prstGeom>
        </p:spPr>
      </p:pic>
    </p:spTree>
    <p:extLst>
      <p:ext uri="{BB962C8B-B14F-4D97-AF65-F5344CB8AC3E}">
        <p14:creationId xmlns:p14="http://schemas.microsoft.com/office/powerpoint/2010/main" val="35299585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92776"/>
          </a:xfrm>
        </p:spPr>
        <p:txBody>
          <a:bodyPr/>
          <a:lstStyle/>
          <a:p>
            <a:pPr algn="ctr"/>
            <a:r>
              <a:rPr lang="en-GB" dirty="0"/>
              <a:t> </a:t>
            </a:r>
            <a:r>
              <a:rPr lang="en-GB" b="1" dirty="0" smtClean="0"/>
              <a:t>The </a:t>
            </a:r>
            <a:r>
              <a:rPr lang="en-GB" b="1" dirty="0"/>
              <a:t>Complementarity Model</a:t>
            </a:r>
          </a:p>
        </p:txBody>
      </p:sp>
      <p:sp>
        <p:nvSpPr>
          <p:cNvPr id="3" name="Content Placeholder 2"/>
          <p:cNvSpPr>
            <a:spLocks noGrp="1"/>
          </p:cNvSpPr>
          <p:nvPr>
            <p:ph sz="half" idx="1"/>
          </p:nvPr>
        </p:nvSpPr>
        <p:spPr/>
        <p:txBody>
          <a:bodyPr>
            <a:normAutofit/>
          </a:bodyPr>
          <a:lstStyle/>
          <a:p>
            <a:r>
              <a:rPr lang="en-GB" dirty="0"/>
              <a:t>Both accounts do justice to the phenomenon</a:t>
            </a:r>
          </a:p>
          <a:p>
            <a:r>
              <a:rPr lang="en-GB" dirty="0"/>
              <a:t>Both accounts take the other seriously</a:t>
            </a:r>
          </a:p>
          <a:p>
            <a:r>
              <a:rPr lang="en-GB" dirty="0"/>
              <a:t>Both accounts are </a:t>
            </a:r>
            <a:r>
              <a:rPr lang="en-GB" i="1" dirty="0"/>
              <a:t>necessary</a:t>
            </a:r>
            <a:r>
              <a:rPr lang="en-GB" dirty="0"/>
              <a:t> to do justice to all the data </a:t>
            </a:r>
          </a:p>
          <a:p>
            <a:r>
              <a:rPr lang="en-GB" dirty="0"/>
              <a:t>This approach helps us become integrated individuals</a:t>
            </a:r>
          </a:p>
          <a:p>
            <a:pPr marL="0" indent="0">
              <a:buNone/>
            </a:pPr>
            <a:endParaRPr lang="en-GB" dirty="0"/>
          </a:p>
        </p:txBody>
      </p:sp>
      <p:sp>
        <p:nvSpPr>
          <p:cNvPr id="4" name="Content Placeholder 3"/>
          <p:cNvSpPr>
            <a:spLocks noGrp="1"/>
          </p:cNvSpPr>
          <p:nvPr>
            <p:ph sz="half" idx="2"/>
          </p:nvPr>
        </p:nvSpPr>
        <p:spPr/>
        <p:txBody>
          <a:bodyPr>
            <a:normAutofit/>
          </a:bodyPr>
          <a:lstStyle/>
          <a:p>
            <a:pPr marL="0" indent="0">
              <a:buNone/>
            </a:pPr>
            <a:r>
              <a:rPr lang="en-GB" dirty="0">
                <a:solidFill>
                  <a:srgbClr val="0070C0"/>
                </a:solidFill>
              </a:rPr>
              <a:t>The complementarity model</a:t>
            </a:r>
          </a:p>
          <a:p>
            <a:r>
              <a:rPr lang="en-GB" dirty="0">
                <a:solidFill>
                  <a:srgbClr val="0070C0"/>
                </a:solidFill>
              </a:rPr>
              <a:t>Subverts </a:t>
            </a:r>
            <a:r>
              <a:rPr lang="en-GB" b="1" dirty="0">
                <a:solidFill>
                  <a:srgbClr val="0070C0"/>
                </a:solidFill>
              </a:rPr>
              <a:t>Fusion</a:t>
            </a:r>
            <a:r>
              <a:rPr lang="en-GB" dirty="0">
                <a:solidFill>
                  <a:srgbClr val="0070C0"/>
                </a:solidFill>
              </a:rPr>
              <a:t> models which blur the boundaries between discrete areas of knowledge</a:t>
            </a:r>
          </a:p>
          <a:p>
            <a:r>
              <a:rPr lang="en-GB" dirty="0">
                <a:solidFill>
                  <a:srgbClr val="0070C0"/>
                </a:solidFill>
              </a:rPr>
              <a:t>Subverts the </a:t>
            </a:r>
            <a:r>
              <a:rPr lang="en-GB" b="1" dirty="0">
                <a:solidFill>
                  <a:srgbClr val="0070C0"/>
                </a:solidFill>
              </a:rPr>
              <a:t>Conflict</a:t>
            </a:r>
            <a:r>
              <a:rPr lang="en-GB" dirty="0">
                <a:solidFill>
                  <a:srgbClr val="0070C0"/>
                </a:solidFill>
              </a:rPr>
              <a:t> model – not rivals but necessary explanations</a:t>
            </a:r>
          </a:p>
          <a:p>
            <a:r>
              <a:rPr lang="en-GB" dirty="0">
                <a:solidFill>
                  <a:srgbClr val="0070C0"/>
                </a:solidFill>
              </a:rPr>
              <a:t>Subverts the </a:t>
            </a:r>
            <a:r>
              <a:rPr lang="en-GB" b="1" dirty="0" smtClean="0">
                <a:solidFill>
                  <a:srgbClr val="0070C0"/>
                </a:solidFill>
              </a:rPr>
              <a:t>NOMA*</a:t>
            </a:r>
            <a:r>
              <a:rPr lang="en-GB" dirty="0" smtClean="0">
                <a:solidFill>
                  <a:srgbClr val="0070C0"/>
                </a:solidFill>
              </a:rPr>
              <a:t> </a:t>
            </a:r>
            <a:r>
              <a:rPr lang="en-GB" dirty="0">
                <a:solidFill>
                  <a:srgbClr val="0070C0"/>
                </a:solidFill>
              </a:rPr>
              <a:t>model – because both explanations are </a:t>
            </a:r>
            <a:r>
              <a:rPr lang="en-GB" i="1" dirty="0">
                <a:solidFill>
                  <a:srgbClr val="0070C0"/>
                </a:solidFill>
              </a:rPr>
              <a:t>necessary</a:t>
            </a:r>
          </a:p>
        </p:txBody>
      </p:sp>
      <p:sp>
        <p:nvSpPr>
          <p:cNvPr id="5" name="TextBox 4"/>
          <p:cNvSpPr txBox="1"/>
          <p:nvPr/>
        </p:nvSpPr>
        <p:spPr>
          <a:xfrm>
            <a:off x="6286066" y="6427708"/>
            <a:ext cx="5067734" cy="369332"/>
          </a:xfrm>
          <a:prstGeom prst="rect">
            <a:avLst/>
          </a:prstGeom>
          <a:noFill/>
        </p:spPr>
        <p:txBody>
          <a:bodyPr wrap="none" rtlCol="0">
            <a:spAutoFit/>
          </a:bodyPr>
          <a:lstStyle/>
          <a:p>
            <a:r>
              <a:rPr lang="en-GB" dirty="0" smtClean="0">
                <a:solidFill>
                  <a:schemeClr val="accent5">
                    <a:lumMod val="75000"/>
                  </a:schemeClr>
                </a:solidFill>
              </a:rPr>
              <a:t>*</a:t>
            </a:r>
            <a:r>
              <a:rPr lang="en-GB" dirty="0" smtClean="0"/>
              <a:t> None-Overlapping </a:t>
            </a:r>
            <a:r>
              <a:rPr lang="en-GB" dirty="0" err="1" smtClean="0"/>
              <a:t>Magisteria</a:t>
            </a:r>
            <a:r>
              <a:rPr lang="en-GB" dirty="0" smtClean="0"/>
              <a:t> – Stephen Jay Gould</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63640"/>
            <a:ext cx="1524000" cy="533400"/>
          </a:xfrm>
          <a:prstGeom prst="rect">
            <a:avLst/>
          </a:prstGeom>
        </p:spPr>
      </p:pic>
    </p:spTree>
    <p:extLst>
      <p:ext uri="{BB962C8B-B14F-4D97-AF65-F5344CB8AC3E}">
        <p14:creationId xmlns:p14="http://schemas.microsoft.com/office/powerpoint/2010/main" val="33204071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9737"/>
            <a:ext cx="6006747" cy="2379819"/>
          </a:xfrm>
          <a:prstGeom prst="rect">
            <a:avLst/>
          </a:prstGeom>
          <a:solidFill>
            <a:schemeClr val="accent2">
              <a:lumMod val="40000"/>
              <a:lumOff val="60000"/>
            </a:schemeClr>
          </a:solidFill>
        </p:spPr>
        <p:txBody>
          <a:bodyPr wrap="square" rtlCol="0">
            <a:spAutoFit/>
          </a:bodyPr>
          <a:lstStyle/>
          <a:p>
            <a:pPr algn="ctr"/>
            <a:r>
              <a:rPr lang="en-GB" sz="2800" b="1" dirty="0">
                <a:solidFill>
                  <a:schemeClr val="accent2">
                    <a:lumMod val="50000"/>
                  </a:schemeClr>
                </a:solidFill>
                <a:latin typeface="Arial" panose="020B0604020202020204" pitchFamily="34" charset="0"/>
                <a:cs typeface="Arial" panose="020B0604020202020204" pitchFamily="34" charset="0"/>
              </a:rPr>
              <a:t>Geoscience</a:t>
            </a: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398" b="1" dirty="0">
              <a:solidFill>
                <a:schemeClr val="accent6">
                  <a:lumMod val="50000"/>
                </a:schemeClr>
              </a:solidFill>
              <a:latin typeface="Arial" panose="020B0604020202020204" pitchFamily="34" charset="0"/>
              <a:cs typeface="Arial" panose="020B0604020202020204" pitchFamily="34" charset="0"/>
            </a:endParaRP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729" b="1" dirty="0">
              <a:solidFill>
                <a:schemeClr val="accent6">
                  <a:lumMod val="50000"/>
                </a:schemeClr>
              </a:solidFill>
              <a:latin typeface="Arial" panose="020B0604020202020204" pitchFamily="34" charset="0"/>
              <a:cs typeface="Arial" panose="020B0604020202020204" pitchFamily="34" charset="0"/>
            </a:endParaRPr>
          </a:p>
          <a:p>
            <a:endParaRPr lang="en-GB" sz="729" b="1" i="1" dirty="0">
              <a:solidFill>
                <a:schemeClr val="accent2">
                  <a:lumMod val="60000"/>
                  <a:lumOff val="40000"/>
                </a:schemeClr>
              </a:solidFill>
              <a:latin typeface="Arial" panose="020B0604020202020204" pitchFamily="34" charset="0"/>
              <a:cs typeface="Arial" panose="020B0604020202020204" pitchFamily="34" charset="0"/>
            </a:endParaRPr>
          </a:p>
          <a:p>
            <a:endParaRPr lang="en-GB" sz="729" b="1" i="1" dirty="0">
              <a:solidFill>
                <a:schemeClr val="accent2">
                  <a:lumMod val="60000"/>
                  <a:lumOff val="40000"/>
                </a:schemeClr>
              </a:solidFill>
              <a:latin typeface="Arial" panose="020B0604020202020204" pitchFamily="34" charset="0"/>
              <a:cs typeface="Arial" panose="020B0604020202020204" pitchFamily="34" charset="0"/>
            </a:endParaRPr>
          </a:p>
          <a:p>
            <a:endParaRPr lang="en-GB" sz="729" b="1" i="1" dirty="0">
              <a:solidFill>
                <a:schemeClr val="accent2">
                  <a:lumMod val="60000"/>
                  <a:lumOff val="40000"/>
                </a:schemeClr>
              </a:solidFill>
              <a:latin typeface="Arial" panose="020B0604020202020204" pitchFamily="34" charset="0"/>
              <a:cs typeface="Arial" panose="020B0604020202020204" pitchFamily="34" charset="0"/>
            </a:endParaRPr>
          </a:p>
          <a:p>
            <a:endParaRPr lang="en-GB" sz="729" b="1" i="1" dirty="0">
              <a:solidFill>
                <a:schemeClr val="accent2">
                  <a:lumMod val="60000"/>
                  <a:lumOff val="40000"/>
                </a:schemeClr>
              </a:solidFill>
              <a:latin typeface="Arial" panose="020B0604020202020204" pitchFamily="34" charset="0"/>
              <a:cs typeface="Arial" panose="020B0604020202020204" pitchFamily="34" charset="0"/>
            </a:endParaRPr>
          </a:p>
          <a:p>
            <a:endParaRPr lang="en-GB" sz="729" b="1" i="1" dirty="0">
              <a:solidFill>
                <a:schemeClr val="accent2">
                  <a:lumMod val="60000"/>
                  <a:lumOff val="40000"/>
                </a:schemeClr>
              </a:solidFill>
              <a:latin typeface="Arial" panose="020B0604020202020204" pitchFamily="34" charset="0"/>
              <a:cs typeface="Arial" panose="020B0604020202020204" pitchFamily="34" charset="0"/>
            </a:endParaRPr>
          </a:p>
          <a:p>
            <a:endParaRPr lang="en-GB" sz="729" b="1" i="1" dirty="0">
              <a:solidFill>
                <a:schemeClr val="accent2">
                  <a:lumMod val="60000"/>
                  <a:lumOff val="40000"/>
                </a:schemeClr>
              </a:solidFill>
              <a:latin typeface="Arial" panose="020B0604020202020204" pitchFamily="34" charset="0"/>
              <a:cs typeface="Arial" panose="020B0604020202020204" pitchFamily="34" charset="0"/>
            </a:endParaRPr>
          </a:p>
          <a:p>
            <a:endParaRPr lang="en-GB" sz="729" b="1" i="1" dirty="0">
              <a:solidFill>
                <a:schemeClr val="accent2">
                  <a:lumMod val="60000"/>
                  <a:lumOff val="40000"/>
                </a:schemeClr>
              </a:solidFill>
              <a:latin typeface="Arial" panose="020B0604020202020204" pitchFamily="34" charset="0"/>
              <a:cs typeface="Arial" panose="020B0604020202020204" pitchFamily="34" charset="0"/>
            </a:endParaRPr>
          </a:p>
        </p:txBody>
      </p:sp>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8861" y="626993"/>
            <a:ext cx="2308046" cy="2089329"/>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4260010" y="1026062"/>
            <a:ext cx="1735247" cy="1791842"/>
          </a:xfrm>
          <a:prstGeom prst="rect">
            <a:avLst/>
          </a:prstGeom>
        </p:spPr>
      </p:pic>
      <p:pic>
        <p:nvPicPr>
          <p:cNvPr id="5" name="Picture 4" descr="F:\PHOTOS\Digicel.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387" y="1023572"/>
            <a:ext cx="1989624" cy="1794332"/>
          </a:xfrm>
          <a:prstGeom prst="rect">
            <a:avLst/>
          </a:prstGeom>
          <a:noFill/>
          <a:ln>
            <a:noFill/>
          </a:ln>
        </p:spPr>
      </p:pic>
      <p:sp>
        <p:nvSpPr>
          <p:cNvPr id="7" name="TextBox 6"/>
          <p:cNvSpPr txBox="1"/>
          <p:nvPr/>
        </p:nvSpPr>
        <p:spPr>
          <a:xfrm>
            <a:off x="6035857" y="987460"/>
            <a:ext cx="461665" cy="1833596"/>
          </a:xfrm>
          <a:prstGeom prst="rect">
            <a:avLst/>
          </a:prstGeom>
          <a:noFill/>
        </p:spPr>
        <p:txBody>
          <a:bodyPr vert="vert" wrap="square" rtlCol="0">
            <a:spAutoFit/>
          </a:bodyPr>
          <a:lstStyle/>
          <a:p>
            <a:pPr algn="ctr"/>
            <a:r>
              <a:rPr lang="en-GB" dirty="0">
                <a:solidFill>
                  <a:srgbClr val="FF0000"/>
                </a:solidFill>
              </a:rPr>
              <a:t>MIND THE GAP!</a:t>
            </a:r>
          </a:p>
        </p:txBody>
      </p:sp>
      <p:sp>
        <p:nvSpPr>
          <p:cNvPr id="8" name="TextBox 7"/>
          <p:cNvSpPr txBox="1"/>
          <p:nvPr/>
        </p:nvSpPr>
        <p:spPr>
          <a:xfrm>
            <a:off x="6584548" y="-20745"/>
            <a:ext cx="5607452" cy="2399952"/>
          </a:xfrm>
          <a:prstGeom prst="rect">
            <a:avLst/>
          </a:prstGeom>
          <a:solidFill>
            <a:srgbClr val="CC99FF"/>
          </a:solidFill>
        </p:spPr>
        <p:txBody>
          <a:bodyPr wrap="square" rtlCol="0">
            <a:spAutoFit/>
          </a:bodyPr>
          <a:lstStyle/>
          <a:p>
            <a:pPr algn="ctr"/>
            <a:r>
              <a:rPr lang="en-GB" sz="2400" b="1" dirty="0">
                <a:solidFill>
                  <a:srgbClr val="6600CC"/>
                </a:solidFill>
                <a:latin typeface="Arial" panose="020B0604020202020204" pitchFamily="34" charset="0"/>
                <a:cs typeface="Arial" panose="020B0604020202020204" pitchFamily="34" charset="0"/>
              </a:rPr>
              <a:t>Religion</a:t>
            </a:r>
          </a:p>
          <a:p>
            <a:r>
              <a:rPr lang="en-GB" sz="663" b="1" dirty="0">
                <a:solidFill>
                  <a:srgbClr val="6600CC"/>
                </a:solidFill>
                <a:latin typeface="Arial" panose="020B0604020202020204" pitchFamily="34" charset="0"/>
                <a:cs typeface="Arial" panose="020B0604020202020204" pitchFamily="34" charset="0"/>
              </a:rPr>
              <a:t>					</a:t>
            </a:r>
            <a:endParaRPr lang="en-GB" sz="597" b="1" dirty="0">
              <a:solidFill>
                <a:srgbClr val="6600CC"/>
              </a:solidFill>
              <a:latin typeface="Arial" panose="020B0604020202020204" pitchFamily="34" charset="0"/>
              <a:cs typeface="Arial" panose="020B0604020202020204" pitchFamily="34" charset="0"/>
            </a:endParaRPr>
          </a:p>
          <a:p>
            <a:pPr algn="ctr"/>
            <a:endParaRPr lang="en-GB" sz="663" b="1" dirty="0">
              <a:solidFill>
                <a:srgbClr val="6600CC"/>
              </a:solidFill>
              <a:latin typeface="Arial" panose="020B0604020202020204" pitchFamily="34" charset="0"/>
              <a:cs typeface="Arial" panose="020B0604020202020204" pitchFamily="34" charset="0"/>
            </a:endParaRPr>
          </a:p>
          <a:p>
            <a:r>
              <a:rPr lang="en-GB" sz="663" b="1" dirty="0">
                <a:solidFill>
                  <a:srgbClr val="6600CC"/>
                </a:solidFill>
                <a:latin typeface="Arial" panose="020B0604020202020204" pitchFamily="34" charset="0"/>
                <a:cs typeface="Arial" panose="020B0604020202020204" pitchFamily="34" charset="0"/>
              </a:rPr>
              <a:t>						</a:t>
            </a: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a:p>
            <a:endParaRPr lang="en-GB" sz="663" b="1" dirty="0">
              <a:solidFill>
                <a:srgbClr val="6600CC"/>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1309" y="-28921"/>
            <a:ext cx="1468662" cy="1064625"/>
          </a:xfrm>
          <a:prstGeom prst="rect">
            <a:avLst/>
          </a:prstGeom>
        </p:spPr>
      </p:pic>
      <p:sp>
        <p:nvSpPr>
          <p:cNvPr id="9" name="TextBox 8">
            <a:extLst>
              <a:ext uri="{FF2B5EF4-FFF2-40B4-BE49-F238E27FC236}">
                <a16:creationId xmlns:a16="http://schemas.microsoft.com/office/drawing/2014/main" id="{707542AD-9BB2-42FA-95C3-F69A6437E6DB}"/>
              </a:ext>
            </a:extLst>
          </p:cNvPr>
          <p:cNvSpPr txBox="1"/>
          <p:nvPr/>
        </p:nvSpPr>
        <p:spPr>
          <a:xfrm>
            <a:off x="8183123" y="396113"/>
            <a:ext cx="1804329" cy="1414233"/>
          </a:xfrm>
          <a:prstGeom prst="rect">
            <a:avLst/>
          </a:prstGeom>
          <a:noFill/>
        </p:spPr>
        <p:txBody>
          <a:bodyPr wrap="square" rtlCol="0">
            <a:spAutoFit/>
          </a:bodyPr>
          <a:lstStyle/>
          <a:p>
            <a:pPr marL="94698" indent="-94698">
              <a:buFont typeface="Arial" panose="020B0604020202020204" pitchFamily="34" charset="0"/>
              <a:buChar char="•"/>
            </a:pPr>
            <a:r>
              <a:rPr lang="en-GB" sz="1000" b="1" dirty="0">
                <a:solidFill>
                  <a:srgbClr val="6600CC"/>
                </a:solidFill>
                <a:latin typeface="Arial" panose="020B0604020202020204" pitchFamily="34" charset="0"/>
                <a:cs typeface="Arial" panose="020B0604020202020204" pitchFamily="34" charset="0"/>
              </a:rPr>
              <a:t>Culture and context. </a:t>
            </a:r>
          </a:p>
          <a:p>
            <a:pPr marL="94698" indent="-94698">
              <a:buFont typeface="Arial" panose="020B0604020202020204" pitchFamily="34" charset="0"/>
              <a:buChar char="•"/>
            </a:pPr>
            <a:r>
              <a:rPr lang="en-GB" sz="1000" b="1" dirty="0">
                <a:solidFill>
                  <a:srgbClr val="6600CC"/>
                </a:solidFill>
                <a:latin typeface="Arial" panose="020B0604020202020204" pitchFamily="34" charset="0"/>
                <a:cs typeface="Arial" panose="020B0604020202020204" pitchFamily="34" charset="0"/>
              </a:rPr>
              <a:t>Coping and Resilience</a:t>
            </a:r>
          </a:p>
          <a:p>
            <a:pPr marL="94698" indent="-94698">
              <a:buFont typeface="Arial" panose="020B0604020202020204" pitchFamily="34" charset="0"/>
              <a:buChar char="•"/>
            </a:pPr>
            <a:r>
              <a:rPr lang="en-GB" sz="1000" b="1" dirty="0">
                <a:solidFill>
                  <a:srgbClr val="6600CC"/>
                </a:solidFill>
                <a:latin typeface="Arial" panose="020B0604020202020204" pitchFamily="34" charset="0"/>
                <a:cs typeface="Arial" panose="020B0604020202020204" pitchFamily="34" charset="0"/>
              </a:rPr>
              <a:t>Interpretation and understanding. </a:t>
            </a:r>
          </a:p>
          <a:p>
            <a:pPr marL="94698" indent="-94698">
              <a:buFont typeface="Arial" panose="020B0604020202020204" pitchFamily="34" charset="0"/>
              <a:buChar char="•"/>
            </a:pPr>
            <a:r>
              <a:rPr lang="en-GB" sz="1000" b="1" dirty="0">
                <a:solidFill>
                  <a:srgbClr val="6600CC"/>
                </a:solidFill>
                <a:latin typeface="Arial" panose="020B0604020202020204" pitchFamily="34" charset="0"/>
                <a:cs typeface="Arial" panose="020B0604020202020204" pitchFamily="34" charset="0"/>
              </a:rPr>
              <a:t>Narratives for a therapeutic recovery from trauma </a:t>
            </a:r>
            <a:r>
              <a:rPr lang="en-GB" sz="597" b="1" dirty="0">
                <a:solidFill>
                  <a:srgbClr val="6600CC"/>
                </a:solidFill>
                <a:latin typeface="Arial" panose="020B0604020202020204" pitchFamily="34" charset="0"/>
                <a:cs typeface="Arial" panose="020B0604020202020204" pitchFamily="34" charset="0"/>
              </a:rPr>
              <a:t>	</a:t>
            </a:r>
            <a:r>
              <a:rPr lang="en-GB" sz="530" b="1" dirty="0">
                <a:solidFill>
                  <a:srgbClr val="6600CC"/>
                </a:solidFill>
                <a:latin typeface="Arial" panose="020B0604020202020204" pitchFamily="34" charset="0"/>
                <a:cs typeface="Arial" panose="020B0604020202020204" pitchFamily="34" charset="0"/>
              </a:rPr>
              <a:t>			</a:t>
            </a:r>
            <a:endParaRPr lang="en-GB" sz="298" dirty="0"/>
          </a:p>
        </p:txBody>
      </p:sp>
      <p:pic>
        <p:nvPicPr>
          <p:cNvPr id="10" name="Picture 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82301" y="189348"/>
            <a:ext cx="2125348" cy="1673428"/>
          </a:xfrm>
          <a:prstGeom prst="rect">
            <a:avLst/>
          </a:prstGeom>
          <a:noFill/>
          <a:ln>
            <a:noFill/>
          </a:ln>
        </p:spPr>
      </p:pic>
      <p:sp>
        <p:nvSpPr>
          <p:cNvPr id="11" name="TextBox 10"/>
          <p:cNvSpPr txBox="1"/>
          <p:nvPr/>
        </p:nvSpPr>
        <p:spPr>
          <a:xfrm>
            <a:off x="9344297" y="1835809"/>
            <a:ext cx="2717367" cy="461665"/>
          </a:xfrm>
          <a:prstGeom prst="rect">
            <a:avLst/>
          </a:prstGeom>
          <a:noFill/>
        </p:spPr>
        <p:txBody>
          <a:bodyPr wrap="square" rtlCol="0">
            <a:spAutoFit/>
          </a:bodyPr>
          <a:lstStyle/>
          <a:p>
            <a:r>
              <a:rPr lang="en-GB" sz="1200" b="1" dirty="0"/>
              <a:t>Percentages of Haitians indicating that the statement was ‘very true</a:t>
            </a:r>
            <a:r>
              <a:rPr lang="en-GB" sz="530" b="1" dirty="0"/>
              <a:t>’</a:t>
            </a:r>
          </a:p>
        </p:txBody>
      </p:sp>
      <p:pic>
        <p:nvPicPr>
          <p:cNvPr id="12" name="Picture 1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68899" y="1035704"/>
            <a:ext cx="1598575" cy="1782200"/>
          </a:xfrm>
          <a:prstGeom prst="rect">
            <a:avLst/>
          </a:prstGeom>
          <a:noFill/>
        </p:spPr>
      </p:pic>
      <p:pic>
        <p:nvPicPr>
          <p:cNvPr id="13" name="Picture 4" descr="https://t3.ftcdn.net/jpg/01/97/06/64/240_F_197066428_PE4tLSUSF61p0Wtlozc1Y8dUmWOfkmWz.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58" y="2821056"/>
            <a:ext cx="2421920" cy="1614612"/>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8861" y="2718812"/>
            <a:ext cx="2421338" cy="161738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1100" b="1" dirty="0"/>
              <a:t>Pastor </a:t>
            </a:r>
            <a:r>
              <a:rPr lang="en-GB" sz="1100" b="1" dirty="0" err="1"/>
              <a:t>Yve</a:t>
            </a:r>
            <a:r>
              <a:rPr lang="en-GB" sz="1100" b="1" dirty="0"/>
              <a:t>: “And a lot of the parents and relatives of a student, they would even sell their own clothing, and they would rather walk bare foot, so they could have money, so their kids can have an education.”</a:t>
            </a:r>
          </a:p>
        </p:txBody>
      </p:sp>
      <p:sp>
        <p:nvSpPr>
          <p:cNvPr id="17" name="Rounded Rectangle 16"/>
          <p:cNvSpPr/>
          <p:nvPr/>
        </p:nvSpPr>
        <p:spPr>
          <a:xfrm>
            <a:off x="2272945" y="3389525"/>
            <a:ext cx="2306649" cy="1713243"/>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GB" sz="1400" b="1" dirty="0"/>
              <a:t>Religious education, though pastorally beneficial, did little to help hazard awareness and disaster risk mitigation.</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5199017"/>
            <a:ext cx="2483843" cy="1658984"/>
          </a:xfrm>
          <a:prstGeom prst="rect">
            <a:avLst/>
          </a:prstGeom>
        </p:spPr>
      </p:pic>
      <p:sp>
        <p:nvSpPr>
          <p:cNvPr id="15" name="Oval Callout 14"/>
          <p:cNvSpPr/>
          <p:nvPr/>
        </p:nvSpPr>
        <p:spPr>
          <a:xfrm>
            <a:off x="3614714" y="2551611"/>
            <a:ext cx="1536363" cy="1152152"/>
          </a:xfrm>
          <a:prstGeom prst="wedgeEllipseCallout">
            <a:avLst>
              <a:gd name="adj1" fmla="val 93884"/>
              <a:gd name="adj2" fmla="val 316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t>Wow! I’m sorry. I didn’t realise how important your faith was, and how helpful. Let’s work together.</a:t>
            </a:r>
          </a:p>
        </p:txBody>
      </p:sp>
      <p:graphicFrame>
        <p:nvGraphicFramePr>
          <p:cNvPr id="19" name="Diagram 18"/>
          <p:cNvGraphicFramePr/>
          <p:nvPr>
            <p:extLst>
              <p:ext uri="{D42A27DB-BD31-4B8C-83A1-F6EECF244321}">
                <p14:modId xmlns:p14="http://schemas.microsoft.com/office/powerpoint/2010/main" val="3297318501"/>
              </p:ext>
            </p:extLst>
          </p:nvPr>
        </p:nvGraphicFramePr>
        <p:xfrm>
          <a:off x="6086685" y="4228052"/>
          <a:ext cx="2530950" cy="29968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 name="Picture 2" descr="https://lh3.googleusercontent.com/8-oN0sUdF1ynSshBdeFXeXbYmCv-Y2-hevuvh6moe7LuuZNfcRKiQQlL66TzPdN2ESKc_EWWAwZbPEvcO4zAefuwtUZdkCoqeZUGVrHJy54tpSNGHSc8hDeNR29TjrwLAw_hHXli6eM7QbmPaCSsXXuBN245-oIm90NO-c8DiPxOWyk40-UEcdNmp0fQW-pW9f4scGp5p_-ADv6PEQxfZjddnkVPE_wY13RCsyqDNacI4IPQhX4UgcHQLpQHZRzoHW5dHYQT7Phlv1QvoxQdqd8_t1fwoVJvTe9SH8eUpaUfR18DQ4DGblneCRcN9Pjfy2DEF0UkIwBIOPWjLY-L2Q_hjmvsjREzqncx-wS8QQhXGju3z74Fm1nuPJ1ErNF54a4k5aPzyjtJwj5zoJcjAD3NgkkmippWp-HeUGgytb0YsYSEs--HBKW4x3GE3SlU77ch_oyslWOpzoA_9sQ7d1moqKQg6Z4ZdnR4L_XKA4MJa_H9F5CNJSGmwU3X4ZaYlNM_X3FVWucidCGcNKgJ2JSmG6cPYfbt0b_cva0l8VhYlxa5Di8uQf3hgjgc6JCAZIbS9Mq_vYzhBAhBtHop_rmNGmnsFyWuyx4eNa4Jm5pk9ZO2fpTq-1iXXc3rDrStliHO_mctdV6WY_sDTm5P8ISx=w938-h626-n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55753" y="5162054"/>
            <a:ext cx="2529537" cy="1698437"/>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9089336" y="2379207"/>
            <a:ext cx="3094841" cy="213691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GB" sz="1400" b="1" dirty="0"/>
              <a:t>Such education as there was, coming mainly from the Bible and from the Church, was a significant factor in providing a degree of assurance to survivors, contributing to their resilience.</a:t>
            </a:r>
          </a:p>
        </p:txBody>
      </p:sp>
      <p:sp>
        <p:nvSpPr>
          <p:cNvPr id="14" name="Oval Callout 13"/>
          <p:cNvSpPr/>
          <p:nvPr/>
        </p:nvSpPr>
        <p:spPr>
          <a:xfrm>
            <a:off x="7522178" y="2920824"/>
            <a:ext cx="1610154" cy="1415368"/>
          </a:xfrm>
          <a:prstGeom prst="wedgeEllipseCallout">
            <a:avLst>
              <a:gd name="adj1" fmla="val -77959"/>
              <a:gd name="adj2" fmla="val -345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Wow! I love education. Tell me more. I respect you. Let’s work together!</a:t>
            </a:r>
          </a:p>
        </p:txBody>
      </p:sp>
      <p:pic>
        <p:nvPicPr>
          <p:cNvPr id="22" name="Picture 6" descr="https://lh3.googleusercontent.com/RzLXvHWbP6lyiQ_XktLxuU7vRNdp5sbTB_JLgI35rBHxIv1wuVc0ltipOvQoN52ivA1VbUiDyvpqsm6jCqCb6Nw26nPiYN-KuEZlw0AiwnsHWesKD4w0ekIqb4HSkwHUcQ8FExU-vJCuUUZASCOM7s3mXekNu-Q_oCxKqsUOFBQVMuOC9TxKnYLvODBhKXmfu0wQiex4oln7zaXHH14qyJeGBwuvxXknrcAUpOAosLxqLO4sUgZlA1N4idXnezmvSnGr15RdWLLFW-dGWStTINoEcbLIEoWt81dI9FPrHw64BI_yZr1Z9funWkqEP2nmYAT-KR9gYrx2xPH2oO_LrPyOBfcOtK9yqMpnBrqcjHwQtzNLVdMaRIJSNhcx_jX1dgHDtL_2_2KVrq5Eotk-IwFbVnJrotBeDjpipL_aMvezfs-PcT4zOjzscBOktdLrYSS96Jq0Je3i3JJZK2eA4dHXgMVah5cOor6j850H8nBat_9QpFS_CvpJ9SYuu_u-THwRVMpoGR5BU9AHoGa7XLOGCa0OvWD00vivVHl6hyPj48lp0B-JpZ3Z9526X4E_pQ6qwNkH6I3XaVu3Q3wxL350U_4sbtEZcm4K4YSh6SZtrASSIyyibPa7VSVWEE-8GhBD9dk_PtOfpjUiev-1MrPj=w864-h577-no"/>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1424" t="-819"/>
          <a:stretch/>
        </p:blipFill>
        <p:spPr bwMode="auto">
          <a:xfrm>
            <a:off x="9450087" y="4516122"/>
            <a:ext cx="2724788" cy="2420338"/>
          </a:xfrm>
          <a:prstGeom prst="rect">
            <a:avLst/>
          </a:prstGeom>
          <a:noFill/>
          <a:extLst>
            <a:ext uri="{909E8E84-426E-40DD-AFC4-6F175D3DCCD1}">
              <a14:hiddenFill xmlns:a14="http://schemas.microsoft.com/office/drawing/2010/main">
                <a:solidFill>
                  <a:srgbClr val="FFFFFF"/>
                </a:solidFill>
              </a14:hiddenFill>
            </a:ext>
          </a:extLst>
        </p:spPr>
      </p:pic>
      <p:sp>
        <p:nvSpPr>
          <p:cNvPr id="23" name="Right Arrow 22"/>
          <p:cNvSpPr/>
          <p:nvPr/>
        </p:nvSpPr>
        <p:spPr>
          <a:xfrm>
            <a:off x="5015155" y="5664939"/>
            <a:ext cx="1156633" cy="330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8"/>
          </a:p>
        </p:txBody>
      </p:sp>
      <p:sp>
        <p:nvSpPr>
          <p:cNvPr id="24" name="Right Arrow 23"/>
          <p:cNvSpPr/>
          <p:nvPr/>
        </p:nvSpPr>
        <p:spPr>
          <a:xfrm flipV="1">
            <a:off x="8647500" y="5556013"/>
            <a:ext cx="772722" cy="3405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98"/>
          </a:p>
        </p:txBody>
      </p:sp>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6324600"/>
            <a:ext cx="1524000" cy="533400"/>
          </a:xfrm>
          <a:prstGeom prst="rect">
            <a:avLst/>
          </a:prstGeom>
        </p:spPr>
      </p:pic>
    </p:spTree>
    <p:extLst>
      <p:ext uri="{BB962C8B-B14F-4D97-AF65-F5344CB8AC3E}">
        <p14:creationId xmlns:p14="http://schemas.microsoft.com/office/powerpoint/2010/main" val="33884795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9966" y="182880"/>
            <a:ext cx="11421925" cy="6463308"/>
          </a:xfrm>
          <a:prstGeom prst="rect">
            <a:avLst/>
          </a:prstGeom>
          <a:noFill/>
        </p:spPr>
        <p:txBody>
          <a:bodyPr wrap="square" rtlCol="0">
            <a:spAutoFit/>
          </a:bodyPr>
          <a:lstStyle/>
          <a:p>
            <a:r>
              <a:rPr lang="en-GB" b="1" dirty="0" smtClean="0"/>
              <a:t>References</a:t>
            </a:r>
          </a:p>
          <a:p>
            <a:endParaRPr lang="en-GB" dirty="0" smtClean="0"/>
          </a:p>
          <a:p>
            <a:r>
              <a:rPr lang="en-GB" dirty="0" smtClean="0"/>
              <a:t>1</a:t>
            </a:r>
            <a:r>
              <a:rPr lang="en-GB" dirty="0"/>
              <a:t>. See National Research Council (2006). Facing Hazards and Disasters: Understanding Human Dimensions. Washington, DC: The National Academies Press: 26-34 (33). </a:t>
            </a:r>
          </a:p>
          <a:p>
            <a:r>
              <a:rPr lang="en-GB" dirty="0"/>
              <a:t>2</a:t>
            </a:r>
            <a:r>
              <a:rPr lang="en-GB" dirty="0" smtClean="0"/>
              <a:t>. </a:t>
            </a:r>
            <a:r>
              <a:rPr lang="en-GB" dirty="0"/>
              <a:t>Source: “Global Religious Landscape,” A Report on the Size and Distribution of the World’s Major Religious Groups as of </a:t>
            </a:r>
            <a:r>
              <a:rPr lang="en-GB" dirty="0" smtClean="0"/>
              <a:t>2010. Pew </a:t>
            </a:r>
            <a:r>
              <a:rPr lang="en-GB" dirty="0"/>
              <a:t>Templeton Religious Futures, 2012. Online: </a:t>
            </a:r>
            <a:r>
              <a:rPr lang="en-GB" dirty="0">
                <a:hlinkClick r:id="rId2"/>
              </a:rPr>
              <a:t>https://</a:t>
            </a:r>
            <a:r>
              <a:rPr lang="en-GB" dirty="0" smtClean="0">
                <a:hlinkClick r:id="rId2"/>
              </a:rPr>
              <a:t>assets.pewresearch.org/wp</a:t>
            </a:r>
            <a:r>
              <a:rPr lang="en-GB" dirty="0" smtClean="0"/>
              <a:t> content/uploads/sites/11/2014/01/globalreligion-full.pdf </a:t>
            </a:r>
            <a:r>
              <a:rPr lang="en-GB" dirty="0"/>
              <a:t>Accessed: 19/11/2019. See also R. Stark, (1999</a:t>
            </a:r>
            <a:r>
              <a:rPr lang="en-GB" dirty="0" smtClean="0"/>
              <a:t>), “</a:t>
            </a:r>
            <a:r>
              <a:rPr lang="en-GB" dirty="0"/>
              <a:t>Secularization: RIP,” Sociology of Religion 60:249–73.</a:t>
            </a:r>
            <a:endParaRPr lang="en-GB" dirty="0" smtClean="0"/>
          </a:p>
          <a:p>
            <a:r>
              <a:rPr lang="en-GB" dirty="0"/>
              <a:t>3</a:t>
            </a:r>
            <a:r>
              <a:rPr lang="en-GB" dirty="0" smtClean="0"/>
              <a:t>. Roger P. Abbott </a:t>
            </a:r>
            <a:r>
              <a:rPr lang="en-GB" dirty="0"/>
              <a:t>and Robert S. </a:t>
            </a:r>
            <a:r>
              <a:rPr lang="en-GB" dirty="0" smtClean="0"/>
              <a:t>White,(2019), </a:t>
            </a:r>
            <a:r>
              <a:rPr lang="en-GB" i="1" dirty="0"/>
              <a:t>Narratives of Faith from the Haitian Earthquake: Religion, Natural Hazards, and Disaster </a:t>
            </a:r>
            <a:r>
              <a:rPr lang="en-GB" i="1" dirty="0" smtClean="0"/>
              <a:t>Response</a:t>
            </a:r>
            <a:r>
              <a:rPr lang="en-GB" dirty="0" smtClean="0"/>
              <a:t>, (New York: Routledge). </a:t>
            </a:r>
          </a:p>
          <a:p>
            <a:r>
              <a:rPr lang="en-GB" dirty="0"/>
              <a:t>4</a:t>
            </a:r>
            <a:r>
              <a:rPr lang="en-GB" dirty="0" smtClean="0"/>
              <a:t>.</a:t>
            </a:r>
            <a:r>
              <a:rPr lang="en-GB" dirty="0"/>
              <a:t> </a:t>
            </a:r>
            <a:r>
              <a:rPr lang="en-GB" dirty="0" smtClean="0"/>
              <a:t>Professor Eric Calais </a:t>
            </a:r>
            <a:r>
              <a:rPr lang="en-GB" dirty="0"/>
              <a:t>(Geologist).Interview at </a:t>
            </a:r>
            <a:r>
              <a:rPr lang="en-GB" dirty="0" err="1"/>
              <a:t>Ecole</a:t>
            </a:r>
            <a:r>
              <a:rPr lang="en-GB" dirty="0"/>
              <a:t> </a:t>
            </a:r>
            <a:r>
              <a:rPr lang="en-GB" dirty="0" err="1"/>
              <a:t>normale</a:t>
            </a:r>
            <a:r>
              <a:rPr lang="en-GB" dirty="0"/>
              <a:t> </a:t>
            </a:r>
            <a:r>
              <a:rPr lang="en-GB" dirty="0" err="1" smtClean="0"/>
              <a:t>supérieure</a:t>
            </a:r>
            <a:r>
              <a:rPr lang="en-GB" dirty="0" smtClean="0"/>
              <a:t>, Paris, 2015 . Calais </a:t>
            </a:r>
            <a:r>
              <a:rPr lang="en-GB" dirty="0"/>
              <a:t>has been working on seismology in Haiti since </a:t>
            </a:r>
            <a:r>
              <a:rPr lang="en-GB" dirty="0" smtClean="0"/>
              <a:t>1984.</a:t>
            </a:r>
          </a:p>
          <a:p>
            <a:r>
              <a:rPr lang="en-GB" dirty="0"/>
              <a:t>5</a:t>
            </a:r>
            <a:r>
              <a:rPr lang="en-GB" dirty="0" smtClean="0"/>
              <a:t>. </a:t>
            </a:r>
            <a:r>
              <a:rPr lang="en-GB" dirty="0"/>
              <a:t>Neil Smith, “There’s no such thing as a natural disaster”, June 11, 2006. Online: </a:t>
            </a:r>
            <a:r>
              <a:rPr lang="en-GB" dirty="0" err="1"/>
              <a:t>understandingkatrina.ssrc</a:t>
            </a:r>
            <a:r>
              <a:rPr lang="en-GB" dirty="0"/>
              <a:t> org/Smith</a:t>
            </a:r>
            <a:r>
              <a:rPr lang="en-GB" dirty="0" smtClean="0"/>
              <a:t>/</a:t>
            </a:r>
          </a:p>
          <a:p>
            <a:r>
              <a:rPr lang="en-GB" dirty="0"/>
              <a:t>6. </a:t>
            </a:r>
            <a:r>
              <a:rPr lang="en-GB" dirty="0" err="1"/>
              <a:t>Vijaya</a:t>
            </a:r>
            <a:r>
              <a:rPr lang="en-GB" dirty="0"/>
              <a:t> Ramachandran and Julie </a:t>
            </a:r>
            <a:r>
              <a:rPr lang="en-GB" dirty="0" err="1"/>
              <a:t>Walz</a:t>
            </a:r>
            <a:r>
              <a:rPr lang="en-GB" dirty="0"/>
              <a:t>, “Where Has All the Money Gone?“ Journal of Haitian Studies, 1(1) Spring 2015):33</a:t>
            </a:r>
            <a:endParaRPr lang="en-GB" dirty="0" smtClean="0"/>
          </a:p>
          <a:p>
            <a:r>
              <a:rPr lang="en-GB" dirty="0"/>
              <a:t>7</a:t>
            </a:r>
            <a:r>
              <a:rPr lang="en-GB" dirty="0" smtClean="0"/>
              <a:t>. Abbott and White, </a:t>
            </a:r>
            <a:r>
              <a:rPr lang="en-GB" i="1" dirty="0" smtClean="0"/>
              <a:t>Narratives</a:t>
            </a:r>
            <a:r>
              <a:rPr lang="en-GB" dirty="0" smtClean="0"/>
              <a:t>,</a:t>
            </a:r>
          </a:p>
          <a:p>
            <a:r>
              <a:rPr lang="en-GB" dirty="0"/>
              <a:t>8</a:t>
            </a:r>
            <a:r>
              <a:rPr lang="en-GB" dirty="0" smtClean="0"/>
              <a:t>. Abbott and White, </a:t>
            </a:r>
            <a:r>
              <a:rPr lang="en-GB" i="1" dirty="0" smtClean="0"/>
              <a:t>Narratives</a:t>
            </a:r>
            <a:r>
              <a:rPr lang="en-GB" dirty="0" smtClean="0"/>
              <a:t>,</a:t>
            </a:r>
          </a:p>
          <a:p>
            <a:r>
              <a:rPr lang="en-GB" dirty="0"/>
              <a:t>9</a:t>
            </a:r>
            <a:r>
              <a:rPr lang="en-GB" dirty="0" smtClean="0"/>
              <a:t>. Eric Calais, Dominique </a:t>
            </a:r>
            <a:r>
              <a:rPr lang="en-GB" dirty="0" err="1" smtClean="0"/>
              <a:t>Boisson</a:t>
            </a:r>
            <a:r>
              <a:rPr lang="en-GB" dirty="0" smtClean="0"/>
              <a:t>, </a:t>
            </a:r>
            <a:r>
              <a:rPr lang="en-GB" dirty="0" err="1" smtClean="0"/>
              <a:t>Steeve</a:t>
            </a:r>
            <a:r>
              <a:rPr lang="en-GB" dirty="0" smtClean="0"/>
              <a:t> </a:t>
            </a:r>
            <a:r>
              <a:rPr lang="en-GB" dirty="0" err="1" smtClean="0"/>
              <a:t>Symithe</a:t>
            </a:r>
            <a:r>
              <a:rPr lang="en-GB" dirty="0" smtClean="0"/>
              <a:t>, Claude Prépetit, </a:t>
            </a:r>
            <a:r>
              <a:rPr lang="en-GB" dirty="0" err="1" smtClean="0"/>
              <a:t>Betonus</a:t>
            </a:r>
            <a:r>
              <a:rPr lang="en-GB" dirty="0" smtClean="0"/>
              <a:t> Pierre, Sophia </a:t>
            </a:r>
            <a:r>
              <a:rPr lang="en-GB" dirty="0" err="1" smtClean="0"/>
              <a:t>Ulyse</a:t>
            </a:r>
            <a:r>
              <a:rPr lang="en-GB" dirty="0" smtClean="0"/>
              <a:t>, Laennec </a:t>
            </a:r>
            <a:r>
              <a:rPr lang="en-GB" dirty="0" err="1" smtClean="0"/>
              <a:t>Hurbon</a:t>
            </a:r>
            <a:r>
              <a:rPr lang="en-GB" dirty="0" smtClean="0"/>
              <a:t>, Alain Gilles, Jean-Marie </a:t>
            </a:r>
            <a:r>
              <a:rPr lang="en-GB" dirty="0" err="1" smtClean="0"/>
              <a:t>Théodat</a:t>
            </a:r>
            <a:r>
              <a:rPr lang="en-GB" dirty="0" smtClean="0"/>
              <a:t>, Tony </a:t>
            </a:r>
            <a:r>
              <a:rPr lang="en-GB" dirty="0" err="1" smtClean="0"/>
              <a:t>Monfret</a:t>
            </a:r>
            <a:r>
              <a:rPr lang="en-GB" dirty="0" smtClean="0"/>
              <a:t>, Anne </a:t>
            </a:r>
            <a:r>
              <a:rPr lang="en-GB" dirty="0" err="1" smtClean="0"/>
              <a:t>Deschamps</a:t>
            </a:r>
            <a:r>
              <a:rPr lang="en-GB" dirty="0" smtClean="0"/>
              <a:t>, Françoise </a:t>
            </a:r>
            <a:r>
              <a:rPr lang="en-GB" dirty="0" err="1" smtClean="0"/>
              <a:t>Courboulex</a:t>
            </a:r>
            <a:r>
              <a:rPr lang="en-GB" dirty="0" smtClean="0"/>
              <a:t>, </a:t>
            </a:r>
            <a:r>
              <a:rPr lang="en-GB" dirty="0" err="1" smtClean="0"/>
              <a:t>J</a:t>
            </a:r>
            <a:r>
              <a:rPr lang="en-GB" dirty="0" err="1"/>
              <a:t>é</a:t>
            </a:r>
            <a:r>
              <a:rPr lang="en-GB" dirty="0" err="1" smtClean="0"/>
              <a:t>rome</a:t>
            </a:r>
            <a:r>
              <a:rPr lang="en-GB" dirty="0" smtClean="0"/>
              <a:t> </a:t>
            </a:r>
            <a:r>
              <a:rPr lang="en-GB" dirty="0" err="1" smtClean="0"/>
              <a:t>Cheze</a:t>
            </a:r>
            <a:r>
              <a:rPr lang="en-GB" dirty="0" smtClean="0"/>
              <a:t>, </a:t>
            </a:r>
            <a:r>
              <a:rPr lang="en-GB" dirty="0" err="1" smtClean="0"/>
              <a:t>Fabrice</a:t>
            </a:r>
            <a:r>
              <a:rPr lang="en-GB" dirty="0" smtClean="0"/>
              <a:t> </a:t>
            </a:r>
            <a:r>
              <a:rPr lang="en-GB" dirty="0" err="1" smtClean="0"/>
              <a:t>Peix</a:t>
            </a:r>
            <a:r>
              <a:rPr lang="en-GB" dirty="0" smtClean="0"/>
              <a:t>, Etienne Bertrand, Jean Paul </a:t>
            </a:r>
            <a:r>
              <a:rPr lang="en-GB" dirty="0" err="1" smtClean="0"/>
              <a:t>Ampuero</a:t>
            </a:r>
            <a:r>
              <a:rPr lang="en-GB" dirty="0" smtClean="0"/>
              <a:t>, Bertrand Mercier de </a:t>
            </a:r>
            <a:r>
              <a:rPr lang="en-GB" dirty="0" err="1" smtClean="0"/>
              <a:t>Lépinay</a:t>
            </a:r>
            <a:r>
              <a:rPr lang="en-GB" dirty="0" smtClean="0"/>
              <a:t>, Julien </a:t>
            </a:r>
            <a:r>
              <a:rPr lang="en-GB" dirty="0" err="1" smtClean="0"/>
              <a:t>Balestra</a:t>
            </a:r>
            <a:r>
              <a:rPr lang="en-GB" dirty="0" smtClean="0"/>
              <a:t>, Jean-Luc </a:t>
            </a:r>
            <a:r>
              <a:rPr lang="en-GB" dirty="0" err="1" smtClean="0"/>
              <a:t>Berenguer</a:t>
            </a:r>
            <a:r>
              <a:rPr lang="en-GB" dirty="0" smtClean="0"/>
              <a:t>, Remy </a:t>
            </a:r>
            <a:r>
              <a:rPr lang="en-GB" dirty="0" err="1" smtClean="0"/>
              <a:t>Bossu</a:t>
            </a:r>
            <a:r>
              <a:rPr lang="en-GB" dirty="0" smtClean="0"/>
              <a:t>, Laura </a:t>
            </a:r>
            <a:r>
              <a:rPr lang="en-GB" dirty="0" err="1" smtClean="0"/>
              <a:t>Fallou</a:t>
            </a:r>
            <a:r>
              <a:rPr lang="en-GB" dirty="0" smtClean="0"/>
              <a:t>, </a:t>
            </a:r>
            <a:r>
              <a:rPr lang="en-GB" dirty="0" err="1" smtClean="0"/>
              <a:t>Val</a:t>
            </a:r>
            <a:r>
              <a:rPr lang="en-GB" dirty="0" err="1"/>
              <a:t>é</a:t>
            </a:r>
            <a:r>
              <a:rPr lang="en-GB" dirty="0" err="1" smtClean="0"/>
              <a:t>rie</a:t>
            </a:r>
            <a:r>
              <a:rPr lang="en-GB" dirty="0" smtClean="0"/>
              <a:t> </a:t>
            </a:r>
            <a:r>
              <a:rPr lang="en-GB" dirty="0" err="1" smtClean="0"/>
              <a:t>Clouard</a:t>
            </a:r>
            <a:r>
              <a:rPr lang="en-GB" dirty="0" smtClean="0"/>
              <a:t>.  “A socio-seismology experiment in Haiti.” </a:t>
            </a:r>
            <a:r>
              <a:rPr lang="en-GB" i="1" dirty="0" smtClean="0"/>
              <a:t>Citizen Science</a:t>
            </a:r>
            <a:r>
              <a:rPr lang="en-GB" dirty="0" smtClean="0"/>
              <a:t>, Submitted March 2020.</a:t>
            </a:r>
          </a:p>
          <a:p>
            <a:r>
              <a:rPr lang="en-GB" dirty="0" smtClean="0"/>
              <a:t>10. Eric Calais, </a:t>
            </a:r>
            <a:r>
              <a:rPr lang="en-GB" dirty="0"/>
              <a:t>Questionnaire, “socio-</a:t>
            </a:r>
            <a:r>
              <a:rPr lang="en-GB" dirty="0" err="1"/>
              <a:t>sismologie</a:t>
            </a:r>
            <a:r>
              <a:rPr lang="en-GB" dirty="0" smtClean="0"/>
              <a:t>” (With permission).</a:t>
            </a:r>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71" y="6324600"/>
            <a:ext cx="1524000" cy="533400"/>
          </a:xfrm>
          <a:prstGeom prst="rect">
            <a:avLst/>
          </a:prstGeom>
        </p:spPr>
      </p:pic>
    </p:spTree>
    <p:extLst>
      <p:ext uri="{BB962C8B-B14F-4D97-AF65-F5344CB8AC3E}">
        <p14:creationId xmlns:p14="http://schemas.microsoft.com/office/powerpoint/2010/main" val="25829927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 y="0"/>
            <a:ext cx="7141029" cy="6858000"/>
          </a:xfrm>
        </p:spPr>
        <p:txBody>
          <a:bodyPr>
            <a:normAutofit/>
          </a:bodyPr>
          <a:lstStyle/>
          <a:p>
            <a:endParaRPr lang="en-GB" sz="3600" dirty="0" smtClean="0"/>
          </a:p>
          <a:p>
            <a:r>
              <a:rPr lang="en-GB" sz="3600" dirty="0" smtClean="0"/>
              <a:t>“</a:t>
            </a:r>
            <a:r>
              <a:rPr lang="en-GB" sz="3600" dirty="0"/>
              <a:t>While there is a </a:t>
            </a:r>
            <a:r>
              <a:rPr lang="en-GB" sz="3600" dirty="0" smtClean="0"/>
              <a:t>compelling need </a:t>
            </a:r>
            <a:r>
              <a:rPr lang="en-GB" sz="3600" dirty="0"/>
              <a:t>for </a:t>
            </a:r>
            <a:r>
              <a:rPr lang="en-GB" sz="3600" dirty="0" smtClean="0"/>
              <a:t>disciplinary research </a:t>
            </a:r>
            <a:r>
              <a:rPr lang="en-GB" sz="3600" dirty="0"/>
              <a:t>within the social sciences, </a:t>
            </a:r>
            <a:r>
              <a:rPr lang="en-GB" sz="3600" dirty="0" smtClean="0"/>
              <a:t>physical sciences</a:t>
            </a:r>
            <a:r>
              <a:rPr lang="en-GB" sz="3600" dirty="0"/>
              <a:t>, and engineering, </a:t>
            </a:r>
            <a:r>
              <a:rPr lang="en-GB" sz="3600" b="1" dirty="0">
                <a:solidFill>
                  <a:srgbClr val="FF0000"/>
                </a:solidFill>
              </a:rPr>
              <a:t>there is a similar </a:t>
            </a:r>
            <a:r>
              <a:rPr lang="en-GB" sz="3600" b="1" dirty="0" smtClean="0">
                <a:solidFill>
                  <a:srgbClr val="FF0000"/>
                </a:solidFill>
              </a:rPr>
              <a:t>need for </a:t>
            </a:r>
            <a:r>
              <a:rPr lang="en-GB" sz="3600" b="1" dirty="0">
                <a:solidFill>
                  <a:srgbClr val="FF0000"/>
                </a:solidFill>
              </a:rPr>
              <a:t>collaborative research across </a:t>
            </a:r>
            <a:r>
              <a:rPr lang="en-GB" sz="3600" b="1" dirty="0" smtClean="0">
                <a:solidFill>
                  <a:srgbClr val="FF0000"/>
                </a:solidFill>
              </a:rPr>
              <a:t>disciplines</a:t>
            </a:r>
            <a:r>
              <a:rPr lang="en-GB" sz="3600" dirty="0" smtClean="0"/>
              <a:t>. Simply </a:t>
            </a:r>
            <a:r>
              <a:rPr lang="en-GB" sz="3600" dirty="0"/>
              <a:t>put, hazards and disasters pose </a:t>
            </a:r>
            <a:r>
              <a:rPr lang="en-GB" sz="3600" dirty="0" smtClean="0"/>
              <a:t>problems that </a:t>
            </a:r>
            <a:r>
              <a:rPr lang="en-GB" sz="3600" dirty="0"/>
              <a:t>require multidisciplinary and </a:t>
            </a:r>
            <a:r>
              <a:rPr lang="en-GB" sz="3600" dirty="0" smtClean="0"/>
              <a:t>interdisciplinary solutions</a:t>
            </a:r>
            <a:r>
              <a:rPr lang="en-GB" sz="3600" dirty="0"/>
              <a:t>. The challenges are major and </a:t>
            </a:r>
            <a:r>
              <a:rPr lang="en-GB" sz="3600" dirty="0" smtClean="0"/>
              <a:t>the opportunities </a:t>
            </a:r>
            <a:r>
              <a:rPr lang="en-GB" sz="3600" dirty="0"/>
              <a:t>to meet them </a:t>
            </a:r>
            <a:r>
              <a:rPr lang="en-GB" sz="3600" dirty="0" smtClean="0"/>
              <a:t>merit careful consideration.” </a:t>
            </a:r>
            <a:r>
              <a:rPr lang="en-GB" sz="2400" dirty="0" smtClean="0"/>
              <a:t>[1]</a:t>
            </a:r>
            <a:endParaRPr lang="en-GB" sz="2400" dirty="0"/>
          </a:p>
        </p:txBody>
      </p:sp>
      <p:pic>
        <p:nvPicPr>
          <p:cNvPr id="5" name="Picture 4"/>
          <p:cNvPicPr>
            <a:picLocks noChangeAspect="1"/>
          </p:cNvPicPr>
          <p:nvPr/>
        </p:nvPicPr>
        <p:blipFill>
          <a:blip r:embed="rId2"/>
          <a:stretch>
            <a:fillRect/>
          </a:stretch>
        </p:blipFill>
        <p:spPr>
          <a:xfrm>
            <a:off x="7532914" y="0"/>
            <a:ext cx="4656854" cy="70875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324600"/>
            <a:ext cx="1524000" cy="533400"/>
          </a:xfrm>
          <a:prstGeom prst="rect">
            <a:avLst/>
          </a:prstGeom>
        </p:spPr>
      </p:pic>
    </p:spTree>
    <p:extLst>
      <p:ext uri="{BB962C8B-B14F-4D97-AF65-F5344CB8AC3E}">
        <p14:creationId xmlns:p14="http://schemas.microsoft.com/office/powerpoint/2010/main" val="917643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12192000" cy="3046988"/>
          </a:xfrm>
          <a:prstGeom prst="rect">
            <a:avLst/>
          </a:prstGeom>
          <a:noFill/>
        </p:spPr>
        <p:txBody>
          <a:bodyPr wrap="square" rtlCol="0">
            <a:spAutoFit/>
          </a:bodyPr>
          <a:lstStyle/>
          <a:p>
            <a:r>
              <a:rPr lang="en-GB" sz="3200" dirty="0" smtClean="0"/>
              <a:t>In </a:t>
            </a:r>
            <a:r>
              <a:rPr lang="en-GB" sz="3200" dirty="0"/>
              <a:t>this </a:t>
            </a:r>
            <a:r>
              <a:rPr lang="en-GB" sz="3200" dirty="0" smtClean="0"/>
              <a:t>presentation</a:t>
            </a:r>
            <a:r>
              <a:rPr lang="en-GB" sz="3200" dirty="0"/>
              <a:t>, we argue the case for a greater focus by geoscientists upon collaborations with local religious education communities in the interests of mutual trust of information about</a:t>
            </a:r>
            <a:r>
              <a:rPr lang="en-GB" sz="3200" dirty="0" smtClean="0"/>
              <a:t>, and </a:t>
            </a:r>
            <a:r>
              <a:rPr lang="en-GB" sz="3200" dirty="0"/>
              <a:t>acceptance of, geoscientific data and its conclusions for informing the public responses to natural </a:t>
            </a:r>
            <a:r>
              <a:rPr lang="en-GB" sz="3200" dirty="0" smtClean="0"/>
              <a:t>hazards, </a:t>
            </a:r>
            <a:r>
              <a:rPr lang="en-GB" sz="3200" dirty="0"/>
              <a:t>in the interests of saving lives and livelihoods in vulnerable communities in Low Income Countries.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0773" y="3683849"/>
            <a:ext cx="4761228" cy="317415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83849"/>
            <a:ext cx="2612570" cy="3174151"/>
          </a:xfrm>
          <a:prstGeom prst="rect">
            <a:avLst/>
          </a:prstGeom>
        </p:spPr>
      </p:pic>
      <p:sp>
        <p:nvSpPr>
          <p:cNvPr id="5" name="TextBox 4"/>
          <p:cNvSpPr txBox="1"/>
          <p:nvPr/>
        </p:nvSpPr>
        <p:spPr>
          <a:xfrm>
            <a:off x="2760619" y="3786164"/>
            <a:ext cx="2838994" cy="1200329"/>
          </a:xfrm>
          <a:prstGeom prst="rect">
            <a:avLst/>
          </a:prstGeom>
          <a:noFill/>
        </p:spPr>
        <p:txBody>
          <a:bodyPr wrap="square" rtlCol="0">
            <a:spAutoFit/>
          </a:bodyPr>
          <a:lstStyle/>
          <a:p>
            <a:r>
              <a:rPr lang="en-GB" sz="2400" dirty="0" smtClean="0"/>
              <a:t>Rev. </a:t>
            </a:r>
            <a:r>
              <a:rPr lang="en-GB" sz="2400" dirty="0" err="1" smtClean="0"/>
              <a:t>Dr.</a:t>
            </a:r>
            <a:r>
              <a:rPr lang="en-GB" sz="2400" dirty="0" smtClean="0"/>
              <a:t> Roger Abbott: practical theologian</a:t>
            </a:r>
            <a:endParaRPr lang="en-GB" sz="2400" dirty="0"/>
          </a:p>
        </p:txBody>
      </p:sp>
      <p:sp>
        <p:nvSpPr>
          <p:cNvPr id="6" name="TextBox 5"/>
          <p:cNvSpPr txBox="1"/>
          <p:nvPr/>
        </p:nvSpPr>
        <p:spPr>
          <a:xfrm>
            <a:off x="5185955" y="5442858"/>
            <a:ext cx="2162087" cy="1200329"/>
          </a:xfrm>
          <a:prstGeom prst="rect">
            <a:avLst/>
          </a:prstGeom>
          <a:noFill/>
        </p:spPr>
        <p:txBody>
          <a:bodyPr wrap="square" rtlCol="0">
            <a:spAutoFit/>
          </a:bodyPr>
          <a:lstStyle/>
          <a:p>
            <a:r>
              <a:rPr lang="en-GB" sz="2400" dirty="0" err="1" smtClean="0"/>
              <a:t>Prof.</a:t>
            </a:r>
            <a:r>
              <a:rPr lang="en-GB" sz="2400" dirty="0" smtClean="0"/>
              <a:t> Robert White, FRS: geologist</a:t>
            </a:r>
            <a:endParaRPr lang="en-GB"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571" y="6324600"/>
            <a:ext cx="1524000" cy="533400"/>
          </a:xfrm>
          <a:prstGeom prst="rect">
            <a:avLst/>
          </a:prstGeom>
        </p:spPr>
      </p:pic>
    </p:spTree>
    <p:extLst>
      <p:ext uri="{BB962C8B-B14F-4D97-AF65-F5344CB8AC3E}">
        <p14:creationId xmlns:p14="http://schemas.microsoft.com/office/powerpoint/2010/main" val="9962409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524863"/>
          </a:xfrm>
          <a:prstGeom prst="rect">
            <a:avLst/>
          </a:prstGeom>
          <a:noFill/>
        </p:spPr>
        <p:txBody>
          <a:bodyPr wrap="square" rtlCol="0">
            <a:spAutoFit/>
          </a:bodyPr>
          <a:lstStyle/>
          <a:p>
            <a:r>
              <a:rPr lang="en-GB" sz="3200" b="1" dirty="0" smtClean="0">
                <a:solidFill>
                  <a:srgbClr val="FF0000"/>
                </a:solidFill>
              </a:rPr>
              <a:t>Introduction</a:t>
            </a:r>
            <a:endParaRPr lang="en-GB" sz="3200" dirty="0" smtClean="0"/>
          </a:p>
          <a:p>
            <a:r>
              <a:rPr lang="en-GB" sz="3000" dirty="0" smtClean="0"/>
              <a:t>Studies have shown that in the region of 80% of the world’s population would self-identify as being religious.[2] Furthermore, studies also show that a great majority of this 80% is made up of people living in Low Income Countries and in areas exposed to major geo-hazards, where the majority of the world’s population also live.</a:t>
            </a:r>
            <a:endParaRPr lang="en-GB" sz="3000" dirty="0"/>
          </a:p>
          <a:p>
            <a:r>
              <a:rPr lang="en-GB" sz="3000" b="1" dirty="0" smtClean="0">
                <a:solidFill>
                  <a:srgbClr val="FF0000"/>
                </a:solidFill>
              </a:rPr>
              <a:t>Our work in Haiti </a:t>
            </a:r>
            <a:r>
              <a:rPr lang="en-GB" sz="3000" dirty="0" smtClean="0"/>
              <a:t>is a case in point. Historic factors of economic imperialism by Haitian and foreign stakeholders have contributed to the majority population remaining trapped in poverty, with little access to education and to science in particular. Imperialist factors have also contributed to a distrust of science as something Western, an aspect of the imperialists’ agenda to subvert Haiti. Religion, on the other hand has frequently provided immense strength and resilience to the Haitian people, whether through the Christian faith or through the symbiotic religion of Vodou.[3]</a:t>
            </a:r>
            <a:endParaRPr lang="en-GB"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0" y="6324600"/>
            <a:ext cx="1524000" cy="533400"/>
          </a:xfrm>
          <a:prstGeom prst="rect">
            <a:avLst/>
          </a:prstGeom>
        </p:spPr>
      </p:pic>
    </p:spTree>
    <p:extLst>
      <p:ext uri="{BB962C8B-B14F-4D97-AF65-F5344CB8AC3E}">
        <p14:creationId xmlns:p14="http://schemas.microsoft.com/office/powerpoint/2010/main" val="3390492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584775"/>
          </a:xfrm>
          <a:prstGeom prst="rect">
            <a:avLst/>
          </a:prstGeom>
          <a:noFill/>
        </p:spPr>
        <p:txBody>
          <a:bodyPr wrap="square" rtlCol="0">
            <a:spAutoFit/>
          </a:bodyPr>
          <a:lstStyle/>
          <a:p>
            <a:r>
              <a:rPr lang="en-GB" sz="3200" b="1" dirty="0" smtClean="0">
                <a:solidFill>
                  <a:srgbClr val="FF0000"/>
                </a:solidFill>
              </a:rPr>
              <a:t>Case study: HAITI EARTHQUAKE</a:t>
            </a:r>
            <a:endParaRPr lang="en-GB" sz="3200" b="1" dirty="0">
              <a:solidFill>
                <a:srgbClr val="FF0000"/>
              </a:solidFill>
            </a:endParaRPr>
          </a:p>
        </p:txBody>
      </p:sp>
      <p:sp>
        <p:nvSpPr>
          <p:cNvPr id="4" name="TextBox 3"/>
          <p:cNvSpPr txBox="1"/>
          <p:nvPr/>
        </p:nvSpPr>
        <p:spPr>
          <a:xfrm>
            <a:off x="0" y="722812"/>
            <a:ext cx="4032069" cy="6586418"/>
          </a:xfrm>
          <a:prstGeom prst="rect">
            <a:avLst/>
          </a:prstGeom>
          <a:noFill/>
        </p:spPr>
        <p:txBody>
          <a:bodyPr wrap="square" rtlCol="0">
            <a:spAutoFit/>
          </a:bodyPr>
          <a:lstStyle/>
          <a:p>
            <a:r>
              <a:rPr lang="en-GB" sz="3200" b="1" dirty="0"/>
              <a:t>January 12</a:t>
            </a:r>
            <a:r>
              <a:rPr lang="en-GB" sz="3200" b="1" baseline="30000" dirty="0"/>
              <a:t>th</a:t>
            </a:r>
            <a:r>
              <a:rPr lang="en-GB" sz="3200" b="1" dirty="0"/>
              <a:t>, 2010, 16.53 hr. 7.0 Mw</a:t>
            </a:r>
          </a:p>
          <a:p>
            <a:endParaRPr lang="en-GB" b="1" dirty="0"/>
          </a:p>
          <a:p>
            <a:r>
              <a:rPr lang="en-GB" sz="2400" b="1" dirty="0"/>
              <a:t> </a:t>
            </a:r>
            <a:r>
              <a:rPr lang="en-GB" sz="2400" dirty="0" smtClean="0"/>
              <a:t>“</a:t>
            </a:r>
            <a:r>
              <a:rPr lang="en-GB" sz="2400" dirty="0"/>
              <a:t>And I’m sitting in my desk, back at Purdue, and I get the automated email, you know, from the USGS that says 7.0 southern Haiti. I look at the location on the map, I look at </a:t>
            </a:r>
            <a:r>
              <a:rPr lang="en-GB" sz="2400" dirty="0" smtClean="0"/>
              <a:t>the depth</a:t>
            </a:r>
            <a:r>
              <a:rPr lang="en-GB" sz="2400" dirty="0"/>
              <a:t>, the magnitude, and I, and then I know instantly that it’s going to, it’s, it’s, it’s a catastrophe</a:t>
            </a:r>
            <a:r>
              <a:rPr lang="en-GB" sz="2400" dirty="0" smtClean="0"/>
              <a:t>.” (Geologist) [4]</a:t>
            </a:r>
            <a:r>
              <a:rPr lang="en-GB" sz="2400" b="1" dirty="0" smtClean="0">
                <a:solidFill>
                  <a:srgbClr val="FF0000"/>
                </a:solidFill>
              </a:rPr>
              <a:t> </a:t>
            </a:r>
          </a:p>
          <a:p>
            <a:pPr algn="ctr"/>
            <a:r>
              <a:rPr lang="en-GB" sz="2400" b="1" dirty="0" smtClean="0">
                <a:solidFill>
                  <a:srgbClr val="FF0000"/>
                </a:solidFill>
              </a:rPr>
              <a:t>c.230,000 </a:t>
            </a:r>
            <a:r>
              <a:rPr lang="en-GB" sz="2400" b="1" dirty="0">
                <a:solidFill>
                  <a:srgbClr val="FF0000"/>
                </a:solidFill>
              </a:rPr>
              <a:t>dead</a:t>
            </a:r>
          </a:p>
          <a:p>
            <a:pPr algn="ctr"/>
            <a:r>
              <a:rPr lang="en-GB" sz="2400" b="1" dirty="0">
                <a:solidFill>
                  <a:srgbClr val="FF0000"/>
                </a:solidFill>
              </a:rPr>
              <a:t>300,000 injured</a:t>
            </a:r>
          </a:p>
          <a:p>
            <a:pPr algn="ctr"/>
            <a:r>
              <a:rPr lang="en-GB" sz="2400" b="1" dirty="0" smtClean="0">
                <a:solidFill>
                  <a:srgbClr val="FF0000"/>
                </a:solidFill>
              </a:rPr>
              <a:t>&gt;1m </a:t>
            </a:r>
            <a:r>
              <a:rPr lang="en-GB" sz="2400" b="1" dirty="0">
                <a:solidFill>
                  <a:srgbClr val="FF0000"/>
                </a:solidFill>
              </a:rPr>
              <a:t>displaced </a:t>
            </a:r>
          </a:p>
          <a:p>
            <a:endParaRPr lang="en-GB"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9041" y="1027611"/>
            <a:ext cx="7592959" cy="511628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6320033"/>
            <a:ext cx="1524000" cy="533400"/>
          </a:xfrm>
          <a:prstGeom prst="rect">
            <a:avLst/>
          </a:prstGeom>
        </p:spPr>
      </p:pic>
    </p:spTree>
    <p:extLst>
      <p:ext uri="{BB962C8B-B14F-4D97-AF65-F5344CB8AC3E}">
        <p14:creationId xmlns:p14="http://schemas.microsoft.com/office/powerpoint/2010/main" val="13440713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4694" y="4341905"/>
            <a:ext cx="12081164" cy="4739759"/>
          </a:xfrm>
          <a:prstGeom prst="rect">
            <a:avLst/>
          </a:prstGeom>
          <a:noFill/>
        </p:spPr>
        <p:txBody>
          <a:bodyPr wrap="square" rtlCol="0">
            <a:spAutoFit/>
          </a:bodyPr>
          <a:lstStyle/>
          <a:p>
            <a:r>
              <a:rPr lang="en-GB" sz="3200" b="1" dirty="0" smtClean="0"/>
              <a:t>January 12</a:t>
            </a:r>
            <a:r>
              <a:rPr lang="en-GB" sz="3200" b="1" baseline="30000" dirty="0" smtClean="0"/>
              <a:t>th</a:t>
            </a:r>
            <a:r>
              <a:rPr lang="en-GB" sz="3200" b="1" dirty="0" smtClean="0"/>
              <a:t>, 2010, 16.53 hr. 7.0 Mw – survivor’s religious stories</a:t>
            </a:r>
            <a:endParaRPr lang="en-GB" dirty="0" smtClean="0"/>
          </a:p>
          <a:p>
            <a:r>
              <a:rPr lang="en-GB" dirty="0" smtClean="0"/>
              <a:t>“</a:t>
            </a:r>
            <a:r>
              <a:rPr lang="en-GB" dirty="0"/>
              <a:t>I did not receive any information concerning geology, but based on the bible we know that there would be disasters that will shake the </a:t>
            </a:r>
            <a:r>
              <a:rPr lang="en-GB" dirty="0" smtClean="0"/>
              <a:t>earth…</a:t>
            </a:r>
            <a:r>
              <a:rPr lang="en-GB" dirty="0"/>
              <a:t>Our faith was not affected because we knew that this sort of event would be happening, were going to be happening</a:t>
            </a:r>
            <a:r>
              <a:rPr lang="en-GB" dirty="0" smtClean="0"/>
              <a:t>.”</a:t>
            </a:r>
          </a:p>
          <a:p>
            <a:endParaRPr lang="en-GB" dirty="0" smtClean="0"/>
          </a:p>
          <a:p>
            <a:r>
              <a:rPr lang="en-GB" dirty="0"/>
              <a:t>“We as Christians knew that this can happen, because in Matthew twenty-four it says that people will experience earthquakes and people will get into conflict one with another and suffer all kinds of trauma</a:t>
            </a:r>
            <a:r>
              <a:rPr lang="en-GB" dirty="0" smtClean="0"/>
              <a:t>.”</a:t>
            </a:r>
          </a:p>
          <a:p>
            <a:endParaRPr lang="en-GB" dirty="0" smtClean="0"/>
          </a:p>
          <a:p>
            <a:endParaRPr lang="en-GB" dirty="0" smtClean="0"/>
          </a:p>
          <a:p>
            <a:endParaRPr lang="en-GB" dirty="0"/>
          </a:p>
          <a:p>
            <a:endParaRPr lang="en-GB" dirty="0" smtClean="0"/>
          </a:p>
          <a:p>
            <a:endParaRPr lang="en-GB" dirty="0" smtClean="0"/>
          </a:p>
          <a:p>
            <a:endParaRPr lang="en-GB" dirty="0" smtClean="0"/>
          </a:p>
          <a:p>
            <a:endParaRPr lang="en-GB" dirty="0" smtClean="0"/>
          </a:p>
          <a:p>
            <a:endParaRPr lang="en-GB" dirty="0"/>
          </a:p>
          <a:p>
            <a:r>
              <a:rPr lang="en-GB" dirty="0" smtClean="0"/>
              <a:t> </a:t>
            </a:r>
            <a:endParaRPr lang="en-GB" sz="3200" b="1" dirty="0">
              <a:solidFill>
                <a:srgbClr val="FF0000"/>
              </a:solidFill>
            </a:endParaRPr>
          </a:p>
        </p:txBody>
      </p:sp>
      <p:pic>
        <p:nvPicPr>
          <p:cNvPr id="3" name="Picture 2"/>
          <p:cNvPicPr>
            <a:picLocks noChangeAspect="1"/>
          </p:cNvPicPr>
          <p:nvPr/>
        </p:nvPicPr>
        <p:blipFill>
          <a:blip r:embed="rId2"/>
          <a:stretch>
            <a:fillRect/>
          </a:stretch>
        </p:blipFill>
        <p:spPr>
          <a:xfrm>
            <a:off x="0" y="785091"/>
            <a:ext cx="11845555" cy="767167"/>
          </a:xfrm>
          <a:prstGeom prst="rect">
            <a:avLst/>
          </a:prstGeom>
        </p:spPr>
      </p:pic>
      <p:sp>
        <p:nvSpPr>
          <p:cNvPr id="4" name="Rectangle 3"/>
          <p:cNvSpPr/>
          <p:nvPr/>
        </p:nvSpPr>
        <p:spPr>
          <a:xfrm>
            <a:off x="23858" y="1575865"/>
            <a:ext cx="12192000" cy="2308324"/>
          </a:xfrm>
          <a:prstGeom prst="rect">
            <a:avLst/>
          </a:prstGeom>
        </p:spPr>
        <p:txBody>
          <a:bodyPr wrap="square">
            <a:spAutoFit/>
          </a:bodyPr>
          <a:lstStyle/>
          <a:p>
            <a:pPr lvl="0"/>
            <a:r>
              <a:rPr lang="en-GB" dirty="0">
                <a:solidFill>
                  <a:prstClr val="black"/>
                </a:solidFill>
              </a:rPr>
              <a:t>“Everything, ever since I think bad about the earthquake, make me feel, you know I saw, is only time I saw most of my people, of my nation, dead in the street, like pigs! Now it's like I remember the time I went back to the town in Léogâne on January thirteen… it was like sand - people was like sand on the beach, as a lot of people dead, lot of them. So many people, squashed and broken.”</a:t>
            </a:r>
          </a:p>
          <a:p>
            <a:pPr lvl="0"/>
            <a:endParaRPr lang="en-GB" dirty="0">
              <a:solidFill>
                <a:prstClr val="black"/>
              </a:solidFill>
            </a:endParaRPr>
          </a:p>
          <a:p>
            <a:pPr lvl="0"/>
            <a:r>
              <a:rPr lang="en-GB" dirty="0">
                <a:solidFill>
                  <a:prstClr val="black"/>
                </a:solidFill>
              </a:rPr>
              <a:t>“There was this little girl who had just got in from school, and a house or business collapsed on her. And me, I almost got hit by a car while running to cross a street. And when I did cross the street, on the other side of the street I saw that houses had fallen and there were people trapped under them.”</a:t>
            </a:r>
          </a:p>
        </p:txBody>
      </p:sp>
      <p:pic>
        <p:nvPicPr>
          <p:cNvPr id="6" name="Picture 5"/>
          <p:cNvPicPr>
            <a:picLocks noChangeAspect="1"/>
          </p:cNvPicPr>
          <p:nvPr/>
        </p:nvPicPr>
        <p:blipFill>
          <a:blip r:embed="rId3"/>
          <a:stretch>
            <a:fillRect/>
          </a:stretch>
        </p:blipFill>
        <p:spPr>
          <a:xfrm>
            <a:off x="23858" y="0"/>
            <a:ext cx="6072142" cy="8535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858" y="6324600"/>
            <a:ext cx="1524000" cy="533400"/>
          </a:xfrm>
          <a:prstGeom prst="rect">
            <a:avLst/>
          </a:prstGeom>
        </p:spPr>
      </p:pic>
    </p:spTree>
    <p:extLst>
      <p:ext uri="{BB962C8B-B14F-4D97-AF65-F5344CB8AC3E}">
        <p14:creationId xmlns:p14="http://schemas.microsoft.com/office/powerpoint/2010/main" val="8475295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01310"/>
            <a:ext cx="3920601" cy="1200727"/>
          </a:xfrm>
        </p:spPr>
        <p:txBody>
          <a:bodyPr>
            <a:noAutofit/>
          </a:bodyPr>
          <a:lstStyle/>
          <a:p>
            <a:pPr algn="ctr"/>
            <a:r>
              <a:rPr lang="en-GB" sz="6000" b="1" dirty="0" smtClean="0">
                <a:solidFill>
                  <a:srgbClr val="FF0000"/>
                </a:solidFill>
              </a:rPr>
              <a:t>THE DIFFERENCE EDUCATION &amp; RELIGION CAN MEAN IN HAITI</a:t>
            </a:r>
            <a:endParaRPr lang="en-GB" sz="6000" b="1" dirty="0">
              <a:solidFill>
                <a:srgbClr val="FF0000"/>
              </a:solidFill>
            </a:endParaRPr>
          </a:p>
        </p:txBody>
      </p:sp>
      <p:sp>
        <p:nvSpPr>
          <p:cNvPr id="3" name="TextBox 2"/>
          <p:cNvSpPr txBox="1"/>
          <p:nvPr/>
        </p:nvSpPr>
        <p:spPr>
          <a:xfrm>
            <a:off x="5412508" y="1"/>
            <a:ext cx="5807103" cy="584775"/>
          </a:xfrm>
          <a:prstGeom prst="rect">
            <a:avLst/>
          </a:prstGeom>
          <a:noFill/>
        </p:spPr>
        <p:txBody>
          <a:bodyPr wrap="none" rtlCol="0">
            <a:spAutoFit/>
          </a:bodyPr>
          <a:lstStyle/>
          <a:p>
            <a:pPr lvl="0"/>
            <a:r>
              <a:rPr lang="en-GB" sz="3200" b="1" dirty="0">
                <a:solidFill>
                  <a:srgbClr val="FF0000"/>
                </a:solidFill>
              </a:rPr>
              <a:t>CASE STUDY: HAITI EARTHQUAKE</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06" r="7706"/>
          <a:stretch>
            <a:fillRect/>
          </a:stretch>
        </p:blipFill>
        <p:spPr>
          <a:xfrm>
            <a:off x="4247279" y="584776"/>
            <a:ext cx="7944721" cy="627322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4600"/>
            <a:ext cx="1524000" cy="533400"/>
          </a:xfrm>
          <a:prstGeom prst="rect">
            <a:avLst/>
          </a:prstGeom>
        </p:spPr>
      </p:pic>
    </p:spTree>
    <p:extLst>
      <p:ext uri="{BB962C8B-B14F-4D97-AF65-F5344CB8AC3E}">
        <p14:creationId xmlns:p14="http://schemas.microsoft.com/office/powerpoint/2010/main" val="4017458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064000" cy="10556736"/>
          </a:xfrm>
          <a:prstGeom prst="rect">
            <a:avLst/>
          </a:prstGeom>
          <a:noFill/>
        </p:spPr>
        <p:txBody>
          <a:bodyPr wrap="square" rtlCol="0">
            <a:spAutoFit/>
          </a:bodyPr>
          <a:lstStyle/>
          <a:p>
            <a:r>
              <a:rPr lang="en-GB" sz="3200" b="1" dirty="0" smtClean="0">
                <a:solidFill>
                  <a:srgbClr val="FF0000"/>
                </a:solidFill>
              </a:rPr>
              <a:t>CASE STUDY: HAITI EARTHQUAKE</a:t>
            </a:r>
          </a:p>
          <a:p>
            <a:endParaRPr lang="en-GB" sz="3200" b="1" dirty="0">
              <a:solidFill>
                <a:srgbClr val="FF0000"/>
              </a:solidFill>
            </a:endParaRPr>
          </a:p>
          <a:p>
            <a:r>
              <a:rPr lang="en-GB" sz="2800" b="1" dirty="0" smtClean="0"/>
              <a:t>Haiti and the problem for state education since the earthquake</a:t>
            </a:r>
          </a:p>
          <a:p>
            <a:endParaRPr lang="en-GB" sz="2800" b="1" dirty="0"/>
          </a:p>
          <a:p>
            <a:endParaRPr lang="en-GB" sz="2000" b="1" dirty="0" smtClean="0"/>
          </a:p>
          <a:p>
            <a:endParaRPr lang="en-GB" sz="2000" b="1" dirty="0"/>
          </a:p>
          <a:p>
            <a:endParaRPr lang="en-GB" sz="2000" b="1" dirty="0" smtClean="0"/>
          </a:p>
          <a:p>
            <a:endParaRPr lang="en-GB" sz="2000" b="1" dirty="0"/>
          </a:p>
          <a:p>
            <a:endParaRPr lang="en-GB" sz="2000" b="1" dirty="0" smtClean="0"/>
          </a:p>
          <a:p>
            <a:endParaRPr lang="en-GB" sz="2000" b="1" dirty="0" smtClean="0"/>
          </a:p>
          <a:p>
            <a:endParaRPr lang="en-GB" sz="2000" b="1" dirty="0"/>
          </a:p>
          <a:p>
            <a:endParaRPr lang="en-GB" sz="2000" b="1" dirty="0" smtClean="0"/>
          </a:p>
          <a:p>
            <a:r>
              <a:rPr lang="en-GB" sz="2000" dirty="0" smtClean="0"/>
              <a:t>[Source of recipients and figures: </a:t>
            </a:r>
            <a:r>
              <a:rPr lang="de-DE" sz="2000" dirty="0" smtClean="0"/>
              <a:t>Ramachandran </a:t>
            </a:r>
            <a:r>
              <a:rPr lang="de-DE" sz="2000" dirty="0"/>
              <a:t>and </a:t>
            </a:r>
            <a:r>
              <a:rPr lang="de-DE" sz="2000" dirty="0" smtClean="0"/>
              <a:t>Walz, 2015] [6] </a:t>
            </a:r>
            <a:r>
              <a:rPr lang="en-GB" sz="2000" dirty="0" smtClean="0"/>
              <a:t>*Excluding flash appeal</a:t>
            </a:r>
          </a:p>
          <a:p>
            <a:r>
              <a:rPr lang="en-GB" sz="2000" dirty="0" smtClean="0"/>
              <a:t>** Under flash appeal</a:t>
            </a:r>
          </a:p>
          <a:p>
            <a:endParaRPr lang="en-GB" sz="2800" b="1" dirty="0"/>
          </a:p>
          <a:p>
            <a:endParaRPr lang="en-GB" sz="2800" b="1" dirty="0" smtClean="0"/>
          </a:p>
          <a:p>
            <a:r>
              <a:rPr lang="en-GB" sz="2800" b="1" dirty="0"/>
              <a:t>	</a:t>
            </a:r>
            <a:endParaRPr lang="en-GB" sz="2800" b="1" dirty="0" smtClean="0"/>
          </a:p>
          <a:p>
            <a:endParaRPr lang="en-GB" dirty="0" smtClean="0"/>
          </a:p>
          <a:p>
            <a:endParaRPr lang="en-GB" dirty="0" smtClean="0"/>
          </a:p>
          <a:p>
            <a:endParaRPr lang="en-GB" dirty="0"/>
          </a:p>
          <a:p>
            <a:endParaRPr lang="en-GB" dirty="0" smtClean="0"/>
          </a:p>
          <a:p>
            <a:endParaRPr lang="en-GB" sz="2800" b="1" dirty="0"/>
          </a:p>
          <a:p>
            <a:endParaRPr lang="en-GB" sz="2800" b="1" dirty="0"/>
          </a:p>
        </p:txBody>
      </p:sp>
      <p:graphicFrame>
        <p:nvGraphicFramePr>
          <p:cNvPr id="5" name="Chart 4"/>
          <p:cNvGraphicFramePr/>
          <p:nvPr>
            <p:extLst>
              <p:ext uri="{D42A27DB-BD31-4B8C-83A1-F6EECF244321}">
                <p14:modId xmlns:p14="http://schemas.microsoft.com/office/powerpoint/2010/main" val="616351623"/>
              </p:ext>
            </p:extLst>
          </p:nvPr>
        </p:nvGraphicFramePr>
        <p:xfrm>
          <a:off x="4064000" y="1439333"/>
          <a:ext cx="8128000" cy="5418667"/>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0" y="6324600"/>
            <a:ext cx="1524000" cy="533400"/>
          </a:xfrm>
          <a:prstGeom prst="rect">
            <a:avLst/>
          </a:prstGeom>
        </p:spPr>
      </p:pic>
    </p:spTree>
    <p:extLst>
      <p:ext uri="{BB962C8B-B14F-4D97-AF65-F5344CB8AC3E}">
        <p14:creationId xmlns:p14="http://schemas.microsoft.com/office/powerpoint/2010/main" val="5778870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1985</TotalTime>
  <Words>2357</Words>
  <Application>Microsoft Office PowerPoint</Application>
  <PresentationFormat>Widescreen</PresentationFormat>
  <Paragraphs>214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Geoscience in collaboration with religion to save lives and livelihoods in seismic risk regions: a case study from Haiti</vt:lpstr>
      <vt:lpstr>PowerPoint Presentation</vt:lpstr>
      <vt:lpstr>PowerPoint Presentation</vt:lpstr>
      <vt:lpstr>PowerPoint Presentation</vt:lpstr>
      <vt:lpstr>PowerPoint Presentation</vt:lpstr>
      <vt:lpstr>PowerPoint Presentation</vt:lpstr>
      <vt:lpstr>PowerPoint Presentation</vt:lpstr>
      <vt:lpstr>THE DIFFERENCE EDUCATION &amp; RELIGION CAN MEAN IN HAITI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Complementarity/ Integration Model</vt:lpstr>
      <vt:lpstr> The Complementarity Model</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Geoscience in collaboration with religion to save lives and livelihoods in seismic risk regions: a case study from Haiti</dc:title>
  <dc:creator>rpa24</dc:creator>
  <cp:lastModifiedBy>rpa24</cp:lastModifiedBy>
  <cp:revision>16</cp:revision>
  <dcterms:created xsi:type="dcterms:W3CDTF">2020-04-20T09:48:31Z</dcterms:created>
  <dcterms:modified xsi:type="dcterms:W3CDTF">2020-04-29T10:52:23Z</dcterms:modified>
</cp:coreProperties>
</file>