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60" r:id="rId4"/>
    <p:sldId id="288" r:id="rId5"/>
    <p:sldId id="287" r:id="rId6"/>
    <p:sldId id="259" r:id="rId7"/>
    <p:sldId id="264" r:id="rId8"/>
    <p:sldId id="276" r:id="rId9"/>
    <p:sldId id="277" r:id="rId10"/>
    <p:sldId id="278" r:id="rId11"/>
    <p:sldId id="295" r:id="rId12"/>
    <p:sldId id="263" r:id="rId13"/>
    <p:sldId id="281" r:id="rId14"/>
    <p:sldId id="262" r:id="rId15"/>
    <p:sldId id="266" r:id="rId16"/>
    <p:sldId id="282" r:id="rId17"/>
    <p:sldId id="267" r:id="rId18"/>
    <p:sldId id="268" r:id="rId19"/>
    <p:sldId id="269" r:id="rId20"/>
    <p:sldId id="270" r:id="rId21"/>
    <p:sldId id="271" r:id="rId22"/>
    <p:sldId id="280" r:id="rId23"/>
    <p:sldId id="293" r:id="rId24"/>
    <p:sldId id="298" r:id="rId25"/>
    <p:sldId id="273" r:id="rId26"/>
    <p:sldId id="284" r:id="rId27"/>
    <p:sldId id="297" r:id="rId28"/>
    <p:sldId id="289" r:id="rId29"/>
    <p:sldId id="299" r:id="rId30"/>
    <p:sldId id="294" r:id="rId31"/>
    <p:sldId id="296" r:id="rId32"/>
    <p:sldId id="290" r:id="rId33"/>
    <p:sldId id="292" r:id="rId34"/>
    <p:sldId id="29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1"/>
    <p:restoredTop sz="94643"/>
  </p:normalViewPr>
  <p:slideViewPr>
    <p:cSldViewPr snapToGrid="0" snapToObjects="1">
      <p:cViewPr varScale="1">
        <p:scale>
          <a:sx n="112" d="100"/>
          <a:sy n="112" d="100"/>
        </p:scale>
        <p:origin x="208"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9T22:03:20.149" idx="4">
    <p:pos x="7395" y="360"/>
    <p:text>mention something of interviews as well? Or disregard altogether since there is not a lot of data?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29T22:03:20.149" idx="4">
    <p:pos x="7395" y="360"/>
    <p:text>mention something of interviews as well? Or disregard altogether since there is not a lot of data?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29T22:03:20.149" idx="4">
    <p:pos x="7395" y="360"/>
    <p:text>mention something of interviews as well? Or disregard altogether since there is not a lot of data?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4D3FE-5D8A-224B-9B49-05BB88EC2578}" type="datetimeFigureOut">
              <a:rPr lang="en-GB" smtClean="0"/>
              <a:t>03/05/2020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12620-30C8-C449-B884-220AE15193FC}" type="slidenum">
              <a:rPr lang="en-GB" smtClean="0"/>
              <a:t>‹#›</a:t>
            </a:fld>
            <a:endParaRPr lang="en-GB"/>
          </a:p>
        </p:txBody>
      </p:sp>
    </p:spTree>
    <p:extLst>
      <p:ext uri="{BB962C8B-B14F-4D97-AF65-F5344CB8AC3E}">
        <p14:creationId xmlns:p14="http://schemas.microsoft.com/office/powerpoint/2010/main" val="391695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9</a:t>
            </a:fld>
            <a:endParaRPr lang="en-GB"/>
          </a:p>
        </p:txBody>
      </p:sp>
    </p:spTree>
    <p:extLst>
      <p:ext uri="{BB962C8B-B14F-4D97-AF65-F5344CB8AC3E}">
        <p14:creationId xmlns:p14="http://schemas.microsoft.com/office/powerpoint/2010/main" val="26183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14</a:t>
            </a:fld>
            <a:endParaRPr lang="en-GB"/>
          </a:p>
        </p:txBody>
      </p:sp>
    </p:spTree>
    <p:extLst>
      <p:ext uri="{BB962C8B-B14F-4D97-AF65-F5344CB8AC3E}">
        <p14:creationId xmlns:p14="http://schemas.microsoft.com/office/powerpoint/2010/main" val="247505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15</a:t>
            </a:fld>
            <a:endParaRPr lang="en-GB"/>
          </a:p>
        </p:txBody>
      </p:sp>
    </p:spTree>
    <p:extLst>
      <p:ext uri="{BB962C8B-B14F-4D97-AF65-F5344CB8AC3E}">
        <p14:creationId xmlns:p14="http://schemas.microsoft.com/office/powerpoint/2010/main" val="39613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16</a:t>
            </a:fld>
            <a:endParaRPr lang="en-GB"/>
          </a:p>
        </p:txBody>
      </p:sp>
    </p:spTree>
    <p:extLst>
      <p:ext uri="{BB962C8B-B14F-4D97-AF65-F5344CB8AC3E}">
        <p14:creationId xmlns:p14="http://schemas.microsoft.com/office/powerpoint/2010/main" val="329463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27</a:t>
            </a:fld>
            <a:endParaRPr lang="en-GB"/>
          </a:p>
        </p:txBody>
      </p:sp>
    </p:spTree>
    <p:extLst>
      <p:ext uri="{BB962C8B-B14F-4D97-AF65-F5344CB8AC3E}">
        <p14:creationId xmlns:p14="http://schemas.microsoft.com/office/powerpoint/2010/main" val="174960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28</a:t>
            </a:fld>
            <a:endParaRPr lang="en-GB"/>
          </a:p>
        </p:txBody>
      </p:sp>
    </p:spTree>
    <p:extLst>
      <p:ext uri="{BB962C8B-B14F-4D97-AF65-F5344CB8AC3E}">
        <p14:creationId xmlns:p14="http://schemas.microsoft.com/office/powerpoint/2010/main" val="419519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29</a:t>
            </a:fld>
            <a:endParaRPr lang="en-GB"/>
          </a:p>
        </p:txBody>
      </p:sp>
    </p:spTree>
    <p:extLst>
      <p:ext uri="{BB962C8B-B14F-4D97-AF65-F5344CB8AC3E}">
        <p14:creationId xmlns:p14="http://schemas.microsoft.com/office/powerpoint/2010/main" val="266856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12620-30C8-C449-B884-220AE15193FC}" type="slidenum">
              <a:rPr lang="en-GB" smtClean="0"/>
              <a:t>32</a:t>
            </a:fld>
            <a:endParaRPr lang="en-GB"/>
          </a:p>
        </p:txBody>
      </p:sp>
    </p:spTree>
    <p:extLst>
      <p:ext uri="{BB962C8B-B14F-4D97-AF65-F5344CB8AC3E}">
        <p14:creationId xmlns:p14="http://schemas.microsoft.com/office/powerpoint/2010/main" val="343551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9AE3-C04E-1149-A9FF-744F62659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9082196-C255-7F45-B7B7-2B462F28D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931ABDE-6491-9848-B2E3-43F85F39825E}"/>
              </a:ext>
            </a:extLst>
          </p:cNvPr>
          <p:cNvSpPr>
            <a:spLocks noGrp="1"/>
          </p:cNvSpPr>
          <p:nvPr>
            <p:ph type="dt" sz="half" idx="10"/>
          </p:nvPr>
        </p:nvSpPr>
        <p:spPr/>
        <p:txBody>
          <a:bodyPr/>
          <a:lstStyle/>
          <a:p>
            <a:fld id="{13B42CDE-55B9-0C4C-8A0E-A77C2620D1D1}" type="datetime1">
              <a:rPr lang="fr-FR" smtClean="0"/>
              <a:t>03/05/2020</a:t>
            </a:fld>
            <a:endParaRPr lang="fr-FR"/>
          </a:p>
        </p:txBody>
      </p:sp>
      <p:sp>
        <p:nvSpPr>
          <p:cNvPr id="5" name="Footer Placeholder 4">
            <a:extLst>
              <a:ext uri="{FF2B5EF4-FFF2-40B4-BE49-F238E27FC236}">
                <a16:creationId xmlns:a16="http://schemas.microsoft.com/office/drawing/2014/main" id="{F0B13DD3-3F6D-D64C-A38B-7D83E5FA866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31C9B3D-2814-1346-8210-EDA68FD88483}"/>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194116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DE77-D587-DC4C-B1F1-34CCF2C235B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558D5B-659C-774C-9877-F99E387132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5B157A7-AFCF-D64D-886E-48B9AB9AF344}"/>
              </a:ext>
            </a:extLst>
          </p:cNvPr>
          <p:cNvSpPr>
            <a:spLocks noGrp="1"/>
          </p:cNvSpPr>
          <p:nvPr>
            <p:ph type="dt" sz="half" idx="10"/>
          </p:nvPr>
        </p:nvSpPr>
        <p:spPr/>
        <p:txBody>
          <a:bodyPr/>
          <a:lstStyle/>
          <a:p>
            <a:fld id="{3C594097-C132-D642-9173-E6CD854158D4}" type="datetime1">
              <a:rPr lang="fr-FR" smtClean="0"/>
              <a:t>03/05/2020</a:t>
            </a:fld>
            <a:endParaRPr lang="fr-FR"/>
          </a:p>
        </p:txBody>
      </p:sp>
      <p:sp>
        <p:nvSpPr>
          <p:cNvPr id="5" name="Footer Placeholder 4">
            <a:extLst>
              <a:ext uri="{FF2B5EF4-FFF2-40B4-BE49-F238E27FC236}">
                <a16:creationId xmlns:a16="http://schemas.microsoft.com/office/drawing/2014/main" id="{06567E26-1174-9C47-BBD5-55654037CD7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F6AF916-54CB-1248-9785-964AEBF7B3C0}"/>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4717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F21ED-C378-F941-804B-A94946F05E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C565A75-8EDB-5745-B79B-CBF168EFE4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336A3E2-5175-C64B-AAE4-EE09836EAA44}"/>
              </a:ext>
            </a:extLst>
          </p:cNvPr>
          <p:cNvSpPr>
            <a:spLocks noGrp="1"/>
          </p:cNvSpPr>
          <p:nvPr>
            <p:ph type="dt" sz="half" idx="10"/>
          </p:nvPr>
        </p:nvSpPr>
        <p:spPr/>
        <p:txBody>
          <a:bodyPr/>
          <a:lstStyle/>
          <a:p>
            <a:fld id="{C9A1F818-6EB4-7D4C-96F2-FE387E9C150A}" type="datetime1">
              <a:rPr lang="fr-FR" smtClean="0"/>
              <a:t>03/05/2020</a:t>
            </a:fld>
            <a:endParaRPr lang="fr-FR"/>
          </a:p>
        </p:txBody>
      </p:sp>
      <p:sp>
        <p:nvSpPr>
          <p:cNvPr id="5" name="Footer Placeholder 4">
            <a:extLst>
              <a:ext uri="{FF2B5EF4-FFF2-40B4-BE49-F238E27FC236}">
                <a16:creationId xmlns:a16="http://schemas.microsoft.com/office/drawing/2014/main" id="{A6D25343-35BE-354F-A83F-EE3913FA58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313967-E4D2-7E42-800B-9AB81056021E}"/>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237675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2FD-9AAC-294B-A5ED-BED726E0A4F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6F13A32-4232-BA4C-B880-02A60F23A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EFA38B7-7ACA-1549-A993-EFAA15556F56}"/>
              </a:ext>
            </a:extLst>
          </p:cNvPr>
          <p:cNvSpPr>
            <a:spLocks noGrp="1"/>
          </p:cNvSpPr>
          <p:nvPr>
            <p:ph type="dt" sz="half" idx="10"/>
          </p:nvPr>
        </p:nvSpPr>
        <p:spPr/>
        <p:txBody>
          <a:bodyPr/>
          <a:lstStyle/>
          <a:p>
            <a:fld id="{62F2CEC7-80D3-B548-86A1-9023B6643E98}" type="datetime1">
              <a:rPr lang="fr-FR" smtClean="0"/>
              <a:t>03/05/2020</a:t>
            </a:fld>
            <a:endParaRPr lang="fr-FR"/>
          </a:p>
        </p:txBody>
      </p:sp>
      <p:sp>
        <p:nvSpPr>
          <p:cNvPr id="5" name="Footer Placeholder 4">
            <a:extLst>
              <a:ext uri="{FF2B5EF4-FFF2-40B4-BE49-F238E27FC236}">
                <a16:creationId xmlns:a16="http://schemas.microsoft.com/office/drawing/2014/main" id="{5D216C85-F410-FD4C-B6A2-E70A50FA631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813C548-3588-2941-B43A-3BF667171C56}"/>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23620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187B-242B-764E-8EF9-49F85B6FF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27C1434-7CC4-FA44-8C36-23EBEBB0B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D2EABD-606E-824F-A537-ABAA5177D450}"/>
              </a:ext>
            </a:extLst>
          </p:cNvPr>
          <p:cNvSpPr>
            <a:spLocks noGrp="1"/>
          </p:cNvSpPr>
          <p:nvPr>
            <p:ph type="dt" sz="half" idx="10"/>
          </p:nvPr>
        </p:nvSpPr>
        <p:spPr/>
        <p:txBody>
          <a:bodyPr/>
          <a:lstStyle/>
          <a:p>
            <a:fld id="{7FF2735D-67E9-6940-8329-08720CEA98EA}" type="datetime1">
              <a:rPr lang="fr-FR" smtClean="0"/>
              <a:t>03/05/2020</a:t>
            </a:fld>
            <a:endParaRPr lang="fr-FR"/>
          </a:p>
        </p:txBody>
      </p:sp>
      <p:sp>
        <p:nvSpPr>
          <p:cNvPr id="5" name="Footer Placeholder 4">
            <a:extLst>
              <a:ext uri="{FF2B5EF4-FFF2-40B4-BE49-F238E27FC236}">
                <a16:creationId xmlns:a16="http://schemas.microsoft.com/office/drawing/2014/main" id="{3F6DC34B-707B-574B-A6B0-4C43689C380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D986AF9-413E-AA42-B268-0861BA2754D8}"/>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285697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957-1978-A34F-B3A7-5D313B06479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77CAB36-DDBF-FF4C-819B-D5E20EF30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F6095285-3B0C-DD4B-83C8-FBB5BD4A7A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2988740-8C5B-D94B-84FB-945562247DC4}"/>
              </a:ext>
            </a:extLst>
          </p:cNvPr>
          <p:cNvSpPr>
            <a:spLocks noGrp="1"/>
          </p:cNvSpPr>
          <p:nvPr>
            <p:ph type="dt" sz="half" idx="10"/>
          </p:nvPr>
        </p:nvSpPr>
        <p:spPr/>
        <p:txBody>
          <a:bodyPr/>
          <a:lstStyle/>
          <a:p>
            <a:fld id="{81FF7378-E7C2-2E46-9F81-1FA2AC2186BB}" type="datetime1">
              <a:rPr lang="fr-FR" smtClean="0"/>
              <a:t>03/05/2020</a:t>
            </a:fld>
            <a:endParaRPr lang="fr-FR"/>
          </a:p>
        </p:txBody>
      </p:sp>
      <p:sp>
        <p:nvSpPr>
          <p:cNvPr id="6" name="Footer Placeholder 5">
            <a:extLst>
              <a:ext uri="{FF2B5EF4-FFF2-40B4-BE49-F238E27FC236}">
                <a16:creationId xmlns:a16="http://schemas.microsoft.com/office/drawing/2014/main" id="{5BE8845E-1241-4247-8C63-1FD77AAA89E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5D3755A-FACD-7B40-A629-9387CD2FECF4}"/>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273545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53DE-26D5-464F-B520-89DDA65812E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A8AE492-8088-4449-8FE2-54D7B5FF4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4F984B-0D80-1B49-803D-762AB900D6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5D3187A-7FFE-E845-82CC-A84078D55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4C09EE-8568-0D42-B61E-AD7F93BFD4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1AF74BB-EAF5-8F41-BE26-8498ED5D070D}"/>
              </a:ext>
            </a:extLst>
          </p:cNvPr>
          <p:cNvSpPr>
            <a:spLocks noGrp="1"/>
          </p:cNvSpPr>
          <p:nvPr>
            <p:ph type="dt" sz="half" idx="10"/>
          </p:nvPr>
        </p:nvSpPr>
        <p:spPr/>
        <p:txBody>
          <a:bodyPr/>
          <a:lstStyle/>
          <a:p>
            <a:fld id="{D7B0ABBB-98BA-7A48-BC05-0E5CC416B166}" type="datetime1">
              <a:rPr lang="fr-FR" smtClean="0"/>
              <a:t>03/05/2020</a:t>
            </a:fld>
            <a:endParaRPr lang="fr-FR"/>
          </a:p>
        </p:txBody>
      </p:sp>
      <p:sp>
        <p:nvSpPr>
          <p:cNvPr id="8" name="Footer Placeholder 7">
            <a:extLst>
              <a:ext uri="{FF2B5EF4-FFF2-40B4-BE49-F238E27FC236}">
                <a16:creationId xmlns:a16="http://schemas.microsoft.com/office/drawing/2014/main" id="{BF1168FD-8560-2646-9087-6B9E3BA1C751}"/>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05E5F83-2EF5-2F49-A8BB-86C677E065D8}"/>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208159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D1B4-4574-1D4C-8E47-F7293AF743A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BAAC7502-B9B1-9C43-B8CB-39809A45748F}"/>
              </a:ext>
            </a:extLst>
          </p:cNvPr>
          <p:cNvSpPr>
            <a:spLocks noGrp="1"/>
          </p:cNvSpPr>
          <p:nvPr>
            <p:ph type="dt" sz="half" idx="10"/>
          </p:nvPr>
        </p:nvSpPr>
        <p:spPr/>
        <p:txBody>
          <a:bodyPr/>
          <a:lstStyle/>
          <a:p>
            <a:fld id="{15EE44D3-2B3B-2340-A553-16E997A85D46}" type="datetime1">
              <a:rPr lang="fr-FR" smtClean="0"/>
              <a:t>03/05/2020</a:t>
            </a:fld>
            <a:endParaRPr lang="fr-FR"/>
          </a:p>
        </p:txBody>
      </p:sp>
      <p:sp>
        <p:nvSpPr>
          <p:cNvPr id="4" name="Footer Placeholder 3">
            <a:extLst>
              <a:ext uri="{FF2B5EF4-FFF2-40B4-BE49-F238E27FC236}">
                <a16:creationId xmlns:a16="http://schemas.microsoft.com/office/drawing/2014/main" id="{836A84DD-6D8D-2245-B79D-4B8634F7CBA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50794F3-7AB7-C844-9366-AB84837CB432}"/>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14201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9E1AE-198D-2E42-BD87-68A8C5FBE15E}"/>
              </a:ext>
            </a:extLst>
          </p:cNvPr>
          <p:cNvSpPr>
            <a:spLocks noGrp="1"/>
          </p:cNvSpPr>
          <p:nvPr>
            <p:ph type="dt" sz="half" idx="10"/>
          </p:nvPr>
        </p:nvSpPr>
        <p:spPr/>
        <p:txBody>
          <a:bodyPr/>
          <a:lstStyle/>
          <a:p>
            <a:fld id="{84979326-7A7C-9043-95D2-92CB03C95B9E}" type="datetime1">
              <a:rPr lang="fr-FR" smtClean="0"/>
              <a:t>03/05/2020</a:t>
            </a:fld>
            <a:endParaRPr lang="fr-FR"/>
          </a:p>
        </p:txBody>
      </p:sp>
      <p:sp>
        <p:nvSpPr>
          <p:cNvPr id="3" name="Footer Placeholder 2">
            <a:extLst>
              <a:ext uri="{FF2B5EF4-FFF2-40B4-BE49-F238E27FC236}">
                <a16:creationId xmlns:a16="http://schemas.microsoft.com/office/drawing/2014/main" id="{68D44584-F8C6-584C-BF00-C745D4A2690A}"/>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38A219B-B4CB-5544-84C3-C7EE8CE96F7F}"/>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315130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6E18-4310-C741-8C99-D394E6609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6481274F-978D-5247-8805-911F3852E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F05A039-663A-AA41-8498-1E349EEFB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D2D511-5227-8E42-8987-282A741DABC9}"/>
              </a:ext>
            </a:extLst>
          </p:cNvPr>
          <p:cNvSpPr>
            <a:spLocks noGrp="1"/>
          </p:cNvSpPr>
          <p:nvPr>
            <p:ph type="dt" sz="half" idx="10"/>
          </p:nvPr>
        </p:nvSpPr>
        <p:spPr/>
        <p:txBody>
          <a:bodyPr/>
          <a:lstStyle/>
          <a:p>
            <a:fld id="{5EADCAFB-0BCD-5442-9EFC-9146D8B5DCB7}" type="datetime1">
              <a:rPr lang="fr-FR" smtClean="0"/>
              <a:t>03/05/2020</a:t>
            </a:fld>
            <a:endParaRPr lang="fr-FR"/>
          </a:p>
        </p:txBody>
      </p:sp>
      <p:sp>
        <p:nvSpPr>
          <p:cNvPr id="6" name="Footer Placeholder 5">
            <a:extLst>
              <a:ext uri="{FF2B5EF4-FFF2-40B4-BE49-F238E27FC236}">
                <a16:creationId xmlns:a16="http://schemas.microsoft.com/office/drawing/2014/main" id="{5FFD3594-1E97-0740-AB25-DD3E663854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DC384E6-7CFD-7943-87D0-F5AC1808DC0F}"/>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336549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58A0-6F7C-174B-9C26-8C68BB923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9F41D24-3B36-9747-9995-E33C9AEC5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45E124DA-AC5D-B549-85BA-EE6BAAE8D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F4CAF7-2B76-7B4D-ACDC-0FD469C0BD64}"/>
              </a:ext>
            </a:extLst>
          </p:cNvPr>
          <p:cNvSpPr>
            <a:spLocks noGrp="1"/>
          </p:cNvSpPr>
          <p:nvPr>
            <p:ph type="dt" sz="half" idx="10"/>
          </p:nvPr>
        </p:nvSpPr>
        <p:spPr/>
        <p:txBody>
          <a:bodyPr/>
          <a:lstStyle/>
          <a:p>
            <a:fld id="{5C54E658-8C5F-E34C-8132-1CD9FC45F8BD}" type="datetime1">
              <a:rPr lang="fr-FR" smtClean="0"/>
              <a:t>03/05/2020</a:t>
            </a:fld>
            <a:endParaRPr lang="fr-FR"/>
          </a:p>
        </p:txBody>
      </p:sp>
      <p:sp>
        <p:nvSpPr>
          <p:cNvPr id="6" name="Footer Placeholder 5">
            <a:extLst>
              <a:ext uri="{FF2B5EF4-FFF2-40B4-BE49-F238E27FC236}">
                <a16:creationId xmlns:a16="http://schemas.microsoft.com/office/drawing/2014/main" id="{64CEC0C9-78F9-FD4D-A61F-F7721E6E52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7AEE9DC-0B6D-ED4F-9405-7D711D630CBB}"/>
              </a:ext>
            </a:extLst>
          </p:cNvPr>
          <p:cNvSpPr>
            <a:spLocks noGrp="1"/>
          </p:cNvSpPr>
          <p:nvPr>
            <p:ph type="sldNum" sz="quarter" idx="12"/>
          </p:nvPr>
        </p:nvSpPr>
        <p:spPr/>
        <p:txBody>
          <a:bodyPr/>
          <a:lstStyle/>
          <a:p>
            <a:fld id="{8A835640-3C8C-7642-9E7E-65EAFB1793EC}" type="slidenum">
              <a:rPr lang="fr-FR" smtClean="0"/>
              <a:t>‹#›</a:t>
            </a:fld>
            <a:endParaRPr lang="fr-FR"/>
          </a:p>
        </p:txBody>
      </p:sp>
    </p:spTree>
    <p:extLst>
      <p:ext uri="{BB962C8B-B14F-4D97-AF65-F5344CB8AC3E}">
        <p14:creationId xmlns:p14="http://schemas.microsoft.com/office/powerpoint/2010/main" val="36075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AA3D0-558F-7146-A04C-88B910ED1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CF5E5893-D0B9-0B43-9BE5-958C2EC6C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95540D8F-0D58-4C4B-A735-F0E351684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F2BF25AF-CBD7-6D4D-8B48-7363319D916F}" type="datetime1">
              <a:rPr lang="fr-FR" smtClean="0"/>
              <a:t>03/05/2020</a:t>
            </a:fld>
            <a:endParaRPr lang="fr-FR" dirty="0"/>
          </a:p>
        </p:txBody>
      </p:sp>
      <p:sp>
        <p:nvSpPr>
          <p:cNvPr id="5" name="Footer Placeholder 4">
            <a:extLst>
              <a:ext uri="{FF2B5EF4-FFF2-40B4-BE49-F238E27FC236}">
                <a16:creationId xmlns:a16="http://schemas.microsoft.com/office/drawing/2014/main" id="{8E8D16CC-FCD6-3640-A539-78FD72D75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fr-FR" dirty="0"/>
          </a:p>
        </p:txBody>
      </p:sp>
      <p:sp>
        <p:nvSpPr>
          <p:cNvPr id="6" name="Slide Number Placeholder 5">
            <a:extLst>
              <a:ext uri="{FF2B5EF4-FFF2-40B4-BE49-F238E27FC236}">
                <a16:creationId xmlns:a16="http://schemas.microsoft.com/office/drawing/2014/main" id="{219430BA-642B-B744-B8C3-E8019E107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8A835640-3C8C-7642-9E7E-65EAFB1793EC}" type="slidenum">
              <a:rPr lang="fr-FR" smtClean="0"/>
              <a:pPr/>
              <a:t>‹#›</a:t>
            </a:fld>
            <a:endParaRPr lang="fr-FR" dirty="0"/>
          </a:p>
        </p:txBody>
      </p:sp>
    </p:spTree>
    <p:extLst>
      <p:ext uri="{BB962C8B-B14F-4D97-AF65-F5344CB8AC3E}">
        <p14:creationId xmlns:p14="http://schemas.microsoft.com/office/powerpoint/2010/main" val="232304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6F8BA-0B88-2045-8D81-FDCCE73CBC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63" y="191993"/>
            <a:ext cx="12432890" cy="6858000"/>
          </a:xfrm>
          <a:prstGeom prst="rect">
            <a:avLst/>
          </a:prstGeom>
        </p:spPr>
      </p:pic>
      <p:sp>
        <p:nvSpPr>
          <p:cNvPr id="2" name="Title 1">
            <a:extLst>
              <a:ext uri="{FF2B5EF4-FFF2-40B4-BE49-F238E27FC236}">
                <a16:creationId xmlns:a16="http://schemas.microsoft.com/office/drawing/2014/main" id="{7552DEA3-8FF9-AF4D-95CE-E57AB2A2BD39}"/>
              </a:ext>
            </a:extLst>
          </p:cNvPr>
          <p:cNvSpPr>
            <a:spLocks noGrp="1"/>
          </p:cNvSpPr>
          <p:nvPr>
            <p:ph type="ctrTitle"/>
          </p:nvPr>
        </p:nvSpPr>
        <p:spPr>
          <a:xfrm>
            <a:off x="3259394" y="973393"/>
            <a:ext cx="8932606" cy="1858296"/>
          </a:xfrm>
          <a:solidFill>
            <a:schemeClr val="accent5">
              <a:lumMod val="20000"/>
              <a:lumOff val="80000"/>
              <a:alpha val="80000"/>
            </a:schemeClr>
          </a:solidFill>
          <a:ln>
            <a:noFill/>
          </a:ln>
        </p:spPr>
        <p:txBody>
          <a:bodyPr anchor="ctr">
            <a:normAutofit/>
          </a:bodyPr>
          <a:lstStyle/>
          <a:p>
            <a:r>
              <a:rPr lang="en-GB" sz="4800" b="1" dirty="0"/>
              <a:t>Multi-Use Water Systems of the Cambodian Mekong Delta</a:t>
            </a:r>
            <a:endParaRPr lang="en-GB" sz="4800" dirty="0"/>
          </a:p>
        </p:txBody>
      </p:sp>
      <p:sp>
        <p:nvSpPr>
          <p:cNvPr id="3" name="Subtitle 2">
            <a:extLst>
              <a:ext uri="{FF2B5EF4-FFF2-40B4-BE49-F238E27FC236}">
                <a16:creationId xmlns:a16="http://schemas.microsoft.com/office/drawing/2014/main" id="{9E3ECC9F-FA41-1E4D-98DF-7CCE50A5274F}"/>
              </a:ext>
            </a:extLst>
          </p:cNvPr>
          <p:cNvSpPr>
            <a:spLocks noGrp="1"/>
          </p:cNvSpPr>
          <p:nvPr>
            <p:ph type="subTitle" idx="1"/>
          </p:nvPr>
        </p:nvSpPr>
        <p:spPr>
          <a:xfrm>
            <a:off x="3259394" y="2831689"/>
            <a:ext cx="8932604" cy="956930"/>
          </a:xfrm>
          <a:solidFill>
            <a:schemeClr val="accent5">
              <a:lumMod val="20000"/>
              <a:lumOff val="80000"/>
              <a:alpha val="80000"/>
            </a:schemeClr>
          </a:solidFill>
        </p:spPr>
        <p:txBody>
          <a:bodyPr anchor="ctr">
            <a:normAutofit fontScale="92500" lnSpcReduction="20000"/>
          </a:bodyPr>
          <a:lstStyle/>
          <a:p>
            <a:r>
              <a:rPr lang="en-GB" sz="2600" b="1" dirty="0">
                <a:solidFill>
                  <a:schemeClr val="tx1">
                    <a:lumMod val="75000"/>
                    <a:lumOff val="25000"/>
                  </a:schemeClr>
                </a:solidFill>
              </a:rPr>
              <a:t>Assessing changes in ecosystem services for rural communities under wide-ranging rehabilitation plans. </a:t>
            </a:r>
            <a:br>
              <a:rPr lang="fr-FR" dirty="0"/>
            </a:br>
            <a:endParaRPr lang="fr-FR" dirty="0"/>
          </a:p>
        </p:txBody>
      </p:sp>
      <p:sp>
        <p:nvSpPr>
          <p:cNvPr id="6" name="Subtitle 2">
            <a:extLst>
              <a:ext uri="{FF2B5EF4-FFF2-40B4-BE49-F238E27FC236}">
                <a16:creationId xmlns:a16="http://schemas.microsoft.com/office/drawing/2014/main" id="{E37AB2A3-D7F7-EF44-B3FE-289142104C28}"/>
              </a:ext>
            </a:extLst>
          </p:cNvPr>
          <p:cNvSpPr txBox="1">
            <a:spLocks/>
          </p:cNvSpPr>
          <p:nvPr/>
        </p:nvSpPr>
        <p:spPr>
          <a:xfrm>
            <a:off x="3259394" y="427703"/>
            <a:ext cx="8932604" cy="545690"/>
          </a:xfrm>
          <a:prstGeom prst="rect">
            <a:avLst/>
          </a:prstGeom>
          <a:solidFill>
            <a:schemeClr val="accent5">
              <a:lumMod val="20000"/>
              <a:lumOff val="80000"/>
              <a:alpha val="80000"/>
            </a:schemeClr>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lumMod val="75000"/>
                    <a:lumOff val="25000"/>
                  </a:schemeClr>
                </a:solidFill>
              </a:rPr>
              <a:t>C. Orieschnig, G. </a:t>
            </a:r>
            <a:r>
              <a:rPr lang="en-GB" dirty="0" err="1">
                <a:solidFill>
                  <a:schemeClr val="tx1">
                    <a:lumMod val="75000"/>
                    <a:lumOff val="25000"/>
                  </a:schemeClr>
                </a:solidFill>
              </a:rPr>
              <a:t>Belaud</a:t>
            </a:r>
            <a:r>
              <a:rPr lang="en-GB" dirty="0">
                <a:solidFill>
                  <a:schemeClr val="tx1">
                    <a:lumMod val="75000"/>
                    <a:lumOff val="25000"/>
                  </a:schemeClr>
                </a:solidFill>
              </a:rPr>
              <a:t>, J.P. Venot, S. </a:t>
            </a:r>
            <a:r>
              <a:rPr lang="en-GB" dirty="0" err="1">
                <a:solidFill>
                  <a:schemeClr val="tx1">
                    <a:lumMod val="75000"/>
                    <a:lumOff val="25000"/>
                  </a:schemeClr>
                </a:solidFill>
              </a:rPr>
              <a:t>Massuel</a:t>
            </a:r>
            <a:endParaRPr lang="fr-FR" dirty="0">
              <a:solidFill>
                <a:schemeClr val="tx1">
                  <a:lumMod val="75000"/>
                  <a:lumOff val="25000"/>
                </a:schemeClr>
              </a:solidFill>
            </a:endParaRPr>
          </a:p>
        </p:txBody>
      </p:sp>
      <p:sp>
        <p:nvSpPr>
          <p:cNvPr id="7" name="Rectangle 6">
            <a:extLst>
              <a:ext uri="{FF2B5EF4-FFF2-40B4-BE49-F238E27FC236}">
                <a16:creationId xmlns:a16="http://schemas.microsoft.com/office/drawing/2014/main" id="{4E2F6978-0C79-7C45-BA6D-A2B582BAC8A9}"/>
              </a:ext>
            </a:extLst>
          </p:cNvPr>
          <p:cNvSpPr/>
          <p:nvPr/>
        </p:nvSpPr>
        <p:spPr>
          <a:xfrm>
            <a:off x="3259394" y="427703"/>
            <a:ext cx="8932604" cy="336091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CB793ED-4A2E-674B-8FDA-7440D3F3BB6D}"/>
              </a:ext>
            </a:extLst>
          </p:cNvPr>
          <p:cNvSpPr/>
          <p:nvPr/>
        </p:nvSpPr>
        <p:spPr>
          <a:xfrm>
            <a:off x="157314" y="176980"/>
            <a:ext cx="12157589" cy="653353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9">
            <a:extLst>
              <a:ext uri="{FF2B5EF4-FFF2-40B4-BE49-F238E27FC236}">
                <a16:creationId xmlns:a16="http://schemas.microsoft.com/office/drawing/2014/main" id="{2D504B27-7B02-2D47-8218-838998A8C61A}"/>
              </a:ext>
            </a:extLst>
          </p:cNvPr>
          <p:cNvSpPr>
            <a:spLocks noGrp="1"/>
          </p:cNvSpPr>
          <p:nvPr>
            <p:ph type="ftr" sz="quarter" idx="11"/>
          </p:nvPr>
        </p:nvSpPr>
        <p:spPr/>
        <p:txBody>
          <a:bodyPr/>
          <a:lstStyle/>
          <a:p>
            <a:endParaRPr lang="fr-FR" dirty="0"/>
          </a:p>
        </p:txBody>
      </p:sp>
      <p:pic>
        <p:nvPicPr>
          <p:cNvPr id="4" name="Picture 3">
            <a:extLst>
              <a:ext uri="{FF2B5EF4-FFF2-40B4-BE49-F238E27FC236}">
                <a16:creationId xmlns:a16="http://schemas.microsoft.com/office/drawing/2014/main" id="{AE345A5C-3FD6-5B4C-A82D-A907D7D7EF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8123" y="5745869"/>
            <a:ext cx="3104747" cy="572899"/>
          </a:xfrm>
          <a:prstGeom prst="rect">
            <a:avLst/>
          </a:prstGeom>
        </p:spPr>
      </p:pic>
      <p:pic>
        <p:nvPicPr>
          <p:cNvPr id="11" name="Picture 10">
            <a:extLst>
              <a:ext uri="{FF2B5EF4-FFF2-40B4-BE49-F238E27FC236}">
                <a16:creationId xmlns:a16="http://schemas.microsoft.com/office/drawing/2014/main" id="{FFD44BB4-6EC2-2044-9012-2707327E24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62870" y="5661660"/>
            <a:ext cx="1899007" cy="702890"/>
          </a:xfrm>
          <a:prstGeom prst="rect">
            <a:avLst/>
          </a:prstGeom>
        </p:spPr>
      </p:pic>
      <p:pic>
        <p:nvPicPr>
          <p:cNvPr id="12" name="Picture 11">
            <a:extLst>
              <a:ext uri="{FF2B5EF4-FFF2-40B4-BE49-F238E27FC236}">
                <a16:creationId xmlns:a16="http://schemas.microsoft.com/office/drawing/2014/main" id="{631D97E6-68A2-5B4B-89FC-0873816D75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5433" y="5900776"/>
            <a:ext cx="934978" cy="769798"/>
          </a:xfrm>
          <a:prstGeom prst="rect">
            <a:avLst/>
          </a:prstGeom>
        </p:spPr>
      </p:pic>
    </p:spTree>
    <p:extLst>
      <p:ext uri="{BB962C8B-B14F-4D97-AF65-F5344CB8AC3E}">
        <p14:creationId xmlns:p14="http://schemas.microsoft.com/office/powerpoint/2010/main" val="361271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 </a:t>
            </a:r>
            <a:r>
              <a:rPr lang="en-GB" sz="3600" dirty="0"/>
              <a:t>What are they anyways?</a:t>
            </a:r>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Preks  - Shaping the Cambodian Mekong Delta</a:t>
            </a:r>
            <a:endParaRPr lang="fr-FR" dirty="0"/>
          </a:p>
          <a:p>
            <a:endParaRPr lang="fr-FR" dirty="0"/>
          </a:p>
        </p:txBody>
      </p:sp>
      <p:pic>
        <p:nvPicPr>
          <p:cNvPr id="8" name="Picture 7">
            <a:extLst>
              <a:ext uri="{FF2B5EF4-FFF2-40B4-BE49-F238E27FC236}">
                <a16:creationId xmlns:a16="http://schemas.microsoft.com/office/drawing/2014/main" id="{59F4F59B-08FB-724D-820A-60E177BB5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578" y="3426749"/>
            <a:ext cx="1996408" cy="2781725"/>
          </a:xfrm>
          <a:prstGeom prst="rect">
            <a:avLst/>
          </a:prstGeom>
        </p:spPr>
      </p:pic>
      <p:pic>
        <p:nvPicPr>
          <p:cNvPr id="15" name="Picture 14">
            <a:extLst>
              <a:ext uri="{FF2B5EF4-FFF2-40B4-BE49-F238E27FC236}">
                <a16:creationId xmlns:a16="http://schemas.microsoft.com/office/drawing/2014/main" id="{F9D38429-CE8C-F243-BDC8-E83A02B499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3386" y="1595695"/>
            <a:ext cx="2097919" cy="3959470"/>
          </a:xfrm>
          <a:prstGeom prst="rect">
            <a:avLst/>
          </a:prstGeom>
        </p:spPr>
      </p:pic>
      <p:sp>
        <p:nvSpPr>
          <p:cNvPr id="18" name="TextBox 17">
            <a:extLst>
              <a:ext uri="{FF2B5EF4-FFF2-40B4-BE49-F238E27FC236}">
                <a16:creationId xmlns:a16="http://schemas.microsoft.com/office/drawing/2014/main" id="{EA48A674-C872-0746-9434-4AE7B9D858A4}"/>
              </a:ext>
            </a:extLst>
          </p:cNvPr>
          <p:cNvSpPr txBox="1"/>
          <p:nvPr/>
        </p:nvSpPr>
        <p:spPr>
          <a:xfrm>
            <a:off x="304578" y="1595695"/>
            <a:ext cx="2855939" cy="1754326"/>
          </a:xfrm>
          <a:prstGeom prst="rect">
            <a:avLst/>
          </a:prstGeom>
          <a:noFill/>
        </p:spPr>
        <p:txBody>
          <a:bodyPr wrap="square" rtlCol="0">
            <a:spAutoFit/>
          </a:bodyPr>
          <a:lstStyle/>
          <a:p>
            <a:r>
              <a:rPr lang="en-GB" b="1" dirty="0">
                <a:solidFill>
                  <a:schemeClr val="accent1"/>
                </a:solidFill>
                <a:latin typeface="Avenir Roman" panose="02000503020000020003" pitchFamily="2" charset="0"/>
              </a:rPr>
              <a:t>Hand-drawn figures explaining the functioning of the Preks, from a 1912 report by colonial French engineer Lt. </a:t>
            </a:r>
            <a:r>
              <a:rPr lang="en-GB" b="1" dirty="0" err="1">
                <a:solidFill>
                  <a:schemeClr val="accent1"/>
                </a:solidFill>
                <a:latin typeface="Avenir Roman" panose="02000503020000020003" pitchFamily="2" charset="0"/>
              </a:rPr>
              <a:t>Barthélemy</a:t>
            </a:r>
            <a:r>
              <a:rPr lang="en-GB" b="1" dirty="0">
                <a:solidFill>
                  <a:schemeClr val="accent1"/>
                </a:solidFill>
                <a:latin typeface="Avenir Roman" panose="02000503020000020003" pitchFamily="2" charset="0"/>
              </a:rPr>
              <a:t>. </a:t>
            </a:r>
          </a:p>
        </p:txBody>
      </p:sp>
      <p:sp>
        <p:nvSpPr>
          <p:cNvPr id="19" name="TextBox 18">
            <a:extLst>
              <a:ext uri="{FF2B5EF4-FFF2-40B4-BE49-F238E27FC236}">
                <a16:creationId xmlns:a16="http://schemas.microsoft.com/office/drawing/2014/main" id="{695A604A-B5CC-5645-AEB1-28B6A6A1F388}"/>
              </a:ext>
            </a:extLst>
          </p:cNvPr>
          <p:cNvSpPr txBox="1"/>
          <p:nvPr/>
        </p:nvSpPr>
        <p:spPr>
          <a:xfrm>
            <a:off x="3192749" y="5592869"/>
            <a:ext cx="2369038" cy="646331"/>
          </a:xfrm>
          <a:prstGeom prst="rect">
            <a:avLst/>
          </a:prstGeom>
          <a:noFill/>
        </p:spPr>
        <p:txBody>
          <a:bodyPr wrap="square" rtlCol="0">
            <a:spAutoFit/>
          </a:bodyPr>
          <a:lstStyle/>
          <a:p>
            <a:r>
              <a:rPr lang="en-GB" dirty="0">
                <a:solidFill>
                  <a:schemeClr val="accent1"/>
                </a:solidFill>
                <a:latin typeface="Avenir Roman" panose="02000503020000020003" pitchFamily="2" charset="0"/>
              </a:rPr>
              <a:t>Sediment deposition in the Boeungs</a:t>
            </a:r>
          </a:p>
        </p:txBody>
      </p:sp>
      <p:pic>
        <p:nvPicPr>
          <p:cNvPr id="22" name="Picture 21">
            <a:extLst>
              <a:ext uri="{FF2B5EF4-FFF2-40B4-BE49-F238E27FC236}">
                <a16:creationId xmlns:a16="http://schemas.microsoft.com/office/drawing/2014/main" id="{97ADEE5E-2BCC-5744-9550-ADB0D931B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6586" y="4341636"/>
            <a:ext cx="5490769" cy="1808562"/>
          </a:xfrm>
          <a:prstGeom prst="rect">
            <a:avLst/>
          </a:prstGeom>
        </p:spPr>
      </p:pic>
      <p:pic>
        <p:nvPicPr>
          <p:cNvPr id="24" name="Picture 23">
            <a:extLst>
              <a:ext uri="{FF2B5EF4-FFF2-40B4-BE49-F238E27FC236}">
                <a16:creationId xmlns:a16="http://schemas.microsoft.com/office/drawing/2014/main" id="{37EABF44-42E2-9244-8A5C-579D2ABC1D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6058" y="2596972"/>
            <a:ext cx="5012990" cy="1627514"/>
          </a:xfrm>
          <a:prstGeom prst="rect">
            <a:avLst/>
          </a:prstGeom>
        </p:spPr>
      </p:pic>
      <p:sp>
        <p:nvSpPr>
          <p:cNvPr id="25" name="TextBox 24">
            <a:extLst>
              <a:ext uri="{FF2B5EF4-FFF2-40B4-BE49-F238E27FC236}">
                <a16:creationId xmlns:a16="http://schemas.microsoft.com/office/drawing/2014/main" id="{5501FDD0-FF3D-DF45-A6E3-A7B0DB9912C5}"/>
              </a:ext>
            </a:extLst>
          </p:cNvPr>
          <p:cNvSpPr txBox="1"/>
          <p:nvPr/>
        </p:nvSpPr>
        <p:spPr>
          <a:xfrm>
            <a:off x="5866058" y="1832441"/>
            <a:ext cx="5273503" cy="646331"/>
          </a:xfrm>
          <a:prstGeom prst="rect">
            <a:avLst/>
          </a:prstGeom>
          <a:noFill/>
        </p:spPr>
        <p:txBody>
          <a:bodyPr wrap="square" rtlCol="0">
            <a:spAutoFit/>
          </a:bodyPr>
          <a:lstStyle/>
          <a:p>
            <a:r>
              <a:rPr lang="en-GB" dirty="0">
                <a:solidFill>
                  <a:schemeClr val="accent1"/>
                </a:solidFill>
                <a:latin typeface="Avenir Roman" panose="02000503020000020003" pitchFamily="2" charset="0"/>
              </a:rPr>
              <a:t>Removal of embankment material to build Prek and connect the mainstream to the lowlands</a:t>
            </a:r>
          </a:p>
        </p:txBody>
      </p:sp>
      <p:sp>
        <p:nvSpPr>
          <p:cNvPr id="26" name="TextBox 25">
            <a:extLst>
              <a:ext uri="{FF2B5EF4-FFF2-40B4-BE49-F238E27FC236}">
                <a16:creationId xmlns:a16="http://schemas.microsoft.com/office/drawing/2014/main" id="{237D4A59-376A-B348-9347-D99BE55E84BB}"/>
              </a:ext>
            </a:extLst>
          </p:cNvPr>
          <p:cNvSpPr txBox="1"/>
          <p:nvPr/>
        </p:nvSpPr>
        <p:spPr>
          <a:xfrm>
            <a:off x="8502809" y="6141358"/>
            <a:ext cx="3524608" cy="523220"/>
          </a:xfrm>
          <a:prstGeom prst="rect">
            <a:avLst/>
          </a:prstGeom>
          <a:noFill/>
        </p:spPr>
        <p:txBody>
          <a:bodyPr wrap="square" rtlCol="0">
            <a:spAutoFit/>
          </a:bodyPr>
          <a:lstStyle/>
          <a:p>
            <a:pPr algn="r"/>
            <a:r>
              <a:rPr lang="en-GB" sz="1400" dirty="0"/>
              <a:t>Reproduced with Permission from the National Archives of Cambodia</a:t>
            </a:r>
          </a:p>
        </p:txBody>
      </p:sp>
    </p:spTree>
    <p:extLst>
      <p:ext uri="{BB962C8B-B14F-4D97-AF65-F5344CB8AC3E}">
        <p14:creationId xmlns:p14="http://schemas.microsoft.com/office/powerpoint/2010/main" val="209655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Assessing Prek Ecosystem Services, Changes and Challenges</a:t>
            </a:r>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92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a:t>
            </a:r>
            <a:r>
              <a:rPr lang="en-GB" sz="3600" dirty="0"/>
              <a:t>and Ecosystem Services</a:t>
            </a:r>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Assessing Prek Ecosystem Services, Changes and Challenges</a:t>
            </a:r>
            <a:endParaRPr lang="fr-FR" dirty="0"/>
          </a:p>
        </p:txBody>
      </p:sp>
      <p:sp>
        <p:nvSpPr>
          <p:cNvPr id="8" name="Content Placeholder 7">
            <a:extLst>
              <a:ext uri="{FF2B5EF4-FFF2-40B4-BE49-F238E27FC236}">
                <a16:creationId xmlns:a16="http://schemas.microsoft.com/office/drawing/2014/main" id="{28880804-74EA-D746-BBB3-1EA1A7D3F08E}"/>
              </a:ext>
            </a:extLst>
          </p:cNvPr>
          <p:cNvSpPr>
            <a:spLocks noGrp="1"/>
          </p:cNvSpPr>
          <p:nvPr>
            <p:ph idx="1"/>
          </p:nvPr>
        </p:nvSpPr>
        <p:spPr/>
        <p:txBody>
          <a:bodyPr/>
          <a:lstStyle/>
          <a:p>
            <a:r>
              <a:rPr lang="en-GB" dirty="0"/>
              <a:t>Provisioning</a:t>
            </a:r>
          </a:p>
          <a:p>
            <a:pPr lvl="1"/>
            <a:r>
              <a:rPr lang="en-GB" dirty="0"/>
              <a:t>Water for irrigation =&gt; agricultural production</a:t>
            </a:r>
          </a:p>
          <a:p>
            <a:pPr lvl="1"/>
            <a:r>
              <a:rPr lang="en-GB" dirty="0"/>
              <a:t>Fishery </a:t>
            </a:r>
          </a:p>
          <a:p>
            <a:pPr lvl="1"/>
            <a:r>
              <a:rPr lang="en-GB" dirty="0"/>
              <a:t>Natural vegetation (food, fuel, fodder …)</a:t>
            </a:r>
          </a:p>
          <a:p>
            <a:pPr lvl="1"/>
            <a:r>
              <a:rPr lang="en-GB" dirty="0"/>
              <a:t>Water for household purposes</a:t>
            </a:r>
          </a:p>
          <a:p>
            <a:r>
              <a:rPr lang="en-GB" dirty="0"/>
              <a:t>Regulating </a:t>
            </a:r>
          </a:p>
          <a:p>
            <a:pPr lvl="1"/>
            <a:r>
              <a:rPr lang="en-GB" dirty="0"/>
              <a:t>Flooding/drainage</a:t>
            </a:r>
          </a:p>
          <a:p>
            <a:pPr lvl="1"/>
            <a:r>
              <a:rPr lang="en-GB" dirty="0"/>
              <a:t>Sediment and nutrient deposition </a:t>
            </a:r>
          </a:p>
          <a:p>
            <a:r>
              <a:rPr lang="en-GB" dirty="0"/>
              <a:t>Cultural </a:t>
            </a:r>
          </a:p>
          <a:p>
            <a:endParaRPr lang="en-GB" dirty="0"/>
          </a:p>
        </p:txBody>
      </p:sp>
      <p:pic>
        <p:nvPicPr>
          <p:cNvPr id="10" name="Picture 9">
            <a:extLst>
              <a:ext uri="{FF2B5EF4-FFF2-40B4-BE49-F238E27FC236}">
                <a16:creationId xmlns:a16="http://schemas.microsoft.com/office/drawing/2014/main" id="{C4702E16-00F7-2F47-B646-F3E0E37FC3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65553" y="1825625"/>
            <a:ext cx="3458476" cy="4105500"/>
          </a:xfrm>
          <a:prstGeom prst="rect">
            <a:avLst/>
          </a:prstGeom>
        </p:spPr>
      </p:pic>
      <p:sp>
        <p:nvSpPr>
          <p:cNvPr id="11" name="TextBox 10">
            <a:extLst>
              <a:ext uri="{FF2B5EF4-FFF2-40B4-BE49-F238E27FC236}">
                <a16:creationId xmlns:a16="http://schemas.microsoft.com/office/drawing/2014/main" id="{CD734C30-D84C-BD4D-B135-B362B1C29ED0}"/>
              </a:ext>
            </a:extLst>
          </p:cNvPr>
          <p:cNvSpPr txBox="1"/>
          <p:nvPr/>
        </p:nvSpPr>
        <p:spPr>
          <a:xfrm>
            <a:off x="10115862" y="5664571"/>
            <a:ext cx="1686884" cy="307777"/>
          </a:xfrm>
          <a:prstGeom prst="rect">
            <a:avLst/>
          </a:prstGeom>
          <a:noFill/>
        </p:spPr>
        <p:txBody>
          <a:bodyPr wrap="square" rtlCol="0">
            <a:spAutoFit/>
          </a:bodyPr>
          <a:lstStyle/>
          <a:p>
            <a:r>
              <a:rPr lang="en-GB" sz="1400" dirty="0">
                <a:solidFill>
                  <a:schemeClr val="bg1">
                    <a:lumMod val="75000"/>
                  </a:schemeClr>
                </a:solidFill>
              </a:rPr>
              <a:t>© C. Orieschnig</a:t>
            </a:r>
          </a:p>
        </p:txBody>
      </p:sp>
    </p:spTree>
    <p:extLst>
      <p:ext uri="{BB962C8B-B14F-4D97-AF65-F5344CB8AC3E}">
        <p14:creationId xmlns:p14="http://schemas.microsoft.com/office/powerpoint/2010/main" val="360118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a:t>
            </a:r>
            <a:r>
              <a:rPr lang="en-GB" sz="3600" dirty="0"/>
              <a:t>and Ecosystem Services</a:t>
            </a:r>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Assessing Prek Ecosystem Services, Changes and Challenges</a:t>
            </a:r>
            <a:endParaRPr lang="fr-FR" dirty="0"/>
          </a:p>
        </p:txBody>
      </p:sp>
      <p:pic>
        <p:nvPicPr>
          <p:cNvPr id="13" name="Picture 12">
            <a:extLst>
              <a:ext uri="{FF2B5EF4-FFF2-40B4-BE49-F238E27FC236}">
                <a16:creationId xmlns:a16="http://schemas.microsoft.com/office/drawing/2014/main" id="{6794EDE2-FA26-FE44-997D-5DA7FBEB29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8191" y="1620301"/>
            <a:ext cx="3231138" cy="2273025"/>
          </a:xfrm>
          <a:prstGeom prst="rect">
            <a:avLst/>
          </a:prstGeom>
        </p:spPr>
      </p:pic>
      <p:pic>
        <p:nvPicPr>
          <p:cNvPr id="15" name="Picture 14">
            <a:extLst>
              <a:ext uri="{FF2B5EF4-FFF2-40B4-BE49-F238E27FC236}">
                <a16:creationId xmlns:a16="http://schemas.microsoft.com/office/drawing/2014/main" id="{10ECAF17-1BE2-E94F-A1D7-366D05A0A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1669" y="3998562"/>
            <a:ext cx="3006671" cy="2255003"/>
          </a:xfrm>
          <a:prstGeom prst="rect">
            <a:avLst/>
          </a:prstGeom>
        </p:spPr>
      </p:pic>
      <p:pic>
        <p:nvPicPr>
          <p:cNvPr id="17" name="Picture 16">
            <a:extLst>
              <a:ext uri="{FF2B5EF4-FFF2-40B4-BE49-F238E27FC236}">
                <a16:creationId xmlns:a16="http://schemas.microsoft.com/office/drawing/2014/main" id="{BC800966-1B7D-F744-9A24-EDB6B7AC16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9142" y="1624313"/>
            <a:ext cx="3029198" cy="2272228"/>
          </a:xfrm>
          <a:prstGeom prst="rect">
            <a:avLst/>
          </a:prstGeom>
        </p:spPr>
      </p:pic>
      <p:pic>
        <p:nvPicPr>
          <p:cNvPr id="21" name="Picture 20">
            <a:extLst>
              <a:ext uri="{FF2B5EF4-FFF2-40B4-BE49-F238E27FC236}">
                <a16:creationId xmlns:a16="http://schemas.microsoft.com/office/drawing/2014/main" id="{BEC8CA38-F062-594B-A2B4-4AABB98711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8434" y="1595696"/>
            <a:ext cx="3149762" cy="2265212"/>
          </a:xfrm>
          <a:prstGeom prst="rect">
            <a:avLst/>
          </a:prstGeom>
        </p:spPr>
      </p:pic>
      <p:pic>
        <p:nvPicPr>
          <p:cNvPr id="23" name="Picture 22">
            <a:extLst>
              <a:ext uri="{FF2B5EF4-FFF2-40B4-BE49-F238E27FC236}">
                <a16:creationId xmlns:a16="http://schemas.microsoft.com/office/drawing/2014/main" id="{3C51C3A5-D37A-2645-BAFC-977D732CCA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8434" y="4053862"/>
            <a:ext cx="3149762" cy="2251095"/>
          </a:xfrm>
          <a:prstGeom prst="rect">
            <a:avLst/>
          </a:prstGeom>
        </p:spPr>
      </p:pic>
      <p:pic>
        <p:nvPicPr>
          <p:cNvPr id="25" name="Picture 24">
            <a:extLst>
              <a:ext uri="{FF2B5EF4-FFF2-40B4-BE49-F238E27FC236}">
                <a16:creationId xmlns:a16="http://schemas.microsoft.com/office/drawing/2014/main" id="{396AD023-C0F9-F045-88EA-4F03DF83B7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51813" y="3996112"/>
            <a:ext cx="3157516" cy="2257453"/>
          </a:xfrm>
          <a:prstGeom prst="rect">
            <a:avLst/>
          </a:prstGeom>
        </p:spPr>
      </p:pic>
      <p:sp>
        <p:nvSpPr>
          <p:cNvPr id="26" name="TextBox 25">
            <a:extLst>
              <a:ext uri="{FF2B5EF4-FFF2-40B4-BE49-F238E27FC236}">
                <a16:creationId xmlns:a16="http://schemas.microsoft.com/office/drawing/2014/main" id="{BE10788C-83F7-7B49-B632-71CEB9EF2A38}"/>
              </a:ext>
            </a:extLst>
          </p:cNvPr>
          <p:cNvSpPr txBox="1"/>
          <p:nvPr/>
        </p:nvSpPr>
        <p:spPr>
          <a:xfrm>
            <a:off x="9444016" y="5997180"/>
            <a:ext cx="1686884" cy="307777"/>
          </a:xfrm>
          <a:prstGeom prst="rect">
            <a:avLst/>
          </a:prstGeom>
          <a:noFill/>
        </p:spPr>
        <p:txBody>
          <a:bodyPr wrap="square" rtlCol="0">
            <a:spAutoFit/>
          </a:bodyPr>
          <a:lstStyle/>
          <a:p>
            <a:r>
              <a:rPr lang="en-GB" sz="1400" dirty="0"/>
              <a:t>© C. Orieschnig</a:t>
            </a:r>
          </a:p>
        </p:txBody>
      </p:sp>
    </p:spTree>
    <p:extLst>
      <p:ext uri="{BB962C8B-B14F-4D97-AF65-F5344CB8AC3E}">
        <p14:creationId xmlns:p14="http://schemas.microsoft.com/office/powerpoint/2010/main" val="105563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The Rehabilitation of the Preks</a:t>
            </a:r>
          </a:p>
        </p:txBody>
      </p:sp>
      <p:sp>
        <p:nvSpPr>
          <p:cNvPr id="3" name="Content Placeholder 2">
            <a:extLst>
              <a:ext uri="{FF2B5EF4-FFF2-40B4-BE49-F238E27FC236}">
                <a16:creationId xmlns:a16="http://schemas.microsoft.com/office/drawing/2014/main" id="{8B6271EF-0ECA-5646-BA20-833E9ECA3CDE}"/>
              </a:ext>
            </a:extLst>
          </p:cNvPr>
          <p:cNvSpPr>
            <a:spLocks noGrp="1"/>
          </p:cNvSpPr>
          <p:nvPr>
            <p:ph idx="1"/>
          </p:nvPr>
        </p:nvSpPr>
        <p:spPr>
          <a:xfrm>
            <a:off x="5930900" y="1690688"/>
            <a:ext cx="5880100" cy="4351338"/>
          </a:xfrm>
        </p:spPr>
        <p:txBody>
          <a:bodyPr>
            <a:normAutofit/>
          </a:bodyPr>
          <a:lstStyle/>
          <a:p>
            <a:r>
              <a:rPr lang="en-GB" sz="2000" dirty="0"/>
              <a:t>Many Preks affected by sedimentation and erosion – can no longer fulfil their function</a:t>
            </a:r>
          </a:p>
          <a:p>
            <a:r>
              <a:rPr lang="en-GB" sz="2000" dirty="0"/>
              <a:t>Since the 1990s: international development agencies invest in the rehabilitation of Preks </a:t>
            </a:r>
          </a:p>
          <a:p>
            <a:r>
              <a:rPr lang="en-GB" sz="2000" dirty="0"/>
              <a:t>Rehabilitation: </a:t>
            </a:r>
          </a:p>
          <a:p>
            <a:pPr lvl="1"/>
            <a:r>
              <a:rPr lang="en-GB" sz="1600" dirty="0"/>
              <a:t>Deepening Preks </a:t>
            </a:r>
          </a:p>
          <a:p>
            <a:pPr lvl="1"/>
            <a:r>
              <a:rPr lang="en-GB" sz="1600" dirty="0"/>
              <a:t>Re-establishing trapezoidal profile</a:t>
            </a:r>
          </a:p>
          <a:p>
            <a:pPr lvl="1"/>
            <a:r>
              <a:rPr lang="en-GB" sz="1600" dirty="0"/>
              <a:t>Enlarging profile </a:t>
            </a:r>
          </a:p>
          <a:p>
            <a:pPr lvl="1"/>
            <a:r>
              <a:rPr lang="en-GB" sz="1600" dirty="0"/>
              <a:t>Removing vegetation </a:t>
            </a:r>
          </a:p>
          <a:p>
            <a:pPr lvl="1"/>
            <a:r>
              <a:rPr lang="en-GB" sz="1600" dirty="0"/>
              <a:t>In some cases, constructing gates </a:t>
            </a:r>
          </a:p>
          <a:p>
            <a:pPr lvl="1"/>
            <a:r>
              <a:rPr lang="en-GB" sz="1600" dirty="0"/>
              <a:t>Establishment of Prek User Communities (PUCs to manage Preks) </a:t>
            </a:r>
          </a:p>
          <a:p>
            <a:r>
              <a:rPr lang="en-GB" sz="2000" dirty="0"/>
              <a:t>Problems: bank collapses, gate operation</a:t>
            </a:r>
          </a:p>
          <a:p>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Assessing Prek Ecosystem Services, Changes and Challenges</a:t>
            </a:r>
            <a:endParaRPr lang="fr-FR" dirty="0"/>
          </a:p>
        </p:txBody>
      </p:sp>
      <p:pic>
        <p:nvPicPr>
          <p:cNvPr id="8" name="Picture 7">
            <a:extLst>
              <a:ext uri="{FF2B5EF4-FFF2-40B4-BE49-F238E27FC236}">
                <a16:creationId xmlns:a16="http://schemas.microsoft.com/office/drawing/2014/main" id="{800DC82C-D5DB-9A48-92DB-92D0A98492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723" y="1595695"/>
            <a:ext cx="4899655" cy="4368658"/>
          </a:xfrm>
          <a:prstGeom prst="rect">
            <a:avLst/>
          </a:prstGeom>
        </p:spPr>
      </p:pic>
      <p:sp>
        <p:nvSpPr>
          <p:cNvPr id="10" name="TextBox 9">
            <a:extLst>
              <a:ext uri="{FF2B5EF4-FFF2-40B4-BE49-F238E27FC236}">
                <a16:creationId xmlns:a16="http://schemas.microsoft.com/office/drawing/2014/main" id="{25172B36-B282-8E4D-923E-2CA17E67D3B3}"/>
              </a:ext>
            </a:extLst>
          </p:cNvPr>
          <p:cNvSpPr txBox="1"/>
          <p:nvPr/>
        </p:nvSpPr>
        <p:spPr>
          <a:xfrm>
            <a:off x="934723" y="5656576"/>
            <a:ext cx="1686884" cy="307777"/>
          </a:xfrm>
          <a:prstGeom prst="rect">
            <a:avLst/>
          </a:prstGeom>
          <a:noFill/>
        </p:spPr>
        <p:txBody>
          <a:bodyPr wrap="square" rtlCol="0">
            <a:spAutoFit/>
          </a:bodyPr>
          <a:lstStyle/>
          <a:p>
            <a:r>
              <a:rPr lang="en-GB" sz="1400" dirty="0">
                <a:solidFill>
                  <a:schemeClr val="bg1">
                    <a:lumMod val="75000"/>
                  </a:schemeClr>
                </a:solidFill>
              </a:rPr>
              <a:t>© C. Orieschnig</a:t>
            </a:r>
          </a:p>
        </p:txBody>
      </p:sp>
    </p:spTree>
    <p:extLst>
      <p:ext uri="{BB962C8B-B14F-4D97-AF65-F5344CB8AC3E}">
        <p14:creationId xmlns:p14="http://schemas.microsoft.com/office/powerpoint/2010/main" val="18003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The Rehabilitation of the Preks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Assessing Prek Ecosystem Services, Changes and Challenges</a:t>
            </a:r>
            <a:endParaRPr lang="fr-FR" dirty="0"/>
          </a:p>
        </p:txBody>
      </p:sp>
      <p:pic>
        <p:nvPicPr>
          <p:cNvPr id="11" name="Picture 10">
            <a:extLst>
              <a:ext uri="{FF2B5EF4-FFF2-40B4-BE49-F238E27FC236}">
                <a16:creationId xmlns:a16="http://schemas.microsoft.com/office/drawing/2014/main" id="{423F044E-D5FE-8F4B-BACC-2600090D01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7087" y="1595695"/>
            <a:ext cx="9130730" cy="4727015"/>
          </a:xfrm>
          <a:prstGeom prst="rect">
            <a:avLst/>
          </a:prstGeom>
        </p:spPr>
      </p:pic>
      <p:cxnSp>
        <p:nvCxnSpPr>
          <p:cNvPr id="13" name="Straight Arrow Connector 12">
            <a:extLst>
              <a:ext uri="{FF2B5EF4-FFF2-40B4-BE49-F238E27FC236}">
                <a16:creationId xmlns:a16="http://schemas.microsoft.com/office/drawing/2014/main" id="{628ED203-99CD-EB44-9BBF-76536DAB7000}"/>
              </a:ext>
            </a:extLst>
          </p:cNvPr>
          <p:cNvCxnSpPr>
            <a:cxnSpLocks/>
          </p:cNvCxnSpPr>
          <p:nvPr/>
        </p:nvCxnSpPr>
        <p:spPr>
          <a:xfrm>
            <a:off x="3719593" y="3134211"/>
            <a:ext cx="5932724" cy="6110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B5DF36-72DB-174B-8620-948738DF9951}"/>
              </a:ext>
            </a:extLst>
          </p:cNvPr>
          <p:cNvCxnSpPr>
            <a:cxnSpLocks/>
          </p:cNvCxnSpPr>
          <p:nvPr/>
        </p:nvCxnSpPr>
        <p:spPr>
          <a:xfrm>
            <a:off x="6989736" y="3642102"/>
            <a:ext cx="3347633" cy="257721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1EB7A9-0DBF-3246-B52F-134138C59F0D}"/>
              </a:ext>
            </a:extLst>
          </p:cNvPr>
          <p:cNvCxnSpPr>
            <a:cxnSpLocks/>
          </p:cNvCxnSpPr>
          <p:nvPr/>
        </p:nvCxnSpPr>
        <p:spPr>
          <a:xfrm flipH="1">
            <a:off x="1687088" y="3561141"/>
            <a:ext cx="2875899" cy="178789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71C9B0B-29A1-9946-8094-5001510C0071}"/>
              </a:ext>
            </a:extLst>
          </p:cNvPr>
          <p:cNvSpPr txBox="1"/>
          <p:nvPr/>
        </p:nvSpPr>
        <p:spPr>
          <a:xfrm>
            <a:off x="5951349" y="2786145"/>
            <a:ext cx="1038387"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Bassac</a:t>
            </a:r>
          </a:p>
        </p:txBody>
      </p:sp>
      <p:sp>
        <p:nvSpPr>
          <p:cNvPr id="23" name="TextBox 22">
            <a:extLst>
              <a:ext uri="{FF2B5EF4-FFF2-40B4-BE49-F238E27FC236}">
                <a16:creationId xmlns:a16="http://schemas.microsoft.com/office/drawing/2014/main" id="{4A5F9237-6B5E-6F45-A4D0-8D1740051283}"/>
              </a:ext>
            </a:extLst>
          </p:cNvPr>
          <p:cNvSpPr txBox="1"/>
          <p:nvPr/>
        </p:nvSpPr>
        <p:spPr>
          <a:xfrm rot="2294013">
            <a:off x="6625646" y="4783468"/>
            <a:ext cx="3309853"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Unrehabilitated Prek</a:t>
            </a:r>
          </a:p>
        </p:txBody>
      </p:sp>
      <p:sp>
        <p:nvSpPr>
          <p:cNvPr id="25" name="TextBox 24">
            <a:extLst>
              <a:ext uri="{FF2B5EF4-FFF2-40B4-BE49-F238E27FC236}">
                <a16:creationId xmlns:a16="http://schemas.microsoft.com/office/drawing/2014/main" id="{F5358EC8-56FA-6A42-8A85-EEEAF27E84C6}"/>
              </a:ext>
            </a:extLst>
          </p:cNvPr>
          <p:cNvSpPr txBox="1"/>
          <p:nvPr/>
        </p:nvSpPr>
        <p:spPr>
          <a:xfrm rot="19665465">
            <a:off x="1955556" y="3770891"/>
            <a:ext cx="3309853"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Rehabilitated Prek</a:t>
            </a:r>
          </a:p>
        </p:txBody>
      </p:sp>
      <p:sp>
        <p:nvSpPr>
          <p:cNvPr id="26" name="TextBox 25">
            <a:extLst>
              <a:ext uri="{FF2B5EF4-FFF2-40B4-BE49-F238E27FC236}">
                <a16:creationId xmlns:a16="http://schemas.microsoft.com/office/drawing/2014/main" id="{5A2F676E-CA1E-D443-AF76-3A9C6F7EC550}"/>
              </a:ext>
            </a:extLst>
          </p:cNvPr>
          <p:cNvSpPr txBox="1"/>
          <p:nvPr/>
        </p:nvSpPr>
        <p:spPr>
          <a:xfrm>
            <a:off x="1684702" y="6031753"/>
            <a:ext cx="1686884" cy="307777"/>
          </a:xfrm>
          <a:prstGeom prst="rect">
            <a:avLst/>
          </a:prstGeom>
          <a:noFill/>
        </p:spPr>
        <p:txBody>
          <a:bodyPr wrap="square" rtlCol="0">
            <a:spAutoFit/>
          </a:bodyPr>
          <a:lstStyle/>
          <a:p>
            <a:r>
              <a:rPr lang="en-GB" sz="1400" dirty="0"/>
              <a:t>© C. Orieschnig</a:t>
            </a:r>
          </a:p>
        </p:txBody>
      </p:sp>
    </p:spTree>
    <p:extLst>
      <p:ext uri="{BB962C8B-B14F-4D97-AF65-F5344CB8AC3E}">
        <p14:creationId xmlns:p14="http://schemas.microsoft.com/office/powerpoint/2010/main" val="33964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The Rehabilitation of the Preks: Problems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Assessing Prek Ecosystem Services, Changes and Challenges</a:t>
            </a:r>
            <a:endParaRPr lang="fr-FR" dirty="0"/>
          </a:p>
        </p:txBody>
      </p:sp>
      <p:pic>
        <p:nvPicPr>
          <p:cNvPr id="12" name="Picture 11">
            <a:extLst>
              <a:ext uri="{FF2B5EF4-FFF2-40B4-BE49-F238E27FC236}">
                <a16:creationId xmlns:a16="http://schemas.microsoft.com/office/drawing/2014/main" id="{22A15AF6-38F2-A540-A3FE-8D5CDCE41A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710" y="1878949"/>
            <a:ext cx="5345623" cy="4009218"/>
          </a:xfrm>
          <a:prstGeom prst="rect">
            <a:avLst/>
          </a:prstGeom>
        </p:spPr>
      </p:pic>
      <p:pic>
        <p:nvPicPr>
          <p:cNvPr id="14" name="Picture 13">
            <a:extLst>
              <a:ext uri="{FF2B5EF4-FFF2-40B4-BE49-F238E27FC236}">
                <a16:creationId xmlns:a16="http://schemas.microsoft.com/office/drawing/2014/main" id="{7B012E64-E13B-484F-BDF7-EDFB4E483D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3686" y="2666027"/>
            <a:ext cx="4482199" cy="3222139"/>
          </a:xfrm>
          <a:prstGeom prst="rect">
            <a:avLst/>
          </a:prstGeom>
        </p:spPr>
      </p:pic>
      <p:pic>
        <p:nvPicPr>
          <p:cNvPr id="16" name="Picture 15">
            <a:extLst>
              <a:ext uri="{FF2B5EF4-FFF2-40B4-BE49-F238E27FC236}">
                <a16:creationId xmlns:a16="http://schemas.microsoft.com/office/drawing/2014/main" id="{E4CB75BA-1D81-DF4A-A974-15E8A38100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6458" y="1545235"/>
            <a:ext cx="2870898" cy="1913932"/>
          </a:xfrm>
          <a:prstGeom prst="rect">
            <a:avLst/>
          </a:prstGeom>
          <a:ln w="28575">
            <a:solidFill>
              <a:schemeClr val="bg1"/>
            </a:solidFill>
          </a:ln>
        </p:spPr>
      </p:pic>
      <p:sp>
        <p:nvSpPr>
          <p:cNvPr id="17" name="Rectangle 16">
            <a:extLst>
              <a:ext uri="{FF2B5EF4-FFF2-40B4-BE49-F238E27FC236}">
                <a16:creationId xmlns:a16="http://schemas.microsoft.com/office/drawing/2014/main" id="{8D5E7BC8-FC53-1746-8226-D393DD915F69}"/>
              </a:ext>
            </a:extLst>
          </p:cNvPr>
          <p:cNvSpPr/>
          <p:nvPr/>
        </p:nvSpPr>
        <p:spPr>
          <a:xfrm>
            <a:off x="8756542" y="3843580"/>
            <a:ext cx="976394" cy="79041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F71E40EE-0FA4-9E46-B2CB-3F84C7099C6A}"/>
              </a:ext>
            </a:extLst>
          </p:cNvPr>
          <p:cNvCxnSpPr>
            <a:cxnSpLocks/>
          </p:cNvCxnSpPr>
          <p:nvPr/>
        </p:nvCxnSpPr>
        <p:spPr>
          <a:xfrm flipV="1">
            <a:off x="8756542" y="3423341"/>
            <a:ext cx="139916" cy="420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62E943-3747-7348-BFC4-4B00FECB9970}"/>
              </a:ext>
            </a:extLst>
          </p:cNvPr>
          <p:cNvCxnSpPr>
            <a:cxnSpLocks/>
          </p:cNvCxnSpPr>
          <p:nvPr/>
        </p:nvCxnSpPr>
        <p:spPr>
          <a:xfrm flipV="1">
            <a:off x="9734058" y="3441254"/>
            <a:ext cx="2033298" cy="420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4D1CC6-9B3C-A241-9A6E-D6F821702E06}"/>
              </a:ext>
            </a:extLst>
          </p:cNvPr>
          <p:cNvSpPr txBox="1"/>
          <p:nvPr/>
        </p:nvSpPr>
        <p:spPr>
          <a:xfrm>
            <a:off x="540710" y="5590058"/>
            <a:ext cx="1686884" cy="307777"/>
          </a:xfrm>
          <a:prstGeom prst="rect">
            <a:avLst/>
          </a:prstGeom>
          <a:noFill/>
        </p:spPr>
        <p:txBody>
          <a:bodyPr wrap="square" rtlCol="0">
            <a:spAutoFit/>
          </a:bodyPr>
          <a:lstStyle/>
          <a:p>
            <a:r>
              <a:rPr lang="en-GB" sz="1400" dirty="0">
                <a:solidFill>
                  <a:schemeClr val="bg1">
                    <a:lumMod val="75000"/>
                  </a:schemeClr>
                </a:solidFill>
              </a:rPr>
              <a:t>© C. Orieschnig</a:t>
            </a:r>
          </a:p>
        </p:txBody>
      </p:sp>
    </p:spTree>
    <p:extLst>
      <p:ext uri="{BB962C8B-B14F-4D97-AF65-F5344CB8AC3E}">
        <p14:creationId xmlns:p14="http://schemas.microsoft.com/office/powerpoint/2010/main" val="362557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Research Questions and Objectives</a:t>
            </a:r>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650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Research Questions</a:t>
            </a:r>
          </a:p>
        </p:txBody>
      </p:sp>
      <p:sp>
        <p:nvSpPr>
          <p:cNvPr id="3" name="Content Placeholder 2">
            <a:extLst>
              <a:ext uri="{FF2B5EF4-FFF2-40B4-BE49-F238E27FC236}">
                <a16:creationId xmlns:a16="http://schemas.microsoft.com/office/drawing/2014/main" id="{8B6271EF-0ECA-5646-BA20-833E9ECA3CDE}"/>
              </a:ext>
            </a:extLst>
          </p:cNvPr>
          <p:cNvSpPr>
            <a:spLocks noGrp="1"/>
          </p:cNvSpPr>
          <p:nvPr>
            <p:ph idx="1"/>
          </p:nvPr>
        </p:nvSpPr>
        <p:spPr>
          <a:xfrm>
            <a:off x="693174" y="1690688"/>
            <a:ext cx="11117826" cy="4351338"/>
          </a:xfrm>
        </p:spPr>
        <p:txBody>
          <a:bodyPr>
            <a:normAutofit fontScale="77500" lnSpcReduction="20000"/>
          </a:bodyPr>
          <a:lstStyle/>
          <a:p>
            <a:pPr>
              <a:lnSpc>
                <a:spcPct val="200000"/>
              </a:lnSpc>
            </a:pPr>
            <a:r>
              <a:rPr lang="en-GB" dirty="0"/>
              <a:t>What is the influence of Prek rehabilitation on ecohydrology? </a:t>
            </a:r>
          </a:p>
          <a:p>
            <a:pPr>
              <a:lnSpc>
                <a:spcPct val="200000"/>
              </a:lnSpc>
            </a:pPr>
            <a:r>
              <a:rPr lang="en-GB" dirty="0"/>
              <a:t>What are the shifts in water availability subsequent to rehabilitation? </a:t>
            </a:r>
          </a:p>
          <a:p>
            <a:pPr>
              <a:lnSpc>
                <a:spcPct val="200000"/>
              </a:lnSpc>
            </a:pPr>
            <a:r>
              <a:rPr lang="en-GB" dirty="0"/>
              <a:t>What are the impacts of rehabilitation on vegetation patterns (crops + </a:t>
            </a:r>
            <a:r>
              <a:rPr lang="en-GB"/>
              <a:t>natural vegetation)? </a:t>
            </a:r>
            <a:endParaRPr lang="en-GB" dirty="0"/>
          </a:p>
          <a:p>
            <a:pPr>
              <a:lnSpc>
                <a:spcPct val="200000"/>
              </a:lnSpc>
            </a:pPr>
            <a:r>
              <a:rPr lang="en-GB" dirty="0"/>
              <a:t>How are the ecosystem services provided by the Prek system changed by rehabilitation? </a:t>
            </a:r>
          </a:p>
          <a:p>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Research Questions and Objectives</a:t>
            </a:r>
            <a:endParaRPr lang="fr-FR" dirty="0"/>
          </a:p>
          <a:p>
            <a:endParaRPr lang="fr-FR" dirty="0"/>
          </a:p>
        </p:txBody>
      </p:sp>
    </p:spTree>
    <p:extLst>
      <p:ext uri="{BB962C8B-B14F-4D97-AF65-F5344CB8AC3E}">
        <p14:creationId xmlns:p14="http://schemas.microsoft.com/office/powerpoint/2010/main" val="291035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Research Objectives</a:t>
            </a:r>
          </a:p>
        </p:txBody>
      </p:sp>
      <p:sp>
        <p:nvSpPr>
          <p:cNvPr id="3" name="Content Placeholder 2">
            <a:extLst>
              <a:ext uri="{FF2B5EF4-FFF2-40B4-BE49-F238E27FC236}">
                <a16:creationId xmlns:a16="http://schemas.microsoft.com/office/drawing/2014/main" id="{8B6271EF-0ECA-5646-BA20-833E9ECA3CDE}"/>
              </a:ext>
            </a:extLst>
          </p:cNvPr>
          <p:cNvSpPr>
            <a:spLocks noGrp="1"/>
          </p:cNvSpPr>
          <p:nvPr>
            <p:ph idx="1"/>
          </p:nvPr>
        </p:nvSpPr>
        <p:spPr>
          <a:xfrm>
            <a:off x="693174" y="1690688"/>
            <a:ext cx="11117826" cy="4351338"/>
          </a:xfrm>
        </p:spPr>
        <p:txBody>
          <a:bodyPr>
            <a:normAutofit/>
          </a:bodyPr>
          <a:lstStyle/>
          <a:p>
            <a:r>
              <a:rPr lang="en-GB" dirty="0"/>
              <a:t>Understanding the overall impact of rehabilitation on the ecohydrology of the Prek system, and the ecosystem services provided</a:t>
            </a:r>
          </a:p>
          <a:p>
            <a:pPr marL="0" indent="0">
              <a:buNone/>
            </a:pPr>
            <a:endParaRPr lang="en-GB" dirty="0"/>
          </a:p>
          <a:p>
            <a:r>
              <a:rPr lang="en-GB" dirty="0"/>
              <a:t>Identifying problems of rehabilitation in this regard, and finding solutions to improve future projects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Research Questions and Objectives</a:t>
            </a:r>
            <a:endParaRPr lang="fr-FR" dirty="0"/>
          </a:p>
          <a:p>
            <a:endParaRPr lang="fr-FR" dirty="0"/>
          </a:p>
        </p:txBody>
      </p:sp>
    </p:spTree>
    <p:extLst>
      <p:ext uri="{BB962C8B-B14F-4D97-AF65-F5344CB8AC3E}">
        <p14:creationId xmlns:p14="http://schemas.microsoft.com/office/powerpoint/2010/main" val="144389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8B6271EF-0ECA-5646-BA20-833E9ECA3CDE}"/>
              </a:ext>
            </a:extLst>
          </p:cNvPr>
          <p:cNvSpPr>
            <a:spLocks noGrp="1"/>
          </p:cNvSpPr>
          <p:nvPr>
            <p:ph idx="1"/>
          </p:nvPr>
        </p:nvSpPr>
        <p:spPr>
          <a:xfrm>
            <a:off x="838200" y="1206500"/>
            <a:ext cx="10121103" cy="4835526"/>
          </a:xfrm>
        </p:spPr>
        <p:txBody>
          <a:bodyPr>
            <a:normAutofit fontScale="85000" lnSpcReduction="20000"/>
          </a:bodyPr>
          <a:lstStyle/>
          <a:p>
            <a:pPr marL="0" indent="0">
              <a:lnSpc>
                <a:spcPct val="150000"/>
              </a:lnSpc>
              <a:buNone/>
            </a:pPr>
            <a:endParaRPr lang="en-GB" dirty="0"/>
          </a:p>
          <a:p>
            <a:pPr>
              <a:lnSpc>
                <a:spcPct val="150000"/>
              </a:lnSpc>
            </a:pPr>
            <a:r>
              <a:rPr lang="en-GB" dirty="0"/>
              <a:t>Context – Deltas, Ecohydrology, and the Factors of Change</a:t>
            </a:r>
          </a:p>
          <a:p>
            <a:pPr>
              <a:lnSpc>
                <a:spcPct val="150000"/>
              </a:lnSpc>
            </a:pPr>
            <a:r>
              <a:rPr lang="en-GB" dirty="0"/>
              <a:t>Preks – Shaping the Cambodian Mekong Delta</a:t>
            </a:r>
          </a:p>
          <a:p>
            <a:pPr>
              <a:lnSpc>
                <a:spcPct val="150000"/>
              </a:lnSpc>
            </a:pPr>
            <a:r>
              <a:rPr lang="en-GB" dirty="0"/>
              <a:t>Assessing Prek Ecosystem Services, Changes and Challenges</a:t>
            </a:r>
          </a:p>
          <a:p>
            <a:pPr>
              <a:lnSpc>
                <a:spcPct val="150000"/>
              </a:lnSpc>
            </a:pPr>
            <a:r>
              <a:rPr lang="en-GB" dirty="0"/>
              <a:t>Methodology and Limitations</a:t>
            </a:r>
          </a:p>
          <a:p>
            <a:pPr>
              <a:lnSpc>
                <a:spcPct val="150000"/>
              </a:lnSpc>
            </a:pPr>
            <a:r>
              <a:rPr lang="en-GB" dirty="0"/>
              <a:t>Preliminary Results</a:t>
            </a:r>
          </a:p>
          <a:p>
            <a:pPr>
              <a:lnSpc>
                <a:spcPct val="150000"/>
              </a:lnSpc>
            </a:pPr>
            <a:r>
              <a:rPr lang="en-GB" dirty="0"/>
              <a:t>Discussion </a:t>
            </a:r>
          </a:p>
          <a:p>
            <a:pPr>
              <a:lnSpc>
                <a:spcPct val="150000"/>
              </a:lnSpc>
            </a:pPr>
            <a:r>
              <a:rPr lang="en-GB" dirty="0"/>
              <a:t>Outlook</a:t>
            </a:r>
          </a:p>
          <a:p>
            <a:endParaRPr lang="en-GB" dirty="0"/>
          </a:p>
          <a:p>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CB5B4AC0-3EF2-8C47-9DDA-3C5E9BE963B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7196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Methods</a:t>
            </a:r>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532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Methods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Methods</a:t>
            </a:r>
            <a:endParaRPr lang="fr-FR" dirty="0"/>
          </a:p>
          <a:p>
            <a:endParaRPr lang="fr-FR" dirty="0"/>
          </a:p>
        </p:txBody>
      </p:sp>
      <p:sp>
        <p:nvSpPr>
          <p:cNvPr id="10" name="Round Diagonal Corner Rectangle 9">
            <a:extLst>
              <a:ext uri="{FF2B5EF4-FFF2-40B4-BE49-F238E27FC236}">
                <a16:creationId xmlns:a16="http://schemas.microsoft.com/office/drawing/2014/main" id="{EB0D02AA-7F7E-E949-BEB7-EEB799E3E8D3}"/>
              </a:ext>
            </a:extLst>
          </p:cNvPr>
          <p:cNvSpPr/>
          <p:nvPr/>
        </p:nvSpPr>
        <p:spPr>
          <a:xfrm>
            <a:off x="1623623" y="1666073"/>
            <a:ext cx="3278778" cy="9784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venir Roman" panose="02000503020000020003" pitchFamily="2" charset="0"/>
              </a:rPr>
              <a:t>Remote sensing analysis</a:t>
            </a:r>
          </a:p>
        </p:txBody>
      </p:sp>
      <p:sp>
        <p:nvSpPr>
          <p:cNvPr id="11" name="Round Diagonal Corner Rectangle 10">
            <a:extLst>
              <a:ext uri="{FF2B5EF4-FFF2-40B4-BE49-F238E27FC236}">
                <a16:creationId xmlns:a16="http://schemas.microsoft.com/office/drawing/2014/main" id="{8CB6DAB9-8D33-2849-90B5-D9F527AA1135}"/>
              </a:ext>
            </a:extLst>
          </p:cNvPr>
          <p:cNvSpPr/>
          <p:nvPr/>
        </p:nvSpPr>
        <p:spPr>
          <a:xfrm>
            <a:off x="7249360" y="1666073"/>
            <a:ext cx="3278778" cy="9784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venir Roman" panose="02000503020000020003" pitchFamily="2" charset="0"/>
              </a:rPr>
              <a:t>Interviews with farmers, village chiefs, PUC chiefs etc. on-site</a:t>
            </a:r>
          </a:p>
        </p:txBody>
      </p:sp>
      <p:sp>
        <p:nvSpPr>
          <p:cNvPr id="12" name="Rectangle 11">
            <a:extLst>
              <a:ext uri="{FF2B5EF4-FFF2-40B4-BE49-F238E27FC236}">
                <a16:creationId xmlns:a16="http://schemas.microsoft.com/office/drawing/2014/main" id="{DAB8BBAD-CA69-8642-A979-C29BEB193FE6}"/>
              </a:ext>
            </a:extLst>
          </p:cNvPr>
          <p:cNvSpPr/>
          <p:nvPr/>
        </p:nvSpPr>
        <p:spPr>
          <a:xfrm>
            <a:off x="1623623" y="2757573"/>
            <a:ext cx="3278777" cy="14107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venir Roman" panose="02000503020000020003" pitchFamily="2" charset="0"/>
              </a:rPr>
              <a:t>Understanding shifts in inundation extents</a:t>
            </a:r>
          </a:p>
          <a:p>
            <a:pPr marL="285750" indent="-285750">
              <a:buFont typeface="Arial" panose="020B0604020202020204" pitchFamily="34" charset="0"/>
              <a:buChar char="•"/>
            </a:pPr>
            <a:r>
              <a:rPr lang="en-GB" sz="1400" dirty="0">
                <a:latin typeface="Avenir Roman" panose="02000503020000020003" pitchFamily="2" charset="0"/>
              </a:rPr>
              <a:t>Analysing changes in cropping patterns and NDVI</a:t>
            </a:r>
          </a:p>
          <a:p>
            <a:pPr marL="285750" indent="-285750" algn="ctr">
              <a:buFont typeface="Arial" panose="020B0604020202020204" pitchFamily="34" charset="0"/>
              <a:buChar char="•"/>
            </a:pPr>
            <a:endParaRPr lang="en-GB" dirty="0"/>
          </a:p>
        </p:txBody>
      </p:sp>
      <p:sp>
        <p:nvSpPr>
          <p:cNvPr id="14" name="Rectangle 13">
            <a:extLst>
              <a:ext uri="{FF2B5EF4-FFF2-40B4-BE49-F238E27FC236}">
                <a16:creationId xmlns:a16="http://schemas.microsoft.com/office/drawing/2014/main" id="{2A60BCB9-4E87-2E43-AFB2-7B0BB47464F8}"/>
              </a:ext>
            </a:extLst>
          </p:cNvPr>
          <p:cNvSpPr/>
          <p:nvPr/>
        </p:nvSpPr>
        <p:spPr>
          <a:xfrm>
            <a:off x="7249361" y="2757573"/>
            <a:ext cx="3278777" cy="14107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venir Roman" panose="02000503020000020003" pitchFamily="2" charset="0"/>
              </a:rPr>
              <a:t>Understanding local farming and water management practises</a:t>
            </a:r>
          </a:p>
          <a:p>
            <a:pPr marL="285750" indent="-285750">
              <a:buFont typeface="Arial" panose="020B0604020202020204" pitchFamily="34" charset="0"/>
              <a:buChar char="•"/>
            </a:pPr>
            <a:r>
              <a:rPr lang="en-GB" sz="1400" dirty="0">
                <a:latin typeface="Avenir Roman" panose="02000503020000020003" pitchFamily="2" charset="0"/>
              </a:rPr>
              <a:t>Analysing attitudes to rehabilitation</a:t>
            </a:r>
          </a:p>
          <a:p>
            <a:pPr marL="285750" indent="-285750">
              <a:buFont typeface="Arial" panose="020B0604020202020204" pitchFamily="34" charset="0"/>
              <a:buChar char="•"/>
            </a:pPr>
            <a:r>
              <a:rPr lang="en-GB" sz="1400" dirty="0">
                <a:latin typeface="Avenir Roman" panose="02000503020000020003" pitchFamily="2" charset="0"/>
              </a:rPr>
              <a:t>Quantifying ecosystem services and water flows</a:t>
            </a:r>
          </a:p>
        </p:txBody>
      </p:sp>
      <p:sp>
        <p:nvSpPr>
          <p:cNvPr id="15" name="Round Diagonal Corner Rectangle 14">
            <a:extLst>
              <a:ext uri="{FF2B5EF4-FFF2-40B4-BE49-F238E27FC236}">
                <a16:creationId xmlns:a16="http://schemas.microsoft.com/office/drawing/2014/main" id="{198F6630-359F-E345-92A3-9BE4CBE45804}"/>
              </a:ext>
            </a:extLst>
          </p:cNvPr>
          <p:cNvSpPr/>
          <p:nvPr/>
        </p:nvSpPr>
        <p:spPr>
          <a:xfrm>
            <a:off x="4498540" y="4469718"/>
            <a:ext cx="3278778" cy="9784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venir Roman" panose="02000503020000020003" pitchFamily="2" charset="0"/>
              </a:rPr>
              <a:t>Eco-hydrological model in </a:t>
            </a:r>
            <a:r>
              <a:rPr lang="en-GB" dirty="0" err="1">
                <a:latin typeface="Avenir Roman" panose="02000503020000020003" pitchFamily="2" charset="0"/>
              </a:rPr>
              <a:t>OpenFLUID</a:t>
            </a:r>
            <a:r>
              <a:rPr lang="en-GB" dirty="0">
                <a:latin typeface="Avenir Roman" panose="02000503020000020003" pitchFamily="2" charset="0"/>
              </a:rPr>
              <a:t> </a:t>
            </a:r>
          </a:p>
        </p:txBody>
      </p:sp>
      <p:sp>
        <p:nvSpPr>
          <p:cNvPr id="16" name="Bent Arrow 15">
            <a:extLst>
              <a:ext uri="{FF2B5EF4-FFF2-40B4-BE49-F238E27FC236}">
                <a16:creationId xmlns:a16="http://schemas.microsoft.com/office/drawing/2014/main" id="{D7881906-84CB-F045-8162-2849F40C3C36}"/>
              </a:ext>
            </a:extLst>
          </p:cNvPr>
          <p:cNvSpPr/>
          <p:nvPr/>
        </p:nvSpPr>
        <p:spPr>
          <a:xfrm rot="5400000">
            <a:off x="4088125" y="2850172"/>
            <a:ext cx="2387827" cy="767696"/>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a:extLst>
              <a:ext uri="{FF2B5EF4-FFF2-40B4-BE49-F238E27FC236}">
                <a16:creationId xmlns:a16="http://schemas.microsoft.com/office/drawing/2014/main" id="{02F4DCB8-B9E4-7341-A6AB-0B11AA4A496A}"/>
              </a:ext>
            </a:extLst>
          </p:cNvPr>
          <p:cNvSpPr/>
          <p:nvPr/>
        </p:nvSpPr>
        <p:spPr>
          <a:xfrm rot="5400000" flipV="1">
            <a:off x="5710514" y="2889088"/>
            <a:ext cx="2387827" cy="689863"/>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5F9B6412-AB66-C348-BDF1-B85D8AEE88F4}"/>
              </a:ext>
            </a:extLst>
          </p:cNvPr>
          <p:cNvSpPr txBox="1"/>
          <p:nvPr/>
        </p:nvSpPr>
        <p:spPr>
          <a:xfrm>
            <a:off x="5791801" y="3031018"/>
            <a:ext cx="762000" cy="369332"/>
          </a:xfrm>
          <a:prstGeom prst="rect">
            <a:avLst/>
          </a:prstGeom>
          <a:noFill/>
        </p:spPr>
        <p:txBody>
          <a:bodyPr wrap="square" rtlCol="0">
            <a:spAutoFit/>
          </a:bodyPr>
          <a:lstStyle/>
          <a:p>
            <a:r>
              <a:rPr lang="en-GB" b="1" dirty="0">
                <a:solidFill>
                  <a:schemeClr val="accent1"/>
                </a:solidFill>
                <a:latin typeface="Avenir Roman" panose="02000503020000020003" pitchFamily="2" charset="0"/>
              </a:rPr>
              <a:t>input</a:t>
            </a:r>
          </a:p>
        </p:txBody>
      </p:sp>
      <p:sp>
        <p:nvSpPr>
          <p:cNvPr id="20" name="Rectangle 19">
            <a:extLst>
              <a:ext uri="{FF2B5EF4-FFF2-40B4-BE49-F238E27FC236}">
                <a16:creationId xmlns:a16="http://schemas.microsoft.com/office/drawing/2014/main" id="{0A9B74AF-1C77-B145-9E2B-30CB8AB21B5B}"/>
              </a:ext>
            </a:extLst>
          </p:cNvPr>
          <p:cNvSpPr/>
          <p:nvPr/>
        </p:nvSpPr>
        <p:spPr>
          <a:xfrm>
            <a:off x="4498540" y="5558720"/>
            <a:ext cx="3278777" cy="6944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venir Roman" panose="02000503020000020003" pitchFamily="2" charset="0"/>
              </a:rPr>
              <a:t>Detailed analyses of flows and ES</a:t>
            </a:r>
          </a:p>
          <a:p>
            <a:pPr marL="285750" indent="-285750">
              <a:buFont typeface="Arial" panose="020B0604020202020204" pitchFamily="34" charset="0"/>
              <a:buChar char="•"/>
            </a:pPr>
            <a:r>
              <a:rPr lang="en-GB" sz="1400" dirty="0">
                <a:latin typeface="Avenir Roman" panose="02000503020000020003" pitchFamily="2" charset="0"/>
              </a:rPr>
              <a:t>Simulations of future scenarios</a:t>
            </a:r>
          </a:p>
        </p:txBody>
      </p:sp>
      <p:sp>
        <p:nvSpPr>
          <p:cNvPr id="21" name="TextBox 20">
            <a:extLst>
              <a:ext uri="{FF2B5EF4-FFF2-40B4-BE49-F238E27FC236}">
                <a16:creationId xmlns:a16="http://schemas.microsoft.com/office/drawing/2014/main" id="{4BC6576E-FA72-B749-B3BB-6B55DA2DA334}"/>
              </a:ext>
            </a:extLst>
          </p:cNvPr>
          <p:cNvSpPr txBox="1"/>
          <p:nvPr/>
        </p:nvSpPr>
        <p:spPr>
          <a:xfrm>
            <a:off x="8279547" y="4635763"/>
            <a:ext cx="3267655" cy="738664"/>
          </a:xfrm>
          <a:prstGeom prst="rect">
            <a:avLst/>
          </a:prstGeom>
          <a:noFill/>
        </p:spPr>
        <p:txBody>
          <a:bodyPr wrap="square" rtlCol="0">
            <a:spAutoFit/>
          </a:bodyPr>
          <a:lstStyle/>
          <a:p>
            <a:r>
              <a:rPr lang="en-GB" sz="1400" b="1" dirty="0">
                <a:solidFill>
                  <a:schemeClr val="accent1"/>
                </a:solidFill>
                <a:latin typeface="Avenir Roman" panose="02000503020000020003" pitchFamily="2" charset="0"/>
              </a:rPr>
              <a:t>Water level and rainfall data measured in-situ for calibration and validation</a:t>
            </a:r>
          </a:p>
        </p:txBody>
      </p:sp>
      <p:sp>
        <p:nvSpPr>
          <p:cNvPr id="22" name="Down Arrow 21">
            <a:extLst>
              <a:ext uri="{FF2B5EF4-FFF2-40B4-BE49-F238E27FC236}">
                <a16:creationId xmlns:a16="http://schemas.microsoft.com/office/drawing/2014/main" id="{96DB385E-0F13-EF48-9717-37EEC1115B3E}"/>
              </a:ext>
            </a:extLst>
          </p:cNvPr>
          <p:cNvSpPr/>
          <p:nvPr/>
        </p:nvSpPr>
        <p:spPr>
          <a:xfrm rot="5400000">
            <a:off x="7938928" y="4703835"/>
            <a:ext cx="282422" cy="39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BAF4CA6-B648-8D42-B39B-91F12818C169}"/>
              </a:ext>
            </a:extLst>
          </p:cNvPr>
          <p:cNvSpPr txBox="1"/>
          <p:nvPr/>
        </p:nvSpPr>
        <p:spPr>
          <a:xfrm>
            <a:off x="183907" y="1595695"/>
            <a:ext cx="1091898" cy="1384995"/>
          </a:xfrm>
          <a:prstGeom prst="rect">
            <a:avLst/>
          </a:prstGeom>
          <a:noFill/>
        </p:spPr>
        <p:txBody>
          <a:bodyPr wrap="square" rtlCol="0">
            <a:spAutoFit/>
          </a:bodyPr>
          <a:lstStyle/>
          <a:p>
            <a:r>
              <a:rPr lang="en-GB" sz="1400" b="1" dirty="0">
                <a:solidFill>
                  <a:schemeClr val="accent1"/>
                </a:solidFill>
                <a:latin typeface="Avenir Roman" panose="02000503020000020003" pitchFamily="2" charset="0"/>
              </a:rPr>
              <a:t>GPS-points set in-situ for calibration and validation</a:t>
            </a:r>
          </a:p>
        </p:txBody>
      </p:sp>
      <p:sp>
        <p:nvSpPr>
          <p:cNvPr id="25" name="Down Arrow 24">
            <a:extLst>
              <a:ext uri="{FF2B5EF4-FFF2-40B4-BE49-F238E27FC236}">
                <a16:creationId xmlns:a16="http://schemas.microsoft.com/office/drawing/2014/main" id="{64A14BC5-8963-DF41-8F8A-AD3D810671D1}"/>
              </a:ext>
            </a:extLst>
          </p:cNvPr>
          <p:cNvSpPr/>
          <p:nvPr/>
        </p:nvSpPr>
        <p:spPr>
          <a:xfrm rot="16200000">
            <a:off x="1273347" y="2032777"/>
            <a:ext cx="282422" cy="39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623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Methods – Remote Sensing Analysis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Methods</a:t>
            </a:r>
            <a:endParaRPr lang="fr-FR" dirty="0"/>
          </a:p>
          <a:p>
            <a:endParaRPr lang="fr-FR" dirty="0"/>
          </a:p>
        </p:txBody>
      </p:sp>
      <p:sp>
        <p:nvSpPr>
          <p:cNvPr id="10" name="Content Placeholder 2">
            <a:extLst>
              <a:ext uri="{FF2B5EF4-FFF2-40B4-BE49-F238E27FC236}">
                <a16:creationId xmlns:a16="http://schemas.microsoft.com/office/drawing/2014/main" id="{01E627B0-EE39-BB44-B8BD-1CC1146ED6DD}"/>
              </a:ext>
            </a:extLst>
          </p:cNvPr>
          <p:cNvSpPr>
            <a:spLocks noGrp="1"/>
          </p:cNvSpPr>
          <p:nvPr>
            <p:ph idx="1"/>
          </p:nvPr>
        </p:nvSpPr>
        <p:spPr>
          <a:xfrm>
            <a:off x="693173" y="1401097"/>
            <a:ext cx="11356259" cy="5320378"/>
          </a:xfrm>
        </p:spPr>
        <p:txBody>
          <a:bodyPr>
            <a:normAutofit lnSpcReduction="10000"/>
          </a:bodyPr>
          <a:lstStyle/>
          <a:p>
            <a:r>
              <a:rPr lang="en-GB" sz="2000" dirty="0"/>
              <a:t>Using Sentinel 1 and 2 imagery </a:t>
            </a:r>
          </a:p>
          <a:p>
            <a:pPr lvl="1"/>
            <a:r>
              <a:rPr lang="en-GB" sz="1600" dirty="0"/>
              <a:t>10 m spatial resolution</a:t>
            </a:r>
          </a:p>
          <a:p>
            <a:pPr lvl="1"/>
            <a:r>
              <a:rPr lang="en-GB" sz="1600" dirty="0"/>
              <a:t>5 day return period</a:t>
            </a:r>
          </a:p>
          <a:p>
            <a:pPr lvl="1"/>
            <a:r>
              <a:rPr lang="en-GB" sz="1600" dirty="0"/>
              <a:t>Sentinel 1 for flood mapping</a:t>
            </a:r>
          </a:p>
          <a:p>
            <a:pPr lvl="1"/>
            <a:r>
              <a:rPr lang="en-GB" sz="1600" dirty="0"/>
              <a:t>Sentinel 2 for NDVI calculation and land cover classification</a:t>
            </a:r>
          </a:p>
          <a:p>
            <a:r>
              <a:rPr lang="en-GB" sz="2000" dirty="0"/>
              <a:t>Calculation of : </a:t>
            </a:r>
          </a:p>
          <a:p>
            <a:pPr lvl="1"/>
            <a:r>
              <a:rPr lang="en-GB" sz="1600" dirty="0"/>
              <a:t>Inundation extents in two and three classes (2 classes: flooded – dry I 3 classes: flooded – flooded vegetation – dry) </a:t>
            </a:r>
          </a:p>
          <a:p>
            <a:pPr lvl="1"/>
            <a:r>
              <a:rPr lang="en-GB" sz="1600" dirty="0"/>
              <a:t>Mean Normalized Difference Vegetation Index (NDVI)</a:t>
            </a:r>
          </a:p>
          <a:p>
            <a:pPr lvl="1"/>
            <a:r>
              <a:rPr lang="en-GB" sz="1600" dirty="0"/>
              <a:t>Land cover classes (urban – water – fallow – rice – fruit trees – vegetables)</a:t>
            </a:r>
          </a:p>
          <a:p>
            <a:r>
              <a:rPr lang="en-GB" sz="2000" dirty="0"/>
              <a:t>Over: </a:t>
            </a:r>
          </a:p>
          <a:p>
            <a:pPr lvl="1"/>
            <a:r>
              <a:rPr lang="en-GB" sz="1600" dirty="0"/>
              <a:t>Chamkar areas of rehabilitated and not rehabilitated Prek systems</a:t>
            </a:r>
          </a:p>
          <a:p>
            <a:pPr lvl="1"/>
            <a:r>
              <a:rPr lang="en-GB" sz="1600" dirty="0"/>
              <a:t>Focus on Chamkar areas because they depend directly on one Prek, whereas the Boeung areas are connected to several Preks and canals, which makes differences caused by the rehabilitation of singe Preks more difficult to observe</a:t>
            </a:r>
          </a:p>
          <a:p>
            <a:r>
              <a:rPr lang="en-GB" sz="2000" dirty="0"/>
              <a:t>During:</a:t>
            </a:r>
          </a:p>
          <a:p>
            <a:pPr lvl="1"/>
            <a:r>
              <a:rPr lang="en-GB" sz="1600" dirty="0"/>
              <a:t>15.04.2016-14.04.2017 and 15.04.2018-14.04.2019</a:t>
            </a:r>
          </a:p>
          <a:p>
            <a:pPr lvl="1"/>
            <a:r>
              <a:rPr lang="en-GB" sz="1600" dirty="0"/>
              <a:t>Because Mid-April as a starting point because it represents the height of the dry season, has the lowest water levels,  ‘reset’ point of the inundation cycle</a:t>
            </a:r>
          </a:p>
          <a:p>
            <a:endParaRPr lang="en-GB" dirty="0"/>
          </a:p>
        </p:txBody>
      </p:sp>
    </p:spTree>
    <p:extLst>
      <p:ext uri="{BB962C8B-B14F-4D97-AF65-F5344CB8AC3E}">
        <p14:creationId xmlns:p14="http://schemas.microsoft.com/office/powerpoint/2010/main" val="312696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Methods – Remote Sensing Analysis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Methods</a:t>
            </a:r>
            <a:endParaRPr lang="fr-FR" dirty="0"/>
          </a:p>
          <a:p>
            <a:endParaRPr lang="fr-FR" dirty="0"/>
          </a:p>
        </p:txBody>
      </p:sp>
      <p:pic>
        <p:nvPicPr>
          <p:cNvPr id="3" name="Picture 2">
            <a:extLst>
              <a:ext uri="{FF2B5EF4-FFF2-40B4-BE49-F238E27FC236}">
                <a16:creationId xmlns:a16="http://schemas.microsoft.com/office/drawing/2014/main" id="{892F4095-C043-9945-BA9B-0F17A7AD7A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20364" y="1836866"/>
            <a:ext cx="5423237" cy="4271099"/>
          </a:xfrm>
          <a:prstGeom prst="rect">
            <a:avLst/>
          </a:prstGeom>
        </p:spPr>
      </p:pic>
      <p:sp>
        <p:nvSpPr>
          <p:cNvPr id="10" name="Content Placeholder 2">
            <a:extLst>
              <a:ext uri="{FF2B5EF4-FFF2-40B4-BE49-F238E27FC236}">
                <a16:creationId xmlns:a16="http://schemas.microsoft.com/office/drawing/2014/main" id="{01E627B0-EE39-BB44-B8BD-1CC1146ED6DD}"/>
              </a:ext>
            </a:extLst>
          </p:cNvPr>
          <p:cNvSpPr>
            <a:spLocks noGrp="1"/>
          </p:cNvSpPr>
          <p:nvPr>
            <p:ph idx="1"/>
          </p:nvPr>
        </p:nvSpPr>
        <p:spPr>
          <a:xfrm>
            <a:off x="693174" y="1880138"/>
            <a:ext cx="5382163" cy="4476212"/>
          </a:xfrm>
        </p:spPr>
        <p:txBody>
          <a:bodyPr>
            <a:normAutofit/>
          </a:bodyPr>
          <a:lstStyle/>
          <a:p>
            <a:r>
              <a:rPr lang="en-GB" sz="2000" dirty="0"/>
              <a:t>Conducted on cloud computing platform Google Earth Engine (GEE, Gorelick et al. 2017)</a:t>
            </a:r>
          </a:p>
          <a:p>
            <a:endParaRPr lang="en-GB" sz="2000" dirty="0"/>
          </a:p>
          <a:p>
            <a:r>
              <a:rPr lang="en-GB" sz="2000" dirty="0"/>
              <a:t>No image download necessary</a:t>
            </a:r>
          </a:p>
          <a:p>
            <a:endParaRPr lang="en-GB" sz="2000" dirty="0"/>
          </a:p>
          <a:p>
            <a:r>
              <a:rPr lang="en-GB" sz="2000" dirty="0"/>
              <a:t>Flexible modification of time period and area of interest </a:t>
            </a:r>
          </a:p>
          <a:p>
            <a:endParaRPr lang="en-GB" sz="2000" dirty="0"/>
          </a:p>
          <a:p>
            <a:endParaRPr lang="en-GB" sz="2000" dirty="0"/>
          </a:p>
          <a:p>
            <a:pPr marL="457200" lvl="1" indent="0">
              <a:buNone/>
            </a:pPr>
            <a:endParaRPr lang="en-GB" sz="1600" dirty="0"/>
          </a:p>
          <a:p>
            <a:endParaRPr lang="en-GB" dirty="0"/>
          </a:p>
        </p:txBody>
      </p:sp>
      <p:sp>
        <p:nvSpPr>
          <p:cNvPr id="11" name="TextBox 10">
            <a:extLst>
              <a:ext uri="{FF2B5EF4-FFF2-40B4-BE49-F238E27FC236}">
                <a16:creationId xmlns:a16="http://schemas.microsoft.com/office/drawing/2014/main" id="{6436BDA3-3EDE-7143-966F-652EA71419AB}"/>
              </a:ext>
            </a:extLst>
          </p:cNvPr>
          <p:cNvSpPr txBox="1"/>
          <p:nvPr/>
        </p:nvSpPr>
        <p:spPr>
          <a:xfrm>
            <a:off x="6095998" y="5800188"/>
            <a:ext cx="2209914" cy="307777"/>
          </a:xfrm>
          <a:prstGeom prst="rect">
            <a:avLst/>
          </a:prstGeom>
          <a:noFill/>
        </p:spPr>
        <p:txBody>
          <a:bodyPr wrap="square" rtlCol="0">
            <a:spAutoFit/>
          </a:bodyPr>
          <a:lstStyle/>
          <a:p>
            <a:r>
              <a:rPr lang="en-GB" sz="1400" dirty="0"/>
              <a:t>© Google Earth Engine</a:t>
            </a:r>
          </a:p>
        </p:txBody>
      </p:sp>
    </p:spTree>
    <p:extLst>
      <p:ext uri="{BB962C8B-B14F-4D97-AF65-F5344CB8AC3E}">
        <p14:creationId xmlns:p14="http://schemas.microsoft.com/office/powerpoint/2010/main" val="323073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Methods – Interviews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Methods</a:t>
            </a:r>
            <a:endParaRPr lang="fr-FR" dirty="0"/>
          </a:p>
          <a:p>
            <a:endParaRPr lang="fr-FR" dirty="0"/>
          </a:p>
        </p:txBody>
      </p:sp>
      <p:sp>
        <p:nvSpPr>
          <p:cNvPr id="10" name="Content Placeholder 2">
            <a:extLst>
              <a:ext uri="{FF2B5EF4-FFF2-40B4-BE49-F238E27FC236}">
                <a16:creationId xmlns:a16="http://schemas.microsoft.com/office/drawing/2014/main" id="{01E627B0-EE39-BB44-B8BD-1CC1146ED6DD}"/>
              </a:ext>
            </a:extLst>
          </p:cNvPr>
          <p:cNvSpPr>
            <a:spLocks noGrp="1"/>
          </p:cNvSpPr>
          <p:nvPr>
            <p:ph idx="1"/>
          </p:nvPr>
        </p:nvSpPr>
        <p:spPr>
          <a:xfrm>
            <a:off x="693174" y="1880138"/>
            <a:ext cx="10926012" cy="4476212"/>
          </a:xfrm>
        </p:spPr>
        <p:txBody>
          <a:bodyPr>
            <a:normAutofit/>
          </a:bodyPr>
          <a:lstStyle/>
          <a:p>
            <a:r>
              <a:rPr lang="en-GB" sz="2000" dirty="0"/>
              <a:t>Semi-structured, questionnaire-based interviews conducted in February and March 2020</a:t>
            </a:r>
          </a:p>
          <a:p>
            <a:r>
              <a:rPr lang="en-GB" sz="2000" dirty="0"/>
              <a:t>Focussed on agricultural practices, ecosystem services and </a:t>
            </a:r>
            <a:r>
              <a:rPr lang="en-GB" sz="2000" dirty="0" err="1"/>
              <a:t>agro</a:t>
            </a:r>
            <a:r>
              <a:rPr lang="en-GB" sz="2000" dirty="0"/>
              <a:t>-economics</a:t>
            </a:r>
          </a:p>
          <a:p>
            <a:r>
              <a:rPr lang="en-GB" sz="2000" dirty="0"/>
              <a:t>Average interview duration of two hours </a:t>
            </a:r>
          </a:p>
          <a:p>
            <a:endParaRPr lang="en-GB" sz="2000" dirty="0"/>
          </a:p>
          <a:p>
            <a:pPr marL="457200" lvl="1" indent="0">
              <a:buNone/>
            </a:pPr>
            <a:endParaRPr lang="en-GB" sz="1600" dirty="0"/>
          </a:p>
          <a:p>
            <a:endParaRPr lang="en-GB" dirty="0"/>
          </a:p>
        </p:txBody>
      </p:sp>
      <p:pic>
        <p:nvPicPr>
          <p:cNvPr id="12" name="Picture 11">
            <a:extLst>
              <a:ext uri="{FF2B5EF4-FFF2-40B4-BE49-F238E27FC236}">
                <a16:creationId xmlns:a16="http://schemas.microsoft.com/office/drawing/2014/main" id="{98DEC38C-A5C1-D34A-AA92-97C45651D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356" y="3145069"/>
            <a:ext cx="4078013" cy="3058510"/>
          </a:xfrm>
          <a:prstGeom prst="rect">
            <a:avLst/>
          </a:prstGeom>
        </p:spPr>
      </p:pic>
      <p:pic>
        <p:nvPicPr>
          <p:cNvPr id="14" name="Picture 13">
            <a:extLst>
              <a:ext uri="{FF2B5EF4-FFF2-40B4-BE49-F238E27FC236}">
                <a16:creationId xmlns:a16="http://schemas.microsoft.com/office/drawing/2014/main" id="{92C76481-9DD5-A54E-8328-700ACDD6D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0024" y="3134211"/>
            <a:ext cx="4092491" cy="3069368"/>
          </a:xfrm>
          <a:prstGeom prst="rect">
            <a:avLst/>
          </a:prstGeom>
        </p:spPr>
      </p:pic>
      <p:sp>
        <p:nvSpPr>
          <p:cNvPr id="15" name="TextBox 14">
            <a:extLst>
              <a:ext uri="{FF2B5EF4-FFF2-40B4-BE49-F238E27FC236}">
                <a16:creationId xmlns:a16="http://schemas.microsoft.com/office/drawing/2014/main" id="{3EB40EB5-F834-C546-8142-27208D563EF9}"/>
              </a:ext>
            </a:extLst>
          </p:cNvPr>
          <p:cNvSpPr txBox="1"/>
          <p:nvPr/>
        </p:nvSpPr>
        <p:spPr>
          <a:xfrm>
            <a:off x="1163356" y="5895802"/>
            <a:ext cx="1686884" cy="307777"/>
          </a:xfrm>
          <a:prstGeom prst="rect">
            <a:avLst/>
          </a:prstGeom>
          <a:noFill/>
        </p:spPr>
        <p:txBody>
          <a:bodyPr wrap="square" rtlCol="0">
            <a:spAutoFit/>
          </a:bodyPr>
          <a:lstStyle/>
          <a:p>
            <a:r>
              <a:rPr lang="en-GB" sz="1400" dirty="0"/>
              <a:t>© C. Orieschnig</a:t>
            </a:r>
          </a:p>
        </p:txBody>
      </p:sp>
      <p:sp>
        <p:nvSpPr>
          <p:cNvPr id="16" name="TextBox 15">
            <a:extLst>
              <a:ext uri="{FF2B5EF4-FFF2-40B4-BE49-F238E27FC236}">
                <a16:creationId xmlns:a16="http://schemas.microsoft.com/office/drawing/2014/main" id="{F8517168-B82F-9A47-938D-C1709859AF52}"/>
              </a:ext>
            </a:extLst>
          </p:cNvPr>
          <p:cNvSpPr txBox="1"/>
          <p:nvPr/>
        </p:nvSpPr>
        <p:spPr>
          <a:xfrm>
            <a:off x="9223589" y="5895801"/>
            <a:ext cx="1686884" cy="307777"/>
          </a:xfrm>
          <a:prstGeom prst="rect">
            <a:avLst/>
          </a:prstGeom>
          <a:noFill/>
        </p:spPr>
        <p:txBody>
          <a:bodyPr wrap="square" rtlCol="0">
            <a:spAutoFit/>
          </a:bodyPr>
          <a:lstStyle/>
          <a:p>
            <a:r>
              <a:rPr lang="en-GB" sz="1400" dirty="0"/>
              <a:t>© C. Orieschnig</a:t>
            </a:r>
          </a:p>
        </p:txBody>
      </p:sp>
    </p:spTree>
    <p:extLst>
      <p:ext uri="{BB962C8B-B14F-4D97-AF65-F5344CB8AC3E}">
        <p14:creationId xmlns:p14="http://schemas.microsoft.com/office/powerpoint/2010/main" val="72725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Preliminary Results</a:t>
            </a:r>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r>
              <a:rPr lang="en-GB" dirty="0"/>
              <a:t>Preliminary Results</a:t>
            </a:r>
            <a:endParaRPr lang="fr-FR" dirty="0"/>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77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Preliminary Results – General Observations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Preliminary Results</a:t>
            </a:r>
            <a:endParaRPr lang="fr-FR" dirty="0"/>
          </a:p>
          <a:p>
            <a:endParaRPr lang="fr-FR" dirty="0"/>
          </a:p>
        </p:txBody>
      </p:sp>
      <p:sp>
        <p:nvSpPr>
          <p:cNvPr id="13" name="Content Placeholder 12">
            <a:extLst>
              <a:ext uri="{FF2B5EF4-FFF2-40B4-BE49-F238E27FC236}">
                <a16:creationId xmlns:a16="http://schemas.microsoft.com/office/drawing/2014/main" id="{AB98A4F0-02E4-FD45-AF55-6D88C0AC103D}"/>
              </a:ext>
            </a:extLst>
          </p:cNvPr>
          <p:cNvSpPr>
            <a:spLocks noGrp="1"/>
          </p:cNvSpPr>
          <p:nvPr>
            <p:ph idx="1"/>
          </p:nvPr>
        </p:nvSpPr>
        <p:spPr/>
        <p:txBody>
          <a:bodyPr/>
          <a:lstStyle/>
          <a:p>
            <a:r>
              <a:rPr lang="en-GB" dirty="0"/>
              <a:t>Rehabilitation generally entails (temporary) removal of accompanying vegetation of Prek </a:t>
            </a:r>
          </a:p>
          <a:p>
            <a:pPr lvl="1"/>
            <a:r>
              <a:rPr lang="en-GB" dirty="0"/>
              <a:t>apparent in remote sensing analysis through better detection of water pixels in Prek channels</a:t>
            </a:r>
          </a:p>
          <a:p>
            <a:pPr lvl="1"/>
            <a:r>
              <a:rPr lang="en-GB" dirty="0"/>
              <a:t>loss of ES provided by this vegetation (use of vegetation for food, fuel, fish traps etc.) </a:t>
            </a:r>
          </a:p>
          <a:p>
            <a:pPr marL="0" indent="0">
              <a:buNone/>
            </a:pPr>
            <a:endParaRPr lang="en-GB" dirty="0"/>
          </a:p>
          <a:p>
            <a:endParaRPr lang="en-GB" dirty="0"/>
          </a:p>
        </p:txBody>
      </p:sp>
      <p:sp>
        <p:nvSpPr>
          <p:cNvPr id="8" name="TextBox 7">
            <a:extLst>
              <a:ext uri="{FF2B5EF4-FFF2-40B4-BE49-F238E27FC236}">
                <a16:creationId xmlns:a16="http://schemas.microsoft.com/office/drawing/2014/main" id="{61270FF9-B461-C346-8F38-D4B8C842F27C}"/>
              </a:ext>
            </a:extLst>
          </p:cNvPr>
          <p:cNvSpPr txBox="1"/>
          <p:nvPr/>
        </p:nvSpPr>
        <p:spPr>
          <a:xfrm>
            <a:off x="7178040" y="5547034"/>
            <a:ext cx="4741807" cy="1077218"/>
          </a:xfrm>
          <a:prstGeom prst="rect">
            <a:avLst/>
          </a:prstGeom>
          <a:noFill/>
          <a:ln w="38100">
            <a:solidFill>
              <a:schemeClr val="accent5">
                <a:lumMod val="60000"/>
                <a:lumOff val="40000"/>
              </a:schemeClr>
            </a:solidFill>
          </a:ln>
        </p:spPr>
        <p:txBody>
          <a:bodyPr wrap="square" rtlCol="0">
            <a:spAutoFit/>
          </a:bodyPr>
          <a:lstStyle/>
          <a:p>
            <a:r>
              <a:rPr lang="en-GB" sz="1600" dirty="0"/>
              <a:t>Please note: results are truly </a:t>
            </a:r>
            <a:r>
              <a:rPr lang="en-GB" sz="1600" b="1" dirty="0"/>
              <a:t>preliminary </a:t>
            </a:r>
            <a:r>
              <a:rPr lang="en-GB" sz="1600" dirty="0"/>
              <a:t>since field data collection was interrupted by COVID-19, restricted number of interviews, and calibration/validation points for remote sensing analysis</a:t>
            </a:r>
          </a:p>
        </p:txBody>
      </p:sp>
    </p:spTree>
    <p:extLst>
      <p:ext uri="{BB962C8B-B14F-4D97-AF65-F5344CB8AC3E}">
        <p14:creationId xmlns:p14="http://schemas.microsoft.com/office/powerpoint/2010/main" val="302932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Preliminary Results – Interviews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Preliminary Results</a:t>
            </a:r>
            <a:endParaRPr lang="fr-FR" dirty="0"/>
          </a:p>
        </p:txBody>
      </p:sp>
      <p:sp>
        <p:nvSpPr>
          <p:cNvPr id="13" name="Content Placeholder 12">
            <a:extLst>
              <a:ext uri="{FF2B5EF4-FFF2-40B4-BE49-F238E27FC236}">
                <a16:creationId xmlns:a16="http://schemas.microsoft.com/office/drawing/2014/main" id="{AB98A4F0-02E4-FD45-AF55-6D88C0AC103D}"/>
              </a:ext>
            </a:extLst>
          </p:cNvPr>
          <p:cNvSpPr>
            <a:spLocks noGrp="1"/>
          </p:cNvSpPr>
          <p:nvPr>
            <p:ph idx="1"/>
          </p:nvPr>
        </p:nvSpPr>
        <p:spPr>
          <a:xfrm>
            <a:off x="838200" y="1825624"/>
            <a:ext cx="10515600" cy="4530725"/>
          </a:xfrm>
        </p:spPr>
        <p:txBody>
          <a:bodyPr>
            <a:normAutofit fontScale="70000" lnSpcReduction="20000"/>
          </a:bodyPr>
          <a:lstStyle/>
          <a:p>
            <a:r>
              <a:rPr lang="en-GB" dirty="0"/>
              <a:t>Prek rehabilitation generally seen in a positive light, despite problems with bank collapses</a:t>
            </a:r>
          </a:p>
          <a:p>
            <a:pPr lvl="1"/>
            <a:r>
              <a:rPr lang="en-GB" dirty="0"/>
              <a:t>Future water supply security during dry season primary concern</a:t>
            </a:r>
          </a:p>
          <a:p>
            <a:pPr lvl="1"/>
            <a:r>
              <a:rPr lang="en-GB" dirty="0"/>
              <a:t>Water quality increases also noted by local residents – use of Prek water for non-dietary household needs now possible</a:t>
            </a:r>
          </a:p>
          <a:p>
            <a:r>
              <a:rPr lang="en-GB" dirty="0"/>
              <a:t>Some farmers at rehabilitated Preks have implemented an additional rice crop, as well as vegetable crops post-rehabilitation </a:t>
            </a:r>
          </a:p>
          <a:p>
            <a:r>
              <a:rPr lang="en-GB" dirty="0"/>
              <a:t>One interviewee noted that agricultural productivity along rehabilitated Preks has noticeably improved, and that populations of both fish and water snails have flourished since the completion of rehabilitation</a:t>
            </a:r>
          </a:p>
          <a:p>
            <a:r>
              <a:rPr lang="en-GB" dirty="0"/>
              <a:t>Operation of gate seen as a major concern, especially by village chiefs – erosion damage at some gates, operation now to balance minimized water flow velocities with agricultural concerns (protection of crops at the beginning of the wet season) </a:t>
            </a:r>
          </a:p>
          <a:p>
            <a:r>
              <a:rPr lang="en-GB" dirty="0"/>
              <a:t>Loss of natural vegetation along Preks not mentioned as a detrimental effect by interviewees, despite frequent use of it for food, fuel, construction material, and the building of fish traps. Natural vegetation growth on Chamkars and Boeungs enhanced by increased water availability – but negative interaction with increased pesticide use due to agricultural intensification following rehabilitation.</a:t>
            </a:r>
          </a:p>
        </p:txBody>
      </p:sp>
    </p:spTree>
    <p:extLst>
      <p:ext uri="{BB962C8B-B14F-4D97-AF65-F5344CB8AC3E}">
        <p14:creationId xmlns:p14="http://schemas.microsoft.com/office/powerpoint/2010/main" val="20408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p:txBody>
          <a:bodyPr anchor="t"/>
          <a:lstStyle/>
          <a:p>
            <a:r>
              <a:rPr lang="en-GB" dirty="0"/>
              <a:t>Preliminary Results – Remote Sensing</a:t>
            </a:r>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Preliminary Results</a:t>
            </a:r>
            <a:endParaRPr lang="fr-FR" dirty="0"/>
          </a:p>
          <a:p>
            <a:endParaRPr lang="fr-FR"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29202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94116-B3EF-2D43-B7EB-CC955FC4DA22}"/>
              </a:ext>
            </a:extLst>
          </p:cNvPr>
          <p:cNvSpPr txBox="1"/>
          <p:nvPr/>
        </p:nvSpPr>
        <p:spPr>
          <a:xfrm>
            <a:off x="693174" y="1690688"/>
            <a:ext cx="4879723"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venir Roman" panose="02000503020000020003" pitchFamily="2" charset="0"/>
              </a:rPr>
              <a:t>Significant differences between Chamkar areas at rehabilitated vs. not rehabilitated Preks in 2018-19</a:t>
            </a:r>
          </a:p>
          <a:p>
            <a:pPr marL="285750" indent="-285750">
              <a:buFont typeface="Arial" panose="020B0604020202020204" pitchFamily="34" charset="0"/>
              <a:buChar char="•"/>
            </a:pPr>
            <a:r>
              <a:rPr lang="en-GB" dirty="0">
                <a:latin typeface="Avenir Roman" panose="02000503020000020003" pitchFamily="2" charset="0"/>
              </a:rPr>
              <a:t>Especially during peak dry season months: March and April  </a:t>
            </a:r>
          </a:p>
          <a:p>
            <a:pPr marL="742950" lvl="1" indent="-285750">
              <a:buFont typeface="Arial" panose="020B0604020202020204" pitchFamily="34" charset="0"/>
              <a:buChar char="•"/>
            </a:pPr>
            <a:r>
              <a:rPr lang="en-GB" dirty="0">
                <a:latin typeface="Avenir Roman" panose="02000503020000020003" pitchFamily="2" charset="0"/>
              </a:rPr>
              <a:t>flooded vegetation (closely corresponding to irrigated area) is significantly** higher at rehabilitated Preks </a:t>
            </a:r>
          </a:p>
          <a:p>
            <a:pPr marL="742950" lvl="1" indent="-285750">
              <a:buFont typeface="Arial" panose="020B0604020202020204" pitchFamily="34" charset="0"/>
              <a:buChar char="•"/>
            </a:pPr>
            <a:r>
              <a:rPr lang="en-GB" dirty="0">
                <a:latin typeface="Avenir Roman" panose="02000503020000020003" pitchFamily="2" charset="0"/>
              </a:rPr>
              <a:t>significantly** more land is lying fallow at not rehabilitated Preks during this time </a:t>
            </a:r>
          </a:p>
          <a:p>
            <a:pPr marL="742950" lvl="1" indent="-285750">
              <a:buFont typeface="Arial" panose="020B0604020202020204" pitchFamily="34" charset="0"/>
              <a:buChar char="•"/>
            </a:pPr>
            <a:r>
              <a:rPr lang="en-GB" dirty="0">
                <a:latin typeface="Avenir Roman" panose="02000503020000020003" pitchFamily="2" charset="0"/>
              </a:rPr>
              <a:t>trend seems to be towards more cultivation of vegetables during these months at rehabilitated Preks </a:t>
            </a:r>
          </a:p>
        </p:txBody>
      </p:sp>
      <p:pic>
        <p:nvPicPr>
          <p:cNvPr id="14" name="Picture 13">
            <a:extLst>
              <a:ext uri="{FF2B5EF4-FFF2-40B4-BE49-F238E27FC236}">
                <a16:creationId xmlns:a16="http://schemas.microsoft.com/office/drawing/2014/main" id="{99A74088-FB23-D448-B64B-48289C81C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5332" y="4273238"/>
            <a:ext cx="6134100" cy="1765300"/>
          </a:xfrm>
          <a:prstGeom prst="rect">
            <a:avLst/>
          </a:prstGeom>
        </p:spPr>
      </p:pic>
      <p:pic>
        <p:nvPicPr>
          <p:cNvPr id="10" name="Picture 9">
            <a:extLst>
              <a:ext uri="{FF2B5EF4-FFF2-40B4-BE49-F238E27FC236}">
                <a16:creationId xmlns:a16="http://schemas.microsoft.com/office/drawing/2014/main" id="{C9662C88-80FD-A24B-B381-51647DF24D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5331" y="2002040"/>
            <a:ext cx="6058091" cy="1751512"/>
          </a:xfrm>
          <a:prstGeom prst="rect">
            <a:avLst/>
          </a:prstGeom>
        </p:spPr>
      </p:pic>
      <p:sp>
        <p:nvSpPr>
          <p:cNvPr id="13" name="TextBox 12">
            <a:extLst>
              <a:ext uri="{FF2B5EF4-FFF2-40B4-BE49-F238E27FC236}">
                <a16:creationId xmlns:a16="http://schemas.microsoft.com/office/drawing/2014/main" id="{A827CFB1-B3F0-B848-9B69-E822FC3BF3C8}"/>
              </a:ext>
            </a:extLst>
          </p:cNvPr>
          <p:cNvSpPr txBox="1"/>
          <p:nvPr/>
        </p:nvSpPr>
        <p:spPr>
          <a:xfrm>
            <a:off x="5915332" y="1512058"/>
            <a:ext cx="6058090" cy="738664"/>
          </a:xfrm>
          <a:prstGeom prst="rect">
            <a:avLst/>
          </a:prstGeom>
          <a:solidFill>
            <a:schemeClr val="bg1"/>
          </a:solidFill>
        </p:spPr>
        <p:txBody>
          <a:bodyPr wrap="square" rtlCol="0">
            <a:spAutoFit/>
          </a:bodyPr>
          <a:lstStyle/>
          <a:p>
            <a:pPr algn="ctr"/>
            <a:r>
              <a:rPr lang="en-GB" sz="1400" dirty="0">
                <a:latin typeface="Avenir Roman" panose="02000503020000020003" pitchFamily="2" charset="0"/>
              </a:rPr>
              <a:t>T-test chart of flooded vegetation extent on Chamkars by rehabilitation April 2019</a:t>
            </a:r>
          </a:p>
          <a:p>
            <a:endParaRPr lang="en-GB" sz="1400" dirty="0">
              <a:latin typeface="Avenir Roman" panose="02000503020000020003" pitchFamily="2" charset="0"/>
            </a:endParaRPr>
          </a:p>
        </p:txBody>
      </p:sp>
      <p:sp>
        <p:nvSpPr>
          <p:cNvPr id="16" name="TextBox 15">
            <a:extLst>
              <a:ext uri="{FF2B5EF4-FFF2-40B4-BE49-F238E27FC236}">
                <a16:creationId xmlns:a16="http://schemas.microsoft.com/office/drawing/2014/main" id="{BA173761-F962-A94A-9ADE-E01B0CA7B75F}"/>
              </a:ext>
            </a:extLst>
          </p:cNvPr>
          <p:cNvSpPr txBox="1"/>
          <p:nvPr/>
        </p:nvSpPr>
        <p:spPr>
          <a:xfrm>
            <a:off x="5915330" y="3529652"/>
            <a:ext cx="6058092" cy="215444"/>
          </a:xfrm>
          <a:prstGeom prst="rect">
            <a:avLst/>
          </a:prstGeom>
          <a:solidFill>
            <a:schemeClr val="bg1"/>
          </a:solidFill>
        </p:spPr>
        <p:txBody>
          <a:bodyPr wrap="square" rtlCol="0">
            <a:spAutoFit/>
          </a:bodyPr>
          <a:lstStyle/>
          <a:p>
            <a:pPr algn="ctr"/>
            <a:r>
              <a:rPr lang="en-GB" sz="800" dirty="0">
                <a:latin typeface="Avenir Roman" panose="02000503020000020003" pitchFamily="2" charset="0"/>
              </a:rPr>
              <a:t>% of Chamkar area</a:t>
            </a:r>
          </a:p>
        </p:txBody>
      </p:sp>
      <p:sp>
        <p:nvSpPr>
          <p:cNvPr id="12" name="TextBox 11">
            <a:extLst>
              <a:ext uri="{FF2B5EF4-FFF2-40B4-BE49-F238E27FC236}">
                <a16:creationId xmlns:a16="http://schemas.microsoft.com/office/drawing/2014/main" id="{2466D43F-6651-1B40-9EE5-8E6ADEEA5480}"/>
              </a:ext>
            </a:extLst>
          </p:cNvPr>
          <p:cNvSpPr txBox="1"/>
          <p:nvPr/>
        </p:nvSpPr>
        <p:spPr>
          <a:xfrm>
            <a:off x="6757060" y="5771444"/>
            <a:ext cx="528452" cy="246221"/>
          </a:xfrm>
          <a:prstGeom prst="rect">
            <a:avLst/>
          </a:prstGeom>
          <a:solidFill>
            <a:schemeClr val="bg1"/>
          </a:solidFill>
        </p:spPr>
        <p:txBody>
          <a:bodyPr wrap="square" rtlCol="0">
            <a:spAutoFit/>
          </a:bodyPr>
          <a:lstStyle/>
          <a:p>
            <a:r>
              <a:rPr lang="en-GB" sz="1000" dirty="0"/>
              <a:t>05,00</a:t>
            </a:r>
          </a:p>
        </p:txBody>
      </p:sp>
      <p:sp>
        <p:nvSpPr>
          <p:cNvPr id="17" name="TextBox 16">
            <a:extLst>
              <a:ext uri="{FF2B5EF4-FFF2-40B4-BE49-F238E27FC236}">
                <a16:creationId xmlns:a16="http://schemas.microsoft.com/office/drawing/2014/main" id="{C3872B7E-813F-864F-B05C-B1E0CD98863C}"/>
              </a:ext>
            </a:extLst>
          </p:cNvPr>
          <p:cNvSpPr txBox="1"/>
          <p:nvPr/>
        </p:nvSpPr>
        <p:spPr>
          <a:xfrm>
            <a:off x="6228608" y="5771444"/>
            <a:ext cx="356260" cy="246221"/>
          </a:xfrm>
          <a:prstGeom prst="rect">
            <a:avLst/>
          </a:prstGeom>
          <a:solidFill>
            <a:schemeClr val="bg1"/>
          </a:solidFill>
        </p:spPr>
        <p:txBody>
          <a:bodyPr wrap="square" rtlCol="0">
            <a:spAutoFit/>
          </a:bodyPr>
          <a:lstStyle/>
          <a:p>
            <a:r>
              <a:rPr lang="en-GB" sz="1000" dirty="0"/>
              <a:t>0</a:t>
            </a:r>
          </a:p>
        </p:txBody>
      </p:sp>
      <p:sp>
        <p:nvSpPr>
          <p:cNvPr id="18" name="TextBox 17">
            <a:extLst>
              <a:ext uri="{FF2B5EF4-FFF2-40B4-BE49-F238E27FC236}">
                <a16:creationId xmlns:a16="http://schemas.microsoft.com/office/drawing/2014/main" id="{98817DD2-A485-8B40-B26F-B01AFDA375FE}"/>
              </a:ext>
            </a:extLst>
          </p:cNvPr>
          <p:cNvSpPr txBox="1"/>
          <p:nvPr/>
        </p:nvSpPr>
        <p:spPr>
          <a:xfrm>
            <a:off x="7327076" y="5771443"/>
            <a:ext cx="480950" cy="246221"/>
          </a:xfrm>
          <a:prstGeom prst="rect">
            <a:avLst/>
          </a:prstGeom>
          <a:solidFill>
            <a:schemeClr val="bg1"/>
          </a:solidFill>
        </p:spPr>
        <p:txBody>
          <a:bodyPr wrap="square" rtlCol="0">
            <a:spAutoFit/>
          </a:bodyPr>
          <a:lstStyle/>
          <a:p>
            <a:r>
              <a:rPr lang="en-GB" sz="1000" dirty="0"/>
              <a:t>10,00</a:t>
            </a:r>
          </a:p>
        </p:txBody>
      </p:sp>
      <p:sp>
        <p:nvSpPr>
          <p:cNvPr id="19" name="TextBox 18">
            <a:extLst>
              <a:ext uri="{FF2B5EF4-FFF2-40B4-BE49-F238E27FC236}">
                <a16:creationId xmlns:a16="http://schemas.microsoft.com/office/drawing/2014/main" id="{82AFD3AF-411B-3546-8179-803C0A4651DA}"/>
              </a:ext>
            </a:extLst>
          </p:cNvPr>
          <p:cNvSpPr txBox="1"/>
          <p:nvPr/>
        </p:nvSpPr>
        <p:spPr>
          <a:xfrm>
            <a:off x="7909986" y="5771443"/>
            <a:ext cx="480950" cy="246221"/>
          </a:xfrm>
          <a:prstGeom prst="rect">
            <a:avLst/>
          </a:prstGeom>
          <a:solidFill>
            <a:schemeClr val="bg1"/>
          </a:solidFill>
        </p:spPr>
        <p:txBody>
          <a:bodyPr wrap="square" rtlCol="0">
            <a:spAutoFit/>
          </a:bodyPr>
          <a:lstStyle/>
          <a:p>
            <a:r>
              <a:rPr lang="en-GB" sz="1000" dirty="0"/>
              <a:t>15,00</a:t>
            </a:r>
          </a:p>
        </p:txBody>
      </p:sp>
      <p:sp>
        <p:nvSpPr>
          <p:cNvPr id="20" name="TextBox 19">
            <a:extLst>
              <a:ext uri="{FF2B5EF4-FFF2-40B4-BE49-F238E27FC236}">
                <a16:creationId xmlns:a16="http://schemas.microsoft.com/office/drawing/2014/main" id="{4484CC9C-B9F6-7F4F-A15E-23D2502A3948}"/>
              </a:ext>
            </a:extLst>
          </p:cNvPr>
          <p:cNvSpPr txBox="1"/>
          <p:nvPr/>
        </p:nvSpPr>
        <p:spPr>
          <a:xfrm>
            <a:off x="8456781" y="5764817"/>
            <a:ext cx="480950" cy="246221"/>
          </a:xfrm>
          <a:prstGeom prst="rect">
            <a:avLst/>
          </a:prstGeom>
          <a:solidFill>
            <a:schemeClr val="bg1"/>
          </a:solidFill>
        </p:spPr>
        <p:txBody>
          <a:bodyPr wrap="square" rtlCol="0">
            <a:spAutoFit/>
          </a:bodyPr>
          <a:lstStyle/>
          <a:p>
            <a:r>
              <a:rPr lang="en-GB" sz="1000" dirty="0"/>
              <a:t>20,00</a:t>
            </a:r>
          </a:p>
        </p:txBody>
      </p:sp>
      <p:sp>
        <p:nvSpPr>
          <p:cNvPr id="21" name="TextBox 20">
            <a:extLst>
              <a:ext uri="{FF2B5EF4-FFF2-40B4-BE49-F238E27FC236}">
                <a16:creationId xmlns:a16="http://schemas.microsoft.com/office/drawing/2014/main" id="{0CAA1EEF-52E3-6B45-AE8C-A4356011E037}"/>
              </a:ext>
            </a:extLst>
          </p:cNvPr>
          <p:cNvSpPr txBox="1"/>
          <p:nvPr/>
        </p:nvSpPr>
        <p:spPr>
          <a:xfrm>
            <a:off x="9003576" y="5764816"/>
            <a:ext cx="480950" cy="246221"/>
          </a:xfrm>
          <a:prstGeom prst="rect">
            <a:avLst/>
          </a:prstGeom>
          <a:solidFill>
            <a:schemeClr val="bg1"/>
          </a:solidFill>
        </p:spPr>
        <p:txBody>
          <a:bodyPr wrap="square" rtlCol="0">
            <a:spAutoFit/>
          </a:bodyPr>
          <a:lstStyle/>
          <a:p>
            <a:r>
              <a:rPr lang="en-GB" sz="1000" dirty="0"/>
              <a:t>25,00</a:t>
            </a:r>
          </a:p>
        </p:txBody>
      </p:sp>
      <p:sp>
        <p:nvSpPr>
          <p:cNvPr id="22" name="TextBox 21">
            <a:extLst>
              <a:ext uri="{FF2B5EF4-FFF2-40B4-BE49-F238E27FC236}">
                <a16:creationId xmlns:a16="http://schemas.microsoft.com/office/drawing/2014/main" id="{389F8CE5-7646-EF4E-9470-CC9AEAAEFFB0}"/>
              </a:ext>
            </a:extLst>
          </p:cNvPr>
          <p:cNvSpPr txBox="1"/>
          <p:nvPr/>
        </p:nvSpPr>
        <p:spPr>
          <a:xfrm>
            <a:off x="9586486" y="5761494"/>
            <a:ext cx="480950" cy="246221"/>
          </a:xfrm>
          <a:prstGeom prst="rect">
            <a:avLst/>
          </a:prstGeom>
          <a:solidFill>
            <a:schemeClr val="bg1"/>
          </a:solidFill>
        </p:spPr>
        <p:txBody>
          <a:bodyPr wrap="square" rtlCol="0">
            <a:spAutoFit/>
          </a:bodyPr>
          <a:lstStyle/>
          <a:p>
            <a:r>
              <a:rPr lang="en-GB" sz="1000" dirty="0"/>
              <a:t>30,00</a:t>
            </a:r>
          </a:p>
        </p:txBody>
      </p:sp>
      <p:sp>
        <p:nvSpPr>
          <p:cNvPr id="24" name="TextBox 23">
            <a:extLst>
              <a:ext uri="{FF2B5EF4-FFF2-40B4-BE49-F238E27FC236}">
                <a16:creationId xmlns:a16="http://schemas.microsoft.com/office/drawing/2014/main" id="{F1E5ED32-D8A3-5B46-B474-620178E6D921}"/>
              </a:ext>
            </a:extLst>
          </p:cNvPr>
          <p:cNvSpPr txBox="1"/>
          <p:nvPr/>
        </p:nvSpPr>
        <p:spPr>
          <a:xfrm>
            <a:off x="10133281" y="5761494"/>
            <a:ext cx="480950" cy="246221"/>
          </a:xfrm>
          <a:prstGeom prst="rect">
            <a:avLst/>
          </a:prstGeom>
          <a:solidFill>
            <a:schemeClr val="bg1"/>
          </a:solidFill>
        </p:spPr>
        <p:txBody>
          <a:bodyPr wrap="square" rtlCol="0">
            <a:spAutoFit/>
          </a:bodyPr>
          <a:lstStyle/>
          <a:p>
            <a:r>
              <a:rPr lang="en-GB" sz="1000" dirty="0"/>
              <a:t>35,00</a:t>
            </a:r>
          </a:p>
        </p:txBody>
      </p:sp>
      <p:sp>
        <p:nvSpPr>
          <p:cNvPr id="25" name="TextBox 24">
            <a:extLst>
              <a:ext uri="{FF2B5EF4-FFF2-40B4-BE49-F238E27FC236}">
                <a16:creationId xmlns:a16="http://schemas.microsoft.com/office/drawing/2014/main" id="{45EDA57B-C8AA-414C-B772-87C85BB11BBD}"/>
              </a:ext>
            </a:extLst>
          </p:cNvPr>
          <p:cNvSpPr txBox="1"/>
          <p:nvPr/>
        </p:nvSpPr>
        <p:spPr>
          <a:xfrm>
            <a:off x="10708352" y="5761494"/>
            <a:ext cx="480950" cy="246221"/>
          </a:xfrm>
          <a:prstGeom prst="rect">
            <a:avLst/>
          </a:prstGeom>
          <a:solidFill>
            <a:schemeClr val="bg1"/>
          </a:solidFill>
        </p:spPr>
        <p:txBody>
          <a:bodyPr wrap="square" rtlCol="0">
            <a:spAutoFit/>
          </a:bodyPr>
          <a:lstStyle/>
          <a:p>
            <a:r>
              <a:rPr lang="en-GB" sz="1000" dirty="0"/>
              <a:t>40,00</a:t>
            </a:r>
          </a:p>
        </p:txBody>
      </p:sp>
      <p:sp>
        <p:nvSpPr>
          <p:cNvPr id="26" name="TextBox 25">
            <a:extLst>
              <a:ext uri="{FF2B5EF4-FFF2-40B4-BE49-F238E27FC236}">
                <a16:creationId xmlns:a16="http://schemas.microsoft.com/office/drawing/2014/main" id="{7C56392D-94E8-2C48-A2BC-6439939367A1}"/>
              </a:ext>
            </a:extLst>
          </p:cNvPr>
          <p:cNvSpPr txBox="1"/>
          <p:nvPr/>
        </p:nvSpPr>
        <p:spPr>
          <a:xfrm>
            <a:off x="11238705" y="5771443"/>
            <a:ext cx="480950" cy="246221"/>
          </a:xfrm>
          <a:prstGeom prst="rect">
            <a:avLst/>
          </a:prstGeom>
          <a:solidFill>
            <a:schemeClr val="bg1"/>
          </a:solidFill>
        </p:spPr>
        <p:txBody>
          <a:bodyPr wrap="square" rtlCol="0">
            <a:spAutoFit/>
          </a:bodyPr>
          <a:lstStyle/>
          <a:p>
            <a:r>
              <a:rPr lang="en-GB" sz="1000" dirty="0"/>
              <a:t>45,00</a:t>
            </a:r>
          </a:p>
        </p:txBody>
      </p:sp>
      <p:sp>
        <p:nvSpPr>
          <p:cNvPr id="27" name="TextBox 26">
            <a:extLst>
              <a:ext uri="{FF2B5EF4-FFF2-40B4-BE49-F238E27FC236}">
                <a16:creationId xmlns:a16="http://schemas.microsoft.com/office/drawing/2014/main" id="{D7F86BFC-B624-134F-8E0F-C69CA9C3ACCE}"/>
              </a:ext>
            </a:extLst>
          </p:cNvPr>
          <p:cNvSpPr txBox="1"/>
          <p:nvPr/>
        </p:nvSpPr>
        <p:spPr>
          <a:xfrm>
            <a:off x="5915330" y="5996005"/>
            <a:ext cx="6134102" cy="215444"/>
          </a:xfrm>
          <a:prstGeom prst="rect">
            <a:avLst/>
          </a:prstGeom>
          <a:solidFill>
            <a:schemeClr val="bg1"/>
          </a:solidFill>
        </p:spPr>
        <p:txBody>
          <a:bodyPr wrap="square" rtlCol="0">
            <a:spAutoFit/>
          </a:bodyPr>
          <a:lstStyle/>
          <a:p>
            <a:pPr algn="ctr"/>
            <a:r>
              <a:rPr lang="en-GB" sz="800" dirty="0">
                <a:latin typeface="Avenir Roman" panose="02000503020000020003" pitchFamily="2" charset="0"/>
              </a:rPr>
              <a:t>% of Chamkar area</a:t>
            </a:r>
          </a:p>
        </p:txBody>
      </p:sp>
      <p:sp>
        <p:nvSpPr>
          <p:cNvPr id="15" name="TextBox 14">
            <a:extLst>
              <a:ext uri="{FF2B5EF4-FFF2-40B4-BE49-F238E27FC236}">
                <a16:creationId xmlns:a16="http://schemas.microsoft.com/office/drawing/2014/main" id="{ADCD50C7-7BED-3A49-B1E8-7CFCECCD46F8}"/>
              </a:ext>
            </a:extLst>
          </p:cNvPr>
          <p:cNvSpPr txBox="1"/>
          <p:nvPr/>
        </p:nvSpPr>
        <p:spPr>
          <a:xfrm>
            <a:off x="5915332" y="3831456"/>
            <a:ext cx="6134100" cy="523220"/>
          </a:xfrm>
          <a:prstGeom prst="rect">
            <a:avLst/>
          </a:prstGeom>
          <a:solidFill>
            <a:schemeClr val="bg1"/>
          </a:solidFill>
        </p:spPr>
        <p:txBody>
          <a:bodyPr wrap="square" rtlCol="0">
            <a:spAutoFit/>
          </a:bodyPr>
          <a:lstStyle/>
          <a:p>
            <a:pPr algn="ctr"/>
            <a:r>
              <a:rPr lang="en-GB" sz="1400" dirty="0">
                <a:latin typeface="Avenir Roman" panose="02000503020000020003" pitchFamily="2" charset="0"/>
              </a:rPr>
              <a:t>T-test chart of vegetable cultivation extent on Chamkars by rehabilitation April 2019</a:t>
            </a:r>
          </a:p>
        </p:txBody>
      </p:sp>
      <p:sp>
        <p:nvSpPr>
          <p:cNvPr id="28" name="TextBox 27">
            <a:extLst>
              <a:ext uri="{FF2B5EF4-FFF2-40B4-BE49-F238E27FC236}">
                <a16:creationId xmlns:a16="http://schemas.microsoft.com/office/drawing/2014/main" id="{BFEF2C3C-91C6-8B42-AE46-18F6423656D7}"/>
              </a:ext>
            </a:extLst>
          </p:cNvPr>
          <p:cNvSpPr txBox="1"/>
          <p:nvPr/>
        </p:nvSpPr>
        <p:spPr>
          <a:xfrm>
            <a:off x="10948827" y="4303072"/>
            <a:ext cx="1024595" cy="307777"/>
          </a:xfrm>
          <a:prstGeom prst="rect">
            <a:avLst/>
          </a:prstGeom>
          <a:solidFill>
            <a:schemeClr val="bg1"/>
          </a:solidFill>
        </p:spPr>
        <p:txBody>
          <a:bodyPr wrap="square" rtlCol="0">
            <a:spAutoFit/>
          </a:bodyPr>
          <a:lstStyle/>
          <a:p>
            <a:r>
              <a:rPr lang="en-GB" sz="1400" i="1" dirty="0"/>
              <a:t>18,4 ± 5,7</a:t>
            </a:r>
          </a:p>
        </p:txBody>
      </p:sp>
      <p:sp>
        <p:nvSpPr>
          <p:cNvPr id="29" name="TextBox 28">
            <a:extLst>
              <a:ext uri="{FF2B5EF4-FFF2-40B4-BE49-F238E27FC236}">
                <a16:creationId xmlns:a16="http://schemas.microsoft.com/office/drawing/2014/main" id="{853DBD54-CB20-EA4D-BAB0-80FA07314178}"/>
              </a:ext>
            </a:extLst>
          </p:cNvPr>
          <p:cNvSpPr txBox="1"/>
          <p:nvPr/>
        </p:nvSpPr>
        <p:spPr>
          <a:xfrm>
            <a:off x="10959304" y="5042891"/>
            <a:ext cx="1024595" cy="307777"/>
          </a:xfrm>
          <a:prstGeom prst="rect">
            <a:avLst/>
          </a:prstGeom>
          <a:solidFill>
            <a:schemeClr val="bg1"/>
          </a:solidFill>
        </p:spPr>
        <p:txBody>
          <a:bodyPr wrap="square" rtlCol="0">
            <a:spAutoFit/>
          </a:bodyPr>
          <a:lstStyle/>
          <a:p>
            <a:r>
              <a:rPr lang="en-GB" sz="1400" i="1" dirty="0"/>
              <a:t>23,9 ± 7,3</a:t>
            </a:r>
          </a:p>
        </p:txBody>
      </p:sp>
    </p:spTree>
    <p:extLst>
      <p:ext uri="{BB962C8B-B14F-4D97-AF65-F5344CB8AC3E}">
        <p14:creationId xmlns:p14="http://schemas.microsoft.com/office/powerpoint/2010/main" val="38593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Preliminary Results – Remote sensing</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Preliminary Results</a:t>
            </a:r>
            <a:endParaRPr lang="fr-FR" dirty="0"/>
          </a:p>
        </p:txBody>
      </p:sp>
      <p:pic>
        <p:nvPicPr>
          <p:cNvPr id="10" name="Content Placeholder 9">
            <a:extLst>
              <a:ext uri="{FF2B5EF4-FFF2-40B4-BE49-F238E27FC236}">
                <a16:creationId xmlns:a16="http://schemas.microsoft.com/office/drawing/2014/main" id="{C492B410-229A-6F45-8281-B7FB8C197E0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78211" y="1595695"/>
            <a:ext cx="6150378" cy="4351338"/>
          </a:xfrm>
        </p:spPr>
      </p:pic>
      <p:sp>
        <p:nvSpPr>
          <p:cNvPr id="12" name="TextBox 11">
            <a:extLst>
              <a:ext uri="{FF2B5EF4-FFF2-40B4-BE49-F238E27FC236}">
                <a16:creationId xmlns:a16="http://schemas.microsoft.com/office/drawing/2014/main" id="{BF12A48B-DDFD-8442-A822-5A2CFE32F6C6}"/>
              </a:ext>
            </a:extLst>
          </p:cNvPr>
          <p:cNvSpPr txBox="1"/>
          <p:nvPr/>
        </p:nvSpPr>
        <p:spPr>
          <a:xfrm>
            <a:off x="838201" y="3086310"/>
            <a:ext cx="4188938" cy="646331"/>
          </a:xfrm>
          <a:prstGeom prst="rect">
            <a:avLst/>
          </a:prstGeom>
          <a:noFill/>
        </p:spPr>
        <p:txBody>
          <a:bodyPr wrap="square" rtlCol="0">
            <a:spAutoFit/>
          </a:bodyPr>
          <a:lstStyle/>
          <a:p>
            <a:r>
              <a:rPr lang="en-GB" dirty="0">
                <a:latin typeface="Avenir Roman" panose="02000503020000020003" pitchFamily="2" charset="0"/>
              </a:rPr>
              <a:t>Sentinel- based and cover and inundation maps for dry season 2019 </a:t>
            </a:r>
          </a:p>
        </p:txBody>
      </p:sp>
    </p:spTree>
    <p:extLst>
      <p:ext uri="{BB962C8B-B14F-4D97-AF65-F5344CB8AC3E}">
        <p14:creationId xmlns:p14="http://schemas.microsoft.com/office/powerpoint/2010/main" val="348781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Context</a:t>
            </a:r>
            <a:br>
              <a:rPr lang="en-GB" dirty="0"/>
            </a:br>
            <a:r>
              <a:rPr lang="en-GB" sz="3600" dirty="0"/>
              <a:t>Deltas, Ecohydrology and the Factors of Change</a:t>
            </a:r>
            <a:br>
              <a:rPr lang="en-GB" dirty="0"/>
            </a:br>
            <a:endParaRPr lang="en-GB" dirty="0"/>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93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Preliminary Results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Preliminary Results</a:t>
            </a:r>
            <a:endParaRPr lang="fr-FR" dirty="0"/>
          </a:p>
          <a:p>
            <a:endParaRPr lang="fr-FR" dirty="0"/>
          </a:p>
        </p:txBody>
      </p:sp>
      <p:pic>
        <p:nvPicPr>
          <p:cNvPr id="5" name="Content Placeholder 4">
            <a:extLst>
              <a:ext uri="{FF2B5EF4-FFF2-40B4-BE49-F238E27FC236}">
                <a16:creationId xmlns:a16="http://schemas.microsoft.com/office/drawing/2014/main" id="{019BE52C-9594-204D-9382-A0ECC3E82C8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4240" y="2492646"/>
            <a:ext cx="5391758" cy="3594505"/>
          </a:xfrm>
        </p:spPr>
      </p:pic>
      <p:pic>
        <p:nvPicPr>
          <p:cNvPr id="10" name="Picture 9">
            <a:extLst>
              <a:ext uri="{FF2B5EF4-FFF2-40B4-BE49-F238E27FC236}">
                <a16:creationId xmlns:a16="http://schemas.microsoft.com/office/drawing/2014/main" id="{0BC8578A-6418-6941-ADB8-0E308CD70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4174" y="2492646"/>
            <a:ext cx="5391758" cy="3594505"/>
          </a:xfrm>
          <a:prstGeom prst="rect">
            <a:avLst/>
          </a:prstGeom>
        </p:spPr>
      </p:pic>
      <p:sp>
        <p:nvSpPr>
          <p:cNvPr id="12" name="TextBox 11">
            <a:extLst>
              <a:ext uri="{FF2B5EF4-FFF2-40B4-BE49-F238E27FC236}">
                <a16:creationId xmlns:a16="http://schemas.microsoft.com/office/drawing/2014/main" id="{DBA4C1FC-1113-854A-864C-53AAE85FD105}"/>
              </a:ext>
            </a:extLst>
          </p:cNvPr>
          <p:cNvSpPr txBox="1"/>
          <p:nvPr/>
        </p:nvSpPr>
        <p:spPr>
          <a:xfrm>
            <a:off x="10487169" y="5784853"/>
            <a:ext cx="1686884" cy="307777"/>
          </a:xfrm>
          <a:prstGeom prst="rect">
            <a:avLst/>
          </a:prstGeom>
          <a:noFill/>
        </p:spPr>
        <p:txBody>
          <a:bodyPr wrap="square" rtlCol="0">
            <a:spAutoFit/>
          </a:bodyPr>
          <a:lstStyle/>
          <a:p>
            <a:r>
              <a:rPr lang="en-GB" sz="1400" dirty="0">
                <a:solidFill>
                  <a:schemeClr val="bg1">
                    <a:lumMod val="75000"/>
                  </a:schemeClr>
                </a:solidFill>
              </a:rPr>
              <a:t>© C. Orieschnig</a:t>
            </a:r>
          </a:p>
        </p:txBody>
      </p:sp>
      <p:sp>
        <p:nvSpPr>
          <p:cNvPr id="14" name="TextBox 13">
            <a:extLst>
              <a:ext uri="{FF2B5EF4-FFF2-40B4-BE49-F238E27FC236}">
                <a16:creationId xmlns:a16="http://schemas.microsoft.com/office/drawing/2014/main" id="{89DCB33E-F048-D046-B638-5EBC7ED135AB}"/>
              </a:ext>
            </a:extLst>
          </p:cNvPr>
          <p:cNvSpPr txBox="1"/>
          <p:nvPr/>
        </p:nvSpPr>
        <p:spPr>
          <a:xfrm>
            <a:off x="4746729" y="5800241"/>
            <a:ext cx="1686884" cy="307777"/>
          </a:xfrm>
          <a:prstGeom prst="rect">
            <a:avLst/>
          </a:prstGeom>
          <a:noFill/>
        </p:spPr>
        <p:txBody>
          <a:bodyPr wrap="square" rtlCol="0">
            <a:spAutoFit/>
          </a:bodyPr>
          <a:lstStyle/>
          <a:p>
            <a:r>
              <a:rPr lang="en-GB" sz="1400" dirty="0">
                <a:solidFill>
                  <a:schemeClr val="bg1">
                    <a:lumMod val="75000"/>
                  </a:schemeClr>
                </a:solidFill>
              </a:rPr>
              <a:t>© C. Orieschnig</a:t>
            </a:r>
          </a:p>
        </p:txBody>
      </p:sp>
      <p:sp>
        <p:nvSpPr>
          <p:cNvPr id="11" name="TextBox 10">
            <a:extLst>
              <a:ext uri="{FF2B5EF4-FFF2-40B4-BE49-F238E27FC236}">
                <a16:creationId xmlns:a16="http://schemas.microsoft.com/office/drawing/2014/main" id="{7241F3C0-DA95-A246-9138-F4DFAE0A24EF}"/>
              </a:ext>
            </a:extLst>
          </p:cNvPr>
          <p:cNvSpPr txBox="1"/>
          <p:nvPr/>
        </p:nvSpPr>
        <p:spPr>
          <a:xfrm>
            <a:off x="693174" y="1869281"/>
            <a:ext cx="11480879" cy="369332"/>
          </a:xfrm>
          <a:prstGeom prst="rect">
            <a:avLst/>
          </a:prstGeom>
          <a:noFill/>
        </p:spPr>
        <p:txBody>
          <a:bodyPr wrap="square" rtlCol="0">
            <a:spAutoFit/>
          </a:bodyPr>
          <a:lstStyle/>
          <a:p>
            <a:r>
              <a:rPr lang="en-GB" dirty="0">
                <a:latin typeface="Avenir Roman" panose="02000503020000020003" pitchFamily="2" charset="0"/>
              </a:rPr>
              <a:t>Dry unrehabilitated Prek, and irrigation using Prek water at rehabilitated Prek, early March 2020</a:t>
            </a:r>
          </a:p>
        </p:txBody>
      </p:sp>
    </p:spTree>
    <p:extLst>
      <p:ext uri="{BB962C8B-B14F-4D97-AF65-F5344CB8AC3E}">
        <p14:creationId xmlns:p14="http://schemas.microsoft.com/office/powerpoint/2010/main" val="119979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Discussion and Outlook</a:t>
            </a:r>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r>
              <a:rPr lang="en-GB" dirty="0"/>
              <a:t>Discussion and Outlook</a:t>
            </a:r>
            <a:endParaRPr lang="fr-FR" dirty="0"/>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014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Discussion</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Discussion and Outlook</a:t>
            </a:r>
            <a:endParaRPr lang="fr-FR" dirty="0"/>
          </a:p>
        </p:txBody>
      </p:sp>
      <p:sp>
        <p:nvSpPr>
          <p:cNvPr id="5" name="Content Placeholder 4">
            <a:extLst>
              <a:ext uri="{FF2B5EF4-FFF2-40B4-BE49-F238E27FC236}">
                <a16:creationId xmlns:a16="http://schemas.microsoft.com/office/drawing/2014/main" id="{6E6A2656-1A3B-9941-8576-648F6B50FBC8}"/>
              </a:ext>
            </a:extLst>
          </p:cNvPr>
          <p:cNvSpPr>
            <a:spLocks noGrp="1"/>
          </p:cNvSpPr>
          <p:nvPr>
            <p:ph idx="1"/>
          </p:nvPr>
        </p:nvSpPr>
        <p:spPr>
          <a:xfrm>
            <a:off x="838201" y="1556532"/>
            <a:ext cx="10515600" cy="4874748"/>
          </a:xfrm>
        </p:spPr>
        <p:txBody>
          <a:bodyPr>
            <a:normAutofit fontScale="92500" lnSpcReduction="20000"/>
          </a:bodyPr>
          <a:lstStyle/>
          <a:p>
            <a:r>
              <a:rPr lang="en-GB" dirty="0"/>
              <a:t>Preliminary interview results evidence positive perception of rehabilitation projects, despite side effects. Water availability as primary concern. </a:t>
            </a:r>
          </a:p>
          <a:p>
            <a:pPr marL="0" indent="0">
              <a:buNone/>
            </a:pPr>
            <a:endParaRPr lang="en-GB" sz="1200" dirty="0"/>
          </a:p>
          <a:p>
            <a:r>
              <a:rPr lang="en-GB" dirty="0"/>
              <a:t>Preliminary remote sensing results indicate ameliorated water availability and higher agricultural productivity, especially in March and April, at rehabilitated Preks</a:t>
            </a:r>
          </a:p>
          <a:p>
            <a:pPr lvl="1"/>
            <a:r>
              <a:rPr lang="en-GB" dirty="0"/>
              <a:t>Natural vegetation could not be captured separately using RS analysis (ground points necessary) </a:t>
            </a:r>
          </a:p>
          <a:p>
            <a:pPr lvl="1"/>
            <a:r>
              <a:rPr lang="en-GB" dirty="0"/>
              <a:t>But: </a:t>
            </a:r>
          </a:p>
          <a:p>
            <a:pPr lvl="2"/>
            <a:r>
              <a:rPr lang="en-GB" dirty="0"/>
              <a:t>Lag time in adjustment of crops to changed water availability </a:t>
            </a:r>
          </a:p>
          <a:p>
            <a:pPr lvl="2"/>
            <a:r>
              <a:rPr lang="en-GB" dirty="0" err="1"/>
              <a:t>Agro</a:t>
            </a:r>
            <a:r>
              <a:rPr lang="en-GB" dirty="0"/>
              <a:t>-economical factors at play, including widespread switch to fruit trees (especially mango) 3-10 years ago, often due to higher rentability and lower water needs </a:t>
            </a:r>
          </a:p>
          <a:p>
            <a:pPr lvl="2"/>
            <a:r>
              <a:rPr lang="en-GB" dirty="0"/>
              <a:t>Decisions to cultivate certain crops also based on factors such as market price, availability of equipment etc. </a:t>
            </a:r>
          </a:p>
          <a:p>
            <a:pPr lvl="2"/>
            <a:r>
              <a:rPr lang="en-GB" dirty="0"/>
              <a:t>Variations of large-scale hydrological conditions (drought in 2019)</a:t>
            </a:r>
          </a:p>
          <a:p>
            <a:endParaRPr lang="en-GB" dirty="0"/>
          </a:p>
        </p:txBody>
      </p:sp>
    </p:spTree>
    <p:extLst>
      <p:ext uri="{BB962C8B-B14F-4D97-AF65-F5344CB8AC3E}">
        <p14:creationId xmlns:p14="http://schemas.microsoft.com/office/powerpoint/2010/main" val="1793254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Outlook</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Discussion and Outlook</a:t>
            </a:r>
            <a:endParaRPr lang="fr-FR" dirty="0"/>
          </a:p>
        </p:txBody>
      </p:sp>
      <p:sp>
        <p:nvSpPr>
          <p:cNvPr id="5" name="Content Placeholder 4">
            <a:extLst>
              <a:ext uri="{FF2B5EF4-FFF2-40B4-BE49-F238E27FC236}">
                <a16:creationId xmlns:a16="http://schemas.microsoft.com/office/drawing/2014/main" id="{4D5DD1EF-A709-D240-BEC5-46DAD26D9495}"/>
              </a:ext>
            </a:extLst>
          </p:cNvPr>
          <p:cNvSpPr>
            <a:spLocks noGrp="1"/>
          </p:cNvSpPr>
          <p:nvPr>
            <p:ph idx="1"/>
          </p:nvPr>
        </p:nvSpPr>
        <p:spPr>
          <a:xfrm>
            <a:off x="838200" y="1825625"/>
            <a:ext cx="10515600" cy="4465447"/>
          </a:xfrm>
        </p:spPr>
        <p:txBody>
          <a:bodyPr>
            <a:normAutofit lnSpcReduction="10000"/>
          </a:bodyPr>
          <a:lstStyle/>
          <a:p>
            <a:r>
              <a:rPr lang="en-GB" dirty="0"/>
              <a:t>Multi-factor analysis necessary that also takes into account: </a:t>
            </a:r>
          </a:p>
          <a:p>
            <a:pPr lvl="1"/>
            <a:r>
              <a:rPr lang="en-GB" dirty="0"/>
              <a:t>economic framework conditions</a:t>
            </a:r>
          </a:p>
          <a:p>
            <a:pPr lvl="1"/>
            <a:r>
              <a:rPr lang="en-GB" dirty="0"/>
              <a:t>large-scale hydrological conditions in the period before / after rehabilitation (e.g. flood delay in 2019/20 wet season) </a:t>
            </a:r>
          </a:p>
          <a:p>
            <a:r>
              <a:rPr lang="en-GB" dirty="0"/>
              <a:t>Integration of results of remote sensing analysis with: </a:t>
            </a:r>
          </a:p>
          <a:p>
            <a:pPr lvl="1"/>
            <a:r>
              <a:rPr lang="en-GB" dirty="0"/>
              <a:t>results of interviews (fieldwork interrupted by COVID-19) </a:t>
            </a:r>
          </a:p>
          <a:p>
            <a:r>
              <a:rPr lang="en-GB" dirty="0"/>
              <a:t>Combination of results of interviews and remote sensing analysis into holistic, distributed model in </a:t>
            </a:r>
            <a:r>
              <a:rPr lang="en-GB" dirty="0" err="1"/>
              <a:t>OpenFLUID</a:t>
            </a:r>
            <a:endParaRPr lang="en-GB" dirty="0"/>
          </a:p>
          <a:p>
            <a:pPr lvl="1"/>
            <a:r>
              <a:rPr lang="en-GB" dirty="0"/>
              <a:t>Use of remote sensing analysis for zonation of modelling units, cross-validation data for distributed modelling</a:t>
            </a:r>
          </a:p>
          <a:p>
            <a:pPr lvl="1"/>
            <a:r>
              <a:rPr lang="en-GB" dirty="0"/>
              <a:t> assessment of decision structures, and estimation of flow magnitudes from interview results</a:t>
            </a:r>
          </a:p>
        </p:txBody>
      </p:sp>
    </p:spTree>
    <p:extLst>
      <p:ext uri="{BB962C8B-B14F-4D97-AF65-F5344CB8AC3E}">
        <p14:creationId xmlns:p14="http://schemas.microsoft.com/office/powerpoint/2010/main" val="203587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1015132" cy="1325563"/>
          </a:xfrm>
        </p:spPr>
        <p:txBody>
          <a:bodyPr anchor="t"/>
          <a:lstStyle/>
          <a:p>
            <a:r>
              <a:rPr lang="en-GB" dirty="0"/>
              <a:t>References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References</a:t>
            </a:r>
            <a:endParaRPr lang="fr-FR" dirty="0"/>
          </a:p>
          <a:p>
            <a:endParaRPr lang="fr-FR" dirty="0"/>
          </a:p>
        </p:txBody>
      </p:sp>
      <p:sp>
        <p:nvSpPr>
          <p:cNvPr id="5" name="Content Placeholder 4">
            <a:extLst>
              <a:ext uri="{FF2B5EF4-FFF2-40B4-BE49-F238E27FC236}">
                <a16:creationId xmlns:a16="http://schemas.microsoft.com/office/drawing/2014/main" id="{DC9A54CA-DE4D-3848-8477-0D12EE18F388}"/>
              </a:ext>
            </a:extLst>
          </p:cNvPr>
          <p:cNvSpPr>
            <a:spLocks noGrp="1"/>
          </p:cNvSpPr>
          <p:nvPr>
            <p:ph idx="1"/>
          </p:nvPr>
        </p:nvSpPr>
        <p:spPr>
          <a:xfrm>
            <a:off x="838200" y="1825625"/>
            <a:ext cx="10515600" cy="4428871"/>
          </a:xfrm>
        </p:spPr>
        <p:txBody>
          <a:bodyPr>
            <a:normAutofit fontScale="70000" lnSpcReduction="20000"/>
          </a:bodyPr>
          <a:lstStyle/>
          <a:p>
            <a:pPr marL="252000" indent="-565200">
              <a:lnSpc>
                <a:spcPct val="120000"/>
              </a:lnSpc>
              <a:spcBef>
                <a:spcPts val="0"/>
              </a:spcBef>
              <a:buNone/>
            </a:pPr>
            <a:r>
              <a:rPr lang="fr-FR" sz="2200" dirty="0"/>
              <a:t>Barthélemy, R. 1912. Premières études sur les colmatages du Mékong. Phnom Penh. </a:t>
            </a:r>
          </a:p>
          <a:p>
            <a:pPr marL="252000" indent="-565200">
              <a:lnSpc>
                <a:spcPct val="120000"/>
              </a:lnSpc>
              <a:spcBef>
                <a:spcPts val="0"/>
              </a:spcBef>
              <a:buNone/>
            </a:pPr>
            <a:r>
              <a:rPr lang="fr-FR" sz="2200" dirty="0" err="1"/>
              <a:t>Ericson</a:t>
            </a:r>
            <a:r>
              <a:rPr lang="fr-FR" sz="2200" dirty="0"/>
              <a:t>, J.P., Vörösmarty, C.J., </a:t>
            </a:r>
            <a:r>
              <a:rPr lang="fr-FR" sz="2200" dirty="0" err="1"/>
              <a:t>Dingman</a:t>
            </a:r>
            <a:r>
              <a:rPr lang="fr-FR" sz="2200" dirty="0"/>
              <a:t>, S.L., Ward, L.G. and </a:t>
            </a:r>
            <a:r>
              <a:rPr lang="fr-FR" sz="2200" dirty="0" err="1"/>
              <a:t>Meybeck</a:t>
            </a:r>
            <a:r>
              <a:rPr lang="fr-FR" sz="2200" dirty="0"/>
              <a:t>, M., 2006. Effective </a:t>
            </a:r>
            <a:r>
              <a:rPr lang="fr-FR" sz="2200" dirty="0" err="1"/>
              <a:t>sea-level</a:t>
            </a:r>
            <a:r>
              <a:rPr lang="fr-FR" sz="2200" dirty="0"/>
              <a:t> </a:t>
            </a:r>
            <a:r>
              <a:rPr lang="fr-FR" sz="2200" dirty="0" err="1"/>
              <a:t>rise</a:t>
            </a:r>
            <a:r>
              <a:rPr lang="fr-FR" sz="2200" dirty="0"/>
              <a:t> and deltas: causes of change and </a:t>
            </a:r>
            <a:r>
              <a:rPr lang="fr-FR" sz="2200" dirty="0" err="1"/>
              <a:t>human</a:t>
            </a:r>
            <a:r>
              <a:rPr lang="fr-FR" sz="2200" dirty="0"/>
              <a:t> dimension implications. </a:t>
            </a:r>
            <a:r>
              <a:rPr lang="fr-FR" sz="2200" i="1" dirty="0"/>
              <a:t>Global and </a:t>
            </a:r>
            <a:r>
              <a:rPr lang="fr-FR" sz="2200" i="1" dirty="0" err="1"/>
              <a:t>Planetary</a:t>
            </a:r>
            <a:r>
              <a:rPr lang="fr-FR" sz="2200" i="1" dirty="0"/>
              <a:t> Change</a:t>
            </a:r>
            <a:r>
              <a:rPr lang="fr-FR" sz="2200" dirty="0"/>
              <a:t>, </a:t>
            </a:r>
            <a:r>
              <a:rPr lang="fr-FR" sz="2200" i="1" dirty="0"/>
              <a:t>50</a:t>
            </a:r>
            <a:r>
              <a:rPr lang="fr-FR" sz="2200" dirty="0"/>
              <a:t>(1-2), pp.63-82.</a:t>
            </a:r>
          </a:p>
          <a:p>
            <a:pPr marL="252000" indent="-565200">
              <a:lnSpc>
                <a:spcPct val="120000"/>
              </a:lnSpc>
              <a:spcBef>
                <a:spcPts val="0"/>
              </a:spcBef>
              <a:buNone/>
            </a:pPr>
            <a:r>
              <a:rPr lang="fr-FR" sz="2200" dirty="0" err="1"/>
              <a:t>Gorelick</a:t>
            </a:r>
            <a:r>
              <a:rPr lang="fr-FR" sz="2200" dirty="0"/>
              <a:t>, N., Hancher, M., Dixon, M., </a:t>
            </a:r>
            <a:r>
              <a:rPr lang="fr-FR" sz="2200" dirty="0" err="1"/>
              <a:t>Ilyushchenko</a:t>
            </a:r>
            <a:r>
              <a:rPr lang="fr-FR" sz="2200" dirty="0"/>
              <a:t>, S., Thau, D. and Moore, R., 2017. Google </a:t>
            </a:r>
            <a:r>
              <a:rPr lang="fr-FR" sz="2200" dirty="0" err="1"/>
              <a:t>Earth</a:t>
            </a:r>
            <a:r>
              <a:rPr lang="fr-FR" sz="2200" dirty="0"/>
              <a:t> Engine: </a:t>
            </a:r>
            <a:r>
              <a:rPr lang="fr-FR" sz="2200" dirty="0" err="1"/>
              <a:t>Planetary-scale</a:t>
            </a:r>
            <a:r>
              <a:rPr lang="fr-FR" sz="2200" dirty="0"/>
              <a:t> </a:t>
            </a:r>
            <a:r>
              <a:rPr lang="fr-FR" sz="2200" dirty="0" err="1"/>
              <a:t>geospatial</a:t>
            </a:r>
            <a:r>
              <a:rPr lang="fr-FR" sz="2200" dirty="0"/>
              <a:t> </a:t>
            </a:r>
            <a:r>
              <a:rPr lang="fr-FR" sz="2200" dirty="0" err="1"/>
              <a:t>analysis</a:t>
            </a:r>
            <a:r>
              <a:rPr lang="fr-FR" sz="2200" dirty="0"/>
              <a:t> for </a:t>
            </a:r>
            <a:r>
              <a:rPr lang="fr-FR" sz="2200" dirty="0" err="1"/>
              <a:t>everyone</a:t>
            </a:r>
            <a:r>
              <a:rPr lang="fr-FR" sz="2200" dirty="0"/>
              <a:t>. </a:t>
            </a:r>
            <a:r>
              <a:rPr lang="fr-FR" sz="2200" i="1" dirty="0" err="1"/>
              <a:t>Remote</a:t>
            </a:r>
            <a:r>
              <a:rPr lang="fr-FR" sz="2200" i="1" dirty="0"/>
              <a:t> </a:t>
            </a:r>
            <a:r>
              <a:rPr lang="fr-FR" sz="2200" i="1" dirty="0" err="1"/>
              <a:t>sensing</a:t>
            </a:r>
            <a:r>
              <a:rPr lang="fr-FR" sz="2200" i="1" dirty="0"/>
              <a:t> of </a:t>
            </a:r>
            <a:r>
              <a:rPr lang="fr-FR" sz="2200" i="1" dirty="0" err="1"/>
              <a:t>Environment</a:t>
            </a:r>
            <a:r>
              <a:rPr lang="fr-FR" sz="2200" dirty="0"/>
              <a:t>, </a:t>
            </a:r>
            <a:r>
              <a:rPr lang="fr-FR" sz="2200" i="1" dirty="0"/>
              <a:t>202</a:t>
            </a:r>
            <a:r>
              <a:rPr lang="fr-FR" sz="2200" dirty="0"/>
              <a:t>, pp.18-27.</a:t>
            </a:r>
          </a:p>
          <a:p>
            <a:pPr marL="252000" indent="-565200">
              <a:lnSpc>
                <a:spcPct val="120000"/>
              </a:lnSpc>
              <a:spcBef>
                <a:spcPts val="0"/>
              </a:spcBef>
              <a:buNone/>
            </a:pPr>
            <a:r>
              <a:rPr lang="fr-FR" sz="2200" dirty="0"/>
              <a:t>Hecht, J.S., Lacombe, G., Arias, M.E., Dang, T.D. and </a:t>
            </a:r>
            <a:r>
              <a:rPr lang="fr-FR" sz="2200" dirty="0" err="1"/>
              <a:t>Piman</a:t>
            </a:r>
            <a:r>
              <a:rPr lang="fr-FR" sz="2200" dirty="0"/>
              <a:t>, </a:t>
            </a:r>
            <a:r>
              <a:rPr lang="fr-FR" sz="2200" dirty="0" err="1"/>
              <a:t>T</a:t>
            </a:r>
            <a:r>
              <a:rPr lang="fr-FR" sz="2200" dirty="0"/>
              <a:t>., 2019. </a:t>
            </a:r>
            <a:r>
              <a:rPr lang="fr-FR" sz="2200" dirty="0" err="1"/>
              <a:t>Hydropower</a:t>
            </a:r>
            <a:r>
              <a:rPr lang="fr-FR" sz="2200" dirty="0"/>
              <a:t> </a:t>
            </a:r>
            <a:r>
              <a:rPr lang="fr-FR" sz="2200" dirty="0" err="1"/>
              <a:t>dams</a:t>
            </a:r>
            <a:r>
              <a:rPr lang="fr-FR" sz="2200" dirty="0"/>
              <a:t> of the </a:t>
            </a:r>
            <a:r>
              <a:rPr lang="fr-FR" sz="2200" dirty="0" err="1"/>
              <a:t>Mekong</a:t>
            </a:r>
            <a:r>
              <a:rPr lang="fr-FR" sz="2200" dirty="0"/>
              <a:t> River basin: A </a:t>
            </a:r>
            <a:r>
              <a:rPr lang="fr-FR" sz="2200" dirty="0" err="1"/>
              <a:t>review</a:t>
            </a:r>
            <a:r>
              <a:rPr lang="fr-FR" sz="2200" dirty="0"/>
              <a:t> of </a:t>
            </a:r>
            <a:r>
              <a:rPr lang="fr-FR" sz="2200" dirty="0" err="1"/>
              <a:t>their</a:t>
            </a:r>
            <a:r>
              <a:rPr lang="fr-FR" sz="2200" dirty="0"/>
              <a:t> </a:t>
            </a:r>
            <a:r>
              <a:rPr lang="fr-FR" sz="2200" dirty="0" err="1"/>
              <a:t>hydrological</a:t>
            </a:r>
            <a:r>
              <a:rPr lang="fr-FR" sz="2200" dirty="0"/>
              <a:t> impacts. </a:t>
            </a:r>
            <a:r>
              <a:rPr lang="fr-FR" sz="2200" i="1" dirty="0"/>
              <a:t>Journal of </a:t>
            </a:r>
            <a:r>
              <a:rPr lang="fr-FR" sz="2200" i="1" dirty="0" err="1"/>
              <a:t>hydrology</a:t>
            </a:r>
            <a:r>
              <a:rPr lang="fr-FR" sz="2200" dirty="0"/>
              <a:t>, </a:t>
            </a:r>
            <a:r>
              <a:rPr lang="fr-FR" sz="2200" i="1" dirty="0"/>
              <a:t>568</a:t>
            </a:r>
            <a:r>
              <a:rPr lang="fr-FR" sz="2200" dirty="0"/>
              <a:t>, pp.285-300.</a:t>
            </a:r>
          </a:p>
          <a:p>
            <a:pPr marL="252000" indent="-565200">
              <a:lnSpc>
                <a:spcPct val="120000"/>
              </a:lnSpc>
              <a:spcBef>
                <a:spcPts val="0"/>
              </a:spcBef>
              <a:buNone/>
            </a:pPr>
            <a:r>
              <a:rPr lang="fr-FR" sz="2200" dirty="0" err="1"/>
              <a:t>Kondolf</a:t>
            </a:r>
            <a:r>
              <a:rPr lang="fr-FR" sz="2200" dirty="0"/>
              <a:t>, G., Schmitt, R., Carling, P.A., Darby, S.E., Arias, M.E., </a:t>
            </a:r>
            <a:r>
              <a:rPr lang="fr-FR" sz="2200" dirty="0" err="1"/>
              <a:t>Bizzi</a:t>
            </a:r>
            <a:r>
              <a:rPr lang="fr-FR" sz="2200" dirty="0"/>
              <a:t>, S., </a:t>
            </a:r>
            <a:r>
              <a:rPr lang="fr-FR" sz="2200" dirty="0" err="1"/>
              <a:t>Castelletti</a:t>
            </a:r>
            <a:r>
              <a:rPr lang="fr-FR" sz="2200" dirty="0"/>
              <a:t>, A., Cochrane, T.A., Gibson, S., </a:t>
            </a:r>
            <a:r>
              <a:rPr lang="fr-FR" sz="2200" dirty="0" err="1"/>
              <a:t>Kummu</a:t>
            </a:r>
            <a:r>
              <a:rPr lang="fr-FR" sz="2200" dirty="0"/>
              <a:t>, M. and Rubin, Z., 2017. </a:t>
            </a:r>
            <a:r>
              <a:rPr lang="fr-FR" sz="2200" dirty="0" err="1"/>
              <a:t>Losing</a:t>
            </a:r>
            <a:r>
              <a:rPr lang="fr-FR" sz="2200" dirty="0"/>
              <a:t> </a:t>
            </a:r>
            <a:r>
              <a:rPr lang="fr-FR" sz="2200" dirty="0" err="1"/>
              <a:t>ground</a:t>
            </a:r>
            <a:r>
              <a:rPr lang="fr-FR" sz="2200" dirty="0"/>
              <a:t> in </a:t>
            </a:r>
            <a:r>
              <a:rPr lang="fr-FR" sz="2200" dirty="0" err="1"/>
              <a:t>mega</a:t>
            </a:r>
            <a:r>
              <a:rPr lang="fr-FR" sz="2200" dirty="0"/>
              <a:t>-deltas: basin-</a:t>
            </a:r>
            <a:r>
              <a:rPr lang="fr-FR" sz="2200" dirty="0" err="1"/>
              <a:t>scale</a:t>
            </a:r>
            <a:r>
              <a:rPr lang="fr-FR" sz="2200" dirty="0"/>
              <a:t> </a:t>
            </a:r>
            <a:r>
              <a:rPr lang="fr-FR" sz="2200" dirty="0" err="1"/>
              <a:t>response</a:t>
            </a:r>
            <a:r>
              <a:rPr lang="fr-FR" sz="2200" dirty="0"/>
              <a:t> to existential </a:t>
            </a:r>
            <a:r>
              <a:rPr lang="fr-FR" sz="2200" dirty="0" err="1"/>
              <a:t>threats</a:t>
            </a:r>
            <a:r>
              <a:rPr lang="fr-FR" sz="2200" dirty="0"/>
              <a:t> to the </a:t>
            </a:r>
            <a:r>
              <a:rPr lang="fr-FR" sz="2200" dirty="0" err="1"/>
              <a:t>Mekong</a:t>
            </a:r>
            <a:r>
              <a:rPr lang="fr-FR" sz="2200" dirty="0"/>
              <a:t> Delta. In </a:t>
            </a:r>
            <a:r>
              <a:rPr lang="fr-FR" sz="2200" i="1" dirty="0"/>
              <a:t>American </a:t>
            </a:r>
            <a:r>
              <a:rPr lang="fr-FR" sz="2200" i="1" dirty="0" err="1"/>
              <a:t>Geophysical</a:t>
            </a:r>
            <a:r>
              <a:rPr lang="fr-FR" sz="2200" i="1" dirty="0"/>
              <a:t> Union 2017</a:t>
            </a:r>
            <a:r>
              <a:rPr lang="fr-FR" sz="2200" dirty="0"/>
              <a:t>.</a:t>
            </a:r>
          </a:p>
          <a:p>
            <a:pPr marL="252000" indent="-565200">
              <a:lnSpc>
                <a:spcPct val="120000"/>
              </a:lnSpc>
              <a:spcBef>
                <a:spcPts val="0"/>
              </a:spcBef>
              <a:buNone/>
            </a:pPr>
            <a:r>
              <a:rPr lang="fr-FR" sz="2200" dirty="0"/>
              <a:t>Nguyen, T.L.C., Phan, D. and </a:t>
            </a:r>
            <a:r>
              <a:rPr lang="fr-FR" sz="2200" dirty="0" err="1"/>
              <a:t>Kyncl</a:t>
            </a:r>
            <a:r>
              <a:rPr lang="fr-FR" sz="2200" dirty="0"/>
              <a:t>, M., 2018. Water </a:t>
            </a:r>
            <a:r>
              <a:rPr lang="fr-FR" sz="2200" dirty="0" err="1"/>
              <a:t>supply</a:t>
            </a:r>
            <a:r>
              <a:rPr lang="fr-FR" sz="2200" dirty="0"/>
              <a:t> </a:t>
            </a:r>
            <a:r>
              <a:rPr lang="fr-FR" sz="2200" dirty="0" err="1"/>
              <a:t>status</a:t>
            </a:r>
            <a:r>
              <a:rPr lang="fr-FR" sz="2200" dirty="0"/>
              <a:t> in rural areas of the </a:t>
            </a:r>
            <a:r>
              <a:rPr lang="fr-FR" sz="2200" dirty="0" err="1"/>
              <a:t>Mekong</a:t>
            </a:r>
            <a:r>
              <a:rPr lang="fr-FR" sz="2200" dirty="0"/>
              <a:t> delta and </a:t>
            </a:r>
            <a:r>
              <a:rPr lang="fr-FR" sz="2200" dirty="0" err="1"/>
              <a:t>development</a:t>
            </a:r>
            <a:r>
              <a:rPr lang="fr-FR" sz="2200" dirty="0"/>
              <a:t> </a:t>
            </a:r>
            <a:r>
              <a:rPr lang="fr-FR" sz="2200" dirty="0" err="1"/>
              <a:t>measures</a:t>
            </a:r>
            <a:r>
              <a:rPr lang="fr-FR" sz="2200" dirty="0"/>
              <a:t>.</a:t>
            </a:r>
          </a:p>
          <a:p>
            <a:pPr marL="252000" indent="-565200">
              <a:lnSpc>
                <a:spcPct val="120000"/>
              </a:lnSpc>
              <a:spcBef>
                <a:spcPts val="0"/>
              </a:spcBef>
              <a:buNone/>
            </a:pPr>
            <a:r>
              <a:rPr lang="fr-FR" sz="2200" dirty="0" err="1"/>
              <a:t>Minderhoud</a:t>
            </a:r>
            <a:r>
              <a:rPr lang="fr-FR" sz="2200" dirty="0"/>
              <a:t>, P.S.J., </a:t>
            </a:r>
            <a:r>
              <a:rPr lang="fr-FR" sz="2200" dirty="0" err="1"/>
              <a:t>Erkens</a:t>
            </a:r>
            <a:r>
              <a:rPr lang="fr-FR" sz="2200" dirty="0"/>
              <a:t>, G., Pham, V.H., </a:t>
            </a:r>
            <a:r>
              <a:rPr lang="fr-FR" sz="2200" dirty="0" err="1"/>
              <a:t>Bui</a:t>
            </a:r>
            <a:r>
              <a:rPr lang="fr-FR" sz="2200" dirty="0"/>
              <a:t>, V.T., </a:t>
            </a:r>
            <a:r>
              <a:rPr lang="fr-FR" sz="2200" dirty="0" err="1"/>
              <a:t>Erban</a:t>
            </a:r>
            <a:r>
              <a:rPr lang="fr-FR" sz="2200" dirty="0"/>
              <a:t>, L., Kooi, H. and </a:t>
            </a:r>
            <a:r>
              <a:rPr lang="fr-FR" sz="2200" dirty="0" err="1"/>
              <a:t>Stouthamer</a:t>
            </a:r>
            <a:r>
              <a:rPr lang="fr-FR" sz="2200" dirty="0"/>
              <a:t>, E., 2017. Impacts of 25 </a:t>
            </a:r>
            <a:r>
              <a:rPr lang="fr-FR" sz="2200" dirty="0" err="1"/>
              <a:t>years</a:t>
            </a:r>
            <a:r>
              <a:rPr lang="fr-FR" sz="2200" dirty="0"/>
              <a:t> of </a:t>
            </a:r>
            <a:r>
              <a:rPr lang="fr-FR" sz="2200" dirty="0" err="1"/>
              <a:t>groundwater</a:t>
            </a:r>
            <a:r>
              <a:rPr lang="fr-FR" sz="2200" dirty="0"/>
              <a:t> extraction on subsidence in the </a:t>
            </a:r>
            <a:r>
              <a:rPr lang="fr-FR" sz="2200" dirty="0" err="1"/>
              <a:t>Mekong</a:t>
            </a:r>
            <a:r>
              <a:rPr lang="fr-FR" sz="2200" dirty="0"/>
              <a:t> delta, Vietnam. </a:t>
            </a:r>
            <a:r>
              <a:rPr lang="fr-FR" sz="2200" i="1" dirty="0" err="1"/>
              <a:t>Environmental</a:t>
            </a:r>
            <a:r>
              <a:rPr lang="fr-FR" sz="2200" i="1" dirty="0"/>
              <a:t> </a:t>
            </a:r>
            <a:r>
              <a:rPr lang="fr-FR" sz="2200" i="1" dirty="0" err="1"/>
              <a:t>Research</a:t>
            </a:r>
            <a:r>
              <a:rPr lang="fr-FR" sz="2200" i="1" dirty="0"/>
              <a:t> </a:t>
            </a:r>
            <a:r>
              <a:rPr lang="fr-FR" sz="2200" i="1" dirty="0" err="1"/>
              <a:t>Letters</a:t>
            </a:r>
            <a:r>
              <a:rPr lang="fr-FR" sz="2200" dirty="0"/>
              <a:t>, </a:t>
            </a:r>
            <a:r>
              <a:rPr lang="fr-FR" sz="2200" i="1" dirty="0"/>
              <a:t>12</a:t>
            </a:r>
            <a:r>
              <a:rPr lang="fr-FR" sz="2200" dirty="0"/>
              <a:t>(6), p.064006.</a:t>
            </a:r>
          </a:p>
          <a:p>
            <a:pPr marL="0" indent="-457200">
              <a:buNone/>
            </a:pPr>
            <a:endParaRPr lang="en-GB" sz="1200" dirty="0"/>
          </a:p>
          <a:p>
            <a:pPr marL="0" indent="-457200">
              <a:buNone/>
            </a:pPr>
            <a:endParaRPr lang="en-GB" sz="1200" dirty="0"/>
          </a:p>
        </p:txBody>
      </p:sp>
    </p:spTree>
    <p:extLst>
      <p:ext uri="{BB962C8B-B14F-4D97-AF65-F5344CB8AC3E}">
        <p14:creationId xmlns:p14="http://schemas.microsoft.com/office/powerpoint/2010/main" val="281894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Context</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22018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Context</a:t>
            </a:r>
            <a:endParaRPr lang="fr-FR" dirty="0"/>
          </a:p>
        </p:txBody>
      </p:sp>
      <p:sp>
        <p:nvSpPr>
          <p:cNvPr id="10" name="Content Placeholder 9">
            <a:extLst>
              <a:ext uri="{FF2B5EF4-FFF2-40B4-BE49-F238E27FC236}">
                <a16:creationId xmlns:a16="http://schemas.microsoft.com/office/drawing/2014/main" id="{F10D7891-F4D4-5049-ABC1-630DCCC6CDAE}"/>
              </a:ext>
            </a:extLst>
          </p:cNvPr>
          <p:cNvSpPr>
            <a:spLocks noGrp="1"/>
          </p:cNvSpPr>
          <p:nvPr>
            <p:ph idx="1"/>
          </p:nvPr>
        </p:nvSpPr>
        <p:spPr>
          <a:xfrm>
            <a:off x="693174" y="1595696"/>
            <a:ext cx="11227893" cy="4517238"/>
          </a:xfrm>
        </p:spPr>
        <p:txBody>
          <a:bodyPr>
            <a:normAutofit lnSpcReduction="10000"/>
          </a:bodyPr>
          <a:lstStyle/>
          <a:p>
            <a:r>
              <a:rPr lang="en-GB" sz="1800" dirty="0"/>
              <a:t>Deltas: home to 7% of the world population, only make up 1% of the earth’s surface (Ericson et al. 2006)</a:t>
            </a:r>
          </a:p>
          <a:p>
            <a:r>
              <a:rPr lang="en-GB" sz="1800" dirty="0"/>
              <a:t>Generally fertile, biodiverse, and agriculturally productive </a:t>
            </a:r>
          </a:p>
          <a:p>
            <a:r>
              <a:rPr lang="en-GB" sz="1800" dirty="0"/>
              <a:t>Under pressure from a multitude of stressors (</a:t>
            </a:r>
            <a:r>
              <a:rPr lang="en-GB" sz="1800" dirty="0" err="1"/>
              <a:t>Kondolf</a:t>
            </a:r>
            <a:r>
              <a:rPr lang="en-GB" sz="1800" dirty="0"/>
              <a:t> et al. 2017)</a:t>
            </a:r>
          </a:p>
          <a:p>
            <a:pPr lvl="1"/>
            <a:r>
              <a:rPr lang="en-GB" sz="1400" dirty="0"/>
              <a:t>Hydropower dams (Hecht et al. 2019) =&gt; changed hydrological regime, sediment retention </a:t>
            </a:r>
          </a:p>
          <a:p>
            <a:pPr lvl="1"/>
            <a:r>
              <a:rPr lang="en-GB" sz="1400" dirty="0"/>
              <a:t>Land use changes </a:t>
            </a:r>
          </a:p>
          <a:p>
            <a:pPr lvl="1"/>
            <a:r>
              <a:rPr lang="en-GB" sz="1400" dirty="0"/>
              <a:t>Rising sea levels =&gt; salinity intrusion</a:t>
            </a:r>
          </a:p>
          <a:p>
            <a:pPr lvl="1"/>
            <a:r>
              <a:rPr lang="en-GB" sz="1400" dirty="0"/>
              <a:t>Sediment mining </a:t>
            </a:r>
          </a:p>
          <a:p>
            <a:pPr lvl="1"/>
            <a:r>
              <a:rPr lang="en-GB" sz="1400" dirty="0"/>
              <a:t>Land subsidence</a:t>
            </a:r>
          </a:p>
          <a:p>
            <a:pPr lvl="1"/>
            <a:r>
              <a:rPr lang="en-GB" sz="1400" dirty="0"/>
              <a:t>Changing temperature and precipitation patterns due to global warming </a:t>
            </a:r>
          </a:p>
          <a:p>
            <a:r>
              <a:rPr lang="en-GB" sz="1800" dirty="0"/>
              <a:t>Mekong Delta: </a:t>
            </a:r>
          </a:p>
          <a:p>
            <a:pPr lvl="1"/>
            <a:r>
              <a:rPr lang="en-GB" sz="1400" dirty="0"/>
              <a:t>Delta of the Mekong, Southeast Asia’s largest river </a:t>
            </a:r>
          </a:p>
          <a:p>
            <a:pPr lvl="1"/>
            <a:r>
              <a:rPr lang="en-GB" sz="1400" dirty="0"/>
              <a:t>Starts at Phnom Penh, and fans out over southern Cambodia and Vietnam</a:t>
            </a:r>
          </a:p>
          <a:p>
            <a:pPr lvl="1"/>
            <a:r>
              <a:rPr lang="en-GB" sz="1400" dirty="0"/>
              <a:t>Home to 18 Million people (Nguyen et al. 2018), but agricultural products and fisheries feed 200 million (</a:t>
            </a:r>
            <a:r>
              <a:rPr lang="en-GB" sz="1400" dirty="0" err="1"/>
              <a:t>Minderhoud</a:t>
            </a:r>
            <a:r>
              <a:rPr lang="en-GB" sz="1400" dirty="0"/>
              <a:t> et al. 2017), and are a major export factor </a:t>
            </a:r>
          </a:p>
          <a:p>
            <a:pPr lvl="1"/>
            <a:r>
              <a:rPr lang="en-GB" sz="1400" dirty="0"/>
              <a:t>Fertility depends on annual monsoon inundations: wet season from June until October, dry season from November until May</a:t>
            </a:r>
          </a:p>
          <a:p>
            <a:pPr lvl="1"/>
            <a:r>
              <a:rPr lang="en-GB" sz="1400" dirty="0"/>
              <a:t>Inundations deposit nutrient-laden sediments, recharge water storage for wet season </a:t>
            </a:r>
          </a:p>
          <a:p>
            <a:pPr lvl="1"/>
            <a:r>
              <a:rPr lang="en-GB" sz="1400" dirty="0"/>
              <a:t>Cambodian Mekong Delta: home to unique canal infrastructure – Preks </a:t>
            </a:r>
          </a:p>
        </p:txBody>
      </p:sp>
    </p:spTree>
    <p:extLst>
      <p:ext uri="{BB962C8B-B14F-4D97-AF65-F5344CB8AC3E}">
        <p14:creationId xmlns:p14="http://schemas.microsoft.com/office/powerpoint/2010/main" val="134895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F407-29E8-C545-BD73-2A03A97E3F08}"/>
              </a:ext>
            </a:extLst>
          </p:cNvPr>
          <p:cNvSpPr>
            <a:spLocks noGrp="1"/>
          </p:cNvSpPr>
          <p:nvPr>
            <p:ph type="title"/>
          </p:nvPr>
        </p:nvSpPr>
        <p:spPr>
          <a:xfrm>
            <a:off x="2628898" y="1841862"/>
            <a:ext cx="6934200" cy="2526711"/>
          </a:xfrm>
          <a:noFill/>
          <a:ln w="28575">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GB" dirty="0"/>
              <a:t>Preks </a:t>
            </a:r>
            <a:br>
              <a:rPr lang="en-GB" dirty="0"/>
            </a:br>
            <a:r>
              <a:rPr lang="en-GB" sz="3600" dirty="0"/>
              <a:t>Shaping the Cambodian Mekong Delta</a:t>
            </a:r>
            <a:endParaRPr lang="en-GB" dirty="0"/>
          </a:p>
        </p:txBody>
      </p:sp>
      <p:sp>
        <p:nvSpPr>
          <p:cNvPr id="4" name="Footer Placeholder 3">
            <a:extLst>
              <a:ext uri="{FF2B5EF4-FFF2-40B4-BE49-F238E27FC236}">
                <a16:creationId xmlns:a16="http://schemas.microsoft.com/office/drawing/2014/main" id="{6B089A6B-27EC-F040-9E6D-891BB75B2581}"/>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78861805-355D-AB40-B2F3-6080CC4328F0}"/>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592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Where are we? </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22018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Preks  - Shaping the Cambodian Mekong Delta</a:t>
            </a:r>
            <a:endParaRPr lang="fr-FR" dirty="0"/>
          </a:p>
        </p:txBody>
      </p:sp>
      <p:sp>
        <p:nvSpPr>
          <p:cNvPr id="10" name="Content Placeholder 9">
            <a:extLst>
              <a:ext uri="{FF2B5EF4-FFF2-40B4-BE49-F238E27FC236}">
                <a16:creationId xmlns:a16="http://schemas.microsoft.com/office/drawing/2014/main" id="{F10D7891-F4D4-5049-ABC1-630DCCC6CDAE}"/>
              </a:ext>
            </a:extLst>
          </p:cNvPr>
          <p:cNvSpPr>
            <a:spLocks noGrp="1"/>
          </p:cNvSpPr>
          <p:nvPr>
            <p:ph idx="1"/>
          </p:nvPr>
        </p:nvSpPr>
        <p:spPr>
          <a:xfrm>
            <a:off x="838200" y="1676196"/>
            <a:ext cx="3987801" cy="4633270"/>
          </a:xfrm>
        </p:spPr>
        <p:txBody>
          <a:bodyPr>
            <a:normAutofit lnSpcReduction="10000"/>
          </a:bodyPr>
          <a:lstStyle/>
          <a:p>
            <a:r>
              <a:rPr lang="en-GB" sz="1800" dirty="0"/>
              <a:t>The Mekong Delta begins at the Cambodian capital city, Phnom Penh, where the </a:t>
            </a:r>
            <a:r>
              <a:rPr lang="en-GB" sz="1800" dirty="0" err="1"/>
              <a:t>Tonle</a:t>
            </a:r>
            <a:r>
              <a:rPr lang="en-GB" sz="1800" dirty="0"/>
              <a:t> Sap river flows into the Mekong, and a few km further, the Bassac river debranches from the main stream.</a:t>
            </a:r>
          </a:p>
          <a:p>
            <a:r>
              <a:rPr lang="en-GB" sz="1800" dirty="0"/>
              <a:t>The banks of the Mekong and the Bassac are lined with Preks. </a:t>
            </a:r>
          </a:p>
          <a:p>
            <a:r>
              <a:rPr lang="en-GB" sz="1800" dirty="0"/>
              <a:t>The study area is located on the right bank of the Bassac, in Kandal Province, ca. 70 km south of the capital city, Phnom Penh. </a:t>
            </a:r>
          </a:p>
          <a:p>
            <a:r>
              <a:rPr lang="en-GB" sz="1800" dirty="0"/>
              <a:t>The study area begins where a side branch, the Prek Ambel, debranches from the Bassac, and eventually flows into the Takeo river, which has been turned into a canal in Vietnam</a:t>
            </a:r>
          </a:p>
          <a:p>
            <a:pPr marL="0" indent="0">
              <a:buNone/>
            </a:pPr>
            <a:endParaRPr lang="en-GB" sz="1800" dirty="0"/>
          </a:p>
        </p:txBody>
      </p:sp>
      <p:pic>
        <p:nvPicPr>
          <p:cNvPr id="12" name="Picture 11">
            <a:extLst>
              <a:ext uri="{FF2B5EF4-FFF2-40B4-BE49-F238E27FC236}">
                <a16:creationId xmlns:a16="http://schemas.microsoft.com/office/drawing/2014/main" id="{27375635-1E47-3F40-92CF-7CCE072099F6}"/>
              </a:ext>
            </a:extLst>
          </p:cNvPr>
          <p:cNvPicPr/>
          <p:nvPr/>
        </p:nvPicPr>
        <p:blipFill>
          <a:blip r:embed="rId2" cstate="email">
            <a:extLst>
              <a:ext uri="{28A0092B-C50C-407E-A947-70E740481C1C}">
                <a14:useLocalDpi xmlns:a14="http://schemas.microsoft.com/office/drawing/2010/main"/>
              </a:ext>
            </a:extLst>
          </a:blip>
          <a:stretch>
            <a:fillRect/>
          </a:stretch>
        </p:blipFill>
        <p:spPr>
          <a:xfrm>
            <a:off x="4826001" y="1562088"/>
            <a:ext cx="6527800" cy="4633271"/>
          </a:xfrm>
          <a:prstGeom prst="rect">
            <a:avLst/>
          </a:prstGeom>
          <a:ln w="15875">
            <a:solidFill>
              <a:schemeClr val="accent1">
                <a:lumMod val="60000"/>
                <a:lumOff val="40000"/>
              </a:schemeClr>
            </a:solidFill>
          </a:ln>
        </p:spPr>
      </p:pic>
      <p:sp>
        <p:nvSpPr>
          <p:cNvPr id="11" name="TextBox 10">
            <a:extLst>
              <a:ext uri="{FF2B5EF4-FFF2-40B4-BE49-F238E27FC236}">
                <a16:creationId xmlns:a16="http://schemas.microsoft.com/office/drawing/2014/main" id="{A2B8F250-D35D-AF43-9145-497F427C7BA2}"/>
              </a:ext>
            </a:extLst>
          </p:cNvPr>
          <p:cNvSpPr txBox="1"/>
          <p:nvPr/>
        </p:nvSpPr>
        <p:spPr>
          <a:xfrm>
            <a:off x="10505116" y="5916362"/>
            <a:ext cx="1686884" cy="307777"/>
          </a:xfrm>
          <a:prstGeom prst="rect">
            <a:avLst/>
          </a:prstGeom>
          <a:noFill/>
        </p:spPr>
        <p:txBody>
          <a:bodyPr wrap="square" rtlCol="0">
            <a:spAutoFit/>
          </a:bodyPr>
          <a:lstStyle/>
          <a:p>
            <a:r>
              <a:rPr lang="en-GB" sz="1400" dirty="0"/>
              <a:t>© Google</a:t>
            </a:r>
          </a:p>
        </p:txBody>
      </p:sp>
    </p:spTree>
    <p:extLst>
      <p:ext uri="{BB962C8B-B14F-4D97-AF65-F5344CB8AC3E}">
        <p14:creationId xmlns:p14="http://schemas.microsoft.com/office/powerpoint/2010/main" val="279872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 </a:t>
            </a:r>
            <a:r>
              <a:rPr lang="en-GB" sz="3600" dirty="0"/>
              <a:t>What are they anyways?</a:t>
            </a:r>
            <a:endParaRPr lang="en-GB" dirty="0"/>
          </a:p>
        </p:txBody>
      </p:sp>
      <p:sp>
        <p:nvSpPr>
          <p:cNvPr id="3" name="Content Placeholder 2">
            <a:extLst>
              <a:ext uri="{FF2B5EF4-FFF2-40B4-BE49-F238E27FC236}">
                <a16:creationId xmlns:a16="http://schemas.microsoft.com/office/drawing/2014/main" id="{8B6271EF-0ECA-5646-BA20-833E9ECA3CDE}"/>
              </a:ext>
            </a:extLst>
          </p:cNvPr>
          <p:cNvSpPr>
            <a:spLocks noGrp="1"/>
          </p:cNvSpPr>
          <p:nvPr>
            <p:ph idx="1"/>
          </p:nvPr>
        </p:nvSpPr>
        <p:spPr>
          <a:xfrm>
            <a:off x="838200" y="1690688"/>
            <a:ext cx="6464300" cy="4351338"/>
          </a:xfrm>
        </p:spPr>
        <p:txBody>
          <a:bodyPr>
            <a:normAutofit/>
          </a:bodyPr>
          <a:lstStyle/>
          <a:p>
            <a:r>
              <a:rPr lang="en-GB" sz="1800" dirty="0"/>
              <a:t>Trapezoidal channels</a:t>
            </a:r>
          </a:p>
          <a:p>
            <a:r>
              <a:rPr lang="en-GB" sz="1800" dirty="0"/>
              <a:t>Diverge perpendicularly from the mainstream</a:t>
            </a:r>
          </a:p>
          <a:p>
            <a:r>
              <a:rPr lang="en-GB" sz="1800" dirty="0"/>
              <a:t>Connect the river to the lowland areas (=‘Boeungs’), via a  breach in the river banks (elevated due to sedimentation) </a:t>
            </a:r>
          </a:p>
          <a:p>
            <a:r>
              <a:rPr lang="en-GB" sz="1800" dirty="0"/>
              <a:t>Major vectors of flooding and drainage</a:t>
            </a:r>
          </a:p>
          <a:p>
            <a:r>
              <a:rPr lang="en-GB" sz="1800" dirty="0"/>
              <a:t>Originally constructed during the French colonial period (1863-1953) to raise land through sedimentation </a:t>
            </a:r>
          </a:p>
          <a:p>
            <a:r>
              <a:rPr lang="en-GB" sz="1800" dirty="0"/>
              <a:t>Actually more accurate to talk of </a:t>
            </a:r>
            <a:r>
              <a:rPr lang="en-GB" sz="1800" b="1" dirty="0"/>
              <a:t>Prek System </a:t>
            </a:r>
            <a:r>
              <a:rPr lang="en-GB" sz="1800" dirty="0"/>
              <a:t>consisting of:</a:t>
            </a:r>
            <a:endParaRPr lang="en-GB" sz="1800" b="1" dirty="0"/>
          </a:p>
          <a:p>
            <a:pPr lvl="1"/>
            <a:r>
              <a:rPr lang="en-GB" sz="1800" b="1" dirty="0"/>
              <a:t>Chamkars: </a:t>
            </a:r>
            <a:r>
              <a:rPr lang="en-GB" sz="1800" dirty="0"/>
              <a:t>‘highlands’, rarely flooded, created through sedimentation</a:t>
            </a:r>
            <a:endParaRPr lang="en-GB" sz="1800" b="1" dirty="0"/>
          </a:p>
          <a:p>
            <a:pPr lvl="1"/>
            <a:r>
              <a:rPr lang="en-GB" sz="1800" b="1" dirty="0"/>
              <a:t>Boeungs: </a:t>
            </a:r>
            <a:r>
              <a:rPr lang="en-GB" sz="1800" dirty="0"/>
              <a:t>‘lowlands’, frequently flooded, rice cultivation</a:t>
            </a:r>
            <a:endParaRPr lang="en-GB" sz="1800" b="1" dirty="0"/>
          </a:p>
          <a:p>
            <a:pPr lvl="1"/>
            <a:r>
              <a:rPr lang="en-GB" sz="1800" b="1" dirty="0"/>
              <a:t>Prek channels</a:t>
            </a:r>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Preks  - Shaping the Cambodian Mekong Delta</a:t>
            </a:r>
            <a:endParaRPr lang="fr-FR" dirty="0"/>
          </a:p>
          <a:p>
            <a:endParaRPr lang="fr-FR" dirty="0"/>
          </a:p>
        </p:txBody>
      </p:sp>
      <p:pic>
        <p:nvPicPr>
          <p:cNvPr id="5" name="Picture 4">
            <a:extLst>
              <a:ext uri="{FF2B5EF4-FFF2-40B4-BE49-F238E27FC236}">
                <a16:creationId xmlns:a16="http://schemas.microsoft.com/office/drawing/2014/main" id="{23E818C7-75F3-6C4F-9C05-952832DC3B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2500" y="1869281"/>
            <a:ext cx="4538205" cy="3472525"/>
          </a:xfrm>
          <a:prstGeom prst="rect">
            <a:avLst/>
          </a:prstGeom>
        </p:spPr>
      </p:pic>
      <p:sp>
        <p:nvSpPr>
          <p:cNvPr id="10" name="TextBox 9">
            <a:extLst>
              <a:ext uri="{FF2B5EF4-FFF2-40B4-BE49-F238E27FC236}">
                <a16:creationId xmlns:a16="http://schemas.microsoft.com/office/drawing/2014/main" id="{43BF0B3F-8122-794F-BC2D-3FC1E1375202}"/>
              </a:ext>
            </a:extLst>
          </p:cNvPr>
          <p:cNvSpPr txBox="1"/>
          <p:nvPr/>
        </p:nvSpPr>
        <p:spPr>
          <a:xfrm>
            <a:off x="10894939" y="4982712"/>
            <a:ext cx="1686884" cy="307777"/>
          </a:xfrm>
          <a:prstGeom prst="rect">
            <a:avLst/>
          </a:prstGeom>
          <a:noFill/>
        </p:spPr>
        <p:txBody>
          <a:bodyPr wrap="square" rtlCol="0">
            <a:spAutoFit/>
          </a:bodyPr>
          <a:lstStyle/>
          <a:p>
            <a:r>
              <a:rPr lang="en-GB" sz="1400" dirty="0"/>
              <a:t>© Google</a:t>
            </a:r>
          </a:p>
        </p:txBody>
      </p:sp>
    </p:spTree>
    <p:extLst>
      <p:ext uri="{BB962C8B-B14F-4D97-AF65-F5344CB8AC3E}">
        <p14:creationId xmlns:p14="http://schemas.microsoft.com/office/powerpoint/2010/main" val="403462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 </a:t>
            </a:r>
            <a:r>
              <a:rPr lang="en-GB" sz="3600" dirty="0"/>
              <a:t>What are they anyways?</a:t>
            </a:r>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Preks  - Shaping the Cambodian Mekong Delta</a:t>
            </a:r>
            <a:endParaRPr lang="fr-FR" dirty="0"/>
          </a:p>
          <a:p>
            <a:endParaRPr lang="fr-FR" dirty="0"/>
          </a:p>
        </p:txBody>
      </p:sp>
      <p:pic>
        <p:nvPicPr>
          <p:cNvPr id="11" name="Content Placeholder 10">
            <a:extLst>
              <a:ext uri="{FF2B5EF4-FFF2-40B4-BE49-F238E27FC236}">
                <a16:creationId xmlns:a16="http://schemas.microsoft.com/office/drawing/2014/main" id="{4F5B88D0-A9C7-9344-9BF0-D7BBC262E82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74834" y="1562228"/>
            <a:ext cx="8042328" cy="4595962"/>
          </a:xfrm>
        </p:spPr>
      </p:pic>
      <p:cxnSp>
        <p:nvCxnSpPr>
          <p:cNvPr id="12" name="Straight Arrow Connector 11">
            <a:extLst>
              <a:ext uri="{FF2B5EF4-FFF2-40B4-BE49-F238E27FC236}">
                <a16:creationId xmlns:a16="http://schemas.microsoft.com/office/drawing/2014/main" id="{162B98B2-BE50-6144-A536-80362AD44753}"/>
              </a:ext>
            </a:extLst>
          </p:cNvPr>
          <p:cNvCxnSpPr>
            <a:cxnSpLocks/>
          </p:cNvCxnSpPr>
          <p:nvPr/>
        </p:nvCxnSpPr>
        <p:spPr>
          <a:xfrm flipV="1">
            <a:off x="4191029" y="3905573"/>
            <a:ext cx="1904969" cy="194931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D70997-015E-E745-B973-FD0975B504F8}"/>
              </a:ext>
            </a:extLst>
          </p:cNvPr>
          <p:cNvSpPr txBox="1"/>
          <p:nvPr/>
        </p:nvSpPr>
        <p:spPr>
          <a:xfrm>
            <a:off x="5362370" y="2847793"/>
            <a:ext cx="3038959"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Lowlands = Boeungs</a:t>
            </a:r>
          </a:p>
        </p:txBody>
      </p:sp>
      <p:sp>
        <p:nvSpPr>
          <p:cNvPr id="20" name="TextBox 19">
            <a:extLst>
              <a:ext uri="{FF2B5EF4-FFF2-40B4-BE49-F238E27FC236}">
                <a16:creationId xmlns:a16="http://schemas.microsoft.com/office/drawing/2014/main" id="{EDD599B2-C985-9A41-99B8-1BF232404BD6}"/>
              </a:ext>
            </a:extLst>
          </p:cNvPr>
          <p:cNvSpPr txBox="1"/>
          <p:nvPr/>
        </p:nvSpPr>
        <p:spPr>
          <a:xfrm rot="18978356">
            <a:off x="4365333" y="4400554"/>
            <a:ext cx="1712270" cy="368863"/>
          </a:xfrm>
          <a:prstGeom prst="rect">
            <a:avLst/>
          </a:prstGeom>
          <a:noFill/>
        </p:spPr>
        <p:txBody>
          <a:bodyPr wrap="square" rtlCol="0">
            <a:spAutoFit/>
          </a:bodyPr>
          <a:lstStyle/>
          <a:p>
            <a:r>
              <a:rPr lang="en-GB" b="1" dirty="0">
                <a:solidFill>
                  <a:schemeClr val="bg1"/>
                </a:solidFill>
                <a:latin typeface="Avenir Roman" panose="02000503020000020003" pitchFamily="2" charset="0"/>
              </a:rPr>
              <a:t>Prek</a:t>
            </a:r>
          </a:p>
        </p:txBody>
      </p:sp>
      <p:sp>
        <p:nvSpPr>
          <p:cNvPr id="22" name="Down Arrow 21">
            <a:extLst>
              <a:ext uri="{FF2B5EF4-FFF2-40B4-BE49-F238E27FC236}">
                <a16:creationId xmlns:a16="http://schemas.microsoft.com/office/drawing/2014/main" id="{DAC850AF-A580-7B40-B80D-5F90889A1428}"/>
              </a:ext>
            </a:extLst>
          </p:cNvPr>
          <p:cNvSpPr/>
          <p:nvPr/>
        </p:nvSpPr>
        <p:spPr>
          <a:xfrm>
            <a:off x="7029016" y="3217125"/>
            <a:ext cx="215193" cy="31285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a:extLst>
              <a:ext uri="{FF2B5EF4-FFF2-40B4-BE49-F238E27FC236}">
                <a16:creationId xmlns:a16="http://schemas.microsoft.com/office/drawing/2014/main" id="{1B4F33D2-2836-7542-B920-7AC55B26074A}"/>
              </a:ext>
            </a:extLst>
          </p:cNvPr>
          <p:cNvSpPr/>
          <p:nvPr/>
        </p:nvSpPr>
        <p:spPr>
          <a:xfrm>
            <a:off x="5792377" y="3217125"/>
            <a:ext cx="215193" cy="31285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C476E69-4B40-6943-967D-6F754CA008BB}"/>
              </a:ext>
            </a:extLst>
          </p:cNvPr>
          <p:cNvSpPr txBox="1"/>
          <p:nvPr/>
        </p:nvSpPr>
        <p:spPr>
          <a:xfrm>
            <a:off x="8851349" y="5859296"/>
            <a:ext cx="1686884" cy="307777"/>
          </a:xfrm>
          <a:prstGeom prst="rect">
            <a:avLst/>
          </a:prstGeom>
          <a:noFill/>
        </p:spPr>
        <p:txBody>
          <a:bodyPr wrap="square" rtlCol="0">
            <a:spAutoFit/>
          </a:bodyPr>
          <a:lstStyle/>
          <a:p>
            <a:r>
              <a:rPr lang="en-GB" sz="1400" dirty="0"/>
              <a:t>© C. Orieschnig</a:t>
            </a:r>
          </a:p>
        </p:txBody>
      </p:sp>
    </p:spTree>
    <p:extLst>
      <p:ext uri="{BB962C8B-B14F-4D97-AF65-F5344CB8AC3E}">
        <p14:creationId xmlns:p14="http://schemas.microsoft.com/office/powerpoint/2010/main" val="414226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91E-763F-C848-B672-452DC8170D9A}"/>
              </a:ext>
            </a:extLst>
          </p:cNvPr>
          <p:cNvSpPr>
            <a:spLocks noGrp="1"/>
          </p:cNvSpPr>
          <p:nvPr>
            <p:ph type="title"/>
          </p:nvPr>
        </p:nvSpPr>
        <p:spPr>
          <a:xfrm>
            <a:off x="838201" y="543718"/>
            <a:ext cx="10515600" cy="1325563"/>
          </a:xfrm>
        </p:spPr>
        <p:txBody>
          <a:bodyPr anchor="t"/>
          <a:lstStyle/>
          <a:p>
            <a:r>
              <a:rPr lang="en-GB" dirty="0"/>
              <a:t>Preks – </a:t>
            </a:r>
            <a:r>
              <a:rPr lang="en-GB" sz="3600" dirty="0"/>
              <a:t>What are they anyways?</a:t>
            </a:r>
            <a:endParaRPr lang="en-GB" dirty="0"/>
          </a:p>
        </p:txBody>
      </p:sp>
      <p:sp>
        <p:nvSpPr>
          <p:cNvPr id="4" name="Rectangle 3">
            <a:extLst>
              <a:ext uri="{FF2B5EF4-FFF2-40B4-BE49-F238E27FC236}">
                <a16:creationId xmlns:a16="http://schemas.microsoft.com/office/drawing/2014/main" id="{83CC3BCE-0754-2F48-B75E-B3487E345276}"/>
              </a:ext>
            </a:extLst>
          </p:cNvPr>
          <p:cNvSpPr/>
          <p:nvPr/>
        </p:nvSpPr>
        <p:spPr>
          <a:xfrm>
            <a:off x="142565" y="136167"/>
            <a:ext cx="11906867" cy="6574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8EB7718-7D6A-D146-B98B-F9A7051C374D}"/>
              </a:ext>
            </a:extLst>
          </p:cNvPr>
          <p:cNvCxnSpPr>
            <a:cxnSpLocks/>
          </p:cNvCxnSpPr>
          <p:nvPr/>
        </p:nvCxnSpPr>
        <p:spPr>
          <a:xfrm>
            <a:off x="693174" y="1401097"/>
            <a:ext cx="773962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551F09F-EB35-D849-8960-49856A780FC9}"/>
              </a:ext>
            </a:extLst>
          </p:cNvPr>
          <p:cNvSpPr/>
          <p:nvPr/>
        </p:nvSpPr>
        <p:spPr>
          <a:xfrm>
            <a:off x="8430278" y="1206500"/>
            <a:ext cx="2529026" cy="194598"/>
          </a:xfrm>
          <a:custGeom>
            <a:avLst/>
            <a:gdLst>
              <a:gd name="connsiteX0" fmla="*/ 0 w 1659467"/>
              <a:gd name="connsiteY0" fmla="*/ 298040 h 298040"/>
              <a:gd name="connsiteX1" fmla="*/ 176107 w 1659467"/>
              <a:gd name="connsiteY1" fmla="*/ 13 h 298040"/>
              <a:gd name="connsiteX2" fmla="*/ 419947 w 1659467"/>
              <a:gd name="connsiteY2" fmla="*/ 284493 h 298040"/>
              <a:gd name="connsiteX3" fmla="*/ 717973 w 1659467"/>
              <a:gd name="connsiteY3" fmla="*/ 20333 h 298040"/>
              <a:gd name="connsiteX4" fmla="*/ 1036320 w 1659467"/>
              <a:gd name="connsiteY4" fmla="*/ 203213 h 298040"/>
              <a:gd name="connsiteX5" fmla="*/ 1246293 w 1659467"/>
              <a:gd name="connsiteY5" fmla="*/ 108386 h 298040"/>
              <a:gd name="connsiteX6" fmla="*/ 1476587 w 1659467"/>
              <a:gd name="connsiteY6" fmla="*/ 169346 h 298040"/>
              <a:gd name="connsiteX7" fmla="*/ 1659467 w 1659467"/>
              <a:gd name="connsiteY7" fmla="*/ 162573 h 298040"/>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481 h 284513"/>
              <a:gd name="connsiteX1" fmla="*/ 232841 w 1716201"/>
              <a:gd name="connsiteY1" fmla="*/ 0 h 284513"/>
              <a:gd name="connsiteX2" fmla="*/ 476681 w 1716201"/>
              <a:gd name="connsiteY2" fmla="*/ 284480 h 284513"/>
              <a:gd name="connsiteX3" fmla="*/ 774707 w 1716201"/>
              <a:gd name="connsiteY3" fmla="*/ 20320 h 284513"/>
              <a:gd name="connsiteX4" fmla="*/ 1093054 w 1716201"/>
              <a:gd name="connsiteY4" fmla="*/ 203200 h 284513"/>
              <a:gd name="connsiteX5" fmla="*/ 1303027 w 1716201"/>
              <a:gd name="connsiteY5" fmla="*/ 108373 h 284513"/>
              <a:gd name="connsiteX6" fmla="*/ 1533321 w 1716201"/>
              <a:gd name="connsiteY6" fmla="*/ 169333 h 284513"/>
              <a:gd name="connsiteX7" fmla="*/ 1716201 w 1716201"/>
              <a:gd name="connsiteY7" fmla="*/ 162560 h 284513"/>
              <a:gd name="connsiteX0" fmla="*/ 0 w 1716201"/>
              <a:gd name="connsiteY0" fmla="*/ 284501 h 298079"/>
              <a:gd name="connsiteX1" fmla="*/ 232841 w 1716201"/>
              <a:gd name="connsiteY1" fmla="*/ 20 h 298079"/>
              <a:gd name="connsiteX2" fmla="*/ 528687 w 1716201"/>
              <a:gd name="connsiteY2" fmla="*/ 298047 h 298079"/>
              <a:gd name="connsiteX3" fmla="*/ 774707 w 1716201"/>
              <a:gd name="connsiteY3" fmla="*/ 20340 h 298079"/>
              <a:gd name="connsiteX4" fmla="*/ 1093054 w 1716201"/>
              <a:gd name="connsiteY4" fmla="*/ 203220 h 298079"/>
              <a:gd name="connsiteX5" fmla="*/ 1303027 w 1716201"/>
              <a:gd name="connsiteY5" fmla="*/ 108393 h 298079"/>
              <a:gd name="connsiteX6" fmla="*/ 1533321 w 1716201"/>
              <a:gd name="connsiteY6" fmla="*/ 169353 h 298079"/>
              <a:gd name="connsiteX7" fmla="*/ 1716201 w 1716201"/>
              <a:gd name="connsiteY7" fmla="*/ 162580 h 298079"/>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3321 w 1716201"/>
              <a:gd name="connsiteY6" fmla="*/ 169353 h 298077"/>
              <a:gd name="connsiteX7" fmla="*/ 1716201 w 1716201"/>
              <a:gd name="connsiteY7" fmla="*/ 162580 h 298077"/>
              <a:gd name="connsiteX0" fmla="*/ 0 w 1716201"/>
              <a:gd name="connsiteY0" fmla="*/ 284501 h 298077"/>
              <a:gd name="connsiteX1" fmla="*/ 232841 w 1716201"/>
              <a:gd name="connsiteY1" fmla="*/ 20 h 298077"/>
              <a:gd name="connsiteX2" fmla="*/ 528687 w 1716201"/>
              <a:gd name="connsiteY2" fmla="*/ 298047 h 298077"/>
              <a:gd name="connsiteX3" fmla="*/ 774707 w 1716201"/>
              <a:gd name="connsiteY3" fmla="*/ 20340 h 298077"/>
              <a:gd name="connsiteX4" fmla="*/ 1088327 w 1716201"/>
              <a:gd name="connsiteY4" fmla="*/ 291273 h 298077"/>
              <a:gd name="connsiteX5" fmla="*/ 1303027 w 1716201"/>
              <a:gd name="connsiteY5" fmla="*/ 108393 h 298077"/>
              <a:gd name="connsiteX6" fmla="*/ 1538049 w 1716201"/>
              <a:gd name="connsiteY6" fmla="*/ 270953 h 298077"/>
              <a:gd name="connsiteX7" fmla="*/ 1716201 w 1716201"/>
              <a:gd name="connsiteY7" fmla="*/ 162580 h 298077"/>
              <a:gd name="connsiteX0" fmla="*/ 0 w 1768207"/>
              <a:gd name="connsiteY0" fmla="*/ 284501 h 298077"/>
              <a:gd name="connsiteX1" fmla="*/ 232841 w 1768207"/>
              <a:gd name="connsiteY1" fmla="*/ 20 h 298077"/>
              <a:gd name="connsiteX2" fmla="*/ 528687 w 1768207"/>
              <a:gd name="connsiteY2" fmla="*/ 298047 h 298077"/>
              <a:gd name="connsiteX3" fmla="*/ 774707 w 1768207"/>
              <a:gd name="connsiteY3" fmla="*/ 20340 h 298077"/>
              <a:gd name="connsiteX4" fmla="*/ 1088327 w 1768207"/>
              <a:gd name="connsiteY4" fmla="*/ 291273 h 298077"/>
              <a:gd name="connsiteX5" fmla="*/ 1303027 w 1768207"/>
              <a:gd name="connsiteY5" fmla="*/ 108393 h 298077"/>
              <a:gd name="connsiteX6" fmla="*/ 1538049 w 1768207"/>
              <a:gd name="connsiteY6" fmla="*/ 270953 h 298077"/>
              <a:gd name="connsiteX7" fmla="*/ 1768207 w 1768207"/>
              <a:gd name="connsiteY7" fmla="*/ 196447 h 298077"/>
              <a:gd name="connsiteX0" fmla="*/ 0 w 1765536"/>
              <a:gd name="connsiteY0" fmla="*/ 307443 h 307443"/>
              <a:gd name="connsiteX1" fmla="*/ 230170 w 1765536"/>
              <a:gd name="connsiteY1" fmla="*/ 7 h 307443"/>
              <a:gd name="connsiteX2" fmla="*/ 526016 w 1765536"/>
              <a:gd name="connsiteY2" fmla="*/ 298034 h 307443"/>
              <a:gd name="connsiteX3" fmla="*/ 772036 w 1765536"/>
              <a:gd name="connsiteY3" fmla="*/ 20327 h 307443"/>
              <a:gd name="connsiteX4" fmla="*/ 1085656 w 1765536"/>
              <a:gd name="connsiteY4" fmla="*/ 291260 h 307443"/>
              <a:gd name="connsiteX5" fmla="*/ 1300356 w 1765536"/>
              <a:gd name="connsiteY5" fmla="*/ 108380 h 307443"/>
              <a:gd name="connsiteX6" fmla="*/ 1535378 w 1765536"/>
              <a:gd name="connsiteY6" fmla="*/ 270940 h 307443"/>
              <a:gd name="connsiteX7" fmla="*/ 1765536 w 1765536"/>
              <a:gd name="connsiteY7" fmla="*/ 196434 h 307443"/>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76617"/>
              <a:gd name="connsiteY0" fmla="*/ 294738 h 298059"/>
              <a:gd name="connsiteX1" fmla="*/ 241251 w 1776617"/>
              <a:gd name="connsiteY1" fmla="*/ 2 h 298059"/>
              <a:gd name="connsiteX2" fmla="*/ 537097 w 1776617"/>
              <a:gd name="connsiteY2" fmla="*/ 298029 h 298059"/>
              <a:gd name="connsiteX3" fmla="*/ 783117 w 1776617"/>
              <a:gd name="connsiteY3" fmla="*/ 20322 h 298059"/>
              <a:gd name="connsiteX4" fmla="*/ 1096737 w 1776617"/>
              <a:gd name="connsiteY4" fmla="*/ 291255 h 298059"/>
              <a:gd name="connsiteX5" fmla="*/ 1311437 w 1776617"/>
              <a:gd name="connsiteY5" fmla="*/ 108375 h 298059"/>
              <a:gd name="connsiteX6" fmla="*/ 1546459 w 1776617"/>
              <a:gd name="connsiteY6" fmla="*/ 270935 h 298059"/>
              <a:gd name="connsiteX7" fmla="*/ 1776617 w 1776617"/>
              <a:gd name="connsiteY7" fmla="*/ 196429 h 298059"/>
              <a:gd name="connsiteX0" fmla="*/ 0 w 1769968"/>
              <a:gd name="connsiteY0" fmla="*/ 294738 h 298059"/>
              <a:gd name="connsiteX1" fmla="*/ 234602 w 1769968"/>
              <a:gd name="connsiteY1" fmla="*/ 2 h 298059"/>
              <a:gd name="connsiteX2" fmla="*/ 530448 w 1769968"/>
              <a:gd name="connsiteY2" fmla="*/ 298029 h 298059"/>
              <a:gd name="connsiteX3" fmla="*/ 776468 w 1769968"/>
              <a:gd name="connsiteY3" fmla="*/ 20322 h 298059"/>
              <a:gd name="connsiteX4" fmla="*/ 1090088 w 1769968"/>
              <a:gd name="connsiteY4" fmla="*/ 291255 h 298059"/>
              <a:gd name="connsiteX5" fmla="*/ 1304788 w 1769968"/>
              <a:gd name="connsiteY5" fmla="*/ 108375 h 298059"/>
              <a:gd name="connsiteX6" fmla="*/ 1539810 w 1769968"/>
              <a:gd name="connsiteY6" fmla="*/ 270935 h 298059"/>
              <a:gd name="connsiteX7" fmla="*/ 1769968 w 1769968"/>
              <a:gd name="connsiteY7" fmla="*/ 196429 h 298059"/>
              <a:gd name="connsiteX0" fmla="*/ 0 w 1765275"/>
              <a:gd name="connsiteY0" fmla="*/ 294738 h 298059"/>
              <a:gd name="connsiteX1" fmla="*/ 234602 w 1765275"/>
              <a:gd name="connsiteY1" fmla="*/ 2 h 298059"/>
              <a:gd name="connsiteX2" fmla="*/ 530448 w 1765275"/>
              <a:gd name="connsiteY2" fmla="*/ 298029 h 298059"/>
              <a:gd name="connsiteX3" fmla="*/ 776468 w 1765275"/>
              <a:gd name="connsiteY3" fmla="*/ 20322 h 298059"/>
              <a:gd name="connsiteX4" fmla="*/ 1090088 w 1765275"/>
              <a:gd name="connsiteY4" fmla="*/ 291255 h 298059"/>
              <a:gd name="connsiteX5" fmla="*/ 1304788 w 1765275"/>
              <a:gd name="connsiteY5" fmla="*/ 108375 h 298059"/>
              <a:gd name="connsiteX6" fmla="*/ 1539810 w 1765275"/>
              <a:gd name="connsiteY6" fmla="*/ 270935 h 298059"/>
              <a:gd name="connsiteX7" fmla="*/ 1765275 w 1765275"/>
              <a:gd name="connsiteY7" fmla="*/ 289113 h 2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75" h="298059">
                <a:moveTo>
                  <a:pt x="0" y="294738"/>
                </a:moveTo>
                <a:cubicBezTo>
                  <a:pt x="124419" y="210141"/>
                  <a:pt x="146194" y="-547"/>
                  <a:pt x="234602" y="2"/>
                </a:cubicBezTo>
                <a:cubicBezTo>
                  <a:pt x="323010" y="551"/>
                  <a:pt x="440137" y="294642"/>
                  <a:pt x="530448" y="298029"/>
                </a:cubicBezTo>
                <a:cubicBezTo>
                  <a:pt x="620759" y="301416"/>
                  <a:pt x="683195" y="21451"/>
                  <a:pt x="776468" y="20322"/>
                </a:cubicBezTo>
                <a:cubicBezTo>
                  <a:pt x="869741" y="19193"/>
                  <a:pt x="1002035" y="276580"/>
                  <a:pt x="1090088" y="291255"/>
                </a:cubicBezTo>
                <a:cubicBezTo>
                  <a:pt x="1178141" y="305930"/>
                  <a:pt x="1229835" y="111762"/>
                  <a:pt x="1304788" y="108375"/>
                </a:cubicBezTo>
                <a:cubicBezTo>
                  <a:pt x="1379741" y="104988"/>
                  <a:pt x="1463062" y="240812"/>
                  <a:pt x="1539810" y="270935"/>
                </a:cubicBezTo>
                <a:cubicBezTo>
                  <a:pt x="1616558" y="301058"/>
                  <a:pt x="1723506" y="287984"/>
                  <a:pt x="1765275" y="289113"/>
                </a:cubicBezTo>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41957680-0A8B-894B-8870-A9E269CA2ACA}"/>
              </a:ext>
            </a:extLst>
          </p:cNvPr>
          <p:cNvSpPr>
            <a:spLocks noGrp="1"/>
          </p:cNvSpPr>
          <p:nvPr>
            <p:ph type="ftr" sz="quarter" idx="11"/>
          </p:nvPr>
        </p:nvSpPr>
        <p:spPr/>
        <p:txBody>
          <a:bodyPr/>
          <a:lstStyle/>
          <a:p>
            <a:r>
              <a:rPr lang="en-GB" dirty="0"/>
              <a:t>Preks  - Shaping the Cambodian Mekong Delta</a:t>
            </a:r>
            <a:endParaRPr lang="fr-FR" dirty="0"/>
          </a:p>
          <a:p>
            <a:endParaRPr lang="fr-FR" dirty="0"/>
          </a:p>
        </p:txBody>
      </p:sp>
      <p:pic>
        <p:nvPicPr>
          <p:cNvPr id="10" name="Picture 9">
            <a:extLst>
              <a:ext uri="{FF2B5EF4-FFF2-40B4-BE49-F238E27FC236}">
                <a16:creationId xmlns:a16="http://schemas.microsoft.com/office/drawing/2014/main" id="{AD96BA9C-9CF3-CB4F-9E82-5EE14D5C45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0380" y="1651752"/>
            <a:ext cx="7315199" cy="4400907"/>
          </a:xfrm>
          <a:prstGeom prst="rect">
            <a:avLst/>
          </a:prstGeom>
        </p:spPr>
      </p:pic>
      <p:sp>
        <p:nvSpPr>
          <p:cNvPr id="18" name="TextBox 17">
            <a:extLst>
              <a:ext uri="{FF2B5EF4-FFF2-40B4-BE49-F238E27FC236}">
                <a16:creationId xmlns:a16="http://schemas.microsoft.com/office/drawing/2014/main" id="{67892CD5-4B0E-7841-A3BF-69829E6B94D2}"/>
              </a:ext>
            </a:extLst>
          </p:cNvPr>
          <p:cNvSpPr txBox="1"/>
          <p:nvPr/>
        </p:nvSpPr>
        <p:spPr>
          <a:xfrm rot="1771854">
            <a:off x="2880875" y="5021868"/>
            <a:ext cx="3038959"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Bassac mainstream</a:t>
            </a:r>
          </a:p>
        </p:txBody>
      </p:sp>
      <p:cxnSp>
        <p:nvCxnSpPr>
          <p:cNvPr id="21" name="Straight Arrow Connector 20">
            <a:extLst>
              <a:ext uri="{FF2B5EF4-FFF2-40B4-BE49-F238E27FC236}">
                <a16:creationId xmlns:a16="http://schemas.microsoft.com/office/drawing/2014/main" id="{17286491-1C3B-4F4C-8B21-0B920F74CA65}"/>
              </a:ext>
            </a:extLst>
          </p:cNvPr>
          <p:cNvCxnSpPr>
            <a:cxnSpLocks/>
          </p:cNvCxnSpPr>
          <p:nvPr/>
        </p:nvCxnSpPr>
        <p:spPr>
          <a:xfrm flipH="1" flipV="1">
            <a:off x="2987251" y="5087389"/>
            <a:ext cx="1435120" cy="7980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156F4BB-EB74-B143-BCC0-898C983A06EE}"/>
              </a:ext>
            </a:extLst>
          </p:cNvPr>
          <p:cNvCxnSpPr>
            <a:cxnSpLocks/>
          </p:cNvCxnSpPr>
          <p:nvPr/>
        </p:nvCxnSpPr>
        <p:spPr>
          <a:xfrm flipV="1">
            <a:off x="5669280" y="3780360"/>
            <a:ext cx="1113905" cy="9412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468B83-E288-4447-BD13-DEE8548CFE41}"/>
              </a:ext>
            </a:extLst>
          </p:cNvPr>
          <p:cNvSpPr txBox="1"/>
          <p:nvPr/>
        </p:nvSpPr>
        <p:spPr>
          <a:xfrm rot="18978356">
            <a:off x="5510533" y="3720273"/>
            <a:ext cx="1712270" cy="368863"/>
          </a:xfrm>
          <a:prstGeom prst="rect">
            <a:avLst/>
          </a:prstGeom>
          <a:noFill/>
        </p:spPr>
        <p:txBody>
          <a:bodyPr wrap="square" rtlCol="0">
            <a:spAutoFit/>
          </a:bodyPr>
          <a:lstStyle/>
          <a:p>
            <a:r>
              <a:rPr lang="en-GB" b="1" dirty="0">
                <a:solidFill>
                  <a:schemeClr val="bg1"/>
                </a:solidFill>
                <a:latin typeface="Avenir Roman" panose="02000503020000020003" pitchFamily="2" charset="0"/>
              </a:rPr>
              <a:t>Prek</a:t>
            </a:r>
          </a:p>
        </p:txBody>
      </p:sp>
      <p:sp>
        <p:nvSpPr>
          <p:cNvPr id="27" name="TextBox 26">
            <a:extLst>
              <a:ext uri="{FF2B5EF4-FFF2-40B4-BE49-F238E27FC236}">
                <a16:creationId xmlns:a16="http://schemas.microsoft.com/office/drawing/2014/main" id="{DB84C39A-5016-4941-A526-4DD3DA1C8297}"/>
              </a:ext>
            </a:extLst>
          </p:cNvPr>
          <p:cNvSpPr txBox="1"/>
          <p:nvPr/>
        </p:nvSpPr>
        <p:spPr>
          <a:xfrm>
            <a:off x="4100762" y="2350129"/>
            <a:ext cx="3038959"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Highlands</a:t>
            </a:r>
          </a:p>
        </p:txBody>
      </p:sp>
      <p:sp>
        <p:nvSpPr>
          <p:cNvPr id="28" name="TextBox 27">
            <a:extLst>
              <a:ext uri="{FF2B5EF4-FFF2-40B4-BE49-F238E27FC236}">
                <a16:creationId xmlns:a16="http://schemas.microsoft.com/office/drawing/2014/main" id="{4506373D-09F9-B642-A223-97671D4FA569}"/>
              </a:ext>
            </a:extLst>
          </p:cNvPr>
          <p:cNvSpPr txBox="1"/>
          <p:nvPr/>
        </p:nvSpPr>
        <p:spPr>
          <a:xfrm>
            <a:off x="7938546" y="2324157"/>
            <a:ext cx="3038959" cy="369332"/>
          </a:xfrm>
          <a:prstGeom prst="rect">
            <a:avLst/>
          </a:prstGeom>
          <a:noFill/>
        </p:spPr>
        <p:txBody>
          <a:bodyPr wrap="square" rtlCol="0">
            <a:spAutoFit/>
          </a:bodyPr>
          <a:lstStyle/>
          <a:p>
            <a:r>
              <a:rPr lang="en-GB" b="1" dirty="0">
                <a:solidFill>
                  <a:schemeClr val="bg1"/>
                </a:solidFill>
                <a:latin typeface="Avenir Roman" panose="02000503020000020003" pitchFamily="2" charset="0"/>
              </a:rPr>
              <a:t>= Chamkar</a:t>
            </a:r>
          </a:p>
        </p:txBody>
      </p:sp>
      <p:sp>
        <p:nvSpPr>
          <p:cNvPr id="29" name="TextBox 28">
            <a:extLst>
              <a:ext uri="{FF2B5EF4-FFF2-40B4-BE49-F238E27FC236}">
                <a16:creationId xmlns:a16="http://schemas.microsoft.com/office/drawing/2014/main" id="{C4D519E3-9BB5-0846-807B-F36515046263}"/>
              </a:ext>
            </a:extLst>
          </p:cNvPr>
          <p:cNvSpPr txBox="1"/>
          <p:nvPr/>
        </p:nvSpPr>
        <p:spPr>
          <a:xfrm>
            <a:off x="6226232" y="1743446"/>
            <a:ext cx="3038959" cy="276999"/>
          </a:xfrm>
          <a:prstGeom prst="rect">
            <a:avLst/>
          </a:prstGeom>
          <a:noFill/>
        </p:spPr>
        <p:txBody>
          <a:bodyPr wrap="square" rtlCol="0">
            <a:spAutoFit/>
          </a:bodyPr>
          <a:lstStyle/>
          <a:p>
            <a:r>
              <a:rPr lang="en-GB" sz="1200" b="1" dirty="0">
                <a:solidFill>
                  <a:schemeClr val="bg1"/>
                </a:solidFill>
                <a:latin typeface="Avenir Roman" panose="02000503020000020003" pitchFamily="2" charset="0"/>
              </a:rPr>
              <a:t>Lowlands = Boeungs</a:t>
            </a:r>
          </a:p>
        </p:txBody>
      </p:sp>
      <p:sp>
        <p:nvSpPr>
          <p:cNvPr id="32" name="Down Arrow 31">
            <a:extLst>
              <a:ext uri="{FF2B5EF4-FFF2-40B4-BE49-F238E27FC236}">
                <a16:creationId xmlns:a16="http://schemas.microsoft.com/office/drawing/2014/main" id="{8DE53737-5B2A-1844-8BE3-18FA278B5B0C}"/>
              </a:ext>
            </a:extLst>
          </p:cNvPr>
          <p:cNvSpPr/>
          <p:nvPr/>
        </p:nvSpPr>
        <p:spPr>
          <a:xfrm>
            <a:off x="6626376" y="1972575"/>
            <a:ext cx="144049" cy="18789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own Arrow 32">
            <a:extLst>
              <a:ext uri="{FF2B5EF4-FFF2-40B4-BE49-F238E27FC236}">
                <a16:creationId xmlns:a16="http://schemas.microsoft.com/office/drawing/2014/main" id="{388F81DD-79E1-2C4B-BAE2-0F90D765EB4A}"/>
              </a:ext>
            </a:extLst>
          </p:cNvPr>
          <p:cNvSpPr/>
          <p:nvPr/>
        </p:nvSpPr>
        <p:spPr>
          <a:xfrm>
            <a:off x="7422511" y="1969933"/>
            <a:ext cx="144049" cy="18789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a:extLst>
              <a:ext uri="{FF2B5EF4-FFF2-40B4-BE49-F238E27FC236}">
                <a16:creationId xmlns:a16="http://schemas.microsoft.com/office/drawing/2014/main" id="{9FFFCF19-156E-B448-B438-54DB5546329F}"/>
              </a:ext>
            </a:extLst>
          </p:cNvPr>
          <p:cNvSpPr/>
          <p:nvPr/>
        </p:nvSpPr>
        <p:spPr>
          <a:xfrm>
            <a:off x="8542506" y="2631290"/>
            <a:ext cx="215193" cy="31285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a:extLst>
              <a:ext uri="{FF2B5EF4-FFF2-40B4-BE49-F238E27FC236}">
                <a16:creationId xmlns:a16="http://schemas.microsoft.com/office/drawing/2014/main" id="{E14A2171-A37F-0249-96C5-6A76A7A514D8}"/>
              </a:ext>
            </a:extLst>
          </p:cNvPr>
          <p:cNvSpPr/>
          <p:nvPr/>
        </p:nvSpPr>
        <p:spPr>
          <a:xfrm>
            <a:off x="4562987" y="2674071"/>
            <a:ext cx="215193" cy="31285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628604E-867A-0046-AF1D-FA157F1A5D48}"/>
              </a:ext>
            </a:extLst>
          </p:cNvPr>
          <p:cNvSpPr txBox="1"/>
          <p:nvPr/>
        </p:nvSpPr>
        <p:spPr>
          <a:xfrm>
            <a:off x="8614583" y="5720027"/>
            <a:ext cx="1686884" cy="307777"/>
          </a:xfrm>
          <a:prstGeom prst="rect">
            <a:avLst/>
          </a:prstGeom>
          <a:noFill/>
        </p:spPr>
        <p:txBody>
          <a:bodyPr wrap="square" rtlCol="0">
            <a:spAutoFit/>
          </a:bodyPr>
          <a:lstStyle/>
          <a:p>
            <a:r>
              <a:rPr lang="en-GB" sz="1400" dirty="0"/>
              <a:t>© C. Orieschnig</a:t>
            </a:r>
          </a:p>
        </p:txBody>
      </p:sp>
    </p:spTree>
    <p:extLst>
      <p:ext uri="{BB962C8B-B14F-4D97-AF65-F5344CB8AC3E}">
        <p14:creationId xmlns:p14="http://schemas.microsoft.com/office/powerpoint/2010/main" val="3803580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8506</TotalTime>
  <Words>2304</Words>
  <Application>Microsoft Macintosh PowerPoint</Application>
  <PresentationFormat>Widescreen</PresentationFormat>
  <Paragraphs>259</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Avenir Book</vt:lpstr>
      <vt:lpstr>Avenir Roman</vt:lpstr>
      <vt:lpstr>Calibri</vt:lpstr>
      <vt:lpstr>Office Theme</vt:lpstr>
      <vt:lpstr>Multi-Use Water Systems of the Cambodian Mekong Delta</vt:lpstr>
      <vt:lpstr>Overview</vt:lpstr>
      <vt:lpstr>Context Deltas, Ecohydrology and the Factors of Change </vt:lpstr>
      <vt:lpstr>Context</vt:lpstr>
      <vt:lpstr>Preks  Shaping the Cambodian Mekong Delta</vt:lpstr>
      <vt:lpstr>Where are we? </vt:lpstr>
      <vt:lpstr>Preks – What are they anyways?</vt:lpstr>
      <vt:lpstr>Preks – What are they anyways?</vt:lpstr>
      <vt:lpstr>Preks – What are they anyways?</vt:lpstr>
      <vt:lpstr>Preks – What are they anyways?</vt:lpstr>
      <vt:lpstr>Assessing Prek Ecosystem Services, Changes and Challenges</vt:lpstr>
      <vt:lpstr>Preks and Ecosystem Services</vt:lpstr>
      <vt:lpstr>Preks and Ecosystem Services</vt:lpstr>
      <vt:lpstr>The Rehabilitation of the Preks</vt:lpstr>
      <vt:lpstr>The Rehabilitation of the Preks</vt:lpstr>
      <vt:lpstr>The Rehabilitation of the Preks: Problems</vt:lpstr>
      <vt:lpstr>Research Questions and Objectives</vt:lpstr>
      <vt:lpstr>Research Questions</vt:lpstr>
      <vt:lpstr>Research Objectives</vt:lpstr>
      <vt:lpstr>Methods</vt:lpstr>
      <vt:lpstr>Methods</vt:lpstr>
      <vt:lpstr>Methods – Remote Sensing Analysis</vt:lpstr>
      <vt:lpstr>Methods – Remote Sensing Analysis</vt:lpstr>
      <vt:lpstr>Methods – Interviews</vt:lpstr>
      <vt:lpstr>Preliminary Results</vt:lpstr>
      <vt:lpstr>Preliminary Results – General Observations</vt:lpstr>
      <vt:lpstr>Preliminary Results – Interviews</vt:lpstr>
      <vt:lpstr>Preliminary Results – Remote Sensing</vt:lpstr>
      <vt:lpstr>Preliminary Results – Remote sensing</vt:lpstr>
      <vt:lpstr>Preliminary Results</vt:lpstr>
      <vt:lpstr>Discussion and Outlook</vt:lpstr>
      <vt:lpstr>Discussion</vt:lpstr>
      <vt:lpstr>Outlook</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Canal Systems of the Cambodian Mekong Delta</dc:title>
  <dc:creator>Microsoft Office User</dc:creator>
  <cp:lastModifiedBy>Microsoft Office User</cp:lastModifiedBy>
  <cp:revision>65</cp:revision>
  <cp:lastPrinted>2020-05-01T08:36:39Z</cp:lastPrinted>
  <dcterms:created xsi:type="dcterms:W3CDTF">2020-04-22T13:17:37Z</dcterms:created>
  <dcterms:modified xsi:type="dcterms:W3CDTF">2020-05-03T15:04:11Z</dcterms:modified>
</cp:coreProperties>
</file>