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3" r:id="rId3"/>
    <p:sldId id="425" r:id="rId4"/>
    <p:sldId id="437" r:id="rId5"/>
    <p:sldId id="418" r:id="rId6"/>
    <p:sldId id="444" r:id="rId7"/>
    <p:sldId id="430" r:id="rId8"/>
    <p:sldId id="429" r:id="rId9"/>
  </p:sldIdLst>
  <p:sldSz cx="9144000" cy="6858000" type="screen4x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BFB"/>
    <a:srgbClr val="5B34E8"/>
    <a:srgbClr val="5161F5"/>
    <a:srgbClr val="FF3300"/>
    <a:srgbClr val="EBFB21"/>
    <a:srgbClr val="0B1BB5"/>
    <a:srgbClr val="FF0066"/>
    <a:srgbClr val="E7A73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3" autoAdjust="0"/>
    <p:restoredTop sz="97059" autoAdjust="0"/>
  </p:normalViewPr>
  <p:slideViewPr>
    <p:cSldViewPr showGuides="1">
      <p:cViewPr varScale="1">
        <p:scale>
          <a:sx n="142" d="100"/>
          <a:sy n="142" d="100"/>
        </p:scale>
        <p:origin x="-564" y="-102"/>
      </p:cViewPr>
      <p:guideLst>
        <p:guide orient="horz" pos="1888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1956" y="-72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t" anchorCtr="0" compatLnSpc="1">
            <a:prstTxWarp prst="textNoShape">
              <a:avLst/>
            </a:prstTxWarp>
          </a:bodyPr>
          <a:lstStyle>
            <a:lvl1pPr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864" y="0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t" anchorCtr="0" compatLnSpc="1">
            <a:prstTxWarp prst="textNoShape">
              <a:avLst/>
            </a:prstTxWarp>
          </a:bodyPr>
          <a:lstStyle>
            <a:lvl1pPr algn="r"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011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b" anchorCtr="0" compatLnSpc="1">
            <a:prstTxWarp prst="textNoShape">
              <a:avLst/>
            </a:prstTxWarp>
          </a:bodyPr>
          <a:lstStyle>
            <a:lvl1pPr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864" y="6458011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b" anchorCtr="0" compatLnSpc="1">
            <a:prstTxWarp prst="textNoShape">
              <a:avLst/>
            </a:prstTxWarp>
          </a:bodyPr>
          <a:lstStyle>
            <a:lvl1pPr algn="r" defTabSz="910858">
              <a:defRPr sz="1200"/>
            </a:lvl1pPr>
          </a:lstStyle>
          <a:p>
            <a:pPr>
              <a:defRPr/>
            </a:pPr>
            <a:fld id="{F1938435-B044-49A6-BCA3-7563B082A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t" anchorCtr="0" compatLnSpc="1">
            <a:prstTxWarp prst="textNoShape">
              <a:avLst/>
            </a:prstTxWarp>
          </a:bodyPr>
          <a:lstStyle>
            <a:lvl1pPr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864" y="0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t" anchorCtr="0" compatLnSpc="1">
            <a:prstTxWarp prst="textNoShape">
              <a:avLst/>
            </a:prstTxWarp>
          </a:bodyPr>
          <a:lstStyle>
            <a:lvl1pPr algn="r"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168" y="3229553"/>
            <a:ext cx="7277894" cy="305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8011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b" anchorCtr="0" compatLnSpc="1">
            <a:prstTxWarp prst="textNoShape">
              <a:avLst/>
            </a:prstTxWarp>
          </a:bodyPr>
          <a:lstStyle>
            <a:lvl1pPr defTabSz="910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864" y="6458011"/>
            <a:ext cx="4300361" cy="33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8" tIns="45510" rIns="91018" bIns="45510" numCol="1" anchor="b" anchorCtr="0" compatLnSpc="1">
            <a:prstTxWarp prst="textNoShape">
              <a:avLst/>
            </a:prstTxWarp>
          </a:bodyPr>
          <a:lstStyle>
            <a:lvl1pPr algn="r" defTabSz="910858">
              <a:defRPr sz="1200"/>
            </a:lvl1pPr>
          </a:lstStyle>
          <a:p>
            <a:pPr>
              <a:defRPr/>
            </a:pPr>
            <a:fld id="{9F4AF1D6-BB7B-4EB0-94BA-3E22BB528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3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A4CD31D-FBB8-41C0-9262-B6B3243F73F8}" type="slidenum">
              <a:rPr lang="en-US" smtClean="0"/>
              <a:pPr defTabSz="909638"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A4CD31D-FBB8-41C0-9262-B6B3243F73F8}" type="slidenum">
              <a:rPr lang="en-US" smtClean="0"/>
              <a:pPr defTabSz="909638"/>
              <a:t>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A4CD31D-FBB8-41C0-9262-B6B3243F73F8}" type="slidenum">
              <a:rPr lang="en-US" smtClean="0"/>
              <a:pPr defTabSz="909638"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96E2-8FB9-4823-8ABB-A6E221942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AF04-031F-46AA-89BD-9636779A9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B2FF-8BE7-448E-B520-D5E54744F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13F9E-DAD9-42CA-8ED3-BDD2A72B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01721-A6EF-4025-9DC8-232241A82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D8A0-B4B7-409E-BBF0-09E97E892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DA76-7335-46D7-82AD-FF7380DD0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3521-9A4B-4D1E-80F4-4E8F15B41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24C8-F948-45DD-8A71-507378F1D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9BEE-D950-48E5-B405-418A050C1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17AC4-171A-49AC-906A-E3BB2D0F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F77A40-1C20-48BA-B4E0-6BAB0C3B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179386" y="1944063"/>
            <a:ext cx="8785225" cy="28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1800" b="1" dirty="0" err="1">
                <a:latin typeface="Arial" pitchFamily="34" charset="0"/>
              </a:rPr>
              <a:t>Zdeněk</a:t>
            </a:r>
            <a:r>
              <a:rPr lang="en-GB" sz="1800" b="1" dirty="0">
                <a:latin typeface="Arial" pitchFamily="34" charset="0"/>
              </a:rPr>
              <a:t> </a:t>
            </a:r>
            <a:r>
              <a:rPr lang="en-GB" sz="1800" b="1" dirty="0" err="1" smtClean="0">
                <a:latin typeface="Arial" pitchFamily="34" charset="0"/>
              </a:rPr>
              <a:t>Němeček</a:t>
            </a:r>
            <a:r>
              <a:rPr lang="en-GB" sz="1800" b="1" dirty="0" smtClean="0">
                <a:latin typeface="Arial" pitchFamily="34" charset="0"/>
              </a:rPr>
              <a:t>, </a:t>
            </a:r>
            <a:r>
              <a:rPr lang="en-GB" sz="1800" b="1" dirty="0" err="1">
                <a:latin typeface="Arial" pitchFamily="34" charset="0"/>
              </a:rPr>
              <a:t>Tereza</a:t>
            </a:r>
            <a:r>
              <a:rPr lang="en-GB" sz="1800" b="1" dirty="0">
                <a:latin typeface="Arial" pitchFamily="34" charset="0"/>
              </a:rPr>
              <a:t> </a:t>
            </a:r>
            <a:r>
              <a:rPr lang="en-GB" sz="1800" b="1" dirty="0" err="1" smtClean="0">
                <a:latin typeface="Arial" pitchFamily="34" charset="0"/>
              </a:rPr>
              <a:t>Ďurovcová</a:t>
            </a:r>
            <a:r>
              <a:rPr lang="en-GB" sz="1800" b="1" dirty="0" smtClean="0">
                <a:latin typeface="Arial" pitchFamily="34" charset="0"/>
              </a:rPr>
              <a:t>, </a:t>
            </a:r>
            <a:r>
              <a:rPr lang="en-GB" sz="1800" b="1" dirty="0">
                <a:latin typeface="Arial" pitchFamily="34" charset="0"/>
              </a:rPr>
              <a:t>Jana </a:t>
            </a:r>
            <a:r>
              <a:rPr lang="en-GB" sz="1800" b="1" dirty="0" err="1" smtClean="0">
                <a:latin typeface="Arial" pitchFamily="34" charset="0"/>
              </a:rPr>
              <a:t>Šafránková</a:t>
            </a:r>
            <a:endParaRPr lang="en-GB" sz="1800" b="1" dirty="0" smtClean="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GB" sz="1800" b="1" dirty="0" smtClean="0">
                <a:latin typeface="Arial" pitchFamily="34" charset="0"/>
              </a:rPr>
              <a:t> </a:t>
            </a:r>
            <a:r>
              <a:rPr lang="en-GB" sz="1600" i="1" dirty="0" smtClean="0">
                <a:latin typeface="Arial" pitchFamily="34" charset="0"/>
                <a:cs typeface="Times New Roman" pitchFamily="18" charset="0"/>
              </a:rPr>
              <a:t>Charles 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University, Faculty of Mathematics and Physics, Prague, Czech </a:t>
            </a: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Republic</a:t>
            </a:r>
          </a:p>
          <a:p>
            <a:pPr algn="ctr">
              <a:lnSpc>
                <a:spcPct val="130000"/>
              </a:lnSpc>
            </a:pPr>
            <a:r>
              <a:rPr lang="en-GB" sz="1800" b="1" dirty="0">
                <a:latin typeface="Arial" pitchFamily="34" charset="0"/>
              </a:rPr>
              <a:t>John D. Richardson </a:t>
            </a:r>
          </a:p>
          <a:p>
            <a:pPr algn="ctr">
              <a:lnSpc>
                <a:spcPct val="130000"/>
              </a:lnSpc>
            </a:pPr>
            <a:r>
              <a:rPr lang="en-US" sz="1600" i="1" dirty="0" err="1">
                <a:latin typeface="Arial" pitchFamily="34" charset="0"/>
                <a:cs typeface="Times New Roman" pitchFamily="18" charset="0"/>
              </a:rPr>
              <a:t>Kavli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 Center for Astrophysics and Space Science, MIT, Cambridge, USA</a:t>
            </a:r>
          </a:p>
          <a:p>
            <a:pPr algn="ctr">
              <a:lnSpc>
                <a:spcPct val="130000"/>
              </a:lnSpc>
            </a:pPr>
            <a:r>
              <a:rPr lang="en-GB" sz="1800" b="1" dirty="0" err="1" smtClean="0">
                <a:latin typeface="Arial" pitchFamily="34" charset="0"/>
              </a:rPr>
              <a:t>Jiří</a:t>
            </a:r>
            <a:r>
              <a:rPr lang="en-GB" sz="1800" b="1" dirty="0" smtClean="0">
                <a:latin typeface="Arial" pitchFamily="34" charset="0"/>
              </a:rPr>
              <a:t> </a:t>
            </a:r>
            <a:r>
              <a:rPr lang="en-GB" sz="1800" b="1" dirty="0" err="1" smtClean="0">
                <a:latin typeface="Arial" pitchFamily="34" charset="0"/>
              </a:rPr>
              <a:t>Šimůnek</a:t>
            </a:r>
            <a:endParaRPr lang="en-GB" sz="1800" b="1" dirty="0" smtClean="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Institute 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of Atmospheric Physics, </a:t>
            </a: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Czech 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Academy of Sciences, </a:t>
            </a: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Prague, 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Czech </a:t>
            </a: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Republic</a:t>
            </a:r>
          </a:p>
          <a:p>
            <a:pPr algn="ctr">
              <a:lnSpc>
                <a:spcPct val="130000"/>
              </a:lnSpc>
            </a:pPr>
            <a:r>
              <a:rPr lang="de-DE" sz="1800" b="1" dirty="0" smtClean="0">
                <a:latin typeface="Arial" pitchFamily="34" charset="0"/>
              </a:rPr>
              <a:t>Michael </a:t>
            </a:r>
            <a:r>
              <a:rPr lang="de-DE" sz="1800" b="1" dirty="0">
                <a:latin typeface="Arial" pitchFamily="34" charset="0"/>
              </a:rPr>
              <a:t>L. </a:t>
            </a:r>
            <a:r>
              <a:rPr lang="de-DE" sz="1800" b="1" dirty="0" smtClean="0">
                <a:latin typeface="Arial" pitchFamily="34" charset="0"/>
              </a:rPr>
              <a:t>Stevens</a:t>
            </a:r>
          </a:p>
          <a:p>
            <a:pPr algn="ctr">
              <a:lnSpc>
                <a:spcPct val="130000"/>
              </a:lnSpc>
            </a:pP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Smithsonian </a:t>
            </a:r>
            <a:r>
              <a:rPr lang="en-US" sz="1600" i="1" dirty="0">
                <a:latin typeface="Arial" pitchFamily="34" charset="0"/>
                <a:cs typeface="Times New Roman" pitchFamily="18" charset="0"/>
              </a:rPr>
              <a:t>Astrophysical Observatory, Cambridge, </a:t>
            </a:r>
            <a:r>
              <a:rPr lang="en-US" sz="1600" i="1" dirty="0" smtClean="0">
                <a:latin typeface="Arial" pitchFamily="34" charset="0"/>
                <a:cs typeface="Times New Roman" pitchFamily="18" charset="0"/>
              </a:rPr>
              <a:t>USA</a:t>
            </a:r>
            <a:endParaRPr lang="en-US" sz="1600" i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67544" y="116632"/>
            <a:ext cx="8485954" cy="1866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375655" tIns="375655" rIns="375655" bIns="375655">
            <a:spAutoFit/>
          </a:bodyPr>
          <a:lstStyle/>
          <a:p>
            <a:pPr algn="ctr" defTabSz="1500188">
              <a:defRPr/>
            </a:pPr>
            <a:r>
              <a:rPr lang="en-US" sz="3600" b="1" dirty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US" sz="3600" b="1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Non)radial </a:t>
            </a:r>
            <a:r>
              <a:rPr lang="en-US" sz="3600" b="1" dirty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propagation of the solar wind flow </a:t>
            </a:r>
            <a:endParaRPr lang="en-US" sz="3600" b="1" dirty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52" name="Group 17"/>
          <p:cNvGrpSpPr>
            <a:grpSpLocks/>
          </p:cNvGrpSpPr>
          <p:nvPr/>
        </p:nvGrpSpPr>
        <p:grpSpPr bwMode="auto">
          <a:xfrm>
            <a:off x="295112" y="4921571"/>
            <a:ext cx="1828616" cy="1819797"/>
            <a:chOff x="2286" y="96"/>
            <a:chExt cx="912" cy="912"/>
          </a:xfrm>
        </p:grpSpPr>
        <p:sp>
          <p:nvSpPr>
            <p:cNvPr id="2056" name="Rectangle 16"/>
            <p:cNvSpPr>
              <a:spLocks noChangeArrowheads="1"/>
            </p:cNvSpPr>
            <p:nvPr/>
          </p:nvSpPr>
          <p:spPr bwMode="auto">
            <a:xfrm>
              <a:off x="2286" y="96"/>
              <a:ext cx="912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2057" name="Picture 15" descr="logo60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" y="144"/>
              <a:ext cx="864" cy="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90498" y="1983842"/>
            <a:ext cx="8763000" cy="1300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75655" tIns="375655" rIns="375655" bIns="375655">
            <a:spAutoFit/>
          </a:bodyPr>
          <a:lstStyle/>
          <a:p>
            <a:pPr algn="ctr" defTabSz="1500188">
              <a:lnSpc>
                <a:spcPct val="150000"/>
              </a:lnSpc>
              <a:defRPr/>
            </a:pPr>
            <a:endParaRPr lang="cs-CZ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2843213" y="6453188"/>
            <a:ext cx="28389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Moscow, February 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16–20, 2015</a:t>
            </a:r>
            <a:endParaRPr lang="cs-CZ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7" descr="100_174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7" r="19655" b="6561"/>
          <a:stretch>
            <a:fillRect/>
          </a:stretch>
        </p:blipFill>
        <p:spPr bwMode="auto">
          <a:xfrm>
            <a:off x="7155339" y="4921572"/>
            <a:ext cx="1664811" cy="164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2167762" y="5831469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EGU General Assembly, May 2020</a:t>
            </a:r>
            <a:endParaRPr lang="en-US" sz="1800" i="1" dirty="0">
              <a:solidFill>
                <a:srgbClr val="214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66936"/>
            <a:ext cx="7848996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Motivation</a:t>
            </a:r>
            <a:endParaRPr lang="en-US" sz="4000" dirty="0" smtClean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0" y="232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83568" y="1124744"/>
            <a:ext cx="79930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The 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reviewer’s 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question on the submitted article on foreshock velocity variations: “the </a:t>
            </a:r>
            <a:r>
              <a:rPr lang="en-US" altLang="cs-CZ" sz="1800" i="1" dirty="0">
                <a:solidFill>
                  <a:srgbClr val="214BFB"/>
                </a:solidFill>
                <a:latin typeface="Arial" charset="0"/>
              </a:rPr>
              <a:t>authors should explain why the peaks 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of </a:t>
            </a:r>
            <a:r>
              <a:rPr lang="en-US" altLang="cs-CZ" sz="1800" i="1" dirty="0" err="1" smtClean="0">
                <a:solidFill>
                  <a:srgbClr val="214BFB"/>
                </a:solidFill>
                <a:latin typeface="Arial" charset="0"/>
              </a:rPr>
              <a:t>Vy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 is centered </a:t>
            </a:r>
            <a:r>
              <a:rPr lang="en-US" altLang="cs-CZ" sz="1800" i="1" dirty="0">
                <a:solidFill>
                  <a:srgbClr val="214BFB"/>
                </a:solidFill>
                <a:latin typeface="Arial" charset="0"/>
              </a:rPr>
              <a:t>around +20 km/s instead of 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+</a:t>
            </a:r>
            <a:r>
              <a:rPr lang="en-US" altLang="cs-CZ" sz="1800" i="1" dirty="0">
                <a:solidFill>
                  <a:srgbClr val="214BFB"/>
                </a:solidFill>
                <a:latin typeface="Arial" charset="0"/>
              </a:rPr>
              <a:t>30 km/s expected from the Earth's orbital </a:t>
            </a:r>
            <a:r>
              <a:rPr lang="en-US" altLang="cs-CZ" sz="1800" i="1" dirty="0" smtClean="0">
                <a:solidFill>
                  <a:srgbClr val="214BFB"/>
                </a:solidFill>
                <a:latin typeface="Arial" charset="0"/>
              </a:rPr>
              <a:t>motion”</a:t>
            </a:r>
            <a:endParaRPr lang="en-US" altLang="cs-CZ" sz="1800" i="1" dirty="0">
              <a:solidFill>
                <a:srgbClr val="214BFB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cs-CZ" sz="1800" dirty="0" smtClean="0">
                <a:latin typeface="Arial" charset="0"/>
              </a:rPr>
              <a:t>The </a:t>
            </a:r>
            <a:r>
              <a:rPr lang="en-US" altLang="cs-CZ" sz="1800" dirty="0">
                <a:latin typeface="Arial" charset="0"/>
              </a:rPr>
              <a:t>solar wind non-radial velocity components observed beyond the </a:t>
            </a:r>
            <a:r>
              <a:rPr lang="en-US" altLang="cs-CZ" sz="1800" dirty="0" smtClean="0">
                <a:latin typeface="Arial" charset="0"/>
              </a:rPr>
              <a:t>Alfven point are </a:t>
            </a:r>
            <a:r>
              <a:rPr lang="en-US" altLang="cs-CZ" sz="1800" dirty="0">
                <a:latin typeface="Arial" charset="0"/>
              </a:rPr>
              <a:t>usually attributed to waves, the interaction of </a:t>
            </a:r>
            <a:r>
              <a:rPr lang="en-US" altLang="cs-CZ" sz="1800" dirty="0" smtClean="0">
                <a:latin typeface="Arial" charset="0"/>
              </a:rPr>
              <a:t>different streams, </a:t>
            </a:r>
            <a:r>
              <a:rPr lang="en-US" altLang="cs-CZ" sz="1800" dirty="0">
                <a:latin typeface="Arial" charset="0"/>
              </a:rPr>
              <a:t>or other </a:t>
            </a:r>
            <a:r>
              <a:rPr lang="en-US" altLang="cs-CZ" sz="1800" dirty="0" smtClean="0">
                <a:latin typeface="Arial" charset="0"/>
              </a:rPr>
              <a:t>transient </a:t>
            </a:r>
            <a:r>
              <a:rPr lang="en-US" altLang="cs-CZ" sz="1800" dirty="0" smtClean="0">
                <a:latin typeface="Arial" charset="0"/>
              </a:rPr>
              <a:t>phenomena and thus the mean value would be zero.</a:t>
            </a:r>
            <a:endParaRPr lang="en-US" altLang="cs-CZ" sz="1800" dirty="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cs-CZ" sz="1800" dirty="0">
                <a:latin typeface="Arial" charset="0"/>
              </a:rPr>
              <a:t>However, </a:t>
            </a:r>
            <a:r>
              <a:rPr lang="en-US" altLang="cs-CZ" sz="1800" dirty="0" smtClean="0">
                <a:latin typeface="Arial" charset="0"/>
              </a:rPr>
              <a:t>Earth-orbiting </a:t>
            </a:r>
            <a:r>
              <a:rPr lang="en-US" altLang="cs-CZ" sz="1800" dirty="0">
                <a:latin typeface="Arial" charset="0"/>
              </a:rPr>
              <a:t>spacecraft as well as monitors at L1 indicate </a:t>
            </a:r>
            <a:r>
              <a:rPr lang="en-US" altLang="cs-CZ" sz="1800" dirty="0" smtClean="0">
                <a:latin typeface="Arial" charset="0"/>
              </a:rPr>
              <a:t>systematic </a:t>
            </a:r>
            <a:r>
              <a:rPr lang="en-US" altLang="cs-CZ" sz="1800" dirty="0">
                <a:latin typeface="Arial" charset="0"/>
              </a:rPr>
              <a:t>deviations of the wind velocity from the </a:t>
            </a:r>
            <a:r>
              <a:rPr lang="en-US" altLang="cs-CZ" sz="1800" dirty="0" smtClean="0">
                <a:latin typeface="Arial" charset="0"/>
              </a:rPr>
              <a:t>radial direction.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cs-CZ" sz="1800" dirty="0">
                <a:latin typeface="Arial" charset="0"/>
              </a:rPr>
              <a:t>Since these </a:t>
            </a:r>
            <a:r>
              <a:rPr lang="en-US" altLang="cs-CZ" sz="1800" dirty="0" smtClean="0">
                <a:latin typeface="Arial" charset="0"/>
              </a:rPr>
              <a:t>deviations are </a:t>
            </a:r>
            <a:r>
              <a:rPr lang="en-US" altLang="cs-CZ" sz="1800" dirty="0">
                <a:latin typeface="Arial" charset="0"/>
              </a:rPr>
              <a:t>of the order of several degrees, the calibration of the instruments is often </a:t>
            </a:r>
            <a:r>
              <a:rPr lang="en-US" altLang="cs-CZ" sz="1800" dirty="0" smtClean="0">
                <a:latin typeface="Arial" charset="0"/>
              </a:rPr>
              <a:t>under question.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cs-CZ" sz="1800" dirty="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This paper investigates for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the first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time the evolution of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non-radial components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of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the solar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wind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flow along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the path from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0.17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to 10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AU.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50825" y="44624"/>
            <a:ext cx="871378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360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What is the solar wind speed?</a:t>
            </a:r>
            <a:endParaRPr lang="en-US" altLang="cs-CZ" sz="3600" dirty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Rectangle 25"/>
          <p:cNvSpPr>
            <a:spLocks noChangeAspect="1" noChangeArrowheads="1"/>
          </p:cNvSpPr>
          <p:nvPr/>
        </p:nvSpPr>
        <p:spPr bwMode="auto">
          <a:xfrm>
            <a:off x="4393481" y="908720"/>
            <a:ext cx="4643015" cy="45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Motion of the solar wind is influenced by waves that produce large velocity components perpendicular to the ambient magnetic field that would be mostly radial close to Sun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The solar wind consists of several weakly interacting ion populations (proton core and beam, alpha particle core and beam, and heavier ions) that move with their own velocities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600" dirty="0" err="1" smtClean="0">
                <a:latin typeface="Arial" charset="0"/>
              </a:rPr>
              <a:t>Nemecek</a:t>
            </a:r>
            <a:r>
              <a:rPr lang="en-US" altLang="cs-CZ" sz="1600" dirty="0" smtClean="0">
                <a:latin typeface="Arial" charset="0"/>
              </a:rPr>
              <a:t> et al. (2020) proposed the velocity of </a:t>
            </a:r>
            <a:r>
              <a:rPr lang="en-US" altLang="cs-CZ" sz="1600" dirty="0">
                <a:latin typeface="Arial" charset="0"/>
              </a:rPr>
              <a:t>minimum motional electric field </a:t>
            </a:r>
            <a:r>
              <a:rPr lang="en-US" altLang="cs-CZ" sz="1600" dirty="0" smtClean="0">
                <a:latin typeface="Arial" charset="0"/>
              </a:rPr>
              <a:t> frame (de Hoffmann-Teller frame, V</a:t>
            </a:r>
            <a:r>
              <a:rPr lang="en-US" altLang="cs-CZ" sz="1600" baseline="-25000" dirty="0" smtClean="0">
                <a:latin typeface="Arial" charset="0"/>
              </a:rPr>
              <a:t>HT</a:t>
            </a:r>
            <a:r>
              <a:rPr lang="en-US" altLang="cs-CZ" sz="1600" dirty="0" smtClean="0">
                <a:latin typeface="Arial" charset="0"/>
              </a:rPr>
              <a:t>) because: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altLang="cs-CZ" sz="1600" dirty="0" smtClean="0">
                <a:latin typeface="Arial" charset="0"/>
              </a:rPr>
              <a:t>this velocity </a:t>
            </a:r>
            <a:r>
              <a:rPr lang="en-US" altLang="cs-CZ" sz="1600" dirty="0">
                <a:latin typeface="Arial" charset="0"/>
              </a:rPr>
              <a:t>is identical </a:t>
            </a:r>
            <a:r>
              <a:rPr lang="en-US" altLang="cs-CZ" sz="1600" dirty="0" smtClean="0">
                <a:latin typeface="Arial" charset="0"/>
              </a:rPr>
              <a:t>for all </a:t>
            </a:r>
            <a:r>
              <a:rPr lang="en-US" altLang="cs-CZ" sz="1600" dirty="0">
                <a:latin typeface="Arial" charset="0"/>
              </a:rPr>
              <a:t>ion species, </a:t>
            </a:r>
            <a:endParaRPr lang="en-US" altLang="cs-CZ" sz="16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altLang="cs-CZ" sz="1600" dirty="0" smtClean="0">
                <a:latin typeface="Arial" charset="0"/>
              </a:rPr>
              <a:t>the </a:t>
            </a:r>
            <a:r>
              <a:rPr lang="en-US" altLang="cs-CZ" sz="1600" dirty="0">
                <a:latin typeface="Arial" charset="0"/>
              </a:rPr>
              <a:t>velocity of alpha particles can serve as a good approximation of </a:t>
            </a:r>
            <a:r>
              <a:rPr lang="en-US" altLang="cs-CZ" sz="1600" dirty="0" smtClean="0">
                <a:latin typeface="Arial" charset="0"/>
              </a:rPr>
              <a:t>V</a:t>
            </a:r>
            <a:r>
              <a:rPr lang="en-US" altLang="cs-CZ" sz="1600" baseline="-25000" dirty="0" smtClean="0">
                <a:latin typeface="Arial" charset="0"/>
              </a:rPr>
              <a:t>HT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altLang="cs-CZ" sz="1600" dirty="0" smtClean="0">
                <a:latin typeface="Arial" charset="0"/>
              </a:rPr>
              <a:t>it </a:t>
            </a:r>
            <a:r>
              <a:rPr lang="en-US" altLang="cs-CZ" sz="1600" dirty="0">
                <a:latin typeface="Arial" charset="0"/>
              </a:rPr>
              <a:t>is closely related to the </a:t>
            </a:r>
            <a:r>
              <a:rPr lang="en-US" altLang="cs-CZ" sz="1600" dirty="0" smtClean="0">
                <a:latin typeface="Arial" charset="0"/>
              </a:rPr>
              <a:t>wave </a:t>
            </a:r>
            <a:r>
              <a:rPr lang="en-US" altLang="cs-CZ" sz="1600" dirty="0">
                <a:latin typeface="Arial" charset="0"/>
              </a:rPr>
              <a:t>frame.</a:t>
            </a:r>
            <a:endParaRPr lang="en-US" altLang="cs-CZ" sz="1600" dirty="0" smtClean="0">
              <a:latin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55576" y="6186790"/>
            <a:ext cx="273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Nemecek</a:t>
            </a:r>
            <a:r>
              <a:rPr lang="en-US" sz="1600" i="1" dirty="0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(</a:t>
            </a:r>
            <a:r>
              <a:rPr lang="en-US" sz="1600" i="1" dirty="0" err="1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ApJ</a:t>
            </a:r>
            <a:r>
              <a:rPr lang="en-US" sz="1600" i="1" dirty="0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2020)</a:t>
            </a:r>
            <a:endParaRPr lang="cs-CZ" sz="1600" i="1" dirty="0">
              <a:solidFill>
                <a:srgbClr val="214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48190"/>
            <a:ext cx="3626453" cy="500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8"/>
          <p:cNvSpPr txBox="1">
            <a:spLocks noChangeAspect="1" noChangeArrowheads="1"/>
          </p:cNvSpPr>
          <p:nvPr/>
        </p:nvSpPr>
        <p:spPr bwMode="auto">
          <a:xfrm>
            <a:off x="3744193" y="1424970"/>
            <a:ext cx="97182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err="1">
                <a:solidFill>
                  <a:srgbClr val="214BFB"/>
                </a:solidFill>
                <a:latin typeface="Arial" charset="0"/>
                <a:cs typeface="Arial" charset="0"/>
              </a:rPr>
              <a:t>V</a:t>
            </a:r>
            <a:r>
              <a:rPr lang="en-US" sz="1600" b="1" baseline="-25000" dirty="0" err="1">
                <a:solidFill>
                  <a:srgbClr val="214BFB"/>
                </a:solidFill>
                <a:latin typeface="Arial" charset="0"/>
                <a:cs typeface="Arial" charset="0"/>
              </a:rPr>
              <a:t>alpha</a:t>
            </a:r>
            <a:endParaRPr lang="en-US" altLang="cs-CZ" sz="1600" b="1" baseline="-25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cs-CZ" sz="16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altLang="cs-CZ" sz="1600" b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proton</a:t>
            </a:r>
            <a:endParaRPr lang="en-US" altLang="cs-CZ" sz="1600" b="1" baseline="-25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ovéPole 8"/>
          <p:cNvSpPr txBox="1">
            <a:spLocks noChangeAspect="1" noChangeArrowheads="1"/>
          </p:cNvSpPr>
          <p:nvPr/>
        </p:nvSpPr>
        <p:spPr bwMode="auto">
          <a:xfrm>
            <a:off x="1979712" y="3429000"/>
            <a:ext cx="1728192" cy="26930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VHT from protons</a:t>
            </a:r>
            <a:endParaRPr lang="cs-CZ" sz="1000" b="1" baseline="-25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TextovéPole 8"/>
          <p:cNvSpPr txBox="1">
            <a:spLocks noChangeAspect="1" noChangeArrowheads="1"/>
          </p:cNvSpPr>
          <p:nvPr/>
        </p:nvSpPr>
        <p:spPr bwMode="auto">
          <a:xfrm>
            <a:off x="755576" y="3864117"/>
            <a:ext cx="1728192" cy="26930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VHT from alphas</a:t>
            </a:r>
            <a:endParaRPr lang="cs-CZ" sz="1000" b="1" baseline="-25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923928" y="5603855"/>
            <a:ext cx="4968551" cy="99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cs-CZ" sz="1400" dirty="0" smtClean="0">
                <a:solidFill>
                  <a:srgbClr val="214BFB"/>
                </a:solidFill>
                <a:latin typeface="Arial" charset="0"/>
              </a:rPr>
              <a:t>The figure demonstrates above points (1, 2, 3). In spite of large </a:t>
            </a:r>
            <a:r>
              <a:rPr lang="en-US" altLang="cs-CZ" sz="1400" dirty="0" err="1" smtClean="0">
                <a:solidFill>
                  <a:srgbClr val="214BFB"/>
                </a:solidFill>
                <a:latin typeface="Arial" charset="0"/>
              </a:rPr>
              <a:t>Alfvenic</a:t>
            </a:r>
            <a:r>
              <a:rPr lang="en-US" altLang="cs-CZ" sz="1400" dirty="0" smtClean="0">
                <a:solidFill>
                  <a:srgbClr val="214BFB"/>
                </a:solidFill>
                <a:latin typeface="Arial" charset="0"/>
              </a:rPr>
              <a:t> fluctuations of proton speed, V</a:t>
            </a:r>
            <a:r>
              <a:rPr lang="en-US" altLang="cs-CZ" sz="1400" baseline="-25000" dirty="0" smtClean="0">
                <a:solidFill>
                  <a:srgbClr val="214BFB"/>
                </a:solidFill>
                <a:latin typeface="Arial" charset="0"/>
              </a:rPr>
              <a:t>HT</a:t>
            </a:r>
            <a:r>
              <a:rPr lang="en-US" altLang="cs-CZ" sz="1400" dirty="0" smtClean="0">
                <a:solidFill>
                  <a:srgbClr val="214BFB"/>
                </a:solidFill>
                <a:latin typeface="Arial" charset="0"/>
              </a:rPr>
              <a:t> computed from protons changes smoothly, it is not affected by waves, and it is identical for protons and alphas. </a:t>
            </a:r>
          </a:p>
        </p:txBody>
      </p:sp>
    </p:spTree>
    <p:extLst>
      <p:ext uri="{BB962C8B-B14F-4D97-AF65-F5344CB8AC3E}">
        <p14:creationId xmlns:p14="http://schemas.microsoft.com/office/powerpoint/2010/main" val="36373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1"/>
          <p:cNvSpPr txBox="1">
            <a:spLocks noChangeArrowheads="1"/>
          </p:cNvSpPr>
          <p:nvPr/>
        </p:nvSpPr>
        <p:spPr>
          <a:xfrm>
            <a:off x="539552" y="197986"/>
            <a:ext cx="7992888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Multi-spacecraft observations at 1 AU</a:t>
            </a:r>
            <a:endParaRPr lang="en-US" sz="3600" dirty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5651500" y="981075"/>
            <a:ext cx="29527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 sz="1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764077" y="1484784"/>
            <a:ext cx="3272419" cy="428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</a:rPr>
              <a:t>GSE coordinates are used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</a:rPr>
              <a:t>Limited statistics of observations of three spacecraft and three different instruments shows relatively good correspondence of </a:t>
            </a:r>
            <a:r>
              <a:rPr lang="en-US" altLang="cs-CZ" sz="1800" dirty="0" err="1" smtClean="0">
                <a:latin typeface="Arial" charset="0"/>
              </a:rPr>
              <a:t>V</a:t>
            </a:r>
            <a:r>
              <a:rPr lang="en-US" altLang="cs-CZ" sz="1800" baseline="-25000" dirty="0" err="1" smtClean="0">
                <a:latin typeface="Arial" charset="0"/>
              </a:rPr>
              <a:t>HT</a:t>
            </a:r>
            <a:r>
              <a:rPr lang="en-US" altLang="cs-CZ" sz="1800" dirty="0" err="1" smtClean="0">
                <a:latin typeface="Arial" charset="0"/>
              </a:rPr>
              <a:t>y</a:t>
            </a:r>
            <a:endParaRPr lang="en-US" altLang="cs-CZ" sz="18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</a:rPr>
              <a:t>Calibration issues can be excluded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</a:rPr>
              <a:t>Average </a:t>
            </a:r>
            <a:r>
              <a:rPr lang="en-US" altLang="cs-CZ" sz="1800" dirty="0" err="1" smtClean="0">
                <a:latin typeface="Arial" charset="0"/>
              </a:rPr>
              <a:t>V</a:t>
            </a:r>
            <a:r>
              <a:rPr lang="en-US" altLang="cs-CZ" sz="1800" baseline="-25000" dirty="0" err="1" smtClean="0">
                <a:latin typeface="Arial" charset="0"/>
              </a:rPr>
              <a:t>HT</a:t>
            </a:r>
            <a:r>
              <a:rPr lang="en-US" altLang="cs-CZ" sz="1800" dirty="0" err="1" smtClean="0">
                <a:latin typeface="Arial" charset="0"/>
              </a:rPr>
              <a:t>y</a:t>
            </a:r>
            <a:r>
              <a:rPr lang="en-US" altLang="cs-CZ" sz="1800" dirty="0" smtClean="0">
                <a:latin typeface="Arial" charset="0"/>
              </a:rPr>
              <a:t> changes its sign – it is negative in slow and positive in fast wind.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cs-CZ" sz="1800" dirty="0" err="1" smtClean="0">
                <a:latin typeface="Arial" charset="0"/>
              </a:rPr>
              <a:t>V</a:t>
            </a:r>
            <a:r>
              <a:rPr lang="en-US" altLang="cs-CZ" sz="1800" baseline="-25000" dirty="0" err="1" smtClean="0">
                <a:latin typeface="Arial" charset="0"/>
              </a:rPr>
              <a:t>HT</a:t>
            </a:r>
            <a:r>
              <a:rPr lang="en-US" altLang="cs-CZ" sz="1800" dirty="0" err="1" smtClean="0">
                <a:latin typeface="Arial" charset="0"/>
              </a:rPr>
              <a:t>z</a:t>
            </a:r>
            <a:r>
              <a:rPr lang="en-US" altLang="cs-CZ" sz="1800" dirty="0" smtClean="0">
                <a:latin typeface="Arial" charset="0"/>
              </a:rPr>
              <a:t> is always small and negative</a:t>
            </a:r>
            <a:endParaRPr lang="en-US" altLang="cs-CZ" sz="1800" dirty="0">
              <a:latin typeface="Arial" charset="0"/>
            </a:endParaRPr>
          </a:p>
        </p:txBody>
      </p:sp>
      <p:sp>
        <p:nvSpPr>
          <p:cNvPr id="24" name="TextovéPole 8"/>
          <p:cNvSpPr txBox="1">
            <a:spLocks noChangeAspect="1" noChangeArrowheads="1"/>
          </p:cNvSpPr>
          <p:nvPr/>
        </p:nvSpPr>
        <p:spPr bwMode="auto">
          <a:xfrm>
            <a:off x="323528" y="3481263"/>
            <a:ext cx="201622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1400" b="1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400" b="1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400" b="1" dirty="0" err="1" smtClean="0">
                <a:latin typeface="Arial" charset="0"/>
                <a:cs typeface="Arial" charset="0"/>
              </a:rPr>
              <a:t>y</a:t>
            </a:r>
            <a:r>
              <a:rPr lang="en-US" altLang="cs-CZ" sz="1400" b="1" dirty="0" smtClean="0">
                <a:latin typeface="Arial" charset="0"/>
                <a:cs typeface="Arial" charset="0"/>
              </a:rPr>
              <a:t> – Slow wind</a:t>
            </a:r>
            <a:endParaRPr lang="cs-CZ" altLang="cs-CZ" sz="1400" b="1" baseline="-25000" dirty="0">
              <a:latin typeface="Arial" charset="0"/>
              <a:cs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28664"/>
            <a:ext cx="2707005" cy="24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07624"/>
            <a:ext cx="2707005" cy="24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142" y="3811493"/>
            <a:ext cx="2707005" cy="24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1" y="3789040"/>
            <a:ext cx="2707005" cy="24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ovéPole 8"/>
          <p:cNvSpPr txBox="1">
            <a:spLocks noChangeAspect="1" noChangeArrowheads="1"/>
          </p:cNvSpPr>
          <p:nvPr/>
        </p:nvSpPr>
        <p:spPr bwMode="auto">
          <a:xfrm>
            <a:off x="3059832" y="3481263"/>
            <a:ext cx="201622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1400" b="1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400" b="1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400" b="1" dirty="0" err="1" smtClean="0">
                <a:latin typeface="Arial" charset="0"/>
                <a:cs typeface="Arial" charset="0"/>
              </a:rPr>
              <a:t>y</a:t>
            </a:r>
            <a:r>
              <a:rPr lang="en-US" altLang="cs-CZ" sz="1400" b="1" dirty="0" smtClean="0">
                <a:latin typeface="Arial" charset="0"/>
                <a:cs typeface="Arial" charset="0"/>
              </a:rPr>
              <a:t>– Fast wind</a:t>
            </a:r>
            <a:endParaRPr lang="cs-CZ" altLang="cs-CZ" sz="1400" b="1" baseline="-25000" dirty="0">
              <a:latin typeface="Arial" charset="0"/>
              <a:cs typeface="Arial" charset="0"/>
            </a:endParaRPr>
          </a:p>
        </p:txBody>
      </p:sp>
      <p:sp>
        <p:nvSpPr>
          <p:cNvPr id="29" name="TextovéPole 8"/>
          <p:cNvSpPr txBox="1">
            <a:spLocks noChangeAspect="1" noChangeArrowheads="1"/>
          </p:cNvSpPr>
          <p:nvPr/>
        </p:nvSpPr>
        <p:spPr bwMode="auto">
          <a:xfrm>
            <a:off x="539552" y="6217567"/>
            <a:ext cx="201622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1400" b="1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400" b="1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400" b="1" dirty="0" err="1" smtClean="0">
                <a:latin typeface="Arial" charset="0"/>
                <a:cs typeface="Arial" charset="0"/>
              </a:rPr>
              <a:t>z</a:t>
            </a:r>
            <a:r>
              <a:rPr lang="en-US" altLang="cs-CZ" sz="1400" b="1" dirty="0" smtClean="0">
                <a:latin typeface="Arial" charset="0"/>
                <a:cs typeface="Arial" charset="0"/>
              </a:rPr>
              <a:t>– Slow wind</a:t>
            </a:r>
            <a:endParaRPr lang="cs-CZ" altLang="cs-CZ" sz="1400" b="1" baseline="-25000" dirty="0">
              <a:latin typeface="Arial" charset="0"/>
              <a:cs typeface="Arial" charset="0"/>
            </a:endParaRPr>
          </a:p>
        </p:txBody>
      </p:sp>
      <p:sp>
        <p:nvSpPr>
          <p:cNvPr id="30" name="TextovéPole 8"/>
          <p:cNvSpPr txBox="1">
            <a:spLocks noChangeAspect="1" noChangeArrowheads="1"/>
          </p:cNvSpPr>
          <p:nvPr/>
        </p:nvSpPr>
        <p:spPr bwMode="auto">
          <a:xfrm>
            <a:off x="3045182" y="6271801"/>
            <a:ext cx="2160240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1400" b="1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400" b="1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400" b="1" dirty="0" err="1" smtClean="0">
                <a:latin typeface="Arial" charset="0"/>
                <a:cs typeface="Arial" charset="0"/>
              </a:rPr>
              <a:t>z</a:t>
            </a:r>
            <a:r>
              <a:rPr lang="en-US" altLang="cs-CZ" sz="1400" b="1" dirty="0" smtClean="0">
                <a:latin typeface="Arial" charset="0"/>
                <a:cs typeface="Arial" charset="0"/>
              </a:rPr>
              <a:t>– Fast wind</a:t>
            </a:r>
            <a:endParaRPr lang="cs-CZ" altLang="cs-CZ" sz="1400" b="1" baseline="-25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/>
          <p:cNvSpPr txBox="1">
            <a:spLocks noChangeArrowheads="1"/>
          </p:cNvSpPr>
          <p:nvPr/>
        </p:nvSpPr>
        <p:spPr bwMode="auto">
          <a:xfrm>
            <a:off x="214726" y="150912"/>
            <a:ext cx="86409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s-CZ" sz="3200" kern="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Comprehensive analysis at 1 AU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932040" y="1413024"/>
            <a:ext cx="3528392" cy="460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  <a:cs typeface="Arial" charset="0"/>
              </a:rPr>
              <a:t>20 years of Wind data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800" dirty="0" smtClean="0">
                <a:latin typeface="Arial" charset="0"/>
                <a:cs typeface="Arial" charset="0"/>
              </a:rPr>
              <a:t>RTN coordinates for a further comparison through the 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heliosphere</a:t>
            </a:r>
            <a:r>
              <a:rPr lang="en-US" altLang="cs-CZ" sz="18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800" dirty="0" err="1" smtClean="0">
                <a:latin typeface="Arial" charset="0"/>
                <a:cs typeface="Arial" charset="0"/>
              </a:rPr>
              <a:t>r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RTN</a:t>
            </a:r>
            <a:r>
              <a:rPr lang="en-US" altLang="cs-CZ" sz="1800" dirty="0" smtClean="0">
                <a:latin typeface="Arial" charset="0"/>
                <a:cs typeface="Arial" charset="0"/>
              </a:rPr>
              <a:t> ~ -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x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GSE</a:t>
            </a:r>
            <a:r>
              <a:rPr lang="en-US" altLang="cs-CZ" sz="1800" dirty="0" smtClean="0">
                <a:latin typeface="Arial" charset="0"/>
                <a:cs typeface="Arial" charset="0"/>
              </a:rPr>
              <a:t>, 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t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RTN</a:t>
            </a:r>
            <a:r>
              <a:rPr lang="en-US" altLang="cs-CZ" sz="1800" dirty="0" smtClean="0">
                <a:latin typeface="Arial" charset="0"/>
                <a:cs typeface="Arial" charset="0"/>
              </a:rPr>
              <a:t>~-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y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GSE</a:t>
            </a:r>
            <a:r>
              <a:rPr lang="en-US" altLang="cs-CZ" sz="1800" dirty="0" smtClean="0">
                <a:latin typeface="Arial" charset="0"/>
                <a:cs typeface="Arial" charset="0"/>
              </a:rPr>
              <a:t>, 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nRTN~z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GSE</a:t>
            </a:r>
            <a:endParaRPr lang="en-US" altLang="cs-CZ" sz="1800" baseline="-25000" dirty="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800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t</a:t>
            </a:r>
            <a:r>
              <a:rPr lang="en-US" altLang="cs-CZ" sz="1800" dirty="0" smtClean="0">
                <a:latin typeface="Arial" charset="0"/>
                <a:cs typeface="Arial" charset="0"/>
              </a:rPr>
              <a:t> decreases with the speed</a:t>
            </a:r>
            <a:endParaRPr lang="en-US" altLang="cs-CZ" sz="1800" dirty="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800" dirty="0" err="1" smtClean="0">
                <a:latin typeface="Arial" charset="0"/>
                <a:cs typeface="Arial" charset="0"/>
              </a:rPr>
              <a:t>V</a:t>
            </a:r>
            <a:r>
              <a:rPr lang="en-US" altLang="cs-CZ" sz="1800" baseline="-25000" dirty="0" err="1" smtClean="0">
                <a:latin typeface="Arial" charset="0"/>
                <a:cs typeface="Arial" charset="0"/>
              </a:rPr>
              <a:t>HT</a:t>
            </a:r>
            <a:r>
              <a:rPr lang="en-US" altLang="cs-CZ" sz="1800" dirty="0" err="1" smtClean="0">
                <a:latin typeface="Arial" charset="0"/>
                <a:cs typeface="Arial" charset="0"/>
              </a:rPr>
              <a:t>n</a:t>
            </a:r>
            <a:r>
              <a:rPr lang="en-US" altLang="cs-CZ" sz="1800" dirty="0" smtClean="0">
                <a:latin typeface="Arial" charset="0"/>
                <a:cs typeface="Arial" charset="0"/>
              </a:rPr>
              <a:t> is small and negative and does not depend on the speed</a:t>
            </a:r>
            <a:endParaRPr lang="en-US" altLang="cs-CZ" sz="1800" dirty="0" smtClean="0"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92696"/>
            <a:ext cx="3806190" cy="304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789040"/>
            <a:ext cx="3806190" cy="304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3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/>
          <p:cNvSpPr txBox="1">
            <a:spLocks noChangeArrowheads="1"/>
          </p:cNvSpPr>
          <p:nvPr/>
        </p:nvSpPr>
        <p:spPr bwMode="auto">
          <a:xfrm>
            <a:off x="214726" y="150912"/>
            <a:ext cx="86409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s-CZ" sz="3200" kern="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Independent confirmation at 1 AU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796136" y="1034346"/>
            <a:ext cx="3168352" cy="556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The magnetopause tail is aligned with the solar wind speed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9 years of ARTEMIS magnetopause crossings at the Moon orbit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If the Earth’s orbital velocity is </a:t>
            </a:r>
            <a:r>
              <a:rPr lang="en-US" altLang="cs-CZ" sz="1600" dirty="0" err="1" smtClean="0">
                <a:latin typeface="Arial" charset="0"/>
              </a:rPr>
              <a:t>substracted</a:t>
            </a:r>
            <a:r>
              <a:rPr lang="en-US" altLang="cs-CZ" sz="1600" dirty="0" smtClean="0">
                <a:latin typeface="Arial" charset="0"/>
              </a:rPr>
              <a:t> (</a:t>
            </a:r>
            <a:r>
              <a:rPr lang="en-US" altLang="cs-CZ" sz="1600" dirty="0" err="1" smtClean="0">
                <a:latin typeface="Arial" charset="0"/>
              </a:rPr>
              <a:t>Vy_corr</a:t>
            </a:r>
            <a:r>
              <a:rPr lang="en-US" altLang="cs-CZ" sz="1600" dirty="0" smtClean="0">
                <a:latin typeface="Arial" charset="0"/>
              </a:rPr>
              <a:t>) the slow wind has </a:t>
            </a:r>
            <a:r>
              <a:rPr lang="en-US" altLang="cs-CZ" sz="1600" dirty="0" err="1" smtClean="0">
                <a:latin typeface="Arial" charset="0"/>
              </a:rPr>
              <a:t>Vy</a:t>
            </a:r>
            <a:r>
              <a:rPr lang="en-US" altLang="cs-CZ" sz="1600" dirty="0" smtClean="0">
                <a:latin typeface="Arial" charset="0"/>
              </a:rPr>
              <a:t> component close to zero whereas it is as large as 17 km/s in the fast wind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It is fully consistent with the direct analysis of the Wind velocity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This analysis completely excludes any calibration issues!!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5" y="843161"/>
            <a:ext cx="4782857" cy="43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28920"/>
              </p:ext>
            </p:extLst>
          </p:nvPr>
        </p:nvGraphicFramePr>
        <p:xfrm>
          <a:off x="107504" y="5373216"/>
          <a:ext cx="5653997" cy="11567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6722"/>
                <a:gridCol w="486410"/>
                <a:gridCol w="982660"/>
                <a:gridCol w="1095279"/>
                <a:gridCol w="1095279"/>
                <a:gridCol w="629344"/>
                <a:gridCol w="618303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Flank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X (Q1/Q3) [Re]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Y (Q1/Q3) [Re]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r>
                        <a:rPr lang="en-US" sz="1100" baseline="-25000">
                          <a:effectLst/>
                        </a:rPr>
                        <a:t>x</a:t>
                      </a:r>
                      <a:r>
                        <a:rPr lang="en-US" sz="1100">
                          <a:effectLst/>
                        </a:rPr>
                        <a:t> (Q1/Q3) [km/s]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</a:rPr>
                        <a:t>V</a:t>
                      </a:r>
                      <a:r>
                        <a:rPr lang="en-US" sz="1100" baseline="-25000" dirty="0" err="1">
                          <a:effectLst/>
                        </a:rPr>
                        <a:t>y</a:t>
                      </a:r>
                      <a:r>
                        <a:rPr lang="en-US" sz="1100" dirty="0">
                          <a:effectLst/>
                        </a:rPr>
                        <a:t> [km/s]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r>
                        <a:rPr lang="en-US" sz="1100" baseline="-25000">
                          <a:effectLst/>
                        </a:rPr>
                        <a:t>y_corr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Slow wind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-55.52 (58/53)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-21.86 (24/18)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-350.9 (380/322)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28.85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-53.27 (56/50)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28.82 (25/32)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-349.4 (370/331)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Fast wind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-57.21 (62/52)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-22.54 (25/18)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-583.8 (643/531)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47.91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17.73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-51.8 (55/48)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31.51 (28/34)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-575.0 (637/538)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35362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360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Evolution through the heliosphere</a:t>
            </a:r>
            <a:endParaRPr lang="en-US" altLang="cs-CZ" sz="3600" dirty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5724128" y="980728"/>
            <a:ext cx="338437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>
                <a:latin typeface="Arial" charset="0"/>
              </a:rPr>
              <a:t>The </a:t>
            </a:r>
            <a:r>
              <a:rPr lang="en-US" altLang="cs-CZ" sz="1600" dirty="0" smtClean="0">
                <a:latin typeface="Arial" charset="0"/>
              </a:rPr>
              <a:t>figure </a:t>
            </a:r>
            <a:r>
              <a:rPr lang="en-US" altLang="cs-CZ" sz="1600" dirty="0">
                <a:latin typeface="Arial" charset="0"/>
              </a:rPr>
              <a:t>combines data gathered in the last four decades by PSP, Helios 1 and 2, Wind, </a:t>
            </a:r>
            <a:r>
              <a:rPr lang="en-US" altLang="cs-CZ" sz="1600" dirty="0" smtClean="0">
                <a:latin typeface="Arial" charset="0"/>
              </a:rPr>
              <a:t>Maven, and </a:t>
            </a:r>
            <a:r>
              <a:rPr lang="en-US" altLang="cs-CZ" sz="1600" dirty="0">
                <a:latin typeface="Arial" charset="0"/>
              </a:rPr>
              <a:t>Voyager 1 and 2</a:t>
            </a:r>
            <a:r>
              <a:rPr lang="en-US" altLang="cs-CZ" sz="1600" dirty="0" smtClean="0">
                <a:latin typeface="Arial" charset="0"/>
              </a:rPr>
              <a:t>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err="1">
                <a:latin typeface="Arial" charset="0"/>
              </a:rPr>
              <a:t>V</a:t>
            </a:r>
            <a:r>
              <a:rPr lang="en-US" altLang="cs-CZ" sz="1600" baseline="-25000" dirty="0" err="1">
                <a:latin typeface="Arial" charset="0"/>
              </a:rPr>
              <a:t>HT</a:t>
            </a:r>
            <a:r>
              <a:rPr lang="en-US" altLang="cs-CZ" sz="1600" dirty="0" err="1">
                <a:latin typeface="Arial" charset="0"/>
              </a:rPr>
              <a:t>t</a:t>
            </a:r>
            <a:r>
              <a:rPr lang="en-US" altLang="cs-CZ" sz="1600" dirty="0">
                <a:latin typeface="Arial" charset="0"/>
              </a:rPr>
              <a:t> in </a:t>
            </a:r>
            <a:r>
              <a:rPr lang="en-US" altLang="cs-CZ" sz="1600" dirty="0" smtClean="0">
                <a:latin typeface="Arial" charset="0"/>
              </a:rPr>
              <a:t>the fast wind undergoes a rapid evolution in </a:t>
            </a:r>
            <a:r>
              <a:rPr lang="en-US" altLang="cs-CZ" sz="1600" dirty="0">
                <a:latin typeface="Arial" charset="0"/>
              </a:rPr>
              <a:t>the solar corona from the co-rotating regime below </a:t>
            </a:r>
            <a:r>
              <a:rPr lang="en-US" altLang="cs-CZ" sz="1600" dirty="0" smtClean="0">
                <a:latin typeface="Arial" charset="0"/>
              </a:rPr>
              <a:t> 0.17 AU (+30 km/s</a:t>
            </a:r>
            <a:r>
              <a:rPr lang="en-US" altLang="cs-CZ" sz="1600" dirty="0">
                <a:latin typeface="Arial" charset="0"/>
              </a:rPr>
              <a:t>) to the </a:t>
            </a:r>
            <a:r>
              <a:rPr lang="en-US" altLang="cs-CZ" sz="1600" dirty="0" smtClean="0">
                <a:latin typeface="Arial" charset="0"/>
              </a:rPr>
              <a:t>opposite direction </a:t>
            </a:r>
            <a:r>
              <a:rPr lang="en-US" altLang="cs-CZ" sz="1600" dirty="0">
                <a:latin typeface="Arial" charset="0"/>
              </a:rPr>
              <a:t>at larger distances. </a:t>
            </a:r>
            <a:endParaRPr lang="en-US" altLang="cs-CZ" sz="1600" dirty="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The </a:t>
            </a:r>
            <a:r>
              <a:rPr lang="en-US" altLang="cs-CZ" sz="1600" dirty="0">
                <a:latin typeface="Arial" charset="0"/>
              </a:rPr>
              <a:t>peak </a:t>
            </a:r>
            <a:r>
              <a:rPr lang="en-US" altLang="cs-CZ" sz="1600" dirty="0" smtClean="0">
                <a:latin typeface="Arial" charset="0"/>
              </a:rPr>
              <a:t>(-25 </a:t>
            </a:r>
            <a:r>
              <a:rPr lang="en-US" altLang="cs-CZ" sz="1600" dirty="0">
                <a:latin typeface="Arial" charset="0"/>
              </a:rPr>
              <a:t>km/s) is reached at </a:t>
            </a:r>
            <a:r>
              <a:rPr lang="en-US" altLang="cs-CZ" sz="1600" dirty="0" smtClean="0">
                <a:latin typeface="Arial" charset="0"/>
              </a:rPr>
              <a:t>~0.25 AU and </a:t>
            </a:r>
            <a:r>
              <a:rPr lang="en-US" altLang="cs-CZ" sz="1600" dirty="0">
                <a:latin typeface="Arial" charset="0"/>
              </a:rPr>
              <a:t>a gradual decrease is observed at distances below 2 </a:t>
            </a:r>
            <a:r>
              <a:rPr lang="en-US" altLang="cs-CZ" sz="1600" dirty="0" smtClean="0">
                <a:latin typeface="Arial" charset="0"/>
              </a:rPr>
              <a:t>AU </a:t>
            </a:r>
            <a:r>
              <a:rPr lang="en-US" altLang="cs-CZ" sz="1600" dirty="0">
                <a:latin typeface="Arial" charset="0"/>
              </a:rPr>
              <a:t>when the </a:t>
            </a:r>
            <a:r>
              <a:rPr lang="en-US" altLang="cs-CZ" sz="1600" dirty="0" smtClean="0">
                <a:latin typeface="Arial" charset="0"/>
              </a:rPr>
              <a:t>flow </a:t>
            </a:r>
            <a:r>
              <a:rPr lang="en-US" altLang="cs-CZ" sz="1600" dirty="0">
                <a:latin typeface="Arial" charset="0"/>
              </a:rPr>
              <a:t>becomes </a:t>
            </a:r>
            <a:r>
              <a:rPr lang="en-US" altLang="cs-CZ" sz="1600" dirty="0" smtClean="0">
                <a:latin typeface="Arial" charset="0"/>
              </a:rPr>
              <a:t>more radial. 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cs-CZ" sz="1600" dirty="0" smtClean="0">
                <a:latin typeface="Arial" charset="0"/>
              </a:rPr>
              <a:t>Similar </a:t>
            </a:r>
            <a:r>
              <a:rPr lang="en-US" altLang="cs-CZ" sz="1600" dirty="0">
                <a:latin typeface="Arial" charset="0"/>
              </a:rPr>
              <a:t>but not so distinct features are observed also in the </a:t>
            </a:r>
            <a:r>
              <a:rPr lang="en-US" altLang="cs-CZ" sz="1600" dirty="0" smtClean="0">
                <a:latin typeface="Arial" charset="0"/>
              </a:rPr>
              <a:t>slow wind.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" y="691510"/>
            <a:ext cx="5634990" cy="309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" y="3787854"/>
            <a:ext cx="5634990" cy="309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 txBox="1">
            <a:spLocks noChangeArrowheads="1"/>
          </p:cNvSpPr>
          <p:nvPr/>
        </p:nvSpPr>
        <p:spPr>
          <a:xfrm>
            <a:off x="461963" y="222920"/>
            <a:ext cx="8066087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214B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Conclusion</a:t>
            </a:r>
            <a:endParaRPr lang="en-US" sz="3600" dirty="0">
              <a:solidFill>
                <a:srgbClr val="214B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5651500" y="981075"/>
            <a:ext cx="29527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 sz="1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23528" y="1988095"/>
            <a:ext cx="8496622" cy="360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We combine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the data from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different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spacecraft gathered over the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past 40 years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We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analyze the motion of the HT frame in order to suppress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effects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connected with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large-amplitude waves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The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data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reliability is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confirmed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also by an analysis of the tail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magnetopause tilt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because we employ the magnetopause as an independent instrument providing information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on the </a:t>
            </a:r>
            <a:r>
              <a:rPr lang="en-US" altLang="cs-CZ" sz="1600" dirty="0">
                <a:solidFill>
                  <a:schemeClr val="tx2"/>
                </a:solidFill>
                <a:latin typeface="Arial" charset="0"/>
              </a:rPr>
              <a:t>average solar wind </a:t>
            </a:r>
            <a:r>
              <a:rPr lang="en-US" altLang="cs-CZ" sz="1600" dirty="0" smtClean="0">
                <a:solidFill>
                  <a:schemeClr val="tx2"/>
                </a:solidFill>
                <a:latin typeface="Arial" charset="0"/>
              </a:rPr>
              <a:t>direction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 err="1">
                <a:latin typeface="Arial" charset="0"/>
                <a:cs typeface="Arial" charset="0"/>
              </a:rPr>
              <a:t>V</a:t>
            </a:r>
            <a:r>
              <a:rPr lang="en-US" altLang="cs-CZ" sz="1600" baseline="-25000" dirty="0" err="1">
                <a:latin typeface="Arial" charset="0"/>
                <a:cs typeface="Arial" charset="0"/>
              </a:rPr>
              <a:t>HT</a:t>
            </a:r>
            <a:r>
              <a:rPr lang="en-US" altLang="cs-CZ" sz="1600" dirty="0" err="1">
                <a:latin typeface="Arial" charset="0"/>
                <a:cs typeface="Arial" charset="0"/>
              </a:rPr>
              <a:t>t</a:t>
            </a:r>
            <a:r>
              <a:rPr lang="en-US" altLang="cs-CZ" sz="1600" dirty="0">
                <a:latin typeface="Arial" charset="0"/>
                <a:cs typeface="Arial" charset="0"/>
              </a:rPr>
              <a:t> velocity component is as high as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-25 </a:t>
            </a:r>
            <a:r>
              <a:rPr lang="en-US" altLang="cs-CZ" sz="1600" dirty="0">
                <a:latin typeface="Arial" charset="0"/>
                <a:cs typeface="Arial" charset="0"/>
              </a:rPr>
              <a:t>km/s around 0.25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AU and gradually </a:t>
            </a:r>
            <a:r>
              <a:rPr lang="en-US" altLang="cs-CZ" sz="1600" dirty="0">
                <a:latin typeface="Arial" charset="0"/>
                <a:cs typeface="Arial" charset="0"/>
              </a:rPr>
              <a:t>decreases with the radial distance to about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-10 </a:t>
            </a:r>
            <a:r>
              <a:rPr lang="en-US" altLang="cs-CZ" sz="1600" dirty="0">
                <a:latin typeface="Arial" charset="0"/>
                <a:cs typeface="Arial" charset="0"/>
              </a:rPr>
              <a:t>km/s at 1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AU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>
                <a:latin typeface="Arial" charset="0"/>
                <a:cs typeface="Arial" charset="0"/>
              </a:rPr>
              <a:t>This decrease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continues and </a:t>
            </a:r>
            <a:r>
              <a:rPr lang="en-US" altLang="cs-CZ" sz="1600" dirty="0" err="1">
                <a:latin typeface="Arial" charset="0"/>
                <a:cs typeface="Arial" charset="0"/>
              </a:rPr>
              <a:t>V</a:t>
            </a:r>
            <a:r>
              <a:rPr lang="en-US" altLang="cs-CZ" sz="1600" baseline="-25000" dirty="0" err="1">
                <a:latin typeface="Arial" charset="0"/>
                <a:cs typeface="Arial" charset="0"/>
              </a:rPr>
              <a:t>HT</a:t>
            </a:r>
            <a:r>
              <a:rPr lang="en-US" altLang="cs-CZ" sz="1600" dirty="0" err="1">
                <a:latin typeface="Arial" charset="0"/>
                <a:cs typeface="Arial" charset="0"/>
              </a:rPr>
              <a:t>t</a:t>
            </a:r>
            <a:r>
              <a:rPr lang="en-US" altLang="cs-CZ" sz="1600" dirty="0">
                <a:latin typeface="Arial" charset="0"/>
                <a:cs typeface="Arial" charset="0"/>
              </a:rPr>
              <a:t> becomes close to zero at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5-10 AU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 smtClean="0">
                <a:latin typeface="Arial" charset="0"/>
                <a:cs typeface="Arial" charset="0"/>
              </a:rPr>
              <a:t>The solar </a:t>
            </a:r>
            <a:r>
              <a:rPr lang="en-US" altLang="cs-CZ" sz="1600" dirty="0">
                <a:latin typeface="Arial" charset="0"/>
                <a:cs typeface="Arial" charset="0"/>
              </a:rPr>
              <a:t>wind co-rotates with the Sun between 0.17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and 0.26 AU </a:t>
            </a:r>
            <a:r>
              <a:rPr lang="en-US" altLang="cs-CZ" sz="1600" dirty="0">
                <a:latin typeface="Arial" charset="0"/>
                <a:cs typeface="Arial" charset="0"/>
              </a:rPr>
              <a:t>but </a:t>
            </a:r>
            <a:r>
              <a:rPr lang="en-US" altLang="cs-CZ" sz="1600" dirty="0" err="1">
                <a:latin typeface="Arial" charset="0"/>
                <a:cs typeface="Arial" charset="0"/>
              </a:rPr>
              <a:t>Vt</a:t>
            </a:r>
            <a:r>
              <a:rPr lang="en-US" altLang="cs-CZ" sz="1600" dirty="0">
                <a:latin typeface="Arial" charset="0"/>
                <a:cs typeface="Arial" charset="0"/>
              </a:rPr>
              <a:t> changes sign at larger distances</a:t>
            </a:r>
            <a:r>
              <a:rPr lang="en-US" altLang="cs-CZ" sz="16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0438CC"/>
              </a:buClr>
              <a:buFont typeface="Wingdings" panose="05000000000000000000" pitchFamily="2" charset="2"/>
              <a:buChar char="ü"/>
            </a:pPr>
            <a:r>
              <a:rPr lang="en-US" altLang="cs-CZ" sz="1600" dirty="0" smtClean="0">
                <a:latin typeface="Arial" charset="0"/>
                <a:cs typeface="Arial" charset="0"/>
              </a:rPr>
              <a:t>Forces leading to this reversal will be further investigated.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8"/>
          <p:cNvSpPr txBox="1">
            <a:spLocks noChangeArrowheads="1"/>
          </p:cNvSpPr>
          <p:nvPr/>
        </p:nvSpPr>
        <p:spPr bwMode="auto">
          <a:xfrm>
            <a:off x="461963" y="1126485"/>
            <a:ext cx="8358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We present the statistical analysis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of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non-radial velocity components. The 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results can be summarized as </a:t>
            </a:r>
            <a:r>
              <a:rPr lang="en-US" altLang="cs-CZ" sz="1800" dirty="0" smtClean="0">
                <a:solidFill>
                  <a:srgbClr val="214BFB"/>
                </a:solidFill>
                <a:latin typeface="Arial" charset="0"/>
              </a:rPr>
              <a:t>it follows</a:t>
            </a:r>
            <a:r>
              <a:rPr lang="en-US" altLang="cs-CZ" sz="1800" dirty="0">
                <a:solidFill>
                  <a:srgbClr val="214BFB"/>
                </a:solidFill>
                <a:latin typeface="Arial" charset="0"/>
              </a:rPr>
              <a:t>: </a:t>
            </a:r>
            <a:r>
              <a:rPr lang="cs-CZ" altLang="cs-CZ" sz="1800" dirty="0">
                <a:solidFill>
                  <a:srgbClr val="214BFB"/>
                </a:solidFill>
                <a:latin typeface="Arial" charset="0"/>
              </a:rPr>
              <a:t> </a:t>
            </a:r>
            <a:endParaRPr lang="en-US" altLang="cs-CZ" sz="1800" dirty="0">
              <a:solidFill>
                <a:srgbClr val="214BFB"/>
              </a:solidFill>
              <a:latin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7984" y="6241698"/>
            <a:ext cx="3791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Nemecek</a:t>
            </a:r>
            <a:r>
              <a:rPr lang="en-US" sz="1600" i="1" dirty="0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(</a:t>
            </a:r>
            <a:r>
              <a:rPr lang="en-US" sz="1600" i="1" dirty="0" err="1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ApJL</a:t>
            </a:r>
            <a:r>
              <a:rPr lang="en-US" sz="1600" i="1" dirty="0" smtClean="0">
                <a:solidFill>
                  <a:srgbClr val="214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2020, submitted)</a:t>
            </a:r>
            <a:endParaRPr lang="cs-CZ" sz="1600" i="1" dirty="0">
              <a:solidFill>
                <a:srgbClr val="214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138118</TotalTime>
  <Words>980</Words>
  <Application>Microsoft Office PowerPoint</Application>
  <PresentationFormat>Předvádění na obrazovce (4:3)</PresentationFormat>
  <Paragraphs>100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Prezentace aplikace PowerPoint</vt:lpstr>
      <vt:lpstr>Motivation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KEVF MF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Lubomir Prech</dc:creator>
  <cp:lastModifiedBy>Zdenek Nemecek</cp:lastModifiedBy>
  <cp:revision>3490</cp:revision>
  <cp:lastPrinted>2017-08-19T11:50:07Z</cp:lastPrinted>
  <dcterms:created xsi:type="dcterms:W3CDTF">2003-06-07T10:20:53Z</dcterms:created>
  <dcterms:modified xsi:type="dcterms:W3CDTF">2020-05-04T12:35:37Z</dcterms:modified>
</cp:coreProperties>
</file>