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6" r:id="rId3"/>
    <p:sldId id="258" r:id="rId4"/>
    <p:sldId id="265" r:id="rId5"/>
    <p:sldId id="269" r:id="rId6"/>
    <p:sldId id="267" r:id="rId7"/>
    <p:sldId id="270" r:id="rId8"/>
    <p:sldId id="263" r:id="rId9"/>
    <p:sldId id="271" r:id="rId10"/>
  </p:sldIdLst>
  <p:sldSz cx="9144000" cy="6858000" type="screen4x3"/>
  <p:notesSz cx="6858000" cy="9144000"/>
  <p:defaultTextStyle>
    <a:defPPr>
      <a:defRPr lang="de-DE"/>
    </a:defPPr>
    <a:lvl1pPr algn="r" rtl="0" fontAlgn="t">
      <a:lnSpc>
        <a:spcPct val="80000"/>
      </a:lnSpc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Lucida Sans Unicode" pitchFamily="34" charset="0"/>
        <a:ea typeface="+mn-ea"/>
        <a:cs typeface="+mn-cs"/>
      </a:defRPr>
    </a:lvl1pPr>
    <a:lvl2pPr marL="457200" algn="r" rtl="0" fontAlgn="t">
      <a:lnSpc>
        <a:spcPct val="80000"/>
      </a:lnSpc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Lucida Sans Unicode" pitchFamily="34" charset="0"/>
        <a:ea typeface="+mn-ea"/>
        <a:cs typeface="+mn-cs"/>
      </a:defRPr>
    </a:lvl2pPr>
    <a:lvl3pPr marL="914400" algn="r" rtl="0" fontAlgn="t">
      <a:lnSpc>
        <a:spcPct val="80000"/>
      </a:lnSpc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Lucida Sans Unicode" pitchFamily="34" charset="0"/>
        <a:ea typeface="+mn-ea"/>
        <a:cs typeface="+mn-cs"/>
      </a:defRPr>
    </a:lvl3pPr>
    <a:lvl4pPr marL="1371600" algn="r" rtl="0" fontAlgn="t">
      <a:lnSpc>
        <a:spcPct val="80000"/>
      </a:lnSpc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Lucida Sans Unicode" pitchFamily="34" charset="0"/>
        <a:ea typeface="+mn-ea"/>
        <a:cs typeface="+mn-cs"/>
      </a:defRPr>
    </a:lvl4pPr>
    <a:lvl5pPr marL="1828800" algn="r" rtl="0" fontAlgn="t">
      <a:lnSpc>
        <a:spcPct val="80000"/>
      </a:lnSpc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Lucida Sans Unicode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Lucida Sans Unicode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Lucida Sans Unicode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Lucida Sans Unicode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Lucida Sans Unicod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94464"/>
  </p:normalViewPr>
  <p:slideViewPr>
    <p:cSldViewPr snapToGrid="0">
      <p:cViewPr>
        <p:scale>
          <a:sx n="94" d="100"/>
          <a:sy n="94" d="100"/>
        </p:scale>
        <p:origin x="160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3FFCE-25FB-724D-ADB7-CD419B09F3CC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AE66C-BE55-5148-B268-45631873D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105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3" y="1485900"/>
            <a:ext cx="8058150" cy="4967288"/>
          </a:xfrm>
          <a:prstGeom prst="rect">
            <a:avLst/>
          </a:prstGeom>
          <a:noFill/>
          <a:effectLst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A0"/>
              </a:buClr>
              <a:defRPr sz="1800">
                <a:solidFill>
                  <a:srgbClr val="41748D"/>
                </a:solidFill>
              </a:defRPr>
            </a:lvl1pPr>
            <a:lvl2pPr marL="271463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defRPr sz="1800">
                <a:solidFill>
                  <a:srgbClr val="000000"/>
                </a:solidFill>
              </a:defRPr>
            </a:lvl2pPr>
            <a:lvl3pPr marL="355600" indent="-2492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defRPr sz="1800">
                <a:solidFill>
                  <a:srgbClr val="000000"/>
                </a:solidFill>
              </a:defRPr>
            </a:lvl3pPr>
            <a:lvl4pPr marL="449263" indent="-234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tabLst/>
              <a:defRPr sz="1800">
                <a:solidFill>
                  <a:srgbClr val="000000"/>
                </a:solidFill>
              </a:defRPr>
            </a:lvl4pPr>
            <a:lvl5pPr marL="541338" indent="-223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tabLst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2303463" y="253066"/>
            <a:ext cx="6438900" cy="123283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8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2303462" y="6605409"/>
            <a:ext cx="6438899" cy="252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5F1125D4-8D87-45D1-8C40-EA84F07545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98586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84213" y="1484313"/>
            <a:ext cx="3816000" cy="496887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rgbClr val="41748D"/>
                </a:solidFill>
              </a:defRPr>
            </a:lvl1pPr>
            <a:lvl2pPr marL="271463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defRPr sz="1800"/>
            </a:lvl2pPr>
            <a:lvl3pPr marL="541338" indent="-2698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defRPr sz="1800"/>
            </a:lvl3pPr>
            <a:lvl4pPr marL="449263" indent="-234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defRPr sz="1800"/>
            </a:lvl4pPr>
            <a:lvl5pPr marL="541338" indent="-2206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defRPr sz="1800"/>
            </a:lvl5pPr>
            <a:lvl6pPr>
              <a:defRPr sz="711"/>
            </a:lvl6pPr>
            <a:lvl7pPr>
              <a:defRPr sz="711"/>
            </a:lvl7pPr>
            <a:lvl8pPr>
              <a:defRPr sz="711"/>
            </a:lvl8pPr>
            <a:lvl9pPr>
              <a:defRPr sz="711"/>
            </a:lvl9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5" name="Inhaltsplatzhalter 2"/>
          <p:cNvSpPr>
            <a:spLocks noGrp="1"/>
          </p:cNvSpPr>
          <p:nvPr>
            <p:ph sz="half" idx="10" hasCustomPrompt="1"/>
          </p:nvPr>
        </p:nvSpPr>
        <p:spPr>
          <a:xfrm>
            <a:off x="4926363" y="1484313"/>
            <a:ext cx="3816000" cy="496887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rgbClr val="41748D"/>
                </a:solidFill>
              </a:defRPr>
            </a:lvl1pPr>
            <a:lvl2pPr marL="271463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defRPr sz="1800"/>
            </a:lvl2pPr>
            <a:lvl3pPr marL="541338" indent="-2698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defRPr sz="1800"/>
            </a:lvl3pPr>
            <a:lvl4pPr marL="449263" indent="-234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defRPr sz="1800"/>
            </a:lvl4pPr>
            <a:lvl5pPr marL="541338" indent="-2206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defRPr sz="1800"/>
            </a:lvl5pPr>
            <a:lvl6pPr>
              <a:defRPr sz="711"/>
            </a:lvl6pPr>
            <a:lvl7pPr>
              <a:defRPr sz="711"/>
            </a:lvl7pPr>
            <a:lvl8pPr>
              <a:defRPr sz="711"/>
            </a:lvl8pPr>
            <a:lvl9pPr>
              <a:defRPr sz="711"/>
            </a:lvl9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710706" y="5812118"/>
            <a:ext cx="373529" cy="3735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t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 Unicode" pitchFamily="34" charset="0"/>
            </a:endParaRP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2303463" y="253066"/>
            <a:ext cx="6438900" cy="123283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8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2303462" y="6605409"/>
            <a:ext cx="6438899" cy="252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5F1125D4-8D87-45D1-8C40-EA84F07545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26531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2303462" y="6605409"/>
            <a:ext cx="6438899" cy="252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5F1125D4-8D87-45D1-8C40-EA84F07545D2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2303463" y="253066"/>
            <a:ext cx="6438900" cy="123283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8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522178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CECD-D307-4F99-A94F-6420F264FAAA}" type="datetimeFigureOut">
              <a:rPr lang="de-DE" smtClean="0"/>
              <a:t>15.04.20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25D4-8D87-45D1-8C40-EA84F07545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802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CECD-D307-4F99-A94F-6420F264FAAA}" type="datetimeFigureOut">
              <a:rPr lang="de-DE" smtClean="0"/>
              <a:t>15.04.20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25D4-8D87-45D1-8C40-EA84F07545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99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84314"/>
            <a:ext cx="8058149" cy="496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Sie</a:t>
            </a:r>
            <a:r>
              <a:rPr lang="en-US" noProof="0" dirty="0" smtClean="0"/>
              <a:t>, um die </a:t>
            </a:r>
            <a:r>
              <a:rPr lang="en-US" noProof="0" dirty="0" err="1" smtClean="0"/>
              <a:t>Formate</a:t>
            </a:r>
            <a:r>
              <a:rPr lang="en-US" noProof="0" dirty="0" smtClean="0"/>
              <a:t> des </a:t>
            </a:r>
            <a:r>
              <a:rPr lang="en-US" noProof="0" dirty="0" err="1" smtClean="0"/>
              <a:t>Vorlagentextes</a:t>
            </a:r>
            <a:r>
              <a:rPr lang="en-US" noProof="0" dirty="0" smtClean="0"/>
              <a:t> </a:t>
            </a:r>
            <a:r>
              <a:rPr lang="en-US" noProof="0" dirty="0" err="1" smtClean="0"/>
              <a:t>zu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24" name="Rechteck 23"/>
          <p:cNvSpPr/>
          <p:nvPr/>
        </p:nvSpPr>
        <p:spPr bwMode="auto">
          <a:xfrm>
            <a:off x="3860800" y="0"/>
            <a:ext cx="5283200" cy="252591"/>
          </a:xfrm>
          <a:prstGeom prst="rect">
            <a:avLst/>
          </a:prstGeom>
          <a:solidFill>
            <a:srgbClr val="41748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89" tIns="18045" rIns="36089" bIns="180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360862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43463" algn="r"/>
              </a:tabLst>
            </a:pPr>
            <a:r>
              <a:rPr kumimoji="0" lang="de-DE" sz="1000" b="0" i="0" u="none" strike="noStrike" cap="all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	Institut für Weltraumforschung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2303463" y="0"/>
            <a:ext cx="1557337" cy="252592"/>
          </a:xfrm>
          <a:prstGeom prst="rect">
            <a:avLst/>
          </a:prstGeom>
          <a:solidFill>
            <a:srgbClr val="84B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89" tIns="18045" rIns="36089" bIns="180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360862" rtl="0" eaLnBrk="1" fontAlgn="t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63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Lucida Sans Unicode" pitchFamily="34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-833" y="6605409"/>
            <a:ext cx="2304296" cy="252591"/>
          </a:xfrm>
          <a:prstGeom prst="rect">
            <a:avLst/>
          </a:prstGeom>
          <a:solidFill>
            <a:srgbClr val="2954A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89" tIns="18045" rIns="36089" bIns="180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360862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7550" algn="l"/>
              </a:tabLst>
            </a:pPr>
            <a:r>
              <a:rPr kumimoji="0" lang="de-DE" sz="842" b="1" i="0" u="none" strike="noStrike" cap="all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                    </a:t>
            </a:r>
            <a:r>
              <a:rPr kumimoji="0" lang="de-DE" sz="1000" b="0" i="0" u="none" strike="noStrike" cap="all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iwf.oeaw.ac.at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303464" y="252591"/>
            <a:ext cx="6438900" cy="1231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2303462" y="6605409"/>
            <a:ext cx="6438899" cy="252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5F1125D4-8D87-45D1-8C40-EA84F07545D2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Diagonal liegende Ecken des Rechtecks abrunden 10"/>
          <p:cNvSpPr/>
          <p:nvPr/>
        </p:nvSpPr>
        <p:spPr bwMode="auto">
          <a:xfrm>
            <a:off x="3598333" y="3005667"/>
            <a:ext cx="914400" cy="914400"/>
          </a:xfrm>
          <a:prstGeom prst="round2Diag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t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 Unicode" pitchFamily="34" charset="0"/>
            </a:endParaRPr>
          </a:p>
        </p:txBody>
      </p:sp>
      <p:sp>
        <p:nvSpPr>
          <p:cNvPr id="12" name="Auf der gleichen Seite des Rechtecks liegende Ecken abrunden 11"/>
          <p:cNvSpPr/>
          <p:nvPr/>
        </p:nvSpPr>
        <p:spPr bwMode="auto">
          <a:xfrm>
            <a:off x="1949116" y="190500"/>
            <a:ext cx="3356810" cy="1060450"/>
          </a:xfrm>
          <a:prstGeom prst="round2Same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t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 Unicode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92" y="257970"/>
            <a:ext cx="1816577" cy="79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1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marL="177299" indent="-177299" algn="r" rtl="0" eaLnBrk="1" fontAlgn="t" hangingPunct="1">
        <a:lnSpc>
          <a:spcPct val="100000"/>
        </a:lnSpc>
        <a:spcBef>
          <a:spcPct val="0"/>
        </a:spcBef>
        <a:spcAft>
          <a:spcPct val="0"/>
        </a:spcAft>
        <a:defRPr sz="2800" b="0" cap="all" baseline="0">
          <a:solidFill>
            <a:srgbClr val="41748D"/>
          </a:solidFill>
          <a:latin typeface="+mj-lt"/>
          <a:ea typeface="+mj-ea"/>
          <a:cs typeface="+mj-cs"/>
        </a:defRPr>
      </a:lvl1pPr>
      <a:lvl2pPr marL="177299" indent="-177299" algn="r" rtl="0" eaLnBrk="1" fontAlgn="t" hangingPunct="1">
        <a:lnSpc>
          <a:spcPct val="80000"/>
        </a:lnSpc>
        <a:spcBef>
          <a:spcPct val="0"/>
        </a:spcBef>
        <a:spcAft>
          <a:spcPct val="0"/>
        </a:spcAft>
        <a:defRPr sz="1263">
          <a:solidFill>
            <a:schemeClr val="bg1"/>
          </a:solidFill>
          <a:latin typeface="Lucida Sans Unicode" pitchFamily="34" charset="0"/>
        </a:defRPr>
      </a:lvl2pPr>
      <a:lvl3pPr marL="177299" indent="-177299" algn="r" rtl="0" eaLnBrk="1" fontAlgn="t" hangingPunct="1">
        <a:lnSpc>
          <a:spcPct val="80000"/>
        </a:lnSpc>
        <a:spcBef>
          <a:spcPct val="0"/>
        </a:spcBef>
        <a:spcAft>
          <a:spcPct val="0"/>
        </a:spcAft>
        <a:defRPr sz="1263">
          <a:solidFill>
            <a:schemeClr val="bg1"/>
          </a:solidFill>
          <a:latin typeface="Lucida Sans Unicode" pitchFamily="34" charset="0"/>
        </a:defRPr>
      </a:lvl3pPr>
      <a:lvl4pPr marL="177299" indent="-177299" algn="r" rtl="0" eaLnBrk="1" fontAlgn="t" hangingPunct="1">
        <a:lnSpc>
          <a:spcPct val="80000"/>
        </a:lnSpc>
        <a:spcBef>
          <a:spcPct val="0"/>
        </a:spcBef>
        <a:spcAft>
          <a:spcPct val="0"/>
        </a:spcAft>
        <a:defRPr sz="1263">
          <a:solidFill>
            <a:schemeClr val="bg1"/>
          </a:solidFill>
          <a:latin typeface="Lucida Sans Unicode" pitchFamily="34" charset="0"/>
        </a:defRPr>
      </a:lvl4pPr>
      <a:lvl5pPr marL="177299" indent="-177299" algn="r" rtl="0" eaLnBrk="1" fontAlgn="t" hangingPunct="1">
        <a:lnSpc>
          <a:spcPct val="80000"/>
        </a:lnSpc>
        <a:spcBef>
          <a:spcPct val="0"/>
        </a:spcBef>
        <a:spcAft>
          <a:spcPct val="0"/>
        </a:spcAft>
        <a:defRPr sz="1263">
          <a:solidFill>
            <a:schemeClr val="bg1"/>
          </a:solidFill>
          <a:latin typeface="Lucida Sans Unicode" pitchFamily="34" charset="0"/>
        </a:defRPr>
      </a:lvl5pPr>
      <a:lvl6pPr marL="357729" indent="-177299" algn="l" rtl="0" eaLnBrk="1" fontAlgn="t" hangingPunct="1">
        <a:lnSpc>
          <a:spcPct val="80000"/>
        </a:lnSpc>
        <a:spcBef>
          <a:spcPct val="0"/>
        </a:spcBef>
        <a:spcAft>
          <a:spcPct val="0"/>
        </a:spcAft>
        <a:defRPr sz="1263" b="1">
          <a:solidFill>
            <a:schemeClr val="bg1"/>
          </a:solidFill>
          <a:latin typeface="Lucida Sans Unicode" pitchFamily="34" charset="0"/>
        </a:defRPr>
      </a:lvl6pPr>
      <a:lvl7pPr marL="538160" indent="-177299" algn="l" rtl="0" eaLnBrk="1" fontAlgn="t" hangingPunct="1">
        <a:lnSpc>
          <a:spcPct val="80000"/>
        </a:lnSpc>
        <a:spcBef>
          <a:spcPct val="0"/>
        </a:spcBef>
        <a:spcAft>
          <a:spcPct val="0"/>
        </a:spcAft>
        <a:defRPr sz="1263" b="1">
          <a:solidFill>
            <a:schemeClr val="bg1"/>
          </a:solidFill>
          <a:latin typeface="Lucida Sans Unicode" pitchFamily="34" charset="0"/>
        </a:defRPr>
      </a:lvl7pPr>
      <a:lvl8pPr marL="718591" indent="-177299" algn="l" rtl="0" eaLnBrk="1" fontAlgn="t" hangingPunct="1">
        <a:lnSpc>
          <a:spcPct val="80000"/>
        </a:lnSpc>
        <a:spcBef>
          <a:spcPct val="0"/>
        </a:spcBef>
        <a:spcAft>
          <a:spcPct val="0"/>
        </a:spcAft>
        <a:defRPr sz="1263" b="1">
          <a:solidFill>
            <a:schemeClr val="bg1"/>
          </a:solidFill>
          <a:latin typeface="Lucida Sans Unicode" pitchFamily="34" charset="0"/>
        </a:defRPr>
      </a:lvl8pPr>
      <a:lvl9pPr marL="899023" indent="-177299" algn="l" rtl="0" eaLnBrk="1" fontAlgn="t" hangingPunct="1">
        <a:lnSpc>
          <a:spcPct val="80000"/>
        </a:lnSpc>
        <a:spcBef>
          <a:spcPct val="0"/>
        </a:spcBef>
        <a:spcAft>
          <a:spcPct val="0"/>
        </a:spcAft>
        <a:defRPr sz="1263" b="1">
          <a:solidFill>
            <a:schemeClr val="bg1"/>
          </a:solidFill>
          <a:latin typeface="Lucida Sans Unicode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41748D"/>
        </a:buClr>
        <a:buFont typeface="Wingdings" pitchFamily="2" charset="2"/>
        <a:buNone/>
        <a:defRPr sz="1800">
          <a:solidFill>
            <a:srgbClr val="41748D"/>
          </a:solidFill>
          <a:latin typeface="+mj-lt"/>
          <a:ea typeface="+mn-ea"/>
          <a:cs typeface="+mn-cs"/>
        </a:defRPr>
      </a:lvl1pPr>
      <a:lvl2pPr marL="271463" indent="-271463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41748D"/>
        </a:buClr>
        <a:buFont typeface="Wingdings" pitchFamily="2" charset="2"/>
        <a:buChar char="§"/>
        <a:defRPr sz="1800">
          <a:solidFill>
            <a:srgbClr val="000000"/>
          </a:solidFill>
          <a:latin typeface="+mj-lt"/>
        </a:defRPr>
      </a:lvl2pPr>
      <a:lvl3pPr marL="355600" indent="-249238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41748D"/>
        </a:buClr>
        <a:buFont typeface="Wingdings" pitchFamily="2" charset="2"/>
        <a:buChar char="§"/>
        <a:defRPr sz="1800">
          <a:solidFill>
            <a:srgbClr val="000000"/>
          </a:solidFill>
          <a:latin typeface="+mj-lt"/>
        </a:defRPr>
      </a:lvl3pPr>
      <a:lvl4pPr marL="449263" indent="-23495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41748D"/>
        </a:buClr>
        <a:buFont typeface="Wingdings" pitchFamily="2" charset="2"/>
        <a:buChar char="§"/>
        <a:defRPr sz="1800">
          <a:solidFill>
            <a:srgbClr val="000000"/>
          </a:solidFill>
          <a:latin typeface="+mj-lt"/>
        </a:defRPr>
      </a:lvl4pPr>
      <a:lvl5pPr marL="541338" indent="-223838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41748D"/>
        </a:buClr>
        <a:buFont typeface="Wingdings" pitchFamily="2" charset="2"/>
        <a:buChar char="§"/>
        <a:defRPr sz="1800">
          <a:solidFill>
            <a:srgbClr val="000000"/>
          </a:solidFill>
          <a:latin typeface="+mj-lt"/>
        </a:defRPr>
      </a:lvl5pPr>
      <a:lvl6pPr marL="870204" indent="-78313" algn="l" rtl="0" eaLnBrk="1" fontAlgn="base" hangingPunct="1">
        <a:lnSpc>
          <a:spcPct val="110000"/>
        </a:lnSpc>
        <a:spcBef>
          <a:spcPct val="40000"/>
        </a:spcBef>
        <a:spcAft>
          <a:spcPct val="0"/>
        </a:spcAft>
        <a:buClr>
          <a:srgbClr val="00589C"/>
        </a:buClr>
        <a:buFont typeface="Wingdings" pitchFamily="2" charset="2"/>
        <a:buChar char="§"/>
        <a:defRPr>
          <a:solidFill>
            <a:srgbClr val="4D4D4D"/>
          </a:solidFill>
          <a:latin typeface="+mn-lt"/>
        </a:defRPr>
      </a:lvl6pPr>
      <a:lvl7pPr marL="1050635" indent="-78313" algn="l" rtl="0" eaLnBrk="1" fontAlgn="base" hangingPunct="1">
        <a:lnSpc>
          <a:spcPct val="110000"/>
        </a:lnSpc>
        <a:spcBef>
          <a:spcPct val="40000"/>
        </a:spcBef>
        <a:spcAft>
          <a:spcPct val="0"/>
        </a:spcAft>
        <a:buClr>
          <a:srgbClr val="00589C"/>
        </a:buClr>
        <a:buFont typeface="Wingdings" pitchFamily="2" charset="2"/>
        <a:buChar char="§"/>
        <a:defRPr>
          <a:solidFill>
            <a:srgbClr val="4D4D4D"/>
          </a:solidFill>
          <a:latin typeface="+mn-lt"/>
        </a:defRPr>
      </a:lvl7pPr>
      <a:lvl8pPr marL="1231066" indent="-78313" algn="l" rtl="0" eaLnBrk="1" fontAlgn="base" hangingPunct="1">
        <a:lnSpc>
          <a:spcPct val="110000"/>
        </a:lnSpc>
        <a:spcBef>
          <a:spcPct val="40000"/>
        </a:spcBef>
        <a:spcAft>
          <a:spcPct val="0"/>
        </a:spcAft>
        <a:buClr>
          <a:srgbClr val="00589C"/>
        </a:buClr>
        <a:buFont typeface="Wingdings" pitchFamily="2" charset="2"/>
        <a:buChar char="§"/>
        <a:defRPr>
          <a:solidFill>
            <a:srgbClr val="4D4D4D"/>
          </a:solidFill>
          <a:latin typeface="+mn-lt"/>
        </a:defRPr>
      </a:lvl8pPr>
      <a:lvl9pPr marL="1411496" indent="-78313" algn="l" rtl="0" eaLnBrk="1" fontAlgn="base" hangingPunct="1">
        <a:lnSpc>
          <a:spcPct val="110000"/>
        </a:lnSpc>
        <a:spcBef>
          <a:spcPct val="40000"/>
        </a:spcBef>
        <a:spcAft>
          <a:spcPct val="0"/>
        </a:spcAft>
        <a:buClr>
          <a:srgbClr val="00589C"/>
        </a:buClr>
        <a:buFont typeface="Wingdings" pitchFamily="2" charset="2"/>
        <a:buChar char="§"/>
        <a:defRPr>
          <a:solidFill>
            <a:srgbClr val="4D4D4D"/>
          </a:solidFill>
          <a:latin typeface="+mn-lt"/>
        </a:defRPr>
      </a:lvl9pPr>
    </p:bodyStyle>
    <p:otherStyle>
      <a:defPPr>
        <a:defRPr lang="de-DE"/>
      </a:defPPr>
      <a:lvl1pPr marL="0" algn="l" defTabSz="360862" rtl="0" eaLnBrk="1" latinLnBrk="0" hangingPunct="1">
        <a:defRPr sz="711" kern="1200">
          <a:solidFill>
            <a:schemeClr val="tx1"/>
          </a:solidFill>
          <a:latin typeface="+mn-lt"/>
          <a:ea typeface="+mn-ea"/>
          <a:cs typeface="+mn-cs"/>
        </a:defRPr>
      </a:lvl1pPr>
      <a:lvl2pPr marL="180431" algn="l" defTabSz="360862" rtl="0" eaLnBrk="1" latinLnBrk="0" hangingPunct="1">
        <a:defRPr sz="711" kern="1200">
          <a:solidFill>
            <a:schemeClr val="tx1"/>
          </a:solidFill>
          <a:latin typeface="+mn-lt"/>
          <a:ea typeface="+mn-ea"/>
          <a:cs typeface="+mn-cs"/>
        </a:defRPr>
      </a:lvl2pPr>
      <a:lvl3pPr marL="360862" algn="l" defTabSz="360862" rtl="0" eaLnBrk="1" latinLnBrk="0" hangingPunct="1">
        <a:defRPr sz="711" kern="1200">
          <a:solidFill>
            <a:schemeClr val="tx1"/>
          </a:solidFill>
          <a:latin typeface="+mn-lt"/>
          <a:ea typeface="+mn-ea"/>
          <a:cs typeface="+mn-cs"/>
        </a:defRPr>
      </a:lvl3pPr>
      <a:lvl4pPr marL="541293" algn="l" defTabSz="360862" rtl="0" eaLnBrk="1" latinLnBrk="0" hangingPunct="1">
        <a:defRPr sz="711" kern="1200">
          <a:solidFill>
            <a:schemeClr val="tx1"/>
          </a:solidFill>
          <a:latin typeface="+mn-lt"/>
          <a:ea typeface="+mn-ea"/>
          <a:cs typeface="+mn-cs"/>
        </a:defRPr>
      </a:lvl4pPr>
      <a:lvl5pPr marL="721723" algn="l" defTabSz="360862" rtl="0" eaLnBrk="1" latinLnBrk="0" hangingPunct="1">
        <a:defRPr sz="711" kern="1200">
          <a:solidFill>
            <a:schemeClr val="tx1"/>
          </a:solidFill>
          <a:latin typeface="+mn-lt"/>
          <a:ea typeface="+mn-ea"/>
          <a:cs typeface="+mn-cs"/>
        </a:defRPr>
      </a:lvl5pPr>
      <a:lvl6pPr marL="902154" algn="l" defTabSz="360862" rtl="0" eaLnBrk="1" latinLnBrk="0" hangingPunct="1">
        <a:defRPr sz="711" kern="1200">
          <a:solidFill>
            <a:schemeClr val="tx1"/>
          </a:solidFill>
          <a:latin typeface="+mn-lt"/>
          <a:ea typeface="+mn-ea"/>
          <a:cs typeface="+mn-cs"/>
        </a:defRPr>
      </a:lvl6pPr>
      <a:lvl7pPr marL="1082586" algn="l" defTabSz="360862" rtl="0" eaLnBrk="1" latinLnBrk="0" hangingPunct="1">
        <a:defRPr sz="711" kern="1200">
          <a:solidFill>
            <a:schemeClr val="tx1"/>
          </a:solidFill>
          <a:latin typeface="+mn-lt"/>
          <a:ea typeface="+mn-ea"/>
          <a:cs typeface="+mn-cs"/>
        </a:defRPr>
      </a:lvl7pPr>
      <a:lvl8pPr marL="1263017" algn="l" defTabSz="360862" rtl="0" eaLnBrk="1" latinLnBrk="0" hangingPunct="1">
        <a:defRPr sz="711" kern="1200">
          <a:solidFill>
            <a:schemeClr val="tx1"/>
          </a:solidFill>
          <a:latin typeface="+mn-lt"/>
          <a:ea typeface="+mn-ea"/>
          <a:cs typeface="+mn-cs"/>
        </a:defRPr>
      </a:lvl8pPr>
      <a:lvl9pPr marL="1443448" algn="l" defTabSz="360862" rtl="0" eaLnBrk="1" latinLnBrk="0" hangingPunct="1">
        <a:defRPr sz="7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760">
          <p15:clr>
            <a:srgbClr val="F26B43"/>
          </p15:clr>
        </p15:guide>
        <p15:guide id="2" orient="horz" pos="4320">
          <p15:clr>
            <a:srgbClr val="F26B43"/>
          </p15:clr>
        </p15:guide>
        <p15:guide id="3" orient="horz" pos="935">
          <p15:clr>
            <a:srgbClr val="F26B43"/>
          </p15:clr>
        </p15:guide>
        <p15:guide id="4" pos="5507">
          <p15:clr>
            <a:srgbClr val="F26B43"/>
          </p15:clr>
        </p15:guide>
        <p15:guide id="5" orient="horz" pos="4065">
          <p15:clr>
            <a:srgbClr val="F26B43"/>
          </p15:clr>
        </p15:guide>
        <p15:guide id="6" pos="431">
          <p15:clr>
            <a:srgbClr val="F26B43"/>
          </p15:clr>
        </p15:guide>
        <p15:guide id="7">
          <p15:clr>
            <a:srgbClr val="F26B43"/>
          </p15:clr>
        </p15:guide>
        <p15:guide id="8" orient="horz" pos="159">
          <p15:clr>
            <a:srgbClr val="F26B43"/>
          </p15:clr>
        </p15:guide>
        <p15:guide id="9" orient="horz">
          <p15:clr>
            <a:srgbClr val="F26B43"/>
          </p15:clr>
        </p15:guide>
        <p15:guide id="10" pos="12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doi.org/10.1103/PhysRevLett.123.235101" TargetMode="Externa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98447"/>
            <a:ext cx="9144000" cy="1311121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de-DE" sz="2800" b="1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Disturbance of the Front </a:t>
            </a:r>
            <a:r>
              <a:rPr lang="de-DE" sz="2800" b="1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de-DE" sz="2800" b="1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egion of Magentic Reconnection </a:t>
            </a:r>
            <a:r>
              <a:rPr lang="de-DE" sz="2800" b="1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de-DE" sz="2800" b="1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utflow </a:t>
            </a:r>
            <a:r>
              <a:rPr lang="de-DE" sz="2800" b="1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</a:t>
            </a:r>
            <a:r>
              <a:rPr lang="de-DE" sz="2800" b="1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ets due to the LHDI</a:t>
            </a:r>
            <a:endParaRPr lang="de-DE" sz="3200" b="1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994" y="3739887"/>
            <a:ext cx="9085006" cy="1097583"/>
          </a:xfrm>
        </p:spPr>
        <p:txBody>
          <a:bodyPr/>
          <a:lstStyle/>
          <a:p>
            <a:r>
              <a:rPr lang="de-DE" dirty="0" smtClean="0"/>
              <a:t>Takuma (T.K.M.) Nakamura (IWF/OeAW), </a:t>
            </a:r>
            <a:r>
              <a:rPr lang="de-DE" dirty="0" err="1" smtClean="0"/>
              <a:t>Takayuki</a:t>
            </a:r>
            <a:r>
              <a:rPr lang="de-DE" dirty="0" smtClean="0"/>
              <a:t> </a:t>
            </a:r>
            <a:r>
              <a:rPr lang="de-DE" dirty="0" err="1" smtClean="0"/>
              <a:t>Umeda</a:t>
            </a:r>
            <a:r>
              <a:rPr lang="de-DE" dirty="0" smtClean="0"/>
              <a:t> (Nagoya Univ.), </a:t>
            </a:r>
            <a:r>
              <a:rPr lang="de-DE" dirty="0" smtClean="0"/>
              <a:t>Rumi </a:t>
            </a:r>
            <a:r>
              <a:rPr lang="de-DE" dirty="0" smtClean="0"/>
              <a:t>Nakamura (</a:t>
            </a:r>
            <a:r>
              <a:rPr lang="de-DE" altLang="ja-JP" dirty="0"/>
              <a:t>IWF</a:t>
            </a:r>
            <a:r>
              <a:rPr lang="de-DE" dirty="0" smtClean="0"/>
              <a:t>), </a:t>
            </a:r>
            <a:r>
              <a:rPr lang="de-DE" dirty="0" smtClean="0"/>
              <a:t>Huishan Fu </a:t>
            </a:r>
            <a:r>
              <a:rPr lang="de-DE" dirty="0" smtClean="0"/>
              <a:t>(</a:t>
            </a:r>
            <a:r>
              <a:rPr lang="en-US" altLang="ja-JP" dirty="0" err="1"/>
              <a:t>Beihang</a:t>
            </a:r>
            <a:r>
              <a:rPr lang="en-US" altLang="ja-JP" dirty="0"/>
              <a:t> </a:t>
            </a:r>
            <a:r>
              <a:rPr lang="en-US" altLang="ja-JP" dirty="0" smtClean="0"/>
              <a:t>Univ.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smtClean="0"/>
              <a:t>Mitsuo </a:t>
            </a:r>
            <a:r>
              <a:rPr lang="de-DE" dirty="0" err="1" smtClean="0"/>
              <a:t>Oka</a:t>
            </a:r>
            <a:r>
              <a:rPr lang="de-DE" dirty="0" smtClean="0"/>
              <a:t> (</a:t>
            </a:r>
            <a:r>
              <a:rPr lang="en-US" altLang="ja-JP" dirty="0" smtClean="0"/>
              <a:t>SSL/Univ. </a:t>
            </a:r>
            <a:r>
              <a:rPr lang="en-US" altLang="ja-JP" dirty="0"/>
              <a:t>of California, Berkeley</a:t>
            </a:r>
            <a:r>
              <a:rPr lang="ja-JP" altLang="ja-JP" dirty="0"/>
              <a:t> </a:t>
            </a:r>
            <a:r>
              <a:rPr lang="de-DE" dirty="0" smtClean="0"/>
              <a:t>)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Computers: FX100 (Nagoya Univ.)</a:t>
            </a:r>
          </a:p>
          <a:p>
            <a:r>
              <a:rPr lang="de-DE" dirty="0" smtClean="0"/>
              <a:t>             Leo1 (IWF/OeAW)</a:t>
            </a:r>
            <a:endParaRPr lang="de-DE" dirty="0"/>
          </a:p>
        </p:txBody>
      </p:sp>
      <p:sp>
        <p:nvSpPr>
          <p:cNvPr id="4" name="正方形/長方形 3"/>
          <p:cNvSpPr/>
          <p:nvPr/>
        </p:nvSpPr>
        <p:spPr>
          <a:xfrm>
            <a:off x="7082162" y="297688"/>
            <a:ext cx="196720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2000" b="0" dirty="0">
                <a:solidFill>
                  <a:srgbClr val="222222"/>
                </a:solidFill>
                <a:latin typeface="Arial" charset="0"/>
              </a:rPr>
              <a:t>EGU2020-2848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999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Simulation Setup</a:t>
            </a:r>
            <a:endParaRPr lang="de-DE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94" y="1484314"/>
            <a:ext cx="9085006" cy="4968874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Performed a 3-D fully kinetic (PIC) simulation of anti-parallel reconnection.</a:t>
            </a:r>
          </a:p>
          <a:p>
            <a:pPr marL="342900" indent="-342900">
              <a:buFontTx/>
              <a:buChar char="-"/>
            </a:pPr>
            <a:endParaRPr lang="de-DE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Setup the Harris sheet: 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2400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(z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)=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2400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tanh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(z/D</a:t>
            </a:r>
            <a:r>
              <a:rPr lang="en-US" sz="2400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n(z)=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400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sech</a:t>
            </a:r>
            <a:r>
              <a:rPr lang="en-US" sz="24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(z/D</a:t>
            </a:r>
            <a:r>
              <a:rPr lang="en-US" sz="2400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)+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400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2400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where D</a:t>
            </a:r>
            <a:r>
              <a:rPr lang="en-US" sz="2400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=0.8d</a:t>
            </a:r>
            <a:r>
              <a:rPr lang="en-US" sz="2400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400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/n</a:t>
            </a:r>
            <a:r>
              <a:rPr lang="en-US" sz="2400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=0.05</a:t>
            </a:r>
          </a:p>
          <a:p>
            <a:endPara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400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400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=2.5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</a:t>
            </a:r>
            <a:r>
              <a:rPr lang="en-US" sz="24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/m</a:t>
            </a:r>
            <a:r>
              <a:rPr lang="en-US" sz="24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256, </a:t>
            </a:r>
            <a:r>
              <a:rPr lang="en-US" sz="2400" dirty="0" err="1" smtClean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en-US" sz="2400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2400" dirty="0" err="1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en-US" sz="2400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1.25</a:t>
            </a:r>
          </a:p>
          <a:p>
            <a:pPr marL="342900" indent="-342900">
              <a:buFontTx/>
              <a:buChar char="-"/>
            </a:pPr>
            <a:endPara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size: L</a:t>
            </a:r>
            <a:r>
              <a:rPr lang="en-US" sz="2400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de-DE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×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US" sz="24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de-DE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×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US" sz="2400" baseline="-2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=51.2</a:t>
            </a:r>
            <a:r>
              <a:rPr lang="de-DE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×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</a:t>
            </a:r>
            <a:r>
              <a:rPr lang="de-DE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×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25.6 di</a:t>
            </a:r>
            <a:r>
              <a:rPr lang="en-US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=2048</a:t>
            </a:r>
            <a:r>
              <a:rPr lang="de-DE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×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96</a:t>
            </a:r>
            <a:r>
              <a:rPr lang="de-DE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×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1024 cells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	  with ~0.5x10</a:t>
            </a:r>
            <a:r>
              <a:rPr lang="en-US" sz="24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particles  </a:t>
            </a:r>
          </a:p>
          <a:p>
            <a:pPr marL="342900" indent="-342900">
              <a:buFontTx/>
              <a:buChar char="-"/>
            </a:pPr>
            <a:endPara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Periodic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along x and y, with conducting walls along z</a:t>
            </a:r>
          </a:p>
        </p:txBody>
      </p:sp>
    </p:spTree>
    <p:extLst>
      <p:ext uri="{BB962C8B-B14F-4D97-AF65-F5344CB8AC3E}">
        <p14:creationId xmlns:p14="http://schemas.microsoft.com/office/powerpoint/2010/main" val="190673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26" y="1298665"/>
            <a:ext cx="3583045" cy="41522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617" y="252591"/>
            <a:ext cx="6795577" cy="1231722"/>
          </a:xfrm>
        </p:spPr>
        <p:txBody>
          <a:bodyPr/>
          <a:lstStyle/>
          <a:p>
            <a:r>
              <a:rPr lang="de-DE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LHDI at Jet fronts in simulation</a:t>
            </a:r>
            <a:endParaRPr lang="de-DE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632" y="5533959"/>
            <a:ext cx="7946817" cy="1244861"/>
          </a:xfrm>
        </p:spPr>
        <p:txBody>
          <a:bodyPr/>
          <a:lstStyle/>
          <a:p>
            <a:pPr marL="342900" indent="-342900">
              <a:lnSpc>
                <a:spcPts val="2400"/>
              </a:lnSpc>
              <a:buFontTx/>
              <a:buChar char="-"/>
            </a:pP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LHDI is driven at the leading edge of outflow jets.	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[e.g., Vapirev+,2013; Divin+, 2015; Nakamura+, 2016; Lapenta+, 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2020]</a:t>
            </a:r>
            <a:endParaRPr lang="de-DE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eading to stong J.E fluctuations.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129" y="1342103"/>
            <a:ext cx="4488320" cy="37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1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2" y="1807724"/>
            <a:ext cx="4181114" cy="2794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129" y="1342103"/>
            <a:ext cx="4488320" cy="372477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337617" y="252591"/>
            <a:ext cx="6795577" cy="1231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177299" indent="-177299" algn="r" rtl="0" eaLnBrk="1" fontAlgn="t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0" cap="all" baseline="0">
                <a:solidFill>
                  <a:srgbClr val="41748D"/>
                </a:solidFill>
                <a:latin typeface="+mj-lt"/>
                <a:ea typeface="+mj-ea"/>
                <a:cs typeface="+mj-cs"/>
              </a:defRPr>
            </a:lvl1pPr>
            <a:lvl2pPr marL="177299" indent="-177299" algn="r" rtl="0" eaLnBrk="1" fontAlgn="t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263">
                <a:solidFill>
                  <a:schemeClr val="bg1"/>
                </a:solidFill>
                <a:latin typeface="Lucida Sans Unicode" pitchFamily="34" charset="0"/>
              </a:defRPr>
            </a:lvl2pPr>
            <a:lvl3pPr marL="177299" indent="-177299" algn="r" rtl="0" eaLnBrk="1" fontAlgn="t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263">
                <a:solidFill>
                  <a:schemeClr val="bg1"/>
                </a:solidFill>
                <a:latin typeface="Lucida Sans Unicode" pitchFamily="34" charset="0"/>
              </a:defRPr>
            </a:lvl3pPr>
            <a:lvl4pPr marL="177299" indent="-177299" algn="r" rtl="0" eaLnBrk="1" fontAlgn="t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263">
                <a:solidFill>
                  <a:schemeClr val="bg1"/>
                </a:solidFill>
                <a:latin typeface="Lucida Sans Unicode" pitchFamily="34" charset="0"/>
              </a:defRPr>
            </a:lvl4pPr>
            <a:lvl5pPr marL="177299" indent="-177299" algn="r" rtl="0" eaLnBrk="1" fontAlgn="t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263">
                <a:solidFill>
                  <a:schemeClr val="bg1"/>
                </a:solidFill>
                <a:latin typeface="Lucida Sans Unicode" pitchFamily="34" charset="0"/>
              </a:defRPr>
            </a:lvl5pPr>
            <a:lvl6pPr marL="357729" indent="-177299" algn="l" rtl="0" eaLnBrk="1" fontAlgn="t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263" b="1">
                <a:solidFill>
                  <a:schemeClr val="bg1"/>
                </a:solidFill>
                <a:latin typeface="Lucida Sans Unicode" pitchFamily="34" charset="0"/>
              </a:defRPr>
            </a:lvl6pPr>
            <a:lvl7pPr marL="538160" indent="-177299" algn="l" rtl="0" eaLnBrk="1" fontAlgn="t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263" b="1">
                <a:solidFill>
                  <a:schemeClr val="bg1"/>
                </a:solidFill>
                <a:latin typeface="Lucida Sans Unicode" pitchFamily="34" charset="0"/>
              </a:defRPr>
            </a:lvl7pPr>
            <a:lvl8pPr marL="718591" indent="-177299" algn="l" rtl="0" eaLnBrk="1" fontAlgn="t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263" b="1">
                <a:solidFill>
                  <a:schemeClr val="bg1"/>
                </a:solidFill>
                <a:latin typeface="Lucida Sans Unicode" pitchFamily="34" charset="0"/>
              </a:defRPr>
            </a:lvl8pPr>
            <a:lvl9pPr marL="899023" indent="-177299" algn="l" rtl="0" eaLnBrk="1" fontAlgn="t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263" b="1">
                <a:solidFill>
                  <a:schemeClr val="bg1"/>
                </a:solidFill>
                <a:latin typeface="Lucida Sans Unicode" pitchFamily="34" charset="0"/>
              </a:defRPr>
            </a:lvl9pPr>
          </a:lstStyle>
          <a:p>
            <a:r>
              <a:rPr lang="de-DE" b="1" kern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LHDI at Jet fronts in simulation</a:t>
            </a:r>
            <a:endParaRPr lang="de-DE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787452" y="5392351"/>
            <a:ext cx="8058149" cy="93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buFont typeface="Wingdings" pitchFamily="2" charset="2"/>
              <a:buNone/>
              <a:defRPr sz="1800">
                <a:solidFill>
                  <a:srgbClr val="41748D"/>
                </a:solidFill>
                <a:latin typeface="+mj-lt"/>
                <a:ea typeface="+mn-ea"/>
                <a:cs typeface="+mn-cs"/>
              </a:defRPr>
            </a:lvl1pPr>
            <a:lvl2pPr marL="271463" indent="-2714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j-lt"/>
              </a:defRPr>
            </a:lvl2pPr>
            <a:lvl3pPr marL="355600" indent="-24923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j-lt"/>
              </a:defRPr>
            </a:lvl3pPr>
            <a:lvl4pPr marL="449263" indent="-2349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j-lt"/>
              </a:defRPr>
            </a:lvl4pPr>
            <a:lvl5pPr marL="541338" indent="-22383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j-lt"/>
              </a:defRPr>
            </a:lvl5pPr>
            <a:lvl6pPr marL="870204" indent="-78313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00589C"/>
              </a:buClr>
              <a:buFont typeface="Wingdings" pitchFamily="2" charset="2"/>
              <a:buChar char="§"/>
              <a:defRPr>
                <a:solidFill>
                  <a:srgbClr val="4D4D4D"/>
                </a:solidFill>
                <a:latin typeface="+mn-lt"/>
              </a:defRPr>
            </a:lvl6pPr>
            <a:lvl7pPr marL="1050635" indent="-78313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00589C"/>
              </a:buClr>
              <a:buFont typeface="Wingdings" pitchFamily="2" charset="2"/>
              <a:buChar char="§"/>
              <a:defRPr>
                <a:solidFill>
                  <a:srgbClr val="4D4D4D"/>
                </a:solidFill>
                <a:latin typeface="+mn-lt"/>
              </a:defRPr>
            </a:lvl7pPr>
            <a:lvl8pPr marL="1231066" indent="-78313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00589C"/>
              </a:buClr>
              <a:buFont typeface="Wingdings" pitchFamily="2" charset="2"/>
              <a:buChar char="§"/>
              <a:defRPr>
                <a:solidFill>
                  <a:srgbClr val="4D4D4D"/>
                </a:solidFill>
                <a:latin typeface="+mn-lt"/>
              </a:defRPr>
            </a:lvl8pPr>
            <a:lvl9pPr marL="1411496" indent="-78313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00589C"/>
              </a:buClr>
              <a:buFont typeface="Wingdings" pitchFamily="2" charset="2"/>
              <a:buChar char="§"/>
              <a:defRPr>
                <a:solidFill>
                  <a:srgbClr val="4D4D4D"/>
                </a:solidFill>
                <a:latin typeface="+mn-lt"/>
              </a:defRPr>
            </a:lvl9pPr>
          </a:lstStyle>
          <a:p>
            <a:pPr marL="342900" indent="-342900">
              <a:buFontTx/>
              <a:buChar char="-"/>
            </a:pPr>
            <a:r>
              <a:rPr lang="de-DE" sz="2400" b="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fluctuations are seen mainly at the ion-scale density gradient layer.</a:t>
            </a:r>
          </a:p>
        </p:txBody>
      </p:sp>
    </p:spTree>
    <p:extLst>
      <p:ext uri="{BB962C8B-B14F-4D97-AF65-F5344CB8AC3E}">
        <p14:creationId xmlns:p14="http://schemas.microsoft.com/office/powerpoint/2010/main" val="136310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617" y="252591"/>
            <a:ext cx="6795577" cy="1231722"/>
          </a:xfrm>
        </p:spPr>
        <p:txBody>
          <a:bodyPr/>
          <a:lstStyle/>
          <a:p>
            <a:r>
              <a:rPr lang="de-DE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LH waves at Jet fronts in MMS</a:t>
            </a:r>
            <a:endParaRPr lang="de-DE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363" y="5257802"/>
            <a:ext cx="8885765" cy="148221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LH waves in Em &amp; J.E were ovserved at DF by MMS 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[Liu+, 2018].</a:t>
            </a:r>
            <a:endParaRPr lang="de-D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fluctuations 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were 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seen mainly at the ion-scale density gradient layer.</a:t>
            </a:r>
          </a:p>
          <a:p>
            <a:pPr marL="342900" indent="-342900">
              <a:buFontTx/>
              <a:buChar char="-"/>
            </a:pPr>
            <a:endParaRPr lang="de-DE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4" y="1410573"/>
            <a:ext cx="8494793" cy="353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7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Simulation V.S. MMS</a:t>
            </a:r>
            <a:endParaRPr lang="de-DE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260" y="4962831"/>
            <a:ext cx="8512638" cy="1356851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location and normalized amplitudes of the fluctuations are reasonably consistent between the simulation and MMS observations.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2" y="1807724"/>
            <a:ext cx="4181114" cy="2794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831" y="1807724"/>
            <a:ext cx="4313956" cy="283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Linear alalysis</a:t>
            </a:r>
            <a:endParaRPr lang="de-DE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206" y="5633884"/>
            <a:ext cx="8736509" cy="1122602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LHDI turbulence at reconnection jet fronts are expected in a wide parameter range [Nakamura+, PRL, 2019].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06" y="3625393"/>
            <a:ext cx="8900542" cy="1956279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420451"/>
              </p:ext>
            </p:extLst>
          </p:nvPr>
        </p:nvGraphicFramePr>
        <p:xfrm>
          <a:off x="1069259" y="2224298"/>
          <a:ext cx="7329949" cy="1141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3164">
                  <a:extLst>
                    <a:ext uri="{9D8B030D-6E8A-4147-A177-3AD203B41FA5}">
                      <a16:colId xmlns:a16="http://schemas.microsoft.com/office/drawing/2014/main" xmlns="" val="1400606084"/>
                    </a:ext>
                  </a:extLst>
                </a:gridCol>
                <a:gridCol w="764358">
                  <a:extLst>
                    <a:ext uri="{9D8B030D-6E8A-4147-A177-3AD203B41FA5}">
                      <a16:colId xmlns:a16="http://schemas.microsoft.com/office/drawing/2014/main" xmlns="" val="2877688062"/>
                    </a:ext>
                  </a:extLst>
                </a:gridCol>
                <a:gridCol w="596921">
                  <a:extLst>
                    <a:ext uri="{9D8B030D-6E8A-4147-A177-3AD203B41FA5}">
                      <a16:colId xmlns:a16="http://schemas.microsoft.com/office/drawing/2014/main" xmlns="" val="459923081"/>
                    </a:ext>
                  </a:extLst>
                </a:gridCol>
                <a:gridCol w="779706">
                  <a:extLst>
                    <a:ext uri="{9D8B030D-6E8A-4147-A177-3AD203B41FA5}">
                      <a16:colId xmlns:a16="http://schemas.microsoft.com/office/drawing/2014/main" xmlns="" val="3461132120"/>
                    </a:ext>
                  </a:extLst>
                </a:gridCol>
                <a:gridCol w="731141">
                  <a:extLst>
                    <a:ext uri="{9D8B030D-6E8A-4147-A177-3AD203B41FA5}">
                      <a16:colId xmlns:a16="http://schemas.microsoft.com/office/drawing/2014/main" xmlns="" val="1062557629"/>
                    </a:ext>
                  </a:extLst>
                </a:gridCol>
                <a:gridCol w="813259">
                  <a:extLst>
                    <a:ext uri="{9D8B030D-6E8A-4147-A177-3AD203B41FA5}">
                      <a16:colId xmlns:a16="http://schemas.microsoft.com/office/drawing/2014/main" xmlns="" val="2961050796"/>
                    </a:ext>
                  </a:extLst>
                </a:gridCol>
                <a:gridCol w="804431">
                  <a:extLst>
                    <a:ext uri="{9D8B030D-6E8A-4147-A177-3AD203B41FA5}">
                      <a16:colId xmlns:a16="http://schemas.microsoft.com/office/drawing/2014/main" xmlns="" val="2211239375"/>
                    </a:ext>
                  </a:extLst>
                </a:gridCol>
                <a:gridCol w="677277">
                  <a:extLst>
                    <a:ext uri="{9D8B030D-6E8A-4147-A177-3AD203B41FA5}">
                      <a16:colId xmlns:a16="http://schemas.microsoft.com/office/drawing/2014/main" xmlns="" val="4187689178"/>
                    </a:ext>
                  </a:extLst>
                </a:gridCol>
                <a:gridCol w="574846">
                  <a:extLst>
                    <a:ext uri="{9D8B030D-6E8A-4147-A177-3AD203B41FA5}">
                      <a16:colId xmlns:a16="http://schemas.microsoft.com/office/drawing/2014/main" xmlns="" val="1537152955"/>
                    </a:ext>
                  </a:extLst>
                </a:gridCol>
                <a:gridCol w="574846">
                  <a:extLst>
                    <a:ext uri="{9D8B030D-6E8A-4147-A177-3AD203B41FA5}">
                      <a16:colId xmlns:a16="http://schemas.microsoft.com/office/drawing/2014/main" xmlns="" val="938332246"/>
                    </a:ext>
                  </a:extLst>
                </a:gridCol>
              </a:tblGrid>
              <a:tr h="210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m</a:t>
                      </a:r>
                      <a:r>
                        <a:rPr lang="de-DE" sz="1400" baseline="-25000" dirty="0">
                          <a:effectLst/>
                        </a:rPr>
                        <a:t>i</a:t>
                      </a:r>
                      <a:r>
                        <a:rPr lang="de-DE" sz="1400" dirty="0">
                          <a:effectLst/>
                        </a:rPr>
                        <a:t>/m</a:t>
                      </a:r>
                      <a:r>
                        <a:rPr lang="de-DE" sz="1400" baseline="-25000" dirty="0">
                          <a:effectLst/>
                        </a:rPr>
                        <a:t>e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T</a:t>
                      </a:r>
                      <a:r>
                        <a:rPr lang="de-DE" sz="1400" baseline="-25000">
                          <a:effectLst/>
                        </a:rPr>
                        <a:t>i</a:t>
                      </a:r>
                      <a:r>
                        <a:rPr lang="de-DE" sz="1400">
                          <a:effectLst/>
                        </a:rPr>
                        <a:t>/T</a:t>
                      </a:r>
                      <a:r>
                        <a:rPr lang="de-DE" sz="1400" baseline="-25000">
                          <a:effectLst/>
                        </a:rPr>
                        <a:t>e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Symbol" panose="05050102010706020507" pitchFamily="18" charset="2"/>
                        </a:rPr>
                        <a:t>w</a:t>
                      </a:r>
                      <a:r>
                        <a:rPr lang="de-DE" sz="1400" baseline="-25000" dirty="0" smtClean="0">
                          <a:effectLst/>
                        </a:rPr>
                        <a:t>pe</a:t>
                      </a:r>
                      <a:r>
                        <a:rPr lang="de-DE" sz="1400" dirty="0" smtClean="0">
                          <a:effectLst/>
                        </a:rPr>
                        <a:t>/</a:t>
                      </a:r>
                      <a:r>
                        <a:rPr lang="de-DE" sz="1400" dirty="0" smtClean="0">
                          <a:effectLst/>
                          <a:latin typeface="Symbol" panose="05050102010706020507" pitchFamily="18" charset="2"/>
                        </a:rPr>
                        <a:t>w</a:t>
                      </a:r>
                      <a:r>
                        <a:rPr lang="de-DE" sz="1400" baseline="-25000" dirty="0" smtClean="0">
                          <a:effectLst/>
                        </a:rPr>
                        <a:t>ce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V</a:t>
                      </a:r>
                      <a:r>
                        <a:rPr lang="de-DE" sz="1400" baseline="-25000" dirty="0">
                          <a:effectLst/>
                        </a:rPr>
                        <a:t>di</a:t>
                      </a:r>
                      <a:r>
                        <a:rPr lang="de-DE" sz="1400" dirty="0">
                          <a:effectLst/>
                        </a:rPr>
                        <a:t>/V</a:t>
                      </a:r>
                      <a:r>
                        <a:rPr lang="de-DE" sz="1400" baseline="-25000" dirty="0">
                          <a:effectLst/>
                        </a:rPr>
                        <a:t>thi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V</a:t>
                      </a:r>
                      <a:r>
                        <a:rPr lang="de-DE" sz="1400" baseline="-25000" dirty="0">
                          <a:effectLst/>
                        </a:rPr>
                        <a:t>de</a:t>
                      </a:r>
                      <a:r>
                        <a:rPr lang="de-DE" sz="1400" dirty="0">
                          <a:effectLst/>
                        </a:rPr>
                        <a:t>/V</a:t>
                      </a:r>
                      <a:r>
                        <a:rPr lang="de-DE" sz="1400" baseline="-25000" dirty="0">
                          <a:effectLst/>
                        </a:rPr>
                        <a:t>the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V</a:t>
                      </a:r>
                      <a:r>
                        <a:rPr lang="de-DE" sz="1400" baseline="-25000" dirty="0">
                          <a:effectLst/>
                        </a:rPr>
                        <a:t>di</a:t>
                      </a:r>
                      <a:r>
                        <a:rPr lang="de-DE" sz="1400" dirty="0">
                          <a:effectLst/>
                        </a:rPr>
                        <a:t>-V</a:t>
                      </a:r>
                      <a:r>
                        <a:rPr lang="de-DE" sz="1400" baseline="-25000" dirty="0">
                          <a:effectLst/>
                        </a:rPr>
                        <a:t>de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V</a:t>
                      </a:r>
                      <a:r>
                        <a:rPr lang="de-DE" sz="1400" baseline="-25000" dirty="0">
                          <a:effectLst/>
                        </a:rPr>
                        <a:t>ti</a:t>
                      </a:r>
                      <a:r>
                        <a:rPr lang="de-DE" sz="1400" dirty="0">
                          <a:effectLst/>
                        </a:rPr>
                        <a:t>/c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V</a:t>
                      </a:r>
                      <a:r>
                        <a:rPr lang="de-DE" sz="1400" baseline="-25000" dirty="0">
                          <a:effectLst/>
                        </a:rPr>
                        <a:t>te</a:t>
                      </a:r>
                      <a:r>
                        <a:rPr lang="de-DE" sz="1400" dirty="0">
                          <a:effectLst/>
                        </a:rPr>
                        <a:t>/c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endParaRPr lang="de-DE" sz="1400" dirty="0">
                        <a:effectLst/>
                        <a:latin typeface="Symbol" panose="05050102010706020507" pitchFamily="18" charset="2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52153137"/>
                  </a:ext>
                </a:extLst>
              </a:tr>
              <a:tr h="218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Case-(a)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256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2.6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1.8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0.30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0.06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0.79V</a:t>
                      </a:r>
                      <a:r>
                        <a:rPr lang="de-DE" sz="1400" baseline="-25000" dirty="0" smtClean="0">
                          <a:effectLst/>
                        </a:rPr>
                        <a:t>A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0.030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0.30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2.12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63979635"/>
                  </a:ext>
                </a:extLst>
              </a:tr>
              <a:tr h="218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Case-(b)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1836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2.9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16.4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0.75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0.06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2.10V</a:t>
                      </a:r>
                      <a:r>
                        <a:rPr lang="de-DE" sz="1400" baseline="-25000" dirty="0" smtClean="0">
                          <a:effectLst/>
                        </a:rPr>
                        <a:t>A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0.001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0.03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2.34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46870892"/>
                  </a:ext>
                </a:extLst>
              </a:tr>
              <a:tr h="218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Case-</a:t>
                      </a:r>
                      <a:r>
                        <a:rPr lang="de-DE" sz="1400" dirty="0" smtClean="0">
                          <a:effectLst/>
                        </a:rPr>
                        <a:t>(c)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1836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16.4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1.80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0.06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2.10V</a:t>
                      </a:r>
                      <a:r>
                        <a:rPr lang="de-DE" sz="1400" baseline="-25000" dirty="0" smtClean="0">
                          <a:effectLst/>
                        </a:rPr>
                        <a:t>A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0.0002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0.03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61424330"/>
                  </a:ext>
                </a:extLst>
              </a:tr>
              <a:tr h="218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Case-</a:t>
                      </a:r>
                      <a:r>
                        <a:rPr lang="de-DE" sz="1400" dirty="0" smtClean="0">
                          <a:effectLst/>
                        </a:rPr>
                        <a:t>(d)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1836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20.0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0.10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0.10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3.00V</a:t>
                      </a:r>
                      <a:r>
                        <a:rPr lang="de-DE" sz="1400" baseline="-25000" dirty="0" smtClean="0">
                          <a:effectLst/>
                        </a:rPr>
                        <a:t>A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0.002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0.03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4.97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2416732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58206" y="1413363"/>
            <a:ext cx="873650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00457B"/>
              </a:buClr>
            </a:pPr>
            <a:r>
              <a:rPr lang="en-US" sz="2400" b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A </a:t>
            </a:r>
            <a:r>
              <a:rPr lang="en-US" sz="2400" b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linear dispersion relation solver for fully kinetic plasma with a perpendicular drift, developed in </a:t>
            </a:r>
            <a:r>
              <a:rPr lang="en-US" sz="2400" b="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Umeda</a:t>
            </a:r>
            <a:r>
              <a:rPr lang="en-US" sz="2400" b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(2018</a:t>
            </a:r>
            <a:r>
              <a:rPr lang="en-US" sz="2400" b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US" sz="2400" b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applied</a:t>
            </a:r>
            <a:r>
              <a:rPr lang="de-AT" sz="2400" b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651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Discussions</a:t>
            </a:r>
            <a:endParaRPr lang="de-DE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6493" y="1110761"/>
                <a:ext cx="8886563" cy="5572790"/>
              </a:xfrm>
            </p:spPr>
            <p:txBody>
              <a:bodyPr/>
              <a:lstStyle/>
              <a:p>
                <a:pPr marL="457200" lvl="0" indent="-45720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 LHDI turbulence would occur under conditions with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en-US" sz="2400" baseline="-250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~V</a:t>
                </a:r>
                <a:r>
                  <a:rPr lang="en-US" sz="2400" baseline="-250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a 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moderate </a:t>
                </a:r>
                <a:r>
                  <a:rPr lang="en-US" sz="2400" dirty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b 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(~1-5), and a large </a:t>
                </a:r>
                <a:r>
                  <a:rPr lang="en-US" sz="2400" dirty="0" err="1">
                    <a:solidFill>
                      <a:schemeClr val="tx1"/>
                    </a:solidFill>
                    <a:latin typeface="Symbol" panose="05050102010706020507" pitchFamily="18" charset="2"/>
                  </a:rPr>
                  <a:t>w</a:t>
                </a:r>
                <a:r>
                  <a:rPr lang="en-US" sz="2400" baseline="-25000" dirty="0" err="1">
                    <a:solidFill>
                      <a:schemeClr val="tx1"/>
                    </a:solidFill>
                  </a:rPr>
                  <a:t>pe</a:t>
                </a:r>
                <a:r>
                  <a:rPr lang="en-US" sz="2400" dirty="0">
                    <a:solidFill>
                      <a:schemeClr val="tx1"/>
                    </a:solidFill>
                  </a:rPr>
                  <a:t>/</a:t>
                </a:r>
                <a:r>
                  <a:rPr lang="en-US" sz="2400" dirty="0" err="1">
                    <a:solidFill>
                      <a:schemeClr val="tx1"/>
                    </a:solidFill>
                    <a:latin typeface="Symbol" panose="05050102010706020507" pitchFamily="18" charset="2"/>
                  </a:rPr>
                  <a:t>w</a:t>
                </a:r>
                <a:r>
                  <a:rPr lang="en-US" sz="2400" baseline="-25000" dirty="0" err="1">
                    <a:solidFill>
                      <a:schemeClr val="tx1"/>
                    </a:solidFill>
                  </a:rPr>
                  <a:t>ce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pPr marL="457200" lvl="0" indent="-45720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en-US" sz="2400" dirty="0" err="1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en-US" sz="2400" baseline="-25000" dirty="0" err="1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~V</a:t>
                </a:r>
                <a:r>
                  <a:rPr lang="en-US" sz="2400" baseline="-25000" dirty="0" err="1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&amp;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Symbol" panose="05050102010706020507" pitchFamily="18" charset="2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~1 would be common at the d</a:t>
                </a:r>
                <a:r>
                  <a:rPr lang="en-US" sz="2400" baseline="-250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-scale gradient layer with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2400" baseline="-250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local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~B</a:t>
                </a:r>
                <a:r>
                  <a:rPr lang="en-US" sz="2400" baseline="-250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&amp;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</a:t>
                </a:r>
                <a:r>
                  <a:rPr lang="en-US" sz="2400" baseline="-250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local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~B</a:t>
                </a:r>
                <a:r>
                  <a:rPr lang="en-US" sz="2400" baseline="-250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local</a:t>
                </a:r>
                <a:r>
                  <a:rPr lang="en-US" sz="2400" baseline="300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/2</a:t>
                </a:r>
                <a:r>
                  <a:rPr lang="en-US" sz="2400" dirty="0" smtClean="0">
                    <a:solidFill>
                      <a:schemeClr val="tx1"/>
                    </a:solidFill>
                    <a:latin typeface="Symbol" panose="05050102010706020507" pitchFamily="18" charset="2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2400" baseline="-250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~B</a:t>
                </a:r>
                <a:r>
                  <a:rPr lang="en-US" sz="2400" baseline="-250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:r>
                  <a:rPr lang="en-US" sz="2400" baseline="300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/2</a:t>
                </a:r>
                <a:r>
                  <a:rPr lang="en-US" sz="2400" dirty="0" smtClean="0">
                    <a:solidFill>
                      <a:schemeClr val="tx1"/>
                    </a:solidFill>
                    <a:latin typeface="Symbol" panose="05050102010706020507" pitchFamily="18" charset="2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2400" baseline="-250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aseline="-250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lvl="0" indent="-45720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en-US" sz="2400" dirty="0" err="1" smtClean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w</a:t>
                </a:r>
                <a:r>
                  <a:rPr lang="en-US" sz="2400" baseline="-25000" dirty="0" err="1" smtClean="0">
                    <a:solidFill>
                      <a:schemeClr val="tx1"/>
                    </a:solidFill>
                  </a:rPr>
                  <a:t>pe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/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w</a:t>
                </a:r>
                <a:r>
                  <a:rPr lang="en-US" sz="2400" baseline="-25000" dirty="0" err="1" smtClean="0">
                    <a:solidFill>
                      <a:schemeClr val="tx1"/>
                    </a:solidFill>
                  </a:rPr>
                  <a:t>ce</a:t>
                </a:r>
                <a14:m>
                  <m:oMath xmlns:m="http://schemas.openxmlformats.org/officeDocument/2006/math">
                    <m:r>
                      <a:rPr lang="de-DE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(n/1cm</a:t>
                </a:r>
                <a:r>
                  <a:rPr lang="en-US" sz="2400" baseline="30000" dirty="0">
                    <a:solidFill>
                      <a:schemeClr val="tx1"/>
                    </a:solidFill>
                  </a:rPr>
                  <a:t>-3</a:t>
                </a:r>
                <a:r>
                  <a:rPr lang="en-US" sz="2400" dirty="0">
                    <a:solidFill>
                      <a:schemeClr val="tx1"/>
                    </a:solidFill>
                  </a:rPr>
                  <a:t>)</a:t>
                </a:r>
                <a:r>
                  <a:rPr lang="en-US" sz="2400" baseline="30000" dirty="0">
                    <a:solidFill>
                      <a:schemeClr val="tx1"/>
                    </a:solidFill>
                  </a:rPr>
                  <a:t>1/2</a:t>
                </a:r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(B/100nT)</a:t>
                </a:r>
                <a:r>
                  <a:rPr lang="en-US" sz="2400" baseline="30000" dirty="0">
                    <a:solidFill>
                      <a:schemeClr val="tx1"/>
                    </a:solidFill>
                  </a:rPr>
                  <a:t>-1 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&gt;1 would be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satisfied in a wide parameter range.</a:t>
                </a:r>
                <a:endParaRPr lang="en-US" sz="2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1338" lvl="1" indent="0">
                  <a:buClr>
                    <a:schemeClr val="bg1"/>
                  </a:buClr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Magnetotail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with 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n~1cm</a:t>
                </a:r>
                <a:r>
                  <a:rPr lang="en-US" sz="2400" baseline="300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-3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B~10nT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w</a:t>
                </a:r>
                <a:r>
                  <a:rPr lang="en-US" sz="2400" baseline="-25000" dirty="0" err="1" smtClean="0">
                    <a:solidFill>
                      <a:schemeClr val="tx1"/>
                    </a:solidFill>
                  </a:rPr>
                  <a:t>pe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/</a:t>
                </a:r>
                <a:r>
                  <a:rPr lang="en-US" sz="2400" dirty="0" smtClean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w</a:t>
                </a:r>
                <a:r>
                  <a:rPr lang="en-US" sz="2400" baseline="-25000" dirty="0" smtClean="0">
                    <a:solidFill>
                      <a:schemeClr val="tx1"/>
                    </a:solidFill>
                  </a:rPr>
                  <a:t>ce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~10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541338" lvl="1" indent="0">
                  <a:buClr>
                    <a:schemeClr val="bg1"/>
                  </a:buClr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Solar flare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with n~10</a:t>
                </a:r>
                <a:r>
                  <a:rPr lang="en-US" sz="2400" baseline="300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8-10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</a:t>
                </a:r>
                <a:r>
                  <a:rPr lang="en-US" sz="2400" baseline="300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-3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B~10</a:t>
                </a:r>
                <a:r>
                  <a:rPr lang="en-US" sz="2400" baseline="300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5-7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nT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Symbol" panose="05050102010706020507" pitchFamily="18" charset="2"/>
                  </a:rPr>
                  <a:t>w</a:t>
                </a:r>
                <a:r>
                  <a:rPr lang="en-US" sz="2400" baseline="-25000" dirty="0" err="1">
                    <a:solidFill>
                      <a:schemeClr val="tx1"/>
                    </a:solidFill>
                  </a:rPr>
                  <a:t>pe</a:t>
                </a:r>
                <a:r>
                  <a:rPr lang="en-US" sz="2400" dirty="0">
                    <a:solidFill>
                      <a:schemeClr val="tx1"/>
                    </a:solidFill>
                  </a:rPr>
                  <a:t>/</a:t>
                </a:r>
                <a:r>
                  <a:rPr lang="en-US" sz="2400" dirty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ce</a:t>
                </a:r>
                <a:r>
                  <a:rPr lang="en-US" sz="2400" dirty="0">
                    <a:solidFill>
                      <a:schemeClr val="tx1"/>
                    </a:solidFill>
                  </a:rPr>
                  <a:t>~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1-10</a:t>
                </a:r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998538" lvl="1" indent="-457200">
                  <a:buClr>
                    <a:schemeClr val="bg1"/>
                  </a:buClr>
                  <a:buFontTx/>
                  <a:buChar char="−"/>
                </a:pPr>
                <a:endParaRPr lang="en-US" sz="700" baseline="30000" dirty="0">
                  <a:solidFill>
                    <a:schemeClr val="tx1"/>
                  </a:solidFill>
                </a:endParaRPr>
              </a:p>
              <a:p>
                <a:pPr lvl="0">
                  <a:buClr>
                    <a:schemeClr val="bg1"/>
                  </a:buClr>
                </a:pPr>
                <a:r>
                  <a:rPr lang="de-DE" sz="2400" b="1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The LHDI turbulence may frequently occur in </a:t>
                </a:r>
                <a:r>
                  <a:rPr lang="de-DE" sz="2400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the reconnection </a:t>
                </a:r>
                <a:r>
                  <a:rPr lang="de-DE" sz="2400" b="1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jet front regions at many locations in space plasmas including the Earth‘s magnetotail and the solar </a:t>
                </a:r>
                <a:r>
                  <a:rPr lang="de-DE" sz="2400" b="1" dirty="0" err="1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flare</a:t>
                </a:r>
                <a:r>
                  <a:rPr lang="de-DE" sz="2400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.</a:t>
                </a:r>
              </a:p>
              <a:p>
                <a:pPr lvl="0">
                  <a:buClr>
                    <a:schemeClr val="bg1"/>
                  </a:buClr>
                </a:pPr>
                <a:endParaRPr lang="de-DE" sz="500" b="1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lvl="3">
                  <a:buClr>
                    <a:schemeClr val="bg1"/>
                  </a:buClr>
                </a:pPr>
                <a:r>
                  <a:rPr lang="de-DE" sz="2000" b="1" dirty="0" err="1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For</a:t>
                </a:r>
                <a:r>
                  <a:rPr lang="de-DE" sz="2000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2000" b="1" dirty="0" err="1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more</a:t>
                </a:r>
                <a:r>
                  <a:rPr lang="de-DE" sz="2000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2000" b="1" dirty="0" err="1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details</a:t>
                </a:r>
                <a:r>
                  <a:rPr lang="de-DE" sz="2000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, </a:t>
                </a:r>
                <a:r>
                  <a:rPr lang="de-DE" sz="2000" b="1" dirty="0" err="1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see</a:t>
                </a:r>
                <a:r>
                  <a:rPr lang="de-DE" sz="2000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Nakamura</a:t>
                </a:r>
                <a:r>
                  <a:rPr lang="de-DE" sz="2000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+, </a:t>
                </a:r>
                <a:r>
                  <a:rPr lang="de-DE" sz="2000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PRL, 2019,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 </a:t>
                </a:r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pPr lvl="3">
                  <a:buClr>
                    <a:schemeClr val="bg1"/>
                  </a:buClr>
                </a:pPr>
                <a:r>
                  <a:rPr lang="mr-IN" altLang="ja-JP" sz="2000" dirty="0" smtClean="0">
                    <a:solidFill>
                      <a:schemeClr val="tx1"/>
                    </a:solidFill>
                    <a:hlinkClick r:id="rId2"/>
                  </a:rPr>
                  <a:t>https</a:t>
                </a:r>
                <a:r>
                  <a:rPr lang="mr-IN" altLang="ja-JP" sz="2000" dirty="0">
                    <a:solidFill>
                      <a:schemeClr val="tx1"/>
                    </a:solidFill>
                    <a:hlinkClick r:id="rId2"/>
                  </a:rPr>
                  <a:t>://</a:t>
                </a:r>
                <a:r>
                  <a:rPr lang="mr-IN" altLang="ja-JP" sz="2000" dirty="0" smtClean="0">
                    <a:solidFill>
                      <a:schemeClr val="tx1"/>
                    </a:solidFill>
                    <a:hlinkClick r:id="rId2"/>
                  </a:rPr>
                  <a:t>doi.org/10.1103/PhysRevLett.123.235101</a:t>
                </a:r>
                <a:endParaRPr lang="de-DE" sz="2400" b="1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marL="342900" indent="-342900">
                  <a:buFontTx/>
                  <a:buChar char="−"/>
                </a:pPr>
                <a:endParaRPr lang="de-DE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6493" y="1110761"/>
                <a:ext cx="8886563" cy="5572790"/>
              </a:xfrm>
              <a:blipFill rotWithShape="0">
                <a:blip r:embed="rId3"/>
                <a:stretch>
                  <a:fillRect l="-2128" t="-1641" r="-2745" b="-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08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References</a:t>
            </a:r>
            <a:endParaRPr lang="de-DE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4" y="1233591"/>
            <a:ext cx="9048466" cy="5572790"/>
          </a:xfrm>
        </p:spPr>
        <p:txBody>
          <a:bodyPr/>
          <a:lstStyle/>
          <a:p>
            <a:pPr marL="285750" lvl="0" indent="-285750">
              <a:buFont typeface="Arial" charset="0"/>
              <a:buChar char="•"/>
            </a:pPr>
            <a:r>
              <a:rPr lang="en-US" altLang="ja-JP" sz="1700" dirty="0" err="1"/>
              <a:t>Vapirev</a:t>
            </a:r>
            <a:r>
              <a:rPr lang="en-US" altLang="ja-JP" sz="1700" dirty="0"/>
              <a:t>, A. E., G. </a:t>
            </a:r>
            <a:r>
              <a:rPr lang="en-US" altLang="ja-JP" sz="1700" dirty="0" err="1"/>
              <a:t>Lapenta</a:t>
            </a:r>
            <a:r>
              <a:rPr lang="en-US" altLang="ja-JP" sz="1700" dirty="0"/>
              <a:t>, A. </a:t>
            </a:r>
            <a:r>
              <a:rPr lang="en-US" altLang="ja-JP" sz="1700" dirty="0" err="1"/>
              <a:t>Divin</a:t>
            </a:r>
            <a:r>
              <a:rPr lang="en-US" altLang="ja-JP" sz="1700" dirty="0"/>
              <a:t>, S. </a:t>
            </a:r>
            <a:r>
              <a:rPr lang="en-US" altLang="ja-JP" sz="1700" dirty="0" err="1"/>
              <a:t>Markidis</a:t>
            </a:r>
            <a:r>
              <a:rPr lang="en-US" altLang="ja-JP" sz="1700" dirty="0"/>
              <a:t>, P. Henri, M. Goldman, and D. Newman (2013), Formation of a transient front structure near reconnection point in 3-D PIC simulations, </a:t>
            </a:r>
            <a:r>
              <a:rPr lang="en-US" altLang="ja-JP" sz="1700" i="1" dirty="0"/>
              <a:t>J. </a:t>
            </a:r>
            <a:r>
              <a:rPr lang="en-US" altLang="ja-JP" sz="1700" i="1" dirty="0" err="1"/>
              <a:t>Geophys</a:t>
            </a:r>
            <a:r>
              <a:rPr lang="en-US" altLang="ja-JP" sz="1700" i="1" dirty="0"/>
              <a:t>. Res. Space Physics</a:t>
            </a:r>
            <a:r>
              <a:rPr lang="en-US" altLang="ja-JP" sz="1700" dirty="0"/>
              <a:t>,</a:t>
            </a:r>
            <a:r>
              <a:rPr lang="en-US" altLang="ja-JP" sz="1700" b="1" dirty="0"/>
              <a:t> 118</a:t>
            </a:r>
            <a:r>
              <a:rPr lang="en-US" altLang="ja-JP" sz="1700" dirty="0"/>
              <a:t>, 1435–1449, doi:10.1002/jgra.50136. </a:t>
            </a:r>
            <a:endParaRPr lang="en-US" altLang="ja-JP" sz="1700" dirty="0" smtClean="0"/>
          </a:p>
          <a:p>
            <a:pPr marL="285750" lvl="0" indent="-285750">
              <a:buFont typeface="Arial" charset="0"/>
              <a:buChar char="•"/>
            </a:pPr>
            <a:r>
              <a:rPr lang="en-US" altLang="ja-JP" sz="1700" dirty="0" err="1" smtClean="0"/>
              <a:t>Divin</a:t>
            </a:r>
            <a:r>
              <a:rPr lang="en-US" altLang="ja-JP" sz="1700" dirty="0"/>
              <a:t>, A., Yu. V. </a:t>
            </a:r>
            <a:r>
              <a:rPr lang="en-US" altLang="ja-JP" sz="1700" dirty="0" err="1"/>
              <a:t>Khotyaintsev</a:t>
            </a:r>
            <a:r>
              <a:rPr lang="en-US" altLang="ja-JP" sz="1700" dirty="0"/>
              <a:t>, A. </a:t>
            </a:r>
            <a:r>
              <a:rPr lang="en-US" altLang="ja-JP" sz="1700" dirty="0" err="1"/>
              <a:t>Vaivads</a:t>
            </a:r>
            <a:r>
              <a:rPr lang="en-US" altLang="ja-JP" sz="1700" dirty="0"/>
              <a:t>, M. André, S. </a:t>
            </a:r>
            <a:r>
              <a:rPr lang="en-US" altLang="ja-JP" sz="1700" dirty="0" err="1"/>
              <a:t>Markidis</a:t>
            </a:r>
            <a:r>
              <a:rPr lang="en-US" altLang="ja-JP" sz="1700" dirty="0"/>
              <a:t>, and G. </a:t>
            </a:r>
            <a:r>
              <a:rPr lang="en-US" altLang="ja-JP" sz="1700" dirty="0" err="1"/>
              <a:t>Lapenta</a:t>
            </a:r>
            <a:r>
              <a:rPr lang="en-US" altLang="ja-JP" sz="1700" dirty="0"/>
              <a:t> (2015), Evolution of the lower hybrid drift instability at reconnection jet front, </a:t>
            </a:r>
            <a:r>
              <a:rPr lang="en-US" altLang="ja-JP" sz="1700" i="1" dirty="0"/>
              <a:t>J. </a:t>
            </a:r>
            <a:r>
              <a:rPr lang="en-US" altLang="ja-JP" sz="1700" i="1" dirty="0" err="1"/>
              <a:t>Geophys</a:t>
            </a:r>
            <a:r>
              <a:rPr lang="en-US" altLang="ja-JP" sz="1700" i="1" dirty="0"/>
              <a:t>. Res. Space Physics</a:t>
            </a:r>
            <a:r>
              <a:rPr lang="en-US" altLang="ja-JP" sz="1700" dirty="0"/>
              <a:t>, </a:t>
            </a:r>
            <a:r>
              <a:rPr lang="en-US" altLang="ja-JP" sz="1700" b="1" dirty="0"/>
              <a:t>120</a:t>
            </a:r>
            <a:r>
              <a:rPr lang="en-US" altLang="ja-JP" sz="1700" dirty="0"/>
              <a:t>, 2675–2690, doi:10.1002/2014JA020503. </a:t>
            </a:r>
            <a:endParaRPr lang="en-US" altLang="ja-JP" sz="1700" dirty="0" smtClean="0"/>
          </a:p>
          <a:p>
            <a:pPr marL="285750" lvl="0" indent="-285750">
              <a:buFont typeface="Arial" charset="0"/>
              <a:buChar char="•"/>
            </a:pPr>
            <a:r>
              <a:rPr lang="en-US" altLang="ja-JP" sz="1700" b="1" u="sng" dirty="0" smtClean="0"/>
              <a:t>Nakamura</a:t>
            </a:r>
            <a:r>
              <a:rPr lang="en-US" altLang="ja-JP" sz="1700" b="1" u="sng" dirty="0"/>
              <a:t>, T. K. M.</a:t>
            </a:r>
            <a:r>
              <a:rPr lang="en-US" altLang="ja-JP" sz="1700" b="1" dirty="0"/>
              <a:t>, </a:t>
            </a:r>
            <a:r>
              <a:rPr lang="en-US" altLang="ja-JP" sz="1700" dirty="0"/>
              <a:t>R. Nakamura, W. </a:t>
            </a:r>
            <a:r>
              <a:rPr lang="en-US" altLang="ja-JP" sz="1700" dirty="0" err="1"/>
              <a:t>Baumjohann</a:t>
            </a:r>
            <a:r>
              <a:rPr lang="en-US" altLang="ja-JP" sz="1700" dirty="0"/>
              <a:t>, T. </a:t>
            </a:r>
            <a:r>
              <a:rPr lang="en-US" altLang="ja-JP" sz="1700" dirty="0" err="1"/>
              <a:t>Umeda</a:t>
            </a:r>
            <a:r>
              <a:rPr lang="en-US" altLang="ja-JP" sz="1700" dirty="0"/>
              <a:t>, and I. Shinohara (2016), Three-dimensional development of front region of plasma jets generated by magnetic reconnection, </a:t>
            </a:r>
            <a:r>
              <a:rPr lang="en-US" altLang="ja-JP" sz="1700" i="1" dirty="0" err="1"/>
              <a:t>Geophys</a:t>
            </a:r>
            <a:r>
              <a:rPr lang="en-US" altLang="ja-JP" sz="1700" i="1" dirty="0"/>
              <a:t>. Res. Lett.</a:t>
            </a:r>
            <a:r>
              <a:rPr lang="en-US" altLang="ja-JP" sz="1700" dirty="0"/>
              <a:t>, </a:t>
            </a:r>
            <a:r>
              <a:rPr lang="en-US" altLang="ja-JP" sz="1700" b="1" i="1" dirty="0"/>
              <a:t>43</a:t>
            </a:r>
            <a:r>
              <a:rPr lang="en-US" altLang="ja-JP" sz="1700" dirty="0"/>
              <a:t>, 8356-8364, </a:t>
            </a:r>
            <a:r>
              <a:rPr lang="en-US" altLang="ja-JP" sz="1700" dirty="0" smtClean="0"/>
              <a:t>doi:10.1002/2016GL070215.</a:t>
            </a:r>
            <a:endParaRPr lang="en-US" altLang="ja-JP" sz="1700" dirty="0"/>
          </a:p>
          <a:p>
            <a:pPr marL="285750" indent="-285750">
              <a:buFont typeface="Arial" charset="0"/>
              <a:buChar char="•"/>
            </a:pPr>
            <a:r>
              <a:rPr lang="en-US" altLang="ja-JP" sz="1700" dirty="0" err="1" smtClean="0"/>
              <a:t>Lapenta</a:t>
            </a:r>
            <a:r>
              <a:rPr lang="en-US" altLang="ja-JP" sz="1700" dirty="0" smtClean="0"/>
              <a:t>, G., F</a:t>
            </a:r>
            <a:r>
              <a:rPr lang="en-US" altLang="ja-JP" sz="1700" dirty="0"/>
              <a:t>. </a:t>
            </a:r>
            <a:r>
              <a:rPr lang="en-US" altLang="ja-JP" sz="1700" dirty="0" err="1" smtClean="0"/>
              <a:t>Pucci</a:t>
            </a:r>
            <a:r>
              <a:rPr lang="en-US" altLang="ja-JP" sz="1700" dirty="0" smtClean="0"/>
              <a:t>, </a:t>
            </a:r>
            <a:r>
              <a:rPr lang="en-US" altLang="ja-JP" sz="1700" dirty="0"/>
              <a:t>M. V. </a:t>
            </a:r>
            <a:r>
              <a:rPr lang="en-US" altLang="ja-JP" sz="1700" dirty="0" smtClean="0"/>
              <a:t>Goldman, </a:t>
            </a:r>
            <a:r>
              <a:rPr lang="en-US" altLang="ja-JP" sz="1700" dirty="0"/>
              <a:t>and D. L. </a:t>
            </a:r>
            <a:r>
              <a:rPr lang="en-US" altLang="ja-JP" sz="1700" dirty="0" smtClean="0"/>
              <a:t>Newman (20200), Local </a:t>
            </a:r>
            <a:r>
              <a:rPr lang="en-US" altLang="ja-JP" sz="1700" dirty="0"/>
              <a:t>Regimes of Turbulence in 3D Magnetic </a:t>
            </a:r>
            <a:r>
              <a:rPr lang="en-US" altLang="ja-JP" sz="1700" dirty="0" smtClean="0"/>
              <a:t>Reconnection, </a:t>
            </a:r>
            <a:r>
              <a:rPr lang="en-US" altLang="ja-JP" sz="1700" i="1" dirty="0" smtClean="0"/>
              <a:t>The </a:t>
            </a:r>
            <a:r>
              <a:rPr lang="en-US" altLang="ja-JP" sz="1700" i="1" dirty="0"/>
              <a:t>Astrophysical </a:t>
            </a:r>
            <a:r>
              <a:rPr lang="en-US" altLang="ja-JP" sz="1700" i="1" dirty="0" smtClean="0"/>
              <a:t>Journal</a:t>
            </a:r>
            <a:r>
              <a:rPr lang="en-US" altLang="ja-JP" sz="1700" b="1" i="1" dirty="0" smtClean="0"/>
              <a:t>, </a:t>
            </a:r>
            <a:r>
              <a:rPr lang="is-IS" altLang="ja-JP" sz="1700" b="1" dirty="0" smtClean="0"/>
              <a:t>888</a:t>
            </a:r>
            <a:r>
              <a:rPr lang="is-IS" altLang="ja-JP" sz="1700" dirty="0"/>
              <a:t> </a:t>
            </a:r>
            <a:r>
              <a:rPr lang="is-IS" altLang="ja-JP" sz="1700" dirty="0" smtClean="0"/>
              <a:t>104, doi:</a:t>
            </a:r>
            <a:r>
              <a:rPr lang="en-US" altLang="ja-JP" sz="1700" dirty="0" smtClean="0"/>
              <a:t>10.3847/1538-4357/ab5a86</a:t>
            </a:r>
            <a:endParaRPr lang="en-US" altLang="ja-JP" sz="1700" dirty="0"/>
          </a:p>
          <a:p>
            <a:pPr marL="285750" lvl="0" indent="-285750">
              <a:buFont typeface="Arial" charset="0"/>
              <a:buChar char="•"/>
            </a:pPr>
            <a:r>
              <a:rPr lang="en-US" altLang="ja-JP" sz="1700" dirty="0" err="1" smtClean="0"/>
              <a:t>Umeda</a:t>
            </a:r>
            <a:r>
              <a:rPr lang="en-US" altLang="ja-JP" sz="1700" dirty="0"/>
              <a:t>, T</a:t>
            </a:r>
            <a:r>
              <a:rPr lang="en-US" altLang="ja-JP" sz="1700" dirty="0" smtClean="0"/>
              <a:t>., </a:t>
            </a:r>
            <a:r>
              <a:rPr lang="en-US" altLang="ja-JP" sz="1700" b="1" u="sng" dirty="0"/>
              <a:t>T.K.M. Nakamura</a:t>
            </a:r>
            <a:r>
              <a:rPr lang="en-US" altLang="ja-JP" sz="1700" b="1" dirty="0"/>
              <a:t> </a:t>
            </a:r>
            <a:r>
              <a:rPr lang="en-US" altLang="ja-JP" sz="1700" dirty="0"/>
              <a:t>(2018), Electromagnetic linear dispersion relation for plasma with a drift across magnetic field revisited, </a:t>
            </a:r>
            <a:r>
              <a:rPr lang="en-US" altLang="ja-JP" sz="1700" i="1" dirty="0"/>
              <a:t>Phys. Plasmas</a:t>
            </a:r>
            <a:r>
              <a:rPr lang="en-US" altLang="ja-JP" sz="1700" dirty="0"/>
              <a:t>, </a:t>
            </a:r>
            <a:r>
              <a:rPr lang="en-US" altLang="ja-JP" sz="1700" b="1" dirty="0"/>
              <a:t>25</a:t>
            </a:r>
            <a:r>
              <a:rPr lang="en-US" altLang="ja-JP" sz="1700" dirty="0"/>
              <a:t>, 102109, </a:t>
            </a:r>
            <a:r>
              <a:rPr lang="en-US" altLang="ja-JP" sz="1700" dirty="0" smtClean="0"/>
              <a:t>doi:10.1063/1.5050542.</a:t>
            </a:r>
            <a:endParaRPr lang="en-US" altLang="ja-JP" sz="1700" dirty="0"/>
          </a:p>
          <a:p>
            <a:pPr marL="285750" lvl="0" indent="-285750">
              <a:buFont typeface="Arial" charset="0"/>
              <a:buChar char="•"/>
            </a:pPr>
            <a:r>
              <a:rPr lang="en-US" altLang="ja-JP" sz="1700" b="1" u="sng" dirty="0" smtClean="0"/>
              <a:t>Nakamura</a:t>
            </a:r>
            <a:r>
              <a:rPr lang="en-US" altLang="ja-JP" sz="1700" b="1" u="sng" dirty="0"/>
              <a:t>, T.K.M.</a:t>
            </a:r>
            <a:r>
              <a:rPr lang="en-US" altLang="ja-JP" sz="1700" dirty="0"/>
              <a:t>, T. </a:t>
            </a:r>
            <a:r>
              <a:rPr lang="en-US" altLang="ja-JP" sz="1700" dirty="0" err="1"/>
              <a:t>Umeda</a:t>
            </a:r>
            <a:r>
              <a:rPr lang="en-US" altLang="ja-JP" sz="1700" dirty="0"/>
              <a:t>, R. Nakamura, H.S. Fu, M. Oka (2019), Disturbance of the front region of magnetic reconnection outflow jets due to the lower-hybrid drift instability, </a:t>
            </a:r>
            <a:r>
              <a:rPr lang="en-US" altLang="ja-JP" sz="1700" i="1" dirty="0"/>
              <a:t>Phys. </a:t>
            </a:r>
            <a:r>
              <a:rPr lang="en-US" altLang="ja-JP" sz="1700" i="1" dirty="0" smtClean="0"/>
              <a:t>Rev. Lett.</a:t>
            </a:r>
            <a:r>
              <a:rPr lang="en-US" altLang="ja-JP" sz="1700" dirty="0"/>
              <a:t> </a:t>
            </a:r>
            <a:r>
              <a:rPr lang="en-US" altLang="ja-JP" sz="1700" b="1" dirty="0" smtClean="0"/>
              <a:t>123</a:t>
            </a:r>
            <a:r>
              <a:rPr lang="en-US" altLang="ja-JP" sz="1700" dirty="0"/>
              <a:t>, 235101</a:t>
            </a:r>
            <a:r>
              <a:rPr lang="en-US" altLang="ja-JP" sz="1700" dirty="0" smtClean="0"/>
              <a:t>,</a:t>
            </a:r>
            <a:r>
              <a:rPr lang="en-US" altLang="ja-JP" sz="1700" dirty="0"/>
              <a:t> </a:t>
            </a:r>
            <a:r>
              <a:rPr lang="en-US" altLang="ja-JP" sz="1700" dirty="0" err="1" smtClean="0"/>
              <a:t>doi</a:t>
            </a:r>
            <a:r>
              <a:rPr lang="en-US" altLang="ja-JP" sz="1700" dirty="0" smtClean="0"/>
              <a:t>: </a:t>
            </a:r>
            <a:r>
              <a:rPr lang="mr-IN" altLang="ja-JP" sz="1700" dirty="0" smtClean="0"/>
              <a:t>10.1103/PhysRevLett.123.235101</a:t>
            </a:r>
            <a:r>
              <a:rPr lang="en-US" altLang="ja-JP" sz="1700" dirty="0" smtClean="0"/>
              <a:t>.</a:t>
            </a:r>
            <a:r>
              <a:rPr lang="en-US" altLang="ja-JP" sz="1700" dirty="0"/>
              <a:t> </a:t>
            </a:r>
            <a:r>
              <a:rPr lang="ja-JP" altLang="ja-JP" sz="1700" dirty="0"/>
              <a:t> </a:t>
            </a:r>
            <a:endParaRPr lang="de-DE" sz="17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8432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WF">
  <a:themeElements>
    <a:clrScheme name="IWF 2015">
      <a:dk1>
        <a:srgbClr val="000000"/>
      </a:dk1>
      <a:lt1>
        <a:srgbClr val="FFFFFF"/>
      </a:lt1>
      <a:dk2>
        <a:srgbClr val="41748D"/>
      </a:dk2>
      <a:lt2>
        <a:srgbClr val="D8D8D8"/>
      </a:lt2>
      <a:accent1>
        <a:srgbClr val="41748D"/>
      </a:accent1>
      <a:accent2>
        <a:srgbClr val="84BD00"/>
      </a:accent2>
      <a:accent3>
        <a:srgbClr val="FFFFFF"/>
      </a:accent3>
      <a:accent4>
        <a:srgbClr val="0047BB"/>
      </a:accent4>
      <a:accent5>
        <a:srgbClr val="EBEBEB"/>
      </a:accent5>
      <a:accent6>
        <a:srgbClr val="84BD00"/>
      </a:accent6>
      <a:hlink>
        <a:srgbClr val="41748D"/>
      </a:hlink>
      <a:folHlink>
        <a:srgbClr val="41748D"/>
      </a:folHlink>
    </a:clrScheme>
    <a:fontScheme name="Benutzerdefiniert 1">
      <a:majorFont>
        <a:latin typeface="Trebuchet MS"/>
        <a:ea typeface=""/>
        <a:cs typeface=""/>
      </a:majorFont>
      <a:minorFont>
        <a:latin typeface="Palatino Linotyp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t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t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 Unicode" pitchFamily="34" charset="0"/>
          </a:defRPr>
        </a:defPPr>
      </a:lstStyle>
    </a:lnDef>
  </a:objectDefaults>
  <a:extraClrSchemeLst>
    <a:extraClrScheme>
      <a:clrScheme name="iwf_pub_20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wf_pub_20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f_pub_20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f_pub_20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f_pub_20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f_pub_20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f_pub_20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WF" id="{506DF193-63DA-4F4F-BA71-7970E90EAEA3}" vid="{56D38F4A-C8C6-4B12-98B5-C39182DDF92B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IWF</Template>
  <TotalTime>68</TotalTime>
  <Words>656</Words>
  <Application>Microsoft Macintosh PowerPoint</Application>
  <PresentationFormat>画面に合わせる (4:3)</PresentationFormat>
  <Paragraphs>99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22" baseType="lpstr">
      <vt:lpstr>Calibri</vt:lpstr>
      <vt:lpstr>Cambria Math</vt:lpstr>
      <vt:lpstr>Lucida Sans Unicode</vt:lpstr>
      <vt:lpstr>Palatino Linotype</vt:lpstr>
      <vt:lpstr>Symbol</vt:lpstr>
      <vt:lpstr>Tahoma</vt:lpstr>
      <vt:lpstr>Times New Roman</vt:lpstr>
      <vt:lpstr>Trebuchet MS</vt:lpstr>
      <vt:lpstr>Wingdings</vt:lpstr>
      <vt:lpstr>Yu Gothic</vt:lpstr>
      <vt:lpstr>Yu Mincho</vt:lpstr>
      <vt:lpstr>Arial</vt:lpstr>
      <vt:lpstr>IWF</vt:lpstr>
      <vt:lpstr>Disturbance of the Front Region of Magentic Reconnection Outflow Jets due to the LHDI</vt:lpstr>
      <vt:lpstr>Simulation Setup</vt:lpstr>
      <vt:lpstr>LHDI at Jet fronts in simulation</vt:lpstr>
      <vt:lpstr>PowerPoint プレゼンテーション</vt:lpstr>
      <vt:lpstr>LH waves at Jet fronts in MMS</vt:lpstr>
      <vt:lpstr>Simulation V.S. MMS</vt:lpstr>
      <vt:lpstr>Linear alalysis</vt:lpstr>
      <vt:lpstr>Discussions</vt:lpstr>
      <vt:lpstr>References</vt:lpstr>
    </vt:vector>
  </TitlesOfParts>
  <Company>Austrian Academy of Sciences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 seminar 2017/2018</dc:title>
  <dc:creator>Nakamura, Takuma</dc:creator>
  <cp:lastModifiedBy>Nakamura Takuma</cp:lastModifiedBy>
  <cp:revision>134</cp:revision>
  <dcterms:created xsi:type="dcterms:W3CDTF">2017-09-19T09:16:43Z</dcterms:created>
  <dcterms:modified xsi:type="dcterms:W3CDTF">2020-04-15T12:12:07Z</dcterms:modified>
</cp:coreProperties>
</file>