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8" r:id="rId8"/>
    <p:sldId id="269" r:id="rId9"/>
    <p:sldId id="264" r:id="rId10"/>
    <p:sldId id="270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Ľubomír Šottník" initials="ĽŠ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C56"/>
    <a:srgbClr val="213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3209"/>
  </p:normalViewPr>
  <p:slideViewPr>
    <p:cSldViewPr snapToGrid="0" snapToObjects="1">
      <p:cViewPr varScale="1">
        <p:scale>
          <a:sx n="64" d="100"/>
          <a:sy n="64" d="100"/>
        </p:scale>
        <p:origin x="8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5023" y="2364247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4D1833C-B0EA-5F40-9B52-87E82D361452}"/>
              </a:ext>
            </a:extLst>
          </p:cNvPr>
          <p:cNvSpPr/>
          <p:nvPr userDrawn="1"/>
        </p:nvSpPr>
        <p:spPr>
          <a:xfrm>
            <a:off x="0" y="261823"/>
            <a:ext cx="12192000" cy="1580844"/>
          </a:xfrm>
          <a:prstGeom prst="rect">
            <a:avLst/>
          </a:prstGeom>
          <a:solidFill>
            <a:srgbClr val="21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D77BD35-AA03-0042-8F1F-123AC095F83E}"/>
              </a:ext>
            </a:extLst>
          </p:cNvPr>
          <p:cNvSpPr/>
          <p:nvPr userDrawn="1"/>
        </p:nvSpPr>
        <p:spPr>
          <a:xfrm>
            <a:off x="610656" y="1134519"/>
            <a:ext cx="11381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u="sng" dirty="0" err="1">
                <a:solidFill>
                  <a:schemeClr val="bg1"/>
                </a:solidFill>
                <a:latin typeface="ArialMT"/>
              </a:rPr>
              <a:t>Co</a:t>
            </a:r>
            <a:r>
              <a:rPr lang="es-ES" altLang="es-ES" sz="2400" b="1" dirty="0" err="1">
                <a:solidFill>
                  <a:schemeClr val="bg1"/>
                </a:solidFill>
                <a:latin typeface="ArialMT"/>
              </a:rPr>
              <a:t>mmunication</a:t>
            </a:r>
            <a:r>
              <a:rPr lang="es-ES" altLang="es-ES" sz="2400" b="1" dirty="0">
                <a:solidFill>
                  <a:schemeClr val="bg1"/>
                </a:solidFill>
                <a:latin typeface="ArialMT"/>
              </a:rPr>
              <a:t> role </a:t>
            </a:r>
            <a:r>
              <a:rPr lang="es-ES" altLang="es-ES" sz="2400" b="1" dirty="0" err="1">
                <a:solidFill>
                  <a:schemeClr val="bg1"/>
                </a:solidFill>
                <a:latin typeface="ArialMT"/>
              </a:rPr>
              <a:t>on</a:t>
            </a:r>
            <a:r>
              <a:rPr lang="es-ES" altLang="es-ES" sz="2400" b="1" dirty="0">
                <a:solidFill>
                  <a:schemeClr val="bg1"/>
                </a:solidFill>
                <a:latin typeface="ArialMT"/>
              </a:rPr>
              <a:t> </a:t>
            </a:r>
            <a:r>
              <a:rPr lang="es-ES" altLang="es-ES" sz="2400" b="1" dirty="0" err="1">
                <a:solidFill>
                  <a:schemeClr val="bg1"/>
                </a:solidFill>
                <a:latin typeface="ArialMT"/>
              </a:rPr>
              <a:t>perceptio</a:t>
            </a:r>
            <a:r>
              <a:rPr lang="es-ES" altLang="es-ES" sz="2400" b="1" u="sng" dirty="0" err="1">
                <a:solidFill>
                  <a:schemeClr val="bg1"/>
                </a:solidFill>
                <a:latin typeface="ArialMT"/>
              </a:rPr>
              <a:t>n</a:t>
            </a:r>
            <a:r>
              <a:rPr lang="es-ES" altLang="es-ES" sz="2400" b="1" dirty="0">
                <a:solidFill>
                  <a:schemeClr val="bg1"/>
                </a:solidFill>
                <a:latin typeface="ArialMT"/>
              </a:rPr>
              <a:t> and </a:t>
            </a:r>
            <a:r>
              <a:rPr lang="es-ES" altLang="es-ES" sz="2400" b="1" dirty="0" err="1">
                <a:solidFill>
                  <a:schemeClr val="bg1"/>
                </a:solidFill>
                <a:latin typeface="ArialMT"/>
              </a:rPr>
              <a:t>beliefs</a:t>
            </a:r>
            <a:r>
              <a:rPr lang="es-ES" altLang="es-ES" sz="2400" b="1" dirty="0">
                <a:solidFill>
                  <a:schemeClr val="bg1"/>
                </a:solidFill>
                <a:latin typeface="ArialMT"/>
              </a:rPr>
              <a:t> of EU </a:t>
            </a:r>
            <a:r>
              <a:rPr lang="es-ES" altLang="es-ES" sz="2400" b="1" u="sng" dirty="0" err="1">
                <a:solidFill>
                  <a:schemeClr val="bg1"/>
                </a:solidFill>
                <a:latin typeface="ArialMT"/>
              </a:rPr>
              <a:t>Ci</a:t>
            </a:r>
            <a:r>
              <a:rPr lang="es-ES" altLang="es-ES" sz="2400" b="1" dirty="0" err="1">
                <a:solidFill>
                  <a:schemeClr val="bg1"/>
                </a:solidFill>
                <a:latin typeface="ArialMT"/>
              </a:rPr>
              <a:t>tizens</a:t>
            </a:r>
            <a:r>
              <a:rPr lang="es-ES" altLang="es-ES" sz="2400" b="1" dirty="0">
                <a:solidFill>
                  <a:schemeClr val="bg1"/>
                </a:solidFill>
                <a:latin typeface="ArialMT"/>
              </a:rPr>
              <a:t> </a:t>
            </a:r>
            <a:r>
              <a:rPr lang="es-ES" altLang="es-ES" sz="2400" b="1" dirty="0" err="1">
                <a:solidFill>
                  <a:schemeClr val="bg1"/>
                </a:solidFill>
                <a:latin typeface="ArialMT"/>
              </a:rPr>
              <a:t>about</a:t>
            </a:r>
            <a:r>
              <a:rPr lang="es-ES" altLang="es-ES" sz="2400" b="1" dirty="0">
                <a:solidFill>
                  <a:schemeClr val="bg1"/>
                </a:solidFill>
                <a:latin typeface="ArialMT"/>
              </a:rPr>
              <a:t> </a:t>
            </a:r>
            <a:r>
              <a:rPr lang="es-ES" altLang="es-ES" sz="2400" b="1" u="sng" dirty="0" err="1">
                <a:solidFill>
                  <a:schemeClr val="bg1"/>
                </a:solidFill>
                <a:latin typeface="ArialMT"/>
              </a:rPr>
              <a:t>S</a:t>
            </a:r>
            <a:r>
              <a:rPr lang="es-ES" altLang="es-ES" sz="2400" b="1" dirty="0" err="1">
                <a:solidFill>
                  <a:schemeClr val="bg1"/>
                </a:solidFill>
                <a:latin typeface="ArialMT"/>
              </a:rPr>
              <a:t>cienc</a:t>
            </a:r>
            <a:r>
              <a:rPr lang="es-ES" altLang="es-ES" sz="2400" b="1" u="sng" dirty="0" err="1">
                <a:solidFill>
                  <a:schemeClr val="bg1"/>
                </a:solidFill>
                <a:latin typeface="ArialMT"/>
              </a:rPr>
              <a:t>e</a:t>
            </a:r>
            <a:r>
              <a:rPr lang="es-ES" altLang="es-ES" sz="2400" b="1" dirty="0">
                <a:solidFill>
                  <a:schemeClr val="bg1"/>
                </a:solidFill>
                <a:latin typeface="ArialMT"/>
              </a:rPr>
              <a:t> </a:t>
            </a:r>
            <a:endParaRPr kumimoji="0" lang="es-ES" altLang="es-ES" sz="24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1A553A-C3ED-444A-A047-845C0A8F83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117" y="5927781"/>
            <a:ext cx="2814336" cy="91807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26FDE79-6E93-114E-ADB5-163716E2CFA0}"/>
              </a:ext>
            </a:extLst>
          </p:cNvPr>
          <p:cNvSpPr txBox="1"/>
          <p:nvPr userDrawn="1"/>
        </p:nvSpPr>
        <p:spPr>
          <a:xfrm>
            <a:off x="4139119" y="211189"/>
            <a:ext cx="3913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CONCISE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C2888A9-4938-5D4F-AA81-2E37854A4098}"/>
              </a:ext>
            </a:extLst>
          </p:cNvPr>
          <p:cNvCxnSpPr>
            <a:cxnSpLocks/>
          </p:cNvCxnSpPr>
          <p:nvPr userDrawn="1"/>
        </p:nvCxnSpPr>
        <p:spPr>
          <a:xfrm>
            <a:off x="0" y="70511"/>
            <a:ext cx="12192000" cy="0"/>
          </a:xfrm>
          <a:prstGeom prst="line">
            <a:avLst/>
          </a:prstGeom>
          <a:ln w="155575">
            <a:solidFill>
              <a:srgbClr val="678C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FEF7790E-A1B3-0B43-9AA9-0D423D4E23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364" y="6011870"/>
            <a:ext cx="919298" cy="61286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EC64126D-5B44-DF44-8AD7-1122661723E1}"/>
              </a:ext>
            </a:extLst>
          </p:cNvPr>
          <p:cNvSpPr/>
          <p:nvPr userDrawn="1"/>
        </p:nvSpPr>
        <p:spPr>
          <a:xfrm>
            <a:off x="5454662" y="6011870"/>
            <a:ext cx="5724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TimesNewRomanPSMT" panose="02020603050405020304" pitchFamily="18" charset="0"/>
                <a:ea typeface="Times New Roman" panose="02020603050405020304" pitchFamily="18" charset="0"/>
              </a:rPr>
              <a:t>This project has received funding from the European Union’s Horizon 2020 research and innovation programme under grant agreement No 824537”.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15BB3E9-ABB2-D740-B5BE-3DECE82C9CD5}"/>
              </a:ext>
            </a:extLst>
          </p:cNvPr>
          <p:cNvCxnSpPr/>
          <p:nvPr userDrawn="1"/>
        </p:nvCxnSpPr>
        <p:spPr>
          <a:xfrm>
            <a:off x="4327660" y="5927781"/>
            <a:ext cx="0" cy="814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960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129790"/>
            <a:ext cx="7729728" cy="310198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FEAC5F9-F61C-604F-BEE6-920A0B198E4C}"/>
              </a:ext>
            </a:extLst>
          </p:cNvPr>
          <p:cNvCxnSpPr>
            <a:cxnSpLocks/>
          </p:cNvCxnSpPr>
          <p:nvPr userDrawn="1"/>
        </p:nvCxnSpPr>
        <p:spPr>
          <a:xfrm>
            <a:off x="0" y="70511"/>
            <a:ext cx="12192000" cy="0"/>
          </a:xfrm>
          <a:prstGeom prst="line">
            <a:avLst/>
          </a:prstGeom>
          <a:ln w="155575">
            <a:solidFill>
              <a:srgbClr val="678C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852F7EC4-F813-E441-B5B3-615A61EAD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09" y="5939921"/>
            <a:ext cx="2814336" cy="918079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D3CD6B59-95F1-9549-9F9E-7BC071473F5C}"/>
              </a:ext>
            </a:extLst>
          </p:cNvPr>
          <p:cNvSpPr/>
          <p:nvPr userDrawn="1"/>
        </p:nvSpPr>
        <p:spPr>
          <a:xfrm>
            <a:off x="0" y="261823"/>
            <a:ext cx="12192000" cy="623080"/>
          </a:xfrm>
          <a:prstGeom prst="rect">
            <a:avLst/>
          </a:prstGeom>
          <a:solidFill>
            <a:srgbClr val="21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54C39F3-D2B6-C440-9980-65100F4A1EDB}"/>
              </a:ext>
            </a:extLst>
          </p:cNvPr>
          <p:cNvSpPr/>
          <p:nvPr userDrawn="1"/>
        </p:nvSpPr>
        <p:spPr>
          <a:xfrm>
            <a:off x="210009" y="6597043"/>
            <a:ext cx="1123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TimesNewRomanPSMT" panose="02020603050405020304" pitchFamily="18" charset="0"/>
                <a:ea typeface="Times New Roman" panose="02020603050405020304" pitchFamily="18" charset="0"/>
              </a:rPr>
              <a:t>GA No 824537</a:t>
            </a:r>
            <a:endParaRPr lang="en-GB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B6E917-83C2-5741-9D84-16B8B2546F2D}"/>
              </a:ext>
            </a:extLst>
          </p:cNvPr>
          <p:cNvSpPr txBox="1"/>
          <p:nvPr userDrawn="1"/>
        </p:nvSpPr>
        <p:spPr>
          <a:xfrm>
            <a:off x="8543971" y="111698"/>
            <a:ext cx="3913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CONCISE</a:t>
            </a:r>
          </a:p>
        </p:txBody>
      </p:sp>
    </p:spTree>
    <p:extLst>
      <p:ext uri="{BB962C8B-B14F-4D97-AF65-F5344CB8AC3E}">
        <p14:creationId xmlns:p14="http://schemas.microsoft.com/office/powerpoint/2010/main" val="22587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B2DF4EE-FA95-E242-9B67-D99B42EF1ECD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E7F3542-549A-344E-A040-A5A452F03C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19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12" Type="http://schemas.openxmlformats.org/officeDocument/2006/relationships/image" Target="../media/image15.tiff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tiff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tiff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D5E30FA-5835-4D90-BC89-768D38D4F33E}"/>
              </a:ext>
            </a:extLst>
          </p:cNvPr>
          <p:cNvSpPr txBox="1">
            <a:spLocks/>
          </p:cNvSpPr>
          <p:nvPr/>
        </p:nvSpPr>
        <p:spPr>
          <a:xfrm>
            <a:off x="1964378" y="4705987"/>
            <a:ext cx="8263243" cy="1031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altLang="en-US" b="1" dirty="0">
                <a:solidFill>
                  <a:schemeClr val="tx1"/>
                </a:solidFill>
              </a:rPr>
              <a:t>Andrea Rubin*, Giuseppe Pellegrini* and </a:t>
            </a:r>
            <a:r>
              <a:rPr lang="sk-SK" altLang="en-US" b="1" dirty="0">
                <a:solidFill>
                  <a:schemeClr val="tx1"/>
                </a:solidFill>
              </a:rPr>
              <a:t>Ľ</a:t>
            </a:r>
            <a:r>
              <a:rPr lang="it-IT" altLang="en-US" b="1" dirty="0">
                <a:solidFill>
                  <a:schemeClr val="tx1"/>
                </a:solidFill>
              </a:rPr>
              <a:t>ubom</a:t>
            </a:r>
            <a:r>
              <a:rPr lang="sk-SK" altLang="en-US" b="1" dirty="0">
                <a:solidFill>
                  <a:schemeClr val="tx1"/>
                </a:solidFill>
              </a:rPr>
              <a:t>í</a:t>
            </a:r>
            <a:r>
              <a:rPr lang="it-IT" altLang="en-US" b="1" dirty="0">
                <a:solidFill>
                  <a:schemeClr val="tx1"/>
                </a:solidFill>
              </a:rPr>
              <a:t>r Šottník**</a:t>
            </a:r>
          </a:p>
          <a:p>
            <a:pPr marL="0" indent="0" algn="ctr">
              <a:buNone/>
            </a:pPr>
            <a:r>
              <a:rPr lang="it-IT" altLang="en-US" dirty="0">
                <a:solidFill>
                  <a:schemeClr val="tx1"/>
                </a:solidFill>
              </a:rPr>
              <a:t>*</a:t>
            </a:r>
            <a:r>
              <a:rPr lang="it-IT" altLang="en-US" dirty="0" err="1">
                <a:solidFill>
                  <a:schemeClr val="tx1"/>
                </a:solidFill>
              </a:rPr>
              <a:t>Observa</a:t>
            </a:r>
            <a:r>
              <a:rPr lang="it-IT" altLang="en-US" dirty="0">
                <a:solidFill>
                  <a:schemeClr val="tx1"/>
                </a:solidFill>
              </a:rPr>
              <a:t> Science in Society (</a:t>
            </a:r>
            <a:r>
              <a:rPr lang="it-IT" altLang="en-US" dirty="0" err="1">
                <a:solidFill>
                  <a:schemeClr val="tx1"/>
                </a:solidFill>
              </a:rPr>
              <a:t>Italy</a:t>
            </a:r>
            <a:r>
              <a:rPr lang="it-IT" altLang="en-US" dirty="0">
                <a:solidFill>
                  <a:schemeClr val="tx1"/>
                </a:solidFill>
              </a:rPr>
              <a:t>) ; **</a:t>
            </a:r>
            <a:r>
              <a:rPr lang="it-IT" altLang="en-US" dirty="0" err="1">
                <a:solidFill>
                  <a:schemeClr val="tx1"/>
                </a:solidFill>
              </a:rPr>
              <a:t>Trnava</a:t>
            </a:r>
            <a:r>
              <a:rPr lang="it-IT" altLang="en-US" dirty="0">
                <a:solidFill>
                  <a:schemeClr val="tx1"/>
                </a:solidFill>
              </a:rPr>
              <a:t> University (</a:t>
            </a:r>
            <a:r>
              <a:rPr lang="it-IT" altLang="en-US" dirty="0" err="1">
                <a:solidFill>
                  <a:schemeClr val="tx1"/>
                </a:solidFill>
              </a:rPr>
              <a:t>Slovakia</a:t>
            </a:r>
            <a:r>
              <a:rPr lang="it-IT" alt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702E0C3F-148F-4916-AE3D-C18561EDA173}"/>
              </a:ext>
            </a:extLst>
          </p:cNvPr>
          <p:cNvSpPr txBox="1">
            <a:spLocks/>
          </p:cNvSpPr>
          <p:nvPr/>
        </p:nvSpPr>
        <p:spPr>
          <a:xfrm>
            <a:off x="2209800" y="1214609"/>
            <a:ext cx="7772400" cy="4051453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GB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5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 of Science Communication in Beliefs, Perceptions and Knowledge of Science and Technology among European Citizens</a:t>
            </a:r>
            <a:br>
              <a: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GB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EOS4.4 </a:t>
            </a:r>
            <a:r>
              <a:rPr lang="en-US" sz="26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 to Action: Communication of Science - Practice, Research and Reflection</a:t>
            </a:r>
            <a:r>
              <a:rPr lang="it-IT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br>
              <a:rPr lang="it-IT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it-IT" sz="2700" dirty="0"/>
            </a:br>
            <a:br>
              <a:rPr lang="it-IT" sz="2900" dirty="0"/>
            </a:br>
            <a:endParaRPr lang="it-IT" sz="2900" dirty="0"/>
          </a:p>
        </p:txBody>
      </p:sp>
      <p:pic>
        <p:nvPicPr>
          <p:cNvPr id="6" name="Picture 7" descr="EGU 2020 - Call for abstracts Session on 'Multiscale rock damage ...">
            <a:extLst>
              <a:ext uri="{FF2B5EF4-FFF2-40B4-BE49-F238E27FC236}">
                <a16:creationId xmlns:a16="http://schemas.microsoft.com/office/drawing/2014/main" id="{6724784A-94DB-4720-9D8F-4B09882A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89" y="5911848"/>
            <a:ext cx="2912421" cy="7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5">
            <a:extLst>
              <a:ext uri="{FF2B5EF4-FFF2-40B4-BE49-F238E27FC236}">
                <a16:creationId xmlns:a16="http://schemas.microsoft.com/office/drawing/2014/main" id="{C21D3174-A010-4D08-8665-E0E8205FC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873" y="6038473"/>
            <a:ext cx="12802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7th </a:t>
            </a:r>
            <a:r>
              <a:rPr lang="it-IT" altLang="en-US" sz="1400" dirty="0" err="1"/>
              <a:t>May</a:t>
            </a:r>
            <a:r>
              <a:rPr lang="it-IT" altLang="en-US" sz="1400" dirty="0"/>
              <a:t> 2020</a:t>
            </a:r>
            <a:endParaRPr lang="en-US" altLang="en-US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E6B7C11-1184-4FA6-ADD9-D5CA2894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491" y="6346250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12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">
            <a:extLst>
              <a:ext uri="{FF2B5EF4-FFF2-40B4-BE49-F238E27FC236}">
                <a16:creationId xmlns:a16="http://schemas.microsoft.com/office/drawing/2014/main" id="{DC871646-647B-4197-A9BD-0B08F3820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873" y="6260696"/>
            <a:ext cx="12802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7th </a:t>
            </a:r>
            <a:r>
              <a:rPr lang="it-IT" altLang="en-US" sz="1400" dirty="0" err="1"/>
              <a:t>May</a:t>
            </a:r>
            <a:r>
              <a:rPr lang="it-IT" altLang="en-US" sz="1400" dirty="0"/>
              <a:t> 2020</a:t>
            </a:r>
            <a:endParaRPr lang="en-US" altLang="en-US" sz="1400" dirty="0"/>
          </a:p>
        </p:txBody>
      </p:sp>
      <p:pic>
        <p:nvPicPr>
          <p:cNvPr id="6" name="Picture 7" descr="EGU 2020 - Call for abstracts Session on 'Multiscale rock damage ...">
            <a:extLst>
              <a:ext uri="{FF2B5EF4-FFF2-40B4-BE49-F238E27FC236}">
                <a16:creationId xmlns:a16="http://schemas.microsoft.com/office/drawing/2014/main" id="{6724784A-94DB-4720-9D8F-4B09882A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89" y="5911848"/>
            <a:ext cx="2912421" cy="7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04D5298B-6BA5-4441-B3D7-5BA8AE076665}"/>
              </a:ext>
            </a:extLst>
          </p:cNvPr>
          <p:cNvSpPr txBox="1">
            <a:spLocks/>
          </p:cNvSpPr>
          <p:nvPr/>
        </p:nvSpPr>
        <p:spPr>
          <a:xfrm>
            <a:off x="1245476" y="890215"/>
            <a:ext cx="9553903" cy="905302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sz="3500" b="1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Preliminary</a:t>
            </a:r>
            <a:r>
              <a:rPr lang="sk-SK" sz="35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</a:t>
            </a:r>
            <a:r>
              <a:rPr lang="en-US" sz="3500" b="1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inding</a:t>
            </a:r>
            <a:r>
              <a:rPr lang="sk-SK" sz="35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of Slovak Q</a:t>
            </a:r>
            <a:r>
              <a:rPr lang="en-US" sz="3500" b="1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ualitative</a:t>
            </a:r>
            <a:r>
              <a:rPr lang="en-US" sz="35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analysis</a:t>
            </a:r>
            <a:endParaRPr lang="it-IT" sz="2900" dirty="0"/>
          </a:p>
        </p:txBody>
      </p:sp>
      <p:pic>
        <p:nvPicPr>
          <p:cNvPr id="7" name="Immagine 3">
            <a:extLst>
              <a:ext uri="{FF2B5EF4-FFF2-40B4-BE49-F238E27FC236}">
                <a16:creationId xmlns:a16="http://schemas.microsoft.com/office/drawing/2014/main" id="{74910B69-6668-4120-ADAD-506D0E76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526403" y="2051660"/>
            <a:ext cx="2915119" cy="259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metto: ovale 7">
            <a:extLst>
              <a:ext uri="{FF2B5EF4-FFF2-40B4-BE49-F238E27FC236}">
                <a16:creationId xmlns:a16="http://schemas.microsoft.com/office/drawing/2014/main" id="{47293D61-497F-460F-A5D2-11B25747AB4B}"/>
              </a:ext>
            </a:extLst>
          </p:cNvPr>
          <p:cNvSpPr/>
          <p:nvPr/>
        </p:nvSpPr>
        <p:spPr>
          <a:xfrm>
            <a:off x="1085018" y="1615418"/>
            <a:ext cx="3265103" cy="1219941"/>
          </a:xfrm>
          <a:prstGeom prst="wedgeEllipseCallout">
            <a:avLst>
              <a:gd name="adj1" fmla="val 50103"/>
              <a:gd name="adj2" fmla="val 501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 base of one's conviction is often own experience</a:t>
            </a:r>
          </a:p>
        </p:txBody>
      </p:sp>
      <p:sp>
        <p:nvSpPr>
          <p:cNvPr id="9" name="Fumetto: ovale 8">
            <a:extLst>
              <a:ext uri="{FF2B5EF4-FFF2-40B4-BE49-F238E27FC236}">
                <a16:creationId xmlns:a16="http://schemas.microsoft.com/office/drawing/2014/main" id="{35093D3D-9BB3-4E56-8825-55EBA70C3681}"/>
              </a:ext>
            </a:extLst>
          </p:cNvPr>
          <p:cNvSpPr/>
          <p:nvPr/>
        </p:nvSpPr>
        <p:spPr>
          <a:xfrm>
            <a:off x="7851260" y="1571759"/>
            <a:ext cx="2614907" cy="1601098"/>
          </a:xfrm>
          <a:prstGeom prst="wedgeEllipseCallout">
            <a:avLst>
              <a:gd name="adj1" fmla="val -60266"/>
              <a:gd name="adj2" fmla="val 454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Demand for clear, concise communication from experts and government</a:t>
            </a:r>
          </a:p>
        </p:txBody>
      </p:sp>
      <p:sp>
        <p:nvSpPr>
          <p:cNvPr id="10" name="Fumetto: ovale 9">
            <a:extLst>
              <a:ext uri="{FF2B5EF4-FFF2-40B4-BE49-F238E27FC236}">
                <a16:creationId xmlns:a16="http://schemas.microsoft.com/office/drawing/2014/main" id="{F8ACF6B3-0179-4823-B60A-0E95076A7DA3}"/>
              </a:ext>
            </a:extLst>
          </p:cNvPr>
          <p:cNvSpPr/>
          <p:nvPr/>
        </p:nvSpPr>
        <p:spPr>
          <a:xfrm>
            <a:off x="928870" y="3734189"/>
            <a:ext cx="3265104" cy="2084127"/>
          </a:xfrm>
          <a:prstGeom prst="wedgeEllipseCallout">
            <a:avLst>
              <a:gd name="adj1" fmla="val 53531"/>
              <a:gd name="adj2" fmla="val -489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Frequent comparison of the access to information in the former socialist regime and current democratic state</a:t>
            </a:r>
          </a:p>
        </p:txBody>
      </p:sp>
      <p:sp>
        <p:nvSpPr>
          <p:cNvPr id="11" name="Fumetto: ovale 10">
            <a:extLst>
              <a:ext uri="{FF2B5EF4-FFF2-40B4-BE49-F238E27FC236}">
                <a16:creationId xmlns:a16="http://schemas.microsoft.com/office/drawing/2014/main" id="{A1CAB8D0-63B7-4BAC-B8FA-699EA4DEACF0}"/>
              </a:ext>
            </a:extLst>
          </p:cNvPr>
          <p:cNvSpPr/>
          <p:nvPr/>
        </p:nvSpPr>
        <p:spPr>
          <a:xfrm>
            <a:off x="7460742" y="3429000"/>
            <a:ext cx="3551316" cy="2205238"/>
          </a:xfrm>
          <a:prstGeom prst="wedgeEllipseCallout">
            <a:avLst>
              <a:gd name="adj1" fmla="val -57042"/>
              <a:gd name="adj2" fmla="val -401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Increased number of information require more critical approach from citizens and the reform of the educational system</a:t>
            </a:r>
          </a:p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Fumetto: ovale 11">
            <a:extLst>
              <a:ext uri="{FF2B5EF4-FFF2-40B4-BE49-F238E27FC236}">
                <a16:creationId xmlns:a16="http://schemas.microsoft.com/office/drawing/2014/main" id="{BFD1C3F7-F9D4-4C5A-9545-5331369CB593}"/>
              </a:ext>
            </a:extLst>
          </p:cNvPr>
          <p:cNvSpPr/>
          <p:nvPr/>
        </p:nvSpPr>
        <p:spPr>
          <a:xfrm>
            <a:off x="4731259" y="4645849"/>
            <a:ext cx="2586002" cy="1460959"/>
          </a:xfrm>
          <a:prstGeom prst="wedgeEllipseCallout">
            <a:avLst>
              <a:gd name="adj1" fmla="val 322"/>
              <a:gd name="adj2" fmla="val -623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General trust in medical authorities when in doubt</a:t>
            </a:r>
          </a:p>
        </p:txBody>
      </p:sp>
    </p:spTree>
    <p:extLst>
      <p:ext uri="{BB962C8B-B14F-4D97-AF65-F5344CB8AC3E}">
        <p14:creationId xmlns:p14="http://schemas.microsoft.com/office/powerpoint/2010/main" val="137541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GU 2020 - Call for abstracts Session on 'Multiscale rock damage ...">
            <a:extLst>
              <a:ext uri="{FF2B5EF4-FFF2-40B4-BE49-F238E27FC236}">
                <a16:creationId xmlns:a16="http://schemas.microsoft.com/office/drawing/2014/main" id="{6724784A-94DB-4720-9D8F-4B09882A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89" y="5911848"/>
            <a:ext cx="2912421" cy="7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04D5298B-6BA5-4441-B3D7-5BA8AE076665}"/>
              </a:ext>
            </a:extLst>
          </p:cNvPr>
          <p:cNvSpPr txBox="1">
            <a:spLocks/>
          </p:cNvSpPr>
          <p:nvPr/>
        </p:nvSpPr>
        <p:spPr>
          <a:xfrm>
            <a:off x="2079430" y="890215"/>
            <a:ext cx="8033139" cy="583725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Findings: quantitative analysis</a:t>
            </a:r>
            <a:endParaRPr lang="it-IT" sz="29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26694" y="1799539"/>
            <a:ext cx="578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tx2"/>
                </a:solidFill>
              </a:rPr>
              <a:t>Interpersonal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relationship</a:t>
            </a:r>
            <a:r>
              <a:rPr lang="it-IT" dirty="0">
                <a:solidFill>
                  <a:schemeClr val="tx2"/>
                </a:solidFill>
              </a:rPr>
              <a:t> are </a:t>
            </a:r>
            <a:r>
              <a:rPr lang="it-IT" dirty="0" err="1">
                <a:solidFill>
                  <a:schemeClr val="tx2"/>
                </a:solidFill>
              </a:rPr>
              <a:t>still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relevant</a:t>
            </a:r>
            <a:r>
              <a:rPr lang="it-IT" dirty="0">
                <a:solidFill>
                  <a:schemeClr val="tx2"/>
                </a:solidFill>
              </a:rPr>
              <a:t> for </a:t>
            </a:r>
            <a:r>
              <a:rPr lang="it-IT" dirty="0" err="1">
                <a:solidFill>
                  <a:schemeClr val="tx2"/>
                </a:solidFill>
              </a:rPr>
              <a:t>participants</a:t>
            </a:r>
            <a:r>
              <a:rPr lang="it-IT" dirty="0">
                <a:solidFill>
                  <a:schemeClr val="tx2"/>
                </a:solidFill>
              </a:rPr>
              <a:t>: </a:t>
            </a:r>
            <a:r>
              <a:rPr lang="it-IT" dirty="0" err="1">
                <a:solidFill>
                  <a:schemeClr val="tx2"/>
                </a:solidFill>
              </a:rPr>
              <a:t>speak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watch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search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read</a:t>
            </a:r>
            <a:r>
              <a:rPr lang="it-IT" dirty="0">
                <a:solidFill>
                  <a:schemeClr val="tx2"/>
                </a:solidFill>
              </a:rPr>
              <a:t> and </a:t>
            </a:r>
            <a:r>
              <a:rPr lang="it-IT" dirty="0" err="1">
                <a:solidFill>
                  <a:schemeClr val="tx2"/>
                </a:solidFill>
              </a:rPr>
              <a:t>listen</a:t>
            </a:r>
            <a:r>
              <a:rPr lang="it-IT" dirty="0">
                <a:solidFill>
                  <a:schemeClr val="tx2"/>
                </a:solidFill>
              </a:rPr>
              <a:t> are the </a:t>
            </a:r>
            <a:r>
              <a:rPr lang="it-IT" dirty="0" err="1">
                <a:solidFill>
                  <a:schemeClr val="tx2"/>
                </a:solidFill>
              </a:rPr>
              <a:t>main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verbs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cited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during</a:t>
            </a:r>
            <a:r>
              <a:rPr lang="it-IT" dirty="0">
                <a:solidFill>
                  <a:schemeClr val="tx2"/>
                </a:solidFill>
              </a:rPr>
              <a:t> the </a:t>
            </a:r>
            <a:r>
              <a:rPr lang="it-IT" dirty="0" err="1">
                <a:solidFill>
                  <a:schemeClr val="tx2"/>
                </a:solidFill>
              </a:rPr>
              <a:t>discussions</a:t>
            </a:r>
            <a:r>
              <a:rPr lang="it-IT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73934" y="3275954"/>
            <a:ext cx="5268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tx2"/>
                </a:solidFill>
              </a:rPr>
              <a:t>When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people</a:t>
            </a:r>
            <a:r>
              <a:rPr lang="it-IT" dirty="0">
                <a:solidFill>
                  <a:schemeClr val="tx2"/>
                </a:solidFill>
              </a:rPr>
              <a:t> talk on Public Science </a:t>
            </a:r>
            <a:r>
              <a:rPr lang="it-IT" dirty="0" err="1">
                <a:solidFill>
                  <a:schemeClr val="tx2"/>
                </a:solidFill>
              </a:rPr>
              <a:t>Communication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they</a:t>
            </a:r>
            <a:r>
              <a:rPr lang="it-IT" dirty="0">
                <a:solidFill>
                  <a:schemeClr val="tx2"/>
                </a:solidFill>
              </a:rPr>
              <a:t> are </a:t>
            </a:r>
            <a:r>
              <a:rPr lang="it-IT" dirty="0" err="1">
                <a:solidFill>
                  <a:schemeClr val="tx2"/>
                </a:solidFill>
              </a:rPr>
              <a:t>considering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Communication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as</a:t>
            </a:r>
            <a:r>
              <a:rPr lang="it-IT" dirty="0">
                <a:solidFill>
                  <a:schemeClr val="tx2"/>
                </a:solidFill>
              </a:rPr>
              <a:t> a </a:t>
            </a:r>
            <a:r>
              <a:rPr lang="it-IT" dirty="0" err="1">
                <a:solidFill>
                  <a:schemeClr val="tx2"/>
                </a:solidFill>
              </a:rPr>
              <a:t>whole</a:t>
            </a:r>
            <a:r>
              <a:rPr lang="it-IT" dirty="0">
                <a:solidFill>
                  <a:schemeClr val="tx2"/>
                </a:solidFill>
              </a:rPr>
              <a:t>         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03454" y="4452454"/>
            <a:ext cx="4179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tx2"/>
                </a:solidFill>
              </a:rPr>
              <a:t>Medical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communication</a:t>
            </a:r>
            <a:r>
              <a:rPr lang="it-IT" dirty="0">
                <a:solidFill>
                  <a:schemeClr val="tx2"/>
                </a:solidFill>
              </a:rPr>
              <a:t> are the </a:t>
            </a:r>
            <a:r>
              <a:rPr lang="it-IT" dirty="0" err="1">
                <a:solidFill>
                  <a:schemeClr val="tx2"/>
                </a:solidFill>
              </a:rPr>
              <a:t>most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relevant</a:t>
            </a:r>
            <a:r>
              <a:rPr lang="it-IT" dirty="0">
                <a:solidFill>
                  <a:schemeClr val="tx2"/>
                </a:solidFill>
              </a:rPr>
              <a:t> for people and </a:t>
            </a:r>
            <a:r>
              <a:rPr lang="it-IT" dirty="0" err="1">
                <a:solidFill>
                  <a:schemeClr val="tx2"/>
                </a:solidFill>
              </a:rPr>
              <a:t>expecially</a:t>
            </a:r>
            <a:r>
              <a:rPr lang="it-IT" dirty="0">
                <a:solidFill>
                  <a:schemeClr val="tx2"/>
                </a:solidFill>
              </a:rPr>
              <a:t> the </a:t>
            </a:r>
            <a:r>
              <a:rPr lang="it-IT" dirty="0" err="1">
                <a:solidFill>
                  <a:schemeClr val="tx2"/>
                </a:solidFill>
              </a:rPr>
              <a:t>role</a:t>
            </a:r>
            <a:r>
              <a:rPr lang="it-IT" dirty="0">
                <a:solidFill>
                  <a:schemeClr val="tx2"/>
                </a:solidFill>
              </a:rPr>
              <a:t> of </a:t>
            </a:r>
            <a:r>
              <a:rPr lang="it-IT" dirty="0" err="1">
                <a:solidFill>
                  <a:schemeClr val="tx2"/>
                </a:solidFill>
              </a:rPr>
              <a:t>experts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such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clinicians</a:t>
            </a:r>
            <a:r>
              <a:rPr lang="it-IT" dirty="0">
                <a:solidFill>
                  <a:schemeClr val="tx2"/>
                </a:solidFill>
              </a:rPr>
              <a:t> are </a:t>
            </a:r>
            <a:r>
              <a:rPr lang="it-IT" dirty="0" err="1">
                <a:solidFill>
                  <a:schemeClr val="tx2"/>
                </a:solidFill>
              </a:rPr>
              <a:t>at</a:t>
            </a:r>
            <a:r>
              <a:rPr lang="it-IT" dirty="0">
                <a:solidFill>
                  <a:schemeClr val="tx2"/>
                </a:solidFill>
              </a:rPr>
              <a:t> the centre of the </a:t>
            </a:r>
            <a:r>
              <a:rPr lang="it-IT" dirty="0" err="1">
                <a:solidFill>
                  <a:schemeClr val="tx2"/>
                </a:solidFill>
              </a:rPr>
              <a:t>debate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05271" y="2574951"/>
            <a:ext cx="3540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In general, the media </a:t>
            </a:r>
            <a:r>
              <a:rPr lang="it-IT" dirty="0" err="1">
                <a:solidFill>
                  <a:schemeClr val="tx2"/>
                </a:solidFill>
              </a:rPr>
              <a:t>role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is</a:t>
            </a:r>
            <a:r>
              <a:rPr lang="it-IT" dirty="0">
                <a:solidFill>
                  <a:schemeClr val="tx2"/>
                </a:solidFill>
              </a:rPr>
              <a:t> of </a:t>
            </a:r>
            <a:r>
              <a:rPr lang="it-IT" dirty="0" err="1">
                <a:solidFill>
                  <a:schemeClr val="tx2"/>
                </a:solidFill>
              </a:rPr>
              <a:t>entertaining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stimulating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curiosity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9" name="CasellaDiTesto 5">
            <a:extLst>
              <a:ext uri="{FF2B5EF4-FFF2-40B4-BE49-F238E27FC236}">
                <a16:creationId xmlns:a16="http://schemas.microsoft.com/office/drawing/2014/main" id="{A62AB4E1-00CE-4061-A1E9-A324A81A4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873" y="6260696"/>
            <a:ext cx="12802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7th </a:t>
            </a:r>
            <a:r>
              <a:rPr lang="it-IT" altLang="en-US" sz="1400" dirty="0" err="1"/>
              <a:t>May</a:t>
            </a:r>
            <a:r>
              <a:rPr lang="it-IT" altLang="en-US" sz="1400" dirty="0"/>
              <a:t> 2020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7561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GU 2020 - Call for abstracts Session on 'Multiscale rock damage ...">
            <a:extLst>
              <a:ext uri="{FF2B5EF4-FFF2-40B4-BE49-F238E27FC236}">
                <a16:creationId xmlns:a16="http://schemas.microsoft.com/office/drawing/2014/main" id="{6724784A-94DB-4720-9D8F-4B09882A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153" y="5911848"/>
            <a:ext cx="2365457" cy="61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04D5298B-6BA5-4441-B3D7-5BA8AE076665}"/>
              </a:ext>
            </a:extLst>
          </p:cNvPr>
          <p:cNvSpPr txBox="1">
            <a:spLocks/>
          </p:cNvSpPr>
          <p:nvPr/>
        </p:nvSpPr>
        <p:spPr>
          <a:xfrm>
            <a:off x="2079430" y="890215"/>
            <a:ext cx="8033139" cy="583725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</a:p>
          <a:p>
            <a:pPr>
              <a:defRPr/>
            </a:pPr>
            <a:endParaRPr lang="en-US" sz="140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4000" b="1" cap="none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Off line and Online domain</a:t>
            </a:r>
          </a:p>
          <a:p>
            <a:pPr>
              <a:defRPr/>
            </a:pPr>
            <a:endParaRPr lang="en-US" sz="140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4000" b="1" cap="none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Issues does matter </a:t>
            </a:r>
            <a:br>
              <a:rPr lang="en-US" sz="14000" b="1" cap="none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en-US" sz="14000" b="1" cap="none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(GMOs, Vaccines, </a:t>
            </a:r>
            <a:r>
              <a:rPr lang="en-US" sz="14000" b="1" cap="none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Cchange</a:t>
            </a:r>
            <a:r>
              <a:rPr lang="en-US" sz="14000" b="1" cap="none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, CAM)</a:t>
            </a:r>
          </a:p>
          <a:p>
            <a:pPr>
              <a:defRPr/>
            </a:pPr>
            <a:endParaRPr lang="en-US" sz="140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4000" b="1" cap="none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Reliability perception:</a:t>
            </a:r>
            <a:br>
              <a:rPr lang="en-US" sz="14000" b="1" cap="none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endParaRPr lang="en-US" sz="14000" b="1" cap="none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sz="140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it-IT" sz="2900" dirty="0"/>
          </a:p>
        </p:txBody>
      </p:sp>
      <p:sp>
        <p:nvSpPr>
          <p:cNvPr id="7" name="CasellaDiTesto 5">
            <a:extLst>
              <a:ext uri="{FF2B5EF4-FFF2-40B4-BE49-F238E27FC236}">
                <a16:creationId xmlns:a16="http://schemas.microsoft.com/office/drawing/2014/main" id="{D1FF6F1D-0807-4411-8007-4024366B8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873" y="6260696"/>
            <a:ext cx="12802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7th </a:t>
            </a:r>
            <a:r>
              <a:rPr lang="it-IT" altLang="en-US" sz="1400" dirty="0" err="1"/>
              <a:t>May</a:t>
            </a:r>
            <a:r>
              <a:rPr lang="it-IT" altLang="en-US" sz="1400" dirty="0"/>
              <a:t> 2020</a:t>
            </a:r>
            <a:endParaRPr lang="en-US" altLang="en-US" sz="1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35915" y="4178845"/>
            <a:ext cx="2548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bg2">
                    <a:lumMod val="50000"/>
                  </a:schemeClr>
                </a:solidFill>
              </a:rPr>
              <a:t>Low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</a:rPr>
              <a:t>Awareness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br>
              <a:rPr lang="it-IT" dirty="0"/>
            </a:br>
            <a:endParaRPr lang="it-IT" dirty="0"/>
          </a:p>
          <a:p>
            <a:pPr algn="ctr"/>
            <a:r>
              <a:rPr lang="it-IT" dirty="0" err="1"/>
              <a:t>limited</a:t>
            </a:r>
            <a:r>
              <a:rPr lang="it-IT" dirty="0"/>
              <a:t> </a:t>
            </a:r>
            <a:r>
              <a:rPr lang="it-IT" dirty="0" err="1"/>
              <a:t>access</a:t>
            </a:r>
            <a:r>
              <a:rPr lang="it-IT" dirty="0"/>
              <a:t> to information </a:t>
            </a:r>
            <a:r>
              <a:rPr lang="it-IT" dirty="0" err="1"/>
              <a:t>processes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314372" y="4171800"/>
            <a:ext cx="321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High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</a:rPr>
              <a:t>Awareness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078598" y="4783285"/>
            <a:ext cx="118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217953" y="4783285"/>
            <a:ext cx="1956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inadequete</a:t>
            </a:r>
            <a:r>
              <a:rPr lang="it-IT" dirty="0"/>
              <a:t> </a:t>
            </a:r>
            <a:r>
              <a:rPr lang="it-IT" dirty="0" err="1"/>
              <a:t>communication</a:t>
            </a:r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 err="1">
                <a:solidFill>
                  <a:srgbClr val="FF0000"/>
                </a:solidFill>
              </a:rPr>
              <a:t>Institution-experts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03888" y="4776456"/>
            <a:ext cx="1956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adequete</a:t>
            </a:r>
            <a:r>
              <a:rPr lang="it-IT" dirty="0"/>
              <a:t> </a:t>
            </a:r>
            <a:r>
              <a:rPr lang="it-IT" dirty="0" err="1"/>
              <a:t>communication</a:t>
            </a:r>
            <a:endParaRPr lang="it-IT" dirty="0"/>
          </a:p>
          <a:p>
            <a:pPr algn="ctr"/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No </a:t>
            </a:r>
            <a:r>
              <a:rPr lang="it-IT" dirty="0" err="1">
                <a:solidFill>
                  <a:srgbClr val="FF0000"/>
                </a:solidFill>
              </a:rPr>
              <a:t>misleading</a:t>
            </a:r>
            <a:r>
              <a:rPr lang="it-IT" dirty="0">
                <a:solidFill>
                  <a:srgbClr val="FF0000"/>
                </a:solidFill>
              </a:rPr>
              <a:t>, </a:t>
            </a:r>
          </a:p>
          <a:p>
            <a:r>
              <a:rPr lang="it-IT" dirty="0" err="1">
                <a:solidFill>
                  <a:srgbClr val="FF0000"/>
                </a:solidFill>
              </a:rPr>
              <a:t>authoritativeness</a:t>
            </a:r>
            <a:endParaRPr lang="it-IT" dirty="0">
              <a:solidFill>
                <a:srgbClr val="FF0000"/>
              </a:solidFill>
            </a:endParaRP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838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GU 2020 - Call for abstracts Session on 'Multiscale rock damage ...">
            <a:extLst>
              <a:ext uri="{FF2B5EF4-FFF2-40B4-BE49-F238E27FC236}">
                <a16:creationId xmlns:a16="http://schemas.microsoft.com/office/drawing/2014/main" id="{6724784A-94DB-4720-9D8F-4B09882A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89" y="5911848"/>
            <a:ext cx="2912421" cy="7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facebook-logo-png-9 - Associazione Musicale Jazzy">
            <a:extLst>
              <a:ext uri="{FF2B5EF4-FFF2-40B4-BE49-F238E27FC236}">
                <a16:creationId xmlns:a16="http://schemas.microsoft.com/office/drawing/2014/main" id="{19D79854-A29B-470A-98FB-D6C5981A6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67" y="5380435"/>
            <a:ext cx="592673" cy="53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id="{685CA3E0-A954-4333-9F7C-BF977D8783BF}"/>
              </a:ext>
            </a:extLst>
          </p:cNvPr>
          <p:cNvSpPr txBox="1">
            <a:spLocks/>
          </p:cNvSpPr>
          <p:nvPr/>
        </p:nvSpPr>
        <p:spPr>
          <a:xfrm>
            <a:off x="296389" y="5526789"/>
            <a:ext cx="11599221" cy="53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en-US" sz="1200" dirty="0">
                <a:solidFill>
                  <a:schemeClr val="accent1">
                    <a:lumMod val="75000"/>
                  </a:schemeClr>
                </a:solidFill>
              </a:rPr>
              <a:t>Follow CONCISE project on Social Media                          @</a:t>
            </a:r>
            <a:r>
              <a:rPr lang="it-IT" altLang="en-US" sz="1200" dirty="0" err="1">
                <a:solidFill>
                  <a:schemeClr val="accent1">
                    <a:lumMod val="75000"/>
                  </a:schemeClr>
                </a:solidFill>
              </a:rPr>
              <a:t>ConciseEU</a:t>
            </a:r>
            <a:r>
              <a:rPr lang="it-IT" altLang="en-US" sz="12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www.concise-h2020.eu</a:t>
            </a:r>
          </a:p>
        </p:txBody>
      </p:sp>
      <p:pic>
        <p:nvPicPr>
          <p:cNvPr id="2054" name="Picture 6" descr="Logo, sq, twitter, twitter logo icon">
            <a:extLst>
              <a:ext uri="{FF2B5EF4-FFF2-40B4-BE49-F238E27FC236}">
                <a16:creationId xmlns:a16="http://schemas.microsoft.com/office/drawing/2014/main" id="{388C9D77-8565-47C1-88E8-2CA8AC2F2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1" t="11271" r="24548" b="11880"/>
          <a:stretch/>
        </p:blipFill>
        <p:spPr bwMode="auto">
          <a:xfrm>
            <a:off x="3574440" y="5432008"/>
            <a:ext cx="438046" cy="43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lipart Thank You For Your Attention">
            <a:extLst>
              <a:ext uri="{FF2B5EF4-FFF2-40B4-BE49-F238E27FC236}">
                <a16:creationId xmlns:a16="http://schemas.microsoft.com/office/drawing/2014/main" id="{55571760-DBCB-4560-B19B-B270AD487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1"/>
          <a:stretch/>
        </p:blipFill>
        <p:spPr bwMode="auto">
          <a:xfrm>
            <a:off x="7678574" y="1411003"/>
            <a:ext cx="2609230" cy="361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ymbol zastępczy zawartości 1">
            <a:extLst>
              <a:ext uri="{FF2B5EF4-FFF2-40B4-BE49-F238E27FC236}">
                <a16:creationId xmlns:a16="http://schemas.microsoft.com/office/drawing/2014/main" id="{BBC18812-1B8D-41B5-80ED-BB394787AD31}"/>
              </a:ext>
            </a:extLst>
          </p:cNvPr>
          <p:cNvSpPr>
            <a:spLocks noGrp="1"/>
          </p:cNvSpPr>
          <p:nvPr/>
        </p:nvSpPr>
        <p:spPr>
          <a:xfrm>
            <a:off x="296389" y="1967070"/>
            <a:ext cx="9569531" cy="2944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b="1" dirty="0"/>
              <a:t>Thank</a:t>
            </a:r>
            <a:r>
              <a:rPr lang="es-ES" sz="3200" b="1" dirty="0"/>
              <a:t>s </a:t>
            </a:r>
            <a:r>
              <a:rPr lang="es-ES" sz="3200" b="1" dirty="0" err="1"/>
              <a:t>for</a:t>
            </a:r>
            <a:r>
              <a:rPr lang="es-ES" sz="3200" b="1" dirty="0"/>
              <a:t> </a:t>
            </a:r>
            <a:r>
              <a:rPr lang="es-ES" sz="3200" b="1" dirty="0" err="1"/>
              <a:t>your</a:t>
            </a:r>
            <a:r>
              <a:rPr lang="es-ES" sz="3200" b="1" dirty="0"/>
              <a:t> </a:t>
            </a:r>
            <a:r>
              <a:rPr lang="es-ES" sz="3200" b="1" dirty="0" err="1"/>
              <a:t>attention</a:t>
            </a:r>
            <a:r>
              <a:rPr lang="es-ES" sz="3200" b="1" dirty="0"/>
              <a:t>!</a:t>
            </a:r>
          </a:p>
          <a:p>
            <a:pPr marL="0" indent="0">
              <a:buNone/>
            </a:pPr>
            <a:endParaRPr lang="es-ES" sz="3200" b="1" dirty="0"/>
          </a:p>
          <a:p>
            <a:pPr marL="0" indent="0">
              <a:buNone/>
            </a:pPr>
            <a:r>
              <a:rPr lang="es-ES" sz="2400" i="1" dirty="0"/>
              <a:t>Andrea Rubin</a:t>
            </a:r>
          </a:p>
          <a:p>
            <a:pPr marL="0" indent="0">
              <a:buNone/>
            </a:pPr>
            <a:r>
              <a:rPr lang="es-ES" sz="2400" i="1" dirty="0"/>
              <a:t>Giuseppe Pellegrini</a:t>
            </a:r>
          </a:p>
          <a:p>
            <a:pPr marL="0" indent="0">
              <a:buNone/>
            </a:pPr>
            <a:r>
              <a:rPr lang="es-ES" sz="2400" i="1" dirty="0"/>
              <a:t>Lubomir Sottnik</a:t>
            </a:r>
            <a:endParaRPr lang="pl-PL" sz="2400" i="1" dirty="0"/>
          </a:p>
        </p:txBody>
      </p:sp>
      <p:sp>
        <p:nvSpPr>
          <p:cNvPr id="10" name="CasellaDiTesto 5">
            <a:extLst>
              <a:ext uri="{FF2B5EF4-FFF2-40B4-BE49-F238E27FC236}">
                <a16:creationId xmlns:a16="http://schemas.microsoft.com/office/drawing/2014/main" id="{958E7CF0-8490-431A-A159-998A1B7A8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873" y="6260696"/>
            <a:ext cx="12802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7th </a:t>
            </a:r>
            <a:r>
              <a:rPr lang="it-IT" altLang="en-US" sz="1400" dirty="0" err="1"/>
              <a:t>May</a:t>
            </a:r>
            <a:r>
              <a:rPr lang="it-IT" altLang="en-US" sz="1400" dirty="0"/>
              <a:t> 2020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9056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02E0C3F-148F-4916-AE3D-C18561EDA173}"/>
              </a:ext>
            </a:extLst>
          </p:cNvPr>
          <p:cNvSpPr txBox="1">
            <a:spLocks/>
          </p:cNvSpPr>
          <p:nvPr/>
        </p:nvSpPr>
        <p:spPr>
          <a:xfrm>
            <a:off x="2232758" y="581626"/>
            <a:ext cx="7772400" cy="340421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GB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5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 With and For Society</a:t>
            </a:r>
            <a:endParaRPr lang="it-IT" sz="2900" dirty="0"/>
          </a:p>
        </p:txBody>
      </p:sp>
      <p:pic>
        <p:nvPicPr>
          <p:cNvPr id="6" name="Picture 7" descr="EGU 2020 - Call for abstracts Session on 'Multiscale rock damage ...">
            <a:extLst>
              <a:ext uri="{FF2B5EF4-FFF2-40B4-BE49-F238E27FC236}">
                <a16:creationId xmlns:a16="http://schemas.microsoft.com/office/drawing/2014/main" id="{6724784A-94DB-4720-9D8F-4B09882A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89" y="5911848"/>
            <a:ext cx="2912421" cy="7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30868FB-31B7-411B-BCCE-1A0C1296D3AF}"/>
              </a:ext>
            </a:extLst>
          </p:cNvPr>
          <p:cNvSpPr/>
          <p:nvPr/>
        </p:nvSpPr>
        <p:spPr>
          <a:xfrm>
            <a:off x="2050990" y="1514734"/>
            <a:ext cx="86883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Trustworthiness</a:t>
            </a:r>
            <a:r>
              <a:rPr lang="it-IT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science information sources (</a:t>
            </a:r>
            <a:r>
              <a:rPr lang="it-IT" altLang="en-US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Italian</a:t>
            </a:r>
            <a:r>
              <a:rPr lang="it-IT" alt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Science in Society monitor</a:t>
            </a:r>
            <a:r>
              <a:rPr lang="it-IT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2019)</a:t>
            </a:r>
            <a:endParaRPr lang="en-US" dirty="0"/>
          </a:p>
        </p:txBody>
      </p:sp>
      <p:graphicFrame>
        <p:nvGraphicFramePr>
          <p:cNvPr id="8" name="Group 105">
            <a:extLst>
              <a:ext uri="{FF2B5EF4-FFF2-40B4-BE49-F238E27FC236}">
                <a16:creationId xmlns:a16="http://schemas.microsoft.com/office/drawing/2014/main" id="{C67F4837-E907-4C81-9D3E-E6C572440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791576"/>
              </p:ext>
            </p:extLst>
          </p:nvPr>
        </p:nvGraphicFramePr>
        <p:xfrm>
          <a:off x="2050990" y="1883034"/>
          <a:ext cx="8135937" cy="3968761"/>
        </p:xfrm>
        <a:graphic>
          <a:graphicData uri="http://schemas.openxmlformats.org/drawingml/2006/table">
            <a:tbl>
              <a:tblPr/>
              <a:tblGrid>
                <a:gridCol w="320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36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3962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Highly/</a:t>
                      </a:r>
                      <a:r>
                        <a:rPr kumimoji="0" lang="it-IT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quite</a:t>
                      </a:r>
                      <a:r>
                        <a:rPr kumimoji="0" lang="it-I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t-IT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trustworthy</a:t>
                      </a:r>
                      <a:endParaRPr kumimoji="0" lang="it-IT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Little/</a:t>
                      </a:r>
                      <a:r>
                        <a:rPr kumimoji="0" lang="it-IT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kumimoji="0" lang="it-I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it-IT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trustworthy</a:t>
                      </a:r>
                      <a:endParaRPr kumimoji="0" lang="it-IT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DK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Public </a:t>
                      </a:r>
                      <a:r>
                        <a:rPr kumimoji="0" lang="it-IT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lectures</a:t>
                      </a: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by </a:t>
                      </a:r>
                      <a:r>
                        <a:rPr kumimoji="0" lang="it-IT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researchers</a:t>
                      </a:r>
                      <a:endParaRPr kumimoji="0" lang="it-IT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76,6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81,6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14,4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16,5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9,0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92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Popular</a:t>
                      </a: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 science </a:t>
                      </a:r>
                      <a:r>
                        <a:rPr kumimoji="0" lang="it-IT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magazines</a:t>
                      </a:r>
                      <a:endParaRPr kumimoji="0" lang="it-IT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74,3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75,1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18,5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15,2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7,2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6,6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42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TV science </a:t>
                      </a:r>
                      <a:r>
                        <a:rPr kumimoji="0" lang="it-IT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programmes</a:t>
                      </a:r>
                      <a:endParaRPr kumimoji="0" lang="it-IT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67,3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71,9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29,7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23,8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06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Radio science </a:t>
                      </a:r>
                      <a:r>
                        <a:rPr kumimoji="0" lang="it-IT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programmes</a:t>
                      </a:r>
                      <a:endParaRPr kumimoji="0" lang="it-IT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53,5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64,1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29,5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24,2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17,0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8,8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94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Newspapers</a:t>
                      </a: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’ S&amp;T </a:t>
                      </a:r>
                      <a:r>
                        <a:rPr kumimoji="0" lang="it-IT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kumimoji="0" lang="it-IT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60,6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65,4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34,9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27,6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Researchers</a:t>
                      </a: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’ blogs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65,2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65,7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19,8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27,9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6,6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asellaDiTesto 5">
            <a:extLst>
              <a:ext uri="{FF2B5EF4-FFF2-40B4-BE49-F238E27FC236}">
                <a16:creationId xmlns:a16="http://schemas.microsoft.com/office/drawing/2014/main" id="{E1C564F8-B23C-4A61-9AC7-388D0E266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873" y="6260696"/>
            <a:ext cx="12802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7th </a:t>
            </a:r>
            <a:r>
              <a:rPr lang="it-IT" altLang="en-US" sz="1400" dirty="0" err="1"/>
              <a:t>May</a:t>
            </a:r>
            <a:r>
              <a:rPr lang="it-IT" altLang="en-US" sz="1400" dirty="0"/>
              <a:t> 2020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777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02E0C3F-148F-4916-AE3D-C18561EDA173}"/>
              </a:ext>
            </a:extLst>
          </p:cNvPr>
          <p:cNvSpPr txBox="1">
            <a:spLocks/>
          </p:cNvSpPr>
          <p:nvPr/>
        </p:nvSpPr>
        <p:spPr>
          <a:xfrm>
            <a:off x="2232758" y="581626"/>
            <a:ext cx="7772400" cy="340421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GB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5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But…</a:t>
            </a:r>
            <a:endParaRPr lang="it-IT" sz="2900" dirty="0"/>
          </a:p>
        </p:txBody>
      </p:sp>
      <p:pic>
        <p:nvPicPr>
          <p:cNvPr id="6" name="Picture 7" descr="EGU 2020 - Call for abstracts Session on 'Multiscale rock damage ...">
            <a:extLst>
              <a:ext uri="{FF2B5EF4-FFF2-40B4-BE49-F238E27FC236}">
                <a16:creationId xmlns:a16="http://schemas.microsoft.com/office/drawing/2014/main" id="{6724784A-94DB-4720-9D8F-4B09882A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89" y="5911848"/>
            <a:ext cx="2912421" cy="7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1B689294-A9CE-4E25-81BF-E960805D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984" y="1090437"/>
            <a:ext cx="6753341" cy="53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5">
            <a:extLst>
              <a:ext uri="{FF2B5EF4-FFF2-40B4-BE49-F238E27FC236}">
                <a16:creationId xmlns:a16="http://schemas.microsoft.com/office/drawing/2014/main" id="{60972185-8106-4105-B0E0-AAAA75939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873" y="6260696"/>
            <a:ext cx="12802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7th </a:t>
            </a:r>
            <a:r>
              <a:rPr lang="it-IT" altLang="en-US" sz="1400" dirty="0" err="1"/>
              <a:t>May</a:t>
            </a:r>
            <a:r>
              <a:rPr lang="it-IT" altLang="en-US" sz="1400" dirty="0"/>
              <a:t> 2020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0630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02E0C3F-148F-4916-AE3D-C18561EDA173}"/>
              </a:ext>
            </a:extLst>
          </p:cNvPr>
          <p:cNvSpPr txBox="1">
            <a:spLocks/>
          </p:cNvSpPr>
          <p:nvPr/>
        </p:nvSpPr>
        <p:spPr>
          <a:xfrm>
            <a:off x="2232757" y="915850"/>
            <a:ext cx="7772400" cy="57347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Project</a:t>
            </a:r>
            <a:endParaRPr lang="it-IT" sz="2900" dirty="0"/>
          </a:p>
        </p:txBody>
      </p:sp>
      <p:pic>
        <p:nvPicPr>
          <p:cNvPr id="6" name="Picture 7" descr="EGU 2020 - Call for abstracts Session on 'Multiscale rock damage ...">
            <a:extLst>
              <a:ext uri="{FF2B5EF4-FFF2-40B4-BE49-F238E27FC236}">
                <a16:creationId xmlns:a16="http://schemas.microsoft.com/office/drawing/2014/main" id="{6724784A-94DB-4720-9D8F-4B09882A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89" y="5911848"/>
            <a:ext cx="2912421" cy="7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4">
            <a:extLst>
              <a:ext uri="{FF2B5EF4-FFF2-40B4-BE49-F238E27FC236}">
                <a16:creationId xmlns:a16="http://schemas.microsoft.com/office/drawing/2014/main" id="{ABF8C909-B026-48D9-8F43-BE62F69BE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02" y="2618583"/>
            <a:ext cx="1818110" cy="2247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73F2BD01-D655-47CD-A0BD-51C6EEF7B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74" y="1282396"/>
            <a:ext cx="1261878" cy="472425"/>
          </a:xfrm>
          <a:prstGeom prst="rect">
            <a:avLst/>
          </a:prstGeom>
        </p:spPr>
      </p:pic>
      <p:pic>
        <p:nvPicPr>
          <p:cNvPr id="10" name="Imagen 7">
            <a:extLst>
              <a:ext uri="{FF2B5EF4-FFF2-40B4-BE49-F238E27FC236}">
                <a16:creationId xmlns:a16="http://schemas.microsoft.com/office/drawing/2014/main" id="{16E810CF-C440-4636-BBC4-33CDD5A88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4" y="1917821"/>
            <a:ext cx="1504049" cy="468792"/>
          </a:xfrm>
          <a:prstGeom prst="rect">
            <a:avLst/>
          </a:prstGeom>
        </p:spPr>
      </p:pic>
      <p:pic>
        <p:nvPicPr>
          <p:cNvPr id="11" name="Imagen 8">
            <a:extLst>
              <a:ext uri="{FF2B5EF4-FFF2-40B4-BE49-F238E27FC236}">
                <a16:creationId xmlns:a16="http://schemas.microsoft.com/office/drawing/2014/main" id="{4BD66A53-5B26-41CF-8933-20B0BF575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103" y="1330784"/>
            <a:ext cx="1131414" cy="484604"/>
          </a:xfrm>
          <a:prstGeom prst="rect">
            <a:avLst/>
          </a:prstGeom>
        </p:spPr>
      </p:pic>
      <p:pic>
        <p:nvPicPr>
          <p:cNvPr id="12" name="Imagen 9">
            <a:extLst>
              <a:ext uri="{FF2B5EF4-FFF2-40B4-BE49-F238E27FC236}">
                <a16:creationId xmlns:a16="http://schemas.microsoft.com/office/drawing/2014/main" id="{4A658788-0E05-481D-B551-096EC73574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62" y="2504795"/>
            <a:ext cx="453524" cy="452362"/>
          </a:xfrm>
          <a:prstGeom prst="rect">
            <a:avLst/>
          </a:prstGeom>
        </p:spPr>
      </p:pic>
      <p:pic>
        <p:nvPicPr>
          <p:cNvPr id="13" name="Imagen 10">
            <a:extLst>
              <a:ext uri="{FF2B5EF4-FFF2-40B4-BE49-F238E27FC236}">
                <a16:creationId xmlns:a16="http://schemas.microsoft.com/office/drawing/2014/main" id="{02317616-E96B-4991-99E1-84125C319E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27" y="2972853"/>
            <a:ext cx="1723204" cy="468791"/>
          </a:xfrm>
          <a:prstGeom prst="rect">
            <a:avLst/>
          </a:prstGeom>
        </p:spPr>
      </p:pic>
      <p:pic>
        <p:nvPicPr>
          <p:cNvPr id="14" name="Imagen 11">
            <a:extLst>
              <a:ext uri="{FF2B5EF4-FFF2-40B4-BE49-F238E27FC236}">
                <a16:creationId xmlns:a16="http://schemas.microsoft.com/office/drawing/2014/main" id="{054E2D2B-E5F5-4798-AD81-CA20F1F539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253" y="1920713"/>
            <a:ext cx="1015781" cy="45236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9B90E66-653B-4165-A965-C348C80C4A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361" y="1275598"/>
            <a:ext cx="935900" cy="48460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F3FA08B-9BBC-4BFD-8C38-966D827673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2693" y="1919476"/>
            <a:ext cx="763476" cy="454836"/>
          </a:xfrm>
          <a:prstGeom prst="rect">
            <a:avLst/>
          </a:prstGeom>
        </p:spPr>
      </p:pic>
      <p:pic>
        <p:nvPicPr>
          <p:cNvPr id="17" name="Imagen 1">
            <a:extLst>
              <a:ext uri="{FF2B5EF4-FFF2-40B4-BE49-F238E27FC236}">
                <a16:creationId xmlns:a16="http://schemas.microsoft.com/office/drawing/2014/main" id="{9E6B4A52-882B-4055-90A0-FE1335D35D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9107" y="2422797"/>
            <a:ext cx="1266486" cy="616357"/>
          </a:xfrm>
          <a:prstGeom prst="rect">
            <a:avLst/>
          </a:prstGeom>
        </p:spPr>
      </p:pic>
      <p:pic>
        <p:nvPicPr>
          <p:cNvPr id="18" name="Picture 4" descr="Resultado de imagen de literature review">
            <a:extLst>
              <a:ext uri="{FF2B5EF4-FFF2-40B4-BE49-F238E27FC236}">
                <a16:creationId xmlns:a16="http://schemas.microsoft.com/office/drawing/2014/main" id="{59FC5AC1-9301-4094-B58F-F2F544284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52928" y="4216990"/>
            <a:ext cx="1821542" cy="136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CuadroTexto 4">
            <a:extLst>
              <a:ext uri="{FF2B5EF4-FFF2-40B4-BE49-F238E27FC236}">
                <a16:creationId xmlns:a16="http://schemas.microsoft.com/office/drawing/2014/main" id="{3676E3E6-50B4-4EBA-920E-E1DBF34E0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014" y="3804168"/>
            <a:ext cx="2108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dirty="0"/>
              <a:t>Literature review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A40F63D0-93C6-4390-8FC3-E27B89F14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3" t="16444" r="33875" b="5556"/>
          <a:stretch>
            <a:fillRect/>
          </a:stretch>
        </p:blipFill>
        <p:spPr bwMode="auto">
          <a:xfrm>
            <a:off x="6521034" y="4213410"/>
            <a:ext cx="1212034" cy="160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Resultado de imagen de interview">
            <a:extLst>
              <a:ext uri="{FF2B5EF4-FFF2-40B4-BE49-F238E27FC236}">
                <a16:creationId xmlns:a16="http://schemas.microsoft.com/office/drawing/2014/main" id="{B8444BA8-AE98-4CED-B897-182486875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48569" y="4345024"/>
            <a:ext cx="1647750" cy="125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uadroTexto 4">
            <a:extLst>
              <a:ext uri="{FF2B5EF4-FFF2-40B4-BE49-F238E27FC236}">
                <a16:creationId xmlns:a16="http://schemas.microsoft.com/office/drawing/2014/main" id="{B45475E8-8BAA-4829-9211-86D01681A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889" y="3804168"/>
            <a:ext cx="2108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800" dirty="0"/>
              <a:t>Public Consultations</a:t>
            </a:r>
          </a:p>
        </p:txBody>
      </p:sp>
      <p:pic>
        <p:nvPicPr>
          <p:cNvPr id="24" name="Picture 2" descr="Resultado de imagen de database">
            <a:extLst>
              <a:ext uri="{FF2B5EF4-FFF2-40B4-BE49-F238E27FC236}">
                <a16:creationId xmlns:a16="http://schemas.microsoft.com/office/drawing/2014/main" id="{C346370C-BAA1-46CF-B695-72FE5F77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32" y="4220437"/>
            <a:ext cx="1723205" cy="150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4">
            <a:extLst>
              <a:ext uri="{FF2B5EF4-FFF2-40B4-BE49-F238E27FC236}">
                <a16:creationId xmlns:a16="http://schemas.microsoft.com/office/drawing/2014/main" id="{5BB01C83-9160-46FC-B267-212EFB7E8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7361" y="3804168"/>
            <a:ext cx="3652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800" dirty="0"/>
              <a:t>Quantitative and Qualitative Analysis</a:t>
            </a:r>
          </a:p>
        </p:txBody>
      </p:sp>
      <p:sp>
        <p:nvSpPr>
          <p:cNvPr id="26" name="Freccia a gallone 25">
            <a:extLst>
              <a:ext uri="{FF2B5EF4-FFF2-40B4-BE49-F238E27FC236}">
                <a16:creationId xmlns:a16="http://schemas.microsoft.com/office/drawing/2014/main" id="{636B7D66-58D4-4BB8-91DD-0DF1569C9C57}"/>
              </a:ext>
            </a:extLst>
          </p:cNvPr>
          <p:cNvSpPr/>
          <p:nvPr/>
        </p:nvSpPr>
        <p:spPr>
          <a:xfrm>
            <a:off x="3610507" y="4682073"/>
            <a:ext cx="415235" cy="56870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ccia a gallone 26">
            <a:extLst>
              <a:ext uri="{FF2B5EF4-FFF2-40B4-BE49-F238E27FC236}">
                <a16:creationId xmlns:a16="http://schemas.microsoft.com/office/drawing/2014/main" id="{174CB85B-1C66-4F48-B398-BA1A00F219F7}"/>
              </a:ext>
            </a:extLst>
          </p:cNvPr>
          <p:cNvSpPr/>
          <p:nvPr/>
        </p:nvSpPr>
        <p:spPr>
          <a:xfrm>
            <a:off x="3320017" y="4682073"/>
            <a:ext cx="415235" cy="56870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ccia a gallone 27">
            <a:extLst>
              <a:ext uri="{FF2B5EF4-FFF2-40B4-BE49-F238E27FC236}">
                <a16:creationId xmlns:a16="http://schemas.microsoft.com/office/drawing/2014/main" id="{EA6F3AFB-D788-45DA-B100-48668D845C4A}"/>
              </a:ext>
            </a:extLst>
          </p:cNvPr>
          <p:cNvSpPr/>
          <p:nvPr/>
        </p:nvSpPr>
        <p:spPr>
          <a:xfrm>
            <a:off x="3910251" y="4688997"/>
            <a:ext cx="415235" cy="56870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ccia a gallone 28">
            <a:extLst>
              <a:ext uri="{FF2B5EF4-FFF2-40B4-BE49-F238E27FC236}">
                <a16:creationId xmlns:a16="http://schemas.microsoft.com/office/drawing/2014/main" id="{60145CBD-F824-4C9A-93FA-A09D04C090D9}"/>
              </a:ext>
            </a:extLst>
          </p:cNvPr>
          <p:cNvSpPr/>
          <p:nvPr/>
        </p:nvSpPr>
        <p:spPr>
          <a:xfrm>
            <a:off x="8102126" y="4688997"/>
            <a:ext cx="415235" cy="56870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ccia a gallone 29">
            <a:extLst>
              <a:ext uri="{FF2B5EF4-FFF2-40B4-BE49-F238E27FC236}">
                <a16:creationId xmlns:a16="http://schemas.microsoft.com/office/drawing/2014/main" id="{D103B602-69B8-4DB2-8F42-2BA8BB3C67A4}"/>
              </a:ext>
            </a:extLst>
          </p:cNvPr>
          <p:cNvSpPr/>
          <p:nvPr/>
        </p:nvSpPr>
        <p:spPr>
          <a:xfrm>
            <a:off x="8385944" y="4686491"/>
            <a:ext cx="415235" cy="56870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reccia a gallone 30">
            <a:extLst>
              <a:ext uri="{FF2B5EF4-FFF2-40B4-BE49-F238E27FC236}">
                <a16:creationId xmlns:a16="http://schemas.microsoft.com/office/drawing/2014/main" id="{562EB58C-1D53-4CF8-9C20-18D18A7B87B2}"/>
              </a:ext>
            </a:extLst>
          </p:cNvPr>
          <p:cNvSpPr/>
          <p:nvPr/>
        </p:nvSpPr>
        <p:spPr>
          <a:xfrm>
            <a:off x="8681779" y="4686492"/>
            <a:ext cx="415235" cy="56870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adroTexto 3">
            <a:extLst>
              <a:ext uri="{FF2B5EF4-FFF2-40B4-BE49-F238E27FC236}">
                <a16:creationId xmlns:a16="http://schemas.microsoft.com/office/drawing/2014/main" id="{123386F5-6AD3-45B9-A48D-4FAE45CC4BBB}"/>
              </a:ext>
            </a:extLst>
          </p:cNvPr>
          <p:cNvSpPr txBox="1"/>
          <p:nvPr/>
        </p:nvSpPr>
        <p:spPr>
          <a:xfrm>
            <a:off x="8818145" y="1202586"/>
            <a:ext cx="7067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2000" dirty="0"/>
              <a:t>Almost </a:t>
            </a:r>
            <a:r>
              <a:rPr lang="sk-SK" sz="2000" dirty="0"/>
              <a:t>€</a:t>
            </a:r>
            <a:r>
              <a:rPr lang="en-GB" sz="2000" dirty="0"/>
              <a:t>1.2 million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/>
              <a:t>2 years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/>
              <a:t>5 countries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/>
              <a:t>9 partners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sz="2000" dirty="0"/>
              <a:t>5 Universities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sz="2000" dirty="0"/>
              <a:t>2 NGOs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GB" sz="2000" dirty="0"/>
              <a:t>2 SMEs</a:t>
            </a:r>
          </a:p>
        </p:txBody>
      </p:sp>
      <p:sp>
        <p:nvSpPr>
          <p:cNvPr id="33" name="CasellaDiTesto 5">
            <a:extLst>
              <a:ext uri="{FF2B5EF4-FFF2-40B4-BE49-F238E27FC236}">
                <a16:creationId xmlns:a16="http://schemas.microsoft.com/office/drawing/2014/main" id="{77973BAC-F61A-4161-9A10-0D23BC85B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873" y="6260696"/>
            <a:ext cx="12802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7th </a:t>
            </a:r>
            <a:r>
              <a:rPr lang="it-IT" altLang="en-US" sz="1400" dirty="0" err="1"/>
              <a:t>May</a:t>
            </a:r>
            <a:r>
              <a:rPr lang="it-IT" altLang="en-US" sz="1400" dirty="0"/>
              <a:t> 2020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1821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02E0C3F-148F-4916-AE3D-C18561EDA173}"/>
              </a:ext>
            </a:extLst>
          </p:cNvPr>
          <p:cNvSpPr txBox="1">
            <a:spLocks/>
          </p:cNvSpPr>
          <p:nvPr/>
        </p:nvSpPr>
        <p:spPr>
          <a:xfrm>
            <a:off x="2232758" y="865592"/>
            <a:ext cx="7772400" cy="58002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Consultations</a:t>
            </a:r>
            <a:endParaRPr lang="it-IT" sz="2900" dirty="0"/>
          </a:p>
        </p:txBody>
      </p:sp>
      <p:pic>
        <p:nvPicPr>
          <p:cNvPr id="6" name="Picture 7" descr="EGU 2020 - Call for abstracts Session on 'Multiscale rock damage ...">
            <a:extLst>
              <a:ext uri="{FF2B5EF4-FFF2-40B4-BE49-F238E27FC236}">
                <a16:creationId xmlns:a16="http://schemas.microsoft.com/office/drawing/2014/main" id="{6724784A-94DB-4720-9D8F-4B09882A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89" y="5911848"/>
            <a:ext cx="2912421" cy="7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2">
            <a:extLst>
              <a:ext uri="{FF2B5EF4-FFF2-40B4-BE49-F238E27FC236}">
                <a16:creationId xmlns:a16="http://schemas.microsoft.com/office/drawing/2014/main" id="{58434096-71BF-401F-8A31-C3DBF5D3A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 r="12242"/>
          <a:stretch/>
        </p:blipFill>
        <p:spPr bwMode="auto">
          <a:xfrm>
            <a:off x="738997" y="1972133"/>
            <a:ext cx="239284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5">
            <a:extLst>
              <a:ext uri="{FF2B5EF4-FFF2-40B4-BE49-F238E27FC236}">
                <a16:creationId xmlns:a16="http://schemas.microsoft.com/office/drawing/2014/main" id="{B918A8F1-E1B4-4B2F-A623-73730C0A8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8" y="1962577"/>
            <a:ext cx="2392611" cy="158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9">
            <a:extLst>
              <a:ext uri="{FF2B5EF4-FFF2-40B4-BE49-F238E27FC236}">
                <a16:creationId xmlns:a16="http://schemas.microsoft.com/office/drawing/2014/main" id="{ED171D1A-A80B-4342-B8BF-585D16F8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95" y="1962577"/>
            <a:ext cx="2392848" cy="158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Users\marga\OneDrive\A_Conscise\Spotkania\Lisbon\Presentation\Lisbon table.jpeg">
            <a:extLst>
              <a:ext uri="{FF2B5EF4-FFF2-40B4-BE49-F238E27FC236}">
                <a16:creationId xmlns:a16="http://schemas.microsoft.com/office/drawing/2014/main" id="{F7BD18B1-3AAD-498A-AEEC-65E76BFE4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0"/>
          <a:stretch/>
        </p:blipFill>
        <p:spPr bwMode="auto">
          <a:xfrm>
            <a:off x="2826851" y="4262513"/>
            <a:ext cx="2392848" cy="158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az 7">
            <a:extLst>
              <a:ext uri="{FF2B5EF4-FFF2-40B4-BE49-F238E27FC236}">
                <a16:creationId xmlns:a16="http://schemas.microsoft.com/office/drawing/2014/main" id="{5538A1CD-F2E1-4B2A-8165-BE2FDB45A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24" y="4245615"/>
            <a:ext cx="2418366" cy="160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 descr="Columbus Day Is A Controversial Holiday - Bandiera Italiana Tonda ...">
            <a:extLst>
              <a:ext uri="{FF2B5EF4-FFF2-40B4-BE49-F238E27FC236}">
                <a16:creationId xmlns:a16="http://schemas.microsoft.com/office/drawing/2014/main" id="{CF173230-45F9-4E77-AA21-7AEEA724A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36368"/>
            <a:ext cx="590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 descr="Bandiere">
            <a:extLst>
              <a:ext uri="{FF2B5EF4-FFF2-40B4-BE49-F238E27FC236}">
                <a16:creationId xmlns:a16="http://schemas.microsoft.com/office/drawing/2014/main" id="{CCF1C0E7-CA20-4247-83AF-A3DD0CE07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01" y="3979506"/>
            <a:ext cx="69215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0" descr="Bandiere rotonde del mondo nella lettera &quot;s&quot; in formato png 256 ...">
            <a:extLst>
              <a:ext uri="{FF2B5EF4-FFF2-40B4-BE49-F238E27FC236}">
                <a16:creationId xmlns:a16="http://schemas.microsoft.com/office/drawing/2014/main" id="{7F97DFD7-53A9-4BB6-A907-C2F08B8F5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294" y="1736368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Lettera43 - tutte le notizie di fonte &quot;Lettera43&quot; su TIMEPOST Italia">
            <a:extLst>
              <a:ext uri="{FF2B5EF4-FFF2-40B4-BE49-F238E27FC236}">
                <a16:creationId xmlns:a16="http://schemas.microsoft.com/office/drawing/2014/main" id="{4383D8F8-F1A2-48A9-BF04-8F9D12A9B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780" y="3979506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Icone bandiere Europa, le bandiere del continente Europeo">
            <a:extLst>
              <a:ext uri="{FF2B5EF4-FFF2-40B4-BE49-F238E27FC236}">
                <a16:creationId xmlns:a16="http://schemas.microsoft.com/office/drawing/2014/main" id="{F4731251-62F8-4421-B588-28F7F604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45" y="3176855"/>
            <a:ext cx="69215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5">
            <a:extLst>
              <a:ext uri="{FF2B5EF4-FFF2-40B4-BE49-F238E27FC236}">
                <a16:creationId xmlns:a16="http://schemas.microsoft.com/office/drawing/2014/main" id="{360D6216-CCCB-4EB4-86A2-CC8C3DEE1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873" y="6260696"/>
            <a:ext cx="12802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7th </a:t>
            </a:r>
            <a:r>
              <a:rPr lang="it-IT" altLang="en-US" sz="1400" dirty="0" err="1"/>
              <a:t>May</a:t>
            </a:r>
            <a:r>
              <a:rPr lang="it-IT" altLang="en-US" sz="1400" dirty="0"/>
              <a:t> 2020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182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GU 2020 - Call for abstracts Session on 'Multiscale rock damage ...">
            <a:extLst>
              <a:ext uri="{FF2B5EF4-FFF2-40B4-BE49-F238E27FC236}">
                <a16:creationId xmlns:a16="http://schemas.microsoft.com/office/drawing/2014/main" id="{6724784A-94DB-4720-9D8F-4B09882A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89" y="5911848"/>
            <a:ext cx="2912421" cy="7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2">
            <a:extLst>
              <a:ext uri="{FF2B5EF4-FFF2-40B4-BE49-F238E27FC236}">
                <a16:creationId xmlns:a16="http://schemas.microsoft.com/office/drawing/2014/main" id="{31B2A8CF-BAEA-4DAC-B495-1ECF5D9C6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2" b="7566"/>
          <a:stretch/>
        </p:blipFill>
        <p:spPr bwMode="auto">
          <a:xfrm>
            <a:off x="2632411" y="1989143"/>
            <a:ext cx="6927174" cy="318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04D5298B-6BA5-4441-B3D7-5BA8AE076665}"/>
              </a:ext>
            </a:extLst>
          </p:cNvPr>
          <p:cNvSpPr txBox="1">
            <a:spLocks/>
          </p:cNvSpPr>
          <p:nvPr/>
        </p:nvSpPr>
        <p:spPr>
          <a:xfrm>
            <a:off x="2079429" y="922765"/>
            <a:ext cx="8033139" cy="6522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Consultations in Numbers</a:t>
            </a:r>
            <a:endParaRPr lang="it-IT" sz="2900" dirty="0"/>
          </a:p>
        </p:txBody>
      </p:sp>
      <p:sp>
        <p:nvSpPr>
          <p:cNvPr id="7" name="CasellaDiTesto 5">
            <a:extLst>
              <a:ext uri="{FF2B5EF4-FFF2-40B4-BE49-F238E27FC236}">
                <a16:creationId xmlns:a16="http://schemas.microsoft.com/office/drawing/2014/main" id="{3DE01617-0DEB-4608-AD6D-D280362D4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873" y="6260696"/>
            <a:ext cx="12802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7th </a:t>
            </a:r>
            <a:r>
              <a:rPr lang="it-IT" altLang="en-US" sz="1400" dirty="0" err="1"/>
              <a:t>May</a:t>
            </a:r>
            <a:r>
              <a:rPr lang="it-IT" altLang="en-US" sz="1400" dirty="0"/>
              <a:t> 2020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5249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GU 2020 - Call for abstracts Session on 'Multiscale rock damage ...">
            <a:extLst>
              <a:ext uri="{FF2B5EF4-FFF2-40B4-BE49-F238E27FC236}">
                <a16:creationId xmlns:a16="http://schemas.microsoft.com/office/drawing/2014/main" id="{6724784A-94DB-4720-9D8F-4B09882A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89" y="5911848"/>
            <a:ext cx="2912421" cy="7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2">
            <a:extLst>
              <a:ext uri="{FF2B5EF4-FFF2-40B4-BE49-F238E27FC236}">
                <a16:creationId xmlns:a16="http://schemas.microsoft.com/office/drawing/2014/main" id="{31B2A8CF-BAEA-4DAC-B495-1ECF5D9C6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033084" y="1989143"/>
            <a:ext cx="4125827" cy="318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04D5298B-6BA5-4441-B3D7-5BA8AE076665}"/>
              </a:ext>
            </a:extLst>
          </p:cNvPr>
          <p:cNvSpPr txBox="1">
            <a:spLocks/>
          </p:cNvSpPr>
          <p:nvPr/>
        </p:nvSpPr>
        <p:spPr>
          <a:xfrm>
            <a:off x="2079429" y="922765"/>
            <a:ext cx="8033139" cy="6522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sz="3500" b="1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Italian</a:t>
            </a:r>
            <a:r>
              <a:rPr lang="sk-SK" sz="35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5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Consultation</a:t>
            </a:r>
            <a:endParaRPr lang="it-IT" sz="2900" dirty="0"/>
          </a:p>
        </p:txBody>
      </p:sp>
      <p:sp>
        <p:nvSpPr>
          <p:cNvPr id="7" name="CasellaDiTesto 5">
            <a:extLst>
              <a:ext uri="{FF2B5EF4-FFF2-40B4-BE49-F238E27FC236}">
                <a16:creationId xmlns:a16="http://schemas.microsoft.com/office/drawing/2014/main" id="{3DE01617-0DEB-4608-AD6D-D280362D4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873" y="6260696"/>
            <a:ext cx="12802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7th </a:t>
            </a:r>
            <a:r>
              <a:rPr lang="it-IT" altLang="en-US" sz="1400" dirty="0" err="1"/>
              <a:t>May</a:t>
            </a:r>
            <a:r>
              <a:rPr lang="it-IT" altLang="en-US" sz="1400" dirty="0"/>
              <a:t> 2020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1314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GU 2020 - Call for abstracts Session on 'Multiscale rock damage ...">
            <a:extLst>
              <a:ext uri="{FF2B5EF4-FFF2-40B4-BE49-F238E27FC236}">
                <a16:creationId xmlns:a16="http://schemas.microsoft.com/office/drawing/2014/main" id="{6724784A-94DB-4720-9D8F-4B09882A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89" y="5911848"/>
            <a:ext cx="2912421" cy="7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2">
            <a:extLst>
              <a:ext uri="{FF2B5EF4-FFF2-40B4-BE49-F238E27FC236}">
                <a16:creationId xmlns:a16="http://schemas.microsoft.com/office/drawing/2014/main" id="{31B2A8CF-BAEA-4DAC-B495-1ECF5D9C6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030829" y="1989143"/>
            <a:ext cx="4130337" cy="318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04D5298B-6BA5-4441-B3D7-5BA8AE076665}"/>
              </a:ext>
            </a:extLst>
          </p:cNvPr>
          <p:cNvSpPr txBox="1">
            <a:spLocks/>
          </p:cNvSpPr>
          <p:nvPr/>
        </p:nvSpPr>
        <p:spPr>
          <a:xfrm>
            <a:off x="2079429" y="922765"/>
            <a:ext cx="8033139" cy="6522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sz="35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Slovak </a:t>
            </a:r>
            <a:r>
              <a:rPr lang="en-US" sz="35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Consultation</a:t>
            </a:r>
            <a:endParaRPr lang="it-IT" sz="2900" dirty="0"/>
          </a:p>
        </p:txBody>
      </p:sp>
      <p:sp>
        <p:nvSpPr>
          <p:cNvPr id="7" name="CasellaDiTesto 5">
            <a:extLst>
              <a:ext uri="{FF2B5EF4-FFF2-40B4-BE49-F238E27FC236}">
                <a16:creationId xmlns:a16="http://schemas.microsoft.com/office/drawing/2014/main" id="{3DE01617-0DEB-4608-AD6D-D280362D4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873" y="6260696"/>
            <a:ext cx="12802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7th </a:t>
            </a:r>
            <a:r>
              <a:rPr lang="it-IT" altLang="en-US" sz="1400" dirty="0" err="1"/>
              <a:t>May</a:t>
            </a:r>
            <a:r>
              <a:rPr lang="it-IT" altLang="en-US" sz="1400" dirty="0"/>
              <a:t> 2020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4045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">
            <a:extLst>
              <a:ext uri="{FF2B5EF4-FFF2-40B4-BE49-F238E27FC236}">
                <a16:creationId xmlns:a16="http://schemas.microsoft.com/office/drawing/2014/main" id="{DC871646-647B-4197-A9BD-0B08F3820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873" y="6260696"/>
            <a:ext cx="12802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7th </a:t>
            </a:r>
            <a:r>
              <a:rPr lang="it-IT" altLang="en-US" sz="1400" dirty="0" err="1"/>
              <a:t>May</a:t>
            </a:r>
            <a:r>
              <a:rPr lang="it-IT" altLang="en-US" sz="1400" dirty="0"/>
              <a:t> 2020</a:t>
            </a:r>
            <a:endParaRPr lang="en-US" altLang="en-US" sz="1400" dirty="0"/>
          </a:p>
        </p:txBody>
      </p:sp>
      <p:pic>
        <p:nvPicPr>
          <p:cNvPr id="6" name="Picture 7" descr="EGU 2020 - Call for abstracts Session on 'Multiscale rock damage ...">
            <a:extLst>
              <a:ext uri="{FF2B5EF4-FFF2-40B4-BE49-F238E27FC236}">
                <a16:creationId xmlns:a16="http://schemas.microsoft.com/office/drawing/2014/main" id="{6724784A-94DB-4720-9D8F-4B09882A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89" y="5911848"/>
            <a:ext cx="2912421" cy="7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04D5298B-6BA5-4441-B3D7-5BA8AE076665}"/>
              </a:ext>
            </a:extLst>
          </p:cNvPr>
          <p:cNvSpPr txBox="1">
            <a:spLocks/>
          </p:cNvSpPr>
          <p:nvPr/>
        </p:nvSpPr>
        <p:spPr>
          <a:xfrm>
            <a:off x="2079430" y="890215"/>
            <a:ext cx="8033139" cy="583725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Findings: qualitative analysis</a:t>
            </a:r>
            <a:endParaRPr lang="it-IT" sz="2900" dirty="0"/>
          </a:p>
        </p:txBody>
      </p:sp>
      <p:pic>
        <p:nvPicPr>
          <p:cNvPr id="7" name="Immagine 3">
            <a:extLst>
              <a:ext uri="{FF2B5EF4-FFF2-40B4-BE49-F238E27FC236}">
                <a16:creationId xmlns:a16="http://schemas.microsoft.com/office/drawing/2014/main" id="{74910B69-6668-4120-ADAD-506D0E76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05" y="2051660"/>
            <a:ext cx="3551316" cy="259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metto: ovale 7">
            <a:extLst>
              <a:ext uri="{FF2B5EF4-FFF2-40B4-BE49-F238E27FC236}">
                <a16:creationId xmlns:a16="http://schemas.microsoft.com/office/drawing/2014/main" id="{47293D61-497F-460F-A5D2-11B25747AB4B}"/>
              </a:ext>
            </a:extLst>
          </p:cNvPr>
          <p:cNvSpPr/>
          <p:nvPr/>
        </p:nvSpPr>
        <p:spPr>
          <a:xfrm>
            <a:off x="1085018" y="1615418"/>
            <a:ext cx="3265103" cy="1219941"/>
          </a:xfrm>
          <a:prstGeom prst="wedgeEllipseCallout">
            <a:avLst>
              <a:gd name="adj1" fmla="val 50103"/>
              <a:gd name="adj2" fmla="val 501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“We use all channels for talking on </a:t>
            </a:r>
            <a:r>
              <a:rPr lang="en-US" dirty="0">
                <a:solidFill>
                  <a:srgbClr val="FF0000"/>
                </a:solidFill>
              </a:rPr>
              <a:t>Climate Change”</a:t>
            </a:r>
          </a:p>
        </p:txBody>
      </p:sp>
      <p:sp>
        <p:nvSpPr>
          <p:cNvPr id="9" name="Fumetto: ovale 8">
            <a:extLst>
              <a:ext uri="{FF2B5EF4-FFF2-40B4-BE49-F238E27FC236}">
                <a16:creationId xmlns:a16="http://schemas.microsoft.com/office/drawing/2014/main" id="{35093D3D-9BB3-4E56-8825-55EBA70C3681}"/>
              </a:ext>
            </a:extLst>
          </p:cNvPr>
          <p:cNvSpPr/>
          <p:nvPr/>
        </p:nvSpPr>
        <p:spPr>
          <a:xfrm>
            <a:off x="7851260" y="1571759"/>
            <a:ext cx="2614907" cy="1601098"/>
          </a:xfrm>
          <a:prstGeom prst="wedgeEllipseCallout">
            <a:avLst>
              <a:gd name="adj1" fmla="val -60266"/>
              <a:gd name="adj2" fmla="val 454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“I would prefer to tall personally when I want to consider </a:t>
            </a:r>
            <a:r>
              <a:rPr lang="en-US" dirty="0">
                <a:solidFill>
                  <a:srgbClr val="FF0000"/>
                </a:solidFill>
              </a:rPr>
              <a:t>vaccine’s</a:t>
            </a:r>
            <a:r>
              <a:rPr lang="en-US" dirty="0">
                <a:solidFill>
                  <a:schemeClr val="tx1"/>
                </a:solidFill>
              </a:rPr>
              <a:t> issues”</a:t>
            </a:r>
          </a:p>
        </p:txBody>
      </p:sp>
      <p:sp>
        <p:nvSpPr>
          <p:cNvPr id="10" name="Fumetto: ovale 9">
            <a:extLst>
              <a:ext uri="{FF2B5EF4-FFF2-40B4-BE49-F238E27FC236}">
                <a16:creationId xmlns:a16="http://schemas.microsoft.com/office/drawing/2014/main" id="{F8ACF6B3-0179-4823-B60A-0E95076A7DA3}"/>
              </a:ext>
            </a:extLst>
          </p:cNvPr>
          <p:cNvSpPr/>
          <p:nvPr/>
        </p:nvSpPr>
        <p:spPr>
          <a:xfrm>
            <a:off x="928870" y="3734189"/>
            <a:ext cx="3265104" cy="2084127"/>
          </a:xfrm>
          <a:prstGeom prst="wedgeEllipseCallout">
            <a:avLst>
              <a:gd name="adj1" fmla="val 53531"/>
              <a:gd name="adj2" fmla="val -489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>GMO</a:t>
            </a:r>
            <a:r>
              <a:rPr lang="en-US" dirty="0">
                <a:solidFill>
                  <a:schemeClr val="tx1"/>
                </a:solidFill>
              </a:rPr>
              <a:t> is an expert’s matter and social media are the main channel”</a:t>
            </a:r>
          </a:p>
        </p:txBody>
      </p:sp>
      <p:sp>
        <p:nvSpPr>
          <p:cNvPr id="11" name="Fumetto: ovale 10">
            <a:extLst>
              <a:ext uri="{FF2B5EF4-FFF2-40B4-BE49-F238E27FC236}">
                <a16:creationId xmlns:a16="http://schemas.microsoft.com/office/drawing/2014/main" id="{A1CAB8D0-63B7-4BAC-B8FA-699EA4DEACF0}"/>
              </a:ext>
            </a:extLst>
          </p:cNvPr>
          <p:cNvSpPr/>
          <p:nvPr/>
        </p:nvSpPr>
        <p:spPr>
          <a:xfrm>
            <a:off x="7460742" y="3650674"/>
            <a:ext cx="3024020" cy="1983564"/>
          </a:xfrm>
          <a:prstGeom prst="wedgeEllipseCallout">
            <a:avLst>
              <a:gd name="adj1" fmla="val -57042"/>
              <a:gd name="adj2" fmla="val -401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“</a:t>
            </a:r>
            <a:r>
              <a:rPr lang="en-US" dirty="0">
                <a:solidFill>
                  <a:schemeClr val="tx1"/>
                </a:solidFill>
              </a:rPr>
              <a:t>I would prefer to discuss in a small circle when talking about </a:t>
            </a:r>
            <a:r>
              <a:rPr lang="en-US" dirty="0">
                <a:solidFill>
                  <a:srgbClr val="FF0000"/>
                </a:solidFill>
              </a:rPr>
              <a:t>Complementary and Alternative Medicine”</a:t>
            </a:r>
          </a:p>
        </p:txBody>
      </p:sp>
      <p:sp>
        <p:nvSpPr>
          <p:cNvPr id="12" name="Fumetto: ovale 11">
            <a:extLst>
              <a:ext uri="{FF2B5EF4-FFF2-40B4-BE49-F238E27FC236}">
                <a16:creationId xmlns:a16="http://schemas.microsoft.com/office/drawing/2014/main" id="{BFD1C3F7-F9D4-4C5A-9545-5331369CB593}"/>
              </a:ext>
            </a:extLst>
          </p:cNvPr>
          <p:cNvSpPr/>
          <p:nvPr/>
        </p:nvSpPr>
        <p:spPr>
          <a:xfrm>
            <a:off x="4731259" y="4645849"/>
            <a:ext cx="2586002" cy="1460959"/>
          </a:xfrm>
          <a:prstGeom prst="wedgeEllipseCallout">
            <a:avLst>
              <a:gd name="adj1" fmla="val 322"/>
              <a:gd name="adj2" fmla="val -623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“Media and Institutions are the most credible sources”</a:t>
            </a:r>
          </a:p>
        </p:txBody>
      </p:sp>
    </p:spTree>
    <p:extLst>
      <p:ext uri="{BB962C8B-B14F-4D97-AF65-F5344CB8AC3E}">
        <p14:creationId xmlns:p14="http://schemas.microsoft.com/office/powerpoint/2010/main" val="1968073476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{11A679BF-321D-4F43-B409-C35ED402D9C0}tf10001120</Template>
  <TotalTime>421</TotalTime>
  <Words>527</Words>
  <Application>Microsoft Office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Arial</vt:lpstr>
      <vt:lpstr>ArialMT</vt:lpstr>
      <vt:lpstr>Calibri</vt:lpstr>
      <vt:lpstr>Gill Sans MT</vt:lpstr>
      <vt:lpstr>Times New Roman</vt:lpstr>
      <vt:lpstr>TimesNewRomanPSMT</vt:lpstr>
      <vt:lpstr>Verdana</vt:lpstr>
      <vt:lpstr>Wingdings</vt:lpstr>
      <vt:lpstr>Paquete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Mendoza</dc:creator>
  <cp:lastModifiedBy>Andrea Rubin</cp:lastModifiedBy>
  <cp:revision>38</cp:revision>
  <dcterms:created xsi:type="dcterms:W3CDTF">2018-12-05T07:41:00Z</dcterms:created>
  <dcterms:modified xsi:type="dcterms:W3CDTF">2020-04-29T14:52:50Z</dcterms:modified>
</cp:coreProperties>
</file>