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828" r:id="rId1"/>
  </p:sldMasterIdLst>
  <p:notesMasterIdLst>
    <p:notesMasterId r:id="rId16"/>
  </p:notesMasterIdLst>
  <p:sldIdLst>
    <p:sldId id="256" r:id="rId2"/>
    <p:sldId id="271" r:id="rId3"/>
    <p:sldId id="257" r:id="rId4"/>
    <p:sldId id="272" r:id="rId5"/>
    <p:sldId id="273" r:id="rId6"/>
    <p:sldId id="274" r:id="rId7"/>
    <p:sldId id="275" r:id="rId8"/>
    <p:sldId id="280" r:id="rId9"/>
    <p:sldId id="276" r:id="rId10"/>
    <p:sldId id="281" r:id="rId11"/>
    <p:sldId id="277" r:id="rId12"/>
    <p:sldId id="279" r:id="rId13"/>
    <p:sldId id="278" r:id="rId14"/>
    <p:sldId id="26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6975" autoAdjust="0"/>
  </p:normalViewPr>
  <p:slideViewPr>
    <p:cSldViewPr>
      <p:cViewPr>
        <p:scale>
          <a:sx n="75" d="100"/>
          <a:sy n="75" d="100"/>
        </p:scale>
        <p:origin x="-1236" y="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4228DA-8BC7-4602-8E44-9C5690796B7C}" type="datetimeFigureOut">
              <a:rPr lang="en-US" smtClean="0"/>
              <a:pPr/>
              <a:t>4/30/2020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40A9C9-FF17-48E1-946D-3F637CF9618E}" type="slidenum">
              <a:rPr lang="en-US" smtClean="0"/>
              <a:pPr/>
              <a:t>‹#›</a:t>
            </a:fld>
            <a:endParaRPr lang="en-US"/>
          </a:p>
        </p:txBody>
      </p:sp>
    </p:spTree>
    <p:extLst>
      <p:ext uri="{BB962C8B-B14F-4D97-AF65-F5344CB8AC3E}">
        <p14:creationId xmlns:p14="http://schemas.microsoft.com/office/powerpoint/2010/main" xmlns="" val="195400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40A9C9-FF17-48E1-946D-3F637CF9618E}"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104C65-D604-4992-8A5E-30C237167F65}"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A5B351-A4EA-4648-8285-B6EDCAE09684}"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E631C-DB57-4304-AA30-4FA7A37B06AD}"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FE5707-8B8B-4589-AF18-A206218A8AA3}"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38BBF44-AB31-4F00-A2D1-659CF3BA8803}"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279A91-4ABD-4DFD-B2F4-8D9C632EFE9A}" type="datetime1">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CDF047-E2E3-4582-BC05-FDCCB0D26D0D}" type="datetime1">
              <a:rPr lang="en-US" smtClean="0"/>
              <a:pPr/>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EF826-4061-4F13-8DF7-34439598B332}" type="datetime1">
              <a:rPr lang="en-US" smtClean="0"/>
              <a:pPr/>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C3119-EB76-46E8-ACAC-17EE41E9FC7D}" type="datetime1">
              <a:rPr lang="en-US" smtClean="0"/>
              <a:pPr/>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B3C152-02B9-44C6-80E6-28E2289847D5}" type="datetime1">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F965A6-B12E-46B3-B699-10A6F7EE1624}" type="datetime1">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5B9B0-FD3A-4EE1-8BD2-8581BB658D87}" type="datetime1">
              <a:rPr lang="en-US" smtClean="0"/>
              <a:pPr/>
              <a:t>4/30/2020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irakli.javakhishvili@tsu.ge"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 y="1981200"/>
            <a:ext cx="8610600" cy="1470025"/>
          </a:xfr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a:noAutofit/>
          </a:bodyPr>
          <a:lstStyle/>
          <a:p>
            <a:r>
              <a:rPr lang="en-US" sz="2800" b="1" dirty="0" smtClean="0">
                <a:latin typeface="+mn-lt"/>
                <a:cs typeface="Times New Roman" pitchFamily="18" charset="0"/>
              </a:rPr>
              <a:t>Regional and Contact Metamorphism of the </a:t>
            </a:r>
            <a:r>
              <a:rPr lang="en-US" sz="2800" b="1" dirty="0" err="1" smtClean="0">
                <a:latin typeface="+mn-lt"/>
                <a:cs typeface="Times New Roman" pitchFamily="18" charset="0"/>
              </a:rPr>
              <a:t>Dizi</a:t>
            </a:r>
            <a:r>
              <a:rPr lang="en-US" sz="2800" b="1" dirty="0" smtClean="0">
                <a:latin typeface="+mn-lt"/>
                <a:cs typeface="Times New Roman" pitchFamily="18" charset="0"/>
              </a:rPr>
              <a:t> series </a:t>
            </a:r>
            <a:br>
              <a:rPr lang="en-US" sz="2800" b="1" dirty="0" smtClean="0">
                <a:latin typeface="+mn-lt"/>
                <a:cs typeface="Times New Roman" pitchFamily="18" charset="0"/>
              </a:rPr>
            </a:br>
            <a:r>
              <a:rPr lang="en-US" sz="2800" b="1" dirty="0" smtClean="0">
                <a:latin typeface="+mn-lt"/>
                <a:cs typeface="Times New Roman" pitchFamily="18" charset="0"/>
              </a:rPr>
              <a:t>(the Greater Caucasus)</a:t>
            </a:r>
            <a:endParaRPr lang="en-US" sz="2800" b="1" dirty="0">
              <a:latin typeface="+mn-lt"/>
              <a:cs typeface="Times New Roman" pitchFamily="18" charset="0"/>
            </a:endParaRPr>
          </a:p>
        </p:txBody>
      </p:sp>
      <p:sp>
        <p:nvSpPr>
          <p:cNvPr id="3" name="Subtitle 2"/>
          <p:cNvSpPr>
            <a:spLocks noGrp="1"/>
          </p:cNvSpPr>
          <p:nvPr>
            <p:ph type="subTitle" idx="1"/>
          </p:nvPr>
        </p:nvSpPr>
        <p:spPr>
          <a:xfrm>
            <a:off x="0" y="3429000"/>
            <a:ext cx="9144000" cy="3276600"/>
          </a:xfrm>
        </p:spPr>
        <p:txBody>
          <a:bodyPr>
            <a:normAutofit/>
          </a:bodyPr>
          <a:lstStyle/>
          <a:p>
            <a:pPr>
              <a:lnSpc>
                <a:spcPct val="160000"/>
              </a:lnSpc>
            </a:pPr>
            <a:r>
              <a:rPr lang="en-US" sz="2000" b="1" i="1" dirty="0" err="1" smtClean="0">
                <a:solidFill>
                  <a:schemeClr val="tx1"/>
                </a:solidFill>
                <a:latin typeface="Times New Roman" pitchFamily="18" charset="0"/>
                <a:cs typeface="Times New Roman" pitchFamily="18" charset="0"/>
              </a:rPr>
              <a:t>Irakli</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Javakhishvili</a:t>
            </a:r>
            <a:r>
              <a:rPr lang="en-US" sz="2000" b="1" i="1" dirty="0" smtClean="0">
                <a:solidFill>
                  <a:schemeClr val="tx1"/>
                </a:solidFill>
                <a:latin typeface="Times New Roman" pitchFamily="18" charset="0"/>
                <a:cs typeface="Times New Roman" pitchFamily="18" charset="0"/>
              </a:rPr>
              <a:t>, Tamara </a:t>
            </a:r>
            <a:r>
              <a:rPr lang="en-US" sz="2000" b="1" i="1" dirty="0" err="1" smtClean="0">
                <a:solidFill>
                  <a:schemeClr val="tx1"/>
                </a:solidFill>
                <a:latin typeface="Times New Roman" pitchFamily="18" charset="0"/>
                <a:cs typeface="Times New Roman" pitchFamily="18" charset="0"/>
              </a:rPr>
              <a:t>Tsutsunava</a:t>
            </a:r>
            <a:r>
              <a:rPr lang="en-US" sz="2000" b="1" i="1" dirty="0" smtClean="0">
                <a:solidFill>
                  <a:schemeClr val="tx1"/>
                </a:solidFill>
                <a:latin typeface="Times New Roman" pitchFamily="18" charset="0"/>
                <a:cs typeface="Times New Roman" pitchFamily="18" charset="0"/>
              </a:rPr>
              <a:t>, David </a:t>
            </a:r>
            <a:r>
              <a:rPr lang="en-US" sz="2000" b="1" i="1" dirty="0" err="1" smtClean="0">
                <a:solidFill>
                  <a:schemeClr val="tx1"/>
                </a:solidFill>
                <a:latin typeface="Times New Roman" pitchFamily="18" charset="0"/>
                <a:cs typeface="Times New Roman" pitchFamily="18" charset="0"/>
              </a:rPr>
              <a:t>Shengelia</a:t>
            </a:r>
            <a:r>
              <a:rPr lang="en-US" sz="2000" b="1" i="1" dirty="0" smtClean="0">
                <a:solidFill>
                  <a:schemeClr val="tx1"/>
                </a:solidFill>
                <a:latin typeface="Times New Roman" pitchFamily="18" charset="0"/>
                <a:cs typeface="Times New Roman" pitchFamily="18" charset="0"/>
              </a:rPr>
              <a:t>, </a:t>
            </a:r>
          </a:p>
          <a:p>
            <a:pPr>
              <a:lnSpc>
                <a:spcPct val="160000"/>
              </a:lnSpc>
            </a:pPr>
            <a:r>
              <a:rPr lang="en-US" sz="2000" b="1" i="1" dirty="0" err="1" smtClean="0">
                <a:solidFill>
                  <a:schemeClr val="tx1"/>
                </a:solidFill>
                <a:latin typeface="Times New Roman" pitchFamily="18" charset="0"/>
                <a:cs typeface="Times New Roman" pitchFamily="18" charset="0"/>
              </a:rPr>
              <a:t>Giorgi</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Chichinadze</a:t>
            </a:r>
            <a:r>
              <a:rPr lang="en-US" sz="2000" b="1" i="1" dirty="0" smtClean="0">
                <a:solidFill>
                  <a:schemeClr val="tx1"/>
                </a:solidFill>
                <a:latin typeface="Times New Roman" pitchFamily="18" charset="0"/>
                <a:cs typeface="Times New Roman" pitchFamily="18" charset="0"/>
              </a:rPr>
              <a:t> and </a:t>
            </a:r>
            <a:r>
              <a:rPr lang="en-US" sz="2000" b="1" i="1" dirty="0" err="1" smtClean="0">
                <a:solidFill>
                  <a:schemeClr val="tx1"/>
                </a:solidFill>
                <a:latin typeface="Times New Roman" pitchFamily="18" charset="0"/>
                <a:cs typeface="Times New Roman" pitchFamily="18" charset="0"/>
              </a:rPr>
              <a:t>Giorgi</a:t>
            </a:r>
            <a:r>
              <a:rPr lang="en-US" sz="2000" b="1" i="1" dirty="0" smtClean="0">
                <a:solidFill>
                  <a:schemeClr val="tx1"/>
                </a:solidFill>
                <a:latin typeface="Times New Roman" pitchFamily="18" charset="0"/>
                <a:cs typeface="Times New Roman" pitchFamily="18" charset="0"/>
              </a:rPr>
              <a:t> </a:t>
            </a:r>
            <a:r>
              <a:rPr lang="en-US" sz="2000" b="1" i="1" dirty="0" err="1" smtClean="0">
                <a:solidFill>
                  <a:schemeClr val="tx1"/>
                </a:solidFill>
                <a:latin typeface="Times New Roman" pitchFamily="18" charset="0"/>
                <a:cs typeface="Times New Roman" pitchFamily="18" charset="0"/>
              </a:rPr>
              <a:t>Beridze</a:t>
            </a:r>
            <a:endParaRPr lang="en-US" sz="2000" b="1" i="1" dirty="0" smtClean="0">
              <a:solidFill>
                <a:schemeClr val="tx1"/>
              </a:solidFill>
              <a:latin typeface="Times New Roman" pitchFamily="18" charset="0"/>
              <a:cs typeface="Times New Roman" pitchFamily="18" charset="0"/>
            </a:endParaRPr>
          </a:p>
          <a:p>
            <a:pPr>
              <a:lnSpc>
                <a:spcPct val="160000"/>
              </a:lnSpc>
            </a:pPr>
            <a:r>
              <a:rPr lang="en-US" sz="1500" b="1" dirty="0" smtClean="0">
                <a:latin typeface="Times New Roman" pitchFamily="18" charset="0"/>
                <a:cs typeface="Times New Roman" pitchFamily="18" charset="0"/>
                <a:hlinkClick r:id="rId3"/>
              </a:rPr>
              <a:t>irakli.javakhishvili@tsu.ge</a:t>
            </a:r>
            <a:endParaRPr lang="en-US" sz="1500" b="1" dirty="0" smtClean="0">
              <a:latin typeface="Times New Roman" pitchFamily="18" charset="0"/>
              <a:cs typeface="Times New Roman" pitchFamily="18" charset="0"/>
            </a:endParaRPr>
          </a:p>
          <a:p>
            <a:pPr>
              <a:lnSpc>
                <a:spcPct val="160000"/>
              </a:lnSpc>
            </a:pPr>
            <a:endParaRPr lang="en-US" sz="1500" b="1" i="1" dirty="0" smtClean="0">
              <a:latin typeface="Times New Roman" pitchFamily="18" charset="0"/>
              <a:cs typeface="Times New Roman" pitchFamily="18" charset="0"/>
            </a:endParaRPr>
          </a:p>
          <a:p>
            <a:r>
              <a:rPr lang="en-US" sz="1500" b="1" i="1" dirty="0" smtClean="0">
                <a:solidFill>
                  <a:schemeClr val="tx1"/>
                </a:solidFill>
                <a:latin typeface="Times New Roman" pitchFamily="18" charset="0"/>
                <a:cs typeface="Times New Roman" pitchFamily="18" charset="0"/>
              </a:rPr>
              <a:t>Iv. </a:t>
            </a:r>
            <a:r>
              <a:rPr lang="en-US" sz="1500" b="1" i="1" dirty="0" err="1" smtClean="0">
                <a:solidFill>
                  <a:schemeClr val="tx1"/>
                </a:solidFill>
                <a:latin typeface="Times New Roman" pitchFamily="18" charset="0"/>
                <a:cs typeface="Times New Roman" pitchFamily="18" charset="0"/>
              </a:rPr>
              <a:t>Javakhishvili</a:t>
            </a:r>
            <a:r>
              <a:rPr lang="en-US" sz="1500" b="1" i="1" dirty="0" smtClean="0">
                <a:solidFill>
                  <a:schemeClr val="tx1"/>
                </a:solidFill>
                <a:latin typeface="Times New Roman" pitchFamily="18" charset="0"/>
                <a:cs typeface="Times New Roman" pitchFamily="18" charset="0"/>
              </a:rPr>
              <a:t> Tbilisi State University, Al. </a:t>
            </a:r>
            <a:r>
              <a:rPr lang="en-US" sz="1500" b="1" i="1" dirty="0" err="1" smtClean="0">
                <a:solidFill>
                  <a:schemeClr val="tx1"/>
                </a:solidFill>
                <a:latin typeface="Times New Roman" pitchFamily="18" charset="0"/>
                <a:cs typeface="Times New Roman" pitchFamily="18" charset="0"/>
              </a:rPr>
              <a:t>Janelidze</a:t>
            </a:r>
            <a:r>
              <a:rPr lang="en-US" sz="1500" b="1" i="1" dirty="0" smtClean="0">
                <a:solidFill>
                  <a:schemeClr val="tx1"/>
                </a:solidFill>
                <a:latin typeface="Times New Roman" pitchFamily="18" charset="0"/>
                <a:cs typeface="Times New Roman" pitchFamily="18" charset="0"/>
              </a:rPr>
              <a:t> Institute of Geology </a:t>
            </a:r>
          </a:p>
          <a:p>
            <a:r>
              <a:rPr lang="en-US" sz="1500" b="1" i="1" dirty="0" smtClean="0">
                <a:solidFill>
                  <a:schemeClr val="tx1"/>
                </a:solidFill>
                <a:latin typeface="Times New Roman" pitchFamily="18" charset="0"/>
                <a:cs typeface="Times New Roman" pitchFamily="18" charset="0"/>
              </a:rPr>
              <a:t>(0186, </a:t>
            </a:r>
            <a:r>
              <a:rPr lang="en-US" sz="1500" b="1" i="1" dirty="0" err="1" smtClean="0">
                <a:solidFill>
                  <a:schemeClr val="tx1"/>
                </a:solidFill>
                <a:latin typeface="Times New Roman" pitchFamily="18" charset="0"/>
                <a:cs typeface="Times New Roman" pitchFamily="18" charset="0"/>
              </a:rPr>
              <a:t>Politkovskaya</a:t>
            </a:r>
            <a:r>
              <a:rPr lang="en-US" sz="1500" b="1" i="1" dirty="0" smtClean="0">
                <a:solidFill>
                  <a:schemeClr val="tx1"/>
                </a:solidFill>
                <a:latin typeface="Times New Roman" pitchFamily="18" charset="0"/>
                <a:cs typeface="Times New Roman" pitchFamily="18" charset="0"/>
              </a:rPr>
              <a:t> str. 31, Tbilisi, Georgia)</a:t>
            </a:r>
            <a:endParaRPr lang="en-US" sz="1500" b="1" i="1" dirty="0">
              <a:solidFill>
                <a:schemeClr val="tx1"/>
              </a:solidFill>
              <a:latin typeface="Times New Roman" pitchFamily="18" charset="0"/>
              <a:cs typeface="Times New Roman" pitchFamily="18" charset="0"/>
            </a:endParaRPr>
          </a:p>
        </p:txBody>
      </p:sp>
      <p:pic>
        <p:nvPicPr>
          <p:cNvPr id="1026" name="Picture 2" descr="C:\Users\Petrologist\Desktop\LOGO (chveni lurji patara) gif.gif"/>
          <p:cNvPicPr>
            <a:picLocks noChangeAspect="1" noChangeArrowheads="1"/>
          </p:cNvPicPr>
          <p:nvPr/>
        </p:nvPicPr>
        <p:blipFill>
          <a:blip r:embed="rId4"/>
          <a:srcRect/>
          <a:stretch>
            <a:fillRect/>
          </a:stretch>
        </p:blipFill>
        <p:spPr bwMode="auto">
          <a:xfrm>
            <a:off x="7086600" y="-186439"/>
            <a:ext cx="2057400" cy="1939039"/>
          </a:xfrm>
          <a:prstGeom prst="rect">
            <a:avLst/>
          </a:prstGeom>
          <a:noFill/>
        </p:spPr>
      </p:pic>
      <p:pic>
        <p:nvPicPr>
          <p:cNvPr id="1027" name="Picture 3" descr="C:\Users\Petrologist\Desktop\logo.png"/>
          <p:cNvPicPr>
            <a:picLocks noChangeAspect="1" noChangeArrowheads="1"/>
          </p:cNvPicPr>
          <p:nvPr/>
        </p:nvPicPr>
        <p:blipFill>
          <a:blip r:embed="rId5"/>
          <a:srcRect/>
          <a:stretch>
            <a:fillRect/>
          </a:stretch>
        </p:blipFill>
        <p:spPr bwMode="auto">
          <a:xfrm>
            <a:off x="0" y="5705475"/>
            <a:ext cx="1143000" cy="1152525"/>
          </a:xfrm>
          <a:prstGeom prst="rect">
            <a:avLst/>
          </a:prstGeom>
          <a:noFill/>
        </p:spPr>
      </p:pic>
      <p:pic>
        <p:nvPicPr>
          <p:cNvPr id="1028" name="Picture 4" descr="C:\Users\Petrologist\Desktop\EGU2020.png"/>
          <p:cNvPicPr>
            <a:picLocks noChangeAspect="1" noChangeArrowheads="1"/>
          </p:cNvPicPr>
          <p:nvPr/>
        </p:nvPicPr>
        <p:blipFill>
          <a:blip r:embed="rId6"/>
          <a:srcRect/>
          <a:stretch>
            <a:fillRect/>
          </a:stretch>
        </p:blipFill>
        <p:spPr bwMode="auto">
          <a:xfrm>
            <a:off x="2895600" y="385204"/>
            <a:ext cx="3124200" cy="1443596"/>
          </a:xfrm>
          <a:prstGeom prst="rect">
            <a:avLst/>
          </a:prstGeom>
          <a:noFill/>
        </p:spPr>
      </p:pic>
      <p:pic>
        <p:nvPicPr>
          <p:cNvPr id="1029" name="Picture 5" descr="C:\Users\Petrologist\Desktop\tsu-logo-ng.jpg"/>
          <p:cNvPicPr>
            <a:picLocks noChangeAspect="1" noChangeArrowheads="1"/>
          </p:cNvPicPr>
          <p:nvPr/>
        </p:nvPicPr>
        <p:blipFill>
          <a:blip r:embed="rId7" cstate="print"/>
          <a:srcRect/>
          <a:stretch>
            <a:fillRect/>
          </a:stretch>
        </p:blipFill>
        <p:spPr bwMode="auto">
          <a:xfrm>
            <a:off x="76200" y="76200"/>
            <a:ext cx="1600200" cy="1600200"/>
          </a:xfrm>
          <a:prstGeom prst="rect">
            <a:avLst/>
          </a:prstGeom>
          <a:noFill/>
        </p:spPr>
      </p:pic>
      <p:pic>
        <p:nvPicPr>
          <p:cNvPr id="1030" name="Picture 6" descr="C:\Users\Petrologist\Desktop\cc_by_logo_png.png"/>
          <p:cNvPicPr>
            <a:picLocks noChangeAspect="1" noChangeArrowheads="1"/>
          </p:cNvPicPr>
          <p:nvPr/>
        </p:nvPicPr>
        <p:blipFill>
          <a:blip r:embed="rId8" cstate="print"/>
          <a:srcRect/>
          <a:stretch>
            <a:fillRect/>
          </a:stretch>
        </p:blipFill>
        <p:spPr bwMode="auto">
          <a:xfrm>
            <a:off x="7848600" y="6400800"/>
            <a:ext cx="1227137" cy="430213"/>
          </a:xfrm>
          <a:prstGeom prst="rect">
            <a:avLst/>
          </a:prstGeom>
          <a:noFill/>
        </p:spPr>
      </p:pic>
      <p:sp>
        <p:nvSpPr>
          <p:cNvPr id="9" name="Rectangle 8"/>
          <p:cNvSpPr/>
          <p:nvPr/>
        </p:nvSpPr>
        <p:spPr>
          <a:xfrm>
            <a:off x="1600200" y="6019800"/>
            <a:ext cx="6019800" cy="492443"/>
          </a:xfrm>
          <a:prstGeom prst="rect">
            <a:avLst/>
          </a:prstGeom>
        </p:spPr>
        <p:txBody>
          <a:bodyPr wrap="square">
            <a:spAutoFit/>
          </a:bodyPr>
          <a:lstStyle/>
          <a:p>
            <a:pPr algn="ctr"/>
            <a:r>
              <a:rPr lang="en-US" sz="1300" dirty="0" smtClean="0"/>
              <a:t>This work was supported by </a:t>
            </a:r>
            <a:r>
              <a:rPr lang="en-US" sz="1300" dirty="0" err="1" smtClean="0"/>
              <a:t>Shota</a:t>
            </a:r>
            <a:r>
              <a:rPr lang="en-US" sz="1300" dirty="0" smtClean="0"/>
              <a:t> </a:t>
            </a:r>
            <a:r>
              <a:rPr lang="en-US" sz="1300" dirty="0" err="1" smtClean="0"/>
              <a:t>Rustaveli</a:t>
            </a:r>
            <a:r>
              <a:rPr lang="en-US" sz="1300" dirty="0" smtClean="0"/>
              <a:t> National Science Foundation (SRNSF) [PHDF-19-159, Regional and Contact metamorphism of the </a:t>
            </a:r>
            <a:r>
              <a:rPr lang="en-US" sz="1300" dirty="0" err="1" smtClean="0"/>
              <a:t>Dizi</a:t>
            </a:r>
            <a:r>
              <a:rPr lang="en-US" sz="1300" dirty="0" smtClean="0"/>
              <a:t> series].</a:t>
            </a:r>
            <a:endParaRPr lang="en-US" sz="1300" dirty="0"/>
          </a:p>
        </p:txBody>
      </p:sp>
      <p:sp>
        <p:nvSpPr>
          <p:cNvPr id="10" name="Rectangle 9"/>
          <p:cNvSpPr/>
          <p:nvPr/>
        </p:nvSpPr>
        <p:spPr>
          <a:xfrm>
            <a:off x="3657600" y="6581001"/>
            <a:ext cx="1687641" cy="276999"/>
          </a:xfrm>
          <a:prstGeom prst="rect">
            <a:avLst/>
          </a:prstGeom>
        </p:spPr>
        <p:txBody>
          <a:bodyPr wrap="none">
            <a:spAutoFit/>
          </a:bodyPr>
          <a:lstStyle/>
          <a:p>
            <a:r>
              <a:rPr lang="en-US" sz="1200" b="1" dirty="0" smtClean="0"/>
              <a:t>D1663 | EGU2020-2952</a:t>
            </a:r>
            <a:endParaRPr lang="en-US" sz="12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10</a:t>
            </a:fld>
            <a:endParaRPr lang="en-US" dirty="0"/>
          </a:p>
        </p:txBody>
      </p:sp>
      <p:sp>
        <p:nvSpPr>
          <p:cNvPr id="3" name="Rectangle 2"/>
          <p:cNvSpPr/>
          <p:nvPr/>
        </p:nvSpPr>
        <p:spPr>
          <a:xfrm>
            <a:off x="228600" y="76200"/>
            <a:ext cx="8686800" cy="6309360"/>
          </a:xfrm>
          <a:prstGeom prst="rect">
            <a:avLst/>
          </a:prstGeom>
          <a:solidFill>
            <a:schemeClr val="accent3">
              <a:lumMod val="20000"/>
              <a:lumOff val="80000"/>
            </a:schemeClr>
          </a:solidFill>
          <a:ln>
            <a:solidFill>
              <a:schemeClr val="tx2">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endParaRPr lang="en-US" i="1" u="sng" dirty="0" smtClean="0"/>
          </a:p>
          <a:p>
            <a:endParaRPr lang="en-US" i="1" u="sng" dirty="0" smtClean="0"/>
          </a:p>
          <a:p>
            <a:endParaRPr lang="en-US" i="1" u="sng" dirty="0" smtClean="0"/>
          </a:p>
          <a:p>
            <a:endParaRPr lang="en-US" i="1" u="sng" dirty="0" smtClean="0"/>
          </a:p>
          <a:p>
            <a:endParaRPr lang="en-US" i="1" u="sng" dirty="0" smtClean="0"/>
          </a:p>
          <a:p>
            <a:endParaRPr lang="en-US" i="1" u="sng" dirty="0" smtClean="0"/>
          </a:p>
          <a:p>
            <a:endParaRPr lang="en-US" i="1" u="sng" dirty="0" smtClean="0"/>
          </a:p>
          <a:p>
            <a:endParaRPr lang="en-US" i="1" u="sng" dirty="0" smtClean="0"/>
          </a:p>
          <a:p>
            <a:endParaRPr lang="en-US" i="1" u="sng" dirty="0" smtClean="0"/>
          </a:p>
          <a:p>
            <a:endParaRPr lang="en-US" i="1" u="sng" dirty="0" smtClean="0"/>
          </a:p>
          <a:p>
            <a:endParaRPr lang="en-US" i="1" u="sng" dirty="0" smtClean="0"/>
          </a:p>
          <a:p>
            <a:pPr algn="just"/>
            <a:endParaRPr lang="en-US" sz="1600" i="1" u="sng" dirty="0" smtClean="0"/>
          </a:p>
          <a:p>
            <a:pPr algn="just"/>
            <a:r>
              <a:rPr lang="en-US" sz="1600" i="1" u="sng" dirty="0" smtClean="0"/>
              <a:t>Mineral assemblages</a:t>
            </a:r>
            <a:r>
              <a:rPr lang="en-US" sz="1600" b="1" dirty="0" smtClean="0"/>
              <a:t> </a:t>
            </a:r>
            <a:r>
              <a:rPr lang="en-US" sz="1600" dirty="0" smtClean="0"/>
              <a:t>of</a:t>
            </a:r>
            <a:r>
              <a:rPr lang="en-US" sz="1600" b="1" dirty="0" smtClean="0"/>
              <a:t> zone III </a:t>
            </a:r>
            <a:r>
              <a:rPr lang="en-US" sz="1600" i="1" dirty="0" smtClean="0"/>
              <a:t>: </a:t>
            </a:r>
          </a:p>
          <a:p>
            <a:pPr algn="just"/>
            <a:r>
              <a:rPr lang="ka-GE" sz="1600" i="1" dirty="0" smtClean="0"/>
              <a:t>And + Bt</a:t>
            </a:r>
            <a:r>
              <a:rPr lang="ka-GE" sz="1600" i="1" baseline="-25000" dirty="0" smtClean="0"/>
              <a:t>0.46 </a:t>
            </a:r>
            <a:r>
              <a:rPr lang="ka-GE" sz="1600" i="1" dirty="0" smtClean="0"/>
              <a:t>+ Crd</a:t>
            </a:r>
            <a:r>
              <a:rPr lang="ka-GE" sz="1600" i="1" baseline="-25000" dirty="0" smtClean="0"/>
              <a:t>0.64‒0.65 </a:t>
            </a:r>
            <a:r>
              <a:rPr lang="ka-GE" sz="1600" i="1" dirty="0" smtClean="0"/>
              <a:t>+ Ms</a:t>
            </a:r>
            <a:r>
              <a:rPr lang="ka-GE" sz="1600" i="1" baseline="-25000" dirty="0" smtClean="0"/>
              <a:t>1.01 + 0.96, 1.28 + 1.28 </a:t>
            </a:r>
            <a:r>
              <a:rPr lang="ka-GE" sz="1600" i="1" dirty="0" smtClean="0"/>
              <a:t>± Pl + Qz, And (→ Fi) + Bt</a:t>
            </a:r>
            <a:r>
              <a:rPr lang="ka-GE" sz="1600" i="1" baseline="-25000" dirty="0" smtClean="0"/>
              <a:t>0.36 </a:t>
            </a:r>
            <a:r>
              <a:rPr lang="ka-GE" sz="1600" i="1" dirty="0" smtClean="0"/>
              <a:t>+ Crd</a:t>
            </a:r>
            <a:r>
              <a:rPr lang="ka-GE" sz="1600" i="1" baseline="-25000" dirty="0" smtClean="0"/>
              <a:t>0.48 </a:t>
            </a:r>
            <a:r>
              <a:rPr lang="ka-GE" sz="1600" i="1" dirty="0" smtClean="0"/>
              <a:t>+ Ms</a:t>
            </a:r>
            <a:r>
              <a:rPr lang="ka-GE" sz="1600" i="1" baseline="-25000" dirty="0" smtClean="0"/>
              <a:t>0.90 + 0.38, 1.01 + 0.44 </a:t>
            </a:r>
            <a:r>
              <a:rPr lang="ka-GE" sz="1600" i="1" dirty="0" smtClean="0"/>
              <a:t>± Pl + Qz); </a:t>
            </a:r>
            <a:endParaRPr lang="en-US" sz="1600" i="1" dirty="0" smtClean="0"/>
          </a:p>
          <a:p>
            <a:pPr algn="just"/>
            <a:r>
              <a:rPr lang="ka-GE" sz="1600" i="1" dirty="0" smtClean="0"/>
              <a:t>And + Bt</a:t>
            </a:r>
            <a:r>
              <a:rPr lang="ka-GE" sz="1600" i="1" baseline="-25000" dirty="0" smtClean="0"/>
              <a:t>0.36‒0.40 </a:t>
            </a:r>
            <a:r>
              <a:rPr lang="ka-GE" sz="1600" i="1" dirty="0" smtClean="0"/>
              <a:t>+ Crd</a:t>
            </a:r>
            <a:r>
              <a:rPr lang="ka-GE" sz="1600" i="1" baseline="-25000" dirty="0" smtClean="0"/>
              <a:t>0.48‒0.51 </a:t>
            </a:r>
            <a:r>
              <a:rPr lang="ka-GE" sz="1600" i="1" dirty="0" smtClean="0"/>
              <a:t>+ Ms ± Pl + Qz + Ilm; MgHbl</a:t>
            </a:r>
            <a:r>
              <a:rPr lang="ka-GE" sz="1600" i="1" baseline="-25000" dirty="0" smtClean="0"/>
              <a:t>0.56‒0.66 </a:t>
            </a:r>
            <a:r>
              <a:rPr lang="ka-GE" sz="1600" i="1" dirty="0" smtClean="0"/>
              <a:t>+ Aug</a:t>
            </a:r>
            <a:r>
              <a:rPr lang="ka-GE" sz="1600" i="1" baseline="-25000" dirty="0" smtClean="0"/>
              <a:t>0.49‒0.53 </a:t>
            </a:r>
            <a:r>
              <a:rPr lang="ka-GE" sz="1600" i="1" dirty="0" smtClean="0"/>
              <a:t>+ Bt</a:t>
            </a:r>
            <a:r>
              <a:rPr lang="ka-GE" sz="1600" i="1" baseline="-25000" dirty="0" smtClean="0"/>
              <a:t>0.50 </a:t>
            </a:r>
            <a:r>
              <a:rPr lang="ka-GE" sz="1600" i="1" dirty="0" smtClean="0"/>
              <a:t>+ Czo </a:t>
            </a:r>
            <a:r>
              <a:rPr lang="ka-GE" sz="1600" dirty="0" smtClean="0"/>
              <a:t>+ </a:t>
            </a:r>
            <a:r>
              <a:rPr lang="ka-GE" sz="1600" i="1" dirty="0" smtClean="0"/>
              <a:t>Scp + Grt</a:t>
            </a:r>
            <a:r>
              <a:rPr lang="ka-GE" sz="1600" i="1" baseline="-25000" dirty="0" smtClean="0"/>
              <a:t>Grs-Adr </a:t>
            </a:r>
            <a:r>
              <a:rPr lang="ka-GE" sz="1600" i="1" dirty="0" smtClean="0"/>
              <a:t>+ Pl</a:t>
            </a:r>
            <a:r>
              <a:rPr lang="ka-GE" sz="1600" i="1" baseline="30000" dirty="0" smtClean="0"/>
              <a:t>0.36‒0.54</a:t>
            </a:r>
            <a:r>
              <a:rPr lang="ka-GE" sz="1600" i="1" dirty="0" smtClean="0"/>
              <a:t>; </a:t>
            </a:r>
            <a:endParaRPr lang="en-US" sz="1600" i="1" dirty="0" smtClean="0"/>
          </a:p>
          <a:p>
            <a:pPr algn="just"/>
            <a:r>
              <a:rPr lang="ka-GE" sz="1600" i="1" dirty="0" smtClean="0"/>
              <a:t>Act</a:t>
            </a:r>
            <a:r>
              <a:rPr lang="ka-GE" sz="1600" i="1" baseline="-25000" dirty="0" smtClean="0"/>
              <a:t>0.70‒0.71; 0.73‒0.75 </a:t>
            </a:r>
            <a:r>
              <a:rPr lang="ka-GE" sz="1600" i="1" dirty="0" smtClean="0"/>
              <a:t>+ Cum</a:t>
            </a:r>
            <a:r>
              <a:rPr lang="ka-GE" sz="1600" i="1" baseline="-25000" dirty="0" smtClean="0"/>
              <a:t>0.65 </a:t>
            </a:r>
            <a:r>
              <a:rPr lang="ka-GE" sz="1600" i="1" dirty="0" smtClean="0"/>
              <a:t>+ Bt</a:t>
            </a:r>
            <a:r>
              <a:rPr lang="ka-GE" sz="1600" i="1" baseline="-25000" dirty="0" smtClean="0"/>
              <a:t>0.65 </a:t>
            </a:r>
            <a:r>
              <a:rPr lang="ka-GE" sz="1600" i="1" dirty="0" smtClean="0"/>
              <a:t>+ Pl</a:t>
            </a:r>
            <a:r>
              <a:rPr lang="ka-GE" sz="1600" i="1" baseline="30000" dirty="0" smtClean="0"/>
              <a:t>0.49 </a:t>
            </a:r>
            <a:r>
              <a:rPr lang="ka-GE" sz="1600" i="1" dirty="0" smtClean="0"/>
              <a:t>± Qz; MgHbl</a:t>
            </a:r>
            <a:r>
              <a:rPr lang="ka-GE" sz="1600" i="1" baseline="-25000" dirty="0" smtClean="0"/>
              <a:t>0.66 </a:t>
            </a:r>
            <a:r>
              <a:rPr lang="ka-GE" sz="1600" i="1" dirty="0" smtClean="0"/>
              <a:t>+ Cum</a:t>
            </a:r>
            <a:r>
              <a:rPr lang="ka-GE" sz="1600" i="1" baseline="-25000" dirty="0" smtClean="0"/>
              <a:t>0.62‒0.65 </a:t>
            </a:r>
            <a:r>
              <a:rPr lang="ka-GE" sz="1600" i="1" dirty="0" smtClean="0"/>
              <a:t>+ Bt</a:t>
            </a:r>
            <a:r>
              <a:rPr lang="ka-GE" sz="1600" i="1" baseline="-25000" dirty="0" smtClean="0"/>
              <a:t>0.64 </a:t>
            </a:r>
            <a:r>
              <a:rPr lang="ka-GE" sz="1600" i="1" dirty="0" smtClean="0"/>
              <a:t>± Pl </a:t>
            </a:r>
            <a:endParaRPr lang="en-US" sz="1600" i="1" dirty="0" smtClean="0"/>
          </a:p>
          <a:p>
            <a:pPr algn="just"/>
            <a:endParaRPr lang="en-US" sz="1600" i="1" dirty="0" smtClean="0"/>
          </a:p>
          <a:p>
            <a:pPr algn="just"/>
            <a:r>
              <a:rPr lang="en-GB" sz="1600" dirty="0" smtClean="0"/>
              <a:t>Contact metamorphism of </a:t>
            </a:r>
            <a:r>
              <a:rPr lang="en-US" sz="1600" dirty="0" smtClean="0"/>
              <a:t>the zone correspond to the </a:t>
            </a:r>
            <a:r>
              <a:rPr lang="en-US" sz="1600" dirty="0" err="1" smtClean="0"/>
              <a:t>andalusite</a:t>
            </a:r>
            <a:r>
              <a:rPr lang="en-US" sz="1600" dirty="0" smtClean="0"/>
              <a:t>–</a:t>
            </a:r>
            <a:r>
              <a:rPr lang="en-US" sz="1600" dirty="0" err="1" smtClean="0"/>
              <a:t>biotite</a:t>
            </a:r>
            <a:r>
              <a:rPr lang="en-US" sz="1600" dirty="0" smtClean="0"/>
              <a:t>–muscovite–</a:t>
            </a:r>
            <a:r>
              <a:rPr lang="en-US" sz="1600" dirty="0" err="1" smtClean="0"/>
              <a:t>hornfels</a:t>
            </a:r>
            <a:r>
              <a:rPr lang="en-US" sz="1600" dirty="0" smtClean="0"/>
              <a:t> </a:t>
            </a:r>
            <a:r>
              <a:rPr lang="en-US" sz="1600" dirty="0" err="1" smtClean="0"/>
              <a:t>subfacies</a:t>
            </a:r>
            <a:r>
              <a:rPr lang="en-US" sz="1600" dirty="0" smtClean="0"/>
              <a:t>. </a:t>
            </a:r>
          </a:p>
          <a:p>
            <a:pPr algn="just"/>
            <a:endParaRPr lang="en-US" sz="1600" dirty="0" smtClean="0"/>
          </a:p>
          <a:p>
            <a:pPr algn="just"/>
            <a:r>
              <a:rPr lang="en-US" sz="1600" dirty="0" smtClean="0"/>
              <a:t>A scheme of progressive changes in minerals of the </a:t>
            </a:r>
            <a:r>
              <a:rPr lang="en-US" sz="1600" dirty="0" err="1" smtClean="0"/>
              <a:t>Dizi</a:t>
            </a:r>
            <a:r>
              <a:rPr lang="en-US" sz="1600" dirty="0" smtClean="0"/>
              <a:t> series </a:t>
            </a:r>
            <a:r>
              <a:rPr lang="en-US" sz="1600" dirty="0" err="1" smtClean="0"/>
              <a:t>metamorphites</a:t>
            </a:r>
            <a:r>
              <a:rPr lang="en-US" sz="1600" dirty="0" smtClean="0"/>
              <a:t> was compiled by the authors. In the scheme characteristic features of the minerals compositions are given.</a:t>
            </a:r>
          </a:p>
        </p:txBody>
      </p:sp>
      <p:pic>
        <p:nvPicPr>
          <p:cNvPr id="4" name="Picture 3" descr="C:\Users\Petrology\Desktop\1 -.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304800"/>
            <a:ext cx="3200400" cy="22860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5" name="Picture 4" descr="C:\Users\Petrology\Desktop\1 +.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304800"/>
            <a:ext cx="3200400" cy="22860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7" name="Picture 6" descr="C:\Users\Petrologist\Desktop\cc_by_logo_png.png"/>
          <p:cNvPicPr>
            <a:picLocks noChangeAspect="1" noChangeArrowheads="1"/>
          </p:cNvPicPr>
          <p:nvPr/>
        </p:nvPicPr>
        <p:blipFill>
          <a:blip r:embed="rId4" cstate="print"/>
          <a:srcRect/>
          <a:stretch>
            <a:fillRect/>
          </a:stretch>
        </p:blipFill>
        <p:spPr bwMode="auto">
          <a:xfrm>
            <a:off x="7848600" y="6400800"/>
            <a:ext cx="1227137" cy="430213"/>
          </a:xfrm>
          <a:prstGeom prst="rect">
            <a:avLst/>
          </a:prstGeom>
          <a:noFill/>
        </p:spPr>
      </p:pic>
      <p:sp>
        <p:nvSpPr>
          <p:cNvPr id="8" name="Rectangle 7"/>
          <p:cNvSpPr/>
          <p:nvPr/>
        </p:nvSpPr>
        <p:spPr>
          <a:xfrm>
            <a:off x="990600" y="2753380"/>
            <a:ext cx="6934200" cy="523220"/>
          </a:xfrm>
          <a:prstGeom prst="rect">
            <a:avLst/>
          </a:prstGeom>
        </p:spPr>
        <p:txBody>
          <a:bodyPr wrap="square">
            <a:spAutoFit/>
          </a:bodyPr>
          <a:lstStyle/>
          <a:p>
            <a:pPr algn="ctr"/>
            <a:r>
              <a:rPr lang="en-US" sz="1400" b="1" i="1" dirty="0" smtClean="0"/>
              <a:t>The </a:t>
            </a:r>
            <a:r>
              <a:rPr lang="en-US" sz="1400" b="1" i="1" dirty="0" err="1" smtClean="0"/>
              <a:t>hornfels</a:t>
            </a:r>
            <a:r>
              <a:rPr lang="en-US" sz="1400" b="1" i="1" dirty="0" smtClean="0"/>
              <a:t> with a </a:t>
            </a:r>
            <a:r>
              <a:rPr lang="en-US" sz="1400" b="1" i="1" dirty="0" err="1" smtClean="0"/>
              <a:t>helicitic</a:t>
            </a:r>
            <a:r>
              <a:rPr lang="en-US" sz="1400" b="1" i="1" dirty="0" smtClean="0"/>
              <a:t> structure. In cordierite </a:t>
            </a:r>
            <a:r>
              <a:rPr lang="en-US" sz="1400" b="1" i="1" dirty="0" err="1" smtClean="0"/>
              <a:t>porphyroblasts</a:t>
            </a:r>
            <a:r>
              <a:rPr lang="en-US" sz="1400" b="1" i="1" dirty="0" smtClean="0"/>
              <a:t> relict </a:t>
            </a:r>
            <a:r>
              <a:rPr lang="en-US" sz="1400" b="1" i="1" dirty="0" err="1" smtClean="0"/>
              <a:t>crenulation</a:t>
            </a:r>
            <a:r>
              <a:rPr lang="en-US" sz="1400" b="1" i="1" dirty="0" smtClean="0"/>
              <a:t> is well preserved: a – PPL, b – XPL; 100x</a:t>
            </a:r>
            <a:endParaRPr lang="en-US" sz="1400" b="1" i="1" dirty="0"/>
          </a:p>
        </p:txBody>
      </p:sp>
      <p:sp>
        <p:nvSpPr>
          <p:cNvPr id="9" name="Rectangle 8"/>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
        <p:nvSpPr>
          <p:cNvPr id="10" name="TextBox 9"/>
          <p:cNvSpPr txBox="1"/>
          <p:nvPr/>
        </p:nvSpPr>
        <p:spPr>
          <a:xfrm>
            <a:off x="1189396" y="2237601"/>
            <a:ext cx="274320" cy="276999"/>
          </a:xfrm>
          <a:prstGeom prst="rect">
            <a:avLst/>
          </a:prstGeom>
          <a:solidFill>
            <a:schemeClr val="bg1"/>
          </a:solidFill>
        </p:spPr>
        <p:txBody>
          <a:bodyPr wrap="none" rtlCol="0">
            <a:spAutoFit/>
          </a:bodyPr>
          <a:lstStyle/>
          <a:p>
            <a:r>
              <a:rPr lang="en-US" sz="1200" dirty="0" smtClean="0"/>
              <a:t>a</a:t>
            </a:r>
            <a:endParaRPr lang="en-US" sz="1200" dirty="0"/>
          </a:p>
        </p:txBody>
      </p:sp>
      <p:sp>
        <p:nvSpPr>
          <p:cNvPr id="11" name="TextBox 10"/>
          <p:cNvSpPr txBox="1"/>
          <p:nvPr/>
        </p:nvSpPr>
        <p:spPr>
          <a:xfrm>
            <a:off x="4770796" y="2237601"/>
            <a:ext cx="274320" cy="276999"/>
          </a:xfrm>
          <a:prstGeom prst="rect">
            <a:avLst/>
          </a:prstGeom>
          <a:solidFill>
            <a:schemeClr val="bg1"/>
          </a:solidFill>
        </p:spPr>
        <p:txBody>
          <a:bodyPr wrap="none" rtlCol="0">
            <a:spAutoFit/>
          </a:bodyPr>
          <a:lstStyle/>
          <a:p>
            <a:r>
              <a:rPr lang="en-US" sz="1200" dirty="0" smtClean="0"/>
              <a:t>b</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9343" y="702677"/>
            <a:ext cx="8382000" cy="338554"/>
          </a:xfrm>
          <a:prstGeom prst="rect">
            <a:avLst/>
          </a:prstGeom>
        </p:spPr>
        <p:txBody>
          <a:bodyPr wrap="square">
            <a:spAutoFit/>
          </a:bodyPr>
          <a:lstStyle/>
          <a:p>
            <a:r>
              <a:rPr lang="en-US" sz="1600" dirty="0"/>
              <a:t> </a:t>
            </a:r>
          </a:p>
        </p:txBody>
      </p:sp>
      <p:pic>
        <p:nvPicPr>
          <p:cNvPr id="10244" name="Picture 4" descr="C:\Users\Petrologist\Desktop\table 2_page-0001.jpg"/>
          <p:cNvPicPr>
            <a:picLocks noChangeAspect="1" noChangeArrowheads="1"/>
          </p:cNvPicPr>
          <p:nvPr/>
        </p:nvPicPr>
        <p:blipFill>
          <a:blip r:embed="rId2">
            <a:lum/>
          </a:blip>
          <a:srcRect/>
          <a:stretch>
            <a:fillRect/>
          </a:stretch>
        </p:blipFill>
        <p:spPr bwMode="auto">
          <a:xfrm>
            <a:off x="2011680" y="282881"/>
            <a:ext cx="5303520" cy="6498919"/>
          </a:xfrm>
          <a:prstGeom prst="rect">
            <a:avLst/>
          </a:prstGeom>
          <a:noFill/>
        </p:spPr>
      </p:pic>
      <p:pic>
        <p:nvPicPr>
          <p:cNvPr id="12" name="Picture 6" descr="C:\Users\Petrologist\Desktop\cc_by_logo_png.png"/>
          <p:cNvPicPr>
            <a:picLocks noChangeAspect="1" noChangeArrowheads="1"/>
          </p:cNvPicPr>
          <p:nvPr/>
        </p:nvPicPr>
        <p:blipFill>
          <a:blip r:embed="rId3" cstate="print"/>
          <a:srcRect/>
          <a:stretch>
            <a:fillRect/>
          </a:stretch>
        </p:blipFill>
        <p:spPr bwMode="auto">
          <a:xfrm>
            <a:off x="7848600" y="6400800"/>
            <a:ext cx="1227137" cy="430213"/>
          </a:xfrm>
          <a:prstGeom prst="rect">
            <a:avLst/>
          </a:prstGeom>
          <a:noFill/>
        </p:spPr>
      </p:pic>
      <p:sp>
        <p:nvSpPr>
          <p:cNvPr id="17" name="Rectangle 16"/>
          <p:cNvSpPr/>
          <p:nvPr/>
        </p:nvSpPr>
        <p:spPr>
          <a:xfrm>
            <a:off x="381000" y="12412"/>
            <a:ext cx="8534400" cy="292388"/>
          </a:xfrm>
          <a:prstGeom prst="rect">
            <a:avLst/>
          </a:prstGeom>
        </p:spPr>
        <p:txBody>
          <a:bodyPr wrap="square">
            <a:spAutoFit/>
          </a:bodyPr>
          <a:lstStyle/>
          <a:p>
            <a:pPr algn="ctr"/>
            <a:r>
              <a:rPr lang="en-US" sz="1200" b="1" i="1" dirty="0" smtClean="0"/>
              <a:t>Progressive Changes of Mineral Compositions in the </a:t>
            </a:r>
            <a:r>
              <a:rPr lang="en-US" sz="1300" b="1" i="1" dirty="0" err="1" smtClean="0"/>
              <a:t>Metamorphites</a:t>
            </a:r>
            <a:r>
              <a:rPr lang="en-US" sz="1200" b="1" i="1" dirty="0" smtClean="0"/>
              <a:t> of the </a:t>
            </a:r>
            <a:r>
              <a:rPr lang="en-US" sz="1200" b="1" i="1" dirty="0" err="1" smtClean="0"/>
              <a:t>Dizi</a:t>
            </a:r>
            <a:r>
              <a:rPr lang="en-US" sz="1200" b="1" i="1" dirty="0" smtClean="0"/>
              <a:t> Series</a:t>
            </a:r>
          </a:p>
        </p:txBody>
      </p:sp>
      <p:sp>
        <p:nvSpPr>
          <p:cNvPr id="18" name="Rectangle 17"/>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
        <p:nvSpPr>
          <p:cNvPr id="2" name="Slide Number Placeholder 1"/>
          <p:cNvSpPr>
            <a:spLocks noGrp="1"/>
          </p:cNvSpPr>
          <p:nvPr>
            <p:ph type="sldNum" sz="quarter" idx="12"/>
          </p:nvPr>
        </p:nvSpPr>
        <p:spPr>
          <a:xfrm>
            <a:off x="3505200" y="6569075"/>
            <a:ext cx="2133600" cy="365125"/>
          </a:xfrm>
        </p:spPr>
        <p:txBody>
          <a:bodyPr/>
          <a:lstStyle/>
          <a:p>
            <a:pPr algn="ctr"/>
            <a:fld id="{B6F15528-21DE-4FAA-801E-634DDDAF4B2B}" type="slidenum">
              <a:rPr lang="en-US" smtClean="0"/>
              <a:pPr algn="ctr"/>
              <a:t>11</a:t>
            </a:fld>
            <a:endParaRPr lang="en-US" dirty="0"/>
          </a:p>
        </p:txBody>
      </p:sp>
    </p:spTree>
    <p:extLst>
      <p:ext uri="{BB962C8B-B14F-4D97-AF65-F5344CB8AC3E}">
        <p14:creationId xmlns:p14="http://schemas.microsoft.com/office/powerpoint/2010/main" xmlns="" val="1858101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12</a:t>
            </a:fld>
            <a:endParaRPr lang="en-US" dirty="0"/>
          </a:p>
        </p:txBody>
      </p:sp>
      <p:sp>
        <p:nvSpPr>
          <p:cNvPr id="176" name="Rectangle 175"/>
          <p:cNvSpPr/>
          <p:nvPr/>
        </p:nvSpPr>
        <p:spPr>
          <a:xfrm>
            <a:off x="228600" y="228600"/>
            <a:ext cx="8686800" cy="6247864"/>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600" dirty="0" smtClean="0"/>
              <a:t>Based on the analysis of the typical mineral assemblages of regional and contact metamorphism of all types of the </a:t>
            </a:r>
            <a:r>
              <a:rPr lang="en-US" sz="1600" dirty="0" err="1" smtClean="0"/>
              <a:t>Dizi</a:t>
            </a:r>
            <a:r>
              <a:rPr lang="en-US" sz="1600" dirty="0" smtClean="0"/>
              <a:t> series rocks, the authors proposed a scheme of metamorphism </a:t>
            </a:r>
            <a:r>
              <a:rPr lang="en-US" sz="1600" dirty="0" err="1" smtClean="0"/>
              <a:t>facies</a:t>
            </a:r>
            <a:r>
              <a:rPr lang="en-US" sz="1600" dirty="0" smtClean="0"/>
              <a:t> and </a:t>
            </a:r>
            <a:r>
              <a:rPr lang="en-US" sz="1600" dirty="0" err="1" smtClean="0"/>
              <a:t>subfacies</a:t>
            </a:r>
            <a:r>
              <a:rPr lang="en-US" sz="1600" dirty="0" smtClean="0"/>
              <a:t>. In the presented scheme, in contrast to the existing similar schemes of regional metamorphism </a:t>
            </a:r>
            <a:r>
              <a:rPr lang="ka-GE" sz="1600" dirty="0" smtClean="0"/>
              <a:t>(</a:t>
            </a:r>
            <a:r>
              <a:rPr lang="en-US" sz="1600" dirty="0" err="1" smtClean="0"/>
              <a:t>Korikovsky</a:t>
            </a:r>
            <a:r>
              <a:rPr lang="ka-GE" sz="1600" dirty="0" smtClean="0"/>
              <a:t>, 1979, 1991; </a:t>
            </a:r>
            <a:r>
              <a:rPr lang="en-US" sz="1600" dirty="0" err="1" smtClean="0"/>
              <a:t>Korikovsky</a:t>
            </a:r>
            <a:r>
              <a:rPr lang="ka-GE" sz="1600" dirty="0" smtClean="0"/>
              <a:t> </a:t>
            </a:r>
            <a:r>
              <a:rPr lang="en-US" sz="1600" dirty="0" smtClean="0"/>
              <a:t>at al., 1985, 1986, 2018</a:t>
            </a:r>
            <a:r>
              <a:rPr lang="ka-GE" sz="1600" dirty="0" smtClean="0"/>
              <a:t>)</a:t>
            </a:r>
            <a:r>
              <a:rPr lang="en-US" sz="1600" dirty="0" smtClean="0"/>
              <a:t>, the fields of </a:t>
            </a:r>
            <a:r>
              <a:rPr lang="en-US" sz="1600" dirty="0" err="1" smtClean="0"/>
              <a:t>facies</a:t>
            </a:r>
            <a:r>
              <a:rPr lang="en-US" sz="1600" dirty="0" smtClean="0"/>
              <a:t> and </a:t>
            </a:r>
            <a:r>
              <a:rPr lang="en-US" sz="1600" dirty="0" err="1" smtClean="0"/>
              <a:t>subfacies</a:t>
            </a:r>
            <a:r>
              <a:rPr lang="en-US" sz="1600" dirty="0" smtClean="0"/>
              <a:t> of contact metamorphism are also plotted.</a:t>
            </a:r>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p:txBody>
      </p:sp>
      <p:pic>
        <p:nvPicPr>
          <p:cNvPr id="177" name="Content Placeholder 3"/>
          <p:cNvPicPr>
            <a:picLocks/>
          </p:cNvPicPr>
          <p:nvPr/>
        </p:nvPicPr>
        <p:blipFill>
          <a:blip r:embed="rId2" cstate="print">
            <a:lum contrast="10000"/>
            <a:extLst>
              <a:ext uri="{28A0092B-C50C-407E-A947-70E740481C1C}">
                <a14:useLocalDpi xmlns:a14="http://schemas.microsoft.com/office/drawing/2010/main" xmlns="" val="0"/>
              </a:ext>
            </a:extLst>
          </a:blip>
          <a:stretch>
            <a:fillRect/>
          </a:stretch>
        </p:blipFill>
        <p:spPr>
          <a:xfrm>
            <a:off x="304800" y="1905000"/>
            <a:ext cx="4572000" cy="4114800"/>
          </a:xfrm>
          <a:prstGeom prst="rect">
            <a:avLst/>
          </a:prstGeom>
        </p:spPr>
      </p:pic>
      <p:sp>
        <p:nvSpPr>
          <p:cNvPr id="178" name="Rectangle 177"/>
          <p:cNvSpPr/>
          <p:nvPr/>
        </p:nvSpPr>
        <p:spPr>
          <a:xfrm>
            <a:off x="4876800" y="2176314"/>
            <a:ext cx="4023360" cy="3462486"/>
          </a:xfrm>
          <a:prstGeom prst="rect">
            <a:avLst/>
          </a:prstGeom>
        </p:spPr>
        <p:txBody>
          <a:bodyPr wrap="square">
            <a:spAutoFit/>
          </a:bodyPr>
          <a:lstStyle/>
          <a:p>
            <a:pPr lvl="0" algn="just" fontAlgn="base">
              <a:spcBef>
                <a:spcPct val="0"/>
              </a:spcBef>
              <a:spcAft>
                <a:spcPct val="0"/>
              </a:spcAft>
            </a:pPr>
            <a:r>
              <a:rPr lang="en-US" sz="1300" b="1" dirty="0" smtClean="0">
                <a:ea typeface="Times New Roman" pitchFamily="18" charset="0"/>
                <a:cs typeface="Times New Roman" pitchFamily="18" charset="0"/>
              </a:rPr>
              <a:t>Simplified scheme of the </a:t>
            </a:r>
            <a:r>
              <a:rPr lang="en-US" sz="1300" b="1" dirty="0" err="1" smtClean="0">
                <a:ea typeface="Times New Roman" pitchFamily="18" charset="0"/>
                <a:cs typeface="Times New Roman" pitchFamily="18" charset="0"/>
              </a:rPr>
              <a:t>facies</a:t>
            </a:r>
            <a:r>
              <a:rPr lang="en-US" sz="1300" b="1" dirty="0" smtClean="0">
                <a:ea typeface="Times New Roman" pitchFamily="18" charset="0"/>
                <a:cs typeface="Times New Roman" pitchFamily="18" charset="0"/>
              </a:rPr>
              <a:t> and </a:t>
            </a:r>
            <a:r>
              <a:rPr lang="en-US" sz="1300" b="1" dirty="0" err="1" smtClean="0">
                <a:ea typeface="Times New Roman" pitchFamily="18" charset="0"/>
                <a:cs typeface="Times New Roman" pitchFamily="18" charset="0"/>
              </a:rPr>
              <a:t>subfacies</a:t>
            </a:r>
            <a:r>
              <a:rPr lang="en-US" sz="1300" b="1" dirty="0" smtClean="0">
                <a:ea typeface="Times New Roman" pitchFamily="18" charset="0"/>
                <a:cs typeface="Times New Roman" pitchFamily="18" charset="0"/>
              </a:rPr>
              <a:t> of regional and contact metamorphism of </a:t>
            </a:r>
            <a:r>
              <a:rPr lang="en-US" sz="1300" b="1" dirty="0" err="1" smtClean="0">
                <a:ea typeface="Times New Roman" pitchFamily="18" charset="0"/>
                <a:cs typeface="Times New Roman" pitchFamily="18" charset="0"/>
              </a:rPr>
              <a:t>metapelites</a:t>
            </a:r>
            <a:r>
              <a:rPr lang="en-US" sz="1300" b="1" dirty="0" smtClean="0">
                <a:ea typeface="Times New Roman" pitchFamily="18" charset="0"/>
                <a:cs typeface="Times New Roman" pitchFamily="18" charset="0"/>
              </a:rPr>
              <a:t> (by S.P. </a:t>
            </a:r>
            <a:r>
              <a:rPr lang="en-US" sz="1300" b="1" dirty="0" err="1" smtClean="0">
                <a:ea typeface="Times New Roman" pitchFamily="18" charset="0"/>
                <a:cs typeface="Times New Roman" pitchFamily="18" charset="0"/>
              </a:rPr>
              <a:t>Korikovsky</a:t>
            </a:r>
            <a:r>
              <a:rPr lang="en-US" sz="1300" b="1" dirty="0" smtClean="0">
                <a:ea typeface="Times New Roman" pitchFamily="18" charset="0"/>
                <a:cs typeface="Times New Roman" pitchFamily="18" charset="0"/>
              </a:rPr>
              <a:t>, 1991), with additions by the authors.</a:t>
            </a:r>
          </a:p>
          <a:p>
            <a:pPr lvl="0" algn="just" fontAlgn="base">
              <a:spcBef>
                <a:spcPct val="0"/>
              </a:spcBef>
              <a:spcAft>
                <a:spcPct val="0"/>
              </a:spcAft>
            </a:pPr>
            <a:endParaRPr lang="en-US" sz="1200" b="1" dirty="0" smtClean="0">
              <a:cs typeface="Times New Roman" pitchFamily="18" charset="0"/>
            </a:endParaRPr>
          </a:p>
          <a:p>
            <a:pPr lvl="0" algn="just" eaLnBrk="0" fontAlgn="base" hangingPunct="0">
              <a:spcBef>
                <a:spcPct val="0"/>
              </a:spcBef>
              <a:spcAft>
                <a:spcPct val="0"/>
              </a:spcAft>
            </a:pPr>
            <a:r>
              <a:rPr lang="en-US" sz="1200" i="1" u="sng" dirty="0" smtClean="0">
                <a:ea typeface="Times New Roman" pitchFamily="18" charset="0"/>
                <a:cs typeface="Times New Roman" pitchFamily="18" charset="0"/>
              </a:rPr>
              <a:t>Roman figures </a:t>
            </a:r>
            <a:r>
              <a:rPr lang="en-US" sz="1200" dirty="0" smtClean="0">
                <a:ea typeface="Times New Roman" pitchFamily="18" charset="0"/>
                <a:cs typeface="Times New Roman" pitchFamily="18" charset="0"/>
              </a:rPr>
              <a:t>– </a:t>
            </a:r>
            <a:r>
              <a:rPr lang="en-US" sz="1200" dirty="0" err="1" smtClean="0">
                <a:ea typeface="Times New Roman" pitchFamily="18" charset="0"/>
                <a:cs typeface="Times New Roman" pitchFamily="18" charset="0"/>
              </a:rPr>
              <a:t>facies</a:t>
            </a:r>
            <a:r>
              <a:rPr lang="en-US" sz="1200" dirty="0" smtClean="0">
                <a:ea typeface="Times New Roman" pitchFamily="18" charset="0"/>
                <a:cs typeface="Times New Roman" pitchFamily="18" charset="0"/>
              </a:rPr>
              <a:t>: </a:t>
            </a:r>
          </a:p>
          <a:p>
            <a:pPr lvl="0" algn="just" eaLnBrk="0" fontAlgn="base" hangingPunct="0">
              <a:spcBef>
                <a:spcPct val="0"/>
              </a:spcBef>
              <a:spcAft>
                <a:spcPct val="0"/>
              </a:spcAft>
            </a:pPr>
            <a:r>
              <a:rPr lang="en-US" sz="1200" dirty="0" smtClean="0">
                <a:ea typeface="Times New Roman" pitchFamily="18" charset="0"/>
                <a:cs typeface="Times New Roman" pitchFamily="18" charset="0"/>
              </a:rPr>
              <a:t>I – </a:t>
            </a:r>
            <a:r>
              <a:rPr lang="en-US" sz="1200" dirty="0" err="1" smtClean="0">
                <a:ea typeface="Times New Roman" pitchFamily="18" charset="0"/>
                <a:cs typeface="Times New Roman" pitchFamily="18" charset="0"/>
              </a:rPr>
              <a:t>greenschist</a:t>
            </a:r>
            <a:r>
              <a:rPr lang="en-US" sz="1200" dirty="0" smtClean="0">
                <a:ea typeface="Times New Roman" pitchFamily="18" charset="0"/>
                <a:cs typeface="Times New Roman" pitchFamily="18" charset="0"/>
              </a:rPr>
              <a:t>, II – </a:t>
            </a:r>
            <a:r>
              <a:rPr lang="en-US" sz="1200" dirty="0" err="1" smtClean="0">
                <a:ea typeface="Times New Roman" pitchFamily="18" charset="0"/>
                <a:cs typeface="Times New Roman" pitchFamily="18" charset="0"/>
              </a:rPr>
              <a:t>staurolite</a:t>
            </a:r>
            <a:r>
              <a:rPr lang="en-US" sz="1200" dirty="0" smtClean="0">
                <a:ea typeface="Times New Roman" pitchFamily="18" charset="0"/>
                <a:cs typeface="Times New Roman" pitchFamily="18" charset="0"/>
              </a:rPr>
              <a:t> (</a:t>
            </a:r>
            <a:r>
              <a:rPr lang="en-US" sz="1200" dirty="0" err="1" smtClean="0">
                <a:ea typeface="Times New Roman" pitchFamily="18" charset="0"/>
                <a:cs typeface="Times New Roman" pitchFamily="18" charset="0"/>
              </a:rPr>
              <a:t>epidote–amphibolite</a:t>
            </a:r>
            <a:r>
              <a:rPr lang="en-US" sz="1200" dirty="0" smtClean="0">
                <a:ea typeface="Times New Roman" pitchFamily="18" charset="0"/>
                <a:cs typeface="Times New Roman" pitchFamily="18" charset="0"/>
              </a:rPr>
              <a:t>), III – </a:t>
            </a:r>
            <a:r>
              <a:rPr lang="en-US" sz="1200" dirty="0" err="1" smtClean="0">
                <a:ea typeface="Times New Roman" pitchFamily="18" charset="0"/>
                <a:cs typeface="Times New Roman" pitchFamily="18" charset="0"/>
              </a:rPr>
              <a:t>biotite</a:t>
            </a:r>
            <a:r>
              <a:rPr lang="en-US" sz="1200" dirty="0" smtClean="0">
                <a:ea typeface="Times New Roman" pitchFamily="18" charset="0"/>
                <a:cs typeface="Times New Roman" pitchFamily="18" charset="0"/>
              </a:rPr>
              <a:t>–muscovite gneisses and </a:t>
            </a:r>
            <a:r>
              <a:rPr lang="en-US" sz="1200" dirty="0" err="1" smtClean="0">
                <a:ea typeface="Times New Roman" pitchFamily="18" charset="0"/>
                <a:cs typeface="Times New Roman" pitchFamily="18" charset="0"/>
              </a:rPr>
              <a:t>hornfels</a:t>
            </a:r>
            <a:r>
              <a:rPr lang="en-US" sz="1200" dirty="0" smtClean="0">
                <a:ea typeface="Times New Roman" pitchFamily="18" charset="0"/>
                <a:cs typeface="Times New Roman" pitchFamily="18" charset="0"/>
              </a:rPr>
              <a:t>, IV – </a:t>
            </a:r>
            <a:r>
              <a:rPr lang="en-US" sz="1200" dirty="0" err="1" smtClean="0">
                <a:ea typeface="Times New Roman" pitchFamily="18" charset="0"/>
                <a:cs typeface="Times New Roman" pitchFamily="18" charset="0"/>
              </a:rPr>
              <a:t>biotite–sillimanite</a:t>
            </a:r>
            <a:r>
              <a:rPr lang="en-US" sz="1200" dirty="0" smtClean="0">
                <a:ea typeface="Times New Roman" pitchFamily="18" charset="0"/>
                <a:cs typeface="Times New Roman" pitchFamily="18" charset="0"/>
              </a:rPr>
              <a:t> – K – feldspar, V – garnet–cordierite–orthoclase. </a:t>
            </a:r>
          </a:p>
          <a:p>
            <a:pPr lvl="0" algn="just" eaLnBrk="0" fontAlgn="base" hangingPunct="0">
              <a:spcBef>
                <a:spcPct val="0"/>
              </a:spcBef>
              <a:spcAft>
                <a:spcPct val="0"/>
              </a:spcAft>
            </a:pPr>
            <a:r>
              <a:rPr lang="en-US" sz="1200" i="1" u="sng" dirty="0" smtClean="0">
                <a:ea typeface="Times New Roman" pitchFamily="18" charset="0"/>
                <a:cs typeface="Times New Roman" pitchFamily="18" charset="0"/>
              </a:rPr>
              <a:t>Arabic figures</a:t>
            </a:r>
            <a:r>
              <a:rPr lang="en-US" sz="1200" dirty="0" smtClean="0">
                <a:ea typeface="Times New Roman" pitchFamily="18" charset="0"/>
                <a:cs typeface="Times New Roman" pitchFamily="18" charset="0"/>
              </a:rPr>
              <a:t> – regional metamorphism </a:t>
            </a:r>
            <a:r>
              <a:rPr lang="en-US" sz="1200" dirty="0" err="1" smtClean="0">
                <a:ea typeface="Times New Roman" pitchFamily="18" charset="0"/>
                <a:cs typeface="Times New Roman" pitchFamily="18" charset="0"/>
              </a:rPr>
              <a:t>subfacies</a:t>
            </a:r>
            <a:r>
              <a:rPr lang="en-US" sz="1200" dirty="0" smtClean="0">
                <a:ea typeface="Times New Roman" pitchFamily="18" charset="0"/>
                <a:cs typeface="Times New Roman" pitchFamily="18" charset="0"/>
              </a:rPr>
              <a:t>:</a:t>
            </a:r>
          </a:p>
          <a:p>
            <a:pPr lvl="0" algn="just" eaLnBrk="0" fontAlgn="base" hangingPunct="0">
              <a:spcBef>
                <a:spcPct val="0"/>
              </a:spcBef>
              <a:spcAft>
                <a:spcPct val="0"/>
              </a:spcAft>
            </a:pPr>
            <a:r>
              <a:rPr lang="en-US" sz="1200" dirty="0" smtClean="0">
                <a:ea typeface="Times New Roman" pitchFamily="18" charset="0"/>
                <a:cs typeface="Times New Roman" pitchFamily="18" charset="0"/>
              </a:rPr>
              <a:t>1 – chlorite–</a:t>
            </a:r>
            <a:r>
              <a:rPr lang="en-US" sz="1200" dirty="0" err="1" smtClean="0">
                <a:ea typeface="Times New Roman" pitchFamily="18" charset="0"/>
                <a:cs typeface="Times New Roman" pitchFamily="18" charset="0"/>
              </a:rPr>
              <a:t>sericitic</a:t>
            </a:r>
            <a:r>
              <a:rPr lang="en-US" sz="1200" dirty="0" smtClean="0">
                <a:ea typeface="Times New Roman" pitchFamily="18" charset="0"/>
                <a:cs typeface="Times New Roman" pitchFamily="18" charset="0"/>
              </a:rPr>
              <a:t> (pre–biotitic), 2 – biotitic, 3 – garnet; contact metamorphism </a:t>
            </a:r>
            <a:r>
              <a:rPr lang="en-US" sz="1200" dirty="0" err="1" smtClean="0">
                <a:ea typeface="Times New Roman" pitchFamily="18" charset="0"/>
                <a:cs typeface="Times New Roman" pitchFamily="18" charset="0"/>
              </a:rPr>
              <a:t>subfacies</a:t>
            </a:r>
            <a:r>
              <a:rPr lang="en-US" sz="1200" dirty="0" smtClean="0">
                <a:ea typeface="Times New Roman" pitchFamily="18" charset="0"/>
                <a:cs typeface="Times New Roman" pitchFamily="18" charset="0"/>
              </a:rPr>
              <a:t>: 4 – </a:t>
            </a:r>
            <a:r>
              <a:rPr lang="en-US" sz="1200" dirty="0" err="1" smtClean="0">
                <a:ea typeface="Times New Roman" pitchFamily="18" charset="0"/>
                <a:cs typeface="Times New Roman" pitchFamily="18" charset="0"/>
              </a:rPr>
              <a:t>albite–epidote–hornfels</a:t>
            </a:r>
            <a:r>
              <a:rPr lang="en-US" sz="1200" dirty="0" smtClean="0">
                <a:ea typeface="Times New Roman" pitchFamily="18" charset="0"/>
                <a:cs typeface="Times New Roman" pitchFamily="18" charset="0"/>
              </a:rPr>
              <a:t>, 5 – </a:t>
            </a:r>
            <a:r>
              <a:rPr lang="en-US" sz="1200" dirty="0" err="1" smtClean="0">
                <a:ea typeface="Times New Roman" pitchFamily="18" charset="0"/>
                <a:cs typeface="Times New Roman" pitchFamily="18" charset="0"/>
              </a:rPr>
              <a:t>andalusite</a:t>
            </a:r>
            <a:r>
              <a:rPr lang="en-US" sz="1200" dirty="0" smtClean="0">
                <a:ea typeface="Times New Roman" pitchFamily="18" charset="0"/>
                <a:cs typeface="Times New Roman" pitchFamily="18" charset="0"/>
              </a:rPr>
              <a:t>–</a:t>
            </a:r>
            <a:r>
              <a:rPr lang="en-US" sz="1200" dirty="0" err="1" smtClean="0">
                <a:ea typeface="Times New Roman" pitchFamily="18" charset="0"/>
                <a:cs typeface="Times New Roman" pitchFamily="18" charset="0"/>
              </a:rPr>
              <a:t>biotite</a:t>
            </a:r>
            <a:r>
              <a:rPr lang="en-US" sz="1200" dirty="0" smtClean="0">
                <a:ea typeface="Times New Roman" pitchFamily="18" charset="0"/>
                <a:cs typeface="Times New Roman" pitchFamily="18" charset="0"/>
              </a:rPr>
              <a:t>–muscovite–chlorite–</a:t>
            </a:r>
            <a:r>
              <a:rPr lang="en-US" sz="1200" dirty="0" err="1" smtClean="0">
                <a:ea typeface="Times New Roman" pitchFamily="18" charset="0"/>
                <a:cs typeface="Times New Roman" pitchFamily="18" charset="0"/>
              </a:rPr>
              <a:t>hornfels</a:t>
            </a:r>
            <a:r>
              <a:rPr lang="en-US" sz="1200" dirty="0" smtClean="0">
                <a:ea typeface="Times New Roman" pitchFamily="18" charset="0"/>
                <a:cs typeface="Times New Roman" pitchFamily="18" charset="0"/>
              </a:rPr>
              <a:t>, 6 – </a:t>
            </a:r>
            <a:r>
              <a:rPr lang="en-US" sz="1200" dirty="0" err="1" smtClean="0">
                <a:ea typeface="Times New Roman" pitchFamily="18" charset="0"/>
                <a:cs typeface="Times New Roman" pitchFamily="18" charset="0"/>
              </a:rPr>
              <a:t>andalusite</a:t>
            </a:r>
            <a:r>
              <a:rPr lang="en-US" sz="1200" dirty="0" smtClean="0">
                <a:ea typeface="Times New Roman" pitchFamily="18" charset="0"/>
                <a:cs typeface="Times New Roman" pitchFamily="18" charset="0"/>
              </a:rPr>
              <a:t>–</a:t>
            </a:r>
            <a:r>
              <a:rPr lang="en-US" sz="1200" dirty="0" err="1" smtClean="0">
                <a:ea typeface="Times New Roman" pitchFamily="18" charset="0"/>
                <a:cs typeface="Times New Roman" pitchFamily="18" charset="0"/>
              </a:rPr>
              <a:t>biotite</a:t>
            </a:r>
            <a:r>
              <a:rPr lang="en-US" sz="1200" dirty="0" smtClean="0">
                <a:ea typeface="Times New Roman" pitchFamily="18" charset="0"/>
                <a:cs typeface="Times New Roman" pitchFamily="18" charset="0"/>
              </a:rPr>
              <a:t>–muscovite–</a:t>
            </a:r>
            <a:r>
              <a:rPr lang="en-US" sz="1200" dirty="0" err="1" smtClean="0">
                <a:ea typeface="Times New Roman" pitchFamily="18" charset="0"/>
                <a:cs typeface="Times New Roman" pitchFamily="18" charset="0"/>
              </a:rPr>
              <a:t>hornfels</a:t>
            </a:r>
            <a:r>
              <a:rPr lang="en-US" sz="1200" dirty="0" smtClean="0">
                <a:ea typeface="Times New Roman" pitchFamily="18" charset="0"/>
                <a:cs typeface="Times New Roman" pitchFamily="18" charset="0"/>
              </a:rPr>
              <a:t>. </a:t>
            </a:r>
          </a:p>
          <a:p>
            <a:pPr lvl="0" algn="just" eaLnBrk="0" fontAlgn="base" hangingPunct="0">
              <a:spcBef>
                <a:spcPct val="0"/>
              </a:spcBef>
              <a:spcAft>
                <a:spcPct val="0"/>
              </a:spcAft>
            </a:pPr>
            <a:r>
              <a:rPr lang="en-US" sz="1200" i="1" u="sng" dirty="0" smtClean="0">
                <a:ea typeface="Times New Roman" pitchFamily="18" charset="0"/>
                <a:cs typeface="Times New Roman" pitchFamily="18" charset="0"/>
              </a:rPr>
              <a:t>Arabic </a:t>
            </a:r>
            <a:r>
              <a:rPr lang="en-US" sz="1200" u="sng" dirty="0" smtClean="0">
                <a:ea typeface="Times New Roman" pitchFamily="18" charset="0"/>
                <a:cs typeface="Times New Roman" pitchFamily="18" charset="0"/>
              </a:rPr>
              <a:t>figures in circles</a:t>
            </a:r>
            <a:r>
              <a:rPr lang="en-US" sz="1200" dirty="0" smtClean="0">
                <a:ea typeface="Times New Roman" pitchFamily="18" charset="0"/>
                <a:cs typeface="Times New Roman" pitchFamily="18" charset="0"/>
              </a:rPr>
              <a:t>: regionally metamorphosed rocks of the </a:t>
            </a:r>
            <a:r>
              <a:rPr lang="en-US" sz="1200" dirty="0" err="1" smtClean="0">
                <a:ea typeface="Times New Roman" pitchFamily="18" charset="0"/>
                <a:cs typeface="Times New Roman" pitchFamily="18" charset="0"/>
              </a:rPr>
              <a:t>Dizi</a:t>
            </a:r>
            <a:r>
              <a:rPr lang="en-US" sz="1200" dirty="0" smtClean="0">
                <a:ea typeface="Times New Roman" pitchFamily="18" charset="0"/>
                <a:cs typeface="Times New Roman" pitchFamily="18" charset="0"/>
              </a:rPr>
              <a:t> series – ①; zones of contact – metamorphosed rocks of the </a:t>
            </a:r>
            <a:r>
              <a:rPr lang="en-US" sz="1200" dirty="0" err="1" smtClean="0">
                <a:ea typeface="Times New Roman" pitchFamily="18" charset="0"/>
                <a:cs typeface="Times New Roman" pitchFamily="18" charset="0"/>
              </a:rPr>
              <a:t>Dizi</a:t>
            </a:r>
            <a:r>
              <a:rPr lang="en-US" sz="1200" dirty="0" smtClean="0">
                <a:ea typeface="Times New Roman" pitchFamily="18" charset="0"/>
                <a:cs typeface="Times New Roman" pitchFamily="18" charset="0"/>
              </a:rPr>
              <a:t> series – zone I ②, zone II ③ and zone III ④. Mineral symbols indicate the reactions of occurrence or disappearance of (–) critical minerals or assemblages.</a:t>
            </a:r>
            <a:endParaRPr lang="en-US" sz="1200" dirty="0" smtClean="0">
              <a:cs typeface="Times New Roman" pitchFamily="18" charset="0"/>
            </a:endParaRPr>
          </a:p>
        </p:txBody>
      </p:sp>
      <p:pic>
        <p:nvPicPr>
          <p:cNvPr id="179" name="Picture 6" descr="C:\Users\Petrologist\Desktop\cc_by_logo_png.png"/>
          <p:cNvPicPr>
            <a:picLocks noChangeAspect="1" noChangeArrowheads="1"/>
          </p:cNvPicPr>
          <p:nvPr/>
        </p:nvPicPr>
        <p:blipFill>
          <a:blip r:embed="rId3" cstate="print"/>
          <a:srcRect/>
          <a:stretch>
            <a:fillRect/>
          </a:stretch>
        </p:blipFill>
        <p:spPr bwMode="auto">
          <a:xfrm>
            <a:off x="7848600" y="6400800"/>
            <a:ext cx="1227137" cy="430213"/>
          </a:xfrm>
          <a:prstGeom prst="rect">
            <a:avLst/>
          </a:prstGeom>
          <a:noFill/>
        </p:spPr>
      </p:pic>
      <p:sp>
        <p:nvSpPr>
          <p:cNvPr id="180" name="Rectangle 179"/>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13</a:t>
            </a:fld>
            <a:endParaRPr lang="en-US" dirty="0"/>
          </a:p>
        </p:txBody>
      </p:sp>
      <p:sp>
        <p:nvSpPr>
          <p:cNvPr id="3" name="Rectangle 2"/>
          <p:cNvSpPr/>
          <p:nvPr/>
        </p:nvSpPr>
        <p:spPr>
          <a:xfrm>
            <a:off x="228600" y="304800"/>
            <a:ext cx="8686800" cy="6186309"/>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ka-GE" b="1" dirty="0"/>
              <a:t> </a:t>
            </a:r>
            <a:endParaRPr lang="en-US" dirty="0"/>
          </a:p>
          <a:p>
            <a:pPr marL="285750" lvl="0" indent="-285750" algn="just">
              <a:buFont typeface="Wingdings" pitchFamily="2" charset="2"/>
              <a:buChar char="Ø"/>
            </a:pPr>
            <a:r>
              <a:rPr lang="en-US" dirty="0"/>
              <a:t>The rocks of the </a:t>
            </a:r>
            <a:r>
              <a:rPr lang="en-US" dirty="0" err="1"/>
              <a:t>Dizi</a:t>
            </a:r>
            <a:r>
              <a:rPr lang="en-US" dirty="0"/>
              <a:t> series underwent regional metamorphism of </a:t>
            </a:r>
            <a:r>
              <a:rPr lang="en-US" dirty="0" smtClean="0"/>
              <a:t>chlorite-</a:t>
            </a:r>
            <a:r>
              <a:rPr lang="en-US" dirty="0" err="1" smtClean="0"/>
              <a:t>sericite</a:t>
            </a:r>
            <a:r>
              <a:rPr lang="en-US" dirty="0" smtClean="0"/>
              <a:t> </a:t>
            </a:r>
            <a:r>
              <a:rPr lang="en-US" dirty="0" err="1" smtClean="0"/>
              <a:t>subfacies</a:t>
            </a:r>
            <a:r>
              <a:rPr lang="en-US" dirty="0" smtClean="0"/>
              <a:t> </a:t>
            </a:r>
            <a:r>
              <a:rPr lang="en-US" dirty="0"/>
              <a:t>of the </a:t>
            </a:r>
            <a:r>
              <a:rPr lang="en-US" dirty="0" err="1"/>
              <a:t>greenschist</a:t>
            </a:r>
            <a:r>
              <a:rPr lang="en-US" dirty="0"/>
              <a:t> </a:t>
            </a:r>
            <a:r>
              <a:rPr lang="en-US" dirty="0" err="1"/>
              <a:t>facies</a:t>
            </a:r>
            <a:r>
              <a:rPr lang="en-US" dirty="0"/>
              <a:t> </a:t>
            </a:r>
            <a:r>
              <a:rPr lang="en-US" dirty="0">
                <a:cs typeface="Times New Roman" pitchFamily="18" charset="0"/>
              </a:rPr>
              <a:t>under a temperature of 300-340°С and pressures of </a:t>
            </a:r>
            <a:endParaRPr lang="en-US" dirty="0" smtClean="0">
              <a:cs typeface="Times New Roman" pitchFamily="18" charset="0"/>
            </a:endParaRPr>
          </a:p>
          <a:p>
            <a:pPr marL="285750" lvl="0" indent="-285750" algn="just"/>
            <a:r>
              <a:rPr lang="en-US" dirty="0" smtClean="0">
                <a:cs typeface="Times New Roman" pitchFamily="18" charset="0"/>
              </a:rPr>
              <a:t>      ≈ </a:t>
            </a:r>
            <a:r>
              <a:rPr lang="en-US" dirty="0">
                <a:cs typeface="Times New Roman" pitchFamily="18" charset="0"/>
              </a:rPr>
              <a:t>2-2.5 </a:t>
            </a:r>
            <a:r>
              <a:rPr lang="en-US" dirty="0" err="1">
                <a:cs typeface="Times New Roman" pitchFamily="18" charset="0"/>
              </a:rPr>
              <a:t>kbar</a:t>
            </a:r>
            <a:r>
              <a:rPr lang="en-US" dirty="0">
                <a:cs typeface="Times New Roman" pitchFamily="18" charset="0"/>
              </a:rPr>
              <a:t>.</a:t>
            </a:r>
            <a:r>
              <a:rPr lang="en-US" dirty="0"/>
              <a:t> </a:t>
            </a:r>
          </a:p>
          <a:p>
            <a:pPr algn="just"/>
            <a:r>
              <a:rPr lang="ka-GE" dirty="0"/>
              <a:t> </a:t>
            </a:r>
            <a:endParaRPr lang="en-US" dirty="0"/>
          </a:p>
          <a:p>
            <a:pPr marL="285750" lvl="0" indent="-285750" algn="just">
              <a:buFont typeface="Wingdings" pitchFamily="2" charset="2"/>
              <a:buChar char="Ø"/>
            </a:pPr>
            <a:r>
              <a:rPr lang="en-US" dirty="0"/>
              <a:t>Due to the contact-thermal impact on the regionally metamorphosed rocks of the </a:t>
            </a:r>
            <a:r>
              <a:rPr lang="en-US" dirty="0" err="1"/>
              <a:t>Dizi</a:t>
            </a:r>
            <a:r>
              <a:rPr lang="en-US" dirty="0"/>
              <a:t> series three </a:t>
            </a:r>
            <a:r>
              <a:rPr lang="en-US" dirty="0" err="1"/>
              <a:t>exocontact</a:t>
            </a:r>
            <a:r>
              <a:rPr lang="en-US" dirty="0"/>
              <a:t> zones corresponding to conditions of </a:t>
            </a:r>
            <a:r>
              <a:rPr lang="en-US" dirty="0" err="1"/>
              <a:t>albite-epidote-hornfels</a:t>
            </a:r>
            <a:r>
              <a:rPr lang="en-US" dirty="0"/>
              <a:t>,  </a:t>
            </a:r>
            <a:r>
              <a:rPr lang="en-US" dirty="0" err="1"/>
              <a:t>andalusite</a:t>
            </a:r>
            <a:r>
              <a:rPr lang="en-US" dirty="0"/>
              <a:t>-</a:t>
            </a:r>
            <a:r>
              <a:rPr lang="en-US" dirty="0" err="1"/>
              <a:t>biotite</a:t>
            </a:r>
            <a:r>
              <a:rPr lang="en-US" dirty="0"/>
              <a:t>-muscovite-chlorite-</a:t>
            </a:r>
            <a:r>
              <a:rPr lang="en-US" dirty="0" err="1"/>
              <a:t>hornfels</a:t>
            </a:r>
            <a:r>
              <a:rPr lang="en-US" dirty="0"/>
              <a:t> and </a:t>
            </a:r>
            <a:r>
              <a:rPr lang="en-US" dirty="0" err="1" smtClean="0"/>
              <a:t>andalusite</a:t>
            </a:r>
            <a:r>
              <a:rPr lang="en-US" dirty="0" smtClean="0"/>
              <a:t>-</a:t>
            </a:r>
            <a:r>
              <a:rPr lang="en-US" dirty="0" err="1" smtClean="0"/>
              <a:t>biotite</a:t>
            </a:r>
            <a:r>
              <a:rPr lang="en-US" dirty="0" smtClean="0"/>
              <a:t>-muscovite-horn-</a:t>
            </a:r>
            <a:r>
              <a:rPr lang="en-US" dirty="0" err="1" smtClean="0"/>
              <a:t>fels</a:t>
            </a:r>
            <a:r>
              <a:rPr lang="en-US" dirty="0" smtClean="0"/>
              <a:t> </a:t>
            </a:r>
            <a:r>
              <a:rPr lang="en-US" dirty="0" err="1"/>
              <a:t>subfacies</a:t>
            </a:r>
            <a:r>
              <a:rPr lang="en-US" dirty="0"/>
              <a:t> are distinguished. The maximum temperature of contact metamorphism was ≈ 550°</a:t>
            </a:r>
            <a:r>
              <a:rPr lang="ru-RU" dirty="0"/>
              <a:t>С</a:t>
            </a:r>
            <a:r>
              <a:rPr lang="en-US" dirty="0"/>
              <a:t>.</a:t>
            </a:r>
          </a:p>
          <a:p>
            <a:pPr algn="just"/>
            <a:r>
              <a:rPr lang="ka-GE" dirty="0"/>
              <a:t> </a:t>
            </a:r>
            <a:endParaRPr lang="en-US" dirty="0"/>
          </a:p>
          <a:p>
            <a:pPr marL="285750" lvl="0" indent="-285750" algn="just">
              <a:buFont typeface="Wingdings" pitchFamily="2" charset="2"/>
              <a:buChar char="Ø"/>
            </a:pPr>
            <a:r>
              <a:rPr lang="en-US" dirty="0"/>
              <a:t>Based on the transformation of compositions of minerals of the </a:t>
            </a:r>
            <a:r>
              <a:rPr lang="en-US" dirty="0" err="1"/>
              <a:t>Dizi</a:t>
            </a:r>
            <a:r>
              <a:rPr lang="en-US" dirty="0"/>
              <a:t> series rocks, graphically in a generalized form distribution of minerals through the metamorphic zones with temperature increase is shown. </a:t>
            </a:r>
          </a:p>
          <a:p>
            <a:pPr algn="just"/>
            <a:r>
              <a:rPr lang="ka-GE" dirty="0"/>
              <a:t> </a:t>
            </a:r>
            <a:endParaRPr lang="en-US" dirty="0"/>
          </a:p>
          <a:p>
            <a:pPr marL="285750" lvl="0" indent="-285750" algn="just">
              <a:buFont typeface="Wingdings" pitchFamily="2" charset="2"/>
              <a:buChar char="Ø"/>
            </a:pPr>
            <a:r>
              <a:rPr lang="en-US" dirty="0"/>
              <a:t>The temperature and pressure conditions of regional and contact metamorphism are assessed by the results of analyses of key mineral assemblages and by comparing the obtained data with those of other regions of the world. </a:t>
            </a:r>
          </a:p>
          <a:p>
            <a:pPr algn="just"/>
            <a:r>
              <a:rPr lang="ka-GE" dirty="0"/>
              <a:t> </a:t>
            </a:r>
            <a:endParaRPr lang="en-US" dirty="0"/>
          </a:p>
          <a:p>
            <a:pPr marL="285750" lvl="0" indent="-285750" algn="just">
              <a:buFont typeface="Wingdings" pitchFamily="2" charset="2"/>
              <a:buChar char="Ø"/>
            </a:pPr>
            <a:r>
              <a:rPr lang="en-US" dirty="0"/>
              <a:t>A scheme for </a:t>
            </a:r>
            <a:r>
              <a:rPr lang="en-US" dirty="0" err="1"/>
              <a:t>facies</a:t>
            </a:r>
            <a:r>
              <a:rPr lang="en-US" dirty="0"/>
              <a:t> and </a:t>
            </a:r>
            <a:r>
              <a:rPr lang="en-US" dirty="0" err="1" smtClean="0"/>
              <a:t>subfacies</a:t>
            </a:r>
            <a:r>
              <a:rPr lang="en-US" dirty="0" smtClean="0"/>
              <a:t> </a:t>
            </a:r>
            <a:r>
              <a:rPr lang="en-US" dirty="0"/>
              <a:t>of regional metamorphism with low-pressure contact metamorphism areas, added by the authors, is proposed. The fields of both regional and contact metamorphism of the </a:t>
            </a:r>
            <a:r>
              <a:rPr lang="en-US" dirty="0" err="1"/>
              <a:t>Dizi</a:t>
            </a:r>
            <a:r>
              <a:rPr lang="en-US" dirty="0"/>
              <a:t> series rocks are plotted on the scheme as well</a:t>
            </a:r>
            <a:r>
              <a:rPr lang="en-US" dirty="0" smtClean="0"/>
              <a:t>.</a:t>
            </a:r>
            <a:endParaRPr lang="en-US" dirty="0"/>
          </a:p>
        </p:txBody>
      </p:sp>
      <p:pic>
        <p:nvPicPr>
          <p:cNvPr id="4" name="Picture 6" descr="C:\Users\Petrologist\Desktop\cc_by_logo_png.png"/>
          <p:cNvPicPr>
            <a:picLocks noChangeAspect="1" noChangeArrowheads="1"/>
          </p:cNvPicPr>
          <p:nvPr/>
        </p:nvPicPr>
        <p:blipFill>
          <a:blip r:embed="rId2" cstate="print"/>
          <a:srcRect/>
          <a:stretch>
            <a:fillRect/>
          </a:stretch>
        </p:blipFill>
        <p:spPr bwMode="auto">
          <a:xfrm>
            <a:off x="7848600" y="6400800"/>
            <a:ext cx="1227137" cy="430213"/>
          </a:xfrm>
          <a:prstGeom prst="rect">
            <a:avLst/>
          </a:prstGeom>
          <a:noFill/>
        </p:spPr>
      </p:pic>
      <p:sp>
        <p:nvSpPr>
          <p:cNvPr id="5" name="Rectangle 4"/>
          <p:cNvSpPr/>
          <p:nvPr/>
        </p:nvSpPr>
        <p:spPr>
          <a:xfrm>
            <a:off x="152400" y="0"/>
            <a:ext cx="1563954" cy="369332"/>
          </a:xfrm>
          <a:prstGeom prst="rect">
            <a:avLst/>
          </a:prstGeom>
        </p:spPr>
        <p:txBody>
          <a:bodyPr wrap="none">
            <a:spAutoFit/>
          </a:bodyPr>
          <a:lstStyle/>
          <a:p>
            <a:r>
              <a:rPr lang="en-US" b="1" dirty="0" smtClean="0"/>
              <a:t>CONCLUSIONS</a:t>
            </a:r>
            <a:endParaRPr lang="en-US" dirty="0"/>
          </a:p>
        </p:txBody>
      </p:sp>
      <p:sp>
        <p:nvSpPr>
          <p:cNvPr id="6" name="Rectangle 5"/>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Tree>
    <p:extLst>
      <p:ext uri="{BB962C8B-B14F-4D97-AF65-F5344CB8AC3E}">
        <p14:creationId xmlns:p14="http://schemas.microsoft.com/office/powerpoint/2010/main" xmlns="" val="35197833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3657600" cy="533400"/>
          </a:xfrm>
        </p:spPr>
        <p:txBody>
          <a:bodyPr>
            <a:noAutofit/>
          </a:bodyPr>
          <a:lstStyle/>
          <a:p>
            <a:pPr algn="l"/>
            <a:r>
              <a:rPr lang="en-US" sz="2000" b="1" dirty="0" smtClean="0"/>
              <a:t>REFERENCES </a:t>
            </a:r>
            <a:endParaRPr lang="en-US" sz="2000" b="1" dirty="0"/>
          </a:p>
        </p:txBody>
      </p:sp>
      <p:sp>
        <p:nvSpPr>
          <p:cNvPr id="4" name="Slide Number Placeholder 3"/>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14</a:t>
            </a:fld>
            <a:endParaRPr lang="en-US" dirty="0"/>
          </a:p>
        </p:txBody>
      </p:sp>
      <p:sp>
        <p:nvSpPr>
          <p:cNvPr id="5" name="Rectangle 4"/>
          <p:cNvSpPr/>
          <p:nvPr/>
        </p:nvSpPr>
        <p:spPr>
          <a:xfrm>
            <a:off x="152400" y="457200"/>
            <a:ext cx="8839200" cy="594360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100" b="1" i="1" dirty="0" err="1"/>
              <a:t>Adamia</a:t>
            </a:r>
            <a:r>
              <a:rPr lang="en-US" sz="1100" b="1" i="1" dirty="0"/>
              <a:t> </a:t>
            </a:r>
            <a:r>
              <a:rPr lang="en-US" sz="1100" b="1" i="1" dirty="0" err="1"/>
              <a:t>Sh.A</a:t>
            </a:r>
            <a:r>
              <a:rPr lang="en-US" sz="1100" i="1" dirty="0"/>
              <a:t>.</a:t>
            </a:r>
            <a:r>
              <a:rPr lang="en-US" sz="1100" dirty="0"/>
              <a:t> Pre-Jurassic formations of the Caucasus // Proceedings of Geol. Inst. AN GSSR. 1968. new. </a:t>
            </a:r>
            <a:r>
              <a:rPr lang="en-US" sz="1100" dirty="0" smtClean="0"/>
              <a:t>Ser., </a:t>
            </a:r>
            <a:r>
              <a:rPr lang="en-US" sz="1100" dirty="0"/>
              <a:t>issue 16, 294 p</a:t>
            </a:r>
            <a:r>
              <a:rPr lang="en-US" sz="1100" dirty="0" smtClean="0"/>
              <a:t>.</a:t>
            </a:r>
          </a:p>
          <a:p>
            <a:pPr algn="just"/>
            <a:r>
              <a:rPr lang="en-GB" sz="1100" b="1" i="1" dirty="0" err="1" smtClean="0"/>
              <a:t>Bufe</a:t>
            </a:r>
            <a:r>
              <a:rPr lang="en-GB" sz="1100" b="1" i="1" dirty="0" smtClean="0"/>
              <a:t> N.A., </a:t>
            </a:r>
            <a:r>
              <a:rPr lang="en-GB" sz="1100" b="1" i="1" dirty="0" err="1" smtClean="0"/>
              <a:t>Holness</a:t>
            </a:r>
            <a:r>
              <a:rPr lang="en-GB" sz="1100" b="1" i="1" dirty="0" smtClean="0"/>
              <a:t> M.B., Humphreys M. C.</a:t>
            </a:r>
            <a:r>
              <a:rPr lang="en-GB" sz="1100" b="1" dirty="0" smtClean="0"/>
              <a:t> </a:t>
            </a:r>
            <a:r>
              <a:rPr lang="en-GB" sz="1100" dirty="0" smtClean="0"/>
              <a:t>Contact metamorphism of Precambrian gneiss by the </a:t>
            </a:r>
            <a:r>
              <a:rPr lang="en-GB" sz="1100" dirty="0" err="1" smtClean="0"/>
              <a:t>Skaergaard</a:t>
            </a:r>
            <a:r>
              <a:rPr lang="en-GB" sz="1100" dirty="0" smtClean="0"/>
              <a:t> intrusive. J. Petrology</a:t>
            </a:r>
            <a:r>
              <a:rPr lang="en-US" sz="1100" dirty="0" smtClean="0"/>
              <a:t>. 2014. 55 №8</a:t>
            </a:r>
            <a:r>
              <a:rPr lang="en-GB" sz="1100" dirty="0" smtClean="0"/>
              <a:t>. P. 1595-1617.</a:t>
            </a:r>
            <a:endParaRPr lang="en-US" sz="1100" dirty="0" smtClean="0"/>
          </a:p>
          <a:p>
            <a:pPr algn="just"/>
            <a:r>
              <a:rPr lang="en-US" sz="1100" b="1" i="1" dirty="0" err="1" smtClean="0"/>
              <a:t>Chikhradze</a:t>
            </a:r>
            <a:r>
              <a:rPr lang="en-US" sz="1100" b="1" i="1" dirty="0" smtClean="0"/>
              <a:t> G.A.</a:t>
            </a:r>
            <a:r>
              <a:rPr lang="en-US" sz="1100" b="1" dirty="0" smtClean="0"/>
              <a:t>  </a:t>
            </a:r>
            <a:r>
              <a:rPr lang="en-US" sz="1100" dirty="0" smtClean="0"/>
              <a:t>On the </a:t>
            </a:r>
            <a:r>
              <a:rPr lang="en-US" sz="1100" dirty="0" err="1" smtClean="0"/>
              <a:t>stratigraphy</a:t>
            </a:r>
            <a:r>
              <a:rPr lang="en-US" sz="1100" dirty="0" smtClean="0"/>
              <a:t> and </a:t>
            </a:r>
            <a:r>
              <a:rPr lang="en-US" sz="1100" dirty="0" err="1" smtClean="0"/>
              <a:t>lithology</a:t>
            </a:r>
            <a:r>
              <a:rPr lang="en-US" sz="1100" dirty="0" smtClean="0"/>
              <a:t> of the Upper Paleozoic-Triassic deposits of the “</a:t>
            </a:r>
            <a:r>
              <a:rPr lang="en-US" sz="1100" dirty="0" err="1" smtClean="0"/>
              <a:t>Dizi</a:t>
            </a:r>
            <a:r>
              <a:rPr lang="en-US" sz="1100" dirty="0" smtClean="0"/>
              <a:t> Series” of the Greater Caucasus//Proc. of Georgian Tech. University, 2005. № 2 (456), pp. 88-94.</a:t>
            </a:r>
          </a:p>
          <a:p>
            <a:pPr algn="just"/>
            <a:r>
              <a:rPr lang="en-GB" sz="1100" b="1" i="1" dirty="0" smtClean="0"/>
              <a:t>Coombs D</a:t>
            </a:r>
            <a:r>
              <a:rPr lang="en-US" sz="1100" b="1" i="1" dirty="0" smtClean="0"/>
              <a:t>.</a:t>
            </a:r>
            <a:r>
              <a:rPr lang="en-GB" sz="1100" b="1" i="1" dirty="0" smtClean="0"/>
              <a:t>S</a:t>
            </a:r>
            <a:r>
              <a:rPr lang="en-US" sz="1100" b="1" i="1" dirty="0" smtClean="0"/>
              <a:t>., </a:t>
            </a:r>
            <a:r>
              <a:rPr lang="en-GB" sz="1100" b="1" i="1" dirty="0" smtClean="0"/>
              <a:t>Nakamura V</a:t>
            </a:r>
            <a:r>
              <a:rPr lang="en-US" sz="1100" b="1" i="1" dirty="0" smtClean="0"/>
              <a:t>. </a:t>
            </a:r>
            <a:r>
              <a:rPr lang="en-GB" sz="1100" b="1" i="1" dirty="0" smtClean="0"/>
              <a:t>and </a:t>
            </a:r>
            <a:r>
              <a:rPr lang="en-GB" sz="1100" b="1" i="1" dirty="0" err="1" smtClean="0"/>
              <a:t>Vuagnat</a:t>
            </a:r>
            <a:r>
              <a:rPr lang="en-GB" sz="1100" b="1" i="1" dirty="0" smtClean="0"/>
              <a:t> M</a:t>
            </a:r>
            <a:r>
              <a:rPr lang="en-US" sz="1100" b="1" i="1" dirty="0" smtClean="0"/>
              <a:t>.</a:t>
            </a:r>
            <a:r>
              <a:rPr lang="en-US" sz="1100" dirty="0" smtClean="0"/>
              <a:t> </a:t>
            </a:r>
            <a:r>
              <a:rPr lang="en-GB" sz="1100" dirty="0" err="1" smtClean="0"/>
              <a:t>Pumpellite</a:t>
            </a:r>
            <a:r>
              <a:rPr lang="en-US" sz="1100" dirty="0" smtClean="0"/>
              <a:t> – </a:t>
            </a:r>
            <a:r>
              <a:rPr lang="en-GB" sz="1100" dirty="0" err="1" smtClean="0"/>
              <a:t>Actinolite</a:t>
            </a:r>
            <a:r>
              <a:rPr lang="en-GB" sz="1100" dirty="0" smtClean="0"/>
              <a:t> </a:t>
            </a:r>
            <a:r>
              <a:rPr lang="en-GB" sz="1100" dirty="0" err="1" smtClean="0"/>
              <a:t>Facies</a:t>
            </a:r>
            <a:r>
              <a:rPr lang="en-GB" sz="1100" dirty="0" smtClean="0"/>
              <a:t> </a:t>
            </a:r>
            <a:r>
              <a:rPr lang="en-GB" sz="1100" dirty="0" err="1" smtClean="0"/>
              <a:t>Schists</a:t>
            </a:r>
            <a:r>
              <a:rPr lang="en-GB" sz="1100" dirty="0" smtClean="0"/>
              <a:t> of the </a:t>
            </a:r>
            <a:r>
              <a:rPr lang="en-GB" sz="1100" dirty="0" err="1" smtClean="0"/>
              <a:t>Taveyanne</a:t>
            </a:r>
            <a:r>
              <a:rPr lang="en-GB" sz="1100" dirty="0" smtClean="0"/>
              <a:t> Formation near </a:t>
            </a:r>
            <a:r>
              <a:rPr lang="en-GB" sz="1100" dirty="0" err="1" smtClean="0"/>
              <a:t>Loeche</a:t>
            </a:r>
            <a:r>
              <a:rPr lang="en-US" sz="1100" dirty="0" smtClean="0"/>
              <a:t>, </a:t>
            </a:r>
            <a:r>
              <a:rPr lang="en-GB" sz="1100" dirty="0" smtClean="0"/>
              <a:t>Valais, Switzerland. J. Petrology, </a:t>
            </a:r>
            <a:r>
              <a:rPr lang="en-US" sz="1100" dirty="0" smtClean="0"/>
              <a:t>1976. </a:t>
            </a:r>
            <a:r>
              <a:rPr lang="en-GB" sz="1100" dirty="0" smtClean="0"/>
              <a:t>17 </a:t>
            </a:r>
            <a:r>
              <a:rPr lang="en-US" sz="1100" dirty="0" smtClean="0"/>
              <a:t>№4. </a:t>
            </a:r>
            <a:r>
              <a:rPr lang="ru-RU" sz="1100" dirty="0" smtClean="0"/>
              <a:t>З</a:t>
            </a:r>
            <a:r>
              <a:rPr lang="en-US" sz="1100" dirty="0" smtClean="0"/>
              <a:t>, p. 440-471.</a:t>
            </a:r>
          </a:p>
          <a:p>
            <a:pPr algn="just"/>
            <a:r>
              <a:rPr lang="en-US" sz="1100" b="1" i="1" dirty="0" err="1" smtClean="0"/>
              <a:t>Dudauri</a:t>
            </a:r>
            <a:r>
              <a:rPr lang="en-US" sz="1100" b="1" i="1" dirty="0" smtClean="0"/>
              <a:t> O.Z., </a:t>
            </a:r>
            <a:r>
              <a:rPr lang="en-US" sz="1100" b="1" i="1" dirty="0" err="1" smtClean="0"/>
              <a:t>Togonidze</a:t>
            </a:r>
            <a:r>
              <a:rPr lang="en-US" sz="1100" b="1" i="1" dirty="0" smtClean="0"/>
              <a:t> M.G.</a:t>
            </a:r>
            <a:r>
              <a:rPr lang="en-US" sz="1100" b="1" dirty="0" smtClean="0"/>
              <a:t> </a:t>
            </a:r>
            <a:r>
              <a:rPr lang="en-US" sz="1100" dirty="0" smtClean="0"/>
              <a:t>Mesozoic </a:t>
            </a:r>
            <a:r>
              <a:rPr lang="en-US" sz="1100" dirty="0" err="1" smtClean="0"/>
              <a:t>magmatism</a:t>
            </a:r>
            <a:r>
              <a:rPr lang="en-US" sz="1100" dirty="0" smtClean="0"/>
              <a:t> of Georgia. Proceedings of </a:t>
            </a:r>
            <a:r>
              <a:rPr lang="en-US" sz="1100" dirty="0" err="1" smtClean="0"/>
              <a:t>Al.Janelidze</a:t>
            </a:r>
            <a:r>
              <a:rPr lang="en-US" sz="1100" dirty="0" smtClean="0"/>
              <a:t> Institute of Geology of Iv. </a:t>
            </a:r>
            <a:r>
              <a:rPr lang="en-US" sz="1100" dirty="0" err="1" smtClean="0"/>
              <a:t>Javakhishvili</a:t>
            </a:r>
            <a:r>
              <a:rPr lang="en-US" sz="1100" dirty="0" smtClean="0"/>
              <a:t> Tbilisi State University., New Series, №128. 2016. 370 p.</a:t>
            </a:r>
            <a:endParaRPr lang="en-US" sz="1100" dirty="0"/>
          </a:p>
          <a:p>
            <a:pPr algn="just"/>
            <a:r>
              <a:rPr lang="de-DE" sz="1100" b="1" i="1" dirty="0"/>
              <a:t>Gamkrelidze I.P., Shengelia. </a:t>
            </a:r>
            <a:r>
              <a:rPr lang="en-US" sz="1100" b="1" i="1" dirty="0"/>
              <a:t>D.M.</a:t>
            </a:r>
            <a:r>
              <a:rPr lang="en-US" sz="1100" dirty="0"/>
              <a:t> Precambrian-Paleozoic Regional Metamorphism, </a:t>
            </a:r>
            <a:r>
              <a:rPr lang="en-US" sz="1100" dirty="0" err="1"/>
              <a:t>Granitoid</a:t>
            </a:r>
            <a:r>
              <a:rPr lang="en-US" sz="1100" dirty="0"/>
              <a:t> </a:t>
            </a:r>
            <a:r>
              <a:rPr lang="en-US" sz="1100" dirty="0" err="1"/>
              <a:t>Magmatism</a:t>
            </a:r>
            <a:r>
              <a:rPr lang="en-US" sz="1100" dirty="0"/>
              <a:t> and Geodynamics of the Caucasus. “</a:t>
            </a:r>
            <a:r>
              <a:rPr lang="en-US" sz="1100" dirty="0" err="1"/>
              <a:t>Nauchni</a:t>
            </a:r>
            <a:r>
              <a:rPr lang="en-US" sz="1100" dirty="0"/>
              <a:t> Mir”. Moscow. 2005. 479 p. (English summary).</a:t>
            </a:r>
          </a:p>
          <a:p>
            <a:pPr algn="just"/>
            <a:r>
              <a:rPr lang="en-US" sz="1100" b="1" i="1" dirty="0" err="1" smtClean="0"/>
              <a:t>Goishvili</a:t>
            </a:r>
            <a:r>
              <a:rPr lang="en-US" sz="1100" b="1" i="1" dirty="0" smtClean="0"/>
              <a:t> </a:t>
            </a:r>
            <a:r>
              <a:rPr lang="en-US" sz="1100" b="1" i="1" dirty="0"/>
              <a:t>B.A.</a:t>
            </a:r>
            <a:r>
              <a:rPr lang="en-US" sz="1100" b="1" dirty="0"/>
              <a:t> </a:t>
            </a:r>
            <a:r>
              <a:rPr lang="en-US" sz="1100" dirty="0"/>
              <a:t>Petrography of magmatic rocks of the </a:t>
            </a:r>
            <a:r>
              <a:rPr lang="en-US" sz="1100" dirty="0" err="1"/>
              <a:t>Dizi</a:t>
            </a:r>
            <a:r>
              <a:rPr lang="en-US" sz="1100" dirty="0"/>
              <a:t> series (Upper </a:t>
            </a:r>
            <a:r>
              <a:rPr lang="en-US" sz="1100" dirty="0" err="1"/>
              <a:t>Svaneti</a:t>
            </a:r>
            <a:r>
              <a:rPr lang="en-US" sz="1100" dirty="0"/>
              <a:t>) // Abstract of a candidate Diss., Tbilisi, Georgian Polytechnic Institute. 1962. 20 p</a:t>
            </a:r>
            <a:r>
              <a:rPr lang="en-US" sz="1100" dirty="0" smtClean="0"/>
              <a:t>.</a:t>
            </a:r>
          </a:p>
          <a:p>
            <a:pPr algn="just"/>
            <a:r>
              <a:rPr lang="en-GB" sz="1100" b="1" i="1" dirty="0" smtClean="0"/>
              <a:t>Hawthorne F</a:t>
            </a:r>
            <a:r>
              <a:rPr lang="en-US" sz="1100" b="1" i="1" dirty="0" smtClean="0"/>
              <a:t>.</a:t>
            </a:r>
            <a:r>
              <a:rPr lang="en-GB" sz="1100" b="1" i="1" dirty="0" smtClean="0"/>
              <a:t> C., </a:t>
            </a:r>
            <a:r>
              <a:rPr lang="en-GB" sz="1100" b="1" i="1" dirty="0" err="1" smtClean="0"/>
              <a:t>Oberti</a:t>
            </a:r>
            <a:r>
              <a:rPr lang="en-GB" sz="1100" b="1" i="1" dirty="0" smtClean="0"/>
              <a:t> R</a:t>
            </a:r>
            <a:r>
              <a:rPr lang="en-US" sz="1100" b="1" i="1" dirty="0" smtClean="0"/>
              <a:t>.</a:t>
            </a:r>
            <a:r>
              <a:rPr lang="en-GB" sz="1100" b="1" i="1" dirty="0" smtClean="0"/>
              <a:t>, Harlow G</a:t>
            </a:r>
            <a:r>
              <a:rPr lang="en-US" sz="1100" b="1" i="1" dirty="0" smtClean="0"/>
              <a:t>.</a:t>
            </a:r>
            <a:r>
              <a:rPr lang="en-GB" sz="1100" b="1" i="1" dirty="0" smtClean="0"/>
              <a:t> E., </a:t>
            </a:r>
            <a:r>
              <a:rPr lang="en-GB" sz="1100" b="1" i="1" dirty="0" err="1" smtClean="0"/>
              <a:t>Maresch</a:t>
            </a:r>
            <a:r>
              <a:rPr lang="en-GB" sz="1100" b="1" i="1" dirty="0" smtClean="0"/>
              <a:t> W</a:t>
            </a:r>
            <a:r>
              <a:rPr lang="en-US" sz="1100" b="1" i="1" dirty="0" smtClean="0"/>
              <a:t>.</a:t>
            </a:r>
            <a:r>
              <a:rPr lang="en-GB" sz="1100" b="1" i="1" dirty="0" smtClean="0"/>
              <a:t> V., Martin R</a:t>
            </a:r>
            <a:r>
              <a:rPr lang="en-US" sz="1100" b="1" i="1" dirty="0" smtClean="0"/>
              <a:t>.</a:t>
            </a:r>
            <a:r>
              <a:rPr lang="en-GB" sz="1100" b="1" i="1" dirty="0" smtClean="0"/>
              <a:t> F., Schumacher J</a:t>
            </a:r>
            <a:r>
              <a:rPr lang="en-US" sz="1100" b="1" i="1" dirty="0" smtClean="0"/>
              <a:t>.</a:t>
            </a:r>
            <a:r>
              <a:rPr lang="en-GB" sz="1100" b="1" i="1" dirty="0" smtClean="0"/>
              <a:t> C., Welch M</a:t>
            </a:r>
            <a:r>
              <a:rPr lang="en-US" sz="1100" b="1" i="1" dirty="0" smtClean="0"/>
              <a:t>.</a:t>
            </a:r>
            <a:r>
              <a:rPr lang="en-GB" sz="1100" b="1" i="1" dirty="0" smtClean="0"/>
              <a:t> D.</a:t>
            </a:r>
            <a:r>
              <a:rPr lang="en-GB" sz="1100" dirty="0" smtClean="0"/>
              <a:t> IMA Report. Nomenclature of the </a:t>
            </a:r>
            <a:r>
              <a:rPr lang="en-GB" sz="1100" dirty="0" err="1" smtClean="0"/>
              <a:t>amphibolite</a:t>
            </a:r>
            <a:r>
              <a:rPr lang="en-GB" sz="1100" dirty="0" smtClean="0"/>
              <a:t> </a:t>
            </a:r>
            <a:r>
              <a:rPr lang="en-GB" sz="1100" dirty="0" err="1" smtClean="0"/>
              <a:t>supergroup</a:t>
            </a:r>
            <a:r>
              <a:rPr lang="en-GB" sz="1100" dirty="0" smtClean="0"/>
              <a:t>. American Mineralogist, 2012.</a:t>
            </a:r>
            <a:r>
              <a:rPr lang="en-US" sz="1100" dirty="0" smtClean="0"/>
              <a:t> v.</a:t>
            </a:r>
            <a:r>
              <a:rPr lang="en-GB" sz="1100" dirty="0" smtClean="0"/>
              <a:t> 97, pp. 2031-2048.</a:t>
            </a:r>
          </a:p>
          <a:p>
            <a:pPr algn="just"/>
            <a:r>
              <a:rPr lang="en-GB" sz="1100" b="1" i="1" dirty="0" err="1" smtClean="0"/>
              <a:t>Kekelia</a:t>
            </a:r>
            <a:r>
              <a:rPr lang="en-GB" sz="1100" b="1" i="1" dirty="0" smtClean="0"/>
              <a:t> S., </a:t>
            </a:r>
            <a:r>
              <a:rPr lang="en-GB" sz="1100" b="1" i="1" dirty="0" err="1" smtClean="0"/>
              <a:t>Kekelia</a:t>
            </a:r>
            <a:r>
              <a:rPr lang="en-GB" sz="1100" b="1" i="1" dirty="0" smtClean="0"/>
              <a:t> M., </a:t>
            </a:r>
            <a:r>
              <a:rPr lang="en-GB" sz="1100" b="1" i="1" dirty="0" err="1" smtClean="0"/>
              <a:t>Gagnidze</a:t>
            </a:r>
            <a:r>
              <a:rPr lang="en-GB" sz="1100" b="1" i="1" dirty="0" smtClean="0"/>
              <a:t> N., </a:t>
            </a:r>
            <a:r>
              <a:rPr lang="en-GB" sz="1100" b="1" i="1" dirty="0" err="1" smtClean="0"/>
              <a:t>Popkhadze</a:t>
            </a:r>
            <a:r>
              <a:rPr lang="en-GB" sz="1100" b="1" i="1" dirty="0" smtClean="0"/>
              <a:t> N., </a:t>
            </a:r>
            <a:r>
              <a:rPr lang="en-GB" sz="1100" b="1" i="1" dirty="0" err="1" smtClean="0"/>
              <a:t>Mshvenieradze</a:t>
            </a:r>
            <a:r>
              <a:rPr lang="en-GB" sz="1100" b="1" i="1" dirty="0" smtClean="0"/>
              <a:t> I., </a:t>
            </a:r>
            <a:r>
              <a:rPr lang="en-GB" sz="1100" b="1" i="1" dirty="0" err="1" smtClean="0"/>
              <a:t>Lobzhanidze</a:t>
            </a:r>
            <a:r>
              <a:rPr lang="en-GB" sz="1100" b="1" i="1" dirty="0" smtClean="0"/>
              <a:t> K., </a:t>
            </a:r>
            <a:r>
              <a:rPr lang="en-GB" sz="1100" b="1" i="1" dirty="0" err="1" smtClean="0"/>
              <a:t>Kharazishvili</a:t>
            </a:r>
            <a:r>
              <a:rPr lang="en-GB" sz="1100" b="1" i="1" dirty="0" smtClean="0"/>
              <a:t> G</a:t>
            </a:r>
            <a:r>
              <a:rPr lang="en-GB" sz="1100" i="1" dirty="0" smtClean="0"/>
              <a:t>. </a:t>
            </a:r>
            <a:r>
              <a:rPr lang="en-GB" sz="1100" dirty="0" err="1" smtClean="0"/>
              <a:t>Svaneti</a:t>
            </a:r>
            <a:r>
              <a:rPr lang="en-GB" sz="1100" dirty="0" smtClean="0"/>
              <a:t> Gold </a:t>
            </a:r>
            <a:r>
              <a:rPr lang="en-GB" sz="1100" dirty="0" err="1" smtClean="0"/>
              <a:t>Occurences</a:t>
            </a:r>
            <a:r>
              <a:rPr lang="en-GB" sz="1100" dirty="0" smtClean="0"/>
              <a:t> (</a:t>
            </a:r>
            <a:r>
              <a:rPr lang="en-GB" sz="1100" dirty="0" err="1" smtClean="0"/>
              <a:t>Kirar-Abakuri</a:t>
            </a:r>
            <a:r>
              <a:rPr lang="en-GB" sz="1100" dirty="0" smtClean="0"/>
              <a:t> Ore Knot) Bulletin of the Georgian National Academy of Sciences, 2017.  V.11, N2. Pp.60-68.</a:t>
            </a:r>
            <a:endParaRPr lang="en-US" sz="1100" dirty="0"/>
          </a:p>
          <a:p>
            <a:pPr algn="just"/>
            <a:r>
              <a:rPr lang="en-US" sz="1100" b="1" i="1" dirty="0" err="1" smtClean="0"/>
              <a:t>Korikovsky</a:t>
            </a:r>
            <a:r>
              <a:rPr lang="en-US" sz="1100" b="1" i="1" dirty="0" smtClean="0"/>
              <a:t> </a:t>
            </a:r>
            <a:r>
              <a:rPr lang="en-US" sz="1100" b="1" i="1" dirty="0"/>
              <a:t>S.P.</a:t>
            </a:r>
            <a:r>
              <a:rPr lang="en-US" sz="1100" i="1" dirty="0"/>
              <a:t> </a:t>
            </a:r>
            <a:r>
              <a:rPr lang="en-US" sz="1100" dirty="0"/>
              <a:t>Metamorphism </a:t>
            </a:r>
            <a:r>
              <a:rPr lang="en-US" sz="1100" dirty="0" err="1"/>
              <a:t>Facies</a:t>
            </a:r>
            <a:r>
              <a:rPr lang="en-US" sz="1100" dirty="0"/>
              <a:t> of </a:t>
            </a:r>
            <a:r>
              <a:rPr lang="en-US" sz="1100" dirty="0" err="1"/>
              <a:t>metapelites</a:t>
            </a:r>
            <a:r>
              <a:rPr lang="en-US" sz="1100" dirty="0"/>
              <a:t>. "</a:t>
            </a:r>
            <a:r>
              <a:rPr lang="en-US" sz="1100" dirty="0" err="1"/>
              <a:t>Nauka</a:t>
            </a:r>
            <a:r>
              <a:rPr lang="en-US" sz="1100" dirty="0"/>
              <a:t>", Moscow, 1979. 263p.</a:t>
            </a:r>
          </a:p>
          <a:p>
            <a:pPr algn="just"/>
            <a:r>
              <a:rPr lang="en-US" sz="1100" b="1" i="1" dirty="0" err="1"/>
              <a:t>Korikovsky</a:t>
            </a:r>
            <a:r>
              <a:rPr lang="en-US" sz="1100" b="1" i="1" dirty="0"/>
              <a:t> S.P. </a:t>
            </a:r>
            <a:r>
              <a:rPr lang="en-US" sz="1100" dirty="0"/>
              <a:t>Principles of sub-division of metamorphic </a:t>
            </a:r>
            <a:r>
              <a:rPr lang="en-US" sz="1100" dirty="0" smtClean="0"/>
              <a:t>sub-</a:t>
            </a:r>
            <a:r>
              <a:rPr lang="en-US" sz="1100" dirty="0" err="1" smtClean="0"/>
              <a:t>facies</a:t>
            </a:r>
            <a:r>
              <a:rPr lang="en-US" sz="1100" dirty="0" smtClean="0"/>
              <a:t> </a:t>
            </a:r>
            <a:r>
              <a:rPr lang="en-US" sz="1100" dirty="0"/>
              <a:t>in zonal aureoles. In: Petrology of the metamorphic complexes of the Greater Caucasus. Moscow. “</a:t>
            </a:r>
            <a:r>
              <a:rPr lang="en-US" sz="1100" dirty="0" err="1"/>
              <a:t>Nauka</a:t>
            </a:r>
            <a:r>
              <a:rPr lang="en-US" sz="1100" dirty="0"/>
              <a:t>”. 1991.Pp. 46-51.</a:t>
            </a:r>
          </a:p>
          <a:p>
            <a:pPr algn="just"/>
            <a:r>
              <a:rPr lang="en-US" sz="1100" b="1" i="1" dirty="0" err="1"/>
              <a:t>Korikovsky</a:t>
            </a:r>
            <a:r>
              <a:rPr lang="en-US" sz="1100" b="1" i="1" dirty="0"/>
              <a:t> S.P,. </a:t>
            </a:r>
            <a:r>
              <a:rPr lang="en-US" sz="1100" b="1" i="1" dirty="0" err="1"/>
              <a:t>Shengelia</a:t>
            </a:r>
            <a:r>
              <a:rPr lang="en-US" sz="1100" b="1" i="1" dirty="0"/>
              <a:t> D.M., </a:t>
            </a:r>
            <a:r>
              <a:rPr lang="en-US" sz="1100" b="1" i="1" dirty="0" err="1"/>
              <a:t>Somin</a:t>
            </a:r>
            <a:r>
              <a:rPr lang="en-US" sz="1100" b="1" i="1" dirty="0"/>
              <a:t> M.L.</a:t>
            </a:r>
            <a:r>
              <a:rPr lang="en-US" sz="1100" b="1" dirty="0"/>
              <a:t> </a:t>
            </a:r>
            <a:r>
              <a:rPr lang="en-US" sz="1100" dirty="0"/>
              <a:t>Model of pre-Alpine regional metamorphism of the Greater Caucasus. In: Petrology of the metamorphic complexes of the Greater Caucasus. Moscow. “</a:t>
            </a:r>
            <a:r>
              <a:rPr lang="en-US" sz="1100" dirty="0" err="1"/>
              <a:t>Nauka</a:t>
            </a:r>
            <a:r>
              <a:rPr lang="en-US" sz="1100" dirty="0"/>
              <a:t>”. 1991. Pp. 216-221.</a:t>
            </a:r>
          </a:p>
          <a:p>
            <a:pPr algn="just"/>
            <a:r>
              <a:rPr lang="en-US" sz="1100" b="1" i="1" dirty="0" err="1"/>
              <a:t>Korikovsky</a:t>
            </a:r>
            <a:r>
              <a:rPr lang="en-US" sz="1100" b="1" i="1" dirty="0"/>
              <a:t> S.P., </a:t>
            </a:r>
            <a:r>
              <a:rPr lang="en-US" sz="1100" b="1" i="1" dirty="0" err="1"/>
              <a:t>Tzambel</a:t>
            </a:r>
            <a:r>
              <a:rPr lang="en-US" sz="1100" b="1" i="1" dirty="0"/>
              <a:t> B., </a:t>
            </a:r>
            <a:r>
              <a:rPr lang="en-US" sz="1100" b="1" i="1" dirty="0" err="1"/>
              <a:t>Miklosh</a:t>
            </a:r>
            <a:r>
              <a:rPr lang="en-US" sz="1100" b="1" i="1" dirty="0"/>
              <a:t> J., </a:t>
            </a:r>
            <a:r>
              <a:rPr lang="en-US" sz="1100" b="1" i="1" dirty="0" err="1"/>
              <a:t>Putish</a:t>
            </a:r>
            <a:r>
              <a:rPr lang="en-US" sz="1100" b="1" i="1" dirty="0"/>
              <a:t> M.</a:t>
            </a:r>
            <a:r>
              <a:rPr lang="en-US" sz="1100" b="1" dirty="0"/>
              <a:t> </a:t>
            </a:r>
            <a:r>
              <a:rPr lang="en-US" sz="1100" dirty="0"/>
              <a:t>Metamorphism of the </a:t>
            </a:r>
            <a:r>
              <a:rPr lang="en-US" sz="1100" dirty="0" err="1"/>
              <a:t>crystallinikum</a:t>
            </a:r>
            <a:r>
              <a:rPr lang="en-US" sz="1100" dirty="0"/>
              <a:t> of the Lesser Carpathians: stages, </a:t>
            </a:r>
            <a:r>
              <a:rPr lang="en-US" sz="1100" dirty="0" err="1"/>
              <a:t>zonality</a:t>
            </a:r>
            <a:r>
              <a:rPr lang="en-US" sz="1100" dirty="0"/>
              <a:t>, relationship with </a:t>
            </a:r>
            <a:r>
              <a:rPr lang="en-US" sz="1100" dirty="0" err="1"/>
              <a:t>granitoids</a:t>
            </a:r>
            <a:r>
              <a:rPr lang="en-US" sz="1100" dirty="0"/>
              <a:t>. </a:t>
            </a:r>
            <a:r>
              <a:rPr lang="en-GB" sz="1100" dirty="0" err="1"/>
              <a:t>Geologicky</a:t>
            </a:r>
            <a:r>
              <a:rPr lang="en-GB" sz="1100" dirty="0"/>
              <a:t> </a:t>
            </a:r>
            <a:r>
              <a:rPr lang="en-GB" sz="1100" dirty="0" err="1"/>
              <a:t>zbornik</a:t>
            </a:r>
            <a:r>
              <a:rPr lang="en-US" sz="1100" dirty="0"/>
              <a:t>. </a:t>
            </a:r>
            <a:r>
              <a:rPr lang="en-GB" sz="1100" dirty="0" err="1"/>
              <a:t>Geologica</a:t>
            </a:r>
            <a:r>
              <a:rPr lang="en-GB" sz="1100" dirty="0"/>
              <a:t> </a:t>
            </a:r>
            <a:r>
              <a:rPr lang="en-GB" sz="1100" dirty="0" err="1"/>
              <a:t>Carpathica</a:t>
            </a:r>
            <a:r>
              <a:rPr lang="en-US" sz="1100" dirty="0"/>
              <a:t>. 1984. </a:t>
            </a:r>
            <a:r>
              <a:rPr lang="en-GB" sz="1100" dirty="0"/>
              <a:t>T</a:t>
            </a:r>
            <a:r>
              <a:rPr lang="en-US" sz="1100" dirty="0"/>
              <a:t>. 35 № 4. </a:t>
            </a:r>
            <a:r>
              <a:rPr lang="ru-RU" sz="1100" dirty="0"/>
              <a:t>С</a:t>
            </a:r>
            <a:r>
              <a:rPr lang="en-US" sz="1100" dirty="0"/>
              <a:t>. 437-462.</a:t>
            </a:r>
          </a:p>
          <a:p>
            <a:pPr algn="just"/>
            <a:r>
              <a:rPr lang="en-US" sz="1100" b="1" i="1" dirty="0" err="1"/>
              <a:t>Korikovsky</a:t>
            </a:r>
            <a:r>
              <a:rPr lang="en-US" sz="1100" b="1" i="1" dirty="0"/>
              <a:t> S.P., </a:t>
            </a:r>
            <a:r>
              <a:rPr lang="en-US" sz="1100" b="1" i="1" dirty="0" err="1"/>
              <a:t>Tzambel</a:t>
            </a:r>
            <a:r>
              <a:rPr lang="en-US" sz="1100" b="1" i="1" dirty="0"/>
              <a:t> B., </a:t>
            </a:r>
            <a:r>
              <a:rPr lang="en-US" sz="1100" b="1" i="1" dirty="0" err="1"/>
              <a:t>Boronikhin</a:t>
            </a:r>
            <a:r>
              <a:rPr lang="en-US" sz="1100" b="1" i="1" dirty="0"/>
              <a:t> V.A., </a:t>
            </a:r>
            <a:r>
              <a:rPr lang="en-US" sz="1100" b="1" i="1" dirty="0" err="1"/>
              <a:t>Putish</a:t>
            </a:r>
            <a:r>
              <a:rPr lang="en-US" sz="1100" b="1" i="1" dirty="0"/>
              <a:t> M., </a:t>
            </a:r>
            <a:r>
              <a:rPr lang="en-US" sz="1100" b="1" i="1" dirty="0" err="1"/>
              <a:t>Miklosh</a:t>
            </a:r>
            <a:r>
              <a:rPr lang="en-US" sz="1100" b="1" i="1" dirty="0"/>
              <a:t> J. </a:t>
            </a:r>
            <a:r>
              <a:rPr lang="en-US" sz="1100" dirty="0"/>
              <a:t>The phase equilibrium and </a:t>
            </a:r>
            <a:r>
              <a:rPr lang="en-US" sz="1100" dirty="0" err="1"/>
              <a:t>geothermometry</a:t>
            </a:r>
            <a:r>
              <a:rPr lang="en-US" sz="1100" dirty="0"/>
              <a:t> of </a:t>
            </a:r>
            <a:r>
              <a:rPr lang="en-US" sz="1100" dirty="0" err="1"/>
              <a:t>metapelitic</a:t>
            </a:r>
            <a:r>
              <a:rPr lang="en-US" sz="1100" dirty="0"/>
              <a:t> </a:t>
            </a:r>
            <a:r>
              <a:rPr lang="en-US" sz="1100" dirty="0" err="1"/>
              <a:t>hornfels</a:t>
            </a:r>
            <a:r>
              <a:rPr lang="en-US" sz="1100" dirty="0"/>
              <a:t> around the </a:t>
            </a:r>
            <a:r>
              <a:rPr lang="en-US" sz="1100" dirty="0" err="1"/>
              <a:t>Modra</a:t>
            </a:r>
            <a:r>
              <a:rPr lang="en-US" sz="1100" dirty="0"/>
              <a:t> granitic massif (Lesser Carpathians). </a:t>
            </a:r>
            <a:r>
              <a:rPr lang="en-US" sz="1100" dirty="0" err="1"/>
              <a:t>Geologicky</a:t>
            </a:r>
            <a:r>
              <a:rPr lang="en-US" sz="1100" dirty="0"/>
              <a:t> </a:t>
            </a:r>
            <a:r>
              <a:rPr lang="en-US" sz="1100" dirty="0" err="1"/>
              <a:t>zbornik</a:t>
            </a:r>
            <a:r>
              <a:rPr lang="en-US" sz="1100" dirty="0"/>
              <a:t>, </a:t>
            </a:r>
            <a:r>
              <a:rPr lang="en-US" sz="1100" dirty="0" err="1"/>
              <a:t>Geologica</a:t>
            </a:r>
            <a:r>
              <a:rPr lang="en-US" sz="1100" dirty="0"/>
              <a:t> Carpathica.1985. </a:t>
            </a:r>
            <a:r>
              <a:rPr lang="en-GB" sz="1100" dirty="0"/>
              <a:t>Vol. </a:t>
            </a:r>
            <a:r>
              <a:rPr lang="en-US" sz="1100" dirty="0"/>
              <a:t>36. №1, Bratislava. Pp. 51-74.</a:t>
            </a:r>
          </a:p>
          <a:p>
            <a:pPr algn="just"/>
            <a:r>
              <a:rPr lang="en-US" sz="1100" b="1" i="1" dirty="0" err="1"/>
              <a:t>Korikovskiy</a:t>
            </a:r>
            <a:r>
              <a:rPr lang="en-US" sz="1100" b="1" i="1" dirty="0"/>
              <a:t> S.P., </a:t>
            </a:r>
            <a:r>
              <a:rPr lang="en-US" sz="1100" b="1" i="1" dirty="0" err="1"/>
              <a:t>Yanak</a:t>
            </a:r>
            <a:r>
              <a:rPr lang="en-US" sz="1100" b="1" i="1" dirty="0"/>
              <a:t> M., </a:t>
            </a:r>
            <a:r>
              <a:rPr lang="en-US" sz="1100" b="1" i="1" dirty="0" err="1"/>
              <a:t>Boronikhin</a:t>
            </a:r>
            <a:r>
              <a:rPr lang="en-US" sz="1100" b="1" i="1" dirty="0"/>
              <a:t> V.A.</a:t>
            </a:r>
            <a:r>
              <a:rPr lang="en-US" sz="1100" dirty="0"/>
              <a:t> </a:t>
            </a:r>
            <a:r>
              <a:rPr lang="en-US" sz="1100" dirty="0" err="1"/>
              <a:t>Geothermometry</a:t>
            </a:r>
            <a:r>
              <a:rPr lang="en-US" sz="1100" dirty="0"/>
              <a:t> and alteration of mineral </a:t>
            </a:r>
            <a:r>
              <a:rPr lang="en-US" sz="1100" dirty="0" err="1"/>
              <a:t>equilibria</a:t>
            </a:r>
            <a:r>
              <a:rPr lang="en-US" sz="1100" dirty="0"/>
              <a:t> during the re-crystallization of garnet-mica schist to cordierite </a:t>
            </a:r>
            <a:r>
              <a:rPr lang="en-US" sz="1100" dirty="0" err="1"/>
              <a:t>hornfelses</a:t>
            </a:r>
            <a:r>
              <a:rPr lang="en-US" sz="1100" dirty="0"/>
              <a:t> in the aureole of </a:t>
            </a:r>
            <a:r>
              <a:rPr lang="en-US" sz="1100" dirty="0" err="1"/>
              <a:t>Rokhovsky</a:t>
            </a:r>
            <a:r>
              <a:rPr lang="en-US" sz="1100" dirty="0"/>
              <a:t> granites (Slovak Highlands, village of </a:t>
            </a:r>
            <a:r>
              <a:rPr lang="en-US" sz="1100" dirty="0" err="1"/>
              <a:t>Rokhovtse</a:t>
            </a:r>
            <a:r>
              <a:rPr lang="en-US" sz="1100" dirty="0"/>
              <a:t>- hut). </a:t>
            </a:r>
            <a:r>
              <a:rPr lang="en-US" sz="1100" dirty="0" err="1"/>
              <a:t>Geologicky</a:t>
            </a:r>
            <a:r>
              <a:rPr lang="en-US" sz="1100" dirty="0"/>
              <a:t> </a:t>
            </a:r>
            <a:r>
              <a:rPr lang="en-US" sz="1100" dirty="0" err="1"/>
              <a:t>zbornik</a:t>
            </a:r>
            <a:r>
              <a:rPr lang="en-US" sz="1100" dirty="0"/>
              <a:t>, </a:t>
            </a:r>
            <a:r>
              <a:rPr lang="en-US" sz="1100" dirty="0" err="1"/>
              <a:t>Geologica</a:t>
            </a:r>
            <a:r>
              <a:rPr lang="en-US" sz="1100" dirty="0"/>
              <a:t> </a:t>
            </a:r>
            <a:r>
              <a:rPr lang="en-US" sz="1100" dirty="0" err="1"/>
              <a:t>Carpathica</a:t>
            </a:r>
            <a:r>
              <a:rPr lang="en-US" sz="1100" dirty="0"/>
              <a:t>. 1986. Vol. 37. №4, Bratislava. Pp. 607-633.</a:t>
            </a:r>
          </a:p>
          <a:p>
            <a:pPr algn="just"/>
            <a:r>
              <a:rPr lang="en-US" sz="1100" b="1" i="1" dirty="0" err="1" smtClean="0"/>
              <a:t>Kutelia</a:t>
            </a:r>
            <a:r>
              <a:rPr lang="en-US" sz="1100" b="1" i="1" dirty="0" smtClean="0"/>
              <a:t> Z.A.</a:t>
            </a:r>
            <a:r>
              <a:rPr lang="en-US" sz="1100" dirty="0" smtClean="0"/>
              <a:t> </a:t>
            </a:r>
            <a:r>
              <a:rPr lang="en-US" sz="1100" dirty="0"/>
              <a:t>New data on the stratigraphy of the </a:t>
            </a:r>
            <a:r>
              <a:rPr lang="en-US" sz="1100" dirty="0" err="1"/>
              <a:t>Dizi</a:t>
            </a:r>
            <a:r>
              <a:rPr lang="en-US" sz="1100" dirty="0"/>
              <a:t> series (</a:t>
            </a:r>
            <a:r>
              <a:rPr lang="en-US" sz="1100" dirty="0" err="1"/>
              <a:t>Svaneti</a:t>
            </a:r>
            <a:r>
              <a:rPr lang="en-US" sz="1100" dirty="0"/>
              <a:t>) // Bulletin of Acad. Sci. GSSR. 1984. vol. 109, №3, pp. 29-33.</a:t>
            </a:r>
          </a:p>
          <a:p>
            <a:pPr algn="just"/>
            <a:r>
              <a:rPr lang="en-US" sz="1100" b="1" i="1" dirty="0" err="1" smtClean="0"/>
              <a:t>Reverdatto</a:t>
            </a:r>
            <a:r>
              <a:rPr lang="en-US" sz="1100" b="1" i="1" dirty="0" smtClean="0"/>
              <a:t> </a:t>
            </a:r>
            <a:r>
              <a:rPr lang="en-US" sz="1100" b="1" i="1" dirty="0"/>
              <a:t>V.V.</a:t>
            </a:r>
            <a:r>
              <a:rPr lang="en-US" sz="1100" b="1" dirty="0"/>
              <a:t> </a:t>
            </a:r>
            <a:r>
              <a:rPr lang="en-US" sz="1100" dirty="0" err="1"/>
              <a:t>Facies</a:t>
            </a:r>
            <a:r>
              <a:rPr lang="en-US" sz="1100" dirty="0"/>
              <a:t> of Contact Metamorphism. “</a:t>
            </a:r>
            <a:r>
              <a:rPr lang="en-US" sz="1100" dirty="0" err="1"/>
              <a:t>Nedra</a:t>
            </a:r>
            <a:r>
              <a:rPr lang="en-US" sz="1100" dirty="0"/>
              <a:t>”. Moscow. 1970. 271 p.</a:t>
            </a:r>
          </a:p>
          <a:p>
            <a:pPr algn="just"/>
            <a:r>
              <a:rPr lang="en-US" sz="1100" b="1" i="1" dirty="0" err="1"/>
              <a:t>Somin</a:t>
            </a:r>
            <a:r>
              <a:rPr lang="en-US" sz="1100" b="1" i="1" dirty="0"/>
              <a:t> M.L.</a:t>
            </a:r>
            <a:r>
              <a:rPr lang="en-US" sz="1100" b="1" dirty="0"/>
              <a:t> </a:t>
            </a:r>
            <a:r>
              <a:rPr lang="en-US" sz="1100" dirty="0"/>
              <a:t>Pre-Jurassic basement of the Main Range and the Southern Slope of the Greater Caucasus. M .: “</a:t>
            </a:r>
            <a:r>
              <a:rPr lang="en-US" sz="1100" dirty="0" err="1"/>
              <a:t>Nauka</a:t>
            </a:r>
            <a:r>
              <a:rPr lang="en-US" sz="1100" dirty="0"/>
              <a:t>”. 1971. 245 p</a:t>
            </a:r>
            <a:r>
              <a:rPr lang="en-US" sz="1100" dirty="0" smtClean="0"/>
              <a:t>.</a:t>
            </a:r>
          </a:p>
          <a:p>
            <a:pPr algn="just"/>
            <a:r>
              <a:rPr lang="en-US" sz="1100" b="1" i="1" dirty="0" err="1" smtClean="0"/>
              <a:t>Somin</a:t>
            </a:r>
            <a:r>
              <a:rPr lang="en-US" sz="1100" b="1" i="1" dirty="0" smtClean="0"/>
              <a:t> M.</a:t>
            </a:r>
            <a:r>
              <a:rPr lang="en-US" sz="1100" b="1" dirty="0" smtClean="0"/>
              <a:t> </a:t>
            </a:r>
            <a:r>
              <a:rPr lang="en-US" sz="1100" dirty="0" smtClean="0"/>
              <a:t>Pre-Jurassic basement of the Greater Caucasus: Brief Overview. Turkish J. Earth Sci., 2011. vol. 20, pp. 1-65.</a:t>
            </a:r>
            <a:endParaRPr lang="en-US" sz="1100" dirty="0"/>
          </a:p>
          <a:p>
            <a:pPr algn="just"/>
            <a:r>
              <a:rPr lang="en-US" sz="1100" b="1" i="1" dirty="0" err="1"/>
              <a:t>Somin</a:t>
            </a:r>
            <a:r>
              <a:rPr lang="en-US" sz="1100" b="1" i="1" dirty="0"/>
              <a:t> M.L., </a:t>
            </a:r>
            <a:r>
              <a:rPr lang="en-US" sz="1100" b="1" i="1" dirty="0" err="1"/>
              <a:t>Belov</a:t>
            </a:r>
            <a:r>
              <a:rPr lang="en-US" sz="1100" b="1" i="1" dirty="0"/>
              <a:t> A.A.</a:t>
            </a:r>
            <a:r>
              <a:rPr lang="en-US" sz="1100" b="1" dirty="0"/>
              <a:t> </a:t>
            </a:r>
            <a:r>
              <a:rPr lang="en-US" sz="1100" dirty="0"/>
              <a:t>On the stratigraphic dissection of the </a:t>
            </a:r>
            <a:r>
              <a:rPr lang="en-US" sz="1100" dirty="0" err="1"/>
              <a:t>Dizi</a:t>
            </a:r>
            <a:r>
              <a:rPr lang="en-US" sz="1100" dirty="0"/>
              <a:t> series of </a:t>
            </a:r>
            <a:r>
              <a:rPr lang="en-US" sz="1100" dirty="0" err="1"/>
              <a:t>Svaneti</a:t>
            </a:r>
            <a:r>
              <a:rPr lang="en-US" sz="1100" dirty="0"/>
              <a:t> (Central Caucasus</a:t>
            </a:r>
            <a:r>
              <a:rPr lang="en-US" sz="1100" dirty="0" smtClean="0"/>
              <a:t>)//Bul</a:t>
            </a:r>
            <a:r>
              <a:rPr lang="en-US" sz="1100" dirty="0"/>
              <a:t>. MOIP, Dep. geol., 1976. </a:t>
            </a:r>
            <a:r>
              <a:rPr lang="en-GB" sz="1100" dirty="0" smtClean="0"/>
              <a:t>V</a:t>
            </a:r>
            <a:r>
              <a:rPr lang="en-US" sz="1100" dirty="0" smtClean="0"/>
              <a:t>.42</a:t>
            </a:r>
            <a:r>
              <a:rPr lang="en-US" sz="1100" dirty="0"/>
              <a:t>, </a:t>
            </a:r>
            <a:r>
              <a:rPr lang="en-US" sz="1100" dirty="0" smtClean="0"/>
              <a:t>is. </a:t>
            </a:r>
            <a:r>
              <a:rPr lang="en-US" sz="1100" dirty="0"/>
              <a:t>1, pp. 16-21.</a:t>
            </a:r>
          </a:p>
          <a:p>
            <a:pPr algn="just"/>
            <a:r>
              <a:rPr lang="en-US" sz="1100" b="1" i="1" dirty="0" err="1" smtClean="0"/>
              <a:t>Withney</a:t>
            </a:r>
            <a:r>
              <a:rPr lang="en-US" sz="1100" b="1" i="1" dirty="0" smtClean="0"/>
              <a:t> </a:t>
            </a:r>
            <a:r>
              <a:rPr lang="en-US" sz="1100" b="1" i="1" dirty="0"/>
              <a:t>D.L., Evans B.W.</a:t>
            </a:r>
            <a:r>
              <a:rPr lang="en-US" sz="1100" dirty="0"/>
              <a:t> Abbreviations for names of Rock Forming Minerals. American Mineralogist, 2010. vol. 95, pp.185-187</a:t>
            </a:r>
            <a:r>
              <a:rPr lang="en-US" sz="1100" dirty="0" smtClean="0"/>
              <a:t>.</a:t>
            </a:r>
          </a:p>
          <a:p>
            <a:pPr algn="just"/>
            <a:endParaRPr lang="en-US" sz="1100" dirty="0"/>
          </a:p>
        </p:txBody>
      </p:sp>
      <p:pic>
        <p:nvPicPr>
          <p:cNvPr id="6" name="Picture 6" descr="C:\Users\Petrologist\Desktop\cc_by_logo_png.png"/>
          <p:cNvPicPr>
            <a:picLocks noChangeAspect="1" noChangeArrowheads="1"/>
          </p:cNvPicPr>
          <p:nvPr/>
        </p:nvPicPr>
        <p:blipFill>
          <a:blip r:embed="rId2" cstate="print"/>
          <a:srcRect/>
          <a:stretch>
            <a:fillRect/>
          </a:stretch>
        </p:blipFill>
        <p:spPr bwMode="auto">
          <a:xfrm>
            <a:off x="7848600" y="6400800"/>
            <a:ext cx="1227137" cy="430213"/>
          </a:xfrm>
          <a:prstGeom prst="rect">
            <a:avLst/>
          </a:prstGeom>
          <a:noFill/>
        </p:spPr>
      </p:pic>
      <p:sp>
        <p:nvSpPr>
          <p:cNvPr id="7" name="Rectangle 6"/>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2</a:t>
            </a:fld>
            <a:endParaRPr lang="en-US" dirty="0"/>
          </a:p>
        </p:txBody>
      </p:sp>
      <p:sp>
        <p:nvSpPr>
          <p:cNvPr id="3" name="Rectangle 2"/>
          <p:cNvSpPr/>
          <p:nvPr/>
        </p:nvSpPr>
        <p:spPr>
          <a:xfrm>
            <a:off x="533400" y="-4800600"/>
            <a:ext cx="8153400" cy="369332"/>
          </a:xfrm>
          <a:prstGeom prst="rect">
            <a:avLst/>
          </a:prstGeom>
        </p:spPr>
        <p:txBody>
          <a:bodyPr wrap="square">
            <a:spAutoFit/>
          </a:bodyPr>
          <a:lstStyle/>
          <a:p>
            <a:r>
              <a:rPr lang="en-US" dirty="0" smtClean="0"/>
              <a:t> </a:t>
            </a:r>
            <a:endParaRPr lang="en-US" dirty="0"/>
          </a:p>
        </p:txBody>
      </p:sp>
      <p:sp>
        <p:nvSpPr>
          <p:cNvPr id="5" name="Rectangle 4"/>
          <p:cNvSpPr/>
          <p:nvPr/>
        </p:nvSpPr>
        <p:spPr>
          <a:xfrm>
            <a:off x="228600" y="381000"/>
            <a:ext cx="8686800" cy="5943600"/>
          </a:xfrm>
          <a:prstGeom prst="rect">
            <a:avLst/>
          </a:prstGeom>
          <a:solidFill>
            <a:schemeClr val="accent3">
              <a:lumMod val="20000"/>
              <a:lumOff val="8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600" dirty="0" smtClean="0">
                <a:ea typeface="Verdana" pitchFamily="34" charset="0"/>
              </a:rPr>
              <a:t>The </a:t>
            </a:r>
            <a:r>
              <a:rPr lang="en-US" sz="1600" dirty="0">
                <a:ea typeface="Verdana" pitchFamily="34" charset="0"/>
              </a:rPr>
              <a:t>Greater Caucasus – the complex geological structure of the Caucasus is an integrated part of the Mediterranean (Alpine-Himalayan) collision </a:t>
            </a:r>
            <a:r>
              <a:rPr lang="en-US" sz="1600" dirty="0" err="1">
                <a:ea typeface="Verdana" pitchFamily="34" charset="0"/>
              </a:rPr>
              <a:t>orogenic</a:t>
            </a:r>
            <a:r>
              <a:rPr lang="en-US" sz="1600" dirty="0">
                <a:ea typeface="Verdana" pitchFamily="34" charset="0"/>
              </a:rPr>
              <a:t> belt. The </a:t>
            </a:r>
            <a:r>
              <a:rPr lang="en-US" sz="1600" dirty="0" err="1">
                <a:ea typeface="Verdana" pitchFamily="34" charset="0"/>
              </a:rPr>
              <a:t>Dizi</a:t>
            </a:r>
            <a:r>
              <a:rPr lang="en-US" sz="1600" dirty="0">
                <a:ea typeface="Verdana" pitchFamily="34" charset="0"/>
              </a:rPr>
              <a:t> series is exposed within the Greater Caucasus Southern Slope zone, in the core of </a:t>
            </a:r>
            <a:r>
              <a:rPr lang="en-US" sz="1600" dirty="0" err="1">
                <a:ea typeface="Verdana" pitchFamily="34" charset="0"/>
              </a:rPr>
              <a:t>Svaneti</a:t>
            </a:r>
            <a:r>
              <a:rPr lang="en-US" sz="1600" dirty="0">
                <a:ea typeface="Verdana" pitchFamily="34" charset="0"/>
              </a:rPr>
              <a:t> </a:t>
            </a:r>
            <a:r>
              <a:rPr lang="en-US" sz="1600" dirty="0" err="1" smtClean="0">
                <a:ea typeface="Verdana" pitchFamily="34" charset="0"/>
              </a:rPr>
              <a:t>anticlinorium</a:t>
            </a:r>
            <a:r>
              <a:rPr lang="en-US" sz="1600" dirty="0" smtClean="0">
                <a:ea typeface="Verdana" pitchFamily="34" charset="0"/>
              </a:rPr>
              <a:t>. </a:t>
            </a:r>
            <a:r>
              <a:rPr lang="en-US" sz="1600" dirty="0">
                <a:ea typeface="Verdana" pitchFamily="34" charset="0"/>
              </a:rPr>
              <a:t>It is formed in the </a:t>
            </a:r>
            <a:r>
              <a:rPr lang="en-US" sz="1600" dirty="0" smtClean="0">
                <a:ea typeface="Verdana" pitchFamily="34" charset="0"/>
              </a:rPr>
              <a:t>conditions </a:t>
            </a:r>
            <a:r>
              <a:rPr lang="en-US" sz="1600" dirty="0">
                <a:ea typeface="Verdana" pitchFamily="34" charset="0"/>
              </a:rPr>
              <a:t>of the continental slope and the foot on the southern passive margin of the small </a:t>
            </a:r>
            <a:r>
              <a:rPr lang="en-US" sz="1600" dirty="0" smtClean="0">
                <a:ea typeface="Verdana" pitchFamily="34" charset="0"/>
              </a:rPr>
              <a:t>ocean basin </a:t>
            </a:r>
            <a:r>
              <a:rPr lang="en-US" sz="1600" dirty="0">
                <a:ea typeface="Verdana" pitchFamily="34" charset="0"/>
              </a:rPr>
              <a:t>(</a:t>
            </a:r>
            <a:r>
              <a:rPr lang="en-US" sz="1600" dirty="0" err="1">
                <a:ea typeface="Verdana" pitchFamily="34" charset="0"/>
              </a:rPr>
              <a:t>Gamkrelidze</a:t>
            </a:r>
            <a:r>
              <a:rPr lang="en-US" sz="1600" dirty="0">
                <a:ea typeface="Verdana" pitchFamily="34" charset="0"/>
              </a:rPr>
              <a:t>, </a:t>
            </a:r>
            <a:r>
              <a:rPr lang="en-US" sz="1600" dirty="0" err="1">
                <a:ea typeface="Verdana" pitchFamily="34" charset="0"/>
              </a:rPr>
              <a:t>Shengelia</a:t>
            </a:r>
            <a:r>
              <a:rPr lang="en-US" sz="1600" dirty="0">
                <a:ea typeface="Verdana" pitchFamily="34" charset="0"/>
              </a:rPr>
              <a:t>, 2005)</a:t>
            </a:r>
            <a:r>
              <a:rPr lang="en-US" sz="1600" dirty="0" smtClean="0">
                <a:ea typeface="Verdana" pitchFamily="34" charset="0"/>
              </a:rPr>
              <a:t>. </a:t>
            </a:r>
            <a:r>
              <a:rPr lang="en-US" sz="1600" dirty="0">
                <a:ea typeface="Verdana" pitchFamily="34" charset="0"/>
              </a:rPr>
              <a:t>The rocks of the </a:t>
            </a:r>
            <a:r>
              <a:rPr lang="en-US" sz="1600" dirty="0" err="1">
                <a:ea typeface="Verdana" pitchFamily="34" charset="0"/>
              </a:rPr>
              <a:t>Dizi</a:t>
            </a:r>
            <a:r>
              <a:rPr lang="en-US" sz="1600" dirty="0">
                <a:ea typeface="Verdana" pitchFamily="34" charset="0"/>
              </a:rPr>
              <a:t> series are </a:t>
            </a:r>
            <a:r>
              <a:rPr lang="en-US" sz="1600" dirty="0" err="1">
                <a:ea typeface="Verdana" pitchFamily="34" charset="0"/>
              </a:rPr>
              <a:t>faunistically</a:t>
            </a:r>
            <a:r>
              <a:rPr lang="en-US" sz="1600" dirty="0">
                <a:ea typeface="Verdana" pitchFamily="34" charset="0"/>
              </a:rPr>
              <a:t> dated from the Devonian to the Triassic </a:t>
            </a:r>
            <a:r>
              <a:rPr lang="en-US" sz="1600" dirty="0" smtClean="0">
                <a:ea typeface="Verdana" pitchFamily="34" charset="0"/>
              </a:rPr>
              <a:t>inclusive. </a:t>
            </a:r>
            <a:r>
              <a:rPr lang="en-US" sz="1600" dirty="0">
                <a:ea typeface="Verdana" pitchFamily="34" charset="0"/>
              </a:rPr>
              <a:t>It is very difficult to make stratigraphic division of the </a:t>
            </a:r>
            <a:r>
              <a:rPr lang="en-US" sz="1600" dirty="0" err="1">
                <a:ea typeface="Verdana" pitchFamily="34" charset="0"/>
              </a:rPr>
              <a:t>Dizi</a:t>
            </a:r>
            <a:r>
              <a:rPr lang="en-US" sz="1600" dirty="0">
                <a:ea typeface="Verdana" pitchFamily="34" charset="0"/>
              </a:rPr>
              <a:t> series because of its tectonic </a:t>
            </a:r>
            <a:r>
              <a:rPr lang="en-US" sz="1600" dirty="0" smtClean="0">
                <a:ea typeface="Verdana" pitchFamily="34" charset="0"/>
              </a:rPr>
              <a:t>structure, </a:t>
            </a:r>
            <a:r>
              <a:rPr lang="en-US" sz="1600" dirty="0">
                <a:ea typeface="Verdana" pitchFamily="34" charset="0"/>
              </a:rPr>
              <a:t>homogeneous lithological composition and difficult accessibility of the area. The most </a:t>
            </a:r>
            <a:r>
              <a:rPr lang="en-US" sz="1600" dirty="0" smtClean="0">
                <a:ea typeface="Verdana" pitchFamily="34" charset="0"/>
              </a:rPr>
              <a:t>complete </a:t>
            </a:r>
            <a:r>
              <a:rPr lang="en-US" sz="1600" dirty="0">
                <a:ea typeface="Verdana" pitchFamily="34" charset="0"/>
              </a:rPr>
              <a:t>well-grounded division of the series is given by M.L. </a:t>
            </a:r>
            <a:r>
              <a:rPr lang="en-US" sz="1600" dirty="0" err="1">
                <a:ea typeface="Verdana" pitchFamily="34" charset="0"/>
              </a:rPr>
              <a:t>Somin</a:t>
            </a:r>
            <a:r>
              <a:rPr lang="en-US" sz="1600" dirty="0">
                <a:ea typeface="Verdana" pitchFamily="34" charset="0"/>
              </a:rPr>
              <a:t> and A.A. </a:t>
            </a:r>
            <a:r>
              <a:rPr lang="en-US" sz="1600" dirty="0" err="1">
                <a:ea typeface="Verdana" pitchFamily="34" charset="0"/>
              </a:rPr>
              <a:t>Belov</a:t>
            </a:r>
            <a:r>
              <a:rPr lang="en-US" sz="1600" dirty="0">
                <a:ea typeface="Verdana" pitchFamily="34" charset="0"/>
              </a:rPr>
              <a:t> (1976). They have distinguished a number of suites here. The suites are mainly composed of </a:t>
            </a:r>
            <a:r>
              <a:rPr lang="en-US" sz="1600" dirty="0" err="1" smtClean="0">
                <a:ea typeface="Verdana" pitchFamily="34" charset="0"/>
              </a:rPr>
              <a:t>terrigenous</a:t>
            </a:r>
            <a:r>
              <a:rPr lang="en-US" sz="1600" dirty="0" smtClean="0">
                <a:ea typeface="Verdana" pitchFamily="34" charset="0"/>
              </a:rPr>
              <a:t> </a:t>
            </a:r>
            <a:r>
              <a:rPr lang="en-US" sz="1600" dirty="0" err="1">
                <a:ea typeface="Verdana" pitchFamily="34" charset="0"/>
              </a:rPr>
              <a:t>phyllitic</a:t>
            </a:r>
            <a:r>
              <a:rPr lang="en-US" sz="1600" dirty="0">
                <a:ea typeface="Verdana" pitchFamily="34" charset="0"/>
              </a:rPr>
              <a:t> </a:t>
            </a:r>
            <a:r>
              <a:rPr lang="en-US" sz="1600" dirty="0" err="1" smtClean="0">
                <a:ea typeface="Verdana" pitchFamily="34" charset="0"/>
              </a:rPr>
              <a:t>shales</a:t>
            </a:r>
            <a:r>
              <a:rPr lang="en-US" sz="1600" dirty="0">
                <a:ea typeface="Verdana" pitchFamily="34" charset="0"/>
              </a:rPr>
              <a:t>, </a:t>
            </a:r>
            <a:r>
              <a:rPr lang="en-US" sz="1600" dirty="0" smtClean="0">
                <a:ea typeface="Verdana" pitchFamily="34" charset="0"/>
              </a:rPr>
              <a:t>vary-grained </a:t>
            </a:r>
            <a:r>
              <a:rPr lang="en-US" sz="1600" dirty="0" err="1">
                <a:ea typeface="Verdana" pitchFamily="34" charset="0"/>
              </a:rPr>
              <a:t>metasandstones</a:t>
            </a:r>
            <a:r>
              <a:rPr lang="en-US" sz="1600" dirty="0">
                <a:ea typeface="Verdana" pitchFamily="34" charset="0"/>
              </a:rPr>
              <a:t>, </a:t>
            </a:r>
            <a:r>
              <a:rPr lang="en-US" sz="1600" dirty="0" err="1">
                <a:ea typeface="Verdana" pitchFamily="34" charset="0"/>
              </a:rPr>
              <a:t>quartzitic</a:t>
            </a:r>
            <a:r>
              <a:rPr lang="en-US" sz="1600" dirty="0">
                <a:ea typeface="Verdana" pitchFamily="34" charset="0"/>
              </a:rPr>
              <a:t> </a:t>
            </a:r>
            <a:r>
              <a:rPr lang="en-US" sz="1600" dirty="0" err="1">
                <a:ea typeface="Verdana" pitchFamily="34" charset="0"/>
              </a:rPr>
              <a:t>aleurolites</a:t>
            </a:r>
            <a:r>
              <a:rPr lang="en-US" sz="1600" dirty="0">
                <a:ea typeface="Verdana" pitchFamily="34" charset="0"/>
              </a:rPr>
              <a:t> and lenses and </a:t>
            </a:r>
            <a:r>
              <a:rPr lang="en-US" sz="1600" dirty="0" err="1" smtClean="0">
                <a:ea typeface="Verdana" pitchFamily="34" charset="0"/>
              </a:rPr>
              <a:t>interbeds</a:t>
            </a:r>
            <a:r>
              <a:rPr lang="en-US" sz="1600" dirty="0" smtClean="0">
                <a:ea typeface="Verdana" pitchFamily="34" charset="0"/>
              </a:rPr>
              <a:t> </a:t>
            </a:r>
            <a:r>
              <a:rPr lang="en-US" sz="1600" dirty="0">
                <a:ea typeface="Verdana" pitchFamily="34" charset="0"/>
              </a:rPr>
              <a:t>of marbleized </a:t>
            </a:r>
            <a:r>
              <a:rPr lang="en-US" sz="1600" dirty="0" err="1">
                <a:ea typeface="Verdana" pitchFamily="34" charset="0"/>
              </a:rPr>
              <a:t>limestones</a:t>
            </a:r>
            <a:r>
              <a:rPr lang="en-US" sz="1600" dirty="0">
                <a:ea typeface="Verdana" pitchFamily="34" charset="0"/>
              </a:rPr>
              <a:t>, except of one suite consisting of </a:t>
            </a:r>
            <a:r>
              <a:rPr lang="en-US" sz="1600" dirty="0" err="1">
                <a:ea typeface="Verdana" pitchFamily="34" charset="0"/>
              </a:rPr>
              <a:t>CaO</a:t>
            </a:r>
            <a:r>
              <a:rPr lang="en-US" sz="1600" dirty="0">
                <a:ea typeface="Verdana" pitchFamily="34" charset="0"/>
              </a:rPr>
              <a:t> rich </a:t>
            </a:r>
            <a:r>
              <a:rPr lang="en-US" sz="1600" dirty="0" err="1">
                <a:ea typeface="Verdana" pitchFamily="34" charset="0"/>
              </a:rPr>
              <a:t>schists</a:t>
            </a:r>
            <a:r>
              <a:rPr lang="en-US" sz="1600" dirty="0">
                <a:ea typeface="Verdana" pitchFamily="34" charset="0"/>
              </a:rPr>
              <a:t>, </a:t>
            </a:r>
            <a:r>
              <a:rPr lang="en-US" sz="1600" dirty="0" smtClean="0">
                <a:ea typeface="Verdana" pitchFamily="34" charset="0"/>
              </a:rPr>
              <a:t>metamorphosed </a:t>
            </a:r>
            <a:r>
              <a:rPr lang="en-US" sz="1600" dirty="0">
                <a:ea typeface="Verdana" pitchFamily="34" charset="0"/>
              </a:rPr>
              <a:t>tuff </a:t>
            </a:r>
            <a:r>
              <a:rPr lang="en-US" sz="1600" dirty="0" err="1">
                <a:ea typeface="Verdana" pitchFamily="34" charset="0"/>
              </a:rPr>
              <a:t>breccias</a:t>
            </a:r>
            <a:r>
              <a:rPr lang="en-US" sz="1600" dirty="0">
                <a:ea typeface="Verdana" pitchFamily="34" charset="0"/>
              </a:rPr>
              <a:t> and medium-grained sandstones</a:t>
            </a:r>
            <a:r>
              <a:rPr lang="en-US" sz="1600" dirty="0" smtClean="0">
                <a:ea typeface="Verdana" pitchFamily="34" charset="0"/>
              </a:rPr>
              <a:t>.</a:t>
            </a:r>
          </a:p>
          <a:p>
            <a:pPr algn="just"/>
            <a:endParaRPr lang="en-US" sz="1600" dirty="0">
              <a:ea typeface="Verdana" pitchFamily="34" charset="0"/>
            </a:endParaRPr>
          </a:p>
          <a:p>
            <a:pPr algn="just"/>
            <a:r>
              <a:rPr lang="en-US" sz="1600" dirty="0">
                <a:ea typeface="Verdana" pitchFamily="34" charset="0"/>
              </a:rPr>
              <a:t>Most researchers based on the presence of above mentioned rocks believe that the </a:t>
            </a:r>
            <a:r>
              <a:rPr lang="en-US" sz="1600" dirty="0" err="1">
                <a:ea typeface="Verdana" pitchFamily="34" charset="0"/>
              </a:rPr>
              <a:t>Dizi</a:t>
            </a:r>
            <a:r>
              <a:rPr lang="en-US" sz="1600" dirty="0">
                <a:ea typeface="Verdana" pitchFamily="34" charset="0"/>
              </a:rPr>
              <a:t> series rocks underwent the low-grade regional </a:t>
            </a:r>
            <a:r>
              <a:rPr lang="en-US" sz="1600" dirty="0" smtClean="0">
                <a:ea typeface="Verdana" pitchFamily="34" charset="0"/>
              </a:rPr>
              <a:t>metamorphism </a:t>
            </a:r>
            <a:r>
              <a:rPr lang="en-US" sz="1600" dirty="0">
                <a:ea typeface="Verdana" pitchFamily="34" charset="0"/>
              </a:rPr>
              <a:t>(</a:t>
            </a:r>
            <a:r>
              <a:rPr lang="en-US" sz="1600" dirty="0" err="1">
                <a:ea typeface="Verdana" pitchFamily="34" charset="0"/>
              </a:rPr>
              <a:t>Goishvili</a:t>
            </a:r>
            <a:r>
              <a:rPr lang="en-US" sz="1600" dirty="0">
                <a:ea typeface="Verdana" pitchFamily="34" charset="0"/>
              </a:rPr>
              <a:t>, 1962; </a:t>
            </a:r>
            <a:r>
              <a:rPr lang="en-US" sz="1600" dirty="0" err="1">
                <a:ea typeface="Verdana" pitchFamily="34" charset="0"/>
              </a:rPr>
              <a:t>Adamia</a:t>
            </a:r>
            <a:r>
              <a:rPr lang="en-US" sz="1600" dirty="0">
                <a:ea typeface="Verdana" pitchFamily="34" charset="0"/>
              </a:rPr>
              <a:t>, 1968; </a:t>
            </a:r>
            <a:r>
              <a:rPr lang="en-US" sz="1600" dirty="0" err="1">
                <a:ea typeface="Verdana" pitchFamily="34" charset="0"/>
              </a:rPr>
              <a:t>Somin</a:t>
            </a:r>
            <a:r>
              <a:rPr lang="en-US" sz="1600" dirty="0">
                <a:ea typeface="Verdana" pitchFamily="34" charset="0"/>
              </a:rPr>
              <a:t>, 1971; </a:t>
            </a:r>
            <a:r>
              <a:rPr lang="en-US" sz="1600" dirty="0" err="1">
                <a:ea typeface="Verdana" pitchFamily="34" charset="0"/>
              </a:rPr>
              <a:t>Somin</a:t>
            </a:r>
            <a:r>
              <a:rPr lang="en-US" sz="1600" dirty="0">
                <a:ea typeface="Verdana" pitchFamily="34" charset="0"/>
              </a:rPr>
              <a:t>, </a:t>
            </a:r>
            <a:r>
              <a:rPr lang="en-US" sz="1600" dirty="0" err="1">
                <a:ea typeface="Verdana" pitchFamily="34" charset="0"/>
              </a:rPr>
              <a:t>Belov</a:t>
            </a:r>
            <a:r>
              <a:rPr lang="en-US" sz="1600" dirty="0">
                <a:ea typeface="Verdana" pitchFamily="34" charset="0"/>
              </a:rPr>
              <a:t>, 1976; </a:t>
            </a:r>
            <a:r>
              <a:rPr lang="en-US" sz="1600" dirty="0" err="1">
                <a:ea typeface="Verdana" pitchFamily="34" charset="0"/>
              </a:rPr>
              <a:t>Kutelia</a:t>
            </a:r>
            <a:r>
              <a:rPr lang="en-US" sz="1600" dirty="0">
                <a:ea typeface="Verdana" pitchFamily="34" charset="0"/>
              </a:rPr>
              <a:t>, 1984; </a:t>
            </a:r>
            <a:r>
              <a:rPr lang="en-US" sz="1600" dirty="0" err="1">
                <a:ea typeface="Verdana" pitchFamily="34" charset="0"/>
              </a:rPr>
              <a:t>Somin</a:t>
            </a:r>
            <a:r>
              <a:rPr lang="en-US" sz="1600" dirty="0">
                <a:ea typeface="Verdana" pitchFamily="34" charset="0"/>
              </a:rPr>
              <a:t>, 2011, et al.)</a:t>
            </a:r>
            <a:r>
              <a:rPr lang="en-US" sz="1600" dirty="0" smtClean="0">
                <a:ea typeface="Verdana" pitchFamily="34" charset="0"/>
              </a:rPr>
              <a:t>. </a:t>
            </a:r>
            <a:r>
              <a:rPr lang="en-US" sz="1600" dirty="0">
                <a:ea typeface="Verdana" pitchFamily="34" charset="0"/>
              </a:rPr>
              <a:t>However, some of them consider it as higher-grade metamorphism or even </a:t>
            </a:r>
            <a:r>
              <a:rPr lang="en-US" sz="1600" dirty="0" err="1" smtClean="0">
                <a:ea typeface="Verdana" pitchFamily="34" charset="0"/>
              </a:rPr>
              <a:t>anchimetamorphism</a:t>
            </a:r>
            <a:r>
              <a:rPr lang="en-US" sz="1600" dirty="0" smtClean="0">
                <a:ea typeface="Verdana" pitchFamily="34" charset="0"/>
              </a:rPr>
              <a:t> (</a:t>
            </a:r>
            <a:r>
              <a:rPr lang="en-US" sz="1600" dirty="0" err="1" smtClean="0">
                <a:ea typeface="Verdana" pitchFamily="34" charset="0"/>
              </a:rPr>
              <a:t>Chikhradze</a:t>
            </a:r>
            <a:r>
              <a:rPr lang="en-US" sz="1600" dirty="0" smtClean="0">
                <a:ea typeface="Verdana" pitchFamily="34" charset="0"/>
              </a:rPr>
              <a:t> , 2005; </a:t>
            </a:r>
            <a:r>
              <a:rPr lang="en-US" sz="1600" dirty="0" err="1" smtClean="0">
                <a:ea typeface="Verdana" pitchFamily="34" charset="0"/>
              </a:rPr>
              <a:t>Kekelia</a:t>
            </a:r>
            <a:r>
              <a:rPr lang="en-US" sz="1600" dirty="0" smtClean="0">
                <a:ea typeface="Verdana" pitchFamily="34" charset="0"/>
              </a:rPr>
              <a:t> </a:t>
            </a:r>
            <a:r>
              <a:rPr lang="en-US" sz="1600" dirty="0">
                <a:ea typeface="Verdana" pitchFamily="34" charset="0"/>
              </a:rPr>
              <a:t>et al</a:t>
            </a:r>
            <a:r>
              <a:rPr lang="en-US" sz="1600" dirty="0" smtClean="0">
                <a:ea typeface="Verdana" pitchFamily="34" charset="0"/>
              </a:rPr>
              <a:t>.,2017</a:t>
            </a:r>
            <a:r>
              <a:rPr lang="en-US" sz="1600" dirty="0">
                <a:ea typeface="Verdana" pitchFamily="34" charset="0"/>
              </a:rPr>
              <a:t>)</a:t>
            </a:r>
            <a:r>
              <a:rPr lang="en-US" sz="1600" dirty="0" smtClean="0">
                <a:ea typeface="Verdana" pitchFamily="34" charset="0"/>
              </a:rPr>
              <a:t>. </a:t>
            </a:r>
          </a:p>
          <a:p>
            <a:pPr algn="just"/>
            <a:endParaRPr lang="en-US" sz="1600" dirty="0">
              <a:ea typeface="Verdana" pitchFamily="34" charset="0"/>
            </a:endParaRPr>
          </a:p>
          <a:p>
            <a:pPr algn="just"/>
            <a:r>
              <a:rPr lang="en-US" sz="1600" dirty="0">
                <a:ea typeface="Verdana" pitchFamily="34" charset="0"/>
              </a:rPr>
              <a:t>Despite the well-studied stratigraphy and tectonics of the </a:t>
            </a:r>
            <a:r>
              <a:rPr lang="en-US" sz="1600" dirty="0" err="1">
                <a:ea typeface="Verdana" pitchFamily="34" charset="0"/>
              </a:rPr>
              <a:t>Dizi</a:t>
            </a:r>
            <a:r>
              <a:rPr lang="en-US" sz="1600" dirty="0">
                <a:ea typeface="Verdana" pitchFamily="34" charset="0"/>
              </a:rPr>
              <a:t> series, the issues of </a:t>
            </a:r>
            <a:r>
              <a:rPr lang="en-US" sz="1600" dirty="0" smtClean="0">
                <a:ea typeface="Verdana" pitchFamily="34" charset="0"/>
              </a:rPr>
              <a:t>metamorphism</a:t>
            </a:r>
            <a:r>
              <a:rPr lang="en-US" sz="1600" dirty="0">
                <a:ea typeface="Verdana" pitchFamily="34" charset="0"/>
              </a:rPr>
              <a:t>, in compare with the directly adjoining it pre-Alpine crystalline basement of the Greater </a:t>
            </a:r>
            <a:r>
              <a:rPr lang="en-US" sz="1600" dirty="0" smtClean="0">
                <a:ea typeface="Verdana" pitchFamily="34" charset="0"/>
              </a:rPr>
              <a:t>Caucasus </a:t>
            </a:r>
            <a:r>
              <a:rPr lang="en-US" sz="1600" dirty="0">
                <a:ea typeface="Verdana" pitchFamily="34" charset="0"/>
              </a:rPr>
              <a:t>are less studied. There only a petrographic study of rocks was carried out, but determination of </a:t>
            </a:r>
            <a:r>
              <a:rPr lang="en-US" sz="1600" dirty="0" smtClean="0">
                <a:ea typeface="Verdana" pitchFamily="34" charset="0"/>
              </a:rPr>
              <a:t>rock-forming </a:t>
            </a:r>
            <a:r>
              <a:rPr lang="en-US" sz="1600" dirty="0">
                <a:ea typeface="Verdana" pitchFamily="34" charset="0"/>
              </a:rPr>
              <a:t>minerals composition and therefore the </a:t>
            </a:r>
            <a:r>
              <a:rPr lang="en-US" sz="1600" dirty="0" smtClean="0">
                <a:ea typeface="Verdana" pitchFamily="34" charset="0"/>
              </a:rPr>
              <a:t>establishment </a:t>
            </a:r>
            <a:r>
              <a:rPr lang="en-US" sz="1600" dirty="0">
                <a:ea typeface="Verdana" pitchFamily="34" charset="0"/>
              </a:rPr>
              <a:t>of key mineral assemblages were not realized. The authors aimed to fill this gap on the basis of a detailed study of </a:t>
            </a:r>
            <a:r>
              <a:rPr lang="en-US" sz="1600" dirty="0" smtClean="0">
                <a:ea typeface="Verdana" pitchFamily="34" charset="0"/>
              </a:rPr>
              <a:t>metamorphosed </a:t>
            </a:r>
            <a:r>
              <a:rPr lang="en-US" sz="1600" dirty="0">
                <a:ea typeface="Verdana" pitchFamily="34" charset="0"/>
              </a:rPr>
              <a:t>rocks of the </a:t>
            </a:r>
            <a:r>
              <a:rPr lang="en-US" sz="1600" dirty="0" err="1">
                <a:ea typeface="Verdana" pitchFamily="34" charset="0"/>
              </a:rPr>
              <a:t>Dizi</a:t>
            </a:r>
            <a:r>
              <a:rPr lang="en-US" sz="1600" dirty="0">
                <a:ea typeface="Verdana" pitchFamily="34" charset="0"/>
              </a:rPr>
              <a:t> series.</a:t>
            </a:r>
          </a:p>
        </p:txBody>
      </p:sp>
      <p:pic>
        <p:nvPicPr>
          <p:cNvPr id="6" name="Picture 6" descr="C:\Users\Petrologist\Desktop\cc_by_logo_png.png"/>
          <p:cNvPicPr>
            <a:picLocks noChangeAspect="1" noChangeArrowheads="1"/>
          </p:cNvPicPr>
          <p:nvPr/>
        </p:nvPicPr>
        <p:blipFill>
          <a:blip r:embed="rId2" cstate="print"/>
          <a:srcRect/>
          <a:stretch>
            <a:fillRect/>
          </a:stretch>
        </p:blipFill>
        <p:spPr bwMode="auto">
          <a:xfrm>
            <a:off x="7848600" y="6400800"/>
            <a:ext cx="1227137" cy="430213"/>
          </a:xfrm>
          <a:prstGeom prst="rect">
            <a:avLst/>
          </a:prstGeom>
          <a:noFill/>
        </p:spPr>
      </p:pic>
      <p:sp>
        <p:nvSpPr>
          <p:cNvPr id="7" name="Rectangle 6"/>
          <p:cNvSpPr/>
          <p:nvPr/>
        </p:nvSpPr>
        <p:spPr>
          <a:xfrm>
            <a:off x="190799" y="0"/>
            <a:ext cx="1866601" cy="400110"/>
          </a:xfrm>
          <a:prstGeom prst="rect">
            <a:avLst/>
          </a:prstGeom>
        </p:spPr>
        <p:txBody>
          <a:bodyPr wrap="none">
            <a:spAutoFit/>
          </a:bodyPr>
          <a:lstStyle/>
          <a:p>
            <a:r>
              <a:rPr lang="en-US" sz="2000" b="1" dirty="0" smtClean="0">
                <a:ea typeface="Verdana" pitchFamily="34" charset="0"/>
              </a:rPr>
              <a:t>INTRODUCTION</a:t>
            </a:r>
          </a:p>
        </p:txBody>
      </p:sp>
      <p:sp>
        <p:nvSpPr>
          <p:cNvPr id="8" name="Rectangle 7"/>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Tree>
    <p:extLst>
      <p:ext uri="{BB962C8B-B14F-4D97-AF65-F5344CB8AC3E}">
        <p14:creationId xmlns:p14="http://schemas.microsoft.com/office/powerpoint/2010/main" xmlns="" val="1945927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lum/>
            <a:extLst>
              <a:ext uri="{28A0092B-C50C-407E-A947-70E740481C1C}">
                <a14:useLocalDpi xmlns:a14="http://schemas.microsoft.com/office/drawing/2010/main" xmlns="" val="0"/>
              </a:ext>
            </a:extLst>
          </a:blip>
          <a:stretch>
            <a:fillRect/>
          </a:stretch>
        </p:blipFill>
        <p:spPr>
          <a:xfrm>
            <a:off x="76200" y="91440"/>
            <a:ext cx="8961120" cy="585216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5" name="Picture 6" descr="C:\Users\Petrologist\Desktop\cc_by_logo_png.png"/>
          <p:cNvPicPr>
            <a:picLocks noChangeAspect="1" noChangeArrowheads="1"/>
          </p:cNvPicPr>
          <p:nvPr/>
        </p:nvPicPr>
        <p:blipFill>
          <a:blip r:embed="rId3" cstate="print"/>
          <a:srcRect/>
          <a:stretch>
            <a:fillRect/>
          </a:stretch>
        </p:blipFill>
        <p:spPr bwMode="auto">
          <a:xfrm>
            <a:off x="7848600" y="6400800"/>
            <a:ext cx="1227137" cy="430213"/>
          </a:xfrm>
          <a:prstGeom prst="rect">
            <a:avLst/>
          </a:prstGeom>
          <a:noFill/>
        </p:spPr>
      </p:pic>
      <p:sp>
        <p:nvSpPr>
          <p:cNvPr id="6" name="Rectangle 5"/>
          <p:cNvSpPr/>
          <p:nvPr/>
        </p:nvSpPr>
        <p:spPr>
          <a:xfrm>
            <a:off x="76200" y="6019800"/>
            <a:ext cx="8915400" cy="523220"/>
          </a:xfrm>
          <a:prstGeom prst="rect">
            <a:avLst/>
          </a:prstGeom>
        </p:spPr>
        <p:txBody>
          <a:bodyPr wrap="square">
            <a:spAutoFit/>
          </a:bodyPr>
          <a:lstStyle/>
          <a:p>
            <a:pPr algn="ctr"/>
            <a:r>
              <a:rPr lang="en-US" sz="1400" b="1" i="1" dirty="0"/>
              <a:t>Geological scheme of the northwestern part of the </a:t>
            </a:r>
            <a:r>
              <a:rPr lang="en-US" sz="1400" b="1" i="1" dirty="0" err="1"/>
              <a:t>Svaneti</a:t>
            </a:r>
            <a:r>
              <a:rPr lang="en-US" sz="1400" b="1" i="1" dirty="0"/>
              <a:t> anticlinorium </a:t>
            </a:r>
            <a:endParaRPr lang="ka-GE" sz="1400" b="1" i="1" dirty="0" smtClean="0"/>
          </a:p>
          <a:p>
            <a:pPr algn="ctr"/>
            <a:r>
              <a:rPr lang="en-US" sz="1400" b="1" i="1" dirty="0" smtClean="0"/>
              <a:t>(</a:t>
            </a:r>
            <a:r>
              <a:rPr lang="en-US" sz="1400" b="1" i="1" dirty="0" err="1"/>
              <a:t>Somin</a:t>
            </a:r>
            <a:r>
              <a:rPr lang="en-US" sz="1400" b="1" i="1" dirty="0"/>
              <a:t>, </a:t>
            </a:r>
            <a:r>
              <a:rPr lang="en-US" sz="1400" b="1" i="1" dirty="0" err="1"/>
              <a:t>Belov</a:t>
            </a:r>
            <a:r>
              <a:rPr lang="en-US" sz="1400" b="1" i="1" dirty="0"/>
              <a:t>, </a:t>
            </a:r>
            <a:r>
              <a:rPr lang="en-US" sz="1400" b="1" i="1" dirty="0" smtClean="0"/>
              <a:t>197</a:t>
            </a:r>
            <a:r>
              <a:rPr lang="ka-GE" sz="1400" b="1" i="1" dirty="0" smtClean="0"/>
              <a:t>6</a:t>
            </a:r>
            <a:r>
              <a:rPr lang="en-US" sz="1400" b="1" i="1" dirty="0" smtClean="0"/>
              <a:t>; </a:t>
            </a:r>
            <a:r>
              <a:rPr lang="en-US" sz="1400" b="1" i="1" dirty="0"/>
              <a:t>with the authors’ additions)</a:t>
            </a:r>
          </a:p>
        </p:txBody>
      </p:sp>
      <p:sp>
        <p:nvSpPr>
          <p:cNvPr id="11" name="Slide Number Placeholder 10"/>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3</a:t>
            </a:fld>
            <a:endParaRPr lang="en-US" dirty="0"/>
          </a:p>
        </p:txBody>
      </p:sp>
      <p:sp>
        <p:nvSpPr>
          <p:cNvPr id="7" name="Rectangle 6"/>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4</a:t>
            </a:fld>
            <a:endParaRPr lang="en-US" dirty="0"/>
          </a:p>
        </p:txBody>
      </p:sp>
      <p:sp>
        <p:nvSpPr>
          <p:cNvPr id="4" name="Rectangle 3"/>
          <p:cNvSpPr/>
          <p:nvPr/>
        </p:nvSpPr>
        <p:spPr>
          <a:xfrm>
            <a:off x="261256" y="646867"/>
            <a:ext cx="8595360" cy="5601533"/>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600" b="1" i="1" u="sng" dirty="0" smtClean="0"/>
              <a:t>Regional-metamorphosed rocks</a:t>
            </a:r>
          </a:p>
          <a:p>
            <a:pPr algn="just"/>
            <a:endParaRPr lang="en-US" sz="1600" b="1" i="1" u="sng" dirty="0"/>
          </a:p>
          <a:p>
            <a:pPr algn="just"/>
            <a:r>
              <a:rPr lang="en-US" sz="1600" dirty="0"/>
              <a:t>Regionally metamorphosed rocks of the </a:t>
            </a:r>
            <a:r>
              <a:rPr lang="en-US" sz="1600" dirty="0" err="1"/>
              <a:t>Dizi</a:t>
            </a:r>
            <a:r>
              <a:rPr lang="en-US" sz="1600" dirty="0"/>
              <a:t> series are represented mainly by thin-banded and crenulated </a:t>
            </a:r>
            <a:r>
              <a:rPr lang="en-US" sz="1600" dirty="0" err="1"/>
              <a:t>terrigenous</a:t>
            </a:r>
            <a:r>
              <a:rPr lang="en-US" sz="1600" dirty="0"/>
              <a:t> deposits, various </a:t>
            </a:r>
            <a:r>
              <a:rPr lang="en-US" sz="1600" dirty="0" err="1"/>
              <a:t>volcanites</a:t>
            </a:r>
            <a:r>
              <a:rPr lang="en-US" sz="1600" dirty="0"/>
              <a:t> and </a:t>
            </a:r>
            <a:r>
              <a:rPr lang="en-US" sz="1600" dirty="0" smtClean="0"/>
              <a:t>marbles. Banding </a:t>
            </a:r>
            <a:r>
              <a:rPr lang="en-US" sz="1600" dirty="0"/>
              <a:t>is conditioned by alternation of </a:t>
            </a:r>
            <a:r>
              <a:rPr lang="en-US" sz="1600" dirty="0" smtClean="0"/>
              <a:t>graphite–</a:t>
            </a:r>
            <a:r>
              <a:rPr lang="en-US" sz="1600" dirty="0" err="1" smtClean="0"/>
              <a:t>sericite</a:t>
            </a:r>
            <a:r>
              <a:rPr lang="en-US" sz="1600" dirty="0" smtClean="0"/>
              <a:t>–</a:t>
            </a:r>
            <a:r>
              <a:rPr lang="en-US" sz="1600" dirty="0" err="1" smtClean="0"/>
              <a:t>biotite</a:t>
            </a:r>
            <a:r>
              <a:rPr lang="en-US" sz="1600" dirty="0" smtClean="0"/>
              <a:t>–</a:t>
            </a:r>
            <a:r>
              <a:rPr lang="en-US" sz="1600" dirty="0" err="1" smtClean="0"/>
              <a:t>albite</a:t>
            </a:r>
            <a:r>
              <a:rPr lang="en-US" sz="1600" dirty="0" smtClean="0"/>
              <a:t>–quartz </a:t>
            </a:r>
            <a:r>
              <a:rPr lang="en-US" sz="1600" dirty="0" err="1"/>
              <a:t>shales</a:t>
            </a:r>
            <a:r>
              <a:rPr lang="en-US" sz="1600" dirty="0"/>
              <a:t> with greywacke </a:t>
            </a:r>
            <a:r>
              <a:rPr lang="en-US" sz="1600" dirty="0" err="1"/>
              <a:t>metasandstones</a:t>
            </a:r>
            <a:r>
              <a:rPr lang="en-US" sz="1600" dirty="0"/>
              <a:t> of </a:t>
            </a:r>
            <a:r>
              <a:rPr lang="en-US" sz="1600" dirty="0" err="1" smtClean="0"/>
              <a:t>actinolite</a:t>
            </a:r>
            <a:r>
              <a:rPr lang="en-US" sz="1600" dirty="0" smtClean="0"/>
              <a:t>–</a:t>
            </a:r>
            <a:r>
              <a:rPr lang="en-US" sz="1600" dirty="0" err="1" smtClean="0"/>
              <a:t>prehnite</a:t>
            </a:r>
            <a:r>
              <a:rPr lang="en-US" sz="1600" dirty="0" smtClean="0"/>
              <a:t>–</a:t>
            </a:r>
            <a:r>
              <a:rPr lang="en-US" sz="1600" dirty="0" err="1" smtClean="0"/>
              <a:t>albite</a:t>
            </a:r>
            <a:r>
              <a:rPr lang="en-US" sz="1600" dirty="0" smtClean="0"/>
              <a:t>–potassium feldspar–quartz </a:t>
            </a:r>
            <a:r>
              <a:rPr lang="en-US" sz="1600" dirty="0"/>
              <a:t>composition.</a:t>
            </a:r>
          </a:p>
          <a:p>
            <a:pPr algn="just"/>
            <a:r>
              <a:rPr lang="en-US" sz="1600" dirty="0"/>
              <a:t> </a:t>
            </a:r>
          </a:p>
          <a:p>
            <a:pPr algn="just"/>
            <a:r>
              <a:rPr lang="en-US" sz="1600" dirty="0"/>
              <a:t>Key mineral assemblages of regional metamorphism of the </a:t>
            </a:r>
            <a:r>
              <a:rPr lang="en-US" sz="1600" dirty="0" err="1"/>
              <a:t>Disi</a:t>
            </a:r>
            <a:r>
              <a:rPr lang="en-US" sz="1600" dirty="0"/>
              <a:t> series rocks are established: </a:t>
            </a:r>
            <a:endParaRPr lang="en-US" sz="1600" dirty="0" smtClean="0"/>
          </a:p>
          <a:p>
            <a:pPr algn="just"/>
            <a:endParaRPr lang="en-US" sz="1600" i="1" dirty="0"/>
          </a:p>
          <a:p>
            <a:pPr algn="just">
              <a:lnSpc>
                <a:spcPct val="150000"/>
              </a:lnSpc>
            </a:pPr>
            <a:r>
              <a:rPr lang="en-GB" sz="1600" i="1" dirty="0" err="1" smtClean="0"/>
              <a:t>Chl</a:t>
            </a:r>
            <a:r>
              <a:rPr lang="en-US" sz="1600" i="1" baseline="-25000" dirty="0"/>
              <a:t>0.48 </a:t>
            </a:r>
            <a:r>
              <a:rPr lang="en-US" sz="1600" i="1" dirty="0"/>
              <a:t>+ </a:t>
            </a:r>
            <a:r>
              <a:rPr lang="en-GB" sz="1600" i="1" dirty="0" err="1"/>
              <a:t>Ser</a:t>
            </a:r>
            <a:r>
              <a:rPr lang="en-US" sz="1600" i="1" dirty="0"/>
              <a:t>(</a:t>
            </a:r>
            <a:r>
              <a:rPr lang="en-GB" sz="1600" i="1" dirty="0" err="1"/>
              <a:t>Ph</a:t>
            </a:r>
            <a:r>
              <a:rPr lang="en-US" sz="1600" i="1" dirty="0"/>
              <a:t>) + </a:t>
            </a:r>
            <a:r>
              <a:rPr lang="en-GB" sz="1600" i="1" dirty="0" err="1"/>
              <a:t>Ab</a:t>
            </a:r>
            <a:r>
              <a:rPr lang="en-GB" sz="1600" i="1" dirty="0"/>
              <a:t> </a:t>
            </a:r>
            <a:r>
              <a:rPr lang="en-US" sz="1600" i="1" dirty="0"/>
              <a:t>± </a:t>
            </a:r>
            <a:r>
              <a:rPr lang="en-GB" sz="1600" i="1" dirty="0" err="1"/>
              <a:t>Tur</a:t>
            </a:r>
            <a:r>
              <a:rPr lang="en-GB" sz="1600" i="1" dirty="0"/>
              <a:t> </a:t>
            </a:r>
            <a:r>
              <a:rPr lang="en-US" sz="1600" i="1" dirty="0"/>
              <a:t>+ </a:t>
            </a:r>
            <a:r>
              <a:rPr lang="en-GB" sz="1600" i="1" dirty="0" err="1"/>
              <a:t>Qz</a:t>
            </a:r>
            <a:r>
              <a:rPr lang="en-US" sz="1600" dirty="0"/>
              <a:t> (</a:t>
            </a:r>
            <a:r>
              <a:rPr lang="en-US" sz="1600" dirty="0" err="1"/>
              <a:t>metasandstone</a:t>
            </a:r>
            <a:r>
              <a:rPr lang="en-US" sz="1600" dirty="0"/>
              <a:t>); </a:t>
            </a:r>
          </a:p>
          <a:p>
            <a:pPr algn="just">
              <a:lnSpc>
                <a:spcPct val="150000"/>
              </a:lnSpc>
            </a:pPr>
            <a:r>
              <a:rPr lang="en-GB" sz="1600" i="1" dirty="0" err="1"/>
              <a:t>Chl</a:t>
            </a:r>
            <a:r>
              <a:rPr lang="en-US" sz="1600" i="1" baseline="-25000" dirty="0"/>
              <a:t>0.45 </a:t>
            </a:r>
            <a:r>
              <a:rPr lang="en-US" sz="1600" i="1" dirty="0"/>
              <a:t>+ </a:t>
            </a:r>
            <a:r>
              <a:rPr lang="en-GB" sz="1600" i="1" dirty="0" err="1"/>
              <a:t>Ser</a:t>
            </a:r>
            <a:r>
              <a:rPr lang="en-US" sz="1600" i="1" dirty="0"/>
              <a:t>(</a:t>
            </a:r>
            <a:r>
              <a:rPr lang="en-GB" sz="1600" i="1" dirty="0" err="1"/>
              <a:t>Ph</a:t>
            </a:r>
            <a:r>
              <a:rPr lang="en-US" sz="1600" i="1" baseline="-25000" dirty="0"/>
              <a:t>2.0+1.99; 1.3+1.0</a:t>
            </a:r>
            <a:r>
              <a:rPr lang="en-US" sz="1600" i="1" dirty="0"/>
              <a:t>) + </a:t>
            </a:r>
            <a:r>
              <a:rPr lang="en-GB" sz="1600" i="1" dirty="0"/>
              <a:t>Cal </a:t>
            </a:r>
            <a:r>
              <a:rPr lang="en-US" sz="1600" i="1" dirty="0"/>
              <a:t>+ </a:t>
            </a:r>
            <a:r>
              <a:rPr lang="en-GB" sz="1600" i="1" dirty="0" err="1"/>
              <a:t>Ab</a:t>
            </a:r>
            <a:r>
              <a:rPr lang="en-GB" sz="1600" i="1" dirty="0"/>
              <a:t> </a:t>
            </a:r>
            <a:r>
              <a:rPr lang="en-US" sz="1600" i="1" dirty="0"/>
              <a:t>+ </a:t>
            </a:r>
            <a:r>
              <a:rPr lang="en-GB" sz="1600" i="1" dirty="0" err="1"/>
              <a:t>Qz</a:t>
            </a:r>
            <a:r>
              <a:rPr lang="en-GB" sz="1600" i="1" dirty="0"/>
              <a:t> </a:t>
            </a:r>
            <a:r>
              <a:rPr lang="en-US" sz="1600" dirty="0"/>
              <a:t>(carbonaceous </a:t>
            </a:r>
            <a:r>
              <a:rPr lang="en-US" sz="1600" dirty="0" err="1"/>
              <a:t>phyllite</a:t>
            </a:r>
            <a:r>
              <a:rPr lang="en-US" sz="1600" dirty="0"/>
              <a:t>); </a:t>
            </a:r>
          </a:p>
          <a:p>
            <a:pPr algn="just">
              <a:lnSpc>
                <a:spcPct val="150000"/>
              </a:lnSpc>
            </a:pPr>
            <a:r>
              <a:rPr lang="en-US" sz="1600" dirty="0"/>
              <a:t>(</a:t>
            </a:r>
            <a:r>
              <a:rPr lang="en-GB" sz="1600" i="1" dirty="0"/>
              <a:t>Act</a:t>
            </a:r>
            <a:r>
              <a:rPr lang="en-US" sz="1600" i="1" baseline="-25000" dirty="0"/>
              <a:t>0.59</a:t>
            </a:r>
            <a:r>
              <a:rPr lang="en-US" sz="1600" i="1" dirty="0"/>
              <a:t>→</a:t>
            </a:r>
            <a:r>
              <a:rPr lang="en-GB" sz="1600" i="1" dirty="0" err="1"/>
              <a:t>MgHbl</a:t>
            </a:r>
            <a:r>
              <a:rPr lang="en-US" sz="1600" i="1" baseline="-25000" dirty="0"/>
              <a:t>0.68 </a:t>
            </a:r>
            <a:r>
              <a:rPr lang="en-US" sz="1600" i="1" dirty="0"/>
              <a:t>+ </a:t>
            </a:r>
            <a:r>
              <a:rPr lang="en-GB" sz="1600" i="1" dirty="0" err="1"/>
              <a:t>Phr</a:t>
            </a:r>
            <a:r>
              <a:rPr lang="en-GB" sz="1600" i="1" dirty="0"/>
              <a:t> </a:t>
            </a:r>
            <a:r>
              <a:rPr lang="en-US" sz="1600" i="1" dirty="0"/>
              <a:t>+ </a:t>
            </a:r>
            <a:r>
              <a:rPr lang="en-GB" sz="1600" i="1" dirty="0" err="1"/>
              <a:t>Ab</a:t>
            </a:r>
            <a:r>
              <a:rPr lang="en-GB" sz="1600" i="1" dirty="0"/>
              <a:t> </a:t>
            </a:r>
            <a:r>
              <a:rPr lang="en-US" sz="1600" i="1" dirty="0"/>
              <a:t>+ </a:t>
            </a:r>
            <a:r>
              <a:rPr lang="en-GB" sz="1600" i="1" dirty="0" err="1"/>
              <a:t>Qz</a:t>
            </a:r>
            <a:r>
              <a:rPr lang="en-US" sz="1600" dirty="0"/>
              <a:t> (</a:t>
            </a:r>
            <a:r>
              <a:rPr lang="en-US" sz="1600" dirty="0" err="1"/>
              <a:t>metagraywacke</a:t>
            </a:r>
            <a:r>
              <a:rPr lang="en-US" sz="1600" dirty="0"/>
              <a:t>). </a:t>
            </a:r>
            <a:endParaRPr lang="en-US" sz="1600" dirty="0" smtClean="0"/>
          </a:p>
          <a:p>
            <a:pPr algn="just">
              <a:lnSpc>
                <a:spcPct val="150000"/>
              </a:lnSpc>
            </a:pPr>
            <a:endParaRPr lang="en-US" sz="1600" dirty="0"/>
          </a:p>
          <a:p>
            <a:pPr algn="just"/>
            <a:r>
              <a:rPr lang="en-US" sz="1600" dirty="0" err="1"/>
              <a:t>Existance</a:t>
            </a:r>
            <a:r>
              <a:rPr lang="en-US" sz="1600" dirty="0"/>
              <a:t> of detritus grains of </a:t>
            </a:r>
            <a:r>
              <a:rPr lang="en-US" sz="1600" dirty="0" err="1"/>
              <a:t>augite</a:t>
            </a:r>
            <a:r>
              <a:rPr lang="en-US" sz="1600" dirty="0"/>
              <a:t> (</a:t>
            </a:r>
            <a:r>
              <a:rPr lang="en-US" sz="1600" i="1" dirty="0"/>
              <a:t>Aug</a:t>
            </a:r>
            <a:r>
              <a:rPr lang="en-US" sz="1600" i="1" baseline="-25000" dirty="0"/>
              <a:t>0.55</a:t>
            </a:r>
            <a:r>
              <a:rPr lang="en-US" sz="1600" dirty="0"/>
              <a:t>) </a:t>
            </a:r>
            <a:r>
              <a:rPr lang="en-US" sz="1600" dirty="0" smtClean="0"/>
              <a:t>is </a:t>
            </a:r>
            <a:r>
              <a:rPr lang="en-US" sz="1600" dirty="0"/>
              <a:t>recorded in one case. A similar case is described in </a:t>
            </a:r>
            <a:r>
              <a:rPr lang="en-US" sz="1600" dirty="0" err="1"/>
              <a:t>Taveyanne</a:t>
            </a:r>
            <a:r>
              <a:rPr lang="en-US" sz="1600" dirty="0"/>
              <a:t> Formation in Switzerland (Coombs et al., 1976</a:t>
            </a:r>
            <a:r>
              <a:rPr lang="en-US" sz="1600" dirty="0" smtClean="0"/>
              <a:t>).</a:t>
            </a:r>
          </a:p>
          <a:p>
            <a:pPr algn="just"/>
            <a:endParaRPr lang="en-US" sz="1600" dirty="0"/>
          </a:p>
          <a:p>
            <a:pPr algn="just"/>
            <a:r>
              <a:rPr lang="en-US" sz="1400" i="1" dirty="0" smtClean="0"/>
              <a:t>Mineral </a:t>
            </a:r>
            <a:r>
              <a:rPr lang="en-US" sz="1400" i="1" dirty="0"/>
              <a:t>symbols are given according to the classification of D. Whitney and V. Evans (2010). Amphiboles are classified according to F. Hawthorne et al. (Hawthorne et al, 2012). Dark-colored minerals indices correspond to their magnesium numbers (Mg/Mg+Fe</a:t>
            </a:r>
            <a:r>
              <a:rPr lang="en-US" sz="1400" i="1" baseline="30000" dirty="0"/>
              <a:t>2 +</a:t>
            </a:r>
            <a:r>
              <a:rPr lang="en-US" sz="1400" i="1" dirty="0"/>
              <a:t>); arrows indicate changes in magnesium numbers from the center to the periphery in </a:t>
            </a:r>
            <a:r>
              <a:rPr lang="en-US" sz="1400" i="1" dirty="0" err="1"/>
              <a:t>Ca</a:t>
            </a:r>
            <a:r>
              <a:rPr lang="en-US" sz="1400" i="1" dirty="0"/>
              <a:t>-amphibole crystals; the figures at Pl index show the content of the </a:t>
            </a:r>
            <a:r>
              <a:rPr lang="en-US" sz="1400" i="1" dirty="0" err="1"/>
              <a:t>anortite</a:t>
            </a:r>
            <a:r>
              <a:rPr lang="en-US" sz="1400" i="1" dirty="0"/>
              <a:t> molecule, and at </a:t>
            </a:r>
            <a:r>
              <a:rPr lang="en-US" sz="1400" i="1" dirty="0" err="1"/>
              <a:t>Ms</a:t>
            </a:r>
            <a:r>
              <a:rPr lang="en-US" sz="1400" i="1" dirty="0"/>
              <a:t> index  -  the value of </a:t>
            </a:r>
            <a:r>
              <a:rPr lang="en-US" sz="1400" i="1" dirty="0" err="1"/>
              <a:t>FeO</a:t>
            </a:r>
            <a:r>
              <a:rPr lang="en-US" sz="1400" i="1" dirty="0"/>
              <a:t> + </a:t>
            </a:r>
            <a:r>
              <a:rPr lang="en-US" sz="1400" i="1" dirty="0" err="1"/>
              <a:t>MgO</a:t>
            </a:r>
            <a:r>
              <a:rPr lang="en-US" sz="1400" i="1" dirty="0"/>
              <a:t> (in mass</a:t>
            </a:r>
            <a:r>
              <a:rPr lang="en-US" sz="1400" i="1" dirty="0" smtClean="0"/>
              <a:t>.%).</a:t>
            </a:r>
            <a:endParaRPr lang="en-US" sz="1600" dirty="0"/>
          </a:p>
        </p:txBody>
      </p:sp>
      <p:pic>
        <p:nvPicPr>
          <p:cNvPr id="6" name="Picture 6" descr="C:\Users\Petrologist\Desktop\cc_by_logo_png.png"/>
          <p:cNvPicPr>
            <a:picLocks noChangeAspect="1" noChangeArrowheads="1"/>
          </p:cNvPicPr>
          <p:nvPr/>
        </p:nvPicPr>
        <p:blipFill>
          <a:blip r:embed="rId2" cstate="print"/>
          <a:srcRect/>
          <a:stretch>
            <a:fillRect/>
          </a:stretch>
        </p:blipFill>
        <p:spPr bwMode="auto">
          <a:xfrm>
            <a:off x="7848600" y="6400800"/>
            <a:ext cx="1227137" cy="430213"/>
          </a:xfrm>
          <a:prstGeom prst="rect">
            <a:avLst/>
          </a:prstGeom>
          <a:noFill/>
        </p:spPr>
      </p:pic>
      <p:sp>
        <p:nvSpPr>
          <p:cNvPr id="7" name="Rectangle 6"/>
          <p:cNvSpPr/>
          <p:nvPr/>
        </p:nvSpPr>
        <p:spPr>
          <a:xfrm>
            <a:off x="170240" y="209490"/>
            <a:ext cx="2344360" cy="400110"/>
          </a:xfrm>
          <a:prstGeom prst="rect">
            <a:avLst/>
          </a:prstGeom>
        </p:spPr>
        <p:txBody>
          <a:bodyPr wrap="none">
            <a:spAutoFit/>
          </a:bodyPr>
          <a:lstStyle/>
          <a:p>
            <a:pPr algn="just"/>
            <a:r>
              <a:rPr lang="en-US" sz="2000" b="1" dirty="0" smtClean="0"/>
              <a:t>PETROMINERALOGY</a:t>
            </a:r>
            <a:endParaRPr lang="en-US" sz="2000" dirty="0"/>
          </a:p>
        </p:txBody>
      </p:sp>
      <p:sp>
        <p:nvSpPr>
          <p:cNvPr id="8" name="Rectangle 7"/>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Tree>
    <p:extLst>
      <p:ext uri="{BB962C8B-B14F-4D97-AF65-F5344CB8AC3E}">
        <p14:creationId xmlns:p14="http://schemas.microsoft.com/office/powerpoint/2010/main" xmlns="" val="743925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5</a:t>
            </a:fld>
            <a:endParaRPr lang="en-US" dirty="0"/>
          </a:p>
        </p:txBody>
      </p:sp>
      <p:sp>
        <p:nvSpPr>
          <p:cNvPr id="3" name="Rectangle 2"/>
          <p:cNvSpPr/>
          <p:nvPr/>
        </p:nvSpPr>
        <p:spPr>
          <a:xfrm>
            <a:off x="228600" y="457200"/>
            <a:ext cx="8686800" cy="594360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600" dirty="0">
                <a:ea typeface="Verdana" pitchFamily="34" charset="0"/>
                <a:cs typeface="Times New Roman" pitchFamily="18" charset="0"/>
              </a:rPr>
              <a:t>All the mineral assemblages of the </a:t>
            </a:r>
            <a:r>
              <a:rPr lang="en-US" sz="1600" dirty="0" err="1">
                <a:ea typeface="Verdana" pitchFamily="34" charset="0"/>
                <a:cs typeface="Times New Roman" pitchFamily="18" charset="0"/>
              </a:rPr>
              <a:t>Dizi</a:t>
            </a:r>
            <a:r>
              <a:rPr lang="en-US" sz="1600" dirty="0">
                <a:ea typeface="Verdana" pitchFamily="34" charset="0"/>
                <a:cs typeface="Times New Roman" pitchFamily="18" charset="0"/>
              </a:rPr>
              <a:t> series regionally metamorphosed rocks definitely indicate their formation under conditions of chlorite-</a:t>
            </a:r>
            <a:r>
              <a:rPr lang="en-US" sz="1600" dirty="0" err="1">
                <a:ea typeface="Verdana" pitchFamily="34" charset="0"/>
                <a:cs typeface="Times New Roman" pitchFamily="18" charset="0"/>
              </a:rPr>
              <a:t>sericite</a:t>
            </a:r>
            <a:r>
              <a:rPr lang="en-US" sz="1600" dirty="0">
                <a:ea typeface="Verdana" pitchFamily="34" charset="0"/>
                <a:cs typeface="Times New Roman" pitchFamily="18" charset="0"/>
              </a:rPr>
              <a:t> </a:t>
            </a:r>
            <a:r>
              <a:rPr lang="en-US" sz="1600" dirty="0" err="1">
                <a:ea typeface="Verdana" pitchFamily="34" charset="0"/>
                <a:cs typeface="Times New Roman" pitchFamily="18" charset="0"/>
              </a:rPr>
              <a:t>subfacies</a:t>
            </a:r>
            <a:r>
              <a:rPr lang="en-US" sz="1600" dirty="0">
                <a:ea typeface="Verdana" pitchFamily="34" charset="0"/>
                <a:cs typeface="Times New Roman" pitchFamily="18" charset="0"/>
              </a:rPr>
              <a:t> of the </a:t>
            </a:r>
            <a:r>
              <a:rPr lang="en-US" sz="1600" dirty="0" err="1">
                <a:ea typeface="Verdana" pitchFamily="34" charset="0"/>
                <a:cs typeface="Times New Roman" pitchFamily="18" charset="0"/>
              </a:rPr>
              <a:t>greenschist</a:t>
            </a:r>
            <a:r>
              <a:rPr lang="en-US" sz="1600" dirty="0">
                <a:ea typeface="Verdana" pitchFamily="34" charset="0"/>
                <a:cs typeface="Times New Roman" pitchFamily="18" charset="0"/>
              </a:rPr>
              <a:t> </a:t>
            </a:r>
            <a:r>
              <a:rPr lang="en-US" sz="1600" dirty="0" err="1">
                <a:ea typeface="Verdana" pitchFamily="34" charset="0"/>
                <a:cs typeface="Times New Roman" pitchFamily="18" charset="0"/>
              </a:rPr>
              <a:t>facies</a:t>
            </a:r>
            <a:r>
              <a:rPr lang="en-US" sz="1600" dirty="0">
                <a:ea typeface="Verdana" pitchFamily="34" charset="0"/>
                <a:cs typeface="Times New Roman" pitchFamily="18" charset="0"/>
              </a:rPr>
              <a:t>. </a:t>
            </a:r>
            <a:r>
              <a:rPr lang="en-US" sz="1600" dirty="0" smtClean="0">
                <a:ea typeface="Verdana" pitchFamily="34" charset="0"/>
                <a:cs typeface="Times New Roman" pitchFamily="18" charset="0"/>
              </a:rPr>
              <a:t>Temperature </a:t>
            </a:r>
            <a:r>
              <a:rPr lang="en-US" sz="1600" dirty="0">
                <a:ea typeface="Verdana" pitchFamily="34" charset="0"/>
                <a:cs typeface="Times New Roman" pitchFamily="18" charset="0"/>
              </a:rPr>
              <a:t>and pressure of </a:t>
            </a:r>
            <a:r>
              <a:rPr lang="en-US" sz="1600" dirty="0" smtClean="0">
                <a:ea typeface="Verdana" pitchFamily="34" charset="0"/>
                <a:cs typeface="Times New Roman" pitchFamily="18" charset="0"/>
              </a:rPr>
              <a:t>metamorphism correspond </a:t>
            </a:r>
            <a:r>
              <a:rPr lang="en-US" sz="1600" dirty="0">
                <a:ea typeface="Verdana" pitchFamily="34" charset="0"/>
                <a:cs typeface="Times New Roman" pitchFamily="18" charset="0"/>
              </a:rPr>
              <a:t>to 300-340°C and ≈2-2.5 </a:t>
            </a:r>
            <a:r>
              <a:rPr lang="en-US" sz="1600" dirty="0" err="1">
                <a:ea typeface="Verdana" pitchFamily="34" charset="0"/>
                <a:cs typeface="Times New Roman" pitchFamily="18" charset="0"/>
              </a:rPr>
              <a:t>kbar</a:t>
            </a:r>
            <a:r>
              <a:rPr lang="en-US" sz="1600" dirty="0">
                <a:ea typeface="Verdana" pitchFamily="34" charset="0"/>
                <a:cs typeface="Times New Roman" pitchFamily="18" charset="0"/>
              </a:rPr>
              <a:t>. </a:t>
            </a:r>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endParaRPr lang="en-US" sz="1600" dirty="0" smtClean="0">
              <a:ea typeface="Verdana" pitchFamily="34" charset="0"/>
              <a:cs typeface="Times New Roman" pitchFamily="18" charset="0"/>
            </a:endParaRPr>
          </a:p>
          <a:p>
            <a:pPr algn="just"/>
            <a:r>
              <a:rPr lang="en-US" sz="1600" dirty="0" smtClean="0">
                <a:ea typeface="Verdana" pitchFamily="34" charset="0"/>
                <a:cs typeface="Times New Roman" pitchFamily="18" charset="0"/>
              </a:rPr>
              <a:t>The </a:t>
            </a:r>
            <a:r>
              <a:rPr lang="en-US" sz="1600" dirty="0">
                <a:ea typeface="Verdana" pitchFamily="34" charset="0"/>
                <a:cs typeface="Times New Roman" pitchFamily="18" charset="0"/>
              </a:rPr>
              <a:t>existing equilibrium mineral associations of the regional and contact metamorphism of the </a:t>
            </a:r>
            <a:r>
              <a:rPr lang="en-US" sz="1600" dirty="0" err="1">
                <a:ea typeface="Verdana" pitchFamily="34" charset="0"/>
                <a:cs typeface="Times New Roman" pitchFamily="18" charset="0"/>
              </a:rPr>
              <a:t>Dizi</a:t>
            </a:r>
            <a:r>
              <a:rPr lang="en-US" sz="1600" dirty="0">
                <a:ea typeface="Verdana" pitchFamily="34" charset="0"/>
                <a:cs typeface="Times New Roman" pitchFamily="18" charset="0"/>
              </a:rPr>
              <a:t> series do not allow application of thermo-barometers. Thus, the assessment of P-T conditions of metamorphism is based on a number of factors </a:t>
            </a:r>
            <a:r>
              <a:rPr lang="en-US" sz="1600" dirty="0" smtClean="0"/>
              <a:t>–</a:t>
            </a:r>
            <a:r>
              <a:rPr lang="en-US" sz="1600" dirty="0" smtClean="0">
                <a:ea typeface="Verdana" pitchFamily="34" charset="0"/>
                <a:cs typeface="Times New Roman" pitchFamily="18" charset="0"/>
              </a:rPr>
              <a:t> </a:t>
            </a:r>
            <a:r>
              <a:rPr lang="en-US" sz="1600" dirty="0">
                <a:ea typeface="Verdana" pitchFamily="34" charset="0"/>
                <a:cs typeface="Times New Roman" pitchFamily="18" charset="0"/>
              </a:rPr>
              <a:t>general considerations, the </a:t>
            </a:r>
            <a:r>
              <a:rPr lang="en-US" sz="1600" dirty="0" err="1">
                <a:ea typeface="Verdana" pitchFamily="34" charset="0"/>
                <a:cs typeface="Times New Roman" pitchFamily="18" charset="0"/>
              </a:rPr>
              <a:t>petrogenetic</a:t>
            </a:r>
            <a:r>
              <a:rPr lang="en-US" sz="1600" dirty="0">
                <a:ea typeface="Verdana" pitchFamily="34" charset="0"/>
                <a:cs typeface="Times New Roman" pitchFamily="18" charset="0"/>
              </a:rPr>
              <a:t> grid, the informative scheme of metamorphic </a:t>
            </a:r>
            <a:r>
              <a:rPr lang="en-US" sz="1600" dirty="0" err="1">
                <a:ea typeface="Verdana" pitchFamily="34" charset="0"/>
                <a:cs typeface="Times New Roman" pitchFamily="18" charset="0"/>
              </a:rPr>
              <a:t>facies</a:t>
            </a:r>
            <a:r>
              <a:rPr lang="en-US" sz="1600" dirty="0">
                <a:ea typeface="Verdana" pitchFamily="34" charset="0"/>
                <a:cs typeface="Times New Roman" pitchFamily="18" charset="0"/>
              </a:rPr>
              <a:t> of regional and contact metamorphism (</a:t>
            </a:r>
            <a:r>
              <a:rPr lang="en-US" sz="1600" dirty="0" err="1">
                <a:ea typeface="Verdana" pitchFamily="34" charset="0"/>
                <a:cs typeface="Times New Roman" pitchFamily="18" charset="0"/>
              </a:rPr>
              <a:t>Korikovsky</a:t>
            </a:r>
            <a:r>
              <a:rPr lang="en-US" sz="1600" dirty="0">
                <a:ea typeface="Verdana" pitchFamily="34" charset="0"/>
                <a:cs typeface="Times New Roman" pitchFamily="18" charset="0"/>
              </a:rPr>
              <a:t>, 1979)</a:t>
            </a:r>
            <a:r>
              <a:rPr lang="en-US" sz="1600" i="1" dirty="0">
                <a:ea typeface="Verdana" pitchFamily="34" charset="0"/>
                <a:cs typeface="Times New Roman" pitchFamily="18" charset="0"/>
              </a:rPr>
              <a:t> </a:t>
            </a:r>
            <a:r>
              <a:rPr lang="en-US" sz="1600" dirty="0">
                <a:ea typeface="Verdana" pitchFamily="34" charset="0"/>
                <a:cs typeface="Times New Roman" pitchFamily="18" charset="0"/>
              </a:rPr>
              <a:t>adopted in the present work, a gradient model elaborated for pre-Alpine metamorphic complexes of the Greater Caucasus (</a:t>
            </a:r>
            <a:r>
              <a:rPr lang="en-US" sz="1600" dirty="0" err="1">
                <a:ea typeface="Verdana" pitchFamily="34" charset="0"/>
                <a:cs typeface="Times New Roman" pitchFamily="18" charset="0"/>
              </a:rPr>
              <a:t>Korikovsky</a:t>
            </a:r>
            <a:r>
              <a:rPr lang="en-US" sz="1600" dirty="0">
                <a:ea typeface="Verdana" pitchFamily="34" charset="0"/>
                <a:cs typeface="Times New Roman" pitchFamily="18" charset="0"/>
              </a:rPr>
              <a:t>, </a:t>
            </a:r>
            <a:r>
              <a:rPr lang="en-US" sz="1600" dirty="0" err="1">
                <a:ea typeface="Verdana" pitchFamily="34" charset="0"/>
                <a:cs typeface="Times New Roman" pitchFamily="18" charset="0"/>
              </a:rPr>
              <a:t>Shengelia</a:t>
            </a:r>
            <a:r>
              <a:rPr lang="en-US" sz="1600" dirty="0">
                <a:ea typeface="Verdana" pitchFamily="34" charset="0"/>
                <a:cs typeface="Times New Roman" pitchFamily="18" charset="0"/>
              </a:rPr>
              <a:t>, </a:t>
            </a:r>
            <a:r>
              <a:rPr lang="en-US" sz="1600" dirty="0" err="1">
                <a:ea typeface="Verdana" pitchFamily="34" charset="0"/>
                <a:cs typeface="Times New Roman" pitchFamily="18" charset="0"/>
              </a:rPr>
              <a:t>Somin</a:t>
            </a:r>
            <a:r>
              <a:rPr lang="en-US" sz="1600" dirty="0">
                <a:ea typeface="Verdana" pitchFamily="34" charset="0"/>
                <a:cs typeface="Times New Roman" pitchFamily="18" charset="0"/>
              </a:rPr>
              <a:t>, 1991) and a comparison of studied region with the other well-studied regions (</a:t>
            </a:r>
            <a:r>
              <a:rPr lang="en-US" sz="1600" dirty="0" err="1">
                <a:ea typeface="Verdana" pitchFamily="34" charset="0"/>
                <a:cs typeface="Times New Roman" pitchFamily="18" charset="0"/>
              </a:rPr>
              <a:t>Reverdatto</a:t>
            </a:r>
            <a:r>
              <a:rPr lang="en-US" sz="1600" dirty="0">
                <a:ea typeface="Verdana" pitchFamily="34" charset="0"/>
                <a:cs typeface="Times New Roman" pitchFamily="18" charset="0"/>
              </a:rPr>
              <a:t>, 1970; </a:t>
            </a:r>
            <a:r>
              <a:rPr lang="en-US" sz="1600" dirty="0" err="1">
                <a:ea typeface="Verdana" pitchFamily="34" charset="0"/>
                <a:cs typeface="Times New Roman" pitchFamily="18" charset="0"/>
              </a:rPr>
              <a:t>Korikovsky</a:t>
            </a:r>
            <a:r>
              <a:rPr lang="en-US" sz="1600" dirty="0">
                <a:ea typeface="Verdana" pitchFamily="34" charset="0"/>
                <a:cs typeface="Times New Roman" pitchFamily="18" charset="0"/>
              </a:rPr>
              <a:t> 1984, 1986; </a:t>
            </a:r>
            <a:r>
              <a:rPr lang="en-GB" sz="1600" dirty="0" err="1">
                <a:ea typeface="Verdana" pitchFamily="34" charset="0"/>
                <a:cs typeface="Times New Roman" pitchFamily="18" charset="0"/>
              </a:rPr>
              <a:t>Bufe</a:t>
            </a:r>
            <a:r>
              <a:rPr lang="en-GB" sz="1600" dirty="0">
                <a:ea typeface="Verdana" pitchFamily="34" charset="0"/>
                <a:cs typeface="Times New Roman" pitchFamily="18" charset="0"/>
              </a:rPr>
              <a:t>, </a:t>
            </a:r>
            <a:r>
              <a:rPr lang="en-GB" sz="1600" dirty="0" smtClean="0">
                <a:ea typeface="Verdana" pitchFamily="34" charset="0"/>
                <a:cs typeface="Times New Roman" pitchFamily="18" charset="0"/>
              </a:rPr>
              <a:t>2014</a:t>
            </a:r>
            <a:r>
              <a:rPr lang="en-US" sz="1600" dirty="0" smtClean="0">
                <a:ea typeface="Verdana" pitchFamily="34" charset="0"/>
                <a:cs typeface="Times New Roman" pitchFamily="18" charset="0"/>
              </a:rPr>
              <a:t>)</a:t>
            </a:r>
            <a:r>
              <a:rPr lang="en-GB" sz="1600" dirty="0" smtClean="0">
                <a:ea typeface="Verdana" pitchFamily="34" charset="0"/>
                <a:cs typeface="Times New Roman" pitchFamily="18" charset="0"/>
              </a:rPr>
              <a:t>.</a:t>
            </a: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GB" sz="1600" dirty="0" smtClean="0">
              <a:ea typeface="Verdana" pitchFamily="34" charset="0"/>
              <a:cs typeface="Times New Roman" pitchFamily="18" charset="0"/>
            </a:endParaRPr>
          </a:p>
          <a:p>
            <a:pPr algn="just"/>
            <a:endParaRPr lang="en-US" sz="1600" dirty="0" smtClean="0"/>
          </a:p>
        </p:txBody>
      </p:sp>
      <p:sp>
        <p:nvSpPr>
          <p:cNvPr id="5" name="Rectangle 4"/>
          <p:cNvSpPr/>
          <p:nvPr/>
        </p:nvSpPr>
        <p:spPr>
          <a:xfrm>
            <a:off x="3077211" y="4188023"/>
            <a:ext cx="3171189" cy="307777"/>
          </a:xfrm>
          <a:prstGeom prst="rect">
            <a:avLst/>
          </a:prstGeom>
        </p:spPr>
        <p:txBody>
          <a:bodyPr wrap="none">
            <a:spAutoFit/>
          </a:bodyPr>
          <a:lstStyle/>
          <a:p>
            <a:r>
              <a:rPr lang="en-US" sz="1400" b="1" i="1" dirty="0" smtClean="0"/>
              <a:t>Banded and crenulated sandy-clay rocks</a:t>
            </a:r>
          </a:p>
        </p:txBody>
      </p:sp>
      <p:pic>
        <p:nvPicPr>
          <p:cNvPr id="6" name="Picture 5" descr="D:\გიორგი ბერიძე\სტატიები\statia dizis seriaze\xumfreri.JPG"/>
          <p:cNvPicPr/>
          <p:nvPr/>
        </p:nvPicPr>
        <p:blipFill>
          <a:blip r:embed="rId2" cstate="print">
            <a:extLst>
              <a:ext uri="{28A0092B-C50C-407E-A947-70E740481C1C}">
                <a14:useLocalDpi xmlns="" xmlns:wpc="http://schemas.microsoft.com/office/word/2010/wordprocessingCanvas" xmlns:mc="http://schemas.openxmlformats.org/markup-compatibility/2006"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a:off x="2667000" y="1447800"/>
            <a:ext cx="3840480" cy="256032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Picture 6" descr="C:\Users\Petrologist\Desktop\cc_by_logo_png.png"/>
          <p:cNvPicPr>
            <a:picLocks noChangeAspect="1" noChangeArrowheads="1"/>
          </p:cNvPicPr>
          <p:nvPr/>
        </p:nvPicPr>
        <p:blipFill>
          <a:blip r:embed="rId3" cstate="print"/>
          <a:srcRect/>
          <a:stretch>
            <a:fillRect/>
          </a:stretch>
        </p:blipFill>
        <p:spPr bwMode="auto">
          <a:xfrm>
            <a:off x="7848600" y="6400800"/>
            <a:ext cx="1227137" cy="430213"/>
          </a:xfrm>
          <a:prstGeom prst="rect">
            <a:avLst/>
          </a:prstGeom>
          <a:noFill/>
        </p:spPr>
      </p:pic>
      <p:sp>
        <p:nvSpPr>
          <p:cNvPr id="9" name="Rectangle 8"/>
          <p:cNvSpPr/>
          <p:nvPr/>
        </p:nvSpPr>
        <p:spPr>
          <a:xfrm>
            <a:off x="94040" y="57090"/>
            <a:ext cx="2344360" cy="400110"/>
          </a:xfrm>
          <a:prstGeom prst="rect">
            <a:avLst/>
          </a:prstGeom>
        </p:spPr>
        <p:txBody>
          <a:bodyPr wrap="none">
            <a:spAutoFit/>
          </a:bodyPr>
          <a:lstStyle/>
          <a:p>
            <a:pPr algn="just"/>
            <a:r>
              <a:rPr lang="en-US" sz="2000" b="1" dirty="0" smtClean="0"/>
              <a:t>PETROMINERALOGY</a:t>
            </a:r>
            <a:endParaRPr lang="en-US" sz="2000" dirty="0"/>
          </a:p>
        </p:txBody>
      </p:sp>
      <p:sp>
        <p:nvSpPr>
          <p:cNvPr id="10" name="Rectangle 9"/>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Tree>
    <p:extLst>
      <p:ext uri="{BB962C8B-B14F-4D97-AF65-F5344CB8AC3E}">
        <p14:creationId xmlns:p14="http://schemas.microsoft.com/office/powerpoint/2010/main" xmlns="" val="3646767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6</a:t>
            </a:fld>
            <a:endParaRPr lang="en-US" dirty="0"/>
          </a:p>
        </p:txBody>
      </p:sp>
      <p:sp>
        <p:nvSpPr>
          <p:cNvPr id="3" name="Rectangle 2"/>
          <p:cNvSpPr/>
          <p:nvPr/>
        </p:nvSpPr>
        <p:spPr>
          <a:xfrm>
            <a:off x="228600" y="152400"/>
            <a:ext cx="8686800" cy="6001643"/>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i="1" u="sng" dirty="0"/>
              <a:t>Contact-metamorphosed </a:t>
            </a:r>
            <a:r>
              <a:rPr lang="en-US" sz="1600" b="1" i="1" u="sng" dirty="0" smtClean="0"/>
              <a:t>rocks</a:t>
            </a:r>
          </a:p>
          <a:p>
            <a:endParaRPr lang="en-US" sz="1600" dirty="0"/>
          </a:p>
          <a:p>
            <a:pPr algn="just"/>
            <a:r>
              <a:rPr lang="en-US" sz="1600" dirty="0" err="1"/>
              <a:t>Polyphase</a:t>
            </a:r>
            <a:r>
              <a:rPr lang="en-US" sz="1600" dirty="0"/>
              <a:t> </a:t>
            </a:r>
            <a:r>
              <a:rPr lang="en-US" sz="1600" dirty="0" err="1"/>
              <a:t>Bathonian</a:t>
            </a:r>
            <a:r>
              <a:rPr lang="en-US" sz="1600" dirty="0"/>
              <a:t> intrusions of the </a:t>
            </a:r>
            <a:r>
              <a:rPr lang="en-US" sz="1600" dirty="0" err="1"/>
              <a:t>Kirar-Abakuri</a:t>
            </a:r>
            <a:r>
              <a:rPr lang="en-US" sz="1600" dirty="0"/>
              <a:t> intrusive complex are intruded into the </a:t>
            </a:r>
            <a:r>
              <a:rPr lang="en-US" sz="1600" dirty="0" err="1"/>
              <a:t>Dizi</a:t>
            </a:r>
            <a:r>
              <a:rPr lang="en-US" sz="1600" dirty="0"/>
              <a:t> series. There two large intrusions, a number of smaller intrusions and dikes with different thickness are mapped. Presumably they represent separate outcrops formed simultaneously from a single magma chamber. The K-</a:t>
            </a:r>
            <a:r>
              <a:rPr lang="en-US" sz="1600" dirty="0" err="1"/>
              <a:t>Ar</a:t>
            </a:r>
            <a:r>
              <a:rPr lang="en-US" sz="1600" dirty="0"/>
              <a:t> age of these </a:t>
            </a:r>
            <a:r>
              <a:rPr lang="en-US" sz="1600" dirty="0" err="1"/>
              <a:t>intrusives</a:t>
            </a:r>
            <a:r>
              <a:rPr lang="en-US" sz="1600" dirty="0"/>
              <a:t> varies between 176-165 Ma and is associated with the </a:t>
            </a:r>
            <a:r>
              <a:rPr lang="en-US" sz="1600" dirty="0" err="1"/>
              <a:t>Bathonian</a:t>
            </a:r>
            <a:r>
              <a:rPr lang="en-US" sz="1600" dirty="0"/>
              <a:t> </a:t>
            </a:r>
            <a:r>
              <a:rPr lang="en-US" sz="1600" dirty="0" smtClean="0"/>
              <a:t>orogeny</a:t>
            </a:r>
            <a:r>
              <a:rPr lang="ka-GE" sz="1600" dirty="0" smtClean="0"/>
              <a:t> </a:t>
            </a:r>
            <a:r>
              <a:rPr lang="en-US" sz="1600" dirty="0" smtClean="0"/>
              <a:t>(</a:t>
            </a:r>
            <a:r>
              <a:rPr lang="en-US" sz="1600" dirty="0" err="1"/>
              <a:t>Dudauri</a:t>
            </a:r>
            <a:r>
              <a:rPr lang="en-US" sz="1600" dirty="0"/>
              <a:t>, </a:t>
            </a:r>
            <a:r>
              <a:rPr lang="en-US" sz="1600" dirty="0" err="1"/>
              <a:t>Togonidze</a:t>
            </a:r>
            <a:r>
              <a:rPr lang="en-US" sz="1600" dirty="0"/>
              <a:t>, </a:t>
            </a:r>
            <a:r>
              <a:rPr lang="ka-GE" sz="1600" dirty="0" smtClean="0"/>
              <a:t>2016</a:t>
            </a:r>
            <a:r>
              <a:rPr lang="en-US" sz="1600" dirty="0" smtClean="0"/>
              <a:t>).</a:t>
            </a:r>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r>
              <a:rPr lang="en-US" sz="1600" dirty="0" smtClean="0"/>
              <a:t>According </a:t>
            </a:r>
            <a:r>
              <a:rPr lang="en-US" sz="1600" dirty="0"/>
              <a:t>to the results of studies of key mineral assemblages of contact-metamorphosed rocks, three </a:t>
            </a:r>
            <a:r>
              <a:rPr lang="en-US" sz="1600" dirty="0" err="1"/>
              <a:t>exocontact</a:t>
            </a:r>
            <a:r>
              <a:rPr lang="en-US" sz="1600" dirty="0"/>
              <a:t> zones with the </a:t>
            </a:r>
            <a:r>
              <a:rPr lang="en-US" sz="1600" dirty="0" smtClean="0"/>
              <a:t>corresponding </a:t>
            </a:r>
            <a:r>
              <a:rPr lang="en-US" sz="1600" dirty="0"/>
              <a:t>mineral assemblages are distinguished by the authors. </a:t>
            </a:r>
            <a:r>
              <a:rPr lang="en-US" sz="1600" dirty="0" smtClean="0"/>
              <a:t>They correspond </a:t>
            </a:r>
            <a:r>
              <a:rPr lang="en-US" sz="1600" dirty="0"/>
              <a:t>to the </a:t>
            </a:r>
            <a:r>
              <a:rPr lang="en-US" sz="1600" dirty="0" err="1" smtClean="0"/>
              <a:t>albite–epidote–hornfels</a:t>
            </a:r>
            <a:r>
              <a:rPr lang="en-US" sz="1600" dirty="0" smtClean="0"/>
              <a:t>, </a:t>
            </a:r>
            <a:r>
              <a:rPr lang="en-US" sz="1600" dirty="0" err="1" smtClean="0"/>
              <a:t>andalusite</a:t>
            </a:r>
            <a:r>
              <a:rPr lang="en-US" sz="1600" dirty="0" smtClean="0"/>
              <a:t>–</a:t>
            </a:r>
            <a:r>
              <a:rPr lang="en-US" sz="1600" dirty="0" err="1" smtClean="0"/>
              <a:t>biotite</a:t>
            </a:r>
            <a:r>
              <a:rPr lang="en-US" sz="1600" dirty="0" smtClean="0"/>
              <a:t>–muscovite–chlorite–</a:t>
            </a:r>
            <a:r>
              <a:rPr lang="en-US" sz="1600" dirty="0" err="1" smtClean="0"/>
              <a:t>hornfels</a:t>
            </a:r>
            <a:r>
              <a:rPr lang="en-US" sz="1600" dirty="0" smtClean="0"/>
              <a:t> and </a:t>
            </a:r>
            <a:r>
              <a:rPr lang="en-US" sz="1600" dirty="0" err="1" smtClean="0"/>
              <a:t>andalusite</a:t>
            </a:r>
            <a:r>
              <a:rPr lang="en-US" sz="1600" dirty="0" smtClean="0"/>
              <a:t>–</a:t>
            </a:r>
            <a:r>
              <a:rPr lang="en-US" sz="1600" dirty="0" err="1" smtClean="0"/>
              <a:t>biotite</a:t>
            </a:r>
            <a:r>
              <a:rPr lang="en-US" sz="1600" dirty="0" smtClean="0"/>
              <a:t>–muscovite–</a:t>
            </a:r>
            <a:r>
              <a:rPr lang="en-US" sz="1600" dirty="0" err="1" smtClean="0"/>
              <a:t>hornfels</a:t>
            </a:r>
            <a:r>
              <a:rPr lang="en-US" sz="1600" dirty="0" smtClean="0"/>
              <a:t> </a:t>
            </a:r>
            <a:r>
              <a:rPr lang="en-US" sz="1600" dirty="0" err="1" smtClean="0"/>
              <a:t>subfacies</a:t>
            </a:r>
            <a:r>
              <a:rPr lang="en-US" sz="1600" dirty="0" smtClean="0"/>
              <a:t> conditions. </a:t>
            </a:r>
          </a:p>
          <a:p>
            <a:pPr algn="just"/>
            <a:endParaRPr lang="en-US" sz="1600" dirty="0"/>
          </a:p>
          <a:p>
            <a:pPr algn="just"/>
            <a:r>
              <a:rPr lang="en-US" sz="1600" dirty="0" smtClean="0"/>
              <a:t>Contact </a:t>
            </a:r>
            <a:r>
              <a:rPr lang="en-US" sz="1600" dirty="0"/>
              <a:t>transformation aureole reaches ≈350 meters. </a:t>
            </a:r>
          </a:p>
        </p:txBody>
      </p:sp>
      <p:pic>
        <p:nvPicPr>
          <p:cNvPr id="6" name="Picture 6" descr="C:\Users\Petrologist\Desktop\cc_by_logo_png.png"/>
          <p:cNvPicPr>
            <a:picLocks noChangeAspect="1" noChangeArrowheads="1"/>
          </p:cNvPicPr>
          <p:nvPr/>
        </p:nvPicPr>
        <p:blipFill>
          <a:blip r:embed="rId2" cstate="print"/>
          <a:srcRect/>
          <a:stretch>
            <a:fillRect/>
          </a:stretch>
        </p:blipFill>
        <p:spPr bwMode="auto">
          <a:xfrm>
            <a:off x="7848600" y="6400800"/>
            <a:ext cx="1227137" cy="430213"/>
          </a:xfrm>
          <a:prstGeom prst="rect">
            <a:avLst/>
          </a:prstGeom>
          <a:noFill/>
        </p:spPr>
      </p:pic>
      <p:pic>
        <p:nvPicPr>
          <p:cNvPr id="7" name="Picture 3" descr="C:\Users\Petrologist\Desktop\avtolite.JPG"/>
          <p:cNvPicPr>
            <a:picLocks noChangeAspect="1" noChangeArrowheads="1"/>
          </p:cNvPicPr>
          <p:nvPr/>
        </p:nvPicPr>
        <p:blipFill>
          <a:blip r:embed="rId3"/>
          <a:srcRect/>
          <a:stretch>
            <a:fillRect/>
          </a:stretch>
        </p:blipFill>
        <p:spPr bwMode="auto">
          <a:xfrm>
            <a:off x="4267200" y="2362200"/>
            <a:ext cx="2423884" cy="18288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Picture 2" descr="C:\Users\Petrologist\Desktop\contact.JPG"/>
          <p:cNvPicPr>
            <a:picLocks noChangeAspect="1" noChangeArrowheads="1"/>
          </p:cNvPicPr>
          <p:nvPr/>
        </p:nvPicPr>
        <p:blipFill>
          <a:blip r:embed="rId4"/>
          <a:srcRect/>
          <a:stretch>
            <a:fillRect/>
          </a:stretch>
        </p:blipFill>
        <p:spPr bwMode="auto">
          <a:xfrm>
            <a:off x="6324600" y="1905000"/>
            <a:ext cx="2446504" cy="18288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259080" y="2286000"/>
            <a:ext cx="3931920" cy="2286000"/>
          </a:xfrm>
          <a:prstGeom prst="rect">
            <a:avLst/>
          </a:prstGeom>
          <a:noFill/>
        </p:spPr>
        <p:txBody>
          <a:bodyPr wrap="square" rtlCol="0">
            <a:spAutoFit/>
          </a:bodyPr>
          <a:lstStyle/>
          <a:p>
            <a:pPr algn="just"/>
            <a:r>
              <a:rPr lang="en-US" sz="1600" dirty="0" smtClean="0"/>
              <a:t>Intrusions are represented by gabbros, diorites, quartz diorites, </a:t>
            </a:r>
            <a:r>
              <a:rPr lang="en-US" sz="1600" dirty="0" err="1" smtClean="0"/>
              <a:t>syenite</a:t>
            </a:r>
            <a:r>
              <a:rPr lang="en-US" sz="1600" dirty="0" smtClean="0"/>
              <a:t>-diorites, </a:t>
            </a:r>
            <a:r>
              <a:rPr lang="en-US" sz="1600" dirty="0" err="1" smtClean="0"/>
              <a:t>syenites</a:t>
            </a:r>
            <a:r>
              <a:rPr lang="en-US" sz="1600" dirty="0" smtClean="0"/>
              <a:t> and </a:t>
            </a:r>
            <a:r>
              <a:rPr lang="en-US" sz="1600" dirty="0" err="1" smtClean="0"/>
              <a:t>granitoids</a:t>
            </a:r>
            <a:r>
              <a:rPr lang="en-US" sz="1600" dirty="0" smtClean="0"/>
              <a:t>. Due to the contact-thermal impact of the intrusions on the regionally metamorphosed rocks of the series, various </a:t>
            </a:r>
            <a:r>
              <a:rPr lang="en-US" sz="1600" dirty="0" err="1" smtClean="0"/>
              <a:t>hornfelses</a:t>
            </a:r>
            <a:r>
              <a:rPr lang="en-US" sz="1600" dirty="0" smtClean="0"/>
              <a:t>, spotted and </a:t>
            </a:r>
            <a:r>
              <a:rPr lang="en-US" sz="1600" dirty="0" err="1" smtClean="0"/>
              <a:t>nodulose</a:t>
            </a:r>
            <a:r>
              <a:rPr lang="en-US" sz="1600" dirty="0" smtClean="0"/>
              <a:t> </a:t>
            </a:r>
            <a:r>
              <a:rPr lang="en-US" sz="1600" dirty="0" err="1" smtClean="0"/>
              <a:t>schists</a:t>
            </a:r>
            <a:r>
              <a:rPr lang="en-US" sz="1600" dirty="0" smtClean="0"/>
              <a:t>, marbles, </a:t>
            </a:r>
            <a:r>
              <a:rPr lang="en-US" sz="1600" dirty="0" err="1" smtClean="0"/>
              <a:t>skarns</a:t>
            </a:r>
            <a:r>
              <a:rPr lang="en-US" sz="1600" dirty="0" smtClean="0"/>
              <a:t> and </a:t>
            </a:r>
            <a:r>
              <a:rPr lang="en-US" sz="1600" dirty="0" err="1" smtClean="0"/>
              <a:t>skarn</a:t>
            </a:r>
            <a:r>
              <a:rPr lang="en-US" sz="1600" dirty="0" smtClean="0"/>
              <a:t>-like rocks were formed. </a:t>
            </a:r>
          </a:p>
          <a:p>
            <a:endParaRPr lang="en-US" dirty="0"/>
          </a:p>
        </p:txBody>
      </p:sp>
      <p:sp>
        <p:nvSpPr>
          <p:cNvPr id="10" name="Rectangle 9"/>
          <p:cNvSpPr/>
          <p:nvPr/>
        </p:nvSpPr>
        <p:spPr>
          <a:xfrm>
            <a:off x="4747989" y="4191000"/>
            <a:ext cx="1500411" cy="307777"/>
          </a:xfrm>
          <a:prstGeom prst="rect">
            <a:avLst/>
          </a:prstGeom>
        </p:spPr>
        <p:txBody>
          <a:bodyPr wrap="none">
            <a:spAutoFit/>
          </a:bodyPr>
          <a:lstStyle/>
          <a:p>
            <a:r>
              <a:rPr lang="en-US" sz="1400" b="1" i="1" dirty="0" err="1" smtClean="0">
                <a:cs typeface="Times New Roman" pitchFamily="18" charset="0"/>
              </a:rPr>
              <a:t>Autolith</a:t>
            </a:r>
            <a:r>
              <a:rPr lang="en-US" sz="1400" b="1" i="1" dirty="0" smtClean="0">
                <a:cs typeface="Times New Roman" pitchFamily="18" charset="0"/>
              </a:rPr>
              <a:t> in diorite</a:t>
            </a:r>
            <a:endParaRPr lang="en-US" sz="1400" b="1" i="1" dirty="0">
              <a:cs typeface="Times New Roman" pitchFamily="18" charset="0"/>
            </a:endParaRPr>
          </a:p>
        </p:txBody>
      </p:sp>
      <p:sp>
        <p:nvSpPr>
          <p:cNvPr id="11" name="Rectangle 10"/>
          <p:cNvSpPr/>
          <p:nvPr/>
        </p:nvSpPr>
        <p:spPr>
          <a:xfrm>
            <a:off x="6689997" y="3733800"/>
            <a:ext cx="2073003" cy="307777"/>
          </a:xfrm>
          <a:prstGeom prst="rect">
            <a:avLst/>
          </a:prstGeom>
        </p:spPr>
        <p:txBody>
          <a:bodyPr wrap="none">
            <a:spAutoFit/>
          </a:bodyPr>
          <a:lstStyle/>
          <a:p>
            <a:r>
              <a:rPr lang="en-US" sz="1400" b="1" i="1" dirty="0" err="1" smtClean="0">
                <a:cs typeface="Times New Roman" pitchFamily="18" charset="0"/>
              </a:rPr>
              <a:t>Hornfel</a:t>
            </a:r>
            <a:r>
              <a:rPr lang="en-US" sz="1400" b="1" i="1" dirty="0" smtClean="0">
                <a:cs typeface="Times New Roman" pitchFamily="18" charset="0"/>
              </a:rPr>
              <a:t> </a:t>
            </a:r>
            <a:r>
              <a:rPr lang="en-US" sz="1400" b="1" i="1" dirty="0" err="1" smtClean="0">
                <a:cs typeface="Times New Roman" pitchFamily="18" charset="0"/>
              </a:rPr>
              <a:t>xenolith</a:t>
            </a:r>
            <a:r>
              <a:rPr lang="en-US" sz="1400" b="1" i="1" dirty="0" smtClean="0">
                <a:cs typeface="Times New Roman" pitchFamily="18" charset="0"/>
              </a:rPr>
              <a:t> in diorite</a:t>
            </a:r>
            <a:endParaRPr lang="en-US" sz="1400" b="1" i="1" dirty="0"/>
          </a:p>
        </p:txBody>
      </p:sp>
      <p:sp>
        <p:nvSpPr>
          <p:cNvPr id="12" name="Rectangle 11"/>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Tree>
    <p:extLst>
      <p:ext uri="{BB962C8B-B14F-4D97-AF65-F5344CB8AC3E}">
        <p14:creationId xmlns:p14="http://schemas.microsoft.com/office/powerpoint/2010/main" xmlns="" val="3651824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7</a:t>
            </a:fld>
            <a:endParaRPr lang="en-US" dirty="0"/>
          </a:p>
        </p:txBody>
      </p:sp>
      <p:sp>
        <p:nvSpPr>
          <p:cNvPr id="3" name="Rectangle 2"/>
          <p:cNvSpPr/>
          <p:nvPr/>
        </p:nvSpPr>
        <p:spPr>
          <a:xfrm>
            <a:off x="228600" y="228600"/>
            <a:ext cx="8686800" cy="630936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600" dirty="0"/>
              <a:t>The beginning of </a:t>
            </a:r>
            <a:r>
              <a:rPr lang="en-US" sz="1600" b="1" dirty="0" smtClean="0"/>
              <a:t>zone I</a:t>
            </a:r>
            <a:r>
              <a:rPr lang="en-US" sz="1600" dirty="0" smtClean="0"/>
              <a:t> – the most </a:t>
            </a:r>
            <a:r>
              <a:rPr lang="en-US" sz="1600" dirty="0"/>
              <a:t>low-temperature zone is marked in the first appearance of </a:t>
            </a:r>
            <a:r>
              <a:rPr lang="en-US" sz="1600" dirty="0" err="1"/>
              <a:t>biotite</a:t>
            </a:r>
            <a:r>
              <a:rPr lang="en-US" sz="1600" dirty="0"/>
              <a:t>, also by the formation of </a:t>
            </a:r>
            <a:r>
              <a:rPr lang="en-US" sz="1600" dirty="0" err="1"/>
              <a:t>nodulose</a:t>
            </a:r>
            <a:r>
              <a:rPr lang="en-US" sz="1600" dirty="0"/>
              <a:t> and spotted </a:t>
            </a:r>
            <a:r>
              <a:rPr lang="en-US" sz="1600" dirty="0" err="1"/>
              <a:t>schists</a:t>
            </a:r>
            <a:r>
              <a:rPr lang="en-US" sz="1600" dirty="0"/>
              <a:t>. The rocks of the zone fully retain primary structural and textural </a:t>
            </a:r>
            <a:r>
              <a:rPr lang="en-US" sz="1600" dirty="0" smtClean="0"/>
              <a:t>features. </a:t>
            </a:r>
            <a:r>
              <a:rPr lang="en-US" sz="1600" dirty="0"/>
              <a:t>The thickness of the rocks is within 50-150m</a:t>
            </a:r>
            <a:r>
              <a:rPr lang="en-US" sz="1600" dirty="0" smtClean="0"/>
              <a:t>.</a:t>
            </a:r>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a:p>
            <a:pPr algn="just"/>
            <a:endParaRPr lang="en-US" sz="1600" dirty="0" smtClean="0"/>
          </a:p>
        </p:txBody>
      </p:sp>
      <p:pic>
        <p:nvPicPr>
          <p:cNvPr id="4" name="Picture 6" descr="C:\Users\Petrologist\Desktop\cc_by_logo_png.png"/>
          <p:cNvPicPr>
            <a:picLocks noChangeAspect="1" noChangeArrowheads="1"/>
          </p:cNvPicPr>
          <p:nvPr/>
        </p:nvPicPr>
        <p:blipFill>
          <a:blip r:embed="rId2" cstate="print"/>
          <a:srcRect/>
          <a:stretch>
            <a:fillRect/>
          </a:stretch>
        </p:blipFill>
        <p:spPr bwMode="auto">
          <a:xfrm>
            <a:off x="7848600" y="6400800"/>
            <a:ext cx="1227137" cy="430213"/>
          </a:xfrm>
          <a:prstGeom prst="rect">
            <a:avLst/>
          </a:prstGeom>
          <a:noFill/>
        </p:spPr>
      </p:pic>
      <p:pic>
        <p:nvPicPr>
          <p:cNvPr id="5" name="Picture 4" descr="D:\გიორგი ბერიძე\სტატიები\statia dizis seriaze\DSCN4891.JPG"/>
          <p:cNvPicPr/>
          <p:nvPr/>
        </p:nvPicPr>
        <p:blipFill>
          <a:blip r:embed="rId3" cstate="print">
            <a:lum contrast="30000"/>
            <a:extLst>
              <a:ext uri="{28A0092B-C50C-407E-A947-70E740481C1C}">
                <a14:useLocalDpi xmlns:a14="http://schemas.microsoft.com/office/drawing/2010/main" xmlns="" val="0"/>
              </a:ext>
            </a:extLst>
          </a:blip>
          <a:srcRect/>
          <a:stretch>
            <a:fillRect/>
          </a:stretch>
        </p:blipFill>
        <p:spPr bwMode="auto">
          <a:xfrm>
            <a:off x="533400" y="1295400"/>
            <a:ext cx="3200400" cy="22860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457200" y="3807023"/>
            <a:ext cx="3886200" cy="307777"/>
          </a:xfrm>
          <a:prstGeom prst="rect">
            <a:avLst/>
          </a:prstGeom>
        </p:spPr>
        <p:txBody>
          <a:bodyPr wrap="square">
            <a:spAutoFit/>
          </a:bodyPr>
          <a:lstStyle/>
          <a:p>
            <a:r>
              <a:rPr lang="en-US" sz="1400" b="1" i="1" dirty="0" smtClean="0">
                <a:cs typeface="Times New Roman" pitchFamily="18" charset="0"/>
              </a:rPr>
              <a:t>Crenulated </a:t>
            </a:r>
            <a:r>
              <a:rPr lang="en-US" sz="1400" b="1" i="1" dirty="0" err="1" smtClean="0">
                <a:cs typeface="Times New Roman" pitchFamily="18" charset="0"/>
              </a:rPr>
              <a:t>hornfels</a:t>
            </a:r>
            <a:r>
              <a:rPr lang="en-US" sz="1400" b="1" i="1" dirty="0" smtClean="0">
                <a:cs typeface="Times New Roman" pitchFamily="18" charset="0"/>
              </a:rPr>
              <a:t> in the </a:t>
            </a:r>
            <a:r>
              <a:rPr lang="en-US" sz="1400" b="1" i="1" dirty="0" err="1" smtClean="0">
                <a:cs typeface="Times New Roman" pitchFamily="18" charset="0"/>
              </a:rPr>
              <a:t>Enguri</a:t>
            </a:r>
            <a:r>
              <a:rPr lang="en-US" sz="1400" b="1" i="1" dirty="0" smtClean="0">
                <a:cs typeface="Times New Roman" pitchFamily="18" charset="0"/>
              </a:rPr>
              <a:t> river-canyon</a:t>
            </a:r>
            <a:endParaRPr lang="en-US" sz="1400" b="1" i="1" dirty="0">
              <a:cs typeface="Times New Roman" pitchFamily="18" charset="0"/>
            </a:endParaRPr>
          </a:p>
        </p:txBody>
      </p:sp>
      <p:sp>
        <p:nvSpPr>
          <p:cNvPr id="7" name="TextBox 6"/>
          <p:cNvSpPr txBox="1"/>
          <p:nvPr/>
        </p:nvSpPr>
        <p:spPr>
          <a:xfrm>
            <a:off x="3962400" y="1336119"/>
            <a:ext cx="4876800" cy="2339102"/>
          </a:xfrm>
          <a:prstGeom prst="rect">
            <a:avLst/>
          </a:prstGeom>
          <a:noFill/>
        </p:spPr>
        <p:txBody>
          <a:bodyPr wrap="square" rtlCol="0">
            <a:spAutoFit/>
          </a:bodyPr>
          <a:lstStyle/>
          <a:p>
            <a:pPr algn="just"/>
            <a:r>
              <a:rPr lang="en-US" sz="1600" i="1" u="sng" dirty="0" smtClean="0"/>
              <a:t>Mineral assemblages of </a:t>
            </a:r>
            <a:r>
              <a:rPr lang="en-US" sz="1600" b="1" i="1" u="sng" dirty="0" smtClean="0"/>
              <a:t>zone I</a:t>
            </a:r>
            <a:r>
              <a:rPr lang="en-US" sz="1600" i="1" u="sng" dirty="0" smtClean="0"/>
              <a:t>: </a:t>
            </a:r>
          </a:p>
          <a:p>
            <a:pPr algn="just"/>
            <a:r>
              <a:rPr lang="ka-GE" sz="1600" i="1" dirty="0" smtClean="0"/>
              <a:t>Bt + Ms</a:t>
            </a:r>
            <a:r>
              <a:rPr lang="ka-GE" sz="1600" i="1" baseline="-25000" dirty="0" smtClean="0"/>
              <a:t>1.35 + 0.89; 1.75 + 1.99 </a:t>
            </a:r>
            <a:r>
              <a:rPr lang="ka-GE" sz="1600" i="1" dirty="0" smtClean="0"/>
              <a:t>+ Pl</a:t>
            </a:r>
            <a:r>
              <a:rPr lang="ka-GE" sz="1600" i="1" baseline="30000" dirty="0" smtClean="0"/>
              <a:t>0.46 </a:t>
            </a:r>
            <a:r>
              <a:rPr lang="ka-GE" sz="1600" i="1" dirty="0" smtClean="0"/>
              <a:t>+ Qz; </a:t>
            </a:r>
            <a:endParaRPr lang="en-US" sz="1600" i="1" dirty="0" smtClean="0"/>
          </a:p>
          <a:p>
            <a:pPr algn="just"/>
            <a:r>
              <a:rPr lang="ka-GE" sz="1600" i="1" dirty="0" smtClean="0"/>
              <a:t>Bt + Ms + And + Gr + Ab ± Chl</a:t>
            </a:r>
            <a:r>
              <a:rPr lang="ka-GE" sz="1600" i="1" baseline="-25000" dirty="0" smtClean="0"/>
              <a:t>0.56 </a:t>
            </a:r>
            <a:r>
              <a:rPr lang="ka-GE" sz="1600" i="1" dirty="0" smtClean="0"/>
              <a:t>± Qz; </a:t>
            </a:r>
            <a:endParaRPr lang="en-US" sz="1600" i="1" dirty="0" smtClean="0"/>
          </a:p>
          <a:p>
            <a:pPr algn="just"/>
            <a:r>
              <a:rPr lang="ka-GE" sz="1600" i="1" dirty="0" smtClean="0"/>
              <a:t>MgHbl</a:t>
            </a:r>
            <a:r>
              <a:rPr lang="ka-GE" sz="1600" i="1" baseline="-25000" dirty="0" smtClean="0"/>
              <a:t>0.54 </a:t>
            </a:r>
            <a:r>
              <a:rPr lang="ka-GE" sz="1600" i="1" dirty="0" smtClean="0"/>
              <a:t>+ Bt</a:t>
            </a:r>
            <a:r>
              <a:rPr lang="ka-GE" sz="1600" i="1" baseline="-25000" dirty="0" smtClean="0"/>
              <a:t>0.51‒0.54 </a:t>
            </a:r>
            <a:r>
              <a:rPr lang="ka-GE" sz="1600" i="1" dirty="0" smtClean="0"/>
              <a:t>+ Cal + Pl</a:t>
            </a:r>
            <a:r>
              <a:rPr lang="ka-GE" sz="1600" i="1" baseline="30000" dirty="0" smtClean="0"/>
              <a:t>0.82 </a:t>
            </a:r>
            <a:r>
              <a:rPr lang="ka-GE" sz="1600" i="1" dirty="0" smtClean="0"/>
              <a:t>+ Qz; </a:t>
            </a:r>
            <a:endParaRPr lang="en-US" sz="1600" i="1" dirty="0" smtClean="0"/>
          </a:p>
          <a:p>
            <a:pPr algn="just"/>
            <a:r>
              <a:rPr lang="ka-GE" sz="1600" i="1" dirty="0" smtClean="0"/>
              <a:t>Cal + Act</a:t>
            </a:r>
            <a:r>
              <a:rPr lang="ka-GE" sz="1600" i="1" baseline="-25000" dirty="0" smtClean="0"/>
              <a:t>0.52 </a:t>
            </a:r>
            <a:r>
              <a:rPr lang="ka-GE" sz="1600" i="1" dirty="0" smtClean="0"/>
              <a:t>+ Czo; Cal + Cpx + Wo + Gr + Qz</a:t>
            </a:r>
            <a:r>
              <a:rPr lang="en-US" sz="1600" i="1" dirty="0" smtClean="0"/>
              <a:t>.</a:t>
            </a:r>
            <a:r>
              <a:rPr lang="en-US" sz="1600" dirty="0" smtClean="0"/>
              <a:t> </a:t>
            </a:r>
          </a:p>
          <a:p>
            <a:pPr algn="just"/>
            <a:endParaRPr lang="en-US" sz="1600" dirty="0" smtClean="0"/>
          </a:p>
          <a:p>
            <a:pPr algn="just"/>
            <a:r>
              <a:rPr lang="en-GB" sz="1600" dirty="0" smtClean="0"/>
              <a:t>Contact metamorphism of </a:t>
            </a:r>
            <a:r>
              <a:rPr lang="en-US" sz="1600" dirty="0" smtClean="0"/>
              <a:t>this zone correspond to the </a:t>
            </a:r>
            <a:r>
              <a:rPr lang="en-US" sz="1600" dirty="0" err="1" smtClean="0"/>
              <a:t>albite-epidote-hornfels</a:t>
            </a:r>
            <a:r>
              <a:rPr lang="en-US" sz="1600" dirty="0" smtClean="0"/>
              <a:t> </a:t>
            </a:r>
            <a:r>
              <a:rPr lang="en-US" sz="1600" dirty="0" err="1" smtClean="0"/>
              <a:t>facies</a:t>
            </a:r>
            <a:r>
              <a:rPr lang="en-US" sz="1600" dirty="0" smtClean="0"/>
              <a:t> conditions.</a:t>
            </a:r>
          </a:p>
          <a:p>
            <a:endParaRPr lang="en-US" dirty="0"/>
          </a:p>
        </p:txBody>
      </p:sp>
      <p:sp>
        <p:nvSpPr>
          <p:cNvPr id="8" name="Rectangle 7"/>
          <p:cNvSpPr/>
          <p:nvPr/>
        </p:nvSpPr>
        <p:spPr>
          <a:xfrm>
            <a:off x="228600" y="4203918"/>
            <a:ext cx="4343400" cy="1815882"/>
          </a:xfrm>
          <a:prstGeom prst="rect">
            <a:avLst/>
          </a:prstGeom>
        </p:spPr>
        <p:txBody>
          <a:bodyPr wrap="square">
            <a:spAutoFit/>
          </a:bodyPr>
          <a:lstStyle/>
          <a:p>
            <a:pPr algn="just"/>
            <a:r>
              <a:rPr lang="en-US" sz="1600" dirty="0" smtClean="0"/>
              <a:t>The </a:t>
            </a:r>
            <a:r>
              <a:rPr lang="en-US" sz="1600" b="1" dirty="0" smtClean="0"/>
              <a:t>zone II </a:t>
            </a:r>
            <a:r>
              <a:rPr lang="en-US" sz="1600" dirty="0" smtClean="0"/>
              <a:t>extends within 40-150 meters. Relics of primary minerals are not observed, although the structural features of the primary rocks are preserved. In contrast to the first zone, the appearance of cordierite, corundum and </a:t>
            </a:r>
            <a:r>
              <a:rPr lang="en-US" sz="1600" dirty="0" err="1" smtClean="0"/>
              <a:t>scapolite</a:t>
            </a:r>
            <a:r>
              <a:rPr lang="en-US" sz="1600" dirty="0" smtClean="0"/>
              <a:t>, as well as the wide spreading of </a:t>
            </a:r>
            <a:r>
              <a:rPr lang="en-US" sz="1600" dirty="0" err="1" smtClean="0"/>
              <a:t>clinopyroxene</a:t>
            </a:r>
            <a:r>
              <a:rPr lang="en-US" sz="1600" dirty="0" smtClean="0"/>
              <a:t> marked the second zone</a:t>
            </a:r>
            <a:r>
              <a:rPr lang="en-US" sz="1600" dirty="0" smtClean="0">
                <a:solidFill>
                  <a:srgbClr val="FF0000"/>
                </a:solidFill>
              </a:rPr>
              <a:t>.</a:t>
            </a:r>
            <a:endParaRPr lang="en-US" sz="1600" dirty="0" smtClean="0"/>
          </a:p>
        </p:txBody>
      </p:sp>
      <p:pic>
        <p:nvPicPr>
          <p:cNvPr id="11" name="Content Placeholder 4" descr="F:\microphoto\2 - 100x.jpg"/>
          <p:cNvPicPr>
            <a:picLocks/>
          </p:cNvPicPr>
          <p:nvPr/>
        </p:nvPicPr>
        <p:blipFill>
          <a:blip r:embed="rId4" cstate="print">
            <a:lum contrast="20000"/>
            <a:extLst>
              <a:ext uri="{28A0092B-C50C-407E-A947-70E740481C1C}">
                <a14:useLocalDpi xmlns:a14="http://schemas.microsoft.com/office/drawing/2010/main" xmlns="" val="0"/>
              </a:ext>
            </a:extLst>
          </a:blip>
          <a:srcRect/>
          <a:stretch>
            <a:fillRect/>
          </a:stretch>
        </p:blipFill>
        <p:spPr bwMode="auto">
          <a:xfrm>
            <a:off x="4617720" y="4114800"/>
            <a:ext cx="2011680" cy="155448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Picture 11" descr="F:\microphoto\2 + 100x.jpg"/>
          <p:cNvPicPr/>
          <p:nvPr/>
        </p:nvPicPr>
        <p:blipFill>
          <a:blip r:embed="rId5" cstate="print">
            <a:lum contrast="20000"/>
            <a:extLst>
              <a:ext uri="{28A0092B-C50C-407E-A947-70E740481C1C}">
                <a14:useLocalDpi xmlns:a14="http://schemas.microsoft.com/office/drawing/2010/main" xmlns="" val="0"/>
              </a:ext>
            </a:extLst>
          </a:blip>
          <a:srcRect/>
          <a:stretch>
            <a:fillRect/>
          </a:stretch>
        </p:blipFill>
        <p:spPr bwMode="auto">
          <a:xfrm>
            <a:off x="6781800" y="4114800"/>
            <a:ext cx="2011680" cy="155448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
        <p:nvSpPr>
          <p:cNvPr id="13" name="Rectangle 12"/>
          <p:cNvSpPr/>
          <p:nvPr/>
        </p:nvSpPr>
        <p:spPr>
          <a:xfrm>
            <a:off x="4800600" y="5715000"/>
            <a:ext cx="4038600" cy="738664"/>
          </a:xfrm>
          <a:prstGeom prst="rect">
            <a:avLst/>
          </a:prstGeom>
        </p:spPr>
        <p:txBody>
          <a:bodyPr wrap="square">
            <a:spAutoFit/>
          </a:bodyPr>
          <a:lstStyle/>
          <a:p>
            <a:pPr algn="ctr"/>
            <a:r>
              <a:rPr lang="en-US" sz="1400" b="1" i="1" dirty="0" err="1" smtClean="0"/>
              <a:t>Radially</a:t>
            </a:r>
            <a:r>
              <a:rPr lang="en-US" sz="1400" b="1" i="1" dirty="0" smtClean="0"/>
              <a:t> fibrous </a:t>
            </a:r>
            <a:r>
              <a:rPr lang="en-US" sz="1400" b="1" i="1" dirty="0" err="1" smtClean="0"/>
              <a:t>andalusite</a:t>
            </a:r>
            <a:r>
              <a:rPr lang="en-US" sz="1400" b="1" i="1" dirty="0" smtClean="0"/>
              <a:t> in </a:t>
            </a:r>
            <a:r>
              <a:rPr lang="en-US" sz="1400" b="1" i="1" dirty="0" err="1" smtClean="0"/>
              <a:t>hornfels</a:t>
            </a:r>
            <a:r>
              <a:rPr lang="ka-GE" sz="1400" b="1" i="1" dirty="0" smtClean="0"/>
              <a:t> (</a:t>
            </a:r>
            <a:r>
              <a:rPr lang="en-US" sz="1400" b="1" i="1" dirty="0" err="1" smtClean="0"/>
              <a:t>porphyroblastic</a:t>
            </a:r>
            <a:r>
              <a:rPr lang="en-US" sz="1400" b="1" i="1" dirty="0" smtClean="0"/>
              <a:t> schist</a:t>
            </a:r>
            <a:r>
              <a:rPr lang="ka-GE" sz="1400" b="1" i="1" dirty="0" smtClean="0"/>
              <a:t> </a:t>
            </a:r>
            <a:r>
              <a:rPr lang="en-US" sz="1400" b="1" i="1" dirty="0" smtClean="0"/>
              <a:t>from </a:t>
            </a:r>
            <a:r>
              <a:rPr lang="en-US" sz="1400" b="1" i="1" dirty="0" err="1" smtClean="0"/>
              <a:t>metapelites</a:t>
            </a:r>
            <a:r>
              <a:rPr lang="en-US" sz="1400" b="1" i="1" dirty="0" smtClean="0"/>
              <a:t> of zone II). a – PPL, b –XPL; 100x </a:t>
            </a:r>
            <a:endParaRPr lang="en-US" sz="1400" b="1" i="1" dirty="0"/>
          </a:p>
        </p:txBody>
      </p:sp>
      <p:sp>
        <p:nvSpPr>
          <p:cNvPr id="14" name="Rectangle 13"/>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
        <p:nvSpPr>
          <p:cNvPr id="15" name="TextBox 14"/>
          <p:cNvSpPr txBox="1"/>
          <p:nvPr/>
        </p:nvSpPr>
        <p:spPr>
          <a:xfrm>
            <a:off x="4648200" y="5361801"/>
            <a:ext cx="274320" cy="276999"/>
          </a:xfrm>
          <a:prstGeom prst="rect">
            <a:avLst/>
          </a:prstGeom>
          <a:solidFill>
            <a:schemeClr val="bg1"/>
          </a:solidFill>
        </p:spPr>
        <p:txBody>
          <a:bodyPr wrap="none" rtlCol="0">
            <a:spAutoFit/>
          </a:bodyPr>
          <a:lstStyle/>
          <a:p>
            <a:r>
              <a:rPr lang="en-US" sz="1200" dirty="0" smtClean="0"/>
              <a:t>a</a:t>
            </a:r>
            <a:endParaRPr lang="en-US" sz="1200" dirty="0"/>
          </a:p>
        </p:txBody>
      </p:sp>
      <p:sp>
        <p:nvSpPr>
          <p:cNvPr id="16" name="TextBox 15"/>
          <p:cNvSpPr txBox="1"/>
          <p:nvPr/>
        </p:nvSpPr>
        <p:spPr>
          <a:xfrm>
            <a:off x="6812280" y="5361801"/>
            <a:ext cx="274320" cy="276999"/>
          </a:xfrm>
          <a:prstGeom prst="rect">
            <a:avLst/>
          </a:prstGeom>
          <a:solidFill>
            <a:schemeClr val="bg1"/>
          </a:solidFill>
        </p:spPr>
        <p:txBody>
          <a:bodyPr wrap="none" rtlCol="0">
            <a:spAutoFit/>
          </a:bodyPr>
          <a:lstStyle/>
          <a:p>
            <a:r>
              <a:rPr lang="en-US" sz="1200" dirty="0" smtClean="0"/>
              <a:t>b</a:t>
            </a:r>
            <a:endParaRPr lang="en-US" sz="1200" dirty="0"/>
          </a:p>
        </p:txBody>
      </p:sp>
    </p:spTree>
    <p:extLst>
      <p:ext uri="{BB962C8B-B14F-4D97-AF65-F5344CB8AC3E}">
        <p14:creationId xmlns:p14="http://schemas.microsoft.com/office/powerpoint/2010/main" xmlns="" val="41234443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8</a:t>
            </a:fld>
            <a:endParaRPr lang="en-US" dirty="0"/>
          </a:p>
        </p:txBody>
      </p:sp>
      <p:sp>
        <p:nvSpPr>
          <p:cNvPr id="3" name="Rectangle 2"/>
          <p:cNvSpPr/>
          <p:nvPr/>
        </p:nvSpPr>
        <p:spPr>
          <a:xfrm>
            <a:off x="228600" y="304800"/>
            <a:ext cx="8686800" cy="594360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1600" i="1" u="sng" dirty="0" smtClean="0"/>
              <a:t>Mineral assemblages of </a:t>
            </a:r>
            <a:r>
              <a:rPr lang="en-US" sz="1600" b="1" i="1" u="sng" dirty="0" smtClean="0"/>
              <a:t>zone II</a:t>
            </a:r>
            <a:r>
              <a:rPr lang="en-US" sz="1600" i="1" u="sng" dirty="0" smtClean="0"/>
              <a:t>: </a:t>
            </a:r>
          </a:p>
          <a:p>
            <a:pPr algn="just"/>
            <a:r>
              <a:rPr lang="ka-GE" sz="1600" i="1" dirty="0" smtClean="0"/>
              <a:t>And + Bt</a:t>
            </a:r>
            <a:r>
              <a:rPr lang="ka-GE" sz="1600" i="1" baseline="-25000" dirty="0" smtClean="0"/>
              <a:t>0.51‒0.58 </a:t>
            </a:r>
            <a:r>
              <a:rPr lang="ka-GE" sz="1600" i="1" dirty="0" smtClean="0"/>
              <a:t>+ Crd</a:t>
            </a:r>
            <a:r>
              <a:rPr lang="ka-GE" sz="1600" i="1" baseline="-25000" dirty="0" smtClean="0"/>
              <a:t>0.60 </a:t>
            </a:r>
            <a:r>
              <a:rPr lang="ka-GE" sz="1600" i="1" dirty="0" smtClean="0"/>
              <a:t>+ Chl</a:t>
            </a:r>
            <a:r>
              <a:rPr lang="ka-GE" sz="1600" i="1" baseline="-25000" dirty="0" smtClean="0"/>
              <a:t>0.42 </a:t>
            </a:r>
            <a:r>
              <a:rPr lang="ka-GE" sz="1600" i="1" dirty="0" smtClean="0"/>
              <a:t>+ Ms</a:t>
            </a:r>
            <a:r>
              <a:rPr lang="ka-GE" sz="1600" i="1" baseline="-25000" dirty="0" smtClean="0"/>
              <a:t>1.09 + 1.09 </a:t>
            </a:r>
            <a:r>
              <a:rPr lang="ka-GE" sz="1600" i="1" dirty="0" smtClean="0"/>
              <a:t>+ Pl</a:t>
            </a:r>
            <a:r>
              <a:rPr lang="ka-GE" sz="1600" i="1" baseline="30000" dirty="0" smtClean="0"/>
              <a:t>0.34-0.35 </a:t>
            </a:r>
            <a:r>
              <a:rPr lang="ka-GE" sz="1600" i="1" dirty="0" smtClean="0"/>
              <a:t>+ Crn ± Qz; </a:t>
            </a:r>
            <a:endParaRPr lang="en-US" sz="1600" i="1" dirty="0" smtClean="0"/>
          </a:p>
          <a:p>
            <a:pPr algn="just"/>
            <a:r>
              <a:rPr lang="ka-GE" sz="1600" i="1" dirty="0" smtClean="0"/>
              <a:t>Bt + Ms + Crn ± Qz; Bt + Ms + Qz; </a:t>
            </a:r>
            <a:endParaRPr lang="en-US" sz="1600" i="1" dirty="0" smtClean="0"/>
          </a:p>
          <a:p>
            <a:pPr algn="just"/>
            <a:r>
              <a:rPr lang="ka-GE" sz="1600" i="1" dirty="0" smtClean="0"/>
              <a:t>Bt + Ms + Crn + Chl ± Qz; Act + Pl ± Qz;  </a:t>
            </a:r>
            <a:endParaRPr lang="en-US" sz="1600" i="1" dirty="0" smtClean="0"/>
          </a:p>
          <a:p>
            <a:pPr algn="just"/>
            <a:r>
              <a:rPr lang="ka-GE" sz="1600" i="1" dirty="0" smtClean="0"/>
              <a:t>Cpx</a:t>
            </a:r>
            <a:r>
              <a:rPr lang="ka-GE" sz="1600" i="1" baseline="-25000" dirty="0" smtClean="0"/>
              <a:t>0.50 </a:t>
            </a:r>
            <a:r>
              <a:rPr lang="ka-GE" sz="1600" i="1" dirty="0" smtClean="0"/>
              <a:t>+ MgHbl + Act</a:t>
            </a:r>
            <a:r>
              <a:rPr lang="ka-GE" sz="1600" i="1" baseline="-25000" dirty="0" smtClean="0"/>
              <a:t>0.50‒0.63 </a:t>
            </a:r>
            <a:r>
              <a:rPr lang="ka-GE" sz="1600" i="1" dirty="0" smtClean="0"/>
              <a:t>+ Czo + Pl</a:t>
            </a:r>
            <a:r>
              <a:rPr lang="ka-GE" sz="1600" i="1" baseline="30000" dirty="0" smtClean="0"/>
              <a:t>0.41-0.77 </a:t>
            </a:r>
            <a:r>
              <a:rPr lang="ka-GE" sz="1600" i="1" dirty="0" smtClean="0"/>
              <a:t>+ Bt</a:t>
            </a:r>
            <a:r>
              <a:rPr lang="ka-GE" sz="1600" i="1" baseline="-25000" dirty="0" smtClean="0"/>
              <a:t>0.50 </a:t>
            </a:r>
            <a:r>
              <a:rPr lang="ka-GE" sz="1600" i="1" dirty="0" smtClean="0"/>
              <a:t>± Qz; Act + MgHbl + Pl ± Qz; Qz + Cal; </a:t>
            </a:r>
            <a:endParaRPr lang="en-US" sz="1600" i="1" dirty="0" smtClean="0"/>
          </a:p>
          <a:p>
            <a:pPr algn="just"/>
            <a:r>
              <a:rPr lang="ka-GE" sz="1600" i="1" dirty="0" smtClean="0"/>
              <a:t>Cpx + MgHbl</a:t>
            </a:r>
            <a:r>
              <a:rPr lang="ka-GE" sz="1600" i="1" baseline="-25000" dirty="0" smtClean="0"/>
              <a:t>0.50 </a:t>
            </a:r>
            <a:r>
              <a:rPr lang="ka-GE" sz="1600" i="1" dirty="0" smtClean="0"/>
              <a:t>+ Bt</a:t>
            </a:r>
            <a:r>
              <a:rPr lang="ka-GE" sz="1600" i="1" baseline="-25000" dirty="0" smtClean="0"/>
              <a:t>0.50 </a:t>
            </a:r>
            <a:r>
              <a:rPr lang="ka-GE" sz="1600" i="1" dirty="0" smtClean="0"/>
              <a:t>+ Act + Scp + Cal</a:t>
            </a:r>
            <a:r>
              <a:rPr lang="ka-GE" sz="1600" dirty="0" smtClean="0"/>
              <a:t> </a:t>
            </a:r>
            <a:endParaRPr lang="en-US" sz="1600" dirty="0" smtClean="0"/>
          </a:p>
          <a:p>
            <a:pPr algn="just"/>
            <a:r>
              <a:rPr lang="en-GB" sz="1600" dirty="0" smtClean="0"/>
              <a:t>Contact metamorphism of </a:t>
            </a:r>
            <a:r>
              <a:rPr lang="en-US" sz="1600" dirty="0" smtClean="0"/>
              <a:t>the zone correspond to the </a:t>
            </a:r>
            <a:r>
              <a:rPr lang="en-US" sz="1600" dirty="0" err="1" smtClean="0"/>
              <a:t>andalusite</a:t>
            </a:r>
            <a:r>
              <a:rPr lang="en-US" sz="1600" dirty="0" smtClean="0"/>
              <a:t>–</a:t>
            </a:r>
            <a:r>
              <a:rPr lang="en-US" sz="1600" dirty="0" err="1" smtClean="0"/>
              <a:t>biotite</a:t>
            </a:r>
            <a:r>
              <a:rPr lang="en-US" sz="1600" dirty="0" smtClean="0"/>
              <a:t>–muscovite–chlorite–</a:t>
            </a:r>
            <a:r>
              <a:rPr lang="en-US" sz="1600" dirty="0" err="1" smtClean="0"/>
              <a:t>hornfels</a:t>
            </a:r>
            <a:r>
              <a:rPr lang="en-US" sz="1600" dirty="0" smtClean="0"/>
              <a:t> </a:t>
            </a:r>
            <a:r>
              <a:rPr lang="en-US" sz="1600" dirty="0" err="1" smtClean="0"/>
              <a:t>subfacies</a:t>
            </a:r>
            <a:r>
              <a:rPr lang="en-US" sz="1600" dirty="0" smtClean="0"/>
              <a:t>.</a:t>
            </a:r>
          </a:p>
          <a:p>
            <a:pPr algn="just"/>
            <a:endParaRPr lang="en-US" sz="1600" dirty="0" smtClean="0"/>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solidFill>
                <a:srgbClr val="0070C0"/>
              </a:solidFill>
            </a:endParaRPr>
          </a:p>
          <a:p>
            <a:pPr algn="just"/>
            <a:endParaRPr lang="en-US" sz="1600" dirty="0" smtClean="0"/>
          </a:p>
        </p:txBody>
      </p:sp>
      <p:pic>
        <p:nvPicPr>
          <p:cNvPr id="4" name="Content Placeholder 4" descr="D:\გიორგი ბერიძე\სტატიები\statia dizis seriaze\DSCN4893.JPG"/>
          <p:cNvPicPr>
            <a:picLocks/>
          </p:cNvPicPr>
          <p:nvPr/>
        </p:nvPicPr>
        <p:blipFill>
          <a:blip r:embed="rId2" cstate="print">
            <a:lum contrast="30000"/>
            <a:extLst>
              <a:ext uri="{28A0092B-C50C-407E-A947-70E740481C1C}">
                <a14:useLocalDpi xmlns:a14="http://schemas.microsoft.com/office/drawing/2010/main" xmlns="" val="0"/>
              </a:ext>
            </a:extLst>
          </a:blip>
          <a:srcRect/>
          <a:stretch>
            <a:fillRect/>
          </a:stretch>
        </p:blipFill>
        <p:spPr bwMode="auto">
          <a:xfrm>
            <a:off x="381000" y="2407920"/>
            <a:ext cx="2377440" cy="155448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5" name="Picture 4" descr="D:\გიორგი ბერიძე\სტატიები\statia dizis seriaze\DSCN4902.JPG"/>
          <p:cNvPicPr/>
          <p:nvPr/>
        </p:nvPicPr>
        <p:blipFill>
          <a:blip r:embed="rId3" cstate="print">
            <a:lum contrast="30000"/>
            <a:extLst>
              <a:ext uri="{28A0092B-C50C-407E-A947-70E740481C1C}">
                <a14:useLocalDpi xmlns:a14="http://schemas.microsoft.com/office/drawing/2010/main" xmlns="" val="0"/>
              </a:ext>
            </a:extLst>
          </a:blip>
          <a:srcRect/>
          <a:stretch>
            <a:fillRect/>
          </a:stretch>
        </p:blipFill>
        <p:spPr bwMode="auto">
          <a:xfrm>
            <a:off x="2575560" y="2941320"/>
            <a:ext cx="2377440" cy="155448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6" name="Picture 6" descr="C:\Users\Petrologist\Desktop\cc_by_logo_png.png"/>
          <p:cNvPicPr>
            <a:picLocks noChangeAspect="1" noChangeArrowheads="1"/>
          </p:cNvPicPr>
          <p:nvPr/>
        </p:nvPicPr>
        <p:blipFill>
          <a:blip r:embed="rId4" cstate="print"/>
          <a:srcRect/>
          <a:stretch>
            <a:fillRect/>
          </a:stretch>
        </p:blipFill>
        <p:spPr bwMode="auto">
          <a:xfrm>
            <a:off x="7848600" y="6400800"/>
            <a:ext cx="1227137" cy="430213"/>
          </a:xfrm>
          <a:prstGeom prst="rect">
            <a:avLst/>
          </a:prstGeom>
          <a:noFill/>
        </p:spPr>
      </p:pic>
      <p:sp>
        <p:nvSpPr>
          <p:cNvPr id="7" name="TextBox 6"/>
          <p:cNvSpPr txBox="1"/>
          <p:nvPr/>
        </p:nvSpPr>
        <p:spPr>
          <a:xfrm>
            <a:off x="5181600" y="2912983"/>
            <a:ext cx="3581400" cy="1354217"/>
          </a:xfrm>
          <a:prstGeom prst="rect">
            <a:avLst/>
          </a:prstGeom>
          <a:noFill/>
        </p:spPr>
        <p:txBody>
          <a:bodyPr wrap="square" rtlCol="0">
            <a:spAutoFit/>
          </a:bodyPr>
          <a:lstStyle/>
          <a:p>
            <a:pPr algn="just"/>
            <a:r>
              <a:rPr lang="en-US" sz="1600" dirty="0" smtClean="0"/>
              <a:t>The third, most high-temperature </a:t>
            </a:r>
            <a:r>
              <a:rPr lang="en-US" sz="1600" b="1" dirty="0" smtClean="0"/>
              <a:t>zone III </a:t>
            </a:r>
            <a:r>
              <a:rPr lang="en-US" sz="1600" dirty="0" smtClean="0"/>
              <a:t>is spread in direct contact with </a:t>
            </a:r>
            <a:r>
              <a:rPr lang="en-US" sz="1600" dirty="0" err="1" smtClean="0"/>
              <a:t>intrusives</a:t>
            </a:r>
            <a:r>
              <a:rPr lang="en-US" sz="1600" dirty="0" smtClean="0"/>
              <a:t> extending no more than over 10 meters.</a:t>
            </a:r>
            <a:r>
              <a:rPr lang="ka-GE" sz="1600" dirty="0" smtClean="0"/>
              <a:t> </a:t>
            </a:r>
            <a:endParaRPr lang="en-US" sz="1600" dirty="0" smtClean="0"/>
          </a:p>
          <a:p>
            <a:endParaRPr lang="en-US" dirty="0"/>
          </a:p>
        </p:txBody>
      </p:sp>
      <p:sp>
        <p:nvSpPr>
          <p:cNvPr id="9" name="Rectangle 8"/>
          <p:cNvSpPr/>
          <p:nvPr/>
        </p:nvSpPr>
        <p:spPr>
          <a:xfrm>
            <a:off x="228600" y="4274403"/>
            <a:ext cx="8610600" cy="1569660"/>
          </a:xfrm>
          <a:prstGeom prst="rect">
            <a:avLst/>
          </a:prstGeom>
        </p:spPr>
        <p:txBody>
          <a:bodyPr wrap="square">
            <a:spAutoFit/>
          </a:bodyPr>
          <a:lstStyle/>
          <a:p>
            <a:pPr algn="just"/>
            <a:endParaRPr lang="en-US" sz="1600" dirty="0" smtClean="0"/>
          </a:p>
          <a:p>
            <a:pPr algn="just"/>
            <a:endParaRPr lang="en-US" sz="1600" dirty="0" smtClean="0"/>
          </a:p>
          <a:p>
            <a:pPr algn="just"/>
            <a:endParaRPr lang="en-US" sz="1600" dirty="0" smtClean="0"/>
          </a:p>
          <a:p>
            <a:pPr algn="just"/>
            <a:r>
              <a:rPr lang="en-US" sz="1600" dirty="0" smtClean="0"/>
              <a:t>In the assemblages of this zone, as a rule, no evidences of a partial disintegration of Ms onto </a:t>
            </a:r>
            <a:r>
              <a:rPr lang="en-US" sz="1600" i="1" dirty="0" smtClean="0"/>
              <a:t>And + </a:t>
            </a:r>
            <a:r>
              <a:rPr lang="en-US" sz="1600" i="1" dirty="0" err="1" smtClean="0"/>
              <a:t>Kfs</a:t>
            </a:r>
            <a:r>
              <a:rPr lang="en-US" sz="1600" dirty="0" smtClean="0"/>
              <a:t> are observed. The association – </a:t>
            </a:r>
            <a:r>
              <a:rPr lang="en-US" sz="1600" i="1" dirty="0" err="1" smtClean="0"/>
              <a:t>Sil</a:t>
            </a:r>
            <a:r>
              <a:rPr lang="en-US" sz="1600" i="1" dirty="0" smtClean="0"/>
              <a:t> + </a:t>
            </a:r>
            <a:r>
              <a:rPr lang="en-US" sz="1600" i="1" dirty="0" err="1" smtClean="0"/>
              <a:t>Kfs</a:t>
            </a:r>
            <a:r>
              <a:rPr lang="en-US" sz="1600" dirty="0" smtClean="0"/>
              <a:t> was not found in any of the samples, and </a:t>
            </a:r>
            <a:r>
              <a:rPr lang="en-US" sz="1600" i="1" dirty="0" err="1" smtClean="0"/>
              <a:t>And</a:t>
            </a:r>
            <a:r>
              <a:rPr lang="en-US" sz="1600" i="1" dirty="0" smtClean="0"/>
              <a:t> + </a:t>
            </a:r>
            <a:r>
              <a:rPr lang="en-US" sz="1600" i="1" dirty="0" err="1" smtClean="0"/>
              <a:t>Kfs</a:t>
            </a:r>
            <a:r>
              <a:rPr lang="en-US" sz="1600" dirty="0" smtClean="0"/>
              <a:t> is observed only in the association with Ms. High-temperature amphiboles also lack there. </a:t>
            </a:r>
            <a:endParaRPr lang="en-US" sz="1600" dirty="0"/>
          </a:p>
        </p:txBody>
      </p:sp>
      <p:sp>
        <p:nvSpPr>
          <p:cNvPr id="12" name="Rectangle 11"/>
          <p:cNvSpPr/>
          <p:nvPr/>
        </p:nvSpPr>
        <p:spPr>
          <a:xfrm>
            <a:off x="304800" y="3985736"/>
            <a:ext cx="2209800" cy="738664"/>
          </a:xfrm>
          <a:prstGeom prst="rect">
            <a:avLst/>
          </a:prstGeom>
        </p:spPr>
        <p:txBody>
          <a:bodyPr wrap="square">
            <a:spAutoFit/>
          </a:bodyPr>
          <a:lstStyle/>
          <a:p>
            <a:pPr algn="ctr"/>
            <a:r>
              <a:rPr lang="en-US" sz="1400" b="1" i="1" dirty="0" smtClean="0"/>
              <a:t>a – the </a:t>
            </a:r>
            <a:r>
              <a:rPr lang="en-US" sz="1400" b="1" i="1" dirty="0" err="1" smtClean="0"/>
              <a:t>econtact</a:t>
            </a:r>
            <a:r>
              <a:rPr lang="en-US" sz="1400" b="1" i="1" dirty="0" smtClean="0"/>
              <a:t> between </a:t>
            </a:r>
            <a:r>
              <a:rPr lang="en-US" sz="1400" b="1" i="1" dirty="0" err="1" smtClean="0"/>
              <a:t>syenite</a:t>
            </a:r>
            <a:r>
              <a:rPr lang="en-US" sz="1400" b="1" i="1" dirty="0" smtClean="0"/>
              <a:t>-diorites and crenulated </a:t>
            </a:r>
            <a:r>
              <a:rPr lang="en-US" sz="1400" b="1" i="1" dirty="0" err="1" smtClean="0"/>
              <a:t>hornfels</a:t>
            </a:r>
            <a:r>
              <a:rPr lang="en-US" sz="1400" b="1" i="1" dirty="0" smtClean="0"/>
              <a:t>;</a:t>
            </a:r>
            <a:endParaRPr lang="en-US" sz="1400" b="1" i="1" dirty="0"/>
          </a:p>
        </p:txBody>
      </p:sp>
      <p:sp>
        <p:nvSpPr>
          <p:cNvPr id="13" name="Rectangle 12"/>
          <p:cNvSpPr/>
          <p:nvPr/>
        </p:nvSpPr>
        <p:spPr>
          <a:xfrm>
            <a:off x="2438400" y="4505980"/>
            <a:ext cx="2667000" cy="523220"/>
          </a:xfrm>
          <a:prstGeom prst="rect">
            <a:avLst/>
          </a:prstGeom>
        </p:spPr>
        <p:txBody>
          <a:bodyPr wrap="square">
            <a:spAutoFit/>
          </a:bodyPr>
          <a:lstStyle/>
          <a:p>
            <a:pPr algn="ctr"/>
            <a:r>
              <a:rPr lang="en-US" sz="1400" b="1" i="1" dirty="0" smtClean="0"/>
              <a:t>b – </a:t>
            </a:r>
            <a:r>
              <a:rPr lang="en-US" sz="1400" b="1" i="1" dirty="0" err="1" smtClean="0"/>
              <a:t>hornfels</a:t>
            </a:r>
            <a:r>
              <a:rPr lang="en-US" sz="1400" b="1" i="1" dirty="0" smtClean="0"/>
              <a:t> </a:t>
            </a:r>
            <a:r>
              <a:rPr lang="en-US" sz="1400" b="1" i="1" dirty="0" err="1" smtClean="0"/>
              <a:t>xenolith</a:t>
            </a:r>
            <a:r>
              <a:rPr lang="en-US" sz="1400" b="1" i="1" dirty="0" smtClean="0"/>
              <a:t> in </a:t>
            </a:r>
            <a:r>
              <a:rPr lang="en-US" sz="1400" b="1" i="1" dirty="0" err="1" smtClean="0"/>
              <a:t>syenite</a:t>
            </a:r>
            <a:r>
              <a:rPr lang="en-US" sz="1400" b="1" i="1" dirty="0" smtClean="0"/>
              <a:t>-diorite.</a:t>
            </a:r>
            <a:endParaRPr lang="en-US" sz="1400" b="1" i="1" dirty="0"/>
          </a:p>
        </p:txBody>
      </p:sp>
      <p:sp>
        <p:nvSpPr>
          <p:cNvPr id="14" name="Rectangle 13"/>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
        <p:nvSpPr>
          <p:cNvPr id="15" name="TextBox 14"/>
          <p:cNvSpPr txBox="1"/>
          <p:nvPr/>
        </p:nvSpPr>
        <p:spPr>
          <a:xfrm>
            <a:off x="427396" y="3657600"/>
            <a:ext cx="274320" cy="276999"/>
          </a:xfrm>
          <a:prstGeom prst="rect">
            <a:avLst/>
          </a:prstGeom>
          <a:solidFill>
            <a:schemeClr val="bg1"/>
          </a:solidFill>
        </p:spPr>
        <p:txBody>
          <a:bodyPr wrap="none" rtlCol="0">
            <a:spAutoFit/>
          </a:bodyPr>
          <a:lstStyle/>
          <a:p>
            <a:r>
              <a:rPr lang="en-US" sz="1200" dirty="0" smtClean="0"/>
              <a:t>a</a:t>
            </a:r>
            <a:endParaRPr lang="en-US" sz="1200" dirty="0"/>
          </a:p>
        </p:txBody>
      </p:sp>
      <p:sp>
        <p:nvSpPr>
          <p:cNvPr id="16" name="TextBox 15"/>
          <p:cNvSpPr txBox="1"/>
          <p:nvPr/>
        </p:nvSpPr>
        <p:spPr>
          <a:xfrm>
            <a:off x="2630784" y="4191000"/>
            <a:ext cx="274320" cy="276999"/>
          </a:xfrm>
          <a:prstGeom prst="rect">
            <a:avLst/>
          </a:prstGeom>
          <a:solidFill>
            <a:schemeClr val="bg1"/>
          </a:solidFill>
        </p:spPr>
        <p:txBody>
          <a:bodyPr wrap="none" rtlCol="0">
            <a:spAutoFit/>
          </a:bodyPr>
          <a:lstStyle/>
          <a:p>
            <a:r>
              <a:rPr lang="en-US" sz="1200" dirty="0" smtClean="0"/>
              <a:t>b</a:t>
            </a:r>
            <a:endParaRPr lang="en-US"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3505200" y="6492875"/>
            <a:ext cx="2133600" cy="365125"/>
          </a:xfrm>
        </p:spPr>
        <p:txBody>
          <a:bodyPr/>
          <a:lstStyle/>
          <a:p>
            <a:pPr algn="ctr"/>
            <a:fld id="{B6F15528-21DE-4FAA-801E-634DDDAF4B2B}" type="slidenum">
              <a:rPr lang="en-US" smtClean="0"/>
              <a:pPr algn="ctr"/>
              <a:t>9</a:t>
            </a:fld>
            <a:endParaRPr lang="en-US" dirty="0"/>
          </a:p>
        </p:txBody>
      </p:sp>
      <p:sp>
        <p:nvSpPr>
          <p:cNvPr id="3" name="Rectangle 2"/>
          <p:cNvSpPr/>
          <p:nvPr/>
        </p:nvSpPr>
        <p:spPr>
          <a:xfrm>
            <a:off x="228600" y="337602"/>
            <a:ext cx="8763000" cy="5943600"/>
          </a:xfrm>
          <a:prstGeom prst="rect">
            <a:avLst/>
          </a:prstGeom>
          <a:solidFill>
            <a:schemeClr val="accent3">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smtClean="0">
              <a:solidFill>
                <a:srgbClr val="0070C0"/>
              </a:solidFill>
            </a:endParaRPr>
          </a:p>
          <a:p>
            <a:endParaRPr lang="en-US" sz="1600" dirty="0"/>
          </a:p>
        </p:txBody>
      </p:sp>
      <p:pic>
        <p:nvPicPr>
          <p:cNvPr id="4" name="Picture 6" descr="C:\Users\Petrologist\Desktop\cc_by_logo_png.png"/>
          <p:cNvPicPr>
            <a:picLocks noChangeAspect="1" noChangeArrowheads="1"/>
          </p:cNvPicPr>
          <p:nvPr/>
        </p:nvPicPr>
        <p:blipFill>
          <a:blip r:embed="rId2" cstate="print"/>
          <a:srcRect/>
          <a:stretch>
            <a:fillRect/>
          </a:stretch>
        </p:blipFill>
        <p:spPr bwMode="auto">
          <a:xfrm>
            <a:off x="7848600" y="6400800"/>
            <a:ext cx="1227137" cy="430213"/>
          </a:xfrm>
          <a:prstGeom prst="rect">
            <a:avLst/>
          </a:prstGeom>
          <a:noFill/>
        </p:spPr>
      </p:pic>
      <p:pic>
        <p:nvPicPr>
          <p:cNvPr id="5" name="Picture 4" descr="C:\Users\Petrology\Desktop\fotoebi\silimaniti 94-12-100x -kor.jpg"/>
          <p:cNvPicPr/>
          <p:nvPr/>
        </p:nvPicPr>
        <p:blipFill>
          <a:blip r:embed="rId3" cstate="print">
            <a:lum bright="10000" contrast="20000"/>
            <a:extLst>
              <a:ext uri="{28A0092B-C50C-407E-A947-70E740481C1C}">
                <a14:useLocalDpi xmlns:a14="http://schemas.microsoft.com/office/drawing/2010/main" xmlns="" val="0"/>
              </a:ext>
            </a:extLst>
          </a:blip>
          <a:srcRect/>
          <a:stretch>
            <a:fillRect/>
          </a:stretch>
        </p:blipFill>
        <p:spPr bwMode="auto">
          <a:xfrm rot="16200000">
            <a:off x="6553200" y="0"/>
            <a:ext cx="1828800" cy="27432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867400" y="2362200"/>
            <a:ext cx="3048000" cy="523220"/>
          </a:xfrm>
          <a:prstGeom prst="rect">
            <a:avLst/>
          </a:prstGeom>
        </p:spPr>
        <p:txBody>
          <a:bodyPr wrap="square">
            <a:spAutoFit/>
          </a:bodyPr>
          <a:lstStyle/>
          <a:p>
            <a:pPr algn="ctr"/>
            <a:r>
              <a:rPr lang="en-US" sz="1400" b="1" i="1" dirty="0" smtClean="0"/>
              <a:t>Newly formed </a:t>
            </a:r>
            <a:r>
              <a:rPr lang="en-US" sz="1400" b="1" i="1" dirty="0" err="1" smtClean="0"/>
              <a:t>fibrolites</a:t>
            </a:r>
            <a:r>
              <a:rPr lang="en-US" sz="1400" b="1" i="1" dirty="0" smtClean="0"/>
              <a:t> after </a:t>
            </a:r>
            <a:r>
              <a:rPr lang="en-US" sz="1400" b="1" i="1" dirty="0" err="1" smtClean="0"/>
              <a:t>biotite</a:t>
            </a:r>
            <a:r>
              <a:rPr lang="en-US" sz="1400" b="1" i="1" dirty="0" smtClean="0"/>
              <a:t>. PPL, 100x. </a:t>
            </a:r>
          </a:p>
        </p:txBody>
      </p:sp>
      <p:sp>
        <p:nvSpPr>
          <p:cNvPr id="7" name="TextBox 6"/>
          <p:cNvSpPr txBox="1"/>
          <p:nvPr/>
        </p:nvSpPr>
        <p:spPr>
          <a:xfrm>
            <a:off x="1981200" y="5369004"/>
            <a:ext cx="6934200" cy="1107996"/>
          </a:xfrm>
          <a:prstGeom prst="rect">
            <a:avLst/>
          </a:prstGeom>
          <a:noFill/>
        </p:spPr>
        <p:txBody>
          <a:bodyPr wrap="square" rtlCol="0">
            <a:spAutoFit/>
          </a:bodyPr>
          <a:lstStyle/>
          <a:p>
            <a:pPr algn="just"/>
            <a:r>
              <a:rPr lang="en-US" sz="1600" dirty="0" smtClean="0"/>
              <a:t>Idiomorphic hornblende </a:t>
            </a:r>
            <a:r>
              <a:rPr lang="en-US" sz="1600" dirty="0" err="1" smtClean="0"/>
              <a:t>porphyroblasts</a:t>
            </a:r>
            <a:r>
              <a:rPr lang="en-US" sz="1600" dirty="0" smtClean="0"/>
              <a:t> (1-3 mm) with inclusions of fine idiomorphic grains of quartz and plagioclase are spread in xenoliths, as well as in direct </a:t>
            </a:r>
            <a:r>
              <a:rPr lang="en-US" sz="1600" dirty="0" err="1" smtClean="0"/>
              <a:t>exocontact</a:t>
            </a:r>
            <a:r>
              <a:rPr lang="en-US" sz="1600" dirty="0" smtClean="0"/>
              <a:t> in </a:t>
            </a:r>
            <a:r>
              <a:rPr lang="en-US" sz="1600" dirty="0" err="1" smtClean="0"/>
              <a:t>biotite</a:t>
            </a:r>
            <a:r>
              <a:rPr lang="en-US" sz="1600" dirty="0" smtClean="0"/>
              <a:t>–cordierite–</a:t>
            </a:r>
            <a:r>
              <a:rPr lang="en-US" sz="1600" dirty="0" err="1" smtClean="0"/>
              <a:t>andalusite</a:t>
            </a:r>
            <a:r>
              <a:rPr lang="en-US" sz="1600" dirty="0" smtClean="0"/>
              <a:t> </a:t>
            </a:r>
            <a:r>
              <a:rPr lang="en-US" sz="1600" dirty="0" err="1" smtClean="0"/>
              <a:t>hornfels</a:t>
            </a:r>
            <a:r>
              <a:rPr lang="en-US" sz="1600" dirty="0" smtClean="0"/>
              <a:t>.</a:t>
            </a:r>
          </a:p>
          <a:p>
            <a:pPr algn="just"/>
            <a:endParaRPr lang="en-US" dirty="0"/>
          </a:p>
        </p:txBody>
      </p:sp>
      <p:pic>
        <p:nvPicPr>
          <p:cNvPr id="8" name="Content Placeholder 4" descr="F:\microphoto\3-40x.jpg"/>
          <p:cNvPicPr>
            <a:picLocks/>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 y="2971800"/>
            <a:ext cx="2743200" cy="18288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Picture 8" descr="F:\microphoto\3 + 40x.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81400" y="2971800"/>
            <a:ext cx="2743200" cy="1828800"/>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
        <p:nvSpPr>
          <p:cNvPr id="10" name="Rectangle 9"/>
          <p:cNvSpPr/>
          <p:nvPr/>
        </p:nvSpPr>
        <p:spPr>
          <a:xfrm>
            <a:off x="609600" y="4950023"/>
            <a:ext cx="5562600" cy="307777"/>
          </a:xfrm>
          <a:prstGeom prst="rect">
            <a:avLst/>
          </a:prstGeom>
        </p:spPr>
        <p:txBody>
          <a:bodyPr wrap="square">
            <a:spAutoFit/>
          </a:bodyPr>
          <a:lstStyle/>
          <a:p>
            <a:pPr algn="ctr"/>
            <a:r>
              <a:rPr lang="en-US" sz="1400" b="1" i="1" dirty="0" err="1" smtClean="0"/>
              <a:t>Poikiloblasts</a:t>
            </a:r>
            <a:r>
              <a:rPr lang="en-US" sz="1400" b="1" i="1" dirty="0" smtClean="0"/>
              <a:t> of green hornblende in the </a:t>
            </a:r>
            <a:r>
              <a:rPr lang="en-US" sz="1400" b="1" i="1" dirty="0" err="1" smtClean="0"/>
              <a:t>hornfels</a:t>
            </a:r>
            <a:r>
              <a:rPr lang="en-US" sz="1400" b="1" i="1" dirty="0" smtClean="0"/>
              <a:t>. a - PPL, b - XPL; 40x</a:t>
            </a:r>
          </a:p>
        </p:txBody>
      </p:sp>
      <p:sp>
        <p:nvSpPr>
          <p:cNvPr id="11" name="TextBox 10"/>
          <p:cNvSpPr txBox="1"/>
          <p:nvPr/>
        </p:nvSpPr>
        <p:spPr>
          <a:xfrm>
            <a:off x="381000" y="914162"/>
            <a:ext cx="5486400" cy="1600438"/>
          </a:xfrm>
          <a:prstGeom prst="rect">
            <a:avLst/>
          </a:prstGeom>
          <a:noFill/>
        </p:spPr>
        <p:txBody>
          <a:bodyPr wrap="square" rtlCol="0">
            <a:spAutoFit/>
          </a:bodyPr>
          <a:lstStyle/>
          <a:p>
            <a:pPr algn="just"/>
            <a:r>
              <a:rPr lang="en-US" sz="1600" dirty="0" smtClean="0"/>
              <a:t>Assemblages of the zone show that they are in the field of stability of Ms with </a:t>
            </a:r>
            <a:r>
              <a:rPr lang="en-US" sz="1600" dirty="0" err="1" smtClean="0"/>
              <a:t>Qz</a:t>
            </a:r>
            <a:r>
              <a:rPr lang="en-US" sz="1600" dirty="0" smtClean="0"/>
              <a:t> and in the area of stability of </a:t>
            </a:r>
            <a:r>
              <a:rPr lang="en-US" sz="1600" dirty="0" err="1" smtClean="0"/>
              <a:t>andalusite</a:t>
            </a:r>
            <a:r>
              <a:rPr lang="en-US" sz="1600" dirty="0" smtClean="0"/>
              <a:t>, but near the polymorphic transition line of </a:t>
            </a:r>
            <a:r>
              <a:rPr lang="en-US" sz="1600" dirty="0" err="1" smtClean="0"/>
              <a:t>And→Sil</a:t>
            </a:r>
            <a:r>
              <a:rPr lang="en-US" sz="1600" dirty="0" smtClean="0"/>
              <a:t> (sporadically, replacement of </a:t>
            </a:r>
            <a:r>
              <a:rPr lang="en-US" sz="1600" dirty="0" err="1" smtClean="0"/>
              <a:t>andalusite</a:t>
            </a:r>
            <a:r>
              <a:rPr lang="en-US" sz="1600" dirty="0" smtClean="0"/>
              <a:t> or </a:t>
            </a:r>
            <a:r>
              <a:rPr lang="en-US" sz="1600" dirty="0" err="1" smtClean="0"/>
              <a:t>biotite</a:t>
            </a:r>
            <a:r>
              <a:rPr lang="en-US" sz="1600" dirty="0" smtClean="0"/>
              <a:t> by fibrolite is observed.</a:t>
            </a:r>
          </a:p>
          <a:p>
            <a:endParaRPr lang="en-US" dirty="0"/>
          </a:p>
        </p:txBody>
      </p:sp>
      <p:sp>
        <p:nvSpPr>
          <p:cNvPr id="15" name="Rectangle 14"/>
          <p:cNvSpPr/>
          <p:nvPr/>
        </p:nvSpPr>
        <p:spPr>
          <a:xfrm>
            <a:off x="0" y="6581001"/>
            <a:ext cx="1687641" cy="276999"/>
          </a:xfrm>
          <a:prstGeom prst="rect">
            <a:avLst/>
          </a:prstGeom>
        </p:spPr>
        <p:txBody>
          <a:bodyPr wrap="none">
            <a:spAutoFit/>
          </a:bodyPr>
          <a:lstStyle/>
          <a:p>
            <a:r>
              <a:rPr lang="en-US" sz="1200" b="1" dirty="0" smtClean="0"/>
              <a:t>D1663 | EGU2020-2952</a:t>
            </a:r>
            <a:endParaRPr lang="en-US" sz="1200" b="1" dirty="0"/>
          </a:p>
        </p:txBody>
      </p:sp>
      <p:sp>
        <p:nvSpPr>
          <p:cNvPr id="16" name="TextBox 15"/>
          <p:cNvSpPr txBox="1"/>
          <p:nvPr/>
        </p:nvSpPr>
        <p:spPr>
          <a:xfrm>
            <a:off x="579796" y="4495800"/>
            <a:ext cx="274320" cy="276999"/>
          </a:xfrm>
          <a:prstGeom prst="rect">
            <a:avLst/>
          </a:prstGeom>
          <a:solidFill>
            <a:schemeClr val="bg1"/>
          </a:solidFill>
        </p:spPr>
        <p:txBody>
          <a:bodyPr wrap="none" rtlCol="0">
            <a:spAutoFit/>
          </a:bodyPr>
          <a:lstStyle/>
          <a:p>
            <a:r>
              <a:rPr lang="en-US" sz="1200" dirty="0" smtClean="0"/>
              <a:t>a</a:t>
            </a:r>
            <a:endParaRPr lang="en-US" sz="1200" dirty="0"/>
          </a:p>
        </p:txBody>
      </p:sp>
      <p:sp>
        <p:nvSpPr>
          <p:cNvPr id="17" name="TextBox 16"/>
          <p:cNvSpPr txBox="1"/>
          <p:nvPr/>
        </p:nvSpPr>
        <p:spPr>
          <a:xfrm>
            <a:off x="3627796" y="4495800"/>
            <a:ext cx="274320" cy="276999"/>
          </a:xfrm>
          <a:prstGeom prst="rect">
            <a:avLst/>
          </a:prstGeom>
          <a:solidFill>
            <a:schemeClr val="bg1"/>
          </a:solidFill>
        </p:spPr>
        <p:txBody>
          <a:bodyPr wrap="none" rtlCol="0">
            <a:spAutoFit/>
          </a:bodyPr>
          <a:lstStyle/>
          <a:p>
            <a:r>
              <a:rPr lang="en-US" sz="1200" dirty="0" smtClean="0"/>
              <a:t>b</a:t>
            </a:r>
            <a:endParaRPr lang="en-US" sz="1200" dirty="0"/>
          </a:p>
        </p:txBody>
      </p:sp>
    </p:spTree>
    <p:extLst>
      <p:ext uri="{BB962C8B-B14F-4D97-AF65-F5344CB8AC3E}">
        <p14:creationId xmlns:p14="http://schemas.microsoft.com/office/powerpoint/2010/main" xmlns="" val="13914383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1328</TotalTime>
  <Words>2790</Words>
  <Application>Microsoft Office PowerPoint</Application>
  <PresentationFormat>On-screen Show (4:3)</PresentationFormat>
  <Paragraphs>285</Paragraphs>
  <Slides>14</Slides>
  <Notes>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Regional and Contact Metamorphism of the Dizi series  (the Greater Caucasus)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REFERENCES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and Contact Metamorphism of the Dizi series</dc:title>
  <dc:creator>Irakli Javakhishvili</dc:creator>
  <cp:keywords>EGU2020-2952</cp:keywords>
  <cp:lastModifiedBy>Windows User</cp:lastModifiedBy>
  <cp:revision>239</cp:revision>
  <dcterms:created xsi:type="dcterms:W3CDTF">2006-08-16T00:00:00Z</dcterms:created>
  <dcterms:modified xsi:type="dcterms:W3CDTF">2020-04-30T11:32:25Z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