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66" r:id="rId2"/>
    <p:sldId id="256" r:id="rId3"/>
    <p:sldId id="329" r:id="rId4"/>
    <p:sldId id="331" r:id="rId5"/>
    <p:sldId id="357" r:id="rId6"/>
    <p:sldId id="367" r:id="rId7"/>
    <p:sldId id="373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panose="020B0502020202020204" charset="0"/>
        <a:ea typeface="MS PGothic" panose="020B0600070205080204" charset="-128"/>
        <a:cs typeface="MS PGothic" panose="020B0600070205080204" charset="-128"/>
      </a:defRPr>
    </a:lvl9pPr>
  </p:defaultTextStyle>
  <p:extLst>
    <p:ext uri="{521415D9-36F7-43E2-AB2F-B90AF26B5E84}">
      <p14:sectionLst xmlns:p14="http://schemas.microsoft.com/office/powerpoint/2010/main">
        <p14:section name="Section par défaut" id="{B6C09FAF-3278-4972-BDF7-905AF8B179DE}">
          <p14:sldIdLst>
            <p14:sldId id="366"/>
            <p14:sldId id="256"/>
            <p14:sldId id="329"/>
            <p14:sldId id="331"/>
            <p14:sldId id="357"/>
            <p14:sldId id="367"/>
            <p14:sldId id="3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nyiLI" initials="Q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03B"/>
    <a:srgbClr val="F57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9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5B565-4482-4B3A-A670-CF8A1F47F180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6669A-615D-461C-A1D9-F2BFEEE4D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669A-615D-461C-A1D9-F2BFEEE4DB11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1660055"/>
            <a:ext cx="6642570" cy="1237427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3812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/>
                <a:cs typeface="Verdana" panose="020B060403050404020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6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252538" y="844550"/>
            <a:ext cx="136207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0" b="1" spc="-150" dirty="0">
                <a:solidFill>
                  <a:srgbClr val="48C6EA"/>
                </a:solidFill>
                <a:latin typeface="Century Gothic" panose="020B0502020202020204"/>
                <a:ea typeface="+mn-ea"/>
                <a:cs typeface="Century Gothic" panose="020B0502020202020204"/>
              </a:rPr>
              <a:t>6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714625" y="3214688"/>
            <a:ext cx="6429375" cy="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17"/>
          <p:cNvSpPr txBox="1">
            <a:spLocks noChangeArrowheads="1"/>
          </p:cNvSpPr>
          <p:nvPr userDrawn="1"/>
        </p:nvSpPr>
        <p:spPr bwMode="auto">
          <a:xfrm>
            <a:off x="1279525" y="6415088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endParaRPr lang="fr-FR"/>
          </a:p>
        </p:txBody>
      </p: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658813" y="6538913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endParaRPr lang="fr-FR"/>
          </a:p>
        </p:txBody>
      </p:sp>
      <p:sp>
        <p:nvSpPr>
          <p:cNvPr id="6" name="ZoneTexte 19"/>
          <p:cNvSpPr txBox="1">
            <a:spLocks noChangeArrowheads="1"/>
          </p:cNvSpPr>
          <p:nvPr userDrawn="1"/>
        </p:nvSpPr>
        <p:spPr bwMode="auto">
          <a:xfrm>
            <a:off x="2714625" y="2051050"/>
            <a:ext cx="6735763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3200" b="1">
                <a:solidFill>
                  <a:srgbClr val="595959"/>
                </a:solidFill>
                <a:cs typeface="Century Gothic" panose="020B0502020202020204" charset="0"/>
              </a:rPr>
              <a:t>Hazard: dispersion, reactivity, deposition of radionuclides</a:t>
            </a:r>
            <a:endParaRPr lang="fr-FR" sz="3200"/>
          </a:p>
        </p:txBody>
      </p:sp>
      <p:sp>
        <p:nvSpPr>
          <p:cNvPr id="7" name="ZoneTexte 20"/>
          <p:cNvSpPr txBox="1">
            <a:spLocks noChangeArrowheads="1"/>
          </p:cNvSpPr>
          <p:nvPr userDrawn="1"/>
        </p:nvSpPr>
        <p:spPr bwMode="auto">
          <a:xfrm>
            <a:off x="2714625" y="3302000"/>
            <a:ext cx="5908675" cy="11858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V. Vallet, F. Louis </a:t>
            </a:r>
          </a:p>
          <a:p>
            <a:r>
              <a:rPr lang="fr-FR" sz="700" dirty="0">
                <a:solidFill>
                  <a:srgbClr val="595959"/>
                </a:solidFill>
                <a:cs typeface="Century Gothic" panose="020B0502020202020204" charset="0"/>
              </a:rPr>
              <a:t>  </a:t>
            </a:r>
            <a:br>
              <a:rPr lang="fr-FR" sz="700" dirty="0">
                <a:solidFill>
                  <a:srgbClr val="595959"/>
                </a:solidFill>
                <a:cs typeface="Century Gothic" panose="020B0502020202020204" charset="0"/>
              </a:rPr>
            </a:br>
            <a:r>
              <a:rPr lang="fr-FR" sz="2000" dirty="0" err="1">
                <a:solidFill>
                  <a:srgbClr val="595959"/>
                </a:solidFill>
                <a:cs typeface="Century Gothic" panose="020B0502020202020204" charset="0"/>
              </a:rPr>
              <a:t>PhLAM</a:t>
            </a:r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, PC2A,</a:t>
            </a:r>
            <a:r>
              <a:rPr lang="fr-FR" sz="2000" baseline="0" dirty="0">
                <a:solidFill>
                  <a:srgbClr val="595959"/>
                </a:solidFill>
                <a:cs typeface="Century Gothic" panose="020B0502020202020204" charset="0"/>
              </a:rPr>
              <a:t> LASIR</a:t>
            </a:r>
            <a:endParaRPr lang="fr-FR" sz="2000" dirty="0">
              <a:solidFill>
                <a:srgbClr val="595959"/>
              </a:solidFill>
              <a:cs typeface="Century Gothic" panose="020B0502020202020204" charset="0"/>
            </a:endParaRPr>
          </a:p>
          <a:p>
            <a:endParaRPr lang="fr-FR" sz="24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600074" y="663575"/>
            <a:ext cx="7934326" cy="4886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/>
            </a:lvl1pPr>
            <a:lvl2pPr marL="0" indent="0">
              <a:buNone/>
              <a:defRPr sz="1400" i="1"/>
            </a:lvl2pPr>
            <a:lvl3pPr marL="171450" indent="-171450">
              <a:buFontTx/>
              <a:buBlip>
                <a:blip r:embed="rId2"/>
              </a:buBlip>
              <a:defRPr sz="1200" b="1"/>
            </a:lvl3pPr>
            <a:lvl4pPr marL="0" indent="0">
              <a:buNone/>
              <a:defRPr sz="1200"/>
            </a:lvl4pPr>
            <a:lvl5pPr marL="0" indent="0">
              <a:buNone/>
              <a:defRPr sz="900" i="1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06060" y="445433"/>
            <a:ext cx="6492500" cy="651806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92D2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 hasCustomPrompt="1"/>
          </p:nvPr>
        </p:nvSpPr>
        <p:spPr>
          <a:xfrm>
            <a:off x="447040" y="1569357"/>
            <a:ext cx="7366000" cy="4313283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Verdana" panose="020B0604030504040204"/>
                <a:cs typeface="Verdana" panose="020B0604030504040204"/>
              </a:defRPr>
            </a:lvl1pPr>
            <a:lvl2pPr>
              <a:defRPr>
                <a:solidFill>
                  <a:srgbClr val="595959"/>
                </a:solidFill>
                <a:latin typeface="Verdana" panose="020B0604030504040204"/>
                <a:cs typeface="Verdana" panose="020B0604030504040204"/>
              </a:defRPr>
            </a:lvl2pPr>
            <a:lvl3pPr>
              <a:defRPr>
                <a:solidFill>
                  <a:srgbClr val="595959"/>
                </a:solidFill>
                <a:latin typeface="Verdana" panose="020B0604030504040204"/>
                <a:cs typeface="Verdana" panose="020B0604030504040204"/>
              </a:defRPr>
            </a:lvl3pPr>
            <a:lvl4pPr>
              <a:defRPr>
                <a:solidFill>
                  <a:srgbClr val="595959"/>
                </a:solidFill>
                <a:latin typeface="Verdana" panose="020B0604030504040204"/>
                <a:cs typeface="Verdana" panose="020B0604030504040204"/>
              </a:defRPr>
            </a:lvl4pPr>
            <a:lvl5pPr>
              <a:defRPr>
                <a:solidFill>
                  <a:srgbClr val="595959"/>
                </a:solidFill>
                <a:latin typeface="Verdana" panose="020B0604030504040204"/>
                <a:cs typeface="Verdana" panose="020B0604030504040204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ZoneTexte 2"/>
          <p:cNvSpPr txBox="1"/>
          <p:nvPr userDrawn="1"/>
        </p:nvSpPr>
        <p:spPr>
          <a:xfrm>
            <a:off x="1222690" y="60997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+texte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0" hasCustomPrompt="1"/>
          </p:nvPr>
        </p:nvSpPr>
        <p:spPr>
          <a:xfrm>
            <a:off x="396240" y="1890078"/>
            <a:ext cx="2357438" cy="3596322"/>
          </a:xfrm>
        </p:spPr>
        <p:txBody>
          <a:bodyPr rtlCol="0">
            <a:normAutofit/>
          </a:bodyPr>
          <a:lstStyle>
            <a:lvl1pPr marL="635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2895600" y="1890713"/>
            <a:ext cx="5344160" cy="3595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43971" y="435429"/>
            <a:ext cx="6416676" cy="662215"/>
          </a:xfrm>
        </p:spPr>
        <p:txBody>
          <a:bodyPr rtlCol="0">
            <a:norm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Cliquez et modifiez le titre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>
            <a:spLocks noChangeArrowheads="1"/>
          </p:cNvSpPr>
          <p:nvPr userDrawn="1"/>
        </p:nvSpPr>
        <p:spPr bwMode="auto">
          <a:xfrm>
            <a:off x="1220788" y="1106488"/>
            <a:ext cx="1281112" cy="26463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16600" b="1">
                <a:solidFill>
                  <a:srgbClr val="48C6EA"/>
                </a:solidFill>
                <a:cs typeface="Century Gothic" panose="020B0502020202020204" charset="0"/>
              </a:rPr>
              <a:t>1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501900" y="3249613"/>
            <a:ext cx="6642100" cy="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1"/>
          <p:cNvSpPr txBox="1"/>
          <p:nvPr userDrawn="1"/>
        </p:nvSpPr>
        <p:spPr>
          <a:xfrm>
            <a:off x="2390775" y="1655763"/>
            <a:ext cx="6108700" cy="350043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From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gas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phase to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aerosols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:</a:t>
            </a:r>
            <a:b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</a:b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biogenic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VOCs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as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precursors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for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particles</a:t>
            </a:r>
            <a:endParaRPr lang="fr-FR" sz="3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2671763" y="498475"/>
            <a:ext cx="5145087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endParaRPr lang="fr-FR"/>
          </a:p>
        </p:txBody>
      </p:sp>
      <p:sp>
        <p:nvSpPr>
          <p:cNvPr id="6" name="ZoneTexte 19"/>
          <p:cNvSpPr txBox="1">
            <a:spLocks noChangeArrowheads="1"/>
          </p:cNvSpPr>
          <p:nvPr userDrawn="1"/>
        </p:nvSpPr>
        <p:spPr bwMode="auto">
          <a:xfrm>
            <a:off x="2390775" y="3403600"/>
            <a:ext cx="4525963" cy="11842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C.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Fittschen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,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T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. Huet</a:t>
            </a:r>
            <a:b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</a:br>
            <a:r>
              <a:rPr lang="fr-FR" sz="500" dirty="0">
                <a:solidFill>
                  <a:srgbClr val="4BACC6"/>
                </a:solidFill>
                <a:cs typeface="Century Gothic" panose="020B0502020202020204" charset="0"/>
              </a:rPr>
              <a:t> </a:t>
            </a:r>
            <a:r>
              <a:rPr lang="fr-FR" sz="700" dirty="0">
                <a:solidFill>
                  <a:srgbClr val="4BACC6"/>
                </a:solidFill>
                <a:cs typeface="Century Gothic" panose="020B0502020202020204" charset="0"/>
              </a:rPr>
              <a:t> </a:t>
            </a:r>
          </a:p>
          <a:p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PC2A, </a:t>
            </a:r>
            <a:r>
              <a:rPr lang="fr-FR" sz="2000" dirty="0" err="1">
                <a:solidFill>
                  <a:srgbClr val="595959"/>
                </a:solidFill>
                <a:cs typeface="Century Gothic" panose="020B0502020202020204" charset="0"/>
              </a:rPr>
              <a:t>PhLAM</a:t>
            </a:r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, LPCA, SAGE</a:t>
            </a:r>
          </a:p>
          <a:p>
            <a:endParaRPr lang="fr-FR" sz="2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2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063625" y="852488"/>
            <a:ext cx="152082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0" b="1" spc="-150" dirty="0">
                <a:solidFill>
                  <a:srgbClr val="48C6EA"/>
                </a:solidFill>
                <a:latin typeface="Century Gothic" panose="020B0502020202020204"/>
                <a:ea typeface="+mn-ea"/>
                <a:cs typeface="Century Gothic" panose="020B0502020202020204"/>
              </a:rPr>
              <a:t>2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795588" y="3419475"/>
            <a:ext cx="6348412" cy="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17"/>
          <p:cNvSpPr txBox="1">
            <a:spLocks noChangeArrowheads="1"/>
          </p:cNvSpPr>
          <p:nvPr userDrawn="1"/>
        </p:nvSpPr>
        <p:spPr bwMode="auto">
          <a:xfrm>
            <a:off x="2701925" y="3551238"/>
            <a:ext cx="5003773" cy="11849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Y.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Derimian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, F. Thévenet</a:t>
            </a:r>
            <a:b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</a:br>
            <a:r>
              <a:rPr lang="fr-FR" sz="500" dirty="0">
                <a:solidFill>
                  <a:srgbClr val="4BACC6"/>
                </a:solidFill>
                <a:cs typeface="Century Gothic" panose="020B0502020202020204" charset="0"/>
              </a:rPr>
              <a:t> </a:t>
            </a:r>
            <a:r>
              <a:rPr lang="fr-FR" sz="700" dirty="0">
                <a:solidFill>
                  <a:srgbClr val="4BACC6"/>
                </a:solidFill>
                <a:cs typeface="Century Gothic" panose="020B0502020202020204" charset="0"/>
              </a:rPr>
              <a:t> </a:t>
            </a:r>
          </a:p>
          <a:p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LOA, SAGE, PC2A,</a:t>
            </a:r>
            <a:r>
              <a:rPr lang="fr-FR" sz="2000" baseline="0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LPCA, </a:t>
            </a:r>
            <a:r>
              <a:rPr lang="fr-FR" sz="2000" dirty="0" err="1">
                <a:solidFill>
                  <a:srgbClr val="595959"/>
                </a:solidFill>
                <a:cs typeface="Century Gothic" panose="020B0502020202020204" charset="0"/>
              </a:rPr>
              <a:t>PhLAM</a:t>
            </a:r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, LASIR</a:t>
            </a:r>
          </a:p>
          <a:p>
            <a:endParaRPr lang="fr-FR" sz="2400" dirty="0"/>
          </a:p>
        </p:txBody>
      </p: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2701925" y="1603375"/>
            <a:ext cx="6094413" cy="1816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800" b="1">
                <a:solidFill>
                  <a:srgbClr val="595959"/>
                </a:solidFill>
                <a:cs typeface="Century Gothic" panose="020B0502020202020204" charset="0"/>
              </a:rPr>
              <a:t>Aerosol microphysical, chemical and optical properties from fundamental heterogeneous processes to remote sensing</a:t>
            </a:r>
            <a:endParaRPr lang="fr-FR" sz="2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3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090613" y="828675"/>
            <a:ext cx="140335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0" b="1" spc="-150" dirty="0">
                <a:solidFill>
                  <a:srgbClr val="48C6EA"/>
                </a:solidFill>
                <a:latin typeface="Century Gothic" panose="020B0502020202020204"/>
                <a:ea typeface="+mn-ea"/>
                <a:cs typeface="Century Gothic" panose="020B0502020202020204"/>
              </a:rPr>
              <a:t>3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770188" y="3405188"/>
            <a:ext cx="6373812" cy="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17"/>
          <p:cNvSpPr txBox="1">
            <a:spLocks noChangeArrowheads="1"/>
          </p:cNvSpPr>
          <p:nvPr userDrawn="1"/>
        </p:nvSpPr>
        <p:spPr bwMode="auto">
          <a:xfrm>
            <a:off x="2679700" y="1158419"/>
            <a:ext cx="6315075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Aerosol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observations : instrumentation and intensive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field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campaigns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– Monitoring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from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ground-based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networks and satellites</a:t>
            </a:r>
            <a:endParaRPr lang="fr-FR" sz="2800" dirty="0"/>
          </a:p>
        </p:txBody>
      </p: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2679700" y="3541713"/>
            <a:ext cx="5672138" cy="8156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P.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Flament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, V.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Riffault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, J.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Riédi</a:t>
            </a:r>
            <a:br>
              <a:rPr lang="fr-FR" sz="2400" dirty="0">
                <a:solidFill>
                  <a:srgbClr val="4BACC6"/>
                </a:solidFill>
                <a:cs typeface="Century Gothic" panose="020B0502020202020204" charset="0"/>
              </a:rPr>
            </a:br>
            <a:r>
              <a:rPr lang="fr-FR" sz="700" dirty="0">
                <a:solidFill>
                  <a:srgbClr val="4BACC6"/>
                </a:solidFill>
                <a:cs typeface="Century Gothic" panose="020B0502020202020204" charset="0"/>
              </a:rPr>
              <a:t>  </a:t>
            </a:r>
          </a:p>
          <a:p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LPCA, SAGE, ICARE, LOA, LASIR</a:t>
            </a:r>
            <a:endParaRPr lang="fr-FR" sz="2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4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042988" y="1009650"/>
            <a:ext cx="1520825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0" b="1" spc="-150" dirty="0">
                <a:solidFill>
                  <a:srgbClr val="48C6EA"/>
                </a:solidFill>
                <a:latin typeface="Century Gothic" panose="020B0502020202020204"/>
                <a:ea typeface="+mn-ea"/>
                <a:cs typeface="Century Gothic" panose="020B0502020202020204"/>
              </a:rPr>
              <a:t>4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2778125" y="3613150"/>
            <a:ext cx="6365875" cy="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17"/>
          <p:cNvSpPr txBox="1">
            <a:spLocks noChangeArrowheads="1"/>
          </p:cNvSpPr>
          <p:nvPr userDrawn="1"/>
        </p:nvSpPr>
        <p:spPr bwMode="auto">
          <a:xfrm>
            <a:off x="2697163" y="1322388"/>
            <a:ext cx="5784850" cy="2324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Inverse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modelling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from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satellite observations for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improving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sources of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aerosol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and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gas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precursors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, as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well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as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their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evolution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</a:t>
            </a:r>
            <a:r>
              <a:rPr lang="fr-FR" sz="2800" b="1" dirty="0" err="1">
                <a:solidFill>
                  <a:srgbClr val="595959"/>
                </a:solidFill>
                <a:cs typeface="Century Gothic" panose="020B0502020202020204" charset="0"/>
              </a:rPr>
              <a:t>along</a:t>
            </a:r>
            <a:r>
              <a:rPr lang="fr-FR" sz="2800" b="1" dirty="0">
                <a:solidFill>
                  <a:srgbClr val="595959"/>
                </a:solidFill>
                <a:cs typeface="Century Gothic" panose="020B0502020202020204" charset="0"/>
              </a:rPr>
              <a:t> transport</a:t>
            </a:r>
            <a:endParaRPr lang="fr-FR" sz="2800" dirty="0"/>
          </a:p>
        </p:txBody>
      </p: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2697163" y="3735388"/>
            <a:ext cx="5784850" cy="10772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O.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Dubovik</a:t>
            </a:r>
            <a:r>
              <a:rPr lang="fr-FR" sz="2000" kern="1200" dirty="0">
                <a:solidFill>
                  <a:srgbClr val="48C6EA"/>
                </a:solidFill>
                <a:latin typeface="Century Gothic" panose="020B0502020202020204" charset="0"/>
                <a:ea typeface="MS PGothic" panose="020B0600070205080204" charset="-128"/>
                <a:cs typeface="Century Gothic" panose="020B0502020202020204" charset="0"/>
              </a:rPr>
              <a:t>, M. </a:t>
            </a:r>
            <a:r>
              <a:rPr lang="fr-FR" sz="2000" kern="1200" dirty="0" err="1">
                <a:solidFill>
                  <a:srgbClr val="48C6EA"/>
                </a:solidFill>
                <a:latin typeface="Century Gothic" panose="020B0502020202020204" charset="0"/>
                <a:ea typeface="MS PGothic" panose="020B0600070205080204" charset="-128"/>
                <a:cs typeface="Century Gothic" panose="020B0502020202020204" charset="0"/>
              </a:rPr>
              <a:t>Boichu</a:t>
            </a:r>
            <a:r>
              <a:rPr lang="fr-FR" sz="2000" kern="1200" dirty="0">
                <a:solidFill>
                  <a:srgbClr val="48C6EA"/>
                </a:solidFill>
                <a:latin typeface="Century Gothic" panose="020B0502020202020204" charset="0"/>
                <a:ea typeface="MS PGothic" panose="020B0600070205080204" charset="-128"/>
                <a:cs typeface="Century Gothic" panose="020B0502020202020204" charset="0"/>
              </a:rPr>
              <a:t>  </a:t>
            </a:r>
          </a:p>
          <a:p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LOA, ICARE</a:t>
            </a:r>
          </a:p>
          <a:p>
            <a:endParaRPr lang="fr-FR" sz="2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P5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/>
          <p:nvPr userDrawn="1"/>
        </p:nvSpPr>
        <p:spPr>
          <a:xfrm>
            <a:off x="2660650" y="1751013"/>
            <a:ext cx="6483350" cy="1470025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fr-FR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Contributions to the </a:t>
            </a:r>
            <a:r>
              <a:rPr lang="fr-FR" sz="3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study</a:t>
            </a:r>
            <a:r>
              <a:rPr lang="fr-FR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of </a:t>
            </a:r>
            <a:r>
              <a:rPr lang="fr-FR" sz="3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aerosols</a:t>
            </a:r>
            <a:r>
              <a:rPr lang="fr-FR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,</a:t>
            </a:r>
            <a:r>
              <a:rPr lang="fr-FR" sz="3300" b="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3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clouds</a:t>
            </a:r>
            <a:r>
              <a:rPr lang="fr-FR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and </a:t>
            </a:r>
            <a:r>
              <a:rPr lang="fr-FR" sz="3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climate</a:t>
            </a:r>
            <a:r>
              <a:rPr lang="fr-FR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/>
                <a:cs typeface="Century Gothic" panose="020B0502020202020204"/>
              </a:rPr>
              <a:t> interactions</a:t>
            </a:r>
          </a:p>
        </p:txBody>
      </p:sp>
      <p:sp>
        <p:nvSpPr>
          <p:cNvPr id="3" name="ZoneTexte 2"/>
          <p:cNvSpPr txBox="1"/>
          <p:nvPr userDrawn="1"/>
        </p:nvSpPr>
        <p:spPr>
          <a:xfrm>
            <a:off x="1287463" y="1004888"/>
            <a:ext cx="1373187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0" b="1" spc="-150" dirty="0">
                <a:solidFill>
                  <a:srgbClr val="48C6EA"/>
                </a:solidFill>
                <a:latin typeface="Century Gothic" panose="020B0502020202020204"/>
                <a:ea typeface="+mn-ea"/>
                <a:cs typeface="Century Gothic" panose="020B0502020202020204"/>
              </a:rPr>
              <a:t>5</a:t>
            </a: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2660650" y="3221038"/>
            <a:ext cx="5257800" cy="6350"/>
          </a:xfrm>
          <a:prstGeom prst="line">
            <a:avLst/>
          </a:prstGeom>
          <a:ln w="38100" cmpd="sng">
            <a:solidFill>
              <a:srgbClr val="48C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18"/>
          <p:cNvSpPr txBox="1">
            <a:spLocks noChangeArrowheads="1"/>
          </p:cNvSpPr>
          <p:nvPr userDrawn="1"/>
        </p:nvSpPr>
        <p:spPr bwMode="auto">
          <a:xfrm>
            <a:off x="2660650" y="3336925"/>
            <a:ext cx="5986463" cy="11842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C.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Focsa</a:t>
            </a:r>
            <a:r>
              <a:rPr lang="fr-FR" sz="2000" dirty="0">
                <a:solidFill>
                  <a:srgbClr val="48C6EA"/>
                </a:solidFill>
                <a:cs typeface="Century Gothic" panose="020B0502020202020204" charset="0"/>
              </a:rPr>
              <a:t>, O. </a:t>
            </a:r>
            <a:r>
              <a:rPr lang="fr-FR" sz="2000" dirty="0" err="1">
                <a:solidFill>
                  <a:srgbClr val="48C6EA"/>
                </a:solidFill>
                <a:cs typeface="Century Gothic" panose="020B0502020202020204" charset="0"/>
              </a:rPr>
              <a:t>Pujol</a:t>
            </a:r>
            <a:br>
              <a:rPr lang="fr-FR" sz="2400" dirty="0">
                <a:solidFill>
                  <a:srgbClr val="4BACC6"/>
                </a:solidFill>
                <a:cs typeface="Century Gothic" panose="020B0502020202020204" charset="0"/>
              </a:rPr>
            </a:br>
            <a:r>
              <a:rPr lang="fr-FR" sz="700" dirty="0">
                <a:solidFill>
                  <a:srgbClr val="4BACC6"/>
                </a:solidFill>
                <a:cs typeface="Century Gothic" panose="020B0502020202020204" charset="0"/>
              </a:rPr>
              <a:t>  </a:t>
            </a:r>
          </a:p>
          <a:p>
            <a:r>
              <a:rPr lang="fr-FR" sz="2000" dirty="0" err="1">
                <a:solidFill>
                  <a:srgbClr val="595959"/>
                </a:solidFill>
                <a:cs typeface="Century Gothic" panose="020B0502020202020204" charset="0"/>
              </a:rPr>
              <a:t>PhLAM</a:t>
            </a:r>
            <a:r>
              <a:rPr lang="fr-FR" sz="2000" dirty="0">
                <a:solidFill>
                  <a:srgbClr val="595959"/>
                </a:solidFill>
                <a:cs typeface="Century Gothic" panose="020B0502020202020204" charset="0"/>
              </a:rPr>
              <a:t>, LOA, PC2A, ICARE</a:t>
            </a:r>
          </a:p>
          <a:p>
            <a:endParaRPr lang="fr-FR" sz="2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5" descr="FOND_ppt-03-01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02308" y="447675"/>
            <a:ext cx="6481251" cy="6461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56568" y="1481946"/>
            <a:ext cx="8229600" cy="4309989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fr-FR" sz="3600" b="1" kern="1200" dirty="0">
          <a:solidFill>
            <a:srgbClr val="0092D2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BACC6"/>
          </a:solidFill>
          <a:latin typeface="Century Gothic" panose="020B0502020202020204" charset="0"/>
          <a:ea typeface="MS PGothic" panose="020B0600070205080204" charset="-128"/>
          <a:cs typeface="MS PGothic" panose="020B060007020508020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595959"/>
          </a:solidFill>
          <a:latin typeface="Trebuchet MS" panose="020B0603020202020204"/>
          <a:ea typeface="MS PGothic" panose="020B0600070205080204" charset="-128"/>
          <a:cs typeface="Trebuchet MS" panose="020B0603020202020204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95959"/>
          </a:solidFill>
          <a:latin typeface="Trebuchet MS" panose="020B0603020202020204"/>
          <a:ea typeface="MS PGothic" panose="020B0600070205080204" charset="-128"/>
          <a:cs typeface="Trebuchet MS" panose="020B0603020202020204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Trebuchet MS" panose="020B0603020202020204"/>
          <a:ea typeface="MS PGothic" panose="020B0600070205080204" charset="-128"/>
          <a:cs typeface="Trebuchet MS" panose="020B0603020202020204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Trebuchet MS" panose="020B0603020202020204"/>
          <a:ea typeface="MS PGothic" panose="020B0600070205080204" charset="-128"/>
          <a:cs typeface="Trebuchet MS" panose="020B0603020202020204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95959"/>
          </a:solidFill>
          <a:latin typeface="Trebuchet MS" panose="020B0603020202020204"/>
          <a:ea typeface="MS PGothic" panose="020B0600070205080204" charset="-128"/>
          <a:cs typeface="Trebuchet MS" panose="020B060302020202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4" y="229231"/>
            <a:ext cx="8892072" cy="154484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Atmospheric iodine chemistry from molecular level to 0D/3D simulations: applications to Fukushima nuclear accident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568752" y="3122273"/>
            <a:ext cx="8006495" cy="2748497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b="1" dirty="0"/>
              <a:t>Florent Louis</a:t>
            </a:r>
            <a:r>
              <a:rPr lang="fr-FR" sz="2000" b="1" baseline="30000" dirty="0"/>
              <a:t>1</a:t>
            </a:r>
            <a:r>
              <a:rPr lang="fr-FR" sz="2000" b="1" dirty="0"/>
              <a:t>, Sonia Taamalli</a:t>
            </a:r>
            <a:r>
              <a:rPr lang="fr-FR" sz="2000" b="1" baseline="30000" dirty="0"/>
              <a:t>1</a:t>
            </a:r>
            <a:r>
              <a:rPr lang="fr-FR" sz="2000" b="1" dirty="0"/>
              <a:t>, Valérie Fèvre-Nollet</a:t>
            </a:r>
            <a:r>
              <a:rPr lang="fr-FR" sz="2000" b="1" baseline="30000" dirty="0"/>
              <a:t>1</a:t>
            </a:r>
            <a:r>
              <a:rPr lang="fr-FR" sz="2000" b="1" dirty="0"/>
              <a:t>, </a:t>
            </a:r>
            <a:r>
              <a:rPr lang="fr-FR" sz="2000" b="1" dirty="0" err="1"/>
              <a:t>Qinyi</a:t>
            </a:r>
            <a:r>
              <a:rPr lang="fr-FR" sz="2000" b="1" dirty="0"/>
              <a:t> Li</a:t>
            </a:r>
            <a:r>
              <a:rPr lang="fr-FR" sz="2000" b="1" baseline="30000" dirty="0"/>
              <a:t>2</a:t>
            </a:r>
            <a:r>
              <a:rPr lang="fr-FR" sz="2000" b="1" dirty="0"/>
              <a:t>, Carlos A. Cuevas</a:t>
            </a:r>
            <a:r>
              <a:rPr lang="fr-FR" sz="2000" b="1" baseline="30000" dirty="0"/>
              <a:t>2</a:t>
            </a:r>
            <a:r>
              <a:rPr lang="fr-FR" sz="2000" b="1" dirty="0"/>
              <a:t> and Alfonso Saiz-Lopez</a:t>
            </a:r>
            <a:r>
              <a:rPr lang="fr-FR" sz="2000" b="1" baseline="30000" dirty="0"/>
              <a:t>2</a:t>
            </a:r>
            <a:endParaRPr lang="fr-FR" sz="2000" b="1" dirty="0"/>
          </a:p>
          <a:p>
            <a:pPr marL="0" indent="0" algn="just">
              <a:buNone/>
            </a:pPr>
            <a:r>
              <a:rPr lang="en-US" sz="2000" baseline="30000" dirty="0"/>
              <a:t>1</a:t>
            </a:r>
            <a:r>
              <a:rPr lang="en-US" sz="2000" dirty="0"/>
              <a:t>Univ. </a:t>
            </a:r>
            <a:r>
              <a:rPr lang="fr-FR" sz="2000" dirty="0"/>
              <a:t>Lille, CNRS, UMR 8522-PC2A, </a:t>
            </a:r>
            <a:r>
              <a:rPr lang="fr-FR" sz="2000" dirty="0" err="1"/>
              <a:t>PhysicoChimie</a:t>
            </a:r>
            <a:r>
              <a:rPr lang="fr-FR" sz="2000" dirty="0"/>
              <a:t> des Processus de Combustion et de l´Atmosphère, 59000 Lille, France</a:t>
            </a:r>
          </a:p>
          <a:p>
            <a:pPr marL="0" indent="0" algn="just">
              <a:buNone/>
            </a:pPr>
            <a:r>
              <a:rPr lang="en-US" sz="2000" baseline="30000" dirty="0"/>
              <a:t>2</a:t>
            </a:r>
            <a:r>
              <a:rPr lang="en-US" sz="2000" dirty="0"/>
              <a:t>Department of Atmospheric Chemistry and Climate, Institute of Physical Chemistry </a:t>
            </a:r>
            <a:r>
              <a:rPr lang="en-US" sz="2000" dirty="0" err="1"/>
              <a:t>Rocasolano</a:t>
            </a:r>
            <a:r>
              <a:rPr lang="en-US" sz="2000" dirty="0"/>
              <a:t>, CSIC, Madrid 28006, Spain.</a:t>
            </a:r>
            <a:endParaRPr lang="fr-FR" sz="2000" dirty="0"/>
          </a:p>
        </p:txBody>
      </p:sp>
      <p:sp>
        <p:nvSpPr>
          <p:cNvPr id="4" name="Espace réservé du contenu 2"/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4" t="1377" r="63837" b="-1377"/>
          <a:stretch>
            <a:fillRect/>
          </a:stretch>
        </p:blipFill>
        <p:spPr>
          <a:xfrm>
            <a:off x="4754602" y="2069167"/>
            <a:ext cx="1338287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73" t="-1288" r="12005" b="1288"/>
          <a:stretch>
            <a:fillRect/>
          </a:stretch>
        </p:blipFill>
        <p:spPr>
          <a:xfrm>
            <a:off x="3790441" y="2060192"/>
            <a:ext cx="891311" cy="93610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" t="1377" r="80843" b="-1377"/>
          <a:stretch>
            <a:fillRect/>
          </a:stretch>
        </p:blipFill>
        <p:spPr>
          <a:xfrm>
            <a:off x="2089642" y="2060192"/>
            <a:ext cx="1471127" cy="93610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1439610-8664-4A87-BE71-880EAEC8B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718" y="2145117"/>
            <a:ext cx="847003" cy="800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482850"/>
            <a:ext cx="512762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63688" y="3711059"/>
            <a:ext cx="44726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contribution of nuclear power plant ?</a:t>
            </a:r>
            <a:endParaRPr lang="fr-FR" altLang="fr-FR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74713" y="2062261"/>
            <a:ext cx="74513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the case of a severe accident occurring to a Pressurized Water Reactor (PWR)</a:t>
            </a:r>
            <a:endParaRPr lang="fr-FR" altLang="fr-FR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646238" y="4115912"/>
            <a:ext cx="753379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Important part of chemical and physical properties of iodine on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</a:t>
            </a: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modes of dispersion and deposit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	</a:t>
            </a: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reactivity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	</a:t>
            </a: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source term evaluation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	</a:t>
            </a: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harmful effect on populations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7938"/>
            <a:ext cx="512763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328863" y="2389773"/>
            <a:ext cx="39517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releases of iodine in the atmosphere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63688" y="3711059"/>
            <a:ext cx="44726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contribution of nuclear power plant ?</a:t>
            </a:r>
            <a:endParaRPr lang="fr-FR" altLang="fr-FR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0" y="2920356"/>
            <a:ext cx="4544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Main scientific objectives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69863" y="3358634"/>
            <a:ext cx="88996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evaluate the impact of iodine on air quality, health, and climate change 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563688" y="3711059"/>
            <a:ext cx="44726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contribution of nuclear power plant ?</a:t>
            </a:r>
            <a:endParaRPr lang="fr-FR" altLang="fr-F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-82550"/>
            <a:ext cx="3875088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7166" y="320226"/>
            <a:ext cx="3183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Trebuchet MS" panose="020B0603020202020204" pitchFamily="34" charset="0"/>
                <a:ea typeface="MS PGothic" panose="020B060007020508020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Scientific context</a:t>
            </a:r>
          </a:p>
        </p:txBody>
      </p:sp>
      <p:sp>
        <p:nvSpPr>
          <p:cNvPr id="16" name="Espace réservé du contenu 2"/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36456"/>
              </p:ext>
            </p:extLst>
          </p:nvPr>
        </p:nvGraphicFramePr>
        <p:xfrm>
          <a:off x="60284" y="489723"/>
          <a:ext cx="9023431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2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reactions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organic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reactions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reactions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organic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photolysis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photolysis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McFiggans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Pechtl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Saiz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-Lopez et al., 2008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Mahajan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Furneaux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Ordóñez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al., 2012</a:t>
                      </a:r>
                      <a:endParaRPr lang="fr-FR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Sommariva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fr-F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Saiz-Lopez et al., 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1D/3D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Saiz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-Lopez et al.,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Sherwen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109681"/>
            <a:ext cx="6651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Iodine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state of the art</a:t>
            </a:r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60285" y="5036460"/>
            <a:ext cx="6191226" cy="17851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iodine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endParaRPr lang="fr-F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iodine: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endParaRPr lang="fr-F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inorganic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iodine: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photolysis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réactions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Inorganic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photolysis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réactions</a:t>
            </a:r>
          </a:p>
        </p:txBody>
      </p:sp>
      <p:sp>
        <p:nvSpPr>
          <p:cNvPr id="6" name="Espace réservé du contenu 2"/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89487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0D </a:t>
            </a:r>
            <a:r>
              <a:rPr lang="fr-FR" alt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endParaRPr lang="fr-FR" alt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1640" y="423049"/>
            <a:ext cx="8153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test cases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70856"/>
              </p:ext>
            </p:extLst>
          </p:nvPr>
        </p:nvGraphicFramePr>
        <p:xfrm>
          <a:off x="181640" y="840634"/>
          <a:ext cx="8796058" cy="4701540"/>
        </p:xfrm>
        <a:graphic>
          <a:graphicData uri="http://schemas.openxmlformats.org/drawingml/2006/table">
            <a:tbl>
              <a:tblPr/>
              <a:tblGrid>
                <a:gridCol w="110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9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Parameters</a:t>
                      </a:r>
                      <a:endParaRPr lang="fr-FR" sz="1600" b="1" dirty="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Summer (S)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Day (D)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Night (N)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Injection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Low (L)          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Medium (M)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High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Low (L)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Medium (M)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High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</a:t>
                      </a:r>
                      <a:r>
                        <a:rPr lang="fr-FR" sz="1600" b="1" baseline="-250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2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 (</a:t>
                      </a: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ppt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0,98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0,98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CH</a:t>
                      </a:r>
                      <a:r>
                        <a:rPr lang="fr-FR" sz="1600" b="1" baseline="-250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3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 (</a:t>
                      </a: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ppt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1,96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1,96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Hour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21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21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21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Paramètres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Winter (W)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Day (D)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Night (N)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Injection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Low (L)          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Medium (M)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High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Low (L)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Medium (M)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High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</a:t>
                      </a:r>
                      <a:r>
                        <a:rPr lang="fr-FR" sz="1600" b="1" baseline="-250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2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 (</a:t>
                      </a: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ppt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0,98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0,98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9800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CH</a:t>
                      </a:r>
                      <a:r>
                        <a:rPr lang="fr-FR" sz="1600" b="1" baseline="-250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3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I (</a:t>
                      </a: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ppt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1,96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1,96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19600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Hour</a:t>
                      </a: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 (h)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>
                        <a:solidFill>
                          <a:srgbClr val="00000A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18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18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A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18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AE36783-5859-4C95-82B4-5769D852CDD7}"/>
              </a:ext>
            </a:extLst>
          </p:cNvPr>
          <p:cNvSpPr txBox="1"/>
          <p:nvPr/>
        </p:nvSpPr>
        <p:spPr bwMode="auto">
          <a:xfrm>
            <a:off x="6546565" y="63942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89487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0D </a:t>
            </a:r>
            <a:r>
              <a:rPr lang="fr-FR" alt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endParaRPr lang="fr-FR" alt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Espace réservé du contenu 2"/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  <p:pic>
        <p:nvPicPr>
          <p:cNvPr id="5" name="Image 4" descr="Familles.png">
            <a:extLst>
              <a:ext uri="{FF2B5EF4-FFF2-40B4-BE49-F238E27FC236}">
                <a16:creationId xmlns:a16="http://schemas.microsoft.com/office/drawing/2014/main" id="{81BBF4EA-AFD7-4EFF-B168-47523134A2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7017"/>
          <a:stretch/>
        </p:blipFill>
        <p:spPr>
          <a:xfrm>
            <a:off x="98620" y="715127"/>
            <a:ext cx="4986587" cy="2857632"/>
          </a:xfrm>
          <a:prstGeom prst="rect">
            <a:avLst/>
          </a:prstGeom>
        </p:spPr>
      </p:pic>
      <p:pic>
        <p:nvPicPr>
          <p:cNvPr id="6" name="Image 5" descr="Une image contenant carte, texte&#10;&#10;Description générée automatiquement">
            <a:extLst>
              <a:ext uri="{FF2B5EF4-FFF2-40B4-BE49-F238E27FC236}">
                <a16:creationId xmlns:a16="http://schemas.microsoft.com/office/drawing/2014/main" id="{E004EEA2-82A4-44DB-8E1F-9DD9B931DE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4"/>
          <a:stretch/>
        </p:blipFill>
        <p:spPr>
          <a:xfrm>
            <a:off x="3825458" y="3335540"/>
            <a:ext cx="5219921" cy="274901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7D25F26-1C53-4D13-A571-528B2BD4CE84}"/>
              </a:ext>
            </a:extLst>
          </p:cNvPr>
          <p:cNvSpPr txBox="1"/>
          <p:nvPr/>
        </p:nvSpPr>
        <p:spPr>
          <a:xfrm>
            <a:off x="98621" y="404298"/>
            <a:ext cx="836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case WDM-I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AF3D20-7125-43CF-B3A6-B683A07AD888}"/>
              </a:ext>
            </a:extLst>
          </p:cNvPr>
          <p:cNvSpPr txBox="1"/>
          <p:nvPr/>
        </p:nvSpPr>
        <p:spPr>
          <a:xfrm>
            <a:off x="397499" y="4505493"/>
            <a:ext cx="2494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Saiz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-Lopez et al., 2016	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38DAD5F-0961-4AD2-B816-412A8C65EF92}"/>
              </a:ext>
            </a:extLst>
          </p:cNvPr>
          <p:cNvSpPr txBox="1"/>
          <p:nvPr/>
        </p:nvSpPr>
        <p:spPr>
          <a:xfrm>
            <a:off x="5373824" y="1408253"/>
            <a:ext cx="3574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Fortin C.,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Ph-D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Lille, 2019</a:t>
            </a:r>
          </a:p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look at Fortin et al.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Env. 2019, 214, 116838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89487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</a:t>
            </a:r>
            <a:r>
              <a:rPr lang="fr-FR" alt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endParaRPr lang="fr-FR" alt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2"/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dirty="0"/>
              <a:t>EGU2020-3022</a:t>
            </a:r>
            <a:endParaRPr lang="fr-FR" sz="2000" dirty="0"/>
          </a:p>
        </p:txBody>
      </p:sp>
      <p:grpSp>
        <p:nvGrpSpPr>
          <p:cNvPr id="5" name="Groupe 61"/>
          <p:cNvGrpSpPr>
            <a:grpSpLocks noGrp="1"/>
          </p:cNvGrpSpPr>
          <p:nvPr/>
        </p:nvGrpSpPr>
        <p:grpSpPr bwMode="auto">
          <a:xfrm>
            <a:off x="796925" y="917575"/>
            <a:ext cx="7642225" cy="2192338"/>
            <a:chOff x="20561311" y="29468763"/>
            <a:chExt cx="8612061" cy="2345941"/>
          </a:xfrm>
        </p:grpSpPr>
        <p:grpSp>
          <p:nvGrpSpPr>
            <p:cNvPr id="6" name="Groupe 77"/>
            <p:cNvGrpSpPr/>
            <p:nvPr/>
          </p:nvGrpSpPr>
          <p:grpSpPr bwMode="auto">
            <a:xfrm>
              <a:off x="26004839" y="29486226"/>
              <a:ext cx="3168533" cy="1982242"/>
              <a:chOff x="5806181" y="2149116"/>
              <a:chExt cx="2340260" cy="1626450"/>
            </a:xfrm>
          </p:grpSpPr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6181" y="2149116"/>
                <a:ext cx="2340260" cy="1526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ZoneTexte 79"/>
              <p:cNvSpPr txBox="1">
                <a:spLocks noChangeArrowheads="1"/>
              </p:cNvSpPr>
              <p:nvPr/>
            </p:nvSpPr>
            <p:spPr bwMode="auto">
              <a:xfrm>
                <a:off x="5999372" y="3481263"/>
                <a:ext cx="244737" cy="294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 i="1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5" name="ZoneTexte 80"/>
              <p:cNvSpPr txBox="1">
                <a:spLocks noChangeArrowheads="1"/>
              </p:cNvSpPr>
              <p:nvPr/>
            </p:nvSpPr>
            <p:spPr bwMode="auto">
              <a:xfrm>
                <a:off x="7884368" y="3121221"/>
                <a:ext cx="244737" cy="294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 i="1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6" name="ZoneTexte 81"/>
              <p:cNvSpPr txBox="1">
                <a:spLocks noChangeArrowheads="1"/>
              </p:cNvSpPr>
              <p:nvPr/>
            </p:nvSpPr>
            <p:spPr bwMode="auto">
              <a:xfrm>
                <a:off x="6755457" y="2201377"/>
                <a:ext cx="244737" cy="294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 i="1">
                    <a:latin typeface="Arial" panose="020B0604020202020204" pitchFamily="34" charset="0"/>
                  </a:rPr>
                  <a:t>z</a:t>
                </a:r>
              </a:p>
            </p:txBody>
          </p:sp>
        </p:grpSp>
        <p:grpSp>
          <p:nvGrpSpPr>
            <p:cNvPr id="7" name="Groupe 104"/>
            <p:cNvGrpSpPr/>
            <p:nvPr/>
          </p:nvGrpSpPr>
          <p:grpSpPr bwMode="auto">
            <a:xfrm>
              <a:off x="20561311" y="29468763"/>
              <a:ext cx="5131593" cy="2345941"/>
              <a:chOff x="5155037" y="466284"/>
              <a:chExt cx="3674178" cy="1757508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5506" y="466284"/>
                <a:ext cx="1778869" cy="1564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ZoneTexte 84"/>
              <p:cNvSpPr txBox="1">
                <a:spLocks noChangeArrowheads="1"/>
              </p:cNvSpPr>
              <p:nvPr/>
            </p:nvSpPr>
            <p:spPr bwMode="auto">
              <a:xfrm>
                <a:off x="5968147" y="1976953"/>
                <a:ext cx="1000155" cy="246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>
                    <a:latin typeface="Arial" panose="020B0604020202020204" pitchFamily="34" charset="0"/>
                  </a:rPr>
                  <a:t>X : Longitude</a:t>
                </a:r>
              </a:p>
            </p:txBody>
          </p:sp>
          <p:sp>
            <p:nvSpPr>
              <p:cNvPr id="11" name="ZoneTexte 86"/>
              <p:cNvSpPr txBox="1">
                <a:spLocks noChangeArrowheads="1"/>
              </p:cNvSpPr>
              <p:nvPr/>
            </p:nvSpPr>
            <p:spPr bwMode="auto">
              <a:xfrm rot="-5400000">
                <a:off x="4824672" y="1161980"/>
                <a:ext cx="909088" cy="248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>
                    <a:latin typeface="Arial" panose="020B0604020202020204" pitchFamily="34" charset="0"/>
                  </a:rPr>
                  <a:t> Y : Latitude</a:t>
                </a:r>
              </a:p>
            </p:txBody>
          </p:sp>
          <p:sp>
            <p:nvSpPr>
              <p:cNvPr id="12" name="ZoneTexte 84"/>
              <p:cNvSpPr txBox="1">
                <a:spLocks noChangeArrowheads="1"/>
              </p:cNvSpPr>
              <p:nvPr/>
            </p:nvSpPr>
            <p:spPr bwMode="auto">
              <a:xfrm>
                <a:off x="7796721" y="1976701"/>
                <a:ext cx="1032494" cy="246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charset="0"/>
                    <a:ea typeface="MS PGothic" panose="020B0600070205080204" charset="-128"/>
                  </a:defRPr>
                </a:lvl9pPr>
              </a:lstStyle>
              <a:p>
                <a:pPr eaLnBrk="1" hangingPunct="1"/>
                <a:r>
                  <a:rPr lang="en-US" altLang="fr-FR" sz="1400">
                    <a:latin typeface="Arial" panose="020B0604020202020204" pitchFamily="34" charset="0"/>
                  </a:rPr>
                  <a:t>Z : High level </a:t>
                </a:r>
              </a:p>
            </p:txBody>
          </p:sp>
        </p:grpSp>
        <p:pic>
          <p:nvPicPr>
            <p:cNvPr id="8" name="Image 88" descr="Altitud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90"/>
            <a:stretch>
              <a:fillRect/>
            </a:stretch>
          </p:blipFill>
          <p:spPr bwMode="auto">
            <a:xfrm>
              <a:off x="24141113" y="29468763"/>
              <a:ext cx="1612900" cy="201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61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en-US" altLang="fr-FR" i="1" dirty="0"/>
              <a:t>Representative scheme of a 3D modelling tool</a:t>
            </a: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470535" y="4102100"/>
            <a:ext cx="857885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fr-FR" dirty="0"/>
              <a:t>Use of </a:t>
            </a:r>
            <a:r>
              <a:rPr lang="en-US" altLang="fr-FR" b="1" dirty="0"/>
              <a:t>CAM-Chem</a:t>
            </a:r>
            <a:r>
              <a:rPr lang="en-US" altLang="fr-FR" dirty="0"/>
              <a:t> (a global chemistry climate model, Cuevas et al., 2018) and </a:t>
            </a:r>
            <a:r>
              <a:rPr lang="en-US" altLang="fr-FR" b="1" dirty="0"/>
              <a:t>WRF-Chem</a:t>
            </a:r>
            <a:r>
              <a:rPr lang="en-US" altLang="fr-FR" dirty="0"/>
              <a:t> (a regional chemical transport model, Li et al., 2020; </a:t>
            </a:r>
            <a:r>
              <a:rPr lang="en-US" altLang="fr-FR" dirty="0" err="1"/>
              <a:t>Badia</a:t>
            </a:r>
            <a:r>
              <a:rPr lang="en-US" altLang="fr-FR" dirty="0"/>
              <a:t> et al., 2019)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fr-FR" dirty="0"/>
              <a:t>Study of the </a:t>
            </a:r>
            <a:r>
              <a:rPr lang="en-US" altLang="fr-FR" b="1" dirty="0"/>
              <a:t>dispersion </a:t>
            </a:r>
            <a:r>
              <a:rPr lang="en-US" altLang="fr-FR" dirty="0"/>
              <a:t>of iodine release and its </a:t>
            </a:r>
            <a:r>
              <a:rPr lang="en-US" altLang="fr-FR" b="1" dirty="0"/>
              <a:t>chemical impact </a:t>
            </a:r>
            <a:r>
              <a:rPr lang="en-US" altLang="fr-FR" dirty="0"/>
              <a:t>on atmospheric composition at local, regional to global scales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fr-FR" dirty="0"/>
              <a:t>A potentially important role of iodine release at the site and its adjacent areas is expect</a:t>
            </a:r>
          </a:p>
        </p:txBody>
      </p:sp>
      <p:sp>
        <p:nvSpPr>
          <p:cNvPr id="19" name="Rectangle 63"/>
          <p:cNvSpPr>
            <a:spLocks noChangeArrowheads="1"/>
          </p:cNvSpPr>
          <p:nvPr/>
        </p:nvSpPr>
        <p:spPr bwMode="auto">
          <a:xfrm>
            <a:off x="2373313" y="1838325"/>
            <a:ext cx="16081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charset="0"/>
                <a:ea typeface="MS PGothic" panose="020B0600070205080204" charset="-128"/>
              </a:defRPr>
            </a:lvl9pPr>
          </a:lstStyle>
          <a:p>
            <a:pPr eaLnBrk="1" hangingPunct="1"/>
            <a:r>
              <a:rPr lang="fr-FR" altLang="fr-FR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altLang="fr-FR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Fukushima Daiichi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" y="302456"/>
            <a:ext cx="6492500" cy="65180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en-US" sz="1200" dirty="0">
                <a:solidFill>
                  <a:schemeClr val="tx1"/>
                </a:solidFill>
              </a:rPr>
              <a:t>Cuevas, C.A., </a:t>
            </a:r>
            <a:r>
              <a:rPr lang="en-US" sz="1200" dirty="0" err="1">
                <a:solidFill>
                  <a:schemeClr val="tx1"/>
                </a:solidFill>
              </a:rPr>
              <a:t>Maffezzoli</a:t>
            </a:r>
            <a:r>
              <a:rPr lang="en-US" sz="1200" dirty="0">
                <a:solidFill>
                  <a:schemeClr val="tx1"/>
                </a:solidFill>
              </a:rPr>
              <a:t>, N., Corella, J.P., </a:t>
            </a:r>
            <a:r>
              <a:rPr lang="en-US" sz="1200" dirty="0" err="1">
                <a:solidFill>
                  <a:schemeClr val="tx1"/>
                </a:solidFill>
              </a:rPr>
              <a:t>Spolaor</a:t>
            </a:r>
            <a:r>
              <a:rPr lang="en-US" sz="1200" dirty="0">
                <a:solidFill>
                  <a:schemeClr val="tx1"/>
                </a:solidFill>
              </a:rPr>
              <a:t>, A., </a:t>
            </a:r>
            <a:r>
              <a:rPr lang="en-US" sz="1200" dirty="0" err="1">
                <a:solidFill>
                  <a:schemeClr val="tx1"/>
                </a:solidFill>
              </a:rPr>
              <a:t>Vallelonga</a:t>
            </a:r>
            <a:r>
              <a:rPr lang="en-US" sz="1200" dirty="0">
                <a:solidFill>
                  <a:schemeClr val="tx1"/>
                </a:solidFill>
              </a:rPr>
              <a:t>, P., </a:t>
            </a:r>
            <a:r>
              <a:rPr lang="en-US" sz="1200" dirty="0" err="1">
                <a:solidFill>
                  <a:schemeClr val="tx1"/>
                </a:solidFill>
              </a:rPr>
              <a:t>Kjær</a:t>
            </a:r>
            <a:r>
              <a:rPr lang="en-US" sz="1200" dirty="0">
                <a:solidFill>
                  <a:schemeClr val="tx1"/>
                </a:solidFill>
              </a:rPr>
              <a:t>, H.A., Simonsen, M., </a:t>
            </a:r>
            <a:r>
              <a:rPr lang="en-US" sz="1200" dirty="0" err="1">
                <a:solidFill>
                  <a:schemeClr val="tx1"/>
                </a:solidFill>
              </a:rPr>
              <a:t>Winstrup</a:t>
            </a:r>
            <a:r>
              <a:rPr lang="en-US" sz="1200" dirty="0">
                <a:solidFill>
                  <a:schemeClr val="tx1"/>
                </a:solidFill>
              </a:rPr>
              <a:t>, M., </a:t>
            </a:r>
            <a:r>
              <a:rPr lang="en-US" sz="1200" dirty="0" err="1">
                <a:solidFill>
                  <a:schemeClr val="tx1"/>
                </a:solidFill>
              </a:rPr>
              <a:t>Vinther</a:t>
            </a:r>
            <a:r>
              <a:rPr lang="en-US" sz="1200" dirty="0">
                <a:solidFill>
                  <a:schemeClr val="tx1"/>
                </a:solidFill>
              </a:rPr>
              <a:t>, B., Horvat, C. and Fernandez, R.P., 2018. Rapid increase in atmospheric iodine levels in the North Atlantic since the mid-20th century. Nature communications, 9(1), pp.1-6.</a:t>
            </a:r>
          </a:p>
          <a:p>
            <a:pPr algn="just"/>
            <a:r>
              <a:rPr lang="en-US" sz="1200" dirty="0" err="1">
                <a:solidFill>
                  <a:schemeClr val="tx1"/>
                </a:solidFill>
              </a:rPr>
              <a:t>Badia</a:t>
            </a:r>
            <a:r>
              <a:rPr lang="en-US" sz="1200" dirty="0">
                <a:solidFill>
                  <a:schemeClr val="tx1"/>
                </a:solidFill>
              </a:rPr>
              <a:t>, A., Reeves, C.E., Baker, A.R., </a:t>
            </a:r>
            <a:r>
              <a:rPr lang="en-US" sz="1200" dirty="0" err="1">
                <a:solidFill>
                  <a:schemeClr val="tx1"/>
                </a:solidFill>
              </a:rPr>
              <a:t>Saiz</a:t>
            </a:r>
            <a:r>
              <a:rPr lang="en-US" sz="1200" dirty="0">
                <a:solidFill>
                  <a:schemeClr val="tx1"/>
                </a:solidFill>
              </a:rPr>
              <a:t>-Lopez, A., </a:t>
            </a:r>
            <a:r>
              <a:rPr lang="en-US" sz="1200" dirty="0" err="1">
                <a:solidFill>
                  <a:schemeClr val="tx1"/>
                </a:solidFill>
              </a:rPr>
              <a:t>Volkamer</a:t>
            </a:r>
            <a:r>
              <a:rPr lang="en-US" sz="1200" dirty="0">
                <a:solidFill>
                  <a:schemeClr val="tx1"/>
                </a:solidFill>
              </a:rPr>
              <a:t>, R., Koenig, T.K., </a:t>
            </a:r>
            <a:r>
              <a:rPr lang="en-US" sz="1200" dirty="0" err="1">
                <a:solidFill>
                  <a:schemeClr val="tx1"/>
                </a:solidFill>
              </a:rPr>
              <a:t>Apel</a:t>
            </a:r>
            <a:r>
              <a:rPr lang="en-US" sz="1200" dirty="0">
                <a:solidFill>
                  <a:schemeClr val="tx1"/>
                </a:solidFill>
              </a:rPr>
              <a:t>, E.C., </a:t>
            </a:r>
            <a:r>
              <a:rPr lang="en-US" sz="1200" dirty="0" err="1">
                <a:solidFill>
                  <a:schemeClr val="tx1"/>
                </a:solidFill>
              </a:rPr>
              <a:t>Hornbrook</a:t>
            </a:r>
            <a:r>
              <a:rPr lang="en-US" sz="1200" dirty="0">
                <a:solidFill>
                  <a:schemeClr val="tx1"/>
                </a:solidFill>
              </a:rPr>
              <a:t>, R.S., Carpenter, L.J., Andrews, S.J. and </a:t>
            </a:r>
            <a:r>
              <a:rPr lang="en-US" sz="1200" dirty="0" err="1">
                <a:solidFill>
                  <a:schemeClr val="tx1"/>
                </a:solidFill>
              </a:rPr>
              <a:t>Sherwen</a:t>
            </a:r>
            <a:r>
              <a:rPr lang="en-US" sz="1200" dirty="0">
                <a:solidFill>
                  <a:schemeClr val="tx1"/>
                </a:solidFill>
              </a:rPr>
              <a:t>, T., 2019. Importance of reactive halogens in the tropical marine atmosphere: a regional modelling study using WRF-Chem. Atmospheric Chemistry and Physics, pp.3161-3189.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Li, Q., </a:t>
            </a:r>
            <a:r>
              <a:rPr lang="en-US" sz="1200" dirty="0" err="1">
                <a:solidFill>
                  <a:schemeClr val="tx1"/>
                </a:solidFill>
              </a:rPr>
              <a:t>Badia</a:t>
            </a:r>
            <a:r>
              <a:rPr lang="en-US" sz="1200" dirty="0">
                <a:solidFill>
                  <a:schemeClr val="tx1"/>
                </a:solidFill>
              </a:rPr>
              <a:t>, A., Wang, T., Sarwar, G., Fu, X., Zhang, L., Zhang, Q., Fung, J., Cuevas, C.A., Wang, S. and Zhou, B., Potential Effect of Halogens on Atmospheric Oxidation and Air Quality in China. Journal of Geophysical Research: Atmospheres, p.e2019JD032058.</a:t>
            </a:r>
          </a:p>
          <a:p>
            <a:pPr algn="just"/>
            <a:r>
              <a:rPr lang="en-US" sz="1200" dirty="0" err="1">
                <a:solidFill>
                  <a:schemeClr val="tx1"/>
                </a:solidFill>
              </a:rPr>
              <a:t>Saiz</a:t>
            </a:r>
            <a:r>
              <a:rPr lang="en-US" sz="1200" dirty="0">
                <a:solidFill>
                  <a:schemeClr val="tx1"/>
                </a:solidFill>
              </a:rPr>
              <a:t>-Lopez, A., Fernandez, R.P., </a:t>
            </a:r>
            <a:r>
              <a:rPr lang="en-US" sz="1200" dirty="0" err="1">
                <a:solidFill>
                  <a:schemeClr val="tx1"/>
                </a:solidFill>
              </a:rPr>
              <a:t>Ordóñez</a:t>
            </a:r>
            <a:r>
              <a:rPr lang="en-US" sz="1200" dirty="0">
                <a:solidFill>
                  <a:schemeClr val="tx1"/>
                </a:solidFill>
              </a:rPr>
              <a:t>, C., </a:t>
            </a:r>
            <a:r>
              <a:rPr lang="en-US" sz="1200" dirty="0" err="1">
                <a:solidFill>
                  <a:schemeClr val="tx1"/>
                </a:solidFill>
              </a:rPr>
              <a:t>Kinnison</a:t>
            </a:r>
            <a:r>
              <a:rPr lang="en-US" sz="1200" dirty="0">
                <a:solidFill>
                  <a:schemeClr val="tx1"/>
                </a:solidFill>
              </a:rPr>
              <a:t>, D.E., Gómez Martín, J.C., </a:t>
            </a:r>
            <a:r>
              <a:rPr lang="en-US" sz="1200" dirty="0" err="1">
                <a:solidFill>
                  <a:schemeClr val="tx1"/>
                </a:solidFill>
              </a:rPr>
              <a:t>Lamarque</a:t>
            </a:r>
            <a:r>
              <a:rPr lang="en-US" sz="1200" dirty="0">
                <a:solidFill>
                  <a:schemeClr val="tx1"/>
                </a:solidFill>
              </a:rPr>
              <a:t>, J.F. and </a:t>
            </a:r>
            <a:r>
              <a:rPr lang="en-US" sz="1200" dirty="0" err="1">
                <a:solidFill>
                  <a:schemeClr val="tx1"/>
                </a:solidFill>
              </a:rPr>
              <a:t>Tilmes</a:t>
            </a:r>
            <a:r>
              <a:rPr lang="en-US" sz="1200" dirty="0">
                <a:solidFill>
                  <a:schemeClr val="tx1"/>
                </a:solidFill>
              </a:rPr>
              <a:t>, S., 2014. Iodine chemistry in the troposphere and its effect on ozone. Atmospheric Chemistry and Physics, 14(23), pp.13119-13143.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Fortin, C., </a:t>
            </a:r>
            <a:r>
              <a:rPr lang="en-US" sz="1200" dirty="0" err="1">
                <a:solidFill>
                  <a:schemeClr val="tx1"/>
                </a:solidFill>
              </a:rPr>
              <a:t>Fèvre-Nollet</a:t>
            </a:r>
            <a:r>
              <a:rPr lang="en-US" sz="1200" dirty="0">
                <a:solidFill>
                  <a:schemeClr val="tx1"/>
                </a:solidFill>
              </a:rPr>
              <a:t>, V., Cousin, F., </a:t>
            </a:r>
            <a:r>
              <a:rPr lang="en-US" sz="1200" dirty="0" err="1">
                <a:solidFill>
                  <a:schemeClr val="tx1"/>
                </a:solidFill>
              </a:rPr>
              <a:t>Lebègue</a:t>
            </a:r>
            <a:r>
              <a:rPr lang="en-US" sz="1200" dirty="0">
                <a:solidFill>
                  <a:schemeClr val="tx1"/>
                </a:solidFill>
              </a:rPr>
              <a:t>, P., and Louis, F., 2019, Box modelling of gas-phase atmospheric iodine chemical reactivity in case of a nuclear accident. Atmospheric Environment, 214, 116838, 2019.</a:t>
            </a:r>
          </a:p>
          <a:p>
            <a:pPr algn="just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A6F00DE-7477-4DB2-94AD-391819237288}"/>
              </a:ext>
            </a:extLst>
          </p:cNvPr>
          <p:cNvSpPr txBox="1"/>
          <p:nvPr/>
        </p:nvSpPr>
        <p:spPr bwMode="auto">
          <a:xfrm>
            <a:off x="6394165" y="6241808"/>
            <a:ext cx="2413934" cy="386961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95959"/>
                </a:solidFill>
                <a:latin typeface="Verdana" panose="020B0604030504040204"/>
                <a:ea typeface="MS PGothic" panose="020B0600070205080204" charset="-128"/>
                <a:cs typeface="Verdana" panose="020B0604030504040204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/>
              <a:t>EGU2020-3022</a:t>
            </a: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SC_18-04-13_masque presentation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973</Words>
  <Application>Microsoft Office PowerPoint</Application>
  <PresentationFormat>Affichage à l'écran (4:3)</PresentationFormat>
  <Paragraphs>197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MS PGothic</vt:lpstr>
      <vt:lpstr>Arial</vt:lpstr>
      <vt:lpstr>Calibri</vt:lpstr>
      <vt:lpstr>Century Gothic</vt:lpstr>
      <vt:lpstr>Times New Roman</vt:lpstr>
      <vt:lpstr>Trebuchet MS</vt:lpstr>
      <vt:lpstr>Verdana</vt:lpstr>
      <vt:lpstr>Wingdings</vt:lpstr>
      <vt:lpstr>JSC_18-04-13_masque presentations</vt:lpstr>
      <vt:lpstr>Atmospheric iodine chemistry from molecular level to 0D/3D simulations: applications to Fukushima nuclear accident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scientifique CaPPA 2019</dc:title>
  <dc:creator>Labex CaPPA</dc:creator>
  <cp:lastModifiedBy>Florent</cp:lastModifiedBy>
  <cp:revision>142</cp:revision>
  <dcterms:created xsi:type="dcterms:W3CDTF">2014-02-11T09:51:00Z</dcterms:created>
  <dcterms:modified xsi:type="dcterms:W3CDTF">2020-05-01T08:22:39Z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