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79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8" r:id="rId12"/>
    <p:sldId id="292" r:id="rId13"/>
  </p:sldIdLst>
  <p:sldSz cx="12192000" cy="6858000"/>
  <p:notesSz cx="6858000" cy="9144000"/>
  <p:defaultTextStyle>
    <a:defPPr>
      <a:defRPr lang="en-US"/>
    </a:defPPr>
    <a:lvl1pPr marL="0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2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63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6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750" y="78"/>
      </p:cViewPr>
      <p:guideLst>
        <p:guide orient="horz" pos="2205"/>
        <p:guide pos="36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B1DCA3-B6C9-4BDB-9CF5-CA202E53D703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FD5AC9-16EC-4234-8727-5A0CB02165E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0099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2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63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C0A13-D92A-401E-ABCE-2D1C8D89487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4072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D5AC9-16EC-4234-8727-5A0CB02165E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5004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D5AC9-16EC-4234-8727-5A0CB02165E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2737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D5AC9-16EC-4234-8727-5A0CB02165E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415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D5AC9-16EC-4234-8727-5A0CB02165E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5911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C0A13-D92A-401E-ABCE-2D1C8D89487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501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E4EF-FD32-4DA1-8351-53C3395141EA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4137-36D2-431B-8CA9-6F58EEBAA46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3273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E4EF-FD32-4DA1-8351-53C3395141EA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4137-36D2-431B-8CA9-6F58EEBAA46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174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E4EF-FD32-4DA1-8351-53C3395141EA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4137-36D2-431B-8CA9-6F58EEBAA46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086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E4EF-FD32-4DA1-8351-53C3395141EA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4137-36D2-431B-8CA9-6F58EEBAA46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7290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E4EF-FD32-4DA1-8351-53C3395141EA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4137-36D2-431B-8CA9-6F58EEBAA46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9453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E4EF-FD32-4DA1-8351-53C3395141EA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4137-36D2-431B-8CA9-6F58EEBAA46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8719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E4EF-FD32-4DA1-8351-53C3395141EA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4137-36D2-431B-8CA9-6F58EEBAA46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2606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E4EF-FD32-4DA1-8351-53C3395141EA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4137-36D2-431B-8CA9-6F58EEBAA46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397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E4EF-FD32-4DA1-8351-53C3395141EA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4137-36D2-431B-8CA9-6F58EEBAA46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863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E4EF-FD32-4DA1-8351-53C3395141EA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4137-36D2-431B-8CA9-6F58EEBAA46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917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E4EF-FD32-4DA1-8351-53C3395141EA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4137-36D2-431B-8CA9-6F58EEBAA46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5686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C9E4EF-FD32-4DA1-8351-53C3395141EA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B4137-36D2-431B-8CA9-6F58EEBAA46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30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10" Type="http://schemas.openxmlformats.org/officeDocument/2006/relationships/hyperlink" Target="http://clices.unizar.es/?page_id=269&amp;lang=en" TargetMode="External"/><Relationship Id="rId4" Type="http://schemas.openxmlformats.org/officeDocument/2006/relationships/image" Target="../media/image2.gif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clices.unizar.es/?page_id=269&amp;lang=en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11" Type="http://schemas.openxmlformats.org/officeDocument/2006/relationships/image" Target="../media/image36.png"/><Relationship Id="rId5" Type="http://schemas.openxmlformats.org/officeDocument/2006/relationships/image" Target="../media/image3.gif"/><Relationship Id="rId10" Type="http://schemas.openxmlformats.org/officeDocument/2006/relationships/slide" Target="slide11.xml"/><Relationship Id="rId4" Type="http://schemas.openxmlformats.org/officeDocument/2006/relationships/image" Target="../media/image2.gif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://clices.unizar.es/?page_id=269&amp;lang=en" TargetMode="External"/><Relationship Id="rId7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gif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image" Target="../media/image22.tiff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7" Type="http://schemas.openxmlformats.org/officeDocument/2006/relationships/image" Target="../media/image3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tiff"/><Relationship Id="rId5" Type="http://schemas.openxmlformats.org/officeDocument/2006/relationships/image" Target="../media/image30.png"/><Relationship Id="rId4" Type="http://schemas.openxmlformats.org/officeDocument/2006/relationships/image" Target="../media/image29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4.jpeg"/><Relationship Id="rId7" Type="http://schemas.openxmlformats.org/officeDocument/2006/relationships/image" Target="../media/image1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3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/>
        </p:nvSpPr>
        <p:spPr>
          <a:xfrm>
            <a:off x="0" y="4915180"/>
            <a:ext cx="12192000" cy="30841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4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</a:t>
            </a:r>
            <a:r>
              <a:rPr lang="es-ES" sz="1404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2:Spatial Variation of </a:t>
            </a:r>
            <a:r>
              <a:rPr lang="es-ES" sz="1404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Temperature</a:t>
            </a:r>
            <a:r>
              <a:rPr lang="es-ES" sz="1404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404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trend</a:t>
            </a:r>
            <a:r>
              <a:rPr lang="es-ES" sz="1404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s-ES" sz="1404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sz="1404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UP-TO-Date </a:t>
            </a:r>
            <a:r>
              <a:rPr lang="es-ES" sz="1404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</a:t>
            </a:r>
            <a:endParaRPr lang="es-ES" sz="1404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4092089"/>
            <a:ext cx="12192000" cy="83099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MOTEDAS Century </a:t>
            </a:r>
            <a:r>
              <a:rPr lang="es-E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Database</a:t>
            </a:r>
            <a:r>
              <a:rPr lang="es-E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337665" y="6180155"/>
            <a:ext cx="575833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Proyecto “CLICES”, El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clima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del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último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siglo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España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Peninsular” (CGL2014-83866-C3-1-R ,CGL2014-83866-C3-3-R). AEI/FEDER, UE.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Ministerio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Economía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Competitividad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España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Gobierno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Regional de Aragón DGA-FSE </a:t>
            </a:r>
          </a:p>
          <a:p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Grupo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Investigación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Consolidado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‘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Clima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Agua,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Cambio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Global y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Sistemas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Naturales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’.</a:t>
            </a: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577" y="5310096"/>
            <a:ext cx="4293467" cy="935080"/>
          </a:xfrm>
          <a:prstGeom prst="rect">
            <a:avLst/>
          </a:prstGeom>
        </p:spPr>
      </p:pic>
      <p:sp>
        <p:nvSpPr>
          <p:cNvPr id="30" name="17 Rectángulo"/>
          <p:cNvSpPr/>
          <p:nvPr/>
        </p:nvSpPr>
        <p:spPr>
          <a:xfrm>
            <a:off x="316491" y="5411811"/>
            <a:ext cx="6837860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79" indent="-457179" algn="just">
              <a:buAutoNum type="arabicParenBoth"/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Instituto Pirenaico de Ecología, CSIC, Zaragoza, SPAIN (dpang@unizar.es)</a:t>
            </a:r>
          </a:p>
          <a:p>
            <a:pPr marL="457179" indent="-457179" algn="just">
              <a:buAutoNum type="arabicParenBoth"/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Zaragoza, Geography, Zaragoza, Spain (leiresandonis@unizar.es; jcgh@unizar.es)</a:t>
            </a:r>
          </a:p>
          <a:p>
            <a:pPr marL="457179" indent="-457179" algn="just">
              <a:buAutoNum type="arabicParenBoth"/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Institute of Atmospheric Sciences and Climate (ISAC-CNR), Bologna, Italy (</a:t>
            </a:r>
            <a:r>
              <a:rPr lang="fi-FI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m.brunetti@isap.cnr.it)</a:t>
            </a:r>
          </a:p>
          <a:p>
            <a:pPr marL="457179" indent="-457179" algn="just">
              <a:buAutoNum type="arabicParenBoth"/>
            </a:pPr>
            <a:r>
              <a:rPr lang="fi-FI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Estación Experiemental Aula Dei, CSIC, Zaragoza, Spain (sbegueria@eead.csic.es)</a:t>
            </a:r>
          </a:p>
          <a:p>
            <a:pPr marL="457179" indent="-457179" algn="just">
              <a:buAutoNum type="arabicParenBoth"/>
            </a:pPr>
            <a:endParaRPr lang="es-ES" sz="9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6 CuadroTexto"/>
          <p:cNvSpPr txBox="1"/>
          <p:nvPr/>
        </p:nvSpPr>
        <p:spPr>
          <a:xfrm>
            <a:off x="3594364" y="220670"/>
            <a:ext cx="5173449" cy="333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>
              <a:defRPr sz="4000" b="1">
                <a:solidFill>
                  <a:schemeClr val="lt1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s-E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EGU General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Assembly 2020, Vienna, </a:t>
            </a:r>
            <a:r>
              <a:rPr lang="es-E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Austria</a:t>
            </a:r>
          </a:p>
        </p:txBody>
      </p:sp>
      <p:grpSp>
        <p:nvGrpSpPr>
          <p:cNvPr id="25" name="Grupo 24"/>
          <p:cNvGrpSpPr>
            <a:grpSpLocks noChangeAspect="1"/>
          </p:cNvGrpSpPr>
          <p:nvPr/>
        </p:nvGrpSpPr>
        <p:grpSpPr>
          <a:xfrm>
            <a:off x="1388657" y="1021533"/>
            <a:ext cx="2080323" cy="1941471"/>
            <a:chOff x="528319" y="1285203"/>
            <a:chExt cx="2372992" cy="2214609"/>
          </a:xfrm>
        </p:grpSpPr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19" y="1285203"/>
              <a:ext cx="2372992" cy="1898394"/>
            </a:xfrm>
            <a:prstGeom prst="rect">
              <a:avLst/>
            </a:prstGeom>
          </p:spPr>
        </p:pic>
        <p:sp>
          <p:nvSpPr>
            <p:cNvPr id="27" name="CuadroTexto 26"/>
            <p:cNvSpPr txBox="1"/>
            <p:nvPr/>
          </p:nvSpPr>
          <p:spPr>
            <a:xfrm>
              <a:off x="906658" y="3183843"/>
              <a:ext cx="1279252" cy="315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Tmax</a:t>
              </a:r>
              <a:r>
                <a:rPr lang="en-GB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(Winter)</a:t>
              </a:r>
            </a:p>
          </p:txBody>
        </p:sp>
      </p:grpSp>
      <p:grpSp>
        <p:nvGrpSpPr>
          <p:cNvPr id="28" name="Grupo 27"/>
          <p:cNvGrpSpPr>
            <a:grpSpLocks noChangeAspect="1"/>
          </p:cNvGrpSpPr>
          <p:nvPr/>
        </p:nvGrpSpPr>
        <p:grpSpPr>
          <a:xfrm>
            <a:off x="3979561" y="1031022"/>
            <a:ext cx="2038595" cy="1920339"/>
            <a:chOff x="3183248" y="1285203"/>
            <a:chExt cx="2371499" cy="2233932"/>
          </a:xfrm>
        </p:grpSpPr>
        <p:pic>
          <p:nvPicPr>
            <p:cNvPr id="36" name="Imagen 3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3248" y="1285203"/>
              <a:ext cx="2371499" cy="1897200"/>
            </a:xfrm>
            <a:prstGeom prst="rect">
              <a:avLst/>
            </a:prstGeom>
          </p:spPr>
        </p:pic>
        <p:sp>
          <p:nvSpPr>
            <p:cNvPr id="37" name="CuadroTexto 36"/>
            <p:cNvSpPr txBox="1"/>
            <p:nvPr/>
          </p:nvSpPr>
          <p:spPr>
            <a:xfrm>
              <a:off x="3565278" y="3161098"/>
              <a:ext cx="1278511" cy="358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Tmax</a:t>
              </a:r>
              <a:r>
                <a:rPr lang="en-GB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(Spring</a:t>
              </a:r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grpSp>
        <p:nvGrpSpPr>
          <p:cNvPr id="38" name="Grupo 37"/>
          <p:cNvGrpSpPr>
            <a:grpSpLocks noChangeAspect="1"/>
          </p:cNvGrpSpPr>
          <p:nvPr/>
        </p:nvGrpSpPr>
        <p:grpSpPr>
          <a:xfrm>
            <a:off x="6528737" y="1021534"/>
            <a:ext cx="2093643" cy="1947258"/>
            <a:chOff x="5836683" y="1285203"/>
            <a:chExt cx="2371497" cy="2205684"/>
          </a:xfrm>
        </p:grpSpPr>
        <p:pic>
          <p:nvPicPr>
            <p:cNvPr id="39" name="Imagen 3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6683" y="1285203"/>
              <a:ext cx="2371497" cy="1897198"/>
            </a:xfrm>
            <a:prstGeom prst="rect">
              <a:avLst/>
            </a:prstGeom>
          </p:spPr>
        </p:pic>
        <p:sp>
          <p:nvSpPr>
            <p:cNvPr id="40" name="CuadroTexto 39"/>
            <p:cNvSpPr txBox="1"/>
            <p:nvPr/>
          </p:nvSpPr>
          <p:spPr>
            <a:xfrm>
              <a:off x="6171785" y="3177127"/>
              <a:ext cx="1427041" cy="313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Tmax</a:t>
              </a:r>
              <a:r>
                <a:rPr lang="en-GB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(Summer)</a:t>
              </a:r>
            </a:p>
          </p:txBody>
        </p:sp>
      </p:grpSp>
      <p:grpSp>
        <p:nvGrpSpPr>
          <p:cNvPr id="41" name="Grupo 40"/>
          <p:cNvGrpSpPr>
            <a:grpSpLocks noChangeAspect="1"/>
          </p:cNvGrpSpPr>
          <p:nvPr/>
        </p:nvGrpSpPr>
        <p:grpSpPr>
          <a:xfrm>
            <a:off x="9132963" y="1021533"/>
            <a:ext cx="2107221" cy="1951389"/>
            <a:chOff x="8490117" y="1285203"/>
            <a:chExt cx="2371497" cy="2196126"/>
          </a:xfrm>
        </p:grpSpPr>
        <p:pic>
          <p:nvPicPr>
            <p:cNvPr id="42" name="Imagen 4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0117" y="1285203"/>
              <a:ext cx="2371497" cy="1897199"/>
            </a:xfrm>
            <a:prstGeom prst="rect">
              <a:avLst/>
            </a:prstGeom>
          </p:spPr>
        </p:pic>
        <p:sp>
          <p:nvSpPr>
            <p:cNvPr id="43" name="CuadroTexto 42"/>
            <p:cNvSpPr txBox="1"/>
            <p:nvPr/>
          </p:nvSpPr>
          <p:spPr>
            <a:xfrm>
              <a:off x="8900677" y="3169590"/>
              <a:ext cx="1337174" cy="311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Tmax</a:t>
              </a:r>
              <a:r>
                <a:rPr lang="en-GB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(Autumn)</a:t>
              </a:r>
            </a:p>
          </p:txBody>
        </p:sp>
      </p:grpSp>
      <p:pic>
        <p:nvPicPr>
          <p:cNvPr id="44" name="Imagen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9833" y="3329564"/>
            <a:ext cx="2152336" cy="559587"/>
          </a:xfrm>
          <a:prstGeom prst="rect">
            <a:avLst/>
          </a:prstGeom>
        </p:spPr>
      </p:pic>
      <p:grpSp>
        <p:nvGrpSpPr>
          <p:cNvPr id="22" name="Grupo 21">
            <a:extLst>
              <a:ext uri="{FF2B5EF4-FFF2-40B4-BE49-F238E27FC236}">
                <a16:creationId xmlns:a16="http://schemas.microsoft.com/office/drawing/2014/main" id="{B9B71913-9757-4EC8-A985-E76FFAEC8144}"/>
              </a:ext>
            </a:extLst>
          </p:cNvPr>
          <p:cNvGrpSpPr/>
          <p:nvPr/>
        </p:nvGrpSpPr>
        <p:grpSpPr>
          <a:xfrm>
            <a:off x="7454498" y="6360530"/>
            <a:ext cx="3432472" cy="463241"/>
            <a:chOff x="8048673" y="863199"/>
            <a:chExt cx="2602134" cy="351180"/>
          </a:xfrm>
        </p:grpSpPr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72D20536-8825-49A2-AC8F-78C86ADC6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3" y="863199"/>
              <a:ext cx="392334" cy="351180"/>
            </a:xfrm>
            <a:prstGeom prst="rect">
              <a:avLst/>
            </a:prstGeom>
          </p:spPr>
        </p:pic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F8B98026-87C1-4E90-8DF6-4ACA0057C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8473" y="863199"/>
              <a:ext cx="392334" cy="351180"/>
            </a:xfrm>
            <a:prstGeom prst="rect">
              <a:avLst/>
            </a:prstGeom>
          </p:spPr>
        </p:pic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E821B3AD-B10A-481B-B2E6-A6DE8D9EC129}"/>
                </a:ext>
              </a:extLst>
            </p:cNvPr>
            <p:cNvSpPr txBox="1"/>
            <p:nvPr/>
          </p:nvSpPr>
          <p:spPr>
            <a:xfrm>
              <a:off x="8441007" y="863199"/>
              <a:ext cx="2209800" cy="303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Visit </a:t>
              </a: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  <a:hlinkClick r:id="rId10"/>
                </a:rPr>
                <a:t>clices.unizar.es</a:t>
              </a: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3249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035" y="442367"/>
            <a:ext cx="8776334" cy="6299033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0" y="0"/>
            <a:ext cx="12192000" cy="33855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Tmin</a:t>
            </a:r>
            <a:endParaRPr lang="es-E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974" y="4577221"/>
            <a:ext cx="2142564" cy="56888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31" y="699152"/>
            <a:ext cx="369470" cy="593940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9685894" y="6525956"/>
            <a:ext cx="2337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EGU General Assembly 2020, Vienna, Austria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894" y="2343177"/>
            <a:ext cx="2425502" cy="1940400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9883739" y="2793511"/>
            <a:ext cx="20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9325102" y="3579611"/>
            <a:ext cx="20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</a:t>
            </a:r>
          </a:p>
        </p:txBody>
      </p:sp>
      <p:sp>
        <p:nvSpPr>
          <p:cNvPr id="14" name="Flecha curvada hacia la izquierda 13"/>
          <p:cNvSpPr/>
          <p:nvPr/>
        </p:nvSpPr>
        <p:spPr>
          <a:xfrm rot="11139599">
            <a:off x="9421970" y="2973000"/>
            <a:ext cx="470009" cy="619642"/>
          </a:xfrm>
          <a:prstGeom prst="curvedLef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75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F79FE515-9E73-4D05-B3BF-8AFC2F0170BE}"/>
              </a:ext>
            </a:extLst>
          </p:cNvPr>
          <p:cNvGrpSpPr/>
          <p:nvPr/>
        </p:nvGrpSpPr>
        <p:grpSpPr>
          <a:xfrm>
            <a:off x="1946367" y="2446124"/>
            <a:ext cx="8299268" cy="1120056"/>
            <a:chOff x="8048673" y="863199"/>
            <a:chExt cx="2602134" cy="351180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814B6F75-BD10-4741-BCCF-A61A53B74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3" y="863199"/>
              <a:ext cx="392334" cy="351180"/>
            </a:xfrm>
            <a:prstGeom prst="rect">
              <a:avLst/>
            </a:prstGeom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6E68E755-DF7C-403A-B7EB-2F0DF31D5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8473" y="863199"/>
              <a:ext cx="392334" cy="351180"/>
            </a:xfrm>
            <a:prstGeom prst="rect">
              <a:avLst/>
            </a:prstGeom>
          </p:spPr>
        </p:pic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5148D8D0-7882-48E8-9678-824266AD9775}"/>
                </a:ext>
              </a:extLst>
            </p:cNvPr>
            <p:cNvSpPr txBox="1"/>
            <p:nvPr/>
          </p:nvSpPr>
          <p:spPr>
            <a:xfrm>
              <a:off x="8441007" y="863199"/>
              <a:ext cx="2209800" cy="289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Visit </a:t>
              </a:r>
              <a:r>
                <a:rPr lang="en-GB" sz="5400" dirty="0">
                  <a:latin typeface="Times New Roman" panose="02020603050405020304" pitchFamily="18" charset="0"/>
                  <a:cs typeface="Times New Roman" panose="02020603050405020304" pitchFamily="18" charset="0"/>
                  <a:hlinkClick r:id="rId4"/>
                </a:rPr>
                <a:t>clices.unizar.es</a:t>
              </a:r>
              <a:r>
                <a:rPr lang="en-GB" sz="5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7861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/>
        </p:nvSpPr>
        <p:spPr>
          <a:xfrm>
            <a:off x="0" y="4915180"/>
            <a:ext cx="12192000" cy="30841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4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leiresandonis.@unizar.es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0" y="4092089"/>
            <a:ext cx="12192000" cy="83099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¡¡¡</a:t>
            </a:r>
            <a:r>
              <a:rPr lang="es-E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</a:t>
            </a:r>
            <a:r>
              <a:rPr lang="es-E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es-E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attention</a:t>
            </a:r>
            <a:r>
              <a:rPr lang="es-E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337665" y="6180155"/>
            <a:ext cx="575833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Proyecto “CLICES”, El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clima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del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último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siglo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España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Peninsular” (CGL2014-83866-C3-1-R ,CGL2014-83866-C3-3-R). AEI/FEDER, UE.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Ministerio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Economía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Competitividad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España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Gobierno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Regional de Aragón DGA-FSE </a:t>
            </a:r>
          </a:p>
          <a:p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Grupo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Investigación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Consolidado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‘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Clima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Agua,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Cambio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Global y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Sistemas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Naturales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’.</a:t>
            </a: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229" y="5372787"/>
            <a:ext cx="4293467" cy="935080"/>
          </a:xfrm>
          <a:prstGeom prst="rect">
            <a:avLst/>
          </a:prstGeom>
        </p:spPr>
      </p:pic>
      <p:sp>
        <p:nvSpPr>
          <p:cNvPr id="30" name="17 Rectángulo"/>
          <p:cNvSpPr/>
          <p:nvPr/>
        </p:nvSpPr>
        <p:spPr>
          <a:xfrm>
            <a:off x="316491" y="5411811"/>
            <a:ext cx="6837860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79" indent="-457179" algn="just">
              <a:buAutoNum type="arabicParenBoth"/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Instituto Pirenaico de Ecología, CSIC, Zaragoza, SPAIN (dpang@unizar.es)</a:t>
            </a:r>
          </a:p>
          <a:p>
            <a:pPr marL="457179" indent="-457179" algn="just">
              <a:buAutoNum type="arabicParenBoth"/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Zaragoza, Geography, Zaragoza, Spain (leiresandonis@unizar.es; jcgh@unizar.es)</a:t>
            </a:r>
          </a:p>
          <a:p>
            <a:pPr marL="457179" indent="-457179" algn="just">
              <a:buAutoNum type="arabicParenBoth"/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Institute of Atmospheric Sciences and Climate (ISAC-CNR), Bologna, Italy (</a:t>
            </a:r>
            <a:r>
              <a:rPr lang="fi-FI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m.brunetti@isap.cnr.it)</a:t>
            </a:r>
          </a:p>
          <a:p>
            <a:pPr marL="457179" indent="-457179" algn="just">
              <a:buAutoNum type="arabicParenBoth"/>
            </a:pPr>
            <a:r>
              <a:rPr lang="fi-FI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Estación Experiemental Aula Dei, CSIC, Zaragoza, Spain (sbegueria@eead.csic.es)</a:t>
            </a:r>
          </a:p>
          <a:p>
            <a:pPr marL="457179" indent="-457179" algn="just">
              <a:buAutoNum type="arabicParenBoth"/>
            </a:pPr>
            <a:endParaRPr lang="es-ES" sz="9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6 CuadroTexto"/>
          <p:cNvSpPr txBox="1"/>
          <p:nvPr/>
        </p:nvSpPr>
        <p:spPr>
          <a:xfrm>
            <a:off x="3594364" y="220670"/>
            <a:ext cx="5173449" cy="333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>
              <a:defRPr sz="4000" b="1">
                <a:solidFill>
                  <a:schemeClr val="lt1"/>
                </a:solidFill>
                <a:latin typeface="Trebuchet MS" panose="020B0603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s-E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EGU General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Assembly 2020, Vienna, </a:t>
            </a:r>
            <a:r>
              <a:rPr lang="es-E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Austria</a:t>
            </a:r>
          </a:p>
        </p:txBody>
      </p:sp>
      <p:grpSp>
        <p:nvGrpSpPr>
          <p:cNvPr id="25" name="Grupo 24"/>
          <p:cNvGrpSpPr>
            <a:grpSpLocks noChangeAspect="1"/>
          </p:cNvGrpSpPr>
          <p:nvPr/>
        </p:nvGrpSpPr>
        <p:grpSpPr>
          <a:xfrm>
            <a:off x="1388657" y="1021533"/>
            <a:ext cx="2080323" cy="1941471"/>
            <a:chOff x="528319" y="1285203"/>
            <a:chExt cx="2372992" cy="2214609"/>
          </a:xfrm>
        </p:grpSpPr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19" y="1285203"/>
              <a:ext cx="2372992" cy="1898394"/>
            </a:xfrm>
            <a:prstGeom prst="rect">
              <a:avLst/>
            </a:prstGeom>
          </p:spPr>
        </p:pic>
        <p:sp>
          <p:nvSpPr>
            <p:cNvPr id="27" name="CuadroTexto 26"/>
            <p:cNvSpPr txBox="1"/>
            <p:nvPr/>
          </p:nvSpPr>
          <p:spPr>
            <a:xfrm>
              <a:off x="906658" y="3183843"/>
              <a:ext cx="1279252" cy="315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Tmax</a:t>
              </a:r>
              <a:r>
                <a:rPr lang="en-GB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(Winter)</a:t>
              </a:r>
            </a:p>
          </p:txBody>
        </p:sp>
      </p:grpSp>
      <p:grpSp>
        <p:nvGrpSpPr>
          <p:cNvPr id="28" name="Grupo 27"/>
          <p:cNvGrpSpPr>
            <a:grpSpLocks noChangeAspect="1"/>
          </p:cNvGrpSpPr>
          <p:nvPr/>
        </p:nvGrpSpPr>
        <p:grpSpPr>
          <a:xfrm>
            <a:off x="3979561" y="1031022"/>
            <a:ext cx="2038595" cy="1920339"/>
            <a:chOff x="3183248" y="1285203"/>
            <a:chExt cx="2371499" cy="2233932"/>
          </a:xfrm>
        </p:grpSpPr>
        <p:pic>
          <p:nvPicPr>
            <p:cNvPr id="36" name="Imagen 3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3248" y="1285203"/>
              <a:ext cx="2371499" cy="1897200"/>
            </a:xfrm>
            <a:prstGeom prst="rect">
              <a:avLst/>
            </a:prstGeom>
          </p:spPr>
        </p:pic>
        <p:sp>
          <p:nvSpPr>
            <p:cNvPr id="37" name="CuadroTexto 36"/>
            <p:cNvSpPr txBox="1"/>
            <p:nvPr/>
          </p:nvSpPr>
          <p:spPr>
            <a:xfrm>
              <a:off x="3565278" y="3161098"/>
              <a:ext cx="1278511" cy="358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Tmax</a:t>
              </a:r>
              <a:r>
                <a:rPr lang="en-GB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(Spring</a:t>
              </a:r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grpSp>
        <p:nvGrpSpPr>
          <p:cNvPr id="38" name="Grupo 37"/>
          <p:cNvGrpSpPr>
            <a:grpSpLocks noChangeAspect="1"/>
          </p:cNvGrpSpPr>
          <p:nvPr/>
        </p:nvGrpSpPr>
        <p:grpSpPr>
          <a:xfrm>
            <a:off x="6528737" y="1021534"/>
            <a:ext cx="2093643" cy="1947258"/>
            <a:chOff x="5836683" y="1285203"/>
            <a:chExt cx="2371497" cy="2205684"/>
          </a:xfrm>
        </p:grpSpPr>
        <p:pic>
          <p:nvPicPr>
            <p:cNvPr id="39" name="Imagen 3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6683" y="1285203"/>
              <a:ext cx="2371497" cy="1897198"/>
            </a:xfrm>
            <a:prstGeom prst="rect">
              <a:avLst/>
            </a:prstGeom>
          </p:spPr>
        </p:pic>
        <p:sp>
          <p:nvSpPr>
            <p:cNvPr id="40" name="CuadroTexto 39"/>
            <p:cNvSpPr txBox="1"/>
            <p:nvPr/>
          </p:nvSpPr>
          <p:spPr>
            <a:xfrm>
              <a:off x="6171785" y="3177127"/>
              <a:ext cx="1427041" cy="313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Tmax</a:t>
              </a:r>
              <a:r>
                <a:rPr lang="en-GB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(Summer)</a:t>
              </a:r>
            </a:p>
          </p:txBody>
        </p:sp>
      </p:grpSp>
      <p:grpSp>
        <p:nvGrpSpPr>
          <p:cNvPr id="41" name="Grupo 40"/>
          <p:cNvGrpSpPr>
            <a:grpSpLocks noChangeAspect="1"/>
          </p:cNvGrpSpPr>
          <p:nvPr/>
        </p:nvGrpSpPr>
        <p:grpSpPr>
          <a:xfrm>
            <a:off x="9132963" y="1021533"/>
            <a:ext cx="2107221" cy="1951389"/>
            <a:chOff x="8490117" y="1285203"/>
            <a:chExt cx="2371497" cy="2196126"/>
          </a:xfrm>
        </p:grpSpPr>
        <p:pic>
          <p:nvPicPr>
            <p:cNvPr id="42" name="Imagen 4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0117" y="1285203"/>
              <a:ext cx="2371497" cy="1897199"/>
            </a:xfrm>
            <a:prstGeom prst="rect">
              <a:avLst/>
            </a:prstGeom>
          </p:spPr>
        </p:pic>
        <p:sp>
          <p:nvSpPr>
            <p:cNvPr id="43" name="CuadroTexto 42"/>
            <p:cNvSpPr txBox="1"/>
            <p:nvPr/>
          </p:nvSpPr>
          <p:spPr>
            <a:xfrm>
              <a:off x="8900677" y="3169590"/>
              <a:ext cx="1337174" cy="311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Tmax</a:t>
              </a:r>
              <a:r>
                <a:rPr lang="en-GB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(Autumn)</a:t>
              </a:r>
            </a:p>
          </p:txBody>
        </p:sp>
      </p:grpSp>
      <p:pic>
        <p:nvPicPr>
          <p:cNvPr id="44" name="Imagen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9833" y="3329564"/>
            <a:ext cx="2152336" cy="559587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Vista general de diapositiva 2">
                <a:extLst>
                  <a:ext uri="{FF2B5EF4-FFF2-40B4-BE49-F238E27FC236}">
                    <a16:creationId xmlns:a16="http://schemas.microsoft.com/office/drawing/2014/main" id="{5793A428-52CE-4F23-AE71-BF20EDAEF5A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8984655"/>
                  </p:ext>
                </p:extLst>
              </p:nvPr>
            </p:nvGraphicFramePr>
            <p:xfrm>
              <a:off x="7642485" y="5827252"/>
              <a:ext cx="3048000" cy="1714500"/>
            </p:xfrm>
            <a:graphic>
              <a:graphicData uri="http://schemas.microsoft.com/office/powerpoint/2016/slidezoom">
                <pslz:sldZm>
                  <pslz:sldZmObj sldId="278" cId="1187861047">
                    <pslz:zmPr id="{34A4D3EB-03A1-455B-89C4-0AC276CDE510}" returnToParent="0" transitionDur="1000" showBg="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Vista general de diapositiva 2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5793A428-52CE-4F23-AE71-BF20EDAEF5A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642485" y="5827252"/>
                <a:ext cx="3048000" cy="17145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58539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69C587A-D751-458C-9962-CD34DE1E3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253" y="480316"/>
            <a:ext cx="3507958" cy="332730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99DF83B-B891-46AB-98A4-85A368E5A138}"/>
              </a:ext>
            </a:extLst>
          </p:cNvPr>
          <p:cNvSpPr txBox="1"/>
          <p:nvPr/>
        </p:nvSpPr>
        <p:spPr>
          <a:xfrm>
            <a:off x="0" y="1"/>
            <a:ext cx="12192000" cy="46166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MOTEDAS Century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7F9DFD19-3E2C-4223-9DCB-2C7BDA264B9D}"/>
              </a:ext>
            </a:extLst>
          </p:cNvPr>
          <p:cNvSpPr/>
          <p:nvPr/>
        </p:nvSpPr>
        <p:spPr>
          <a:xfrm>
            <a:off x="231253" y="5304165"/>
            <a:ext cx="10087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 algn="just">
              <a:buFont typeface="Wingdings" panose="05000000000000000000" pitchFamily="2" charset="2"/>
              <a:buChar char="§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have been able to obtain trends in temperatures (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Tmax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Tmin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from the early 20th century (1916) to nowadays (2015).</a:t>
            </a:r>
          </a:p>
        </p:txBody>
      </p:sp>
      <p:sp>
        <p:nvSpPr>
          <p:cNvPr id="73" name="Rectángulo 72">
            <a:extLst>
              <a:ext uri="{FF2B5EF4-FFF2-40B4-BE49-F238E27FC236}">
                <a16:creationId xmlns:a16="http://schemas.microsoft.com/office/drawing/2014/main" id="{71144A5B-80D6-4961-91F5-053D64A76B59}"/>
              </a:ext>
            </a:extLst>
          </p:cNvPr>
          <p:cNvSpPr/>
          <p:nvPr/>
        </p:nvSpPr>
        <p:spPr>
          <a:xfrm>
            <a:off x="231253" y="6027002"/>
            <a:ext cx="104604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 algn="just">
              <a:buFont typeface="Wingdings" panose="05000000000000000000" pitchFamily="2" charset="2"/>
              <a:buChar char="§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mains objectives are to 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 changes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trend temperature evolution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their 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spatial variability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2" name="Conector recto de flecha 41">
            <a:extLst>
              <a:ext uri="{FF2B5EF4-FFF2-40B4-BE49-F238E27FC236}">
                <a16:creationId xmlns:a16="http://schemas.microsoft.com/office/drawing/2014/main" id="{95955DD4-3A78-4955-BAC9-38A3A1E4645D}"/>
              </a:ext>
            </a:extLst>
          </p:cNvPr>
          <p:cNvCxnSpPr>
            <a:cxnSpLocks/>
          </p:cNvCxnSpPr>
          <p:nvPr/>
        </p:nvCxnSpPr>
        <p:spPr>
          <a:xfrm>
            <a:off x="3739211" y="2705539"/>
            <a:ext cx="261529" cy="1365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 recto de flecha 81">
            <a:extLst>
              <a:ext uri="{FF2B5EF4-FFF2-40B4-BE49-F238E27FC236}">
                <a16:creationId xmlns:a16="http://schemas.microsoft.com/office/drawing/2014/main" id="{AA80D22C-164C-40BB-A339-6C05391E3BF8}"/>
              </a:ext>
            </a:extLst>
          </p:cNvPr>
          <p:cNvCxnSpPr>
            <a:cxnSpLocks/>
          </p:cNvCxnSpPr>
          <p:nvPr/>
        </p:nvCxnSpPr>
        <p:spPr>
          <a:xfrm>
            <a:off x="7655353" y="3500438"/>
            <a:ext cx="24689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id="{A0DB3279-88A3-4EFC-ABC8-268E08CA8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740" y="1814290"/>
            <a:ext cx="3477475" cy="33722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5622152-5122-447A-9C32-AC9B8A139D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1748" y="1096087"/>
            <a:ext cx="4186512" cy="396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18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8197325" y="1001663"/>
            <a:ext cx="1818053" cy="276999"/>
            <a:chOff x="8261563" y="858134"/>
            <a:chExt cx="2237252" cy="340868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1563" y="863199"/>
              <a:ext cx="362324" cy="324318"/>
            </a:xfrm>
            <a:prstGeom prst="rect">
              <a:avLst/>
            </a:prstGeom>
          </p:spPr>
        </p:pic>
        <p:pic>
          <p:nvPicPr>
            <p:cNvPr id="25" name="Imagen 2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6846" y="863199"/>
              <a:ext cx="361969" cy="324000"/>
            </a:xfrm>
            <a:prstGeom prst="rect">
              <a:avLst/>
            </a:prstGeom>
          </p:spPr>
        </p:pic>
        <p:sp>
          <p:nvSpPr>
            <p:cNvPr id="8" name="CuadroTexto 7"/>
            <p:cNvSpPr txBox="1"/>
            <p:nvPr/>
          </p:nvSpPr>
          <p:spPr>
            <a:xfrm>
              <a:off x="8478350" y="858134"/>
              <a:ext cx="1804034" cy="340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Visit </a:t>
              </a:r>
              <a:r>
                <a:rPr lang="en-GB" sz="1200" dirty="0">
                  <a:latin typeface="Times New Roman" panose="02020603050405020304" pitchFamily="18" charset="0"/>
                  <a:cs typeface="Times New Roman" panose="02020603050405020304" pitchFamily="18" charset="0"/>
                  <a:hlinkClick r:id="rId3"/>
                </a:rPr>
                <a:t>clices.unizar.es</a:t>
              </a:r>
              <a:r>
                <a:rPr lang="en-GB" sz="1200" dirty="0"/>
                <a:t> </a:t>
              </a: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305037" y="2573737"/>
            <a:ext cx="11449703" cy="3244390"/>
            <a:chOff x="-50580" y="2392693"/>
            <a:chExt cx="12211654" cy="3481925"/>
          </a:xfrm>
        </p:grpSpPr>
        <p:sp>
          <p:nvSpPr>
            <p:cNvPr id="6" name="Rectángulo 5"/>
            <p:cNvSpPr/>
            <p:nvPr/>
          </p:nvSpPr>
          <p:spPr>
            <a:xfrm rot="16200000">
              <a:off x="-930263" y="3988461"/>
              <a:ext cx="1959422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GB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Monthly percentage of land accordingly trend</a:t>
              </a:r>
            </a:p>
          </p:txBody>
        </p:sp>
        <p:grpSp>
          <p:nvGrpSpPr>
            <p:cNvPr id="10" name="Grupo 9"/>
            <p:cNvGrpSpPr/>
            <p:nvPr/>
          </p:nvGrpSpPr>
          <p:grpSpPr>
            <a:xfrm>
              <a:off x="207685" y="2392693"/>
              <a:ext cx="11953389" cy="3481925"/>
              <a:chOff x="207685" y="2392693"/>
              <a:chExt cx="11953389" cy="3481925"/>
            </a:xfrm>
          </p:grpSpPr>
          <p:pic>
            <p:nvPicPr>
              <p:cNvPr id="35" name="Imagen 3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7685" y="2586707"/>
                <a:ext cx="188015" cy="3022418"/>
              </a:xfrm>
              <a:prstGeom prst="rect">
                <a:avLst/>
              </a:prstGeom>
            </p:spPr>
          </p:pic>
          <p:grpSp>
            <p:nvGrpSpPr>
              <p:cNvPr id="13" name="Grupo 12"/>
              <p:cNvGrpSpPr/>
              <p:nvPr/>
            </p:nvGrpSpPr>
            <p:grpSpPr>
              <a:xfrm>
                <a:off x="398052" y="2392693"/>
                <a:ext cx="11763022" cy="3481925"/>
                <a:chOff x="299437" y="2519940"/>
                <a:chExt cx="10702486" cy="3168000"/>
              </a:xfrm>
            </p:grpSpPr>
            <p:pic>
              <p:nvPicPr>
                <p:cNvPr id="26" name="Imagen 25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638870" y="2519940"/>
                  <a:ext cx="1611102" cy="3168000"/>
                </a:xfrm>
                <a:prstGeom prst="rect">
                  <a:avLst/>
                </a:prstGeom>
              </p:spPr>
            </p:pic>
            <p:pic>
              <p:nvPicPr>
                <p:cNvPr id="27" name="Imagen 26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9437" y="2519940"/>
                  <a:ext cx="1627791" cy="3168000"/>
                </a:xfrm>
                <a:prstGeom prst="rect">
                  <a:avLst/>
                </a:prstGeom>
              </p:spPr>
            </p:pic>
            <p:grpSp>
              <p:nvGrpSpPr>
                <p:cNvPr id="29" name="Grupo 28"/>
                <p:cNvGrpSpPr>
                  <a:grpSpLocks noChangeAspect="1"/>
                </p:cNvGrpSpPr>
                <p:nvPr/>
              </p:nvGrpSpPr>
              <p:grpSpPr>
                <a:xfrm>
                  <a:off x="1804736" y="2676847"/>
                  <a:ext cx="3906008" cy="2772000"/>
                  <a:chOff x="372035" y="433307"/>
                  <a:chExt cx="8853668" cy="6283241"/>
                </a:xfrm>
              </p:grpSpPr>
              <p:pic>
                <p:nvPicPr>
                  <p:cNvPr id="30" name="Imagen 29"/>
                  <p:cNvPicPr>
                    <a:picLocks noChangeAspect="1"/>
                  </p:cNvPicPr>
                  <p:nvPr/>
                </p:nvPicPr>
                <p:blipFill rotWithShape="1">
                  <a:blip r:embed="rId7"/>
                  <a:srcRect t="4345"/>
                  <a:stretch/>
                </p:blipFill>
                <p:spPr>
                  <a:xfrm>
                    <a:off x="389070" y="690280"/>
                    <a:ext cx="8836633" cy="6026268"/>
                  </a:xfrm>
                  <a:prstGeom prst="rect">
                    <a:avLst/>
                  </a:prstGeom>
                </p:spPr>
              </p:pic>
              <p:pic>
                <p:nvPicPr>
                  <p:cNvPr id="31" name="Imagen 30"/>
                  <p:cNvPicPr>
                    <a:picLocks noChangeAspect="1"/>
                  </p:cNvPicPr>
                  <p:nvPr/>
                </p:nvPicPr>
                <p:blipFill rotWithShape="1">
                  <a:blip r:embed="rId8"/>
                  <a:srcRect b="95780"/>
                  <a:stretch/>
                </p:blipFill>
                <p:spPr>
                  <a:xfrm>
                    <a:off x="372035" y="433307"/>
                    <a:ext cx="8776334" cy="26584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2" name="Imagen 31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139743" y="2676847"/>
                  <a:ext cx="3862180" cy="277200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4" name="Rectángulo 3"/>
          <p:cNvSpPr/>
          <p:nvPr/>
        </p:nvSpPr>
        <p:spPr>
          <a:xfrm flipH="1">
            <a:off x="103716" y="134253"/>
            <a:ext cx="60959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MOTEDAS Century Database</a:t>
            </a:r>
          </a:p>
          <a:p>
            <a:pPr algn="ctr"/>
            <a:r>
              <a:rPr lang="en-GB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 2: Spatial Variation of temperature trend: the UP-TO-DATE effect.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185812" y="725108"/>
            <a:ext cx="592313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5"/>
              </a:spcAft>
            </a:pPr>
            <a:r>
              <a:rPr lang="es-ES" sz="105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Sandonís</a:t>
            </a:r>
            <a:r>
              <a:rPr lang="es-E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-Pozo, L.</a:t>
            </a:r>
            <a:r>
              <a:rPr lang="es-ES" sz="105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es-E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Peña-Angulo, D. </a:t>
            </a:r>
            <a:r>
              <a:rPr lang="es-ES" sz="105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es-E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" sz="105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Brunetti</a:t>
            </a:r>
            <a:r>
              <a:rPr lang="es-E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M. </a:t>
            </a:r>
            <a:r>
              <a:rPr lang="es-ES" sz="105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es-E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" sz="105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Beguería</a:t>
            </a:r>
            <a:r>
              <a:rPr lang="es-E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S.</a:t>
            </a:r>
            <a:r>
              <a:rPr lang="es-ES" sz="105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r>
              <a:rPr lang="es-E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s-ES" sz="105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González-Hidalgo, J.C. </a:t>
            </a:r>
            <a:r>
              <a:rPr lang="es-ES" sz="105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endParaRPr lang="es-ES" sz="105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471" y="1249423"/>
            <a:ext cx="1928119" cy="1259970"/>
          </a:xfrm>
          <a:prstGeom prst="rect">
            <a:avLst/>
          </a:prstGeom>
        </p:spPr>
      </p:pic>
      <p:grpSp>
        <p:nvGrpSpPr>
          <p:cNvPr id="16" name="Grupo 15"/>
          <p:cNvGrpSpPr/>
          <p:nvPr/>
        </p:nvGrpSpPr>
        <p:grpSpPr>
          <a:xfrm>
            <a:off x="437260" y="1068292"/>
            <a:ext cx="4542388" cy="1564602"/>
            <a:chOff x="437260" y="1058132"/>
            <a:chExt cx="4542388" cy="1564602"/>
          </a:xfrm>
        </p:grpSpPr>
        <p:sp>
          <p:nvSpPr>
            <p:cNvPr id="12" name="Rectángulo 11"/>
            <p:cNvSpPr/>
            <p:nvPr/>
          </p:nvSpPr>
          <p:spPr>
            <a:xfrm>
              <a:off x="437260" y="1058132"/>
              <a:ext cx="454238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s-ES" sz="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INTRODUCTION AND OBJECTIVES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n-GB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Due to the long secular time span covered by the new </a:t>
              </a:r>
              <a:r>
                <a:rPr lang="en-GB" sz="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MOTEDAS_Century</a:t>
              </a:r>
              <a:r>
                <a:rPr lang="en-GB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temperature database in Spanish mainland, we have been able to obtain trends in temperatures from the early 20th century (1916) to nowadays (2015).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n-GB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mains objectives are to detect changes in trend temperature evolution and their spatial variability. </a:t>
              </a:r>
              <a:endParaRPr lang="es-ES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Rectángulo 32"/>
            <p:cNvSpPr/>
            <p:nvPr/>
          </p:nvSpPr>
          <p:spPr>
            <a:xfrm>
              <a:off x="437260" y="1791737"/>
              <a:ext cx="4542388" cy="830997"/>
            </a:xfrm>
            <a:prstGeom prst="rect">
              <a:avLst/>
            </a:prstGeom>
          </p:spPr>
          <p:txBody>
            <a:bodyPr wrap="square" numCol="1">
              <a:spAutoFit/>
            </a:bodyPr>
            <a:lstStyle/>
            <a:p>
              <a:pPr algn="just"/>
              <a:r>
                <a:rPr lang="es-ES" sz="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METHODOLOGY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n-GB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We have applied the moving window approach to analyse temporal changes of trends of maximum and minimum monthly trend temperatures. We used increasing temporal windows of varying length, from a minimum period of twenty years (1916-1935) to a maximum of 100 years (1916-2015). 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n-GB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signal and significance (p&lt;0.05) of trends accordingly to a pre-whitened Mann-Kendall test was identified. </a:t>
              </a:r>
              <a:endParaRPr lang="es-ES" sz="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Rectángulo 33"/>
          <p:cNvSpPr/>
          <p:nvPr/>
        </p:nvSpPr>
        <p:spPr>
          <a:xfrm>
            <a:off x="7234231" y="1301824"/>
            <a:ext cx="4612096" cy="107721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just"/>
            <a:r>
              <a:rPr lang="es-ES" sz="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TO READ THE MAP COLLECTION AND AREAL FIGURES</a:t>
            </a:r>
            <a:endParaRPr lang="en-GB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have produced a collection of charts using moving windows and also calculated annually the percentage of land affected by significant/non-significant and positive/negative signal.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Maps show an increasing length period from 1916-1935 to 1916-2015. They show signal of trend by colour (positive red, negative blue). The significance level of probability of Mann Kendall test is given by intensity of colour (p value &lt;0.05).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analysis of percentage of land affected by different trends, show a highly variability at monthly level; both in </a:t>
            </a:r>
            <a:r>
              <a:rPr lang="en-GB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Tmax</a:t>
            </a:r>
            <a:r>
              <a:rPr lang="en-GB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GB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Tmin</a:t>
            </a:r>
            <a:r>
              <a:rPr lang="en-GB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S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6207354" y="2504"/>
            <a:ext cx="5638973" cy="1082536"/>
            <a:chOff x="6035040" y="-50504"/>
            <a:chExt cx="5873833" cy="1082536"/>
          </a:xfrm>
        </p:grpSpPr>
        <p:sp>
          <p:nvSpPr>
            <p:cNvPr id="5" name="17 Rectángulo"/>
            <p:cNvSpPr/>
            <p:nvPr/>
          </p:nvSpPr>
          <p:spPr>
            <a:xfrm>
              <a:off x="6035040" y="91279"/>
              <a:ext cx="4439920" cy="5693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9388" indent="-179388" algn="just">
                <a:buAutoNum type="arabicParenBoth"/>
                <a:tabLst>
                  <a:tab pos="179388" algn="l"/>
                </a:tabLst>
              </a:pPr>
              <a:r>
                <a:rPr lang="en-US" sz="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Instituto Pirenaico de Ecología, CSIC, Zaragoza, SPAIN (dpang@unizar.es)</a:t>
              </a:r>
            </a:p>
            <a:p>
              <a:pPr marL="179388" indent="-179388" algn="just">
                <a:buAutoNum type="arabicParenBoth"/>
                <a:tabLst>
                  <a:tab pos="179388" algn="l"/>
                </a:tabLst>
              </a:pPr>
              <a:r>
                <a:rPr lang="en-US" sz="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University of Zaragoza, Geography, Zaragoza, Spain (leiresandonis@unizar.es; jcgh@unizar.es)</a:t>
              </a:r>
            </a:p>
            <a:p>
              <a:pPr marL="179388" indent="-179388" algn="just">
                <a:buAutoNum type="arabicParenBoth"/>
                <a:tabLst>
                  <a:tab pos="179388" algn="l"/>
                </a:tabLst>
              </a:pPr>
              <a:r>
                <a:rPr lang="en-US" sz="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Institute of Atmospheric Sciences and Climate (ISAC-CNR), Bologna, Italy (</a:t>
              </a:r>
              <a:r>
                <a:rPr lang="fi-FI" sz="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m.brunetti@isap.cnr.it)</a:t>
              </a:r>
            </a:p>
            <a:p>
              <a:pPr marL="179388" indent="-179388" algn="just">
                <a:buAutoNum type="arabicParenBoth"/>
                <a:tabLst>
                  <a:tab pos="179388" algn="l"/>
                </a:tabLst>
              </a:pPr>
              <a:r>
                <a:rPr lang="fi-FI" sz="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Estación Experiemental Aula Dei, CSIC, Zaragoza, Spain (sbegueria@eead.csic.es)</a:t>
              </a:r>
            </a:p>
            <a:p>
              <a:pPr marL="457191" indent="-457191" algn="just">
                <a:buAutoNum type="arabicParenBoth"/>
              </a:pPr>
              <a:endParaRPr lang="es-E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CuadroTexto 41"/>
            <p:cNvSpPr txBox="1"/>
            <p:nvPr/>
          </p:nvSpPr>
          <p:spPr>
            <a:xfrm>
              <a:off x="6035040" y="616534"/>
              <a:ext cx="587383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ES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Proyecto “CLICES”, El clima del último siglo en la España Peninsular” (</a:t>
              </a:r>
              <a:r>
                <a:rPr lang="en-GB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CGL2017-83866-C3-1-R, CGL2017-83866-C3-3-R</a:t>
              </a:r>
              <a:r>
                <a:rPr lang="es-ES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 AEI/FEDER, UE Ministerio de Economía y Competitividad de España. Gobierno Regional de Aragón DGA-FSE Grupo de Investigación Consolidado ‘Clima, Agua, Cambio Global y Sistemas Naturales’.</a:t>
              </a:r>
              <a:endParaRPr lang="en-GB" dirty="0"/>
            </a:p>
          </p:txBody>
        </p:sp>
        <p:pic>
          <p:nvPicPr>
            <p:cNvPr id="43" name="Imagen 4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8308" y="-50504"/>
              <a:ext cx="2600565" cy="752902"/>
            </a:xfrm>
            <a:prstGeom prst="rect">
              <a:avLst/>
            </a:prstGeom>
          </p:spPr>
        </p:pic>
      </p:grpSp>
      <p:sp>
        <p:nvSpPr>
          <p:cNvPr id="46" name="CuadroTexto 45"/>
          <p:cNvSpPr txBox="1"/>
          <p:nvPr/>
        </p:nvSpPr>
        <p:spPr>
          <a:xfrm>
            <a:off x="5190004" y="6652146"/>
            <a:ext cx="2337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EGU Genera Assembly 2020, Vienna, Austria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874" y="6029169"/>
            <a:ext cx="1613010" cy="428282"/>
          </a:xfrm>
          <a:prstGeom prst="rect">
            <a:avLst/>
          </a:prstGeom>
        </p:spPr>
      </p:pic>
      <p:sp>
        <p:nvSpPr>
          <p:cNvPr id="49" name="Rectángulo 48"/>
          <p:cNvSpPr/>
          <p:nvPr/>
        </p:nvSpPr>
        <p:spPr>
          <a:xfrm>
            <a:off x="437260" y="5776735"/>
            <a:ext cx="475274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temperature increase occurred in two pulses separated by the first hiatus of the 20th century, except in winter months.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significant temperature increases are detected (February), and even significant negative temperature trends are detected (April and May) particularly in </a:t>
            </a:r>
            <a:r>
              <a:rPr lang="en-GB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Tmin</a:t>
            </a:r>
            <a:r>
              <a:rPr lang="en-GB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area affected in </a:t>
            </a:r>
            <a:r>
              <a:rPr lang="en-GB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Tmax</a:t>
            </a:r>
            <a:r>
              <a:rPr lang="en-GB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expand/contract from E to W (from the Mediterranean to inland); in </a:t>
            </a:r>
            <a:r>
              <a:rPr lang="en-GB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Tmin</a:t>
            </a:r>
            <a:r>
              <a:rPr lang="en-GB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spatial gradient detected is W-E (from the Atlantic to inland).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s-ES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ángulo 49"/>
          <p:cNvSpPr/>
          <p:nvPr/>
        </p:nvSpPr>
        <p:spPr>
          <a:xfrm>
            <a:off x="7341806" y="5776735"/>
            <a:ext cx="4504521" cy="954107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just"/>
            <a:r>
              <a:rPr lang="es-ES" sz="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increase of temperatures has not been generalized at the monthly scale, neither synchronous between </a:t>
            </a:r>
            <a:r>
              <a:rPr lang="en-GB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Tmax-Tmin</a:t>
            </a:r>
            <a:r>
              <a:rPr lang="en-GB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presents different spatial gradients.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main pulses of increase temperature both in </a:t>
            </a:r>
            <a:r>
              <a:rPr lang="en-GB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Tman</a:t>
            </a:r>
            <a:r>
              <a:rPr lang="en-GB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GB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Tmin</a:t>
            </a:r>
            <a:r>
              <a:rPr lang="en-GB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have been identified but they differ at temporal and spatial level.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evolution of temperature in Spanish mainland is far from being a simple process, and show differences at various spatial and temporal scales.</a:t>
            </a:r>
            <a:endParaRPr lang="es-ES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345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1"/>
            <a:ext cx="12192000" cy="46166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  <a:endParaRPr lang="es-E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227277" y="1546333"/>
            <a:ext cx="6027525" cy="524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46" indent="-171446" algn="just">
              <a:buFont typeface="Arial" panose="020B0604020202020204" pitchFamily="34" charset="0"/>
              <a:buChar char="•"/>
            </a:pPr>
            <a:r>
              <a:rPr lang="en-GB" sz="1404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have applied the </a:t>
            </a:r>
            <a:r>
              <a:rPr lang="en-GB" sz="140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moving window approach </a:t>
            </a:r>
            <a:r>
              <a:rPr lang="en-GB" sz="1404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analyse temporal changes of trends of maximum and minimum monthly trend temperatures. </a:t>
            </a: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128" y="4465753"/>
            <a:ext cx="1621152" cy="1296923"/>
          </a:xfrm>
          <a:prstGeom prst="rect">
            <a:avLst/>
          </a:prstGeom>
        </p:spPr>
      </p:pic>
      <p:grpSp>
        <p:nvGrpSpPr>
          <p:cNvPr id="6" name="Grupo 5"/>
          <p:cNvGrpSpPr/>
          <p:nvPr/>
        </p:nvGrpSpPr>
        <p:grpSpPr>
          <a:xfrm>
            <a:off x="7023734" y="3817296"/>
            <a:ext cx="2951561" cy="1925946"/>
            <a:chOff x="7023733" y="3817294"/>
            <a:chExt cx="2951561" cy="1925947"/>
          </a:xfrm>
        </p:grpSpPr>
        <p:pic>
          <p:nvPicPr>
            <p:cNvPr id="33" name="Imagen 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3733" y="4446319"/>
              <a:ext cx="1621152" cy="1296922"/>
            </a:xfrm>
            <a:prstGeom prst="rect">
              <a:avLst/>
            </a:prstGeom>
          </p:spPr>
        </p:pic>
        <p:sp>
          <p:nvSpPr>
            <p:cNvPr id="32" name="CuadroTexto 31"/>
            <p:cNvSpPr txBox="1"/>
            <p:nvPr/>
          </p:nvSpPr>
          <p:spPr>
            <a:xfrm>
              <a:off x="8559402" y="3817294"/>
              <a:ext cx="1415892" cy="308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July (</a:t>
              </a:r>
              <a:r>
                <a:rPr lang="en-GB" sz="14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Tmin</a:t>
              </a:r>
              <a:r>
                <a:rPr lang="en-GB" sz="14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35" name="CuadroTexto 34"/>
            <p:cNvSpPr txBox="1"/>
            <p:nvPr/>
          </p:nvSpPr>
          <p:spPr>
            <a:xfrm>
              <a:off x="7357722" y="4782956"/>
              <a:ext cx="8522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 YEARS</a:t>
              </a:r>
            </a:p>
          </p:txBody>
        </p:sp>
      </p:grpSp>
      <p:sp>
        <p:nvSpPr>
          <p:cNvPr id="36" name="CuadroTexto 35"/>
          <p:cNvSpPr txBox="1"/>
          <p:nvPr/>
        </p:nvSpPr>
        <p:spPr>
          <a:xfrm>
            <a:off x="10156509" y="4753965"/>
            <a:ext cx="85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YEARS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8662035" y="5114213"/>
            <a:ext cx="1193483" cy="307777"/>
            <a:chOff x="8662034" y="5114216"/>
            <a:chExt cx="1193483" cy="307777"/>
          </a:xfrm>
        </p:grpSpPr>
        <p:cxnSp>
          <p:nvCxnSpPr>
            <p:cNvPr id="37" name="Conector recto de flecha 36"/>
            <p:cNvCxnSpPr/>
            <p:nvPr/>
          </p:nvCxnSpPr>
          <p:spPr>
            <a:xfrm>
              <a:off x="8662034" y="5114216"/>
              <a:ext cx="119348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CuadroTexto 42"/>
            <p:cNvSpPr txBox="1"/>
            <p:nvPr/>
          </p:nvSpPr>
          <p:spPr>
            <a:xfrm>
              <a:off x="8691557" y="5114216"/>
              <a:ext cx="1107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+1 year</a:t>
              </a:r>
            </a:p>
          </p:txBody>
        </p:sp>
      </p:grpSp>
      <p:pic>
        <p:nvPicPr>
          <p:cNvPr id="46" name="Imagen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3910" y="4939507"/>
            <a:ext cx="2317601" cy="602554"/>
          </a:xfrm>
          <a:prstGeom prst="rect">
            <a:avLst/>
          </a:prstGeom>
        </p:spPr>
      </p:pic>
      <p:sp>
        <p:nvSpPr>
          <p:cNvPr id="31" name="Rectángulo 30"/>
          <p:cNvSpPr/>
          <p:nvPr/>
        </p:nvSpPr>
        <p:spPr>
          <a:xfrm>
            <a:off x="227277" y="3971505"/>
            <a:ext cx="6096000" cy="524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46" indent="-171446" algn="just">
              <a:buFont typeface="Arial" panose="020B0604020202020204" pitchFamily="34" charset="0"/>
              <a:buChar char="•"/>
            </a:pPr>
            <a:r>
              <a:rPr lang="en-GB" sz="1404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signal and significance (p&lt;0.05) of trends accordingly to a pre-whitened Mann-Kendall test was identified. </a:t>
            </a:r>
            <a:endParaRPr lang="es-E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227277" y="3000203"/>
            <a:ext cx="6018380" cy="524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46" indent="-171446" algn="just">
              <a:buFont typeface="Arial" panose="020B0604020202020204" pitchFamily="34" charset="0"/>
              <a:buChar char="•"/>
            </a:pPr>
            <a:r>
              <a:rPr lang="en-GB" sz="1404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used increasing temporal windows of varying length, from a minimum period of twenty years (1916-1935) to a maximum of 100 years (1916-2015). </a:t>
            </a: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516" y="1223450"/>
            <a:ext cx="1621152" cy="1296921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6925122" y="574989"/>
            <a:ext cx="2951561" cy="1925947"/>
            <a:chOff x="6925121" y="574989"/>
            <a:chExt cx="2951561" cy="1925946"/>
          </a:xfrm>
        </p:grpSpPr>
        <p:pic>
          <p:nvPicPr>
            <p:cNvPr id="38" name="Imagen 3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5121" y="1204014"/>
              <a:ext cx="1621152" cy="1296921"/>
            </a:xfrm>
            <a:prstGeom prst="rect">
              <a:avLst/>
            </a:prstGeom>
          </p:spPr>
        </p:pic>
        <p:sp>
          <p:nvSpPr>
            <p:cNvPr id="41" name="CuadroTexto 40"/>
            <p:cNvSpPr txBox="1"/>
            <p:nvPr/>
          </p:nvSpPr>
          <p:spPr>
            <a:xfrm>
              <a:off x="8460790" y="574989"/>
              <a:ext cx="1415892" cy="308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July (</a:t>
              </a:r>
              <a:r>
                <a:rPr lang="en-GB" sz="14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Tmax</a:t>
              </a:r>
              <a:r>
                <a:rPr lang="en-GB" sz="14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44" name="CuadroTexto 43"/>
            <p:cNvSpPr txBox="1"/>
            <p:nvPr/>
          </p:nvSpPr>
          <p:spPr>
            <a:xfrm>
              <a:off x="7261714" y="1511659"/>
              <a:ext cx="8522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 YEARS</a:t>
              </a:r>
            </a:p>
          </p:txBody>
        </p:sp>
      </p:grpSp>
      <p:sp>
        <p:nvSpPr>
          <p:cNvPr id="45" name="CuadroTexto 44"/>
          <p:cNvSpPr txBox="1"/>
          <p:nvPr/>
        </p:nvSpPr>
        <p:spPr>
          <a:xfrm>
            <a:off x="10057897" y="1511661"/>
            <a:ext cx="85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YEARS</a:t>
            </a:r>
          </a:p>
        </p:txBody>
      </p:sp>
      <p:grpSp>
        <p:nvGrpSpPr>
          <p:cNvPr id="8" name="Grupo 7"/>
          <p:cNvGrpSpPr/>
          <p:nvPr/>
        </p:nvGrpSpPr>
        <p:grpSpPr>
          <a:xfrm>
            <a:off x="2106694" y="2275421"/>
            <a:ext cx="590172" cy="430887"/>
            <a:chOff x="8563422" y="1871911"/>
            <a:chExt cx="1193483" cy="1123621"/>
          </a:xfrm>
        </p:grpSpPr>
        <p:cxnSp>
          <p:nvCxnSpPr>
            <p:cNvPr id="49" name="Conector recto de flecha 48"/>
            <p:cNvCxnSpPr/>
            <p:nvPr/>
          </p:nvCxnSpPr>
          <p:spPr>
            <a:xfrm>
              <a:off x="8563422" y="1871911"/>
              <a:ext cx="119348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CuadroTexto 49"/>
            <p:cNvSpPr txBox="1"/>
            <p:nvPr/>
          </p:nvSpPr>
          <p:spPr>
            <a:xfrm>
              <a:off x="8592945" y="1871911"/>
              <a:ext cx="1107047" cy="1123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+1 year</a:t>
              </a:r>
            </a:p>
          </p:txBody>
        </p:sp>
      </p:grpSp>
      <p:sp>
        <p:nvSpPr>
          <p:cNvPr id="28" name="CuadroTexto 27"/>
          <p:cNvSpPr txBox="1"/>
          <p:nvPr/>
        </p:nvSpPr>
        <p:spPr>
          <a:xfrm>
            <a:off x="4927100" y="6652146"/>
            <a:ext cx="2337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EGU General Assembly 2020, Vienna, Austria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AB4EAFA8-7514-4E0D-A395-73AC9E7BAB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57" y="2070837"/>
            <a:ext cx="779625" cy="623700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:a16="http://schemas.microsoft.com/office/drawing/2014/main" id="{07D39A46-11F4-48D3-90F3-E41716AC10EB}"/>
              </a:ext>
            </a:extLst>
          </p:cNvPr>
          <p:cNvGrpSpPr/>
          <p:nvPr/>
        </p:nvGrpSpPr>
        <p:grpSpPr>
          <a:xfrm>
            <a:off x="8715823" y="2024309"/>
            <a:ext cx="1193483" cy="307777"/>
            <a:chOff x="8563422" y="1871911"/>
            <a:chExt cx="1193483" cy="307777"/>
          </a:xfrm>
        </p:grpSpPr>
        <p:cxnSp>
          <p:nvCxnSpPr>
            <p:cNvPr id="30" name="Conector recto de flecha 29">
              <a:extLst>
                <a:ext uri="{FF2B5EF4-FFF2-40B4-BE49-F238E27FC236}">
                  <a16:creationId xmlns:a16="http://schemas.microsoft.com/office/drawing/2014/main" id="{B39055DC-F8D7-489A-B22A-2AD61181203D}"/>
                </a:ext>
              </a:extLst>
            </p:cNvPr>
            <p:cNvCxnSpPr/>
            <p:nvPr/>
          </p:nvCxnSpPr>
          <p:spPr>
            <a:xfrm>
              <a:off x="8563422" y="1871911"/>
              <a:ext cx="119348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4B7F04AC-9EF9-45FE-A517-F4E381F17DEA}"/>
                </a:ext>
              </a:extLst>
            </p:cNvPr>
            <p:cNvSpPr txBox="1"/>
            <p:nvPr/>
          </p:nvSpPr>
          <p:spPr>
            <a:xfrm>
              <a:off x="8592945" y="1871911"/>
              <a:ext cx="1107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+1 year</a:t>
              </a:r>
            </a:p>
          </p:txBody>
        </p:sp>
      </p:grpSp>
      <p:pic>
        <p:nvPicPr>
          <p:cNvPr id="42" name="Imagen 41">
            <a:extLst>
              <a:ext uri="{FF2B5EF4-FFF2-40B4-BE49-F238E27FC236}">
                <a16:creationId xmlns:a16="http://schemas.microsoft.com/office/drawing/2014/main" id="{1A7FD918-A5C7-47B9-BC32-E4F950821FB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934" y="2082608"/>
            <a:ext cx="779625" cy="623700"/>
          </a:xfrm>
          <a:prstGeom prst="rect">
            <a:avLst/>
          </a:prstGeom>
        </p:spPr>
      </p:pic>
      <p:grpSp>
        <p:nvGrpSpPr>
          <p:cNvPr id="47" name="Grupo 46">
            <a:extLst>
              <a:ext uri="{FF2B5EF4-FFF2-40B4-BE49-F238E27FC236}">
                <a16:creationId xmlns:a16="http://schemas.microsoft.com/office/drawing/2014/main" id="{FFFFACF2-E9C6-4AE2-BEE0-2B1D9BC3CE16}"/>
              </a:ext>
            </a:extLst>
          </p:cNvPr>
          <p:cNvGrpSpPr/>
          <p:nvPr/>
        </p:nvGrpSpPr>
        <p:grpSpPr>
          <a:xfrm>
            <a:off x="3576469" y="2275420"/>
            <a:ext cx="590172" cy="430887"/>
            <a:chOff x="8563422" y="1871911"/>
            <a:chExt cx="1193483" cy="1123621"/>
          </a:xfrm>
        </p:grpSpPr>
        <p:cxnSp>
          <p:nvCxnSpPr>
            <p:cNvPr id="48" name="Conector recto de flecha 47">
              <a:extLst>
                <a:ext uri="{FF2B5EF4-FFF2-40B4-BE49-F238E27FC236}">
                  <a16:creationId xmlns:a16="http://schemas.microsoft.com/office/drawing/2014/main" id="{D1694A8D-322F-42BB-84C4-3EB89DD48E9E}"/>
                </a:ext>
              </a:extLst>
            </p:cNvPr>
            <p:cNvCxnSpPr/>
            <p:nvPr/>
          </p:nvCxnSpPr>
          <p:spPr>
            <a:xfrm>
              <a:off x="8563422" y="1871911"/>
              <a:ext cx="119348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CuadroTexto 50">
              <a:extLst>
                <a:ext uri="{FF2B5EF4-FFF2-40B4-BE49-F238E27FC236}">
                  <a16:creationId xmlns:a16="http://schemas.microsoft.com/office/drawing/2014/main" id="{26F97DA9-1922-449E-BA90-BDA8D542ACE3}"/>
                </a:ext>
              </a:extLst>
            </p:cNvPr>
            <p:cNvSpPr txBox="1"/>
            <p:nvPr/>
          </p:nvSpPr>
          <p:spPr>
            <a:xfrm>
              <a:off x="8592945" y="1871911"/>
              <a:ext cx="1107047" cy="1123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+1 year</a:t>
              </a:r>
            </a:p>
          </p:txBody>
        </p:sp>
      </p:grpSp>
      <p:pic>
        <p:nvPicPr>
          <p:cNvPr id="52" name="Imagen 51">
            <a:extLst>
              <a:ext uri="{FF2B5EF4-FFF2-40B4-BE49-F238E27FC236}">
                <a16:creationId xmlns:a16="http://schemas.microsoft.com/office/drawing/2014/main" id="{835F05AE-6E44-411F-AEEF-DFB348CF078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838" y="2096434"/>
            <a:ext cx="779625" cy="6237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758D19F-3236-4F37-8AB0-AD56B8A32D1C}"/>
              </a:ext>
            </a:extLst>
          </p:cNvPr>
          <p:cNvSpPr txBox="1"/>
          <p:nvPr/>
        </p:nvSpPr>
        <p:spPr>
          <a:xfrm>
            <a:off x="5016798" y="2178197"/>
            <a:ext cx="686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32163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6" grpId="0"/>
      <p:bldP spid="31" grpId="0"/>
      <p:bldP spid="34" grpId="0"/>
      <p:bldP spid="45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35289" y="1368931"/>
            <a:ext cx="5697071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46" indent="-171446" algn="just"/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have produced a collection of charts using moving windows and also calculated annually the percentage of land affected by significant/non-significant and positive/negative signal.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0" y="1"/>
            <a:ext cx="12192000" cy="46166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  <a:r>
              <a:rPr lang="es-E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s-E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</a:t>
            </a:r>
            <a:r>
              <a:rPr lang="es-E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</a:t>
            </a:r>
            <a:r>
              <a:rPr lang="es-E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collection</a:t>
            </a:r>
            <a:r>
              <a:rPr lang="es-E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s-E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areal</a:t>
            </a:r>
            <a:r>
              <a:rPr lang="es-E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figures</a:t>
            </a:r>
          </a:p>
        </p:txBody>
      </p:sp>
      <p:sp>
        <p:nvSpPr>
          <p:cNvPr id="11" name="Marcador de contenido 4"/>
          <p:cNvSpPr txBox="1">
            <a:spLocks/>
          </p:cNvSpPr>
          <p:nvPr/>
        </p:nvSpPr>
        <p:spPr>
          <a:xfrm>
            <a:off x="146518" y="2812507"/>
            <a:ext cx="5697071" cy="5355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46" indent="-171446" algn="just"/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spatial distribution of percentage of land affected by different trends has been represented</a:t>
            </a:r>
          </a:p>
        </p:txBody>
      </p:sp>
      <p:sp>
        <p:nvSpPr>
          <p:cNvPr id="10" name="Marcador de contenido 4"/>
          <p:cNvSpPr txBox="1">
            <a:spLocks/>
          </p:cNvSpPr>
          <p:nvPr/>
        </p:nvSpPr>
        <p:spPr>
          <a:xfrm>
            <a:off x="146518" y="4034484"/>
            <a:ext cx="5697071" cy="7571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46" indent="-171446" algn="just"/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show signal of trend by colour (positive red, negative blue). The significance level of probability of Mann Kendall test is given by Intensity of colour (p value &lt;0.05).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4445" y="4913203"/>
            <a:ext cx="1721216" cy="447500"/>
          </a:xfrm>
          <a:prstGeom prst="rect">
            <a:avLst/>
          </a:prstGeom>
        </p:spPr>
      </p:pic>
      <p:grpSp>
        <p:nvGrpSpPr>
          <p:cNvPr id="16" name="Grupo 15"/>
          <p:cNvGrpSpPr/>
          <p:nvPr/>
        </p:nvGrpSpPr>
        <p:grpSpPr>
          <a:xfrm>
            <a:off x="6096117" y="1267237"/>
            <a:ext cx="5764189" cy="1989806"/>
            <a:chOff x="6199278" y="859976"/>
            <a:chExt cx="5764189" cy="1989807"/>
          </a:xfrm>
        </p:grpSpPr>
        <p:grpSp>
          <p:nvGrpSpPr>
            <p:cNvPr id="6" name="Grupo 5"/>
            <p:cNvGrpSpPr/>
            <p:nvPr/>
          </p:nvGrpSpPr>
          <p:grpSpPr>
            <a:xfrm>
              <a:off x="6199278" y="1273104"/>
              <a:ext cx="5764189" cy="1576679"/>
              <a:chOff x="-31436" y="3617606"/>
              <a:chExt cx="6415713" cy="1754891"/>
            </a:xfrm>
          </p:grpSpPr>
          <p:pic>
            <p:nvPicPr>
              <p:cNvPr id="3" name="Imagen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4376" y="3617608"/>
                <a:ext cx="6109901" cy="1446581"/>
              </a:xfrm>
              <a:prstGeom prst="rect">
                <a:avLst/>
              </a:prstGeom>
            </p:spPr>
          </p:pic>
          <p:sp>
            <p:nvSpPr>
              <p:cNvPr id="4" name="CuadroTexto 3"/>
              <p:cNvSpPr txBox="1"/>
              <p:nvPr/>
            </p:nvSpPr>
            <p:spPr>
              <a:xfrm rot="16200000">
                <a:off x="-336957" y="3923127"/>
                <a:ext cx="919350" cy="3083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% of land</a:t>
                </a:r>
              </a:p>
            </p:txBody>
          </p:sp>
          <p:sp>
            <p:nvSpPr>
              <p:cNvPr id="12" name="CuadroTexto 11"/>
              <p:cNvSpPr txBox="1"/>
              <p:nvPr/>
            </p:nvSpPr>
            <p:spPr>
              <a:xfrm>
                <a:off x="2936424" y="5064189"/>
                <a:ext cx="785803" cy="3083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year</a:t>
                </a:r>
              </a:p>
            </p:txBody>
          </p:sp>
        </p:grpSp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574"/>
            <a:stretch/>
          </p:blipFill>
          <p:spPr>
            <a:xfrm>
              <a:off x="7783962" y="859976"/>
              <a:ext cx="2594705" cy="175166"/>
            </a:xfrm>
            <a:prstGeom prst="rect">
              <a:avLst/>
            </a:prstGeom>
          </p:spPr>
        </p:pic>
      </p:grpSp>
      <p:grpSp>
        <p:nvGrpSpPr>
          <p:cNvPr id="20" name="Grupo 19"/>
          <p:cNvGrpSpPr/>
          <p:nvPr/>
        </p:nvGrpSpPr>
        <p:grpSpPr>
          <a:xfrm>
            <a:off x="7733676" y="3429000"/>
            <a:ext cx="2488952" cy="2392541"/>
            <a:chOff x="1597892" y="2976370"/>
            <a:chExt cx="2230333" cy="2143940"/>
          </a:xfrm>
        </p:grpSpPr>
        <p:pic>
          <p:nvPicPr>
            <p:cNvPr id="18" name="Imagen 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136"/>
            <a:stretch/>
          </p:blipFill>
          <p:spPr>
            <a:xfrm>
              <a:off x="1597892" y="2976370"/>
              <a:ext cx="2230333" cy="1761886"/>
            </a:xfrm>
            <a:prstGeom prst="rect">
              <a:avLst/>
            </a:prstGeom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30"/>
            <a:stretch/>
          </p:blipFill>
          <p:spPr>
            <a:xfrm>
              <a:off x="1830143" y="4738256"/>
              <a:ext cx="1494700" cy="382054"/>
            </a:xfrm>
            <a:prstGeom prst="rect">
              <a:avLst/>
            </a:prstGeom>
          </p:spPr>
        </p:pic>
      </p:grpSp>
      <p:sp>
        <p:nvSpPr>
          <p:cNvPr id="17" name="CuadroTexto 16"/>
          <p:cNvSpPr txBox="1"/>
          <p:nvPr/>
        </p:nvSpPr>
        <p:spPr>
          <a:xfrm>
            <a:off x="4927100" y="6652146"/>
            <a:ext cx="2337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EGU General Assembly 2020, Vienna, Austria</a:t>
            </a:r>
          </a:p>
        </p:txBody>
      </p:sp>
    </p:spTree>
    <p:extLst>
      <p:ext uri="{BB962C8B-B14F-4D97-AF65-F5344CB8AC3E}">
        <p14:creationId xmlns:p14="http://schemas.microsoft.com/office/powerpoint/2010/main" val="166088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1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upo 34"/>
          <p:cNvGrpSpPr/>
          <p:nvPr/>
        </p:nvGrpSpPr>
        <p:grpSpPr>
          <a:xfrm>
            <a:off x="416608" y="4750156"/>
            <a:ext cx="1211418" cy="1304912"/>
            <a:chOff x="10283111" y="4001398"/>
            <a:chExt cx="1211418" cy="1304912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3111" y="4001398"/>
              <a:ext cx="1211418" cy="969135"/>
            </a:xfrm>
            <a:prstGeom prst="rect">
              <a:avLst/>
            </a:prstGeom>
          </p:spPr>
        </p:pic>
        <p:sp>
          <p:nvSpPr>
            <p:cNvPr id="21" name="CuadroTexto 20"/>
            <p:cNvSpPr txBox="1"/>
            <p:nvPr/>
          </p:nvSpPr>
          <p:spPr>
            <a:xfrm>
              <a:off x="10449331" y="4936978"/>
              <a:ext cx="8789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/>
                <a:t>Tmax</a:t>
              </a:r>
              <a:endParaRPr lang="en-GB" dirty="0"/>
            </a:p>
          </p:txBody>
        </p:sp>
      </p:grpSp>
      <p:grpSp>
        <p:nvGrpSpPr>
          <p:cNvPr id="43" name="Grupo 42"/>
          <p:cNvGrpSpPr/>
          <p:nvPr/>
        </p:nvGrpSpPr>
        <p:grpSpPr>
          <a:xfrm>
            <a:off x="10542810" y="4580170"/>
            <a:ext cx="1210501" cy="1309105"/>
            <a:chOff x="10378956" y="5256152"/>
            <a:chExt cx="1210501" cy="1309105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8956" y="5256152"/>
              <a:ext cx="1210501" cy="968400"/>
            </a:xfrm>
            <a:prstGeom prst="rect">
              <a:avLst/>
            </a:prstGeom>
          </p:spPr>
        </p:pic>
        <p:sp>
          <p:nvSpPr>
            <p:cNvPr id="40" name="CuadroTexto 39"/>
            <p:cNvSpPr txBox="1"/>
            <p:nvPr/>
          </p:nvSpPr>
          <p:spPr>
            <a:xfrm>
              <a:off x="10544717" y="6195925"/>
              <a:ext cx="8789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/>
                <a:t>Tmin</a:t>
              </a:r>
              <a:endParaRPr lang="en-GB" dirty="0"/>
            </a:p>
          </p:txBody>
        </p:sp>
      </p:grpSp>
      <p:grpSp>
        <p:nvGrpSpPr>
          <p:cNvPr id="36" name="Grupo 35"/>
          <p:cNvGrpSpPr/>
          <p:nvPr/>
        </p:nvGrpSpPr>
        <p:grpSpPr>
          <a:xfrm>
            <a:off x="0" y="494684"/>
            <a:ext cx="12135707" cy="3482034"/>
            <a:chOff x="0" y="494684"/>
            <a:chExt cx="12135707" cy="3482034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29626" y="494684"/>
              <a:ext cx="1757417" cy="3455706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68817" y="623141"/>
              <a:ext cx="4366890" cy="3134245"/>
            </a:xfrm>
            <a:prstGeom prst="rect">
              <a:avLst/>
            </a:prstGeom>
          </p:spPr>
        </p:pic>
        <p:grpSp>
          <p:nvGrpSpPr>
            <p:cNvPr id="29" name="Grupo 28"/>
            <p:cNvGrpSpPr/>
            <p:nvPr/>
          </p:nvGrpSpPr>
          <p:grpSpPr>
            <a:xfrm>
              <a:off x="0" y="520973"/>
              <a:ext cx="1962242" cy="3455745"/>
              <a:chOff x="0" y="520973"/>
              <a:chExt cx="1962242" cy="3455745"/>
            </a:xfrm>
          </p:grpSpPr>
          <p:pic>
            <p:nvPicPr>
              <p:cNvPr id="10" name="Imagen 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6602" y="520973"/>
                <a:ext cx="1775640" cy="3455745"/>
              </a:xfrm>
              <a:prstGeom prst="rect">
                <a:avLst/>
              </a:prstGeom>
            </p:spPr>
          </p:pic>
          <p:pic>
            <p:nvPicPr>
              <p:cNvPr id="7" name="Imagen 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748998"/>
                <a:ext cx="186602" cy="2999693"/>
              </a:xfrm>
              <a:prstGeom prst="rect">
                <a:avLst/>
              </a:prstGeom>
            </p:spPr>
          </p:pic>
        </p:grpSp>
        <p:grpSp>
          <p:nvGrpSpPr>
            <p:cNvPr id="11" name="Grupo 10"/>
            <p:cNvGrpSpPr>
              <a:grpSpLocks noChangeAspect="1"/>
            </p:cNvGrpSpPr>
            <p:nvPr/>
          </p:nvGrpSpPr>
          <p:grpSpPr>
            <a:xfrm>
              <a:off x="1800393" y="623141"/>
              <a:ext cx="4416432" cy="3134235"/>
              <a:chOff x="372035" y="433307"/>
              <a:chExt cx="8853669" cy="6283239"/>
            </a:xfrm>
          </p:grpSpPr>
          <p:pic>
            <p:nvPicPr>
              <p:cNvPr id="13" name="Imagen 12"/>
              <p:cNvPicPr>
                <a:picLocks noChangeAspect="1"/>
              </p:cNvPicPr>
              <p:nvPr/>
            </p:nvPicPr>
            <p:blipFill rotWithShape="1">
              <a:blip r:embed="rId8"/>
              <a:srcRect t="4345"/>
              <a:stretch/>
            </p:blipFill>
            <p:spPr>
              <a:xfrm>
                <a:off x="389071" y="690280"/>
                <a:ext cx="8836633" cy="6026266"/>
              </a:xfrm>
              <a:prstGeom prst="rect">
                <a:avLst/>
              </a:prstGeom>
            </p:spPr>
          </p:pic>
          <p:pic>
            <p:nvPicPr>
              <p:cNvPr id="14" name="Imagen 13"/>
              <p:cNvPicPr>
                <a:picLocks noChangeAspect="1"/>
              </p:cNvPicPr>
              <p:nvPr/>
            </p:nvPicPr>
            <p:blipFill rotWithShape="1">
              <a:blip r:embed="rId5"/>
              <a:srcRect b="95780"/>
              <a:stretch/>
            </p:blipFill>
            <p:spPr>
              <a:xfrm>
                <a:off x="372035" y="433307"/>
                <a:ext cx="8776334" cy="265845"/>
              </a:xfrm>
              <a:prstGeom prst="rect">
                <a:avLst/>
              </a:prstGeom>
            </p:spPr>
          </p:pic>
        </p:grpSp>
      </p:grpSp>
      <p:sp>
        <p:nvSpPr>
          <p:cNvPr id="16" name="Rectángulo 15"/>
          <p:cNvSpPr/>
          <p:nvPr/>
        </p:nvSpPr>
        <p:spPr>
          <a:xfrm>
            <a:off x="1931177" y="4348165"/>
            <a:ext cx="80148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temperature increase occurred in two pulses separated by the first hiatus of the 20th century, exception: winter months and July (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Tmax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1931177" y="4922813"/>
            <a:ext cx="801489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significant temperature increases are detected in some months: (February), 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1931177" y="5610442"/>
            <a:ext cx="801489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areas affected by positive and significant trends fluctuate: 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area affected in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Tmax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expand/contract from E to W (from the Mediterranean to inland); 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area affected in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Tmin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spatial gradient detected is W-E (from the Atlantic to inland).</a:t>
            </a:r>
            <a:endParaRPr lang="es-E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s-E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echa curvada hacia la izquierda 7"/>
          <p:cNvSpPr/>
          <p:nvPr/>
        </p:nvSpPr>
        <p:spPr>
          <a:xfrm rot="10800000">
            <a:off x="10287472" y="4902163"/>
            <a:ext cx="271453" cy="446061"/>
          </a:xfrm>
          <a:prstGeom prst="curvedLef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2" name="Flecha curvada hacia la izquierda 41"/>
          <p:cNvSpPr/>
          <p:nvPr/>
        </p:nvSpPr>
        <p:spPr>
          <a:xfrm>
            <a:off x="1426576" y="5194594"/>
            <a:ext cx="336736" cy="443940"/>
          </a:xfrm>
          <a:prstGeom prst="curvedLef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6" name="Rectángulo 45"/>
          <p:cNvSpPr/>
          <p:nvPr/>
        </p:nvSpPr>
        <p:spPr>
          <a:xfrm>
            <a:off x="1953889" y="5266628"/>
            <a:ext cx="801489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 significant negative temperature trends are detected (April and May) particularly in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Tmin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1" name="CuadroTexto 30"/>
          <p:cNvSpPr txBox="1"/>
          <p:nvPr/>
        </p:nvSpPr>
        <p:spPr>
          <a:xfrm>
            <a:off x="1570769" y="4852500"/>
            <a:ext cx="20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</a:t>
            </a:r>
          </a:p>
        </p:txBody>
      </p:sp>
      <p:sp>
        <p:nvSpPr>
          <p:cNvPr id="47" name="CuadroTexto 46"/>
          <p:cNvSpPr txBox="1"/>
          <p:nvPr/>
        </p:nvSpPr>
        <p:spPr>
          <a:xfrm>
            <a:off x="1101972" y="5476483"/>
            <a:ext cx="20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</a:t>
            </a:r>
          </a:p>
        </p:txBody>
      </p:sp>
      <p:sp>
        <p:nvSpPr>
          <p:cNvPr id="50" name="CuadroTexto 49"/>
          <p:cNvSpPr txBox="1"/>
          <p:nvPr/>
        </p:nvSpPr>
        <p:spPr>
          <a:xfrm>
            <a:off x="10513465" y="4771554"/>
            <a:ext cx="20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</a:t>
            </a:r>
          </a:p>
        </p:txBody>
      </p:sp>
      <p:sp>
        <p:nvSpPr>
          <p:cNvPr id="51" name="CuadroTexto 50"/>
          <p:cNvSpPr txBox="1"/>
          <p:nvPr/>
        </p:nvSpPr>
        <p:spPr>
          <a:xfrm>
            <a:off x="10145080" y="5267683"/>
            <a:ext cx="20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</a:t>
            </a:r>
          </a:p>
        </p:txBody>
      </p:sp>
      <p:sp>
        <p:nvSpPr>
          <p:cNvPr id="57" name="CuadroTexto 56"/>
          <p:cNvSpPr txBox="1"/>
          <p:nvPr/>
        </p:nvSpPr>
        <p:spPr>
          <a:xfrm>
            <a:off x="4927100" y="6652146"/>
            <a:ext cx="2337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EGU General Assembly 2020, Vienna, Austria</a:t>
            </a:r>
          </a:p>
        </p:txBody>
      </p:sp>
    </p:spTree>
    <p:extLst>
      <p:ext uri="{BB962C8B-B14F-4D97-AF65-F5344CB8AC3E}">
        <p14:creationId xmlns:p14="http://schemas.microsoft.com/office/powerpoint/2010/main" val="1813809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/>
          <p:cNvGrpSpPr/>
          <p:nvPr/>
        </p:nvGrpSpPr>
        <p:grpSpPr>
          <a:xfrm>
            <a:off x="570749" y="4456882"/>
            <a:ext cx="11255083" cy="1025236"/>
            <a:chOff x="555020" y="3582718"/>
            <a:chExt cx="11255083" cy="1025236"/>
          </a:xfrm>
        </p:grpSpPr>
        <p:sp>
          <p:nvSpPr>
            <p:cNvPr id="30" name="Rectángulo 29"/>
            <p:cNvSpPr/>
            <p:nvPr/>
          </p:nvSpPr>
          <p:spPr>
            <a:xfrm>
              <a:off x="570749" y="3582718"/>
              <a:ext cx="11239354" cy="102523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ángulo 18"/>
            <p:cNvSpPr/>
            <p:nvPr/>
          </p:nvSpPr>
          <p:spPr>
            <a:xfrm>
              <a:off x="555020" y="3741393"/>
              <a:ext cx="11156778" cy="707886"/>
            </a:xfrm>
            <a:prstGeom prst="rect">
              <a:avLst/>
            </a:prstGeom>
          </p:spPr>
          <p:txBody>
            <a:bodyPr wrap="square" numCol="1">
              <a:spAutoFit/>
            </a:bodyPr>
            <a:lstStyle/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These results show that the evolution of temperature in Spanish mainland is far from being a simple process, and show differences at various spatial and temporal scales.</a:t>
              </a:r>
              <a:endParaRPr lang="es-E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upo 1"/>
          <p:cNvGrpSpPr/>
          <p:nvPr/>
        </p:nvGrpSpPr>
        <p:grpSpPr>
          <a:xfrm>
            <a:off x="555020" y="1013011"/>
            <a:ext cx="11239354" cy="1025236"/>
            <a:chOff x="570749" y="1013011"/>
            <a:chExt cx="11239354" cy="1025236"/>
          </a:xfrm>
        </p:grpSpPr>
        <p:sp>
          <p:nvSpPr>
            <p:cNvPr id="24" name="Rectángulo 23"/>
            <p:cNvSpPr/>
            <p:nvPr/>
          </p:nvSpPr>
          <p:spPr>
            <a:xfrm>
              <a:off x="570749" y="1013011"/>
              <a:ext cx="11239354" cy="102523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ángulo 19"/>
            <p:cNvSpPr/>
            <p:nvPr/>
          </p:nvSpPr>
          <p:spPr>
            <a:xfrm>
              <a:off x="570749" y="1171686"/>
              <a:ext cx="11207896" cy="707886"/>
            </a:xfrm>
            <a:prstGeom prst="rect">
              <a:avLst/>
            </a:prstGeom>
          </p:spPr>
          <p:txBody>
            <a:bodyPr wrap="square" numCol="1">
              <a:spAutoFit/>
            </a:bodyPr>
            <a:lstStyle/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increase of temperatures has not been generalized at the monthly scale, neither synchronous between </a:t>
              </a:r>
              <a:r>
                <a:rPr lang="en-GB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Tmax-Tmin</a:t>
              </a: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and presents different spatial gradients. </a:t>
              </a:r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555020" y="2734947"/>
            <a:ext cx="11239354" cy="1025236"/>
            <a:chOff x="555020" y="2260356"/>
            <a:chExt cx="11239354" cy="1025236"/>
          </a:xfrm>
        </p:grpSpPr>
        <p:sp>
          <p:nvSpPr>
            <p:cNvPr id="27" name="Rectángulo 26"/>
            <p:cNvSpPr/>
            <p:nvPr/>
          </p:nvSpPr>
          <p:spPr>
            <a:xfrm>
              <a:off x="555020" y="2260356"/>
              <a:ext cx="11239354" cy="102523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ángulo 21"/>
            <p:cNvSpPr/>
            <p:nvPr/>
          </p:nvSpPr>
          <p:spPr>
            <a:xfrm>
              <a:off x="555020" y="2419031"/>
              <a:ext cx="11156778" cy="707886"/>
            </a:xfrm>
            <a:prstGeom prst="rect">
              <a:avLst/>
            </a:prstGeom>
          </p:spPr>
          <p:txBody>
            <a:bodyPr wrap="square" numCol="1">
              <a:spAutoFit/>
            </a:bodyPr>
            <a:lstStyle/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Two main pulses of increase temperature both in </a:t>
              </a:r>
              <a:r>
                <a:rPr lang="en-GB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Tmax</a:t>
              </a: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and </a:t>
              </a:r>
              <a:r>
                <a:rPr lang="en-GB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Tmin</a:t>
              </a:r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have been identified but they differ at temporal and spatial level.</a:t>
              </a:r>
            </a:p>
          </p:txBody>
        </p:sp>
      </p:grpSp>
      <p:sp>
        <p:nvSpPr>
          <p:cNvPr id="23" name="CuadroTexto 22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es-E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2498161" y="6319748"/>
            <a:ext cx="7233668" cy="36933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just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following slides you can find the poster figures in more detail.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4927100" y="6652146"/>
            <a:ext cx="2337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EGU General Assembly 2020, Vienna, Austria</a:t>
            </a:r>
          </a:p>
        </p:txBody>
      </p:sp>
    </p:spTree>
    <p:extLst>
      <p:ext uri="{BB962C8B-B14F-4D97-AF65-F5344CB8AC3E}">
        <p14:creationId xmlns:p14="http://schemas.microsoft.com/office/powerpoint/2010/main" val="225614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12192000" cy="33855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Areal</a:t>
            </a:r>
            <a:r>
              <a:rPr lang="es-E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figures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635" y="2860112"/>
            <a:ext cx="2142564" cy="56888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701" y="397800"/>
            <a:ext cx="3083064" cy="60624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397800"/>
            <a:ext cx="3115627" cy="606362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0370" y="760112"/>
            <a:ext cx="326239" cy="524444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1567" y="760112"/>
            <a:ext cx="326239" cy="5244448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927100" y="6652146"/>
            <a:ext cx="2337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EGU General Assembly 2020, Vienna, Austria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C1B2676B-7CA2-41C8-8EC1-5B1F0042A401}"/>
              </a:ext>
            </a:extLst>
          </p:cNvPr>
          <p:cNvSpPr/>
          <p:nvPr/>
        </p:nvSpPr>
        <p:spPr>
          <a:xfrm rot="16200000">
            <a:off x="1122142" y="3050770"/>
            <a:ext cx="1825751" cy="187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Monthly percentage of land accordingly trend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1D043EA-6467-45BA-B713-C4206360C4F5}"/>
              </a:ext>
            </a:extLst>
          </p:cNvPr>
          <p:cNvSpPr/>
          <p:nvPr/>
        </p:nvSpPr>
        <p:spPr>
          <a:xfrm rot="16200000">
            <a:off x="5151345" y="3090190"/>
            <a:ext cx="1825751" cy="187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Monthly percentage of land accordingly trend</a:t>
            </a:r>
          </a:p>
        </p:txBody>
      </p:sp>
    </p:spTree>
    <p:extLst>
      <p:ext uri="{BB962C8B-B14F-4D97-AF65-F5344CB8AC3E}">
        <p14:creationId xmlns:p14="http://schemas.microsoft.com/office/powerpoint/2010/main" val="2440288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12192000" cy="33855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Tmax</a:t>
            </a:r>
            <a:endParaRPr lang="es-E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1" y="699152"/>
            <a:ext cx="369470" cy="5939402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372035" y="433307"/>
            <a:ext cx="8853668" cy="6283241"/>
            <a:chOff x="372035" y="433307"/>
            <a:chExt cx="8853668" cy="6283241"/>
          </a:xfrm>
        </p:grpSpPr>
        <p:pic>
          <p:nvPicPr>
            <p:cNvPr id="19" name="Imagen 18"/>
            <p:cNvPicPr>
              <a:picLocks noChangeAspect="1"/>
            </p:cNvPicPr>
            <p:nvPr/>
          </p:nvPicPr>
          <p:blipFill rotWithShape="1">
            <a:blip r:embed="rId3"/>
            <a:srcRect t="4345"/>
            <a:stretch/>
          </p:blipFill>
          <p:spPr>
            <a:xfrm>
              <a:off x="389070" y="690281"/>
              <a:ext cx="8836633" cy="6026267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4"/>
            <a:srcRect b="95780"/>
            <a:stretch/>
          </p:blipFill>
          <p:spPr>
            <a:xfrm>
              <a:off x="372035" y="433307"/>
              <a:ext cx="8776334" cy="265845"/>
            </a:xfrm>
            <a:prstGeom prst="rect">
              <a:avLst/>
            </a:prstGeom>
          </p:spPr>
        </p:pic>
      </p:grpSp>
      <p:sp>
        <p:nvSpPr>
          <p:cNvPr id="8" name="CuadroTexto 7"/>
          <p:cNvSpPr txBox="1"/>
          <p:nvPr/>
        </p:nvSpPr>
        <p:spPr>
          <a:xfrm>
            <a:off x="4927100" y="6652146"/>
            <a:ext cx="2337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EGU General Assembly 2020, Vienna, Austria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047" y="2234088"/>
            <a:ext cx="2366000" cy="1939501"/>
          </a:xfrm>
          <a:prstGeom prst="rect">
            <a:avLst/>
          </a:prstGeom>
        </p:spPr>
      </p:pic>
      <p:sp>
        <p:nvSpPr>
          <p:cNvPr id="12" name="Flecha curvada hacia la izquierda 11"/>
          <p:cNvSpPr/>
          <p:nvPr/>
        </p:nvSpPr>
        <p:spPr>
          <a:xfrm>
            <a:off x="11305316" y="3191184"/>
            <a:ext cx="470009" cy="619642"/>
          </a:xfrm>
          <a:prstGeom prst="curvedLef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11511438" y="2862381"/>
            <a:ext cx="20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10997762" y="3737105"/>
            <a:ext cx="20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9685894" y="6525956"/>
            <a:ext cx="2337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EGU General Assembly 2020, Vienna, Austria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974" y="4577221"/>
            <a:ext cx="2142564" cy="56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70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911</TotalTime>
  <Words>1480</Words>
  <Application>Microsoft Office PowerPoint</Application>
  <PresentationFormat>Panorámica</PresentationFormat>
  <Paragraphs>123</Paragraphs>
  <Slides>12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Leire S. P</cp:lastModifiedBy>
  <cp:revision>89</cp:revision>
  <dcterms:created xsi:type="dcterms:W3CDTF">2020-04-17T16:15:13Z</dcterms:created>
  <dcterms:modified xsi:type="dcterms:W3CDTF">2020-05-03T17:05:41Z</dcterms:modified>
</cp:coreProperties>
</file>