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8" r:id="rId2"/>
  </p:sldIdLst>
  <p:sldSz cx="50406300" cy="3348355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46">
          <p15:clr>
            <a:srgbClr val="A4A3A4"/>
          </p15:clr>
        </p15:guide>
        <p15:guide id="2" pos="158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70" autoAdjust="0"/>
  </p:normalViewPr>
  <p:slideViewPr>
    <p:cSldViewPr snapToGrid="0">
      <p:cViewPr varScale="1">
        <p:scale>
          <a:sx n="33" d="100"/>
          <a:sy n="33" d="100"/>
        </p:scale>
        <p:origin x="1290" y="138"/>
      </p:cViewPr>
      <p:guideLst>
        <p:guide orient="horz" pos="10546"/>
        <p:guide pos="158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4271" y="0"/>
            <a:ext cx="4302231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C5206-B2F4-4D2E-A61F-9F014BD2C8E9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849313"/>
            <a:ext cx="34544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823" y="3271382"/>
            <a:ext cx="794258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2231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4271" y="6456219"/>
            <a:ext cx="4302231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08B01-7F17-423E-964D-09D65559A5F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32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026652" rtl="0" eaLnBrk="1" latinLnBrk="0" hangingPunct="1">
      <a:defRPr sz="5284" kern="1200">
        <a:solidFill>
          <a:schemeClr val="tx1"/>
        </a:solidFill>
        <a:latin typeface="+mn-lt"/>
        <a:ea typeface="+mn-ea"/>
        <a:cs typeface="+mn-cs"/>
      </a:defRPr>
    </a:lvl1pPr>
    <a:lvl2pPr marL="2013326" algn="l" defTabSz="4026652" rtl="0" eaLnBrk="1" latinLnBrk="0" hangingPunct="1">
      <a:defRPr sz="5284" kern="1200">
        <a:solidFill>
          <a:schemeClr val="tx1"/>
        </a:solidFill>
        <a:latin typeface="+mn-lt"/>
        <a:ea typeface="+mn-ea"/>
        <a:cs typeface="+mn-cs"/>
      </a:defRPr>
    </a:lvl2pPr>
    <a:lvl3pPr marL="4026652" algn="l" defTabSz="4026652" rtl="0" eaLnBrk="1" latinLnBrk="0" hangingPunct="1">
      <a:defRPr sz="5284" kern="1200">
        <a:solidFill>
          <a:schemeClr val="tx1"/>
        </a:solidFill>
        <a:latin typeface="+mn-lt"/>
        <a:ea typeface="+mn-ea"/>
        <a:cs typeface="+mn-cs"/>
      </a:defRPr>
    </a:lvl3pPr>
    <a:lvl4pPr marL="6039978" algn="l" defTabSz="4026652" rtl="0" eaLnBrk="1" latinLnBrk="0" hangingPunct="1">
      <a:defRPr sz="5284" kern="1200">
        <a:solidFill>
          <a:schemeClr val="tx1"/>
        </a:solidFill>
        <a:latin typeface="+mn-lt"/>
        <a:ea typeface="+mn-ea"/>
        <a:cs typeface="+mn-cs"/>
      </a:defRPr>
    </a:lvl4pPr>
    <a:lvl5pPr marL="8053304" algn="l" defTabSz="4026652" rtl="0" eaLnBrk="1" latinLnBrk="0" hangingPunct="1">
      <a:defRPr sz="5284" kern="1200">
        <a:solidFill>
          <a:schemeClr val="tx1"/>
        </a:solidFill>
        <a:latin typeface="+mn-lt"/>
        <a:ea typeface="+mn-ea"/>
        <a:cs typeface="+mn-cs"/>
      </a:defRPr>
    </a:lvl5pPr>
    <a:lvl6pPr marL="10066630" algn="l" defTabSz="4026652" rtl="0" eaLnBrk="1" latinLnBrk="0" hangingPunct="1">
      <a:defRPr sz="5284" kern="1200">
        <a:solidFill>
          <a:schemeClr val="tx1"/>
        </a:solidFill>
        <a:latin typeface="+mn-lt"/>
        <a:ea typeface="+mn-ea"/>
        <a:cs typeface="+mn-cs"/>
      </a:defRPr>
    </a:lvl6pPr>
    <a:lvl7pPr marL="12079956" algn="l" defTabSz="4026652" rtl="0" eaLnBrk="1" latinLnBrk="0" hangingPunct="1">
      <a:defRPr sz="5284" kern="1200">
        <a:solidFill>
          <a:schemeClr val="tx1"/>
        </a:solidFill>
        <a:latin typeface="+mn-lt"/>
        <a:ea typeface="+mn-ea"/>
        <a:cs typeface="+mn-cs"/>
      </a:defRPr>
    </a:lvl7pPr>
    <a:lvl8pPr marL="14093281" algn="l" defTabSz="4026652" rtl="0" eaLnBrk="1" latinLnBrk="0" hangingPunct="1">
      <a:defRPr sz="5284" kern="1200">
        <a:solidFill>
          <a:schemeClr val="tx1"/>
        </a:solidFill>
        <a:latin typeface="+mn-lt"/>
        <a:ea typeface="+mn-ea"/>
        <a:cs typeface="+mn-cs"/>
      </a:defRPr>
    </a:lvl8pPr>
    <a:lvl9pPr marL="16106607" algn="l" defTabSz="4026652" rtl="0" eaLnBrk="1" latinLnBrk="0" hangingPunct="1">
      <a:defRPr sz="52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08B01-7F17-423E-964D-09D65559A5F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55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473" y="5479833"/>
            <a:ext cx="42845355" cy="11657236"/>
          </a:xfrm>
        </p:spPr>
        <p:txBody>
          <a:bodyPr anchor="b"/>
          <a:lstStyle>
            <a:lvl1pPr algn="ctr">
              <a:defRPr sz="2929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0788" y="17586617"/>
            <a:ext cx="37804725" cy="8084105"/>
          </a:xfrm>
        </p:spPr>
        <p:txBody>
          <a:bodyPr/>
          <a:lstStyle>
            <a:lvl1pPr marL="0" indent="0" algn="ctr">
              <a:buNone/>
              <a:defRPr sz="11718"/>
            </a:lvl1pPr>
            <a:lvl2pPr marL="2232233" indent="0" algn="ctr">
              <a:buNone/>
              <a:defRPr sz="9765"/>
            </a:lvl2pPr>
            <a:lvl3pPr marL="4464467" indent="0" algn="ctr">
              <a:buNone/>
              <a:defRPr sz="8788"/>
            </a:lvl3pPr>
            <a:lvl4pPr marL="6696700" indent="0" algn="ctr">
              <a:buNone/>
              <a:defRPr sz="7812"/>
            </a:lvl4pPr>
            <a:lvl5pPr marL="8928933" indent="0" algn="ctr">
              <a:buNone/>
              <a:defRPr sz="7812"/>
            </a:lvl5pPr>
            <a:lvl6pPr marL="11161166" indent="0" algn="ctr">
              <a:buNone/>
              <a:defRPr sz="7812"/>
            </a:lvl6pPr>
            <a:lvl7pPr marL="13393400" indent="0" algn="ctr">
              <a:buNone/>
              <a:defRPr sz="7812"/>
            </a:lvl7pPr>
            <a:lvl8pPr marL="15625633" indent="0" algn="ctr">
              <a:buNone/>
              <a:defRPr sz="7812"/>
            </a:lvl8pPr>
            <a:lvl9pPr marL="17857866" indent="0" algn="ctr">
              <a:buNone/>
              <a:defRPr sz="7812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50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23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072011" y="1782689"/>
            <a:ext cx="10868858" cy="2837576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5436" y="1782689"/>
            <a:ext cx="31976497" cy="28375761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3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83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9182" y="8347645"/>
            <a:ext cx="43475434" cy="13928224"/>
          </a:xfrm>
        </p:spPr>
        <p:txBody>
          <a:bodyPr anchor="b"/>
          <a:lstStyle>
            <a:lvl1pPr>
              <a:defRPr sz="2929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9182" y="22407636"/>
            <a:ext cx="43475434" cy="7324524"/>
          </a:xfrm>
        </p:spPr>
        <p:txBody>
          <a:bodyPr/>
          <a:lstStyle>
            <a:lvl1pPr marL="0" indent="0">
              <a:buNone/>
              <a:defRPr sz="11718">
                <a:solidFill>
                  <a:schemeClr val="tx1"/>
                </a:solidFill>
              </a:defRPr>
            </a:lvl1pPr>
            <a:lvl2pPr marL="2232233" indent="0">
              <a:buNone/>
              <a:defRPr sz="9765">
                <a:solidFill>
                  <a:schemeClr val="tx1">
                    <a:tint val="75000"/>
                  </a:schemeClr>
                </a:solidFill>
              </a:defRPr>
            </a:lvl2pPr>
            <a:lvl3pPr marL="4464467" indent="0">
              <a:buNone/>
              <a:defRPr sz="8788">
                <a:solidFill>
                  <a:schemeClr val="tx1">
                    <a:tint val="75000"/>
                  </a:schemeClr>
                </a:solidFill>
              </a:defRPr>
            </a:lvl3pPr>
            <a:lvl4pPr marL="6696700" indent="0">
              <a:buNone/>
              <a:defRPr sz="7812">
                <a:solidFill>
                  <a:schemeClr val="tx1">
                    <a:tint val="75000"/>
                  </a:schemeClr>
                </a:solidFill>
              </a:defRPr>
            </a:lvl4pPr>
            <a:lvl5pPr marL="8928933" indent="0">
              <a:buNone/>
              <a:defRPr sz="7812">
                <a:solidFill>
                  <a:schemeClr val="tx1">
                    <a:tint val="75000"/>
                  </a:schemeClr>
                </a:solidFill>
              </a:defRPr>
            </a:lvl5pPr>
            <a:lvl6pPr marL="11161166" indent="0">
              <a:buNone/>
              <a:defRPr sz="7812">
                <a:solidFill>
                  <a:schemeClr val="tx1">
                    <a:tint val="75000"/>
                  </a:schemeClr>
                </a:solidFill>
              </a:defRPr>
            </a:lvl6pPr>
            <a:lvl7pPr marL="13393400" indent="0">
              <a:buNone/>
              <a:defRPr sz="7812">
                <a:solidFill>
                  <a:schemeClr val="tx1">
                    <a:tint val="75000"/>
                  </a:schemeClr>
                </a:solidFill>
              </a:defRPr>
            </a:lvl7pPr>
            <a:lvl8pPr marL="15625633" indent="0">
              <a:buNone/>
              <a:defRPr sz="7812">
                <a:solidFill>
                  <a:schemeClr val="tx1">
                    <a:tint val="75000"/>
                  </a:schemeClr>
                </a:solidFill>
              </a:defRPr>
            </a:lvl8pPr>
            <a:lvl9pPr marL="17857866" indent="0">
              <a:buNone/>
              <a:defRPr sz="78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14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5433" y="8913445"/>
            <a:ext cx="21422678" cy="2124500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18189" y="8913445"/>
            <a:ext cx="21422678" cy="2124500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7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998" y="1782696"/>
            <a:ext cx="43475434" cy="64719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2004" y="8208123"/>
            <a:ext cx="21324224" cy="4022674"/>
          </a:xfrm>
        </p:spPr>
        <p:txBody>
          <a:bodyPr anchor="b"/>
          <a:lstStyle>
            <a:lvl1pPr marL="0" indent="0">
              <a:buNone/>
              <a:defRPr sz="11718" b="1"/>
            </a:lvl1pPr>
            <a:lvl2pPr marL="2232233" indent="0">
              <a:buNone/>
              <a:defRPr sz="9765" b="1"/>
            </a:lvl2pPr>
            <a:lvl3pPr marL="4464467" indent="0">
              <a:buNone/>
              <a:defRPr sz="8788" b="1"/>
            </a:lvl3pPr>
            <a:lvl4pPr marL="6696700" indent="0">
              <a:buNone/>
              <a:defRPr sz="7812" b="1"/>
            </a:lvl4pPr>
            <a:lvl5pPr marL="8928933" indent="0">
              <a:buNone/>
              <a:defRPr sz="7812" b="1"/>
            </a:lvl5pPr>
            <a:lvl6pPr marL="11161166" indent="0">
              <a:buNone/>
              <a:defRPr sz="7812" b="1"/>
            </a:lvl6pPr>
            <a:lvl7pPr marL="13393400" indent="0">
              <a:buNone/>
              <a:defRPr sz="7812" b="1"/>
            </a:lvl7pPr>
            <a:lvl8pPr marL="15625633" indent="0">
              <a:buNone/>
              <a:defRPr sz="7812" b="1"/>
            </a:lvl8pPr>
            <a:lvl9pPr marL="17857866" indent="0">
              <a:buNone/>
              <a:defRPr sz="7812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2004" y="12230797"/>
            <a:ext cx="21324224" cy="179896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518192" y="8208123"/>
            <a:ext cx="21429243" cy="4022674"/>
          </a:xfrm>
        </p:spPr>
        <p:txBody>
          <a:bodyPr anchor="b"/>
          <a:lstStyle>
            <a:lvl1pPr marL="0" indent="0">
              <a:buNone/>
              <a:defRPr sz="11718" b="1"/>
            </a:lvl1pPr>
            <a:lvl2pPr marL="2232233" indent="0">
              <a:buNone/>
              <a:defRPr sz="9765" b="1"/>
            </a:lvl2pPr>
            <a:lvl3pPr marL="4464467" indent="0">
              <a:buNone/>
              <a:defRPr sz="8788" b="1"/>
            </a:lvl3pPr>
            <a:lvl4pPr marL="6696700" indent="0">
              <a:buNone/>
              <a:defRPr sz="7812" b="1"/>
            </a:lvl4pPr>
            <a:lvl5pPr marL="8928933" indent="0">
              <a:buNone/>
              <a:defRPr sz="7812" b="1"/>
            </a:lvl5pPr>
            <a:lvl6pPr marL="11161166" indent="0">
              <a:buNone/>
              <a:defRPr sz="7812" b="1"/>
            </a:lvl6pPr>
            <a:lvl7pPr marL="13393400" indent="0">
              <a:buNone/>
              <a:defRPr sz="7812" b="1"/>
            </a:lvl7pPr>
            <a:lvl8pPr marL="15625633" indent="0">
              <a:buNone/>
              <a:defRPr sz="7812" b="1"/>
            </a:lvl8pPr>
            <a:lvl9pPr marL="17857866" indent="0">
              <a:buNone/>
              <a:defRPr sz="7812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518192" y="12230797"/>
            <a:ext cx="21429243" cy="179896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43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2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74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998" y="2232237"/>
            <a:ext cx="16257344" cy="7812828"/>
          </a:xfrm>
        </p:spPr>
        <p:txBody>
          <a:bodyPr anchor="b"/>
          <a:lstStyle>
            <a:lvl1pPr>
              <a:defRPr sz="1562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9243" y="4821018"/>
            <a:ext cx="25518189" cy="23795023"/>
          </a:xfrm>
        </p:spPr>
        <p:txBody>
          <a:bodyPr/>
          <a:lstStyle>
            <a:lvl1pPr>
              <a:defRPr sz="15624"/>
            </a:lvl1pPr>
            <a:lvl2pPr>
              <a:defRPr sz="13671"/>
            </a:lvl2pPr>
            <a:lvl3pPr>
              <a:defRPr sz="11718"/>
            </a:lvl3pPr>
            <a:lvl4pPr>
              <a:defRPr sz="9765"/>
            </a:lvl4pPr>
            <a:lvl5pPr>
              <a:defRPr sz="9765"/>
            </a:lvl5pPr>
            <a:lvl6pPr>
              <a:defRPr sz="9765"/>
            </a:lvl6pPr>
            <a:lvl7pPr>
              <a:defRPr sz="9765"/>
            </a:lvl7pPr>
            <a:lvl8pPr>
              <a:defRPr sz="9765"/>
            </a:lvl8pPr>
            <a:lvl9pPr>
              <a:defRPr sz="976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998" y="10045065"/>
            <a:ext cx="16257344" cy="18609725"/>
          </a:xfrm>
        </p:spPr>
        <p:txBody>
          <a:bodyPr/>
          <a:lstStyle>
            <a:lvl1pPr marL="0" indent="0">
              <a:buNone/>
              <a:defRPr sz="7812"/>
            </a:lvl1pPr>
            <a:lvl2pPr marL="2232233" indent="0">
              <a:buNone/>
              <a:defRPr sz="6835"/>
            </a:lvl2pPr>
            <a:lvl3pPr marL="4464467" indent="0">
              <a:buNone/>
              <a:defRPr sz="5859"/>
            </a:lvl3pPr>
            <a:lvl4pPr marL="6696700" indent="0">
              <a:buNone/>
              <a:defRPr sz="4882"/>
            </a:lvl4pPr>
            <a:lvl5pPr marL="8928933" indent="0">
              <a:buNone/>
              <a:defRPr sz="4882"/>
            </a:lvl5pPr>
            <a:lvl6pPr marL="11161166" indent="0">
              <a:buNone/>
              <a:defRPr sz="4882"/>
            </a:lvl6pPr>
            <a:lvl7pPr marL="13393400" indent="0">
              <a:buNone/>
              <a:defRPr sz="4882"/>
            </a:lvl7pPr>
            <a:lvl8pPr marL="15625633" indent="0">
              <a:buNone/>
              <a:defRPr sz="4882"/>
            </a:lvl8pPr>
            <a:lvl9pPr marL="17857866" indent="0">
              <a:buNone/>
              <a:defRPr sz="4882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6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998" y="2232237"/>
            <a:ext cx="16257344" cy="7812828"/>
          </a:xfrm>
        </p:spPr>
        <p:txBody>
          <a:bodyPr anchor="b"/>
          <a:lstStyle>
            <a:lvl1pPr>
              <a:defRPr sz="1562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429243" y="4821018"/>
            <a:ext cx="25518189" cy="23795023"/>
          </a:xfrm>
        </p:spPr>
        <p:txBody>
          <a:bodyPr anchor="t"/>
          <a:lstStyle>
            <a:lvl1pPr marL="0" indent="0">
              <a:buNone/>
              <a:defRPr sz="15624"/>
            </a:lvl1pPr>
            <a:lvl2pPr marL="2232233" indent="0">
              <a:buNone/>
              <a:defRPr sz="13671"/>
            </a:lvl2pPr>
            <a:lvl3pPr marL="4464467" indent="0">
              <a:buNone/>
              <a:defRPr sz="11718"/>
            </a:lvl3pPr>
            <a:lvl4pPr marL="6696700" indent="0">
              <a:buNone/>
              <a:defRPr sz="9765"/>
            </a:lvl4pPr>
            <a:lvl5pPr marL="8928933" indent="0">
              <a:buNone/>
              <a:defRPr sz="9765"/>
            </a:lvl5pPr>
            <a:lvl6pPr marL="11161166" indent="0">
              <a:buNone/>
              <a:defRPr sz="9765"/>
            </a:lvl6pPr>
            <a:lvl7pPr marL="13393400" indent="0">
              <a:buNone/>
              <a:defRPr sz="9765"/>
            </a:lvl7pPr>
            <a:lvl8pPr marL="15625633" indent="0">
              <a:buNone/>
              <a:defRPr sz="9765"/>
            </a:lvl8pPr>
            <a:lvl9pPr marL="17857866" indent="0">
              <a:buNone/>
              <a:defRPr sz="976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998" y="10045065"/>
            <a:ext cx="16257344" cy="18609725"/>
          </a:xfrm>
        </p:spPr>
        <p:txBody>
          <a:bodyPr/>
          <a:lstStyle>
            <a:lvl1pPr marL="0" indent="0">
              <a:buNone/>
              <a:defRPr sz="7812"/>
            </a:lvl1pPr>
            <a:lvl2pPr marL="2232233" indent="0">
              <a:buNone/>
              <a:defRPr sz="6835"/>
            </a:lvl2pPr>
            <a:lvl3pPr marL="4464467" indent="0">
              <a:buNone/>
              <a:defRPr sz="5859"/>
            </a:lvl3pPr>
            <a:lvl4pPr marL="6696700" indent="0">
              <a:buNone/>
              <a:defRPr sz="4882"/>
            </a:lvl4pPr>
            <a:lvl5pPr marL="8928933" indent="0">
              <a:buNone/>
              <a:defRPr sz="4882"/>
            </a:lvl5pPr>
            <a:lvl6pPr marL="11161166" indent="0">
              <a:buNone/>
              <a:defRPr sz="4882"/>
            </a:lvl6pPr>
            <a:lvl7pPr marL="13393400" indent="0">
              <a:buNone/>
              <a:defRPr sz="4882"/>
            </a:lvl7pPr>
            <a:lvl8pPr marL="15625633" indent="0">
              <a:buNone/>
              <a:defRPr sz="4882"/>
            </a:lvl8pPr>
            <a:lvl9pPr marL="17857866" indent="0">
              <a:buNone/>
              <a:defRPr sz="4882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76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5433" y="1782696"/>
            <a:ext cx="43475434" cy="6471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5433" y="8913445"/>
            <a:ext cx="43475434" cy="21245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65433" y="31034298"/>
            <a:ext cx="11341418" cy="1782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8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7C30C-929D-4F3B-B262-185236C32BDB}" type="datetimeFigureOut">
              <a:rPr lang="zh-CN" altLang="en-US" smtClean="0"/>
              <a:pPr/>
              <a:t>2020/4/30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97087" y="31034298"/>
            <a:ext cx="17012126" cy="1782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8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599449" y="31034298"/>
            <a:ext cx="11341418" cy="1782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8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C1781-64C2-4598-B679-256B963274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23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64467" rtl="0" eaLnBrk="1" latinLnBrk="0" hangingPunct="1">
        <a:lnSpc>
          <a:spcPct val="90000"/>
        </a:lnSpc>
        <a:spcBef>
          <a:spcPct val="0"/>
        </a:spcBef>
        <a:buNone/>
        <a:defRPr sz="214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16117" indent="-1116117" algn="l" defTabSz="4464467" rtl="0" eaLnBrk="1" latinLnBrk="0" hangingPunct="1">
        <a:lnSpc>
          <a:spcPct val="90000"/>
        </a:lnSpc>
        <a:spcBef>
          <a:spcPts val="4882"/>
        </a:spcBef>
        <a:buFont typeface="Arial" panose="020B0604020202020204" pitchFamily="34" charset="0"/>
        <a:buChar char="•"/>
        <a:defRPr sz="13671" kern="1200">
          <a:solidFill>
            <a:schemeClr val="tx1"/>
          </a:solidFill>
          <a:latin typeface="+mn-lt"/>
          <a:ea typeface="+mn-ea"/>
          <a:cs typeface="+mn-cs"/>
        </a:defRPr>
      </a:lvl1pPr>
      <a:lvl2pPr marL="3348350" indent="-1116117" algn="l" defTabSz="4464467" rtl="0" eaLnBrk="1" latinLnBrk="0" hangingPunct="1">
        <a:lnSpc>
          <a:spcPct val="90000"/>
        </a:lnSpc>
        <a:spcBef>
          <a:spcPts val="2441"/>
        </a:spcBef>
        <a:buFont typeface="Arial" panose="020B0604020202020204" pitchFamily="34" charset="0"/>
        <a:buChar char="•"/>
        <a:defRPr sz="11718" kern="1200">
          <a:solidFill>
            <a:schemeClr val="tx1"/>
          </a:solidFill>
          <a:latin typeface="+mn-lt"/>
          <a:ea typeface="+mn-ea"/>
          <a:cs typeface="+mn-cs"/>
        </a:defRPr>
      </a:lvl2pPr>
      <a:lvl3pPr marL="5580583" indent="-1116117" algn="l" defTabSz="4464467" rtl="0" eaLnBrk="1" latinLnBrk="0" hangingPunct="1">
        <a:lnSpc>
          <a:spcPct val="90000"/>
        </a:lnSpc>
        <a:spcBef>
          <a:spcPts val="2441"/>
        </a:spcBef>
        <a:buFont typeface="Arial" panose="020B0604020202020204" pitchFamily="34" charset="0"/>
        <a:buChar char="•"/>
        <a:defRPr sz="9765" kern="1200">
          <a:solidFill>
            <a:schemeClr val="tx1"/>
          </a:solidFill>
          <a:latin typeface="+mn-lt"/>
          <a:ea typeface="+mn-ea"/>
          <a:cs typeface="+mn-cs"/>
        </a:defRPr>
      </a:lvl3pPr>
      <a:lvl4pPr marL="7812816" indent="-1116117" algn="l" defTabSz="4464467" rtl="0" eaLnBrk="1" latinLnBrk="0" hangingPunct="1">
        <a:lnSpc>
          <a:spcPct val="90000"/>
        </a:lnSpc>
        <a:spcBef>
          <a:spcPts val="2441"/>
        </a:spcBef>
        <a:buFont typeface="Arial" panose="020B0604020202020204" pitchFamily="34" charset="0"/>
        <a:buChar char="•"/>
        <a:defRPr sz="8788" kern="1200">
          <a:solidFill>
            <a:schemeClr val="tx1"/>
          </a:solidFill>
          <a:latin typeface="+mn-lt"/>
          <a:ea typeface="+mn-ea"/>
          <a:cs typeface="+mn-cs"/>
        </a:defRPr>
      </a:lvl4pPr>
      <a:lvl5pPr marL="10045050" indent="-1116117" algn="l" defTabSz="4464467" rtl="0" eaLnBrk="1" latinLnBrk="0" hangingPunct="1">
        <a:lnSpc>
          <a:spcPct val="90000"/>
        </a:lnSpc>
        <a:spcBef>
          <a:spcPts val="2441"/>
        </a:spcBef>
        <a:buFont typeface="Arial" panose="020B0604020202020204" pitchFamily="34" charset="0"/>
        <a:buChar char="•"/>
        <a:defRPr sz="8788" kern="1200">
          <a:solidFill>
            <a:schemeClr val="tx1"/>
          </a:solidFill>
          <a:latin typeface="+mn-lt"/>
          <a:ea typeface="+mn-ea"/>
          <a:cs typeface="+mn-cs"/>
        </a:defRPr>
      </a:lvl5pPr>
      <a:lvl6pPr marL="12277283" indent="-1116117" algn="l" defTabSz="4464467" rtl="0" eaLnBrk="1" latinLnBrk="0" hangingPunct="1">
        <a:lnSpc>
          <a:spcPct val="90000"/>
        </a:lnSpc>
        <a:spcBef>
          <a:spcPts val="2441"/>
        </a:spcBef>
        <a:buFont typeface="Arial" panose="020B0604020202020204" pitchFamily="34" charset="0"/>
        <a:buChar char="•"/>
        <a:defRPr sz="8788" kern="1200">
          <a:solidFill>
            <a:schemeClr val="tx1"/>
          </a:solidFill>
          <a:latin typeface="+mn-lt"/>
          <a:ea typeface="+mn-ea"/>
          <a:cs typeface="+mn-cs"/>
        </a:defRPr>
      </a:lvl6pPr>
      <a:lvl7pPr marL="14509516" indent="-1116117" algn="l" defTabSz="4464467" rtl="0" eaLnBrk="1" latinLnBrk="0" hangingPunct="1">
        <a:lnSpc>
          <a:spcPct val="90000"/>
        </a:lnSpc>
        <a:spcBef>
          <a:spcPts val="2441"/>
        </a:spcBef>
        <a:buFont typeface="Arial" panose="020B0604020202020204" pitchFamily="34" charset="0"/>
        <a:buChar char="•"/>
        <a:defRPr sz="8788" kern="1200">
          <a:solidFill>
            <a:schemeClr val="tx1"/>
          </a:solidFill>
          <a:latin typeface="+mn-lt"/>
          <a:ea typeface="+mn-ea"/>
          <a:cs typeface="+mn-cs"/>
        </a:defRPr>
      </a:lvl7pPr>
      <a:lvl8pPr marL="16741750" indent="-1116117" algn="l" defTabSz="4464467" rtl="0" eaLnBrk="1" latinLnBrk="0" hangingPunct="1">
        <a:lnSpc>
          <a:spcPct val="90000"/>
        </a:lnSpc>
        <a:spcBef>
          <a:spcPts val="2441"/>
        </a:spcBef>
        <a:buFont typeface="Arial" panose="020B0604020202020204" pitchFamily="34" charset="0"/>
        <a:buChar char="•"/>
        <a:defRPr sz="8788" kern="1200">
          <a:solidFill>
            <a:schemeClr val="tx1"/>
          </a:solidFill>
          <a:latin typeface="+mn-lt"/>
          <a:ea typeface="+mn-ea"/>
          <a:cs typeface="+mn-cs"/>
        </a:defRPr>
      </a:lvl8pPr>
      <a:lvl9pPr marL="18973983" indent="-1116117" algn="l" defTabSz="4464467" rtl="0" eaLnBrk="1" latinLnBrk="0" hangingPunct="1">
        <a:lnSpc>
          <a:spcPct val="90000"/>
        </a:lnSpc>
        <a:spcBef>
          <a:spcPts val="2441"/>
        </a:spcBef>
        <a:buFont typeface="Arial" panose="020B0604020202020204" pitchFamily="34" charset="0"/>
        <a:buChar char="•"/>
        <a:defRPr sz="8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64467" rtl="0" eaLnBrk="1" latinLnBrk="0" hangingPunct="1">
        <a:defRPr sz="8788" kern="1200">
          <a:solidFill>
            <a:schemeClr val="tx1"/>
          </a:solidFill>
          <a:latin typeface="+mn-lt"/>
          <a:ea typeface="+mn-ea"/>
          <a:cs typeface="+mn-cs"/>
        </a:defRPr>
      </a:lvl1pPr>
      <a:lvl2pPr marL="2232233" algn="l" defTabSz="4464467" rtl="0" eaLnBrk="1" latinLnBrk="0" hangingPunct="1">
        <a:defRPr sz="8788" kern="1200">
          <a:solidFill>
            <a:schemeClr val="tx1"/>
          </a:solidFill>
          <a:latin typeface="+mn-lt"/>
          <a:ea typeface="+mn-ea"/>
          <a:cs typeface="+mn-cs"/>
        </a:defRPr>
      </a:lvl2pPr>
      <a:lvl3pPr marL="4464467" algn="l" defTabSz="4464467" rtl="0" eaLnBrk="1" latinLnBrk="0" hangingPunct="1">
        <a:defRPr sz="8788" kern="1200">
          <a:solidFill>
            <a:schemeClr val="tx1"/>
          </a:solidFill>
          <a:latin typeface="+mn-lt"/>
          <a:ea typeface="+mn-ea"/>
          <a:cs typeface="+mn-cs"/>
        </a:defRPr>
      </a:lvl3pPr>
      <a:lvl4pPr marL="6696700" algn="l" defTabSz="4464467" rtl="0" eaLnBrk="1" latinLnBrk="0" hangingPunct="1">
        <a:defRPr sz="8788" kern="1200">
          <a:solidFill>
            <a:schemeClr val="tx1"/>
          </a:solidFill>
          <a:latin typeface="+mn-lt"/>
          <a:ea typeface="+mn-ea"/>
          <a:cs typeface="+mn-cs"/>
        </a:defRPr>
      </a:lvl4pPr>
      <a:lvl5pPr marL="8928933" algn="l" defTabSz="4464467" rtl="0" eaLnBrk="1" latinLnBrk="0" hangingPunct="1">
        <a:defRPr sz="8788" kern="1200">
          <a:solidFill>
            <a:schemeClr val="tx1"/>
          </a:solidFill>
          <a:latin typeface="+mn-lt"/>
          <a:ea typeface="+mn-ea"/>
          <a:cs typeface="+mn-cs"/>
        </a:defRPr>
      </a:lvl5pPr>
      <a:lvl6pPr marL="11161166" algn="l" defTabSz="4464467" rtl="0" eaLnBrk="1" latinLnBrk="0" hangingPunct="1">
        <a:defRPr sz="8788" kern="1200">
          <a:solidFill>
            <a:schemeClr val="tx1"/>
          </a:solidFill>
          <a:latin typeface="+mn-lt"/>
          <a:ea typeface="+mn-ea"/>
          <a:cs typeface="+mn-cs"/>
        </a:defRPr>
      </a:lvl6pPr>
      <a:lvl7pPr marL="13393400" algn="l" defTabSz="4464467" rtl="0" eaLnBrk="1" latinLnBrk="0" hangingPunct="1">
        <a:defRPr sz="8788" kern="1200">
          <a:solidFill>
            <a:schemeClr val="tx1"/>
          </a:solidFill>
          <a:latin typeface="+mn-lt"/>
          <a:ea typeface="+mn-ea"/>
          <a:cs typeface="+mn-cs"/>
        </a:defRPr>
      </a:lvl7pPr>
      <a:lvl8pPr marL="15625633" algn="l" defTabSz="4464467" rtl="0" eaLnBrk="1" latinLnBrk="0" hangingPunct="1">
        <a:defRPr sz="8788" kern="1200">
          <a:solidFill>
            <a:schemeClr val="tx1"/>
          </a:solidFill>
          <a:latin typeface="+mn-lt"/>
          <a:ea typeface="+mn-ea"/>
          <a:cs typeface="+mn-cs"/>
        </a:defRPr>
      </a:lvl8pPr>
      <a:lvl9pPr marL="17857866" algn="l" defTabSz="4464467" rtl="0" eaLnBrk="1" latinLnBrk="0" hangingPunct="1">
        <a:defRPr sz="8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10" Type="http://schemas.openxmlformats.org/officeDocument/2006/relationships/image" Target="../media/image8.tif"/><Relationship Id="rId4" Type="http://schemas.openxmlformats.org/officeDocument/2006/relationships/image" Target="../media/image2.png"/><Relationship Id="rId9" Type="http://schemas.openxmlformats.org/officeDocument/2006/relationships/image" Target="../media/image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内容占位符 2">
            <a:extLst>
              <a:ext uri="{FF2B5EF4-FFF2-40B4-BE49-F238E27FC236}">
                <a16:creationId xmlns:a16="http://schemas.microsoft.com/office/drawing/2014/main" id="{3E72C46A-11CF-43D5-969E-38FC7B6D1A8F}"/>
              </a:ext>
            </a:extLst>
          </p:cNvPr>
          <p:cNvSpPr txBox="1">
            <a:spLocks/>
          </p:cNvSpPr>
          <p:nvPr/>
        </p:nvSpPr>
        <p:spPr bwMode="auto">
          <a:xfrm>
            <a:off x="35895752" y="17926657"/>
            <a:ext cx="13653613" cy="1015914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79342" tIns="239671" rIns="479342" bIns="239671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 dirty="0"/>
          </a:p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 dirty="0"/>
          </a:p>
        </p:txBody>
      </p:sp>
      <p:sp>
        <p:nvSpPr>
          <p:cNvPr id="72" name="内容占位符 2">
            <a:extLst>
              <a:ext uri="{FF2B5EF4-FFF2-40B4-BE49-F238E27FC236}">
                <a16:creationId xmlns:a16="http://schemas.microsoft.com/office/drawing/2014/main" id="{5CFAA227-F147-4398-A921-816F4F3E6F72}"/>
              </a:ext>
            </a:extLst>
          </p:cNvPr>
          <p:cNvSpPr txBox="1">
            <a:spLocks/>
          </p:cNvSpPr>
          <p:nvPr/>
        </p:nvSpPr>
        <p:spPr bwMode="auto">
          <a:xfrm>
            <a:off x="35895753" y="7015376"/>
            <a:ext cx="13653614" cy="1091429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79342" tIns="239671" rIns="479342" bIns="239671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/>
          </a:p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/>
          </a:p>
        </p:txBody>
      </p:sp>
      <p:sp>
        <p:nvSpPr>
          <p:cNvPr id="64" name="内容占位符 2">
            <a:extLst>
              <a:ext uri="{FF2B5EF4-FFF2-40B4-BE49-F238E27FC236}">
                <a16:creationId xmlns:a16="http://schemas.microsoft.com/office/drawing/2014/main" id="{3E72C46A-11CF-43D5-969E-38FC7B6D1A8F}"/>
              </a:ext>
            </a:extLst>
          </p:cNvPr>
          <p:cNvSpPr txBox="1">
            <a:spLocks/>
          </p:cNvSpPr>
          <p:nvPr/>
        </p:nvSpPr>
        <p:spPr bwMode="auto">
          <a:xfrm>
            <a:off x="15253201" y="14683346"/>
            <a:ext cx="20223771" cy="800122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79342" tIns="239671" rIns="479342" bIns="239671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/>
          </a:p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/>
          </a:p>
        </p:txBody>
      </p:sp>
      <p:sp>
        <p:nvSpPr>
          <p:cNvPr id="41" name="矩形 40"/>
          <p:cNvSpPr/>
          <p:nvPr/>
        </p:nvSpPr>
        <p:spPr>
          <a:xfrm>
            <a:off x="-1" y="49358"/>
            <a:ext cx="50399951" cy="5737299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3" name="内容占位符 2">
            <a:extLst>
              <a:ext uri="{FF2B5EF4-FFF2-40B4-BE49-F238E27FC236}">
                <a16:creationId xmlns:a16="http://schemas.microsoft.com/office/drawing/2014/main" id="{3E72C46A-11CF-43D5-969E-38FC7B6D1A8F}"/>
              </a:ext>
            </a:extLst>
          </p:cNvPr>
          <p:cNvSpPr txBox="1">
            <a:spLocks/>
          </p:cNvSpPr>
          <p:nvPr/>
        </p:nvSpPr>
        <p:spPr bwMode="auto">
          <a:xfrm>
            <a:off x="15253201" y="22682130"/>
            <a:ext cx="20223770" cy="549888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79342" tIns="239671" rIns="479342" bIns="239671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/>
          </a:p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/>
          </a:p>
        </p:txBody>
      </p:sp>
      <p:sp>
        <p:nvSpPr>
          <p:cNvPr id="2063" name="内容占位符 2">
            <a:extLst>
              <a:ext uri="{FF2B5EF4-FFF2-40B4-BE49-F238E27FC236}">
                <a16:creationId xmlns:a16="http://schemas.microsoft.com/office/drawing/2014/main" id="{9AB64A52-A9D2-4656-AFBB-27E5CDB0E20B}"/>
              </a:ext>
            </a:extLst>
          </p:cNvPr>
          <p:cNvSpPr txBox="1">
            <a:spLocks/>
          </p:cNvSpPr>
          <p:nvPr/>
        </p:nvSpPr>
        <p:spPr bwMode="auto">
          <a:xfrm>
            <a:off x="795599" y="14716567"/>
            <a:ext cx="13932000" cy="1717095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79342" tIns="239671" rIns="479342" bIns="239671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/>
          </a:p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/>
          </a:p>
        </p:txBody>
      </p:sp>
      <p:sp>
        <p:nvSpPr>
          <p:cNvPr id="2058" name="矩形 4">
            <a:extLst>
              <a:ext uri="{FF2B5EF4-FFF2-40B4-BE49-F238E27FC236}">
                <a16:creationId xmlns:a16="http://schemas.microsoft.com/office/drawing/2014/main" id="{8B86A53C-1639-43B5-B101-248DCF048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771" y="2370732"/>
            <a:ext cx="34583688" cy="321825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fi-F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Kou, Tarmo Virtanen, Aleksi Räsänen, Sari Juutinen, Mika </a:t>
            </a:r>
            <a:r>
              <a:rPr lang="fi-FI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Aurela</a:t>
            </a:r>
            <a:r>
              <a:rPr lang="fi-F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Lauri Heiskanen, </a:t>
            </a:r>
            <a:r>
              <a:rPr lang="fi-FI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Mingyang</a:t>
            </a:r>
            <a:r>
              <a:rPr lang="fi-F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fi-F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Qianlai</a:t>
            </a:r>
            <a:r>
              <a:rPr lang="fi-F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Zhuang</a:t>
            </a:r>
            <a:r>
              <a:rPr lang="fi-F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Claire </a:t>
            </a:r>
            <a:r>
              <a:rPr lang="fi-FI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</a:t>
            </a:r>
            <a:r>
              <a:rPr lang="fi-F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Atte Korhola and </a:t>
            </a:r>
            <a:r>
              <a:rPr lang="fi-FI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Narasinha</a:t>
            </a:r>
            <a:r>
              <a:rPr lang="fi-F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Shurpali</a:t>
            </a:r>
            <a:endParaRPr lang="fi-FI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altLang="zh-CN" sz="36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dan.kou@uef.fi</a:t>
            </a:r>
            <a:endParaRPr lang="zh-CN" altLang="en-US" sz="36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0" name="矩形 3">
            <a:extLst>
              <a:ext uri="{FF2B5EF4-FFF2-40B4-BE49-F238E27FC236}">
                <a16:creationId xmlns:a16="http://schemas.microsoft.com/office/drawing/2014/main" id="{D0D746E9-3D04-4873-A9F9-263EBEB1B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179" y="748459"/>
            <a:ext cx="416773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Decadal carbon balance and its response to 2 </a:t>
            </a:r>
            <a:r>
              <a:rPr lang="en-US" sz="72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warming among heterogenous Arctic landscapes</a:t>
            </a:r>
            <a:endParaRPr lang="zh-CN" alt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1" name="内容占位符 2">
            <a:extLst>
              <a:ext uri="{FF2B5EF4-FFF2-40B4-BE49-F238E27FC236}">
                <a16:creationId xmlns:a16="http://schemas.microsoft.com/office/drawing/2014/main" id="{A9B3A06B-036A-4615-9BFC-974A4D7196AA}"/>
              </a:ext>
            </a:extLst>
          </p:cNvPr>
          <p:cNvSpPr txBox="1">
            <a:spLocks/>
          </p:cNvSpPr>
          <p:nvPr/>
        </p:nvSpPr>
        <p:spPr bwMode="auto">
          <a:xfrm>
            <a:off x="795599" y="7046235"/>
            <a:ext cx="13932000" cy="66679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479342" tIns="239671" rIns="479342" bIns="239671"/>
          <a:lstStyle/>
          <a:p>
            <a:pPr algn="just">
              <a:lnSpc>
                <a:spcPts val="4500"/>
              </a:lnSpc>
              <a:spcBef>
                <a:spcPct val="20000"/>
              </a:spcBef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large amount of carbon (C) stored in the Arctic region can strongly interact with the climate system through the exchange of carbon dioxide (CO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methane (CH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under the unmitigated environmental changes. Currently, there are still large uncertainties in the C exchange and subsequent C-climate feedbacks between the land and atmosphere across the Arctic region, to which the highly heterogeneous landscapes make a key contribution. However, our knowledge on the present and future ecosystem C balance jointly considering the exchange of CO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CH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Arctic region with heterogeneous landscapes is still limited.</a:t>
            </a:r>
            <a:endParaRPr lang="zh-CN" alt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4" name="内容占位符 2">
            <a:extLst>
              <a:ext uri="{FF2B5EF4-FFF2-40B4-BE49-F238E27FC236}">
                <a16:creationId xmlns:a16="http://schemas.microsoft.com/office/drawing/2014/main" id="{87406DAD-9D4C-41B1-B762-64484D91EA42}"/>
              </a:ext>
            </a:extLst>
          </p:cNvPr>
          <p:cNvSpPr txBox="1">
            <a:spLocks/>
          </p:cNvSpPr>
          <p:nvPr/>
        </p:nvSpPr>
        <p:spPr bwMode="auto">
          <a:xfrm>
            <a:off x="15244426" y="29414807"/>
            <a:ext cx="34349742" cy="246141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79342" tIns="239671" rIns="479342" bIns="239671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/>
          </a:p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/>
          </a:p>
        </p:txBody>
      </p:sp>
      <p:sp>
        <p:nvSpPr>
          <p:cNvPr id="3" name="矩形 18">
            <a:extLst>
              <a:ext uri="{FF2B5EF4-FFF2-40B4-BE49-F238E27FC236}">
                <a16:creationId xmlns:a16="http://schemas.microsoft.com/office/drawing/2014/main" id="{91F0206A-107F-4AC2-B0BD-D14C16B2B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8950" y="29569323"/>
            <a:ext cx="33684272" cy="167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6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Most land cover types functioned as CO</a:t>
            </a:r>
            <a:r>
              <a:rPr lang="en-US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sink and CH</a:t>
            </a:r>
            <a:r>
              <a:rPr lang="en-US" sz="40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source both under warming and non-warming scenarios</a:t>
            </a:r>
          </a:p>
          <a:p>
            <a:pPr algn="just" eaLnBrk="1" hangingPunct="1">
              <a:lnSpc>
                <a:spcPts val="6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aseline="30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warming could significantly increase CH</a:t>
            </a:r>
            <a:r>
              <a:rPr lang="en-US" sz="40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emissions but have  little effect on NEE</a:t>
            </a: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193DA559-4627-480A-ACFD-9082E3E2ABF4}"/>
              </a:ext>
            </a:extLst>
          </p:cNvPr>
          <p:cNvSpPr txBox="1">
            <a:spLocks/>
          </p:cNvSpPr>
          <p:nvPr/>
        </p:nvSpPr>
        <p:spPr>
          <a:xfrm>
            <a:off x="700088" y="32085193"/>
            <a:ext cx="48923575" cy="1201948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lIns="479342" tIns="239671" rIns="479342" bIns="239671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This work was supported by CAPTURE (Carbon dynamics across Arctic landscape gradients: past, present and future</a:t>
            </a:r>
            <a:r>
              <a:rPr lang="en-US" b="1" dirty="0"/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7186172-6E45-47CF-8F9B-E1ADDB2B8B76}"/>
              </a:ext>
            </a:extLst>
          </p:cNvPr>
          <p:cNvSpPr/>
          <p:nvPr/>
        </p:nvSpPr>
        <p:spPr>
          <a:xfrm>
            <a:off x="794838" y="6206486"/>
            <a:ext cx="13931814" cy="8002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79342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  <a:endParaRPr lang="zh-CN" alt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5" name="TextBox 111">
            <a:extLst>
              <a:ext uri="{FF2B5EF4-FFF2-40B4-BE49-F238E27FC236}">
                <a16:creationId xmlns:a16="http://schemas.microsoft.com/office/drawing/2014/main" id="{CA2043E8-2241-4DF6-A6F3-40AC41BEA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1025" y="16170275"/>
            <a:ext cx="66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G3</a:t>
            </a:r>
            <a:endParaRPr lang="zh-CN" altLang="en-US" sz="2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10" name="TextBox 105">
            <a:extLst>
              <a:ext uri="{FF2B5EF4-FFF2-40B4-BE49-F238E27FC236}">
                <a16:creationId xmlns:a16="http://schemas.microsoft.com/office/drawing/2014/main" id="{3F8A7451-FB54-4721-BA34-26F8A2742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3650" y="15170150"/>
            <a:ext cx="101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</a:rPr>
              <a:t>Year 2013</a:t>
            </a:r>
            <a:endParaRPr lang="zh-CN" altLang="en-US" sz="1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11" name="TextBox 106">
            <a:extLst>
              <a:ext uri="{FF2B5EF4-FFF2-40B4-BE49-F238E27FC236}">
                <a16:creationId xmlns:a16="http://schemas.microsoft.com/office/drawing/2014/main" id="{7529DB3F-167E-495A-8E30-D4D14893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3650" y="17313275"/>
            <a:ext cx="101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</a:rPr>
              <a:t>Year 2007</a:t>
            </a:r>
            <a:endParaRPr lang="zh-CN" altLang="en-US" sz="1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7186172-6E45-47CF-8F9B-E1ADDB2B8B76}"/>
              </a:ext>
            </a:extLst>
          </p:cNvPr>
          <p:cNvSpPr/>
          <p:nvPr/>
        </p:nvSpPr>
        <p:spPr>
          <a:xfrm>
            <a:off x="15255767" y="6207555"/>
            <a:ext cx="34293600" cy="7992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79342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  <a:endParaRPr lang="zh-CN" alt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7186172-6E45-47CF-8F9B-E1ADDB2B8B76}"/>
              </a:ext>
            </a:extLst>
          </p:cNvPr>
          <p:cNvSpPr/>
          <p:nvPr/>
        </p:nvSpPr>
        <p:spPr>
          <a:xfrm>
            <a:off x="792786" y="13911845"/>
            <a:ext cx="13932000" cy="7992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79342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Methods</a:t>
            </a:r>
            <a:endParaRPr lang="zh-CN" alt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7186172-6E45-47CF-8F9B-E1ADDB2B8B76}"/>
              </a:ext>
            </a:extLst>
          </p:cNvPr>
          <p:cNvSpPr/>
          <p:nvPr/>
        </p:nvSpPr>
        <p:spPr>
          <a:xfrm>
            <a:off x="15261022" y="28588142"/>
            <a:ext cx="34325888" cy="7992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79342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zh-CN" alt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21874" y="7374376"/>
            <a:ext cx="10084055" cy="69865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altLang="zh-CN" sz="3200" b="1" dirty="0">
                <a:latin typeface="Times New Roman" panose="02020603050405020304" pitchFamily="18" charset="0"/>
                <a:cs typeface="Times New Roman" pitchFamily="18" charset="0"/>
              </a:rPr>
              <a:t>Figure 3.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and the corresponding simulated carbon dioxide (CO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methane (CH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j-l) fluxes in the bog land cover type.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bog land cover type is composed of three subtypes: pine bog (a, d, g, j), string top of open bog (b, e, h, k) and string margin of open bog (c, f,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l). The 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flux in the three bog land cover types was represented by three indicators: net ecosystem exchange (NEE, a-c), gross primary productivity (GPP, d-f) and ecosystem respiration (ER 	, g-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Sim., simulated 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CH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fluxes; Obs., observed 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CH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fluxes; N, the number of observations;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Mean_obs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the mean value of observations; RMSE, root mean square error; DOY, day of year. The gray line represents the daily interpolated flux chamber measurements.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121874" y="15676992"/>
            <a:ext cx="10045888" cy="60016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altLang="zh-CN" sz="3200" b="1" dirty="0">
                <a:latin typeface="Times New Roman" panose="02020603050405020304" pitchFamily="18" charset="0"/>
                <a:cs typeface="Times New Roman" pitchFamily="18" charset="0"/>
              </a:rPr>
              <a:t>Figure 4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GB" altLang="zh-CN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and the corresponding simulated carbon dioxide (CO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methane (CH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j-l) fluxes in the fen land cover type.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fen land cover type is composed of three subtypes: tall sedge fen (a, d, g, j), wet flark fen (b, e, h, k) and wet tussock fen (c, f,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l). The 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flux in the three fen land cover types was represented by three indicators: net ecosystem exchange (NEE, a-c), gross primary productivity (GPP, d-f) and ecosystem respiration (ER, g-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Sim., simulated 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CH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fluxes; Obs., observed 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CH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fluxes; N, the number of observations;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Mean_obs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the mean value of observations; RMSE, root mean square error; DOY, day of year.</a:t>
            </a:r>
            <a:endParaRPr lang="zh-CN" altLang="en-US" sz="32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028996" y="24682248"/>
            <a:ext cx="5113724" cy="50167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altLang="zh-CN" sz="3200" b="1" dirty="0">
                <a:latin typeface="Times New Roman" panose="02020603050405020304" pitchFamily="18" charset="0"/>
                <a:cs typeface="Times New Roman" pitchFamily="18" charset="0"/>
              </a:rPr>
              <a:t>Figure 2.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 examples for the land cover types across the Forest-Peatland-Lake landscape gradient.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(a) pine forest, (b) pine bog, (c) open bog: string top, (d) open bog: string margin, (e) tall sedge fen, (f) wet flark fen, (g) wet tussock fen, and (h) lake.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6279260" y="13905394"/>
            <a:ext cx="12771871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Most ecosystems functioned as CO</a:t>
            </a:r>
            <a:r>
              <a:rPr lang="en-US" altLang="zh-CN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sink and CH</a:t>
            </a:r>
            <a:r>
              <a:rPr lang="en-US" altLang="zh-CN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fen land cover types tend to accelerate climate warming, while the bog land cover types tend to cool the climate over the past decade</a:t>
            </a:r>
            <a:endParaRPr lang="en-US" altLang="zh-CN" sz="4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2" name="TextBox 60"/>
          <p:cNvSpPr txBox="1"/>
          <p:nvPr/>
        </p:nvSpPr>
        <p:spPr>
          <a:xfrm>
            <a:off x="36154532" y="26286480"/>
            <a:ext cx="13136052" cy="167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6500"/>
              </a:lnSpc>
              <a:buFont typeface="Wingdings" pitchFamily="2" charset="2"/>
              <a:buChar char="n"/>
            </a:pP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Generally, 2 </a:t>
            </a:r>
            <a:r>
              <a:rPr lang="en-US" altLang="zh-CN" sz="4000" baseline="30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4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warming has insignificant effects on NEE, while has significant positive effects on CH</a:t>
            </a:r>
            <a:r>
              <a:rPr lang="en-US" altLang="zh-CN" sz="40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fluxes</a:t>
            </a:r>
          </a:p>
        </p:txBody>
      </p:sp>
      <p:sp>
        <p:nvSpPr>
          <p:cNvPr id="49" name="内容占位符 2">
            <a:extLst>
              <a:ext uri="{FF2B5EF4-FFF2-40B4-BE49-F238E27FC236}">
                <a16:creationId xmlns:a16="http://schemas.microsoft.com/office/drawing/2014/main" id="{0601EDC9-332F-4304-9170-1FA5AE2FE724}"/>
              </a:ext>
            </a:extLst>
          </p:cNvPr>
          <p:cNvSpPr txBox="1">
            <a:spLocks/>
          </p:cNvSpPr>
          <p:nvPr/>
        </p:nvSpPr>
        <p:spPr bwMode="auto">
          <a:xfrm>
            <a:off x="15256014" y="7021236"/>
            <a:ext cx="20223770" cy="766211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79342" tIns="239671" rIns="479342" bIns="239671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2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7926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 dirty="0"/>
          </a:p>
          <a:p>
            <a:pPr algn="just" eaLnBrk="1" hangingPunct="1">
              <a:buFont typeface="Wingdings" panose="05000000000000000000" pitchFamily="2" charset="2"/>
              <a:buChar char="l"/>
            </a:pPr>
            <a:endParaRPr lang="en-US" altLang="zh-CN" sz="3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23C7C6-C3A3-425F-BFB5-A8926DB98140}"/>
              </a:ext>
            </a:extLst>
          </p:cNvPr>
          <p:cNvSpPr txBox="1"/>
          <p:nvPr/>
        </p:nvSpPr>
        <p:spPr>
          <a:xfrm>
            <a:off x="9089956" y="17331147"/>
            <a:ext cx="5052763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altLang="zh-CN" sz="3200" b="1" dirty="0">
                <a:latin typeface="Times New Roman" pitchFamily="18" charset="0"/>
                <a:cs typeface="Times New Roman" pitchFamily="18" charset="0"/>
              </a:rPr>
              <a:t>Figure 1. </a:t>
            </a:r>
            <a:r>
              <a:rPr lang="en-US" sz="3200" b="1" dirty="0"/>
              <a:t>Location and remote-sensing-based land cover types across the studied sub-arctic Forest-Peatland-Lake gradient in northern Finland.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9720A2-5D62-4219-BCC9-9A547747394F}"/>
              </a:ext>
            </a:extLst>
          </p:cNvPr>
          <p:cNvSpPr txBox="1"/>
          <p:nvPr/>
        </p:nvSpPr>
        <p:spPr>
          <a:xfrm>
            <a:off x="45116137" y="8044241"/>
            <a:ext cx="4287690" cy="50167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altLang="zh-CN" sz="3200" b="1" dirty="0">
                <a:latin typeface="Times New Roman" panose="02020603050405020304" pitchFamily="18" charset="0"/>
                <a:cs typeface="Times New Roman" pitchFamily="18" charset="0"/>
              </a:rPr>
              <a:t>Figure 6.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Decadal carbon balance, including 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total warming potential, for each land cover type and the whole region in the Kaamanen region under current climate scenarios and 2 </a:t>
            </a:r>
            <a:r>
              <a:rPr lang="en-US" sz="3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warming scenarios.</a:t>
            </a:r>
            <a:endParaRPr lang="zh-CN" altLang="en-US" sz="32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360465" y="20503927"/>
            <a:ext cx="3799033" cy="35394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altLang="zh-CN" sz="3200" b="1" dirty="0">
                <a:latin typeface="Times New Roman" panose="02020603050405020304" pitchFamily="18" charset="0"/>
                <a:cs typeface="Times New Roman" pitchFamily="18" charset="0"/>
              </a:rPr>
              <a:t>Figure 7.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Warming sensitivity of ecosystem 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total warming potential for each land cover type in the Kaamanen region.</a:t>
            </a:r>
            <a:endParaRPr lang="zh-CN" altLang="en-US" sz="32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EA4947A-5A8B-46BF-91DA-2751EEC3E64D}"/>
              </a:ext>
            </a:extLst>
          </p:cNvPr>
          <p:cNvSpPr txBox="1"/>
          <p:nvPr/>
        </p:nvSpPr>
        <p:spPr>
          <a:xfrm>
            <a:off x="25121874" y="24432470"/>
            <a:ext cx="10084055" cy="20621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altLang="zh-CN" sz="3200" b="1" dirty="0">
                <a:latin typeface="Times New Roman" panose="02020603050405020304" pitchFamily="18" charset="0"/>
                <a:cs typeface="Times New Roman" pitchFamily="18" charset="0"/>
              </a:rPr>
              <a:t>Figure 5.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and the corresponding simulated carbon dioxide in the pine forest.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flux in the pine forest was represented by net ecosystem exchange (NEE, a) and cumulative NEE (b). DOY, day of year.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6E03522-04B8-4EAA-B606-BF69A0011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50" y="14843620"/>
            <a:ext cx="7880710" cy="751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6754F3-9E44-4277-8DD4-C2AA05530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88" y="586056"/>
            <a:ext cx="5301298" cy="439895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430C869-3461-4A29-A968-CCD7701B1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7694" y="521438"/>
            <a:ext cx="5301298" cy="4398950"/>
          </a:xfrm>
          <a:prstGeom prst="rect">
            <a:avLst/>
          </a:prstGeom>
        </p:spPr>
      </p:pic>
      <p:pic>
        <p:nvPicPr>
          <p:cNvPr id="12" name="Picture 11" descr="A close up of some grass&#10;&#10;Description automatically generated">
            <a:extLst>
              <a:ext uri="{FF2B5EF4-FFF2-40B4-BE49-F238E27FC236}">
                <a16:creationId xmlns:a16="http://schemas.microsoft.com/office/drawing/2014/main" id="{8F363C95-94BD-4C59-9F23-1FF4411A3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98" y="22927649"/>
            <a:ext cx="6352966" cy="8576910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0C3AB44D-42FE-440C-88FB-06CD7AA9B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671" y="7181150"/>
            <a:ext cx="9053210" cy="7368307"/>
          </a:xfrm>
          <a:prstGeom prst="rect">
            <a:avLst/>
          </a:prstGeom>
        </p:spPr>
      </p:pic>
      <p:pic>
        <p:nvPicPr>
          <p:cNvPr id="23" name="Picture 22" descr="A close up of a map&#10;&#10;Description automatically generated">
            <a:extLst>
              <a:ext uri="{FF2B5EF4-FFF2-40B4-BE49-F238E27FC236}">
                <a16:creationId xmlns:a16="http://schemas.microsoft.com/office/drawing/2014/main" id="{DF42ED35-FE53-4E8F-9356-182D5FC76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836" y="14971789"/>
            <a:ext cx="9059797" cy="7373668"/>
          </a:xfrm>
          <a:prstGeom prst="rect">
            <a:avLst/>
          </a:prstGeom>
        </p:spPr>
      </p:pic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216CDB-12CD-4E56-AEEC-3EA3F0895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351" y="7181772"/>
            <a:ext cx="8594137" cy="6445034"/>
          </a:xfrm>
          <a:prstGeom prst="rect">
            <a:avLst/>
          </a:prstGeom>
        </p:spPr>
      </p:pic>
      <p:pic>
        <p:nvPicPr>
          <p:cNvPr id="29" name="Picture 28" descr="A picture containing antenna, object, photo, light&#10;&#10;Description automatically generated">
            <a:extLst>
              <a:ext uri="{FF2B5EF4-FFF2-40B4-BE49-F238E27FC236}">
                <a16:creationId xmlns:a16="http://schemas.microsoft.com/office/drawing/2014/main" id="{36CF1D96-31B3-441A-B2E6-2B592B519D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r="10184"/>
          <a:stretch/>
        </p:blipFill>
        <p:spPr>
          <a:xfrm>
            <a:off x="36112940" y="18176572"/>
            <a:ext cx="9003197" cy="7865595"/>
          </a:xfrm>
          <a:prstGeom prst="rect">
            <a:avLst/>
          </a:prstGeom>
        </p:spPr>
      </p:pic>
      <p:pic>
        <p:nvPicPr>
          <p:cNvPr id="31" name="Picture 30" descr="A close up of a map&#10;&#10;Description automatically generated">
            <a:extLst>
              <a:ext uri="{FF2B5EF4-FFF2-40B4-BE49-F238E27FC236}">
                <a16:creationId xmlns:a16="http://schemas.microsoft.com/office/drawing/2014/main" id="{C1A7195A-285D-4314-A424-99CF2AA7D9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637" y="22881560"/>
            <a:ext cx="6824424" cy="5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51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1570</TotalTime>
  <Words>827</Words>
  <Application>Microsoft Office PowerPoint</Application>
  <PresentationFormat>Custom</PresentationFormat>
  <Paragraphs>25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等线</vt:lpstr>
      <vt:lpstr>Arial</vt:lpstr>
      <vt:lpstr>Calibri</vt:lpstr>
      <vt:lpstr>Calibri Light</vt:lpstr>
      <vt:lpstr>Times New Roman</vt:lpstr>
      <vt:lpstr>Wingdings</vt:lpstr>
      <vt:lpstr>Office 主题​​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unknown</dc:creator>
  <cp:lastModifiedBy>Narasinha Shurpali</cp:lastModifiedBy>
  <cp:revision>116</cp:revision>
  <cp:lastPrinted>2017-10-17T09:10:21Z</cp:lastPrinted>
  <dcterms:created xsi:type="dcterms:W3CDTF">2017-10-17T01:04:10Z</dcterms:created>
  <dcterms:modified xsi:type="dcterms:W3CDTF">2020-04-30T15:06:56Z</dcterms:modified>
</cp:coreProperties>
</file>