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6"/>
  </p:notesMasterIdLst>
  <p:sldIdLst>
    <p:sldId id="256" r:id="rId2"/>
    <p:sldId id="257" r:id="rId3"/>
    <p:sldId id="269" r:id="rId4"/>
    <p:sldId id="289" r:id="rId5"/>
    <p:sldId id="270" r:id="rId6"/>
    <p:sldId id="271" r:id="rId7"/>
    <p:sldId id="273" r:id="rId8"/>
    <p:sldId id="272" r:id="rId9"/>
    <p:sldId id="262" r:id="rId10"/>
    <p:sldId id="275" r:id="rId11"/>
    <p:sldId id="276" r:id="rId12"/>
    <p:sldId id="284" r:id="rId13"/>
    <p:sldId id="277" r:id="rId14"/>
    <p:sldId id="278" r:id="rId15"/>
    <p:sldId id="280" r:id="rId16"/>
    <p:sldId id="267" r:id="rId17"/>
    <p:sldId id="288" r:id="rId18"/>
    <p:sldId id="268" r:id="rId19"/>
    <p:sldId id="285" r:id="rId20"/>
    <p:sldId id="286" r:id="rId21"/>
    <p:sldId id="263" r:id="rId22"/>
    <p:sldId id="287" r:id="rId23"/>
    <p:sldId id="282" r:id="rId24"/>
    <p:sldId id="28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22" autoAdjust="0"/>
    <p:restoredTop sz="94660"/>
  </p:normalViewPr>
  <p:slideViewPr>
    <p:cSldViewPr snapToGrid="0" showGuides="1">
      <p:cViewPr>
        <p:scale>
          <a:sx n="91" d="100"/>
          <a:sy n="91" d="100"/>
        </p:scale>
        <p:origin x="1032" y="540"/>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ECB31C-01E6-4E70-AB99-724D3A2A65C5}" type="datetimeFigureOut">
              <a:rPr lang="en-US" smtClean="0"/>
              <a:t>4/29/2020</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AA1EA6-88FF-4E29-84A9-8A568DFD0F52}" type="slidenum">
              <a:rPr lang="en-US" smtClean="0"/>
              <a:t>‹Nº›</a:t>
            </a:fld>
            <a:endParaRPr lang="en-US"/>
          </a:p>
        </p:txBody>
      </p:sp>
    </p:spTree>
    <p:extLst>
      <p:ext uri="{BB962C8B-B14F-4D97-AF65-F5344CB8AC3E}">
        <p14:creationId xmlns:p14="http://schemas.microsoft.com/office/powerpoint/2010/main" val="1605781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a:p>
        </p:txBody>
      </p:sp>
      <p:sp>
        <p:nvSpPr>
          <p:cNvPr id="4" name="Marcador de fecha 3"/>
          <p:cNvSpPr>
            <a:spLocks noGrp="1"/>
          </p:cNvSpPr>
          <p:nvPr>
            <p:ph type="dt" sz="half" idx="10"/>
          </p:nvPr>
        </p:nvSpPr>
        <p:spPr/>
        <p:txBody>
          <a:bodyPr/>
          <a:lstStyle/>
          <a:p>
            <a:r>
              <a:rPr lang="en-US" smtClean="0"/>
              <a:t>4/25/2020</a:t>
            </a:r>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3D43401F-76EF-4CE8-8DA6-0EF94FEC13CD}" type="slidenum">
              <a:rPr lang="en-US" smtClean="0"/>
              <a:t>‹Nº›</a:t>
            </a:fld>
            <a:endParaRPr lang="en-US"/>
          </a:p>
        </p:txBody>
      </p:sp>
    </p:spTree>
    <p:extLst>
      <p:ext uri="{BB962C8B-B14F-4D97-AF65-F5344CB8AC3E}">
        <p14:creationId xmlns:p14="http://schemas.microsoft.com/office/powerpoint/2010/main" val="3877073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r>
              <a:rPr lang="en-US" smtClean="0"/>
              <a:t>4/25/2020</a:t>
            </a:r>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3D43401F-76EF-4CE8-8DA6-0EF94FEC13CD}" type="slidenum">
              <a:rPr lang="en-US" smtClean="0"/>
              <a:t>‹Nº›</a:t>
            </a:fld>
            <a:endParaRPr lang="en-US"/>
          </a:p>
        </p:txBody>
      </p:sp>
    </p:spTree>
    <p:extLst>
      <p:ext uri="{BB962C8B-B14F-4D97-AF65-F5344CB8AC3E}">
        <p14:creationId xmlns:p14="http://schemas.microsoft.com/office/powerpoint/2010/main" val="2387348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r>
              <a:rPr lang="en-US" smtClean="0"/>
              <a:t>4/25/2020</a:t>
            </a:r>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3D43401F-76EF-4CE8-8DA6-0EF94FEC13CD}" type="slidenum">
              <a:rPr lang="en-US" smtClean="0"/>
              <a:t>‹Nº›</a:t>
            </a:fld>
            <a:endParaRPr lang="en-US"/>
          </a:p>
        </p:txBody>
      </p:sp>
    </p:spTree>
    <p:extLst>
      <p:ext uri="{BB962C8B-B14F-4D97-AF65-F5344CB8AC3E}">
        <p14:creationId xmlns:p14="http://schemas.microsoft.com/office/powerpoint/2010/main" val="582489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r>
              <a:rPr lang="en-US" smtClean="0"/>
              <a:t>4/25/2020</a:t>
            </a:r>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3D43401F-76EF-4CE8-8DA6-0EF94FEC13CD}" type="slidenum">
              <a:rPr lang="en-US" smtClean="0"/>
              <a:t>‹Nº›</a:t>
            </a:fld>
            <a:endParaRPr lang="en-US"/>
          </a:p>
        </p:txBody>
      </p:sp>
    </p:spTree>
    <p:extLst>
      <p:ext uri="{BB962C8B-B14F-4D97-AF65-F5344CB8AC3E}">
        <p14:creationId xmlns:p14="http://schemas.microsoft.com/office/powerpoint/2010/main" val="1295845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r>
              <a:rPr lang="en-US" smtClean="0"/>
              <a:t>4/25/2020</a:t>
            </a:r>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3D43401F-76EF-4CE8-8DA6-0EF94FEC13CD}" type="slidenum">
              <a:rPr lang="en-US" smtClean="0"/>
              <a:t>‹Nº›</a:t>
            </a:fld>
            <a:endParaRPr lang="en-US"/>
          </a:p>
        </p:txBody>
      </p:sp>
    </p:spTree>
    <p:extLst>
      <p:ext uri="{BB962C8B-B14F-4D97-AF65-F5344CB8AC3E}">
        <p14:creationId xmlns:p14="http://schemas.microsoft.com/office/powerpoint/2010/main" val="1416430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fecha 4"/>
          <p:cNvSpPr>
            <a:spLocks noGrp="1"/>
          </p:cNvSpPr>
          <p:nvPr>
            <p:ph type="dt" sz="half" idx="10"/>
          </p:nvPr>
        </p:nvSpPr>
        <p:spPr/>
        <p:txBody>
          <a:bodyPr/>
          <a:lstStyle/>
          <a:p>
            <a:r>
              <a:rPr lang="en-US" smtClean="0"/>
              <a:t>4/25/2020</a:t>
            </a:r>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3D43401F-76EF-4CE8-8DA6-0EF94FEC13CD}" type="slidenum">
              <a:rPr lang="en-US" smtClean="0"/>
              <a:t>‹Nº›</a:t>
            </a:fld>
            <a:endParaRPr lang="en-US"/>
          </a:p>
        </p:txBody>
      </p:sp>
    </p:spTree>
    <p:extLst>
      <p:ext uri="{BB962C8B-B14F-4D97-AF65-F5344CB8AC3E}">
        <p14:creationId xmlns:p14="http://schemas.microsoft.com/office/powerpoint/2010/main" val="3032742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Marcador de fecha 6"/>
          <p:cNvSpPr>
            <a:spLocks noGrp="1"/>
          </p:cNvSpPr>
          <p:nvPr>
            <p:ph type="dt" sz="half" idx="10"/>
          </p:nvPr>
        </p:nvSpPr>
        <p:spPr/>
        <p:txBody>
          <a:bodyPr/>
          <a:lstStyle/>
          <a:p>
            <a:r>
              <a:rPr lang="en-US" smtClean="0"/>
              <a:t>4/25/2020</a:t>
            </a:r>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3D43401F-76EF-4CE8-8DA6-0EF94FEC13CD}" type="slidenum">
              <a:rPr lang="en-US" smtClean="0"/>
              <a:t>‹Nº›</a:t>
            </a:fld>
            <a:endParaRPr lang="en-US"/>
          </a:p>
        </p:txBody>
      </p:sp>
    </p:spTree>
    <p:extLst>
      <p:ext uri="{BB962C8B-B14F-4D97-AF65-F5344CB8AC3E}">
        <p14:creationId xmlns:p14="http://schemas.microsoft.com/office/powerpoint/2010/main" val="3392355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fecha 2"/>
          <p:cNvSpPr>
            <a:spLocks noGrp="1"/>
          </p:cNvSpPr>
          <p:nvPr>
            <p:ph type="dt" sz="half" idx="10"/>
          </p:nvPr>
        </p:nvSpPr>
        <p:spPr/>
        <p:txBody>
          <a:bodyPr/>
          <a:lstStyle/>
          <a:p>
            <a:r>
              <a:rPr lang="en-US" smtClean="0"/>
              <a:t>4/25/2020</a:t>
            </a:r>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3D43401F-76EF-4CE8-8DA6-0EF94FEC13CD}" type="slidenum">
              <a:rPr lang="en-US" smtClean="0"/>
              <a:t>‹Nº›</a:t>
            </a:fld>
            <a:endParaRPr lang="en-US"/>
          </a:p>
        </p:txBody>
      </p:sp>
    </p:spTree>
    <p:extLst>
      <p:ext uri="{BB962C8B-B14F-4D97-AF65-F5344CB8AC3E}">
        <p14:creationId xmlns:p14="http://schemas.microsoft.com/office/powerpoint/2010/main" val="2183591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n-US" smtClean="0"/>
              <a:t>4/25/2020</a:t>
            </a:r>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3D43401F-76EF-4CE8-8DA6-0EF94FEC13CD}" type="slidenum">
              <a:rPr lang="en-US" smtClean="0"/>
              <a:t>‹Nº›</a:t>
            </a:fld>
            <a:endParaRPr lang="en-US"/>
          </a:p>
        </p:txBody>
      </p:sp>
    </p:spTree>
    <p:extLst>
      <p:ext uri="{BB962C8B-B14F-4D97-AF65-F5344CB8AC3E}">
        <p14:creationId xmlns:p14="http://schemas.microsoft.com/office/powerpoint/2010/main" val="4048251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r>
              <a:rPr lang="en-US" smtClean="0"/>
              <a:t>4/25/2020</a:t>
            </a:r>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3D43401F-76EF-4CE8-8DA6-0EF94FEC13CD}" type="slidenum">
              <a:rPr lang="en-US" smtClean="0"/>
              <a:t>‹Nº›</a:t>
            </a:fld>
            <a:endParaRPr lang="en-US"/>
          </a:p>
        </p:txBody>
      </p:sp>
    </p:spTree>
    <p:extLst>
      <p:ext uri="{BB962C8B-B14F-4D97-AF65-F5344CB8AC3E}">
        <p14:creationId xmlns:p14="http://schemas.microsoft.com/office/powerpoint/2010/main" val="1150660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r>
              <a:rPr lang="en-US" smtClean="0"/>
              <a:t>4/25/2020</a:t>
            </a:r>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3D43401F-76EF-4CE8-8DA6-0EF94FEC13CD}" type="slidenum">
              <a:rPr lang="en-US" smtClean="0"/>
              <a:t>‹Nº›</a:t>
            </a:fld>
            <a:endParaRPr lang="en-US"/>
          </a:p>
        </p:txBody>
      </p:sp>
    </p:spTree>
    <p:extLst>
      <p:ext uri="{BB962C8B-B14F-4D97-AF65-F5344CB8AC3E}">
        <p14:creationId xmlns:p14="http://schemas.microsoft.com/office/powerpoint/2010/main" val="2305297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4/25/2020</a:t>
            </a:r>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43401F-76EF-4CE8-8DA6-0EF94FEC13CD}" type="slidenum">
              <a:rPr lang="en-US" smtClean="0"/>
              <a:t>‹Nº›</a:t>
            </a:fld>
            <a:endParaRPr lang="en-US"/>
          </a:p>
        </p:txBody>
      </p:sp>
    </p:spTree>
    <p:extLst>
      <p:ext uri="{BB962C8B-B14F-4D97-AF65-F5344CB8AC3E}">
        <p14:creationId xmlns:p14="http://schemas.microsoft.com/office/powerpoint/2010/main" val="3801409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emf"/><Relationship Id="rId2" Type="http://schemas.openxmlformats.org/officeDocument/2006/relationships/hyperlink" Target="Guio.pptx" TargetMode="Externa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tiff"/><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tiff"/><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p:cNvSpPr txBox="1"/>
          <p:nvPr/>
        </p:nvSpPr>
        <p:spPr>
          <a:xfrm>
            <a:off x="1446363" y="958369"/>
            <a:ext cx="9299274" cy="1077218"/>
          </a:xfrm>
          <a:prstGeom prst="rect">
            <a:avLst/>
          </a:prstGeom>
          <a:noFill/>
        </p:spPr>
        <p:txBody>
          <a:bodyPr wrap="square" rtlCol="0">
            <a:spAutoFit/>
          </a:bodyPr>
          <a:lstStyle/>
          <a:p>
            <a:pPr algn="ctr"/>
            <a:r>
              <a:rPr lang="en-US" sz="3200" b="1" dirty="0"/>
              <a:t>Paleo-surface ruptures at both sides of a pressure ridge </a:t>
            </a:r>
            <a:r>
              <a:rPr lang="en-US" sz="3200" b="1" dirty="0" smtClean="0"/>
              <a:t>along </a:t>
            </a:r>
            <a:r>
              <a:rPr lang="pt-BR" sz="3200" b="1" dirty="0" err="1" smtClean="0"/>
              <a:t>Alhama</a:t>
            </a:r>
            <a:r>
              <a:rPr lang="pt-BR" sz="3200" b="1" dirty="0" smtClean="0"/>
              <a:t> </a:t>
            </a:r>
            <a:r>
              <a:rPr lang="pt-BR" sz="3200" b="1" dirty="0"/>
              <a:t>de Murcia </a:t>
            </a:r>
            <a:r>
              <a:rPr lang="pt-BR" sz="3200" b="1" dirty="0" err="1"/>
              <a:t>Fault</a:t>
            </a:r>
            <a:r>
              <a:rPr lang="pt-BR" sz="3200" b="1" dirty="0"/>
              <a:t> (SE Spain)</a:t>
            </a:r>
            <a:endParaRPr lang="en-US" sz="3200" dirty="0"/>
          </a:p>
        </p:txBody>
      </p:sp>
      <p:sp>
        <p:nvSpPr>
          <p:cNvPr id="2" name="CuadroTexto 1"/>
          <p:cNvSpPr txBox="1"/>
          <p:nvPr/>
        </p:nvSpPr>
        <p:spPr>
          <a:xfrm>
            <a:off x="1641126" y="2439453"/>
            <a:ext cx="8909747" cy="646331"/>
          </a:xfrm>
          <a:prstGeom prst="rect">
            <a:avLst/>
          </a:prstGeom>
          <a:noFill/>
        </p:spPr>
        <p:txBody>
          <a:bodyPr wrap="none" rtlCol="0">
            <a:spAutoFit/>
          </a:bodyPr>
          <a:lstStyle/>
          <a:p>
            <a:pPr algn="ctr"/>
            <a:r>
              <a:rPr lang="en-US" dirty="0"/>
              <a:t>Octavi </a:t>
            </a:r>
            <a:r>
              <a:rPr lang="en-US" dirty="0" smtClean="0"/>
              <a:t>Gómez-Novell (a), </a:t>
            </a:r>
            <a:r>
              <a:rPr lang="en-US" dirty="0" err="1"/>
              <a:t>María</a:t>
            </a:r>
            <a:r>
              <a:rPr lang="en-US" dirty="0"/>
              <a:t> </a:t>
            </a:r>
            <a:r>
              <a:rPr lang="en-US" dirty="0" err="1" smtClean="0"/>
              <a:t>Ortuño</a:t>
            </a:r>
            <a:r>
              <a:rPr lang="en-US" dirty="0" smtClean="0"/>
              <a:t> (</a:t>
            </a:r>
            <a:r>
              <a:rPr lang="en-US" dirty="0"/>
              <a:t>a)</a:t>
            </a:r>
            <a:r>
              <a:rPr lang="en-US" dirty="0" smtClean="0"/>
              <a:t>, </a:t>
            </a:r>
            <a:r>
              <a:rPr lang="en-US" dirty="0"/>
              <a:t>Julián </a:t>
            </a:r>
            <a:r>
              <a:rPr lang="en-US" dirty="0" err="1" smtClean="0"/>
              <a:t>García-Mayordomo</a:t>
            </a:r>
            <a:r>
              <a:rPr lang="en-US" dirty="0" smtClean="0"/>
              <a:t> (b), </a:t>
            </a:r>
            <a:r>
              <a:rPr lang="en-US" dirty="0" err="1"/>
              <a:t>Eulàlia</a:t>
            </a:r>
            <a:r>
              <a:rPr lang="en-US" dirty="0"/>
              <a:t> </a:t>
            </a:r>
            <a:r>
              <a:rPr lang="en-US" dirty="0" err="1" smtClean="0"/>
              <a:t>Masana</a:t>
            </a:r>
            <a:r>
              <a:rPr lang="en-US" dirty="0" smtClean="0"/>
              <a:t> </a:t>
            </a:r>
            <a:r>
              <a:rPr lang="en-US" dirty="0"/>
              <a:t>(a)</a:t>
            </a:r>
            <a:r>
              <a:rPr lang="en-US" dirty="0" smtClean="0"/>
              <a:t>, </a:t>
            </a:r>
          </a:p>
          <a:p>
            <a:pPr algn="ctr"/>
            <a:r>
              <a:rPr lang="en-US" dirty="0" smtClean="0"/>
              <a:t>Thomas</a:t>
            </a:r>
            <a:r>
              <a:rPr lang="en-US" dirty="0"/>
              <a:t> </a:t>
            </a:r>
            <a:r>
              <a:rPr lang="en-US" dirty="0" smtClean="0"/>
              <a:t>K. Rockwell (c), </a:t>
            </a:r>
            <a:r>
              <a:rPr lang="en-US" dirty="0" err="1"/>
              <a:t>Stéphane</a:t>
            </a:r>
            <a:r>
              <a:rPr lang="en-US" dirty="0"/>
              <a:t> </a:t>
            </a:r>
            <a:r>
              <a:rPr lang="en-US" dirty="0" smtClean="0"/>
              <a:t>Baize (d) </a:t>
            </a:r>
            <a:r>
              <a:rPr lang="en-US" dirty="0"/>
              <a:t>and </a:t>
            </a:r>
            <a:r>
              <a:rPr lang="en-US" dirty="0" err="1"/>
              <a:t>Raimon</a:t>
            </a:r>
            <a:r>
              <a:rPr lang="en-US" dirty="0"/>
              <a:t> </a:t>
            </a:r>
            <a:r>
              <a:rPr lang="en-US" dirty="0" err="1" smtClean="0"/>
              <a:t>Pallàs</a:t>
            </a:r>
            <a:r>
              <a:rPr lang="en-US" dirty="0" smtClean="0"/>
              <a:t> </a:t>
            </a:r>
            <a:r>
              <a:rPr lang="en-US" dirty="0"/>
              <a:t>(a)</a:t>
            </a:r>
          </a:p>
        </p:txBody>
      </p:sp>
      <p:sp>
        <p:nvSpPr>
          <p:cNvPr id="3" name="CuadroTexto 2"/>
          <p:cNvSpPr txBox="1"/>
          <p:nvPr/>
        </p:nvSpPr>
        <p:spPr>
          <a:xfrm>
            <a:off x="1583835" y="3489650"/>
            <a:ext cx="9024330" cy="1169551"/>
          </a:xfrm>
          <a:prstGeom prst="rect">
            <a:avLst/>
          </a:prstGeom>
          <a:noFill/>
        </p:spPr>
        <p:txBody>
          <a:bodyPr wrap="none" rtlCol="0">
            <a:spAutoFit/>
          </a:bodyPr>
          <a:lstStyle/>
          <a:p>
            <a:pPr algn="ctr"/>
            <a:r>
              <a:rPr lang="en-US" sz="1400" dirty="0" smtClean="0"/>
              <a:t>(a) RISKNAT Group, </a:t>
            </a:r>
            <a:r>
              <a:rPr lang="en-US" sz="1400" dirty="0" err="1" smtClean="0"/>
              <a:t>Facultat</a:t>
            </a:r>
            <a:r>
              <a:rPr lang="en-US" sz="1400" dirty="0" smtClean="0"/>
              <a:t> de </a:t>
            </a:r>
            <a:r>
              <a:rPr lang="en-US" sz="1400" dirty="0" err="1" smtClean="0"/>
              <a:t>Ciències</a:t>
            </a:r>
            <a:r>
              <a:rPr lang="en-US" sz="1400" dirty="0" smtClean="0"/>
              <a:t> de la Terra, </a:t>
            </a:r>
            <a:r>
              <a:rPr lang="es-ES" sz="1400" dirty="0" err="1" smtClean="0"/>
              <a:t>Universitat</a:t>
            </a:r>
            <a:r>
              <a:rPr lang="es-ES" sz="1400" dirty="0" smtClean="0"/>
              <a:t> </a:t>
            </a:r>
            <a:r>
              <a:rPr lang="es-ES" sz="1400" dirty="0"/>
              <a:t>de Barcelona, 08028 Barcelona, </a:t>
            </a:r>
            <a:r>
              <a:rPr lang="es-ES" sz="1400" dirty="0" err="1"/>
              <a:t>Spain</a:t>
            </a:r>
            <a:r>
              <a:rPr lang="es-ES" sz="1400" dirty="0"/>
              <a:t> (</a:t>
            </a:r>
            <a:r>
              <a:rPr lang="es-ES" sz="1400" dirty="0">
                <a:hlinkClick r:id="rId2" action="ppaction://hlinkpres?slideindex=1&amp;slidetitle="/>
              </a:rPr>
              <a:t>octgomez@ub.edu</a:t>
            </a:r>
            <a:r>
              <a:rPr lang="es-ES" sz="1400" dirty="0"/>
              <a:t>)</a:t>
            </a:r>
          </a:p>
          <a:p>
            <a:pPr algn="ctr"/>
            <a:r>
              <a:rPr lang="es-ES" sz="1400" dirty="0" smtClean="0"/>
              <a:t>(b) Instituto </a:t>
            </a:r>
            <a:r>
              <a:rPr lang="es-ES" sz="1400" dirty="0"/>
              <a:t>Geológico y Minero de España, 28760 Tres Cantos, </a:t>
            </a:r>
            <a:r>
              <a:rPr lang="es-ES" sz="1400" dirty="0" err="1"/>
              <a:t>Spain</a:t>
            </a:r>
            <a:r>
              <a:rPr lang="es-ES" sz="1400" dirty="0"/>
              <a:t>.</a:t>
            </a:r>
          </a:p>
          <a:p>
            <a:pPr algn="ctr"/>
            <a:r>
              <a:rPr lang="en-US" sz="1400" dirty="0" smtClean="0"/>
              <a:t>(c) Department </a:t>
            </a:r>
            <a:r>
              <a:rPr lang="en-US" sz="1400" dirty="0"/>
              <a:t>of Geological Sciences, San Diego State University, San Diego, CA 92182, USA.</a:t>
            </a:r>
          </a:p>
          <a:p>
            <a:pPr algn="ctr"/>
            <a:r>
              <a:rPr lang="fr-FR" sz="1400" dirty="0" smtClean="0"/>
              <a:t>(d) Institut </a:t>
            </a:r>
            <a:r>
              <a:rPr lang="fr-FR" sz="1400" dirty="0"/>
              <a:t>de Radioprotection et Sûreté Nucléaire - Seismic Hazard Division (BERSSIN), BP 17, 92262 Fontenay-aux-Roses,</a:t>
            </a:r>
          </a:p>
          <a:p>
            <a:pPr algn="ctr"/>
            <a:r>
              <a:rPr lang="en-US" sz="1400" dirty="0"/>
              <a:t>France.</a:t>
            </a:r>
          </a:p>
        </p:txBody>
      </p:sp>
      <p:pic>
        <p:nvPicPr>
          <p:cNvPr id="5" name="Imagen 4"/>
          <p:cNvPicPr>
            <a:picLocks noChangeAspect="1"/>
          </p:cNvPicPr>
          <p:nvPr/>
        </p:nvPicPr>
        <p:blipFill rotWithShape="1">
          <a:blip r:embed="rId3" cstate="screen">
            <a:extLst>
              <a:ext uri="{28A0092B-C50C-407E-A947-70E740481C1C}">
                <a14:useLocalDpi xmlns:a14="http://schemas.microsoft.com/office/drawing/2010/main" val="0"/>
              </a:ext>
            </a:extLst>
          </a:blip>
          <a:srcRect l="6604" t="11192" r="6285" b="39744"/>
          <a:stretch/>
        </p:blipFill>
        <p:spPr>
          <a:xfrm>
            <a:off x="260254" y="160495"/>
            <a:ext cx="1947850" cy="541240"/>
          </a:xfrm>
          <a:prstGeom prst="rect">
            <a:avLst/>
          </a:prstGeom>
        </p:spPr>
      </p:pic>
      <p:sp>
        <p:nvSpPr>
          <p:cNvPr id="6" name="CuadroTexto 5"/>
          <p:cNvSpPr txBox="1"/>
          <p:nvPr/>
        </p:nvSpPr>
        <p:spPr>
          <a:xfrm>
            <a:off x="1863078" y="6472909"/>
            <a:ext cx="8465844" cy="276999"/>
          </a:xfrm>
          <a:prstGeom prst="rect">
            <a:avLst/>
          </a:prstGeom>
          <a:noFill/>
        </p:spPr>
        <p:txBody>
          <a:bodyPr wrap="none" rtlCol="0">
            <a:spAutoFit/>
          </a:bodyPr>
          <a:lstStyle/>
          <a:p>
            <a:r>
              <a:rPr lang="ca-ES" sz="1200" dirty="0" err="1" smtClean="0"/>
              <a:t>Session</a:t>
            </a:r>
            <a:r>
              <a:rPr lang="ca-ES" sz="1200" dirty="0" smtClean="0"/>
              <a:t> NH4.1 </a:t>
            </a:r>
            <a:r>
              <a:rPr lang="ca-ES" sz="1200" dirty="0"/>
              <a:t>- </a:t>
            </a:r>
            <a:r>
              <a:rPr lang="ca-ES" sz="1200" dirty="0" err="1"/>
              <a:t>Seismic</a:t>
            </a:r>
            <a:r>
              <a:rPr lang="ca-ES" sz="1200" dirty="0"/>
              <a:t> </a:t>
            </a:r>
            <a:r>
              <a:rPr lang="ca-ES" sz="1200" dirty="0" err="1"/>
              <a:t>hazard</a:t>
            </a:r>
            <a:r>
              <a:rPr lang="ca-ES" sz="1200" dirty="0"/>
              <a:t> </a:t>
            </a:r>
            <a:r>
              <a:rPr lang="ca-ES" sz="1200" dirty="0" err="1"/>
              <a:t>based</a:t>
            </a:r>
            <a:r>
              <a:rPr lang="ca-ES" sz="1200" dirty="0"/>
              <a:t> on </a:t>
            </a:r>
            <a:r>
              <a:rPr lang="ca-ES" sz="1200" dirty="0" err="1"/>
              <a:t>paleoseismicity</a:t>
            </a:r>
            <a:r>
              <a:rPr lang="ca-ES" sz="1200" dirty="0"/>
              <a:t>, </a:t>
            </a:r>
            <a:r>
              <a:rPr lang="ca-ES" sz="1200" dirty="0" err="1"/>
              <a:t>active</a:t>
            </a:r>
            <a:r>
              <a:rPr lang="ca-ES" sz="1200" dirty="0"/>
              <a:t> </a:t>
            </a:r>
            <a:r>
              <a:rPr lang="ca-ES" sz="1200" dirty="0" err="1"/>
              <a:t>faulting</a:t>
            </a:r>
            <a:r>
              <a:rPr lang="ca-ES" sz="1200" dirty="0"/>
              <a:t> </a:t>
            </a:r>
            <a:r>
              <a:rPr lang="ca-ES" sz="1200" dirty="0" err="1"/>
              <a:t>and</a:t>
            </a:r>
            <a:r>
              <a:rPr lang="ca-ES" sz="1200" dirty="0"/>
              <a:t> </a:t>
            </a:r>
            <a:r>
              <a:rPr lang="ca-ES" sz="1200" dirty="0" err="1" smtClean="0"/>
              <a:t>surface</a:t>
            </a:r>
            <a:r>
              <a:rPr lang="ca-ES" sz="1200" dirty="0" smtClean="0"/>
              <a:t> </a:t>
            </a:r>
            <a:r>
              <a:rPr lang="ca-ES" sz="1200" dirty="0" err="1"/>
              <a:t>deformation</a:t>
            </a:r>
            <a:r>
              <a:rPr lang="ca-ES" sz="1200" dirty="0"/>
              <a:t> data - </a:t>
            </a:r>
            <a:r>
              <a:rPr lang="ca-ES" sz="1200" dirty="0" err="1"/>
              <a:t>the</a:t>
            </a:r>
            <a:r>
              <a:rPr lang="ca-ES" sz="1200" dirty="0"/>
              <a:t> challenges of FAULT2SHA</a:t>
            </a:r>
            <a:endParaRPr lang="en-US" sz="1200" dirty="0"/>
          </a:p>
        </p:txBody>
      </p:sp>
      <p:pic>
        <p:nvPicPr>
          <p:cNvPr id="7" name="Imagen 6"/>
          <p:cNvPicPr>
            <a:picLocks noChangeAspect="1"/>
          </p:cNvPicPr>
          <p:nvPr/>
        </p:nvPicPr>
        <p:blipFill>
          <a:blip r:embed="rId4"/>
          <a:stretch>
            <a:fillRect/>
          </a:stretch>
        </p:blipFill>
        <p:spPr>
          <a:xfrm>
            <a:off x="10745637" y="160495"/>
            <a:ext cx="1306098" cy="457613"/>
          </a:xfrm>
          <a:prstGeom prst="rect">
            <a:avLst/>
          </a:prstGeom>
        </p:spPr>
      </p:pic>
      <p:pic>
        <p:nvPicPr>
          <p:cNvPr id="9" name="Imagen 8"/>
          <p:cNvPicPr>
            <a:picLocks noChangeAspect="1"/>
          </p:cNvPicPr>
          <p:nvPr/>
        </p:nvPicPr>
        <p:blipFill>
          <a:blip r:embed="rId5"/>
          <a:stretch>
            <a:fillRect/>
          </a:stretch>
        </p:blipFill>
        <p:spPr>
          <a:xfrm>
            <a:off x="616705" y="5409824"/>
            <a:ext cx="1934260" cy="596200"/>
          </a:xfrm>
          <a:prstGeom prst="rect">
            <a:avLst/>
          </a:prstGeom>
        </p:spPr>
      </p:pic>
      <p:pic>
        <p:nvPicPr>
          <p:cNvPr id="11" name="Imagen 10"/>
          <p:cNvPicPr>
            <a:picLocks noChangeAspect="1"/>
          </p:cNvPicPr>
          <p:nvPr/>
        </p:nvPicPr>
        <p:blipFill>
          <a:blip r:embed="rId6"/>
          <a:stretch>
            <a:fillRect/>
          </a:stretch>
        </p:blipFill>
        <p:spPr>
          <a:xfrm>
            <a:off x="6824118" y="5218099"/>
            <a:ext cx="1399979" cy="979650"/>
          </a:xfrm>
          <a:prstGeom prst="rect">
            <a:avLst/>
          </a:prstGeom>
        </p:spPr>
      </p:pic>
      <p:pic>
        <p:nvPicPr>
          <p:cNvPr id="12" name="Imagen 11"/>
          <p:cNvPicPr>
            <a:picLocks noChangeAspect="1"/>
          </p:cNvPicPr>
          <p:nvPr/>
        </p:nvPicPr>
        <p:blipFill>
          <a:blip r:embed="rId7"/>
          <a:stretch>
            <a:fillRect/>
          </a:stretch>
        </p:blipFill>
        <p:spPr>
          <a:xfrm>
            <a:off x="9980709" y="5273474"/>
            <a:ext cx="1323214" cy="924275"/>
          </a:xfrm>
          <a:prstGeom prst="rect">
            <a:avLst/>
          </a:prstGeom>
        </p:spPr>
      </p:pic>
      <p:pic>
        <p:nvPicPr>
          <p:cNvPr id="17" name="Imagen 16"/>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103643" y="5218099"/>
            <a:ext cx="963863" cy="1061681"/>
          </a:xfrm>
          <a:prstGeom prst="rect">
            <a:avLst/>
          </a:prstGeom>
        </p:spPr>
      </p:pic>
    </p:spTree>
    <p:extLst>
      <p:ext uri="{BB962C8B-B14F-4D97-AF65-F5344CB8AC3E}">
        <p14:creationId xmlns:p14="http://schemas.microsoft.com/office/powerpoint/2010/main" val="8866386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84742" y="876107"/>
            <a:ext cx="11238556" cy="5016758"/>
          </a:xfrm>
          <a:prstGeom prst="rect">
            <a:avLst/>
          </a:prstGeom>
          <a:noFill/>
        </p:spPr>
        <p:txBody>
          <a:bodyPr wrap="square" rtlCol="0">
            <a:spAutoFit/>
          </a:bodyPr>
          <a:lstStyle/>
          <a:p>
            <a:pPr algn="just"/>
            <a:r>
              <a:rPr lang="en-US" sz="2000" b="1" u="sng" dirty="0" smtClean="0"/>
              <a:t>La Hoya site overview</a:t>
            </a:r>
          </a:p>
          <a:p>
            <a:pPr algn="just"/>
            <a:endParaRPr lang="ca-ES" sz="2000" u="sng" dirty="0"/>
          </a:p>
          <a:p>
            <a:pPr marL="285750" indent="-285750" algn="just">
              <a:buFontTx/>
              <a:buChar char="-"/>
            </a:pPr>
            <a:r>
              <a:rPr lang="ca-ES" sz="2000" dirty="0" err="1" smtClean="0"/>
              <a:t>This</a:t>
            </a:r>
            <a:r>
              <a:rPr lang="ca-ES" sz="2000" dirty="0" smtClean="0"/>
              <a:t> paleoseismic </a:t>
            </a:r>
            <a:r>
              <a:rPr lang="ca-ES" sz="2000" dirty="0" err="1" smtClean="0"/>
              <a:t>study</a:t>
            </a:r>
            <a:r>
              <a:rPr lang="ca-ES" sz="2000" dirty="0" smtClean="0"/>
              <a:t> </a:t>
            </a:r>
            <a:r>
              <a:rPr lang="ca-ES" sz="2000" dirty="0" err="1" smtClean="0"/>
              <a:t>sheds</a:t>
            </a:r>
            <a:r>
              <a:rPr lang="ca-ES" sz="2000" dirty="0" smtClean="0"/>
              <a:t> light for </a:t>
            </a:r>
            <a:r>
              <a:rPr lang="ca-ES" sz="2000" dirty="0" err="1" smtClean="0"/>
              <a:t>the</a:t>
            </a:r>
            <a:r>
              <a:rPr lang="ca-ES" sz="2000" dirty="0" smtClean="0"/>
              <a:t> </a:t>
            </a:r>
            <a:r>
              <a:rPr lang="ca-ES" sz="2000" dirty="0" err="1" smtClean="0"/>
              <a:t>first</a:t>
            </a:r>
            <a:r>
              <a:rPr lang="ca-ES" sz="2000" dirty="0" smtClean="0"/>
              <a:t> </a:t>
            </a:r>
            <a:r>
              <a:rPr lang="ca-ES" sz="2000" dirty="0" err="1" smtClean="0"/>
              <a:t>time</a:t>
            </a:r>
            <a:r>
              <a:rPr lang="ca-ES" sz="2000" dirty="0" smtClean="0"/>
              <a:t> to </a:t>
            </a:r>
            <a:r>
              <a:rPr lang="ca-ES" sz="2000" dirty="0" err="1" smtClean="0"/>
              <a:t>the</a:t>
            </a:r>
            <a:r>
              <a:rPr lang="ca-ES" sz="2000" dirty="0" smtClean="0"/>
              <a:t> </a:t>
            </a:r>
            <a:r>
              <a:rPr lang="ca-ES" sz="2000" dirty="0" err="1" smtClean="0"/>
              <a:t>Quaternary</a:t>
            </a:r>
            <a:r>
              <a:rPr lang="ca-ES" sz="2000" dirty="0" smtClean="0"/>
              <a:t> </a:t>
            </a:r>
            <a:r>
              <a:rPr lang="ca-ES" sz="2000" dirty="0" err="1" smtClean="0"/>
              <a:t>activity</a:t>
            </a:r>
            <a:r>
              <a:rPr lang="ca-ES" sz="2000" dirty="0" smtClean="0"/>
              <a:t> of </a:t>
            </a:r>
            <a:r>
              <a:rPr lang="ca-ES" sz="2000" dirty="0" err="1" smtClean="0"/>
              <a:t>the</a:t>
            </a:r>
            <a:r>
              <a:rPr lang="ca-ES" sz="2000" dirty="0" smtClean="0"/>
              <a:t> frontal </a:t>
            </a:r>
            <a:r>
              <a:rPr lang="ca-ES" sz="2000" dirty="0" err="1" smtClean="0"/>
              <a:t>branch</a:t>
            </a:r>
            <a:r>
              <a:rPr lang="ca-ES" sz="2000" dirty="0" smtClean="0"/>
              <a:t> of AMF </a:t>
            </a:r>
            <a:r>
              <a:rPr lang="ca-ES" sz="2000" dirty="0" err="1" smtClean="0"/>
              <a:t>pressure</a:t>
            </a:r>
            <a:r>
              <a:rPr lang="ca-ES" sz="2000" dirty="0" smtClean="0"/>
              <a:t> </a:t>
            </a:r>
            <a:r>
              <a:rPr lang="ca-ES" sz="2000" dirty="0" err="1" smtClean="0"/>
              <a:t>ridge</a:t>
            </a:r>
            <a:r>
              <a:rPr lang="ca-ES" sz="2000" dirty="0" smtClean="0"/>
              <a:t>. </a:t>
            </a:r>
            <a:r>
              <a:rPr lang="ca-ES" sz="2000" b="1" dirty="0" smtClean="0"/>
              <a:t>5 paleoseismic </a:t>
            </a:r>
            <a:r>
              <a:rPr lang="ca-ES" sz="2000" b="1" dirty="0" err="1" smtClean="0"/>
              <a:t>events</a:t>
            </a:r>
            <a:r>
              <a:rPr lang="ca-ES" sz="2000" b="1" dirty="0" smtClean="0"/>
              <a:t> </a:t>
            </a:r>
            <a:r>
              <a:rPr lang="ca-ES" sz="2000" dirty="0" err="1" smtClean="0"/>
              <a:t>have</a:t>
            </a:r>
            <a:r>
              <a:rPr lang="ca-ES" sz="2000" dirty="0" smtClean="0"/>
              <a:t> </a:t>
            </a:r>
            <a:r>
              <a:rPr lang="ca-ES" sz="2000" dirty="0" err="1" smtClean="0"/>
              <a:t>been</a:t>
            </a:r>
            <a:r>
              <a:rPr lang="ca-ES" sz="2000" dirty="0" smtClean="0"/>
              <a:t> </a:t>
            </a:r>
            <a:r>
              <a:rPr lang="ca-ES" sz="2000" dirty="0" err="1" smtClean="0"/>
              <a:t>identified</a:t>
            </a:r>
            <a:r>
              <a:rPr lang="ca-ES" sz="2000" dirty="0" smtClean="0"/>
              <a:t>, </a:t>
            </a:r>
            <a:r>
              <a:rPr lang="ca-ES" sz="2000" dirty="0" err="1" smtClean="0"/>
              <a:t>the</a:t>
            </a:r>
            <a:r>
              <a:rPr lang="ca-ES" sz="2000" dirty="0" smtClean="0"/>
              <a:t> </a:t>
            </a:r>
            <a:r>
              <a:rPr lang="ca-ES" sz="2000" dirty="0" err="1" smtClean="0"/>
              <a:t>last</a:t>
            </a:r>
            <a:r>
              <a:rPr lang="ca-ES" sz="2000" dirty="0" smtClean="0"/>
              <a:t> </a:t>
            </a:r>
            <a:r>
              <a:rPr lang="ca-ES" sz="2000" dirty="0" err="1" smtClean="0"/>
              <a:t>one</a:t>
            </a:r>
            <a:r>
              <a:rPr lang="ca-ES" sz="2000" dirty="0" smtClean="0"/>
              <a:t> </a:t>
            </a:r>
            <a:r>
              <a:rPr lang="ca-ES" sz="2000" dirty="0" err="1" smtClean="0"/>
              <a:t>being</a:t>
            </a:r>
            <a:r>
              <a:rPr lang="ca-ES" sz="2000" dirty="0" smtClean="0"/>
              <a:t> in </a:t>
            </a:r>
            <a:r>
              <a:rPr lang="ca-ES" sz="2000" dirty="0" err="1" smtClean="0"/>
              <a:t>the</a:t>
            </a:r>
            <a:r>
              <a:rPr lang="ca-ES" sz="2000" dirty="0" smtClean="0"/>
              <a:t> </a:t>
            </a:r>
            <a:r>
              <a:rPr lang="ca-ES" sz="2000" b="1" dirty="0" err="1" smtClean="0"/>
              <a:t>Holocene</a:t>
            </a:r>
            <a:r>
              <a:rPr lang="ca-ES" sz="2000" dirty="0" smtClean="0"/>
              <a:t>.</a:t>
            </a:r>
          </a:p>
          <a:p>
            <a:pPr marL="285750" indent="-285750" algn="just">
              <a:buFontTx/>
              <a:buChar char="-"/>
            </a:pPr>
            <a:endParaRPr lang="ca-ES" sz="2000" dirty="0" smtClean="0"/>
          </a:p>
          <a:p>
            <a:pPr marL="285750" indent="-285750" algn="just">
              <a:buFontTx/>
              <a:buChar char="-"/>
            </a:pPr>
            <a:r>
              <a:rPr lang="ca-ES" sz="2000" dirty="0" err="1" smtClean="0"/>
              <a:t>This</a:t>
            </a:r>
            <a:r>
              <a:rPr lang="ca-ES" sz="2000" dirty="0" smtClean="0"/>
              <a:t> </a:t>
            </a:r>
            <a:r>
              <a:rPr lang="ca-ES" sz="2000" dirty="0" err="1" smtClean="0"/>
              <a:t>fault</a:t>
            </a:r>
            <a:r>
              <a:rPr lang="ca-ES" sz="2000" dirty="0" smtClean="0"/>
              <a:t> </a:t>
            </a:r>
            <a:r>
              <a:rPr lang="ca-ES" sz="2000" dirty="0" err="1" smtClean="0"/>
              <a:t>branch</a:t>
            </a:r>
            <a:r>
              <a:rPr lang="ca-ES" sz="2000" dirty="0" smtClean="0"/>
              <a:t> </a:t>
            </a:r>
            <a:r>
              <a:rPr lang="ca-ES" sz="2000" dirty="0" err="1" smtClean="0"/>
              <a:t>accommodates</a:t>
            </a:r>
            <a:r>
              <a:rPr lang="ca-ES" sz="2000" dirty="0" smtClean="0"/>
              <a:t> </a:t>
            </a:r>
            <a:r>
              <a:rPr lang="ca-ES" sz="2000" dirty="0" err="1" smtClean="0"/>
              <a:t>mostly</a:t>
            </a:r>
            <a:r>
              <a:rPr lang="ca-ES" sz="2000" dirty="0" smtClean="0"/>
              <a:t> </a:t>
            </a:r>
            <a:r>
              <a:rPr lang="ca-ES" sz="2000" dirty="0" err="1" smtClean="0"/>
              <a:t>the</a:t>
            </a:r>
            <a:r>
              <a:rPr lang="ca-ES" sz="2000" dirty="0" smtClean="0"/>
              <a:t> </a:t>
            </a:r>
            <a:r>
              <a:rPr lang="ca-ES" sz="2000" b="1" dirty="0" err="1" smtClean="0"/>
              <a:t>reverse-dip-slip</a:t>
            </a:r>
            <a:r>
              <a:rPr lang="ca-ES" sz="2000" b="1" dirty="0" smtClean="0"/>
              <a:t> component </a:t>
            </a:r>
            <a:r>
              <a:rPr lang="ca-ES" sz="2000" dirty="0" smtClean="0"/>
              <a:t>of </a:t>
            </a:r>
            <a:r>
              <a:rPr lang="ca-ES" sz="2000" dirty="0" err="1" smtClean="0"/>
              <a:t>the</a:t>
            </a:r>
            <a:r>
              <a:rPr lang="ca-ES" sz="2000" dirty="0"/>
              <a:t> </a:t>
            </a:r>
            <a:r>
              <a:rPr lang="ca-ES" sz="2000" dirty="0" err="1" smtClean="0"/>
              <a:t>pressure</a:t>
            </a:r>
            <a:r>
              <a:rPr lang="ca-ES" sz="2000" dirty="0" smtClean="0"/>
              <a:t> </a:t>
            </a:r>
            <a:r>
              <a:rPr lang="ca-ES" sz="2000" dirty="0" err="1" smtClean="0"/>
              <a:t>ridge</a:t>
            </a:r>
            <a:r>
              <a:rPr lang="ca-ES" sz="2000" dirty="0" smtClean="0"/>
              <a:t> as </a:t>
            </a:r>
            <a:r>
              <a:rPr lang="ca-ES" sz="2000" dirty="0" err="1" smtClean="0"/>
              <a:t>it</a:t>
            </a:r>
            <a:r>
              <a:rPr lang="ca-ES" sz="2000" dirty="0" smtClean="0"/>
              <a:t> is a </a:t>
            </a:r>
            <a:r>
              <a:rPr lang="ca-ES" sz="2000" dirty="0" err="1" smtClean="0"/>
              <a:t>low</a:t>
            </a:r>
            <a:r>
              <a:rPr lang="ca-ES" sz="2000" dirty="0" smtClean="0"/>
              <a:t> angle </a:t>
            </a:r>
            <a:r>
              <a:rPr lang="ca-ES" sz="2000" dirty="0" err="1" smtClean="0"/>
              <a:t>thrust</a:t>
            </a:r>
            <a:r>
              <a:rPr lang="ca-ES" sz="2000" dirty="0" smtClean="0"/>
              <a:t>. </a:t>
            </a:r>
            <a:r>
              <a:rPr lang="ca-ES" sz="2000" dirty="0" err="1" smtClean="0"/>
              <a:t>Despite</a:t>
            </a:r>
            <a:r>
              <a:rPr lang="ca-ES" sz="2000" dirty="0" smtClean="0"/>
              <a:t> </a:t>
            </a:r>
            <a:r>
              <a:rPr lang="ca-ES" sz="2000" dirty="0" err="1" smtClean="0"/>
              <a:t>this</a:t>
            </a:r>
            <a:r>
              <a:rPr lang="ca-ES" sz="2000" dirty="0" smtClean="0"/>
              <a:t>, </a:t>
            </a:r>
            <a:r>
              <a:rPr lang="ca-ES" sz="2000" dirty="0" err="1" smtClean="0"/>
              <a:t>the</a:t>
            </a:r>
            <a:r>
              <a:rPr lang="ca-ES" sz="2000" dirty="0" smtClean="0"/>
              <a:t> </a:t>
            </a:r>
            <a:r>
              <a:rPr lang="ca-ES" sz="2000" dirty="0" err="1" smtClean="0"/>
              <a:t>role</a:t>
            </a:r>
            <a:r>
              <a:rPr lang="ca-ES" sz="2000" dirty="0" smtClean="0"/>
              <a:t> of a possible lateral component </a:t>
            </a:r>
            <a:r>
              <a:rPr lang="ca-ES" sz="2000" dirty="0" err="1" smtClean="0"/>
              <a:t>could</a:t>
            </a:r>
            <a:r>
              <a:rPr lang="ca-ES" sz="2000" dirty="0" smtClean="0"/>
              <a:t> be </a:t>
            </a:r>
            <a:r>
              <a:rPr lang="ca-ES" sz="2000" dirty="0" err="1" smtClean="0"/>
              <a:t>explored</a:t>
            </a:r>
            <a:r>
              <a:rPr lang="ca-ES" sz="2000" dirty="0" smtClean="0"/>
              <a:t> in 3D </a:t>
            </a:r>
            <a:r>
              <a:rPr lang="ca-ES" sz="2000" dirty="0" err="1" smtClean="0"/>
              <a:t>trenching</a:t>
            </a:r>
            <a:r>
              <a:rPr lang="ca-ES" sz="2000" dirty="0" smtClean="0"/>
              <a:t> </a:t>
            </a:r>
            <a:r>
              <a:rPr lang="ca-ES" sz="2000" dirty="0" err="1" smtClean="0"/>
              <a:t>studies</a:t>
            </a:r>
            <a:r>
              <a:rPr lang="ca-ES" sz="2000" dirty="0" smtClean="0"/>
              <a:t> in </a:t>
            </a:r>
            <a:r>
              <a:rPr lang="ca-ES" sz="2000" dirty="0" err="1" smtClean="0"/>
              <a:t>the</a:t>
            </a:r>
            <a:r>
              <a:rPr lang="ca-ES" sz="2000" dirty="0" smtClean="0"/>
              <a:t> </a:t>
            </a:r>
            <a:r>
              <a:rPr lang="ca-ES" sz="2000" dirty="0" err="1" smtClean="0"/>
              <a:t>future</a:t>
            </a:r>
            <a:r>
              <a:rPr lang="ca-ES" sz="2000" dirty="0" smtClean="0"/>
              <a:t>.</a:t>
            </a:r>
          </a:p>
          <a:p>
            <a:pPr marL="285750" indent="-285750" algn="just">
              <a:buFontTx/>
              <a:buChar char="-"/>
            </a:pPr>
            <a:endParaRPr lang="ca-ES" sz="2000" dirty="0"/>
          </a:p>
          <a:p>
            <a:pPr marL="285750" indent="-285750" algn="just">
              <a:buFontTx/>
              <a:buChar char="-"/>
            </a:pPr>
            <a:r>
              <a:rPr lang="ca-ES" sz="2000" dirty="0" err="1" smtClean="0"/>
              <a:t>The</a:t>
            </a:r>
            <a:r>
              <a:rPr lang="ca-ES" sz="2000" dirty="0" smtClean="0"/>
              <a:t> </a:t>
            </a:r>
            <a:r>
              <a:rPr lang="ca-ES" sz="2000" dirty="0" err="1" smtClean="0"/>
              <a:t>cummulative</a:t>
            </a:r>
            <a:r>
              <a:rPr lang="ca-ES" sz="2000" dirty="0" smtClean="0"/>
              <a:t> vertical offset </a:t>
            </a:r>
            <a:r>
              <a:rPr lang="ca-ES" sz="2000" dirty="0" err="1" smtClean="0"/>
              <a:t>linked</a:t>
            </a:r>
            <a:r>
              <a:rPr lang="ca-ES" sz="2000" dirty="0" smtClean="0"/>
              <a:t> to </a:t>
            </a:r>
            <a:r>
              <a:rPr lang="ca-ES" sz="2000" dirty="0" err="1" smtClean="0"/>
              <a:t>this</a:t>
            </a:r>
            <a:r>
              <a:rPr lang="ca-ES" sz="2000" dirty="0" smtClean="0"/>
              <a:t> </a:t>
            </a:r>
            <a:r>
              <a:rPr lang="ca-ES" sz="2000" dirty="0" err="1" smtClean="0"/>
              <a:t>fault</a:t>
            </a:r>
            <a:r>
              <a:rPr lang="ca-ES" sz="2000" dirty="0" smtClean="0"/>
              <a:t> is </a:t>
            </a:r>
            <a:r>
              <a:rPr lang="ca-ES" sz="2000" dirty="0" err="1" smtClean="0"/>
              <a:t>around</a:t>
            </a:r>
            <a:r>
              <a:rPr lang="ca-ES" sz="2000" dirty="0" smtClean="0"/>
              <a:t> </a:t>
            </a:r>
            <a:r>
              <a:rPr lang="ca-ES" sz="2000" b="1" dirty="0" smtClean="0"/>
              <a:t>4-5 m</a:t>
            </a:r>
            <a:r>
              <a:rPr lang="ca-ES" sz="2000" dirty="0" smtClean="0"/>
              <a:t> </a:t>
            </a:r>
            <a:r>
              <a:rPr lang="ca-ES" sz="2000" dirty="0" err="1" smtClean="0"/>
              <a:t>minimum</a:t>
            </a:r>
            <a:r>
              <a:rPr lang="ca-ES" sz="2000" dirty="0" smtClean="0"/>
              <a:t>, as </a:t>
            </a:r>
            <a:r>
              <a:rPr lang="ca-ES" sz="2000" dirty="0" err="1" smtClean="0"/>
              <a:t>inferred</a:t>
            </a:r>
            <a:r>
              <a:rPr lang="ca-ES" sz="2000" dirty="0" smtClean="0"/>
              <a:t> </a:t>
            </a:r>
            <a:r>
              <a:rPr lang="ca-ES" sz="2000" dirty="0" err="1" smtClean="0"/>
              <a:t>from</a:t>
            </a:r>
            <a:r>
              <a:rPr lang="ca-ES" sz="2000" dirty="0" smtClean="0"/>
              <a:t> </a:t>
            </a:r>
            <a:r>
              <a:rPr lang="ca-ES" sz="2000" dirty="0" err="1" smtClean="0"/>
              <a:t>restoration</a:t>
            </a:r>
            <a:r>
              <a:rPr lang="ca-ES" sz="2000" dirty="0" smtClean="0"/>
              <a:t> of </a:t>
            </a:r>
            <a:r>
              <a:rPr lang="ca-ES" sz="2000" dirty="0" err="1" smtClean="0"/>
              <a:t>the</a:t>
            </a:r>
            <a:r>
              <a:rPr lang="ca-ES" sz="2000" dirty="0" smtClean="0"/>
              <a:t> </a:t>
            </a:r>
            <a:r>
              <a:rPr lang="ca-ES" sz="2000" dirty="0" err="1" smtClean="0"/>
              <a:t>stratigraphic</a:t>
            </a:r>
            <a:r>
              <a:rPr lang="ca-ES" sz="2000" dirty="0" smtClean="0"/>
              <a:t> </a:t>
            </a:r>
            <a:r>
              <a:rPr lang="ca-ES" sz="2000" dirty="0" err="1" smtClean="0"/>
              <a:t>sequence</a:t>
            </a:r>
            <a:r>
              <a:rPr lang="ca-ES" sz="2000" dirty="0"/>
              <a:t> </a:t>
            </a:r>
            <a:r>
              <a:rPr lang="ca-ES" sz="2000" dirty="0" smtClean="0"/>
              <a:t>in T-3.</a:t>
            </a:r>
          </a:p>
          <a:p>
            <a:pPr algn="just"/>
            <a:r>
              <a:rPr lang="ca-ES" sz="2000" dirty="0" smtClean="0"/>
              <a:t> </a:t>
            </a:r>
          </a:p>
          <a:p>
            <a:pPr marL="285750" indent="-285750" algn="just">
              <a:buFontTx/>
              <a:buChar char="-"/>
            </a:pPr>
            <a:r>
              <a:rPr lang="ca-ES" sz="2000" dirty="0" smtClean="0"/>
              <a:t>OSL dates </a:t>
            </a:r>
            <a:r>
              <a:rPr lang="ca-ES" sz="2000" dirty="0" err="1" smtClean="0"/>
              <a:t>are</a:t>
            </a:r>
            <a:r>
              <a:rPr lang="ca-ES" sz="2000" dirty="0" smtClean="0"/>
              <a:t> </a:t>
            </a:r>
            <a:r>
              <a:rPr lang="ca-ES" sz="2000" dirty="0" err="1" smtClean="0"/>
              <a:t>being</a:t>
            </a:r>
            <a:r>
              <a:rPr lang="ca-ES" sz="2000" dirty="0" smtClean="0"/>
              <a:t> </a:t>
            </a:r>
            <a:r>
              <a:rPr lang="ca-ES" sz="2000" dirty="0" err="1" smtClean="0"/>
              <a:t>performed</a:t>
            </a:r>
            <a:r>
              <a:rPr lang="ca-ES" sz="2000" dirty="0" smtClean="0"/>
              <a:t> </a:t>
            </a:r>
            <a:r>
              <a:rPr lang="ca-ES" sz="2000" dirty="0" err="1" smtClean="0"/>
              <a:t>at</a:t>
            </a:r>
            <a:r>
              <a:rPr lang="ca-ES" sz="2000" dirty="0" smtClean="0"/>
              <a:t> </a:t>
            </a:r>
            <a:r>
              <a:rPr lang="ca-ES" sz="2000" dirty="0" err="1" smtClean="0"/>
              <a:t>the</a:t>
            </a:r>
            <a:r>
              <a:rPr lang="ca-ES" sz="2000" dirty="0" smtClean="0"/>
              <a:t> moment. </a:t>
            </a:r>
            <a:r>
              <a:rPr lang="ca-ES" sz="2000" dirty="0" err="1" smtClean="0"/>
              <a:t>The</a:t>
            </a:r>
            <a:r>
              <a:rPr lang="ca-ES" sz="2000" dirty="0" smtClean="0"/>
              <a:t> </a:t>
            </a:r>
            <a:r>
              <a:rPr lang="ca-ES" sz="2000" dirty="0" err="1" smtClean="0"/>
              <a:t>forthcoming</a:t>
            </a:r>
            <a:r>
              <a:rPr lang="ca-ES" sz="2000" dirty="0" smtClean="0"/>
              <a:t> </a:t>
            </a:r>
            <a:r>
              <a:rPr lang="ca-ES" sz="2000" dirty="0" err="1" smtClean="0"/>
              <a:t>date</a:t>
            </a:r>
            <a:r>
              <a:rPr lang="ca-ES" sz="2000" dirty="0" smtClean="0"/>
              <a:t> </a:t>
            </a:r>
            <a:r>
              <a:rPr lang="ca-ES" sz="2000" dirty="0" err="1" smtClean="0"/>
              <a:t>results</a:t>
            </a:r>
            <a:r>
              <a:rPr lang="ca-ES" sz="2000" dirty="0" smtClean="0"/>
              <a:t> </a:t>
            </a:r>
            <a:r>
              <a:rPr lang="ca-ES" sz="2000" dirty="0" err="1" smtClean="0"/>
              <a:t>will</a:t>
            </a:r>
            <a:r>
              <a:rPr lang="ca-ES" sz="2000" dirty="0" smtClean="0"/>
              <a:t> </a:t>
            </a:r>
            <a:r>
              <a:rPr lang="ca-ES" sz="2000" dirty="0" err="1" smtClean="0"/>
              <a:t>allow</a:t>
            </a:r>
            <a:r>
              <a:rPr lang="ca-ES" sz="2000" dirty="0" smtClean="0"/>
              <a:t> us to </a:t>
            </a:r>
            <a:r>
              <a:rPr lang="ca-ES" sz="2000" dirty="0" err="1" smtClean="0"/>
              <a:t>establish</a:t>
            </a:r>
            <a:r>
              <a:rPr lang="ca-ES" sz="2000" dirty="0" smtClean="0"/>
              <a:t> a </a:t>
            </a:r>
            <a:r>
              <a:rPr lang="ca-ES" sz="2000" b="1" dirty="0" err="1" smtClean="0"/>
              <a:t>crono-sequence</a:t>
            </a:r>
            <a:r>
              <a:rPr lang="ca-ES" sz="2000" dirty="0" smtClean="0"/>
              <a:t> of </a:t>
            </a:r>
            <a:r>
              <a:rPr lang="ca-ES" sz="2000" dirty="0" err="1" smtClean="0"/>
              <a:t>the</a:t>
            </a:r>
            <a:r>
              <a:rPr lang="ca-ES" sz="2000" dirty="0" smtClean="0"/>
              <a:t> </a:t>
            </a:r>
            <a:r>
              <a:rPr lang="ca-ES" sz="2000" dirty="0" err="1" smtClean="0"/>
              <a:t>seismic</a:t>
            </a:r>
            <a:r>
              <a:rPr lang="ca-ES" sz="2000" dirty="0" smtClean="0"/>
              <a:t> </a:t>
            </a:r>
            <a:r>
              <a:rPr lang="ca-ES" sz="2000" dirty="0" err="1" smtClean="0"/>
              <a:t>events</a:t>
            </a:r>
            <a:r>
              <a:rPr lang="ca-ES" sz="2000" dirty="0" smtClean="0"/>
              <a:t> </a:t>
            </a:r>
            <a:r>
              <a:rPr lang="ca-ES" sz="2000" dirty="0" err="1" smtClean="0"/>
              <a:t>identified</a:t>
            </a:r>
            <a:r>
              <a:rPr lang="ca-ES" sz="2000" dirty="0" smtClean="0"/>
              <a:t> in T-3 </a:t>
            </a:r>
            <a:r>
              <a:rPr lang="ca-ES" sz="2000" dirty="0" err="1" smtClean="0"/>
              <a:t>and</a:t>
            </a:r>
            <a:r>
              <a:rPr lang="ca-ES" sz="2000" dirty="0" smtClean="0"/>
              <a:t> </a:t>
            </a:r>
            <a:r>
              <a:rPr lang="ca-ES" sz="2000" dirty="0" err="1" smtClean="0"/>
              <a:t>an</a:t>
            </a:r>
            <a:r>
              <a:rPr lang="ca-ES" sz="2000" dirty="0" smtClean="0"/>
              <a:t> </a:t>
            </a:r>
            <a:r>
              <a:rPr lang="ca-ES" sz="2000" b="1" dirty="0" err="1" smtClean="0"/>
              <a:t>uplift</a:t>
            </a:r>
            <a:r>
              <a:rPr lang="ca-ES" sz="2000" b="1" dirty="0" smtClean="0"/>
              <a:t> </a:t>
            </a:r>
            <a:r>
              <a:rPr lang="ca-ES" sz="2000" b="1" dirty="0" err="1" smtClean="0"/>
              <a:t>rate</a:t>
            </a:r>
            <a:r>
              <a:rPr lang="ca-ES" sz="2000" b="1" dirty="0" smtClean="0"/>
              <a:t> </a:t>
            </a:r>
            <a:r>
              <a:rPr lang="ca-ES" sz="2000" dirty="0" smtClean="0"/>
              <a:t>for </a:t>
            </a:r>
            <a:r>
              <a:rPr lang="ca-ES" sz="2000" dirty="0" err="1" smtClean="0"/>
              <a:t>the</a:t>
            </a:r>
            <a:r>
              <a:rPr lang="ca-ES" sz="2000" dirty="0" smtClean="0"/>
              <a:t> offsets </a:t>
            </a:r>
            <a:r>
              <a:rPr lang="ca-ES" sz="2000" dirty="0" err="1" smtClean="0"/>
              <a:t>calculated</a:t>
            </a:r>
            <a:r>
              <a:rPr lang="ca-ES" sz="2000" dirty="0" smtClean="0"/>
              <a:t> in </a:t>
            </a:r>
            <a:r>
              <a:rPr lang="ca-ES" sz="2000" dirty="0" err="1" smtClean="0"/>
              <a:t>this</a:t>
            </a:r>
            <a:r>
              <a:rPr lang="ca-ES" sz="2000" dirty="0" smtClean="0"/>
              <a:t> </a:t>
            </a:r>
            <a:r>
              <a:rPr lang="ca-ES" sz="2000" dirty="0" err="1" smtClean="0"/>
              <a:t>trench</a:t>
            </a:r>
            <a:r>
              <a:rPr lang="ca-ES" sz="2000" dirty="0" smtClean="0"/>
              <a:t>.</a:t>
            </a:r>
          </a:p>
          <a:p>
            <a:pPr marL="285750" indent="-285750" algn="just">
              <a:buFontTx/>
              <a:buChar char="-"/>
            </a:pPr>
            <a:endParaRPr lang="en-US" sz="2000" dirty="0" smtClean="0"/>
          </a:p>
        </p:txBody>
      </p:sp>
      <p:pic>
        <p:nvPicPr>
          <p:cNvPr id="3" name="Imagen 2"/>
          <p:cNvPicPr>
            <a:picLocks noChangeAspect="1"/>
          </p:cNvPicPr>
          <p:nvPr/>
        </p:nvPicPr>
        <p:blipFill rotWithShape="1">
          <a:blip r:embed="rId2" cstate="screen">
            <a:extLst>
              <a:ext uri="{28A0092B-C50C-407E-A947-70E740481C1C}">
                <a14:useLocalDpi xmlns:a14="http://schemas.microsoft.com/office/drawing/2010/main" val="0"/>
              </a:ext>
            </a:extLst>
          </a:blip>
          <a:srcRect l="6604" t="11192" r="6285" b="39744"/>
          <a:stretch/>
        </p:blipFill>
        <p:spPr>
          <a:xfrm>
            <a:off x="9980723" y="150201"/>
            <a:ext cx="1947850" cy="541240"/>
          </a:xfrm>
          <a:prstGeom prst="rect">
            <a:avLst/>
          </a:prstGeom>
        </p:spPr>
      </p:pic>
      <p:sp>
        <p:nvSpPr>
          <p:cNvPr id="7" name="Marcador de número de diapositiva 6"/>
          <p:cNvSpPr>
            <a:spLocks noGrp="1"/>
          </p:cNvSpPr>
          <p:nvPr>
            <p:ph type="sldNum" sz="quarter" idx="12"/>
          </p:nvPr>
        </p:nvSpPr>
        <p:spPr/>
        <p:txBody>
          <a:bodyPr/>
          <a:lstStyle/>
          <a:p>
            <a:fld id="{3D43401F-76EF-4CE8-8DA6-0EF94FEC13CD}" type="slidenum">
              <a:rPr lang="en-US" smtClean="0"/>
              <a:t>10</a:t>
            </a:fld>
            <a:endParaRPr lang="en-US"/>
          </a:p>
        </p:txBody>
      </p:sp>
      <p:sp>
        <p:nvSpPr>
          <p:cNvPr id="8" name="CuadroTexto 7"/>
          <p:cNvSpPr txBox="1"/>
          <p:nvPr/>
        </p:nvSpPr>
        <p:spPr>
          <a:xfrm>
            <a:off x="483704" y="6444476"/>
            <a:ext cx="1077539" cy="276999"/>
          </a:xfrm>
          <a:prstGeom prst="rect">
            <a:avLst/>
          </a:prstGeom>
          <a:noFill/>
        </p:spPr>
        <p:txBody>
          <a:bodyPr wrap="none" rtlCol="0">
            <a:spAutoFit/>
          </a:bodyPr>
          <a:lstStyle/>
          <a:p>
            <a:r>
              <a:rPr lang="ca-ES" sz="1200" dirty="0" err="1" smtClean="0"/>
              <a:t>Session</a:t>
            </a:r>
            <a:r>
              <a:rPr lang="ca-ES" sz="1200" dirty="0" smtClean="0"/>
              <a:t> NH4.1</a:t>
            </a:r>
            <a:endParaRPr lang="en-US" sz="1200" dirty="0"/>
          </a:p>
        </p:txBody>
      </p:sp>
    </p:spTree>
    <p:extLst>
      <p:ext uri="{BB962C8B-B14F-4D97-AF65-F5344CB8AC3E}">
        <p14:creationId xmlns:p14="http://schemas.microsoft.com/office/powerpoint/2010/main" val="22840030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cstate="screen">
            <a:extLst>
              <a:ext uri="{28A0092B-C50C-407E-A947-70E740481C1C}">
                <a14:useLocalDpi xmlns:a14="http://schemas.microsoft.com/office/drawing/2010/main" val="0"/>
              </a:ext>
            </a:extLst>
          </a:blip>
          <a:srcRect l="6604" t="11192" r="6285" b="39744"/>
          <a:stretch/>
        </p:blipFill>
        <p:spPr>
          <a:xfrm>
            <a:off x="9980723" y="150201"/>
            <a:ext cx="1947850" cy="541240"/>
          </a:xfrm>
          <a:prstGeom prst="rect">
            <a:avLst/>
          </a:prstGeom>
        </p:spPr>
      </p:pic>
      <p:sp>
        <p:nvSpPr>
          <p:cNvPr id="6" name="CuadroTexto 5"/>
          <p:cNvSpPr txBox="1"/>
          <p:nvPr/>
        </p:nvSpPr>
        <p:spPr>
          <a:xfrm>
            <a:off x="484742" y="506775"/>
            <a:ext cx="2120068" cy="369332"/>
          </a:xfrm>
          <a:prstGeom prst="rect">
            <a:avLst/>
          </a:prstGeom>
          <a:noFill/>
        </p:spPr>
        <p:txBody>
          <a:bodyPr wrap="none" rtlCol="0">
            <a:spAutoFit/>
          </a:bodyPr>
          <a:lstStyle/>
          <a:p>
            <a:r>
              <a:rPr lang="ca-ES" b="1" dirty="0" smtClean="0"/>
              <a:t>4. EL SALTADOR SITE</a:t>
            </a:r>
          </a:p>
        </p:txBody>
      </p:sp>
      <p:sp>
        <p:nvSpPr>
          <p:cNvPr id="7" name="CuadroTexto 6"/>
          <p:cNvSpPr txBox="1"/>
          <p:nvPr/>
        </p:nvSpPr>
        <p:spPr>
          <a:xfrm>
            <a:off x="484741" y="1035170"/>
            <a:ext cx="11264435" cy="1323439"/>
          </a:xfrm>
          <a:prstGeom prst="rect">
            <a:avLst/>
          </a:prstGeom>
          <a:noFill/>
        </p:spPr>
        <p:txBody>
          <a:bodyPr wrap="square" rtlCol="0">
            <a:spAutoFit/>
          </a:bodyPr>
          <a:lstStyle/>
          <a:p>
            <a:pPr algn="just"/>
            <a:r>
              <a:rPr lang="ca-ES" sz="1600" dirty="0" smtClean="0"/>
              <a:t>El Saltador </a:t>
            </a:r>
            <a:r>
              <a:rPr lang="ca-ES" sz="1600" dirty="0" err="1" smtClean="0"/>
              <a:t>site</a:t>
            </a:r>
            <a:r>
              <a:rPr lang="ca-ES" sz="1600" dirty="0" smtClean="0"/>
              <a:t> is </a:t>
            </a:r>
            <a:r>
              <a:rPr lang="ca-ES" sz="1600" dirty="0" err="1" smtClean="0"/>
              <a:t>located</a:t>
            </a:r>
            <a:r>
              <a:rPr lang="ca-ES" sz="1600" dirty="0" smtClean="0"/>
              <a:t> </a:t>
            </a:r>
            <a:r>
              <a:rPr lang="ca-ES" sz="1600" dirty="0" smtClean="0"/>
              <a:t>in </a:t>
            </a:r>
            <a:r>
              <a:rPr lang="ca-ES" sz="1600" dirty="0" err="1" smtClean="0"/>
              <a:t>the</a:t>
            </a:r>
            <a:r>
              <a:rPr lang="ca-ES" sz="1600" dirty="0" smtClean="0"/>
              <a:t> NW </a:t>
            </a:r>
            <a:r>
              <a:rPr lang="ca-ES" sz="1600" dirty="0" err="1" smtClean="0"/>
              <a:t>branch</a:t>
            </a:r>
            <a:r>
              <a:rPr lang="ca-ES" sz="1600" dirty="0" smtClean="0"/>
              <a:t> of </a:t>
            </a:r>
            <a:r>
              <a:rPr lang="ca-ES" sz="1600" dirty="0" err="1" smtClean="0"/>
              <a:t>the</a:t>
            </a:r>
            <a:r>
              <a:rPr lang="ca-ES" sz="1600" dirty="0" smtClean="0"/>
              <a:t> </a:t>
            </a:r>
            <a:r>
              <a:rPr lang="ca-ES" sz="1600" dirty="0" err="1" smtClean="0"/>
              <a:t>pressure</a:t>
            </a:r>
            <a:r>
              <a:rPr lang="ca-ES" sz="1600" dirty="0" smtClean="0"/>
              <a:t> </a:t>
            </a:r>
            <a:r>
              <a:rPr lang="ca-ES" sz="1600" dirty="0" err="1" smtClean="0"/>
              <a:t>ridge</a:t>
            </a:r>
            <a:r>
              <a:rPr lang="ca-ES" sz="1600" dirty="0" smtClean="0"/>
              <a:t> of AMF. </a:t>
            </a:r>
            <a:r>
              <a:rPr lang="ca-ES" sz="1600" dirty="0" err="1" smtClean="0"/>
              <a:t>It</a:t>
            </a:r>
            <a:r>
              <a:rPr lang="ca-ES" sz="1600" dirty="0" smtClean="0"/>
              <a:t> has </a:t>
            </a:r>
            <a:r>
              <a:rPr lang="ca-ES" sz="1600" dirty="0" err="1" smtClean="0"/>
              <a:t>been</a:t>
            </a:r>
            <a:r>
              <a:rPr lang="ca-ES" sz="1600" dirty="0" smtClean="0"/>
              <a:t> </a:t>
            </a:r>
            <a:r>
              <a:rPr lang="ca-ES" sz="1600" dirty="0" err="1" smtClean="0"/>
              <a:t>object</a:t>
            </a:r>
            <a:r>
              <a:rPr lang="ca-ES" sz="1600" dirty="0" smtClean="0"/>
              <a:t> of </a:t>
            </a:r>
            <a:r>
              <a:rPr lang="ca-ES" sz="1600" dirty="0" err="1" smtClean="0"/>
              <a:t>previous</a:t>
            </a:r>
            <a:r>
              <a:rPr lang="ca-ES" sz="1600" dirty="0" smtClean="0"/>
              <a:t> paleoseismic </a:t>
            </a:r>
            <a:r>
              <a:rPr lang="ca-ES" sz="1600" dirty="0" err="1" smtClean="0"/>
              <a:t>studies</a:t>
            </a:r>
            <a:r>
              <a:rPr lang="ca-ES" sz="1600" dirty="0" smtClean="0"/>
              <a:t>, </a:t>
            </a:r>
            <a:r>
              <a:rPr lang="ca-ES" sz="1600" dirty="0" err="1" smtClean="0"/>
              <a:t>which</a:t>
            </a:r>
            <a:r>
              <a:rPr lang="ca-ES" sz="1600" dirty="0" smtClean="0"/>
              <a:t> </a:t>
            </a:r>
            <a:r>
              <a:rPr lang="ca-ES" sz="1600" dirty="0" err="1" smtClean="0"/>
              <a:t>remarkably</a:t>
            </a:r>
            <a:r>
              <a:rPr lang="ca-ES" sz="1600" dirty="0" smtClean="0"/>
              <a:t> </a:t>
            </a:r>
            <a:r>
              <a:rPr lang="ca-ES" sz="1600" dirty="0" err="1" smtClean="0"/>
              <a:t>include</a:t>
            </a:r>
            <a:r>
              <a:rPr lang="ca-ES" sz="1600" dirty="0" smtClean="0"/>
              <a:t> a </a:t>
            </a:r>
            <a:r>
              <a:rPr lang="ca-ES" sz="1600" b="1" dirty="0" smtClean="0"/>
              <a:t>3D </a:t>
            </a:r>
            <a:r>
              <a:rPr lang="ca-ES" sz="1600" b="1" dirty="0" err="1" smtClean="0"/>
              <a:t>trenching</a:t>
            </a:r>
            <a:r>
              <a:rPr lang="ca-ES" sz="1600" b="1" dirty="0" smtClean="0"/>
              <a:t> </a:t>
            </a:r>
            <a:r>
              <a:rPr lang="ca-ES" sz="1600" dirty="0" err="1" smtClean="0"/>
              <a:t>analysis</a:t>
            </a:r>
            <a:r>
              <a:rPr lang="ca-ES" sz="1600" dirty="0" smtClean="0"/>
              <a:t> </a:t>
            </a:r>
            <a:r>
              <a:rPr lang="ca-ES" sz="1600" dirty="0" err="1" smtClean="0"/>
              <a:t>that</a:t>
            </a:r>
            <a:r>
              <a:rPr lang="ca-ES" sz="1600" dirty="0" smtClean="0"/>
              <a:t> </a:t>
            </a:r>
            <a:r>
              <a:rPr lang="ca-ES" sz="1600" dirty="0" err="1" smtClean="0"/>
              <a:t>allowed</a:t>
            </a:r>
            <a:r>
              <a:rPr lang="ca-ES" sz="1600" dirty="0" smtClean="0"/>
              <a:t> </a:t>
            </a:r>
            <a:r>
              <a:rPr lang="ca-ES" sz="1600" dirty="0" err="1" smtClean="0"/>
              <a:t>estimating</a:t>
            </a:r>
            <a:r>
              <a:rPr lang="ca-ES" sz="1600" dirty="0" smtClean="0"/>
              <a:t> </a:t>
            </a:r>
            <a:r>
              <a:rPr lang="ca-ES" sz="1600" dirty="0" err="1" smtClean="0"/>
              <a:t>the</a:t>
            </a:r>
            <a:r>
              <a:rPr lang="ca-ES" sz="1600" dirty="0" smtClean="0"/>
              <a:t> </a:t>
            </a:r>
            <a:r>
              <a:rPr lang="ca-ES" sz="1600" dirty="0" err="1" smtClean="0"/>
              <a:t>slip</a:t>
            </a:r>
            <a:r>
              <a:rPr lang="ca-ES" sz="1600" dirty="0" smtClean="0"/>
              <a:t> </a:t>
            </a:r>
            <a:r>
              <a:rPr lang="ca-ES" sz="1600" dirty="0" err="1" smtClean="0"/>
              <a:t>rate</a:t>
            </a:r>
            <a:r>
              <a:rPr lang="ca-ES" sz="1600" dirty="0" smtClean="0"/>
              <a:t> of </a:t>
            </a:r>
            <a:r>
              <a:rPr lang="ca-ES" sz="1600" dirty="0" err="1" smtClean="0"/>
              <a:t>the</a:t>
            </a:r>
            <a:r>
              <a:rPr lang="ca-ES" sz="1600" dirty="0" smtClean="0"/>
              <a:t> </a:t>
            </a:r>
            <a:r>
              <a:rPr lang="ca-ES" sz="1600" dirty="0" err="1" smtClean="0"/>
              <a:t>fault</a:t>
            </a:r>
            <a:r>
              <a:rPr lang="ca-ES" sz="1600" dirty="0"/>
              <a:t> </a:t>
            </a:r>
            <a:r>
              <a:rPr lang="ca-ES" sz="1600" dirty="0" smtClean="0"/>
              <a:t>(0.9 </a:t>
            </a:r>
            <a:r>
              <a:rPr lang="en-US" sz="1600" dirty="0" smtClean="0"/>
              <a:t>± 0.1 mm/</a:t>
            </a:r>
            <a:r>
              <a:rPr lang="en-US" sz="1600" dirty="0" err="1" smtClean="0"/>
              <a:t>yr</a:t>
            </a:r>
            <a:r>
              <a:rPr lang="en-US" sz="1600" dirty="0" smtClean="0"/>
              <a:t>; </a:t>
            </a:r>
            <a:r>
              <a:rPr lang="en-US" sz="1600" dirty="0" err="1" smtClean="0"/>
              <a:t>Ferrater</a:t>
            </a:r>
            <a:r>
              <a:rPr lang="en-US" sz="1600" dirty="0" smtClean="0"/>
              <a:t>, 2016) and recognize at least 10 </a:t>
            </a:r>
            <a:r>
              <a:rPr lang="en-US" sz="1600" dirty="0" err="1" smtClean="0"/>
              <a:t>paleoevents</a:t>
            </a:r>
            <a:r>
              <a:rPr lang="en-US" sz="1600" dirty="0" smtClean="0"/>
              <a:t> with a mean recurrence of 3.5-5.3 </a:t>
            </a:r>
            <a:r>
              <a:rPr lang="en-US" sz="1600" dirty="0" err="1" smtClean="0"/>
              <a:t>ka</a:t>
            </a:r>
            <a:r>
              <a:rPr lang="en-US" sz="1600" dirty="0" smtClean="0"/>
              <a:t> for the last 59 </a:t>
            </a:r>
            <a:r>
              <a:rPr lang="en-US" sz="1600" dirty="0" err="1" smtClean="0"/>
              <a:t>ka</a:t>
            </a:r>
            <a:r>
              <a:rPr lang="en-US" sz="1600" dirty="0" smtClean="0"/>
              <a:t> (</a:t>
            </a:r>
            <a:r>
              <a:rPr lang="en-US" sz="1600" dirty="0" err="1" smtClean="0"/>
              <a:t>Ferrater</a:t>
            </a:r>
            <a:r>
              <a:rPr lang="en-US" sz="1600" dirty="0" smtClean="0"/>
              <a:t>, 2016). </a:t>
            </a:r>
            <a:r>
              <a:rPr lang="ca-ES" sz="1600" dirty="0" err="1" smtClean="0"/>
              <a:t>We</a:t>
            </a:r>
            <a:r>
              <a:rPr lang="ca-ES" sz="1600" dirty="0" smtClean="0"/>
              <a:t> </a:t>
            </a:r>
            <a:r>
              <a:rPr lang="ca-ES" sz="1600" dirty="0" err="1"/>
              <a:t>excavated</a:t>
            </a:r>
            <a:r>
              <a:rPr lang="ca-ES" sz="1600" dirty="0"/>
              <a:t> a </a:t>
            </a:r>
            <a:r>
              <a:rPr lang="ca-ES" sz="1600" b="1" dirty="0"/>
              <a:t>7 m </a:t>
            </a:r>
            <a:r>
              <a:rPr lang="ca-ES" sz="1600" b="1" dirty="0" err="1"/>
              <a:t>deep</a:t>
            </a:r>
            <a:r>
              <a:rPr lang="ca-ES" sz="1600" b="1" dirty="0"/>
              <a:t> </a:t>
            </a:r>
            <a:r>
              <a:rPr lang="ca-ES" sz="1600" b="1" dirty="0" err="1"/>
              <a:t>trench</a:t>
            </a:r>
            <a:r>
              <a:rPr lang="ca-ES" sz="1600" b="1" dirty="0"/>
              <a:t> (</a:t>
            </a:r>
            <a:r>
              <a:rPr lang="ca-ES" sz="1600" b="1" dirty="0" smtClean="0"/>
              <a:t>T-16)</a:t>
            </a:r>
            <a:r>
              <a:rPr lang="ca-ES" sz="1600" dirty="0" smtClean="0"/>
              <a:t> in </a:t>
            </a:r>
            <a:r>
              <a:rPr lang="ca-ES" sz="1600" dirty="0" err="1"/>
              <a:t>order</a:t>
            </a:r>
            <a:r>
              <a:rPr lang="ca-ES" sz="1600" dirty="0"/>
              <a:t> to </a:t>
            </a:r>
            <a:r>
              <a:rPr lang="ca-ES" sz="1600" b="1" dirty="0" err="1"/>
              <a:t>enlarge</a:t>
            </a:r>
            <a:r>
              <a:rPr lang="ca-ES" sz="1600" b="1" dirty="0"/>
              <a:t> </a:t>
            </a:r>
            <a:r>
              <a:rPr lang="ca-ES" sz="1600" b="1" dirty="0" err="1"/>
              <a:t>the</a:t>
            </a:r>
            <a:r>
              <a:rPr lang="ca-ES" sz="1600" b="1" dirty="0"/>
              <a:t> paleoearthquake record </a:t>
            </a:r>
            <a:r>
              <a:rPr lang="ca-ES" sz="1600" dirty="0" err="1"/>
              <a:t>and</a:t>
            </a:r>
            <a:r>
              <a:rPr lang="ca-ES" sz="1600" dirty="0"/>
              <a:t> to </a:t>
            </a:r>
            <a:r>
              <a:rPr lang="ca-ES" sz="1600" dirty="0" err="1" smtClean="0"/>
              <a:t>have</a:t>
            </a:r>
            <a:r>
              <a:rPr lang="ca-ES" sz="1600" dirty="0" smtClean="0"/>
              <a:t> a </a:t>
            </a:r>
            <a:r>
              <a:rPr lang="ca-ES" sz="1600" dirty="0" err="1" smtClean="0"/>
              <a:t>more</a:t>
            </a:r>
            <a:r>
              <a:rPr lang="ca-ES" sz="1600" dirty="0" smtClean="0"/>
              <a:t> </a:t>
            </a:r>
            <a:r>
              <a:rPr lang="ca-ES" sz="1600" dirty="0" err="1" smtClean="0"/>
              <a:t>complete</a:t>
            </a:r>
            <a:r>
              <a:rPr lang="ca-ES" sz="1600" dirty="0" smtClean="0"/>
              <a:t> </a:t>
            </a:r>
            <a:r>
              <a:rPr lang="ca-ES" sz="1600" dirty="0" err="1" smtClean="0"/>
              <a:t>characterization</a:t>
            </a:r>
            <a:r>
              <a:rPr lang="ca-ES" sz="1600" dirty="0" smtClean="0"/>
              <a:t> of </a:t>
            </a:r>
            <a:r>
              <a:rPr lang="ca-ES" sz="1600" b="1" dirty="0" err="1"/>
              <a:t>earthquake</a:t>
            </a:r>
            <a:r>
              <a:rPr lang="ca-ES" sz="1600" b="1" dirty="0"/>
              <a:t> </a:t>
            </a:r>
            <a:r>
              <a:rPr lang="ca-ES" sz="1600" b="1" dirty="0" err="1"/>
              <a:t>occurrence</a:t>
            </a:r>
            <a:r>
              <a:rPr lang="ca-ES" sz="1600" b="1" dirty="0"/>
              <a:t> </a:t>
            </a:r>
            <a:r>
              <a:rPr lang="ca-ES" sz="1600" dirty="0" smtClean="0"/>
              <a:t>over </a:t>
            </a:r>
            <a:r>
              <a:rPr lang="ca-ES" sz="1600" dirty="0" err="1"/>
              <a:t>the</a:t>
            </a:r>
            <a:r>
              <a:rPr lang="ca-ES" sz="1600" dirty="0"/>
              <a:t> </a:t>
            </a:r>
            <a:r>
              <a:rPr lang="ca-ES" sz="1600" dirty="0" err="1" smtClean="0"/>
              <a:t>Quaternary</a:t>
            </a:r>
            <a:r>
              <a:rPr lang="ca-ES" sz="1600" dirty="0" smtClean="0"/>
              <a:t> in </a:t>
            </a:r>
            <a:r>
              <a:rPr lang="ca-ES" sz="1600" dirty="0" err="1" smtClean="0"/>
              <a:t>this</a:t>
            </a:r>
            <a:r>
              <a:rPr lang="ca-ES" sz="1600" dirty="0" smtClean="0"/>
              <a:t> </a:t>
            </a:r>
            <a:r>
              <a:rPr lang="ca-ES" sz="1600" dirty="0" err="1" smtClean="0"/>
              <a:t>branch</a:t>
            </a:r>
            <a:r>
              <a:rPr lang="ca-ES" sz="1600" dirty="0" smtClean="0"/>
              <a:t>.</a:t>
            </a:r>
            <a:endParaRPr lang="en-US" sz="1600" dirty="0" smtClean="0"/>
          </a:p>
        </p:txBody>
      </p:sp>
      <p:pic>
        <p:nvPicPr>
          <p:cNvPr id="2" name="Imagen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4741" y="2461235"/>
            <a:ext cx="5468337" cy="3750526"/>
          </a:xfrm>
          <a:prstGeom prst="rect">
            <a:avLst/>
          </a:prstGeom>
        </p:spPr>
      </p:pic>
      <p:sp>
        <p:nvSpPr>
          <p:cNvPr id="13" name="Marcador de número de diapositiva 12"/>
          <p:cNvSpPr>
            <a:spLocks noGrp="1"/>
          </p:cNvSpPr>
          <p:nvPr>
            <p:ph type="sldNum" sz="quarter" idx="12"/>
          </p:nvPr>
        </p:nvSpPr>
        <p:spPr/>
        <p:txBody>
          <a:bodyPr/>
          <a:lstStyle/>
          <a:p>
            <a:fld id="{3D43401F-76EF-4CE8-8DA6-0EF94FEC13CD}" type="slidenum">
              <a:rPr lang="en-US" smtClean="0"/>
              <a:t>11</a:t>
            </a:fld>
            <a:endParaRPr lang="en-US"/>
          </a:p>
        </p:txBody>
      </p:sp>
      <p:pic>
        <p:nvPicPr>
          <p:cNvPr id="14" name="Imagen 13"/>
          <p:cNvPicPr>
            <a:picLocks noChangeAspect="1"/>
          </p:cNvPicPr>
          <p:nvPr/>
        </p:nvPicPr>
        <p:blipFill>
          <a:blip r:embed="rId4"/>
          <a:stretch>
            <a:fillRect/>
          </a:stretch>
        </p:blipFill>
        <p:spPr>
          <a:xfrm>
            <a:off x="6068051" y="2461235"/>
            <a:ext cx="5681125" cy="3750526"/>
          </a:xfrm>
          <a:prstGeom prst="rect">
            <a:avLst/>
          </a:prstGeom>
        </p:spPr>
      </p:pic>
      <p:sp>
        <p:nvSpPr>
          <p:cNvPr id="15" name="CuadroTexto 14"/>
          <p:cNvSpPr txBox="1"/>
          <p:nvPr/>
        </p:nvSpPr>
        <p:spPr>
          <a:xfrm>
            <a:off x="483704" y="6444476"/>
            <a:ext cx="1077539" cy="276999"/>
          </a:xfrm>
          <a:prstGeom prst="rect">
            <a:avLst/>
          </a:prstGeom>
          <a:noFill/>
        </p:spPr>
        <p:txBody>
          <a:bodyPr wrap="none" rtlCol="0">
            <a:spAutoFit/>
          </a:bodyPr>
          <a:lstStyle/>
          <a:p>
            <a:r>
              <a:rPr lang="ca-ES" sz="1200" dirty="0" err="1" smtClean="0"/>
              <a:t>Session</a:t>
            </a:r>
            <a:r>
              <a:rPr lang="ca-ES" sz="1200" dirty="0" smtClean="0"/>
              <a:t> NH4.1</a:t>
            </a:r>
            <a:endParaRPr lang="en-US" sz="1200" dirty="0"/>
          </a:p>
        </p:txBody>
      </p:sp>
      <p:sp>
        <p:nvSpPr>
          <p:cNvPr id="4" name="CuadroTexto 3"/>
          <p:cNvSpPr txBox="1"/>
          <p:nvPr/>
        </p:nvSpPr>
        <p:spPr>
          <a:xfrm>
            <a:off x="8315277" y="6248053"/>
            <a:ext cx="1186672" cy="307777"/>
          </a:xfrm>
          <a:prstGeom prst="rect">
            <a:avLst/>
          </a:prstGeom>
          <a:noFill/>
        </p:spPr>
        <p:txBody>
          <a:bodyPr wrap="none" rtlCol="0">
            <a:spAutoFit/>
          </a:bodyPr>
          <a:lstStyle/>
          <a:p>
            <a:r>
              <a:rPr lang="ca-ES" sz="1400" dirty="0" err="1" smtClean="0"/>
              <a:t>Image</a:t>
            </a:r>
            <a:r>
              <a:rPr lang="ca-ES" sz="1400" dirty="0" smtClean="0"/>
              <a:t> of T-16</a:t>
            </a:r>
            <a:endParaRPr lang="en-US" sz="1400" dirty="0"/>
          </a:p>
        </p:txBody>
      </p:sp>
    </p:spTree>
    <p:extLst>
      <p:ext uri="{BB962C8B-B14F-4D97-AF65-F5344CB8AC3E}">
        <p14:creationId xmlns:p14="http://schemas.microsoft.com/office/powerpoint/2010/main" val="14384508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cstate="screen">
            <a:extLst>
              <a:ext uri="{28A0092B-C50C-407E-A947-70E740481C1C}">
                <a14:useLocalDpi xmlns:a14="http://schemas.microsoft.com/office/drawing/2010/main" val="0"/>
              </a:ext>
            </a:extLst>
          </a:blip>
          <a:srcRect l="6604" t="11192" r="6285" b="39744"/>
          <a:stretch/>
        </p:blipFill>
        <p:spPr>
          <a:xfrm>
            <a:off x="9980723" y="150201"/>
            <a:ext cx="1947850" cy="541240"/>
          </a:xfrm>
          <a:prstGeom prst="rect">
            <a:avLst/>
          </a:prstGeom>
        </p:spPr>
      </p:pic>
      <p:sp>
        <p:nvSpPr>
          <p:cNvPr id="6" name="CuadroTexto 5"/>
          <p:cNvSpPr txBox="1"/>
          <p:nvPr/>
        </p:nvSpPr>
        <p:spPr>
          <a:xfrm>
            <a:off x="484742" y="506775"/>
            <a:ext cx="2655471" cy="369332"/>
          </a:xfrm>
          <a:prstGeom prst="rect">
            <a:avLst/>
          </a:prstGeom>
          <a:noFill/>
        </p:spPr>
        <p:txBody>
          <a:bodyPr wrap="none" rtlCol="0">
            <a:spAutoFit/>
          </a:bodyPr>
          <a:lstStyle/>
          <a:p>
            <a:r>
              <a:rPr lang="ca-ES" b="1" dirty="0" smtClean="0"/>
              <a:t>4. EL SALTADOR SITE: T-16</a:t>
            </a:r>
          </a:p>
        </p:txBody>
      </p:sp>
      <p:sp>
        <p:nvSpPr>
          <p:cNvPr id="13" name="Marcador de número de diapositiva 12"/>
          <p:cNvSpPr>
            <a:spLocks noGrp="1"/>
          </p:cNvSpPr>
          <p:nvPr>
            <p:ph type="sldNum" sz="quarter" idx="12"/>
          </p:nvPr>
        </p:nvSpPr>
        <p:spPr/>
        <p:txBody>
          <a:bodyPr/>
          <a:lstStyle/>
          <a:p>
            <a:fld id="{3D43401F-76EF-4CE8-8DA6-0EF94FEC13CD}" type="slidenum">
              <a:rPr lang="en-US" smtClean="0"/>
              <a:t>12</a:t>
            </a:fld>
            <a:endParaRPr lang="en-US"/>
          </a:p>
        </p:txBody>
      </p:sp>
      <p:sp>
        <p:nvSpPr>
          <p:cNvPr id="15" name="CuadroTexto 14"/>
          <p:cNvSpPr txBox="1"/>
          <p:nvPr/>
        </p:nvSpPr>
        <p:spPr>
          <a:xfrm>
            <a:off x="483704" y="6444476"/>
            <a:ext cx="1077539" cy="276999"/>
          </a:xfrm>
          <a:prstGeom prst="rect">
            <a:avLst/>
          </a:prstGeom>
          <a:noFill/>
        </p:spPr>
        <p:txBody>
          <a:bodyPr wrap="none" rtlCol="0">
            <a:spAutoFit/>
          </a:bodyPr>
          <a:lstStyle/>
          <a:p>
            <a:r>
              <a:rPr lang="ca-ES" sz="1200" dirty="0" err="1" smtClean="0"/>
              <a:t>Session</a:t>
            </a:r>
            <a:r>
              <a:rPr lang="ca-ES" sz="1200" dirty="0" smtClean="0"/>
              <a:t> NH4.1</a:t>
            </a:r>
            <a:endParaRPr lang="en-US" sz="1200" dirty="0"/>
          </a:p>
        </p:txBody>
      </p:sp>
      <p:sp>
        <p:nvSpPr>
          <p:cNvPr id="4" name="CuadroTexto 3"/>
          <p:cNvSpPr txBox="1"/>
          <p:nvPr/>
        </p:nvSpPr>
        <p:spPr>
          <a:xfrm>
            <a:off x="483703" y="990158"/>
            <a:ext cx="11444870" cy="5355312"/>
          </a:xfrm>
          <a:prstGeom prst="rect">
            <a:avLst/>
          </a:prstGeom>
          <a:noFill/>
        </p:spPr>
        <p:txBody>
          <a:bodyPr wrap="square" rtlCol="0">
            <a:spAutoFit/>
          </a:bodyPr>
          <a:lstStyle/>
          <a:p>
            <a:pPr algn="just"/>
            <a:r>
              <a:rPr lang="en-US" dirty="0"/>
              <a:t>Additional to the </a:t>
            </a:r>
            <a:r>
              <a:rPr lang="en-US" dirty="0" smtClean="0"/>
              <a:t>criteria to mentioned for T-3</a:t>
            </a:r>
            <a:r>
              <a:rPr lang="en-US" dirty="0"/>
              <a:t>, </a:t>
            </a:r>
            <a:r>
              <a:rPr lang="en-US" dirty="0" smtClean="0"/>
              <a:t>in T-16 we also </a:t>
            </a:r>
            <a:r>
              <a:rPr lang="en-US" dirty="0"/>
              <a:t>used </a:t>
            </a:r>
            <a:r>
              <a:rPr lang="en-US" b="1" dirty="0"/>
              <a:t>the lithology </a:t>
            </a:r>
            <a:r>
              <a:rPr lang="en-US" dirty="0"/>
              <a:t>and geometry of selected units as evidence of </a:t>
            </a:r>
            <a:r>
              <a:rPr lang="en-US" dirty="0" smtClean="0"/>
              <a:t>paleoearthquakes (units E, G, J and P; see additional information at the end of the presentation). </a:t>
            </a:r>
          </a:p>
          <a:p>
            <a:pPr algn="just"/>
            <a:endParaRPr lang="en-US" dirty="0"/>
          </a:p>
          <a:p>
            <a:pPr algn="just"/>
            <a:r>
              <a:rPr lang="en-US" dirty="0"/>
              <a:t>Some fine-grained units in the trench are interpreted as </a:t>
            </a:r>
            <a:r>
              <a:rPr lang="en-US" b="1" dirty="0"/>
              <a:t>mud-flows</a:t>
            </a:r>
            <a:r>
              <a:rPr lang="en-US" dirty="0"/>
              <a:t> resulting from the </a:t>
            </a:r>
            <a:r>
              <a:rPr lang="en-US" b="1" dirty="0"/>
              <a:t>dust</a:t>
            </a:r>
            <a:r>
              <a:rPr lang="en-US" dirty="0"/>
              <a:t> generated during earthquakes, hence as </a:t>
            </a:r>
            <a:r>
              <a:rPr lang="en-US" dirty="0" err="1"/>
              <a:t>coseismic</a:t>
            </a:r>
            <a:r>
              <a:rPr lang="en-US" dirty="0"/>
              <a:t> </a:t>
            </a:r>
            <a:r>
              <a:rPr lang="en-US" dirty="0" smtClean="0"/>
              <a:t>deposits. These kind of deposits have been documented in several trenches in other parts of the world (e.g. Rockwell et al., 2014; Fletcher et al., 2014)</a:t>
            </a:r>
            <a:r>
              <a:rPr lang="ca-ES" dirty="0" smtClean="0"/>
              <a:t>.</a:t>
            </a:r>
            <a:r>
              <a:rPr lang="en-US" dirty="0" smtClean="0"/>
              <a:t> During the recent 2011 Mw 5.2 Lorca earthquake, considerable amounts of dust were generated despite </a:t>
            </a:r>
            <a:r>
              <a:rPr lang="en-US" dirty="0" smtClean="0"/>
              <a:t>its </a:t>
            </a:r>
            <a:r>
              <a:rPr lang="en-US" dirty="0" smtClean="0"/>
              <a:t>moderate magnitude, </a:t>
            </a:r>
            <a:r>
              <a:rPr lang="en-US" dirty="0" smtClean="0"/>
              <a:t>therefore </a:t>
            </a:r>
            <a:r>
              <a:rPr lang="en-US" dirty="0" smtClean="0"/>
              <a:t>the dust generation required for such units is feasible in the study area.</a:t>
            </a:r>
          </a:p>
          <a:p>
            <a:pPr algn="just"/>
            <a:endParaRPr lang="ca-ES" dirty="0" smtClean="0"/>
          </a:p>
          <a:p>
            <a:pPr algn="just"/>
            <a:r>
              <a:rPr lang="ca-ES" dirty="0" err="1" smtClean="0"/>
              <a:t>The</a:t>
            </a:r>
            <a:r>
              <a:rPr lang="ca-ES" dirty="0" smtClean="0"/>
              <a:t> </a:t>
            </a:r>
            <a:r>
              <a:rPr lang="en-US" dirty="0" smtClean="0"/>
              <a:t>evidence for </a:t>
            </a:r>
            <a:r>
              <a:rPr lang="en-US" dirty="0" smtClean="0"/>
              <a:t>our interpretation are</a:t>
            </a:r>
            <a:r>
              <a:rPr lang="en-US" dirty="0" smtClean="0"/>
              <a:t> </a:t>
            </a:r>
            <a:r>
              <a:rPr lang="en-US" dirty="0" smtClean="0"/>
              <a:t>(</a:t>
            </a:r>
            <a:r>
              <a:rPr lang="en-US" dirty="0" err="1" smtClean="0"/>
              <a:t>Masana</a:t>
            </a:r>
            <a:r>
              <a:rPr lang="en-US" dirty="0" smtClean="0"/>
              <a:t> et al., 2014):</a:t>
            </a:r>
          </a:p>
          <a:p>
            <a:pPr algn="just"/>
            <a:endParaRPr lang="en-US" dirty="0" smtClean="0"/>
          </a:p>
          <a:p>
            <a:pPr marL="342900" indent="-342900" algn="just">
              <a:buAutoNum type="alphaLcParenR"/>
            </a:pPr>
            <a:r>
              <a:rPr lang="en-US" dirty="0" smtClean="0"/>
              <a:t>These fine grained show red-orange coloration that </a:t>
            </a:r>
            <a:r>
              <a:rPr lang="en-US" b="1" dirty="0" smtClean="0"/>
              <a:t>cannot be correlated with any of the units </a:t>
            </a:r>
            <a:r>
              <a:rPr lang="en-US" dirty="0" smtClean="0"/>
              <a:t>outcropping in the source areas of the alluvial fans </a:t>
            </a:r>
            <a:r>
              <a:rPr lang="en-US" dirty="0" smtClean="0"/>
              <a:t>in the site. </a:t>
            </a:r>
            <a:r>
              <a:rPr lang="en-US" dirty="0" smtClean="0"/>
              <a:t>Moreover their lithology is not common in the context of the site; the alluvial fans are typically formed by gravels related to proximal deposits.</a:t>
            </a:r>
          </a:p>
          <a:p>
            <a:pPr marL="342900" indent="-342900" algn="just">
              <a:buAutoNum type="alphaLcParenR"/>
            </a:pPr>
            <a:endParaRPr lang="ca-ES" dirty="0"/>
          </a:p>
          <a:p>
            <a:pPr marL="342900" indent="-342900" algn="just">
              <a:buAutoNum type="alphaLcParenR"/>
            </a:pPr>
            <a:r>
              <a:rPr lang="en-US" dirty="0" smtClean="0"/>
              <a:t>These units usually change their thickness close to the fault and are not present in the uplifted block of the fault suggesting that they  were </a:t>
            </a:r>
            <a:r>
              <a:rPr lang="en-US" b="1" dirty="0" smtClean="0"/>
              <a:t>blocked by the </a:t>
            </a:r>
            <a:r>
              <a:rPr lang="en-US" b="1" dirty="0" err="1" smtClean="0"/>
              <a:t>coseismic</a:t>
            </a:r>
            <a:r>
              <a:rPr lang="en-US" b="1" dirty="0" smtClean="0"/>
              <a:t> scarp</a:t>
            </a:r>
            <a:r>
              <a:rPr lang="en-US" dirty="0" smtClean="0"/>
              <a:t>.</a:t>
            </a:r>
          </a:p>
          <a:p>
            <a:pPr algn="just"/>
            <a:endParaRPr lang="en-US" dirty="0" smtClean="0"/>
          </a:p>
          <a:p>
            <a:pPr marL="342900" indent="-342900" algn="just">
              <a:buAutoNum type="alphaLcParenR"/>
            </a:pPr>
            <a:endParaRPr lang="en-US" dirty="0" smtClean="0"/>
          </a:p>
        </p:txBody>
      </p:sp>
    </p:spTree>
    <p:extLst>
      <p:ext uri="{BB962C8B-B14F-4D97-AF65-F5344CB8AC3E}">
        <p14:creationId xmlns:p14="http://schemas.microsoft.com/office/powerpoint/2010/main" val="20472347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84913" y="304918"/>
            <a:ext cx="8640000" cy="6051432"/>
          </a:xfrm>
          <a:prstGeom prst="rect">
            <a:avLst/>
          </a:prstGeom>
        </p:spPr>
      </p:pic>
      <p:pic>
        <p:nvPicPr>
          <p:cNvPr id="3" name="Imagen 2"/>
          <p:cNvPicPr>
            <a:picLocks noChangeAspect="1"/>
          </p:cNvPicPr>
          <p:nvPr/>
        </p:nvPicPr>
        <p:blipFill rotWithShape="1">
          <a:blip r:embed="rId3" cstate="screen">
            <a:extLst>
              <a:ext uri="{28A0092B-C50C-407E-A947-70E740481C1C}">
                <a14:useLocalDpi xmlns:a14="http://schemas.microsoft.com/office/drawing/2010/main" val="0"/>
              </a:ext>
            </a:extLst>
          </a:blip>
          <a:srcRect l="6604" t="11192" r="6285" b="39744"/>
          <a:stretch/>
        </p:blipFill>
        <p:spPr>
          <a:xfrm>
            <a:off x="9980723" y="150201"/>
            <a:ext cx="1947850" cy="541240"/>
          </a:xfrm>
          <a:prstGeom prst="rect">
            <a:avLst/>
          </a:prstGeom>
        </p:spPr>
      </p:pic>
      <p:sp>
        <p:nvSpPr>
          <p:cNvPr id="12" name="CuadroTexto 11"/>
          <p:cNvSpPr txBox="1"/>
          <p:nvPr/>
        </p:nvSpPr>
        <p:spPr>
          <a:xfrm>
            <a:off x="9039225" y="827553"/>
            <a:ext cx="2889348" cy="5139869"/>
          </a:xfrm>
          <a:prstGeom prst="rect">
            <a:avLst/>
          </a:prstGeom>
          <a:noFill/>
        </p:spPr>
        <p:txBody>
          <a:bodyPr wrap="square" rtlCol="0">
            <a:spAutoFit/>
          </a:bodyPr>
          <a:lstStyle/>
          <a:p>
            <a:pPr algn="just"/>
            <a:r>
              <a:rPr lang="en-US" sz="1500" dirty="0" smtClean="0"/>
              <a:t>A total of </a:t>
            </a:r>
            <a:r>
              <a:rPr lang="en-US" sz="1500" b="1" dirty="0" smtClean="0"/>
              <a:t>13 paleoearthquakes </a:t>
            </a:r>
            <a:r>
              <a:rPr lang="en-US" sz="1500" dirty="0" smtClean="0"/>
              <a:t>can be identified in T-16, 7 of them with strong evidence. </a:t>
            </a:r>
            <a:r>
              <a:rPr lang="en-US" sz="1500" dirty="0" smtClean="0"/>
              <a:t>6 </a:t>
            </a:r>
            <a:r>
              <a:rPr lang="en-US" sz="1500" dirty="0" smtClean="0"/>
              <a:t>of our paleoearthquakes  </a:t>
            </a:r>
            <a:r>
              <a:rPr lang="en-US" sz="1500" b="1" dirty="0" smtClean="0"/>
              <a:t>were not identified </a:t>
            </a:r>
            <a:r>
              <a:rPr lang="en-US" sz="1500" dirty="0" smtClean="0"/>
              <a:t>in the study by </a:t>
            </a:r>
            <a:r>
              <a:rPr lang="en-US" sz="1500" dirty="0" err="1" smtClean="0"/>
              <a:t>Ferrater</a:t>
            </a:r>
            <a:r>
              <a:rPr lang="en-US" sz="1500" dirty="0" smtClean="0"/>
              <a:t> (2016</a:t>
            </a:r>
            <a:r>
              <a:rPr lang="en-US" sz="1500" dirty="0" smtClean="0"/>
              <a:t>).</a:t>
            </a:r>
          </a:p>
          <a:p>
            <a:pPr algn="just"/>
            <a:endParaRPr lang="ca-ES" sz="1500" dirty="0"/>
          </a:p>
          <a:p>
            <a:pPr algn="just"/>
            <a:r>
              <a:rPr lang="en-US" sz="1600" dirty="0"/>
              <a:t>We enlarged considerably the paleoearthquake record, which is because:</a:t>
            </a:r>
          </a:p>
          <a:p>
            <a:pPr algn="just"/>
            <a:endParaRPr lang="en-US" sz="1600" dirty="0"/>
          </a:p>
          <a:p>
            <a:pPr algn="just"/>
            <a:r>
              <a:rPr lang="en-US" sz="1600" dirty="0"/>
              <a:t>a) The deep trench allowed to enhance the </a:t>
            </a:r>
            <a:r>
              <a:rPr lang="en-US" sz="1600" b="1" dirty="0"/>
              <a:t>stratigraphic resolution</a:t>
            </a:r>
            <a:r>
              <a:rPr lang="en-US" sz="1600" dirty="0"/>
              <a:t> of some units (i.e. Unit N) that appear condensate in shallower levels. </a:t>
            </a:r>
          </a:p>
          <a:p>
            <a:pPr algn="just"/>
            <a:endParaRPr lang="en-US" sz="1600" dirty="0"/>
          </a:p>
          <a:p>
            <a:pPr algn="just"/>
            <a:r>
              <a:rPr lang="en-US" sz="1600" dirty="0"/>
              <a:t>b) The higher depth exposed </a:t>
            </a:r>
            <a:r>
              <a:rPr lang="en-US" sz="1600" b="1" dirty="0"/>
              <a:t>older units </a:t>
            </a:r>
            <a:r>
              <a:rPr lang="en-US" sz="1600" dirty="0"/>
              <a:t>not previously observed.</a:t>
            </a:r>
          </a:p>
          <a:p>
            <a:pPr algn="just"/>
            <a:endParaRPr lang="en-US" sz="1500" dirty="0" smtClean="0"/>
          </a:p>
        </p:txBody>
      </p:sp>
      <p:sp>
        <p:nvSpPr>
          <p:cNvPr id="14" name="Marcador de número de diapositiva 13"/>
          <p:cNvSpPr>
            <a:spLocks noGrp="1"/>
          </p:cNvSpPr>
          <p:nvPr>
            <p:ph type="sldNum" sz="quarter" idx="12"/>
          </p:nvPr>
        </p:nvSpPr>
        <p:spPr/>
        <p:txBody>
          <a:bodyPr/>
          <a:lstStyle/>
          <a:p>
            <a:fld id="{3D43401F-76EF-4CE8-8DA6-0EF94FEC13CD}" type="slidenum">
              <a:rPr lang="en-US" smtClean="0"/>
              <a:t>13</a:t>
            </a:fld>
            <a:endParaRPr lang="en-US" dirty="0"/>
          </a:p>
        </p:txBody>
      </p:sp>
      <p:sp>
        <p:nvSpPr>
          <p:cNvPr id="15" name="CuadroTexto 14"/>
          <p:cNvSpPr txBox="1"/>
          <p:nvPr/>
        </p:nvSpPr>
        <p:spPr>
          <a:xfrm>
            <a:off x="483704" y="6444476"/>
            <a:ext cx="1077539" cy="276999"/>
          </a:xfrm>
          <a:prstGeom prst="rect">
            <a:avLst/>
          </a:prstGeom>
          <a:noFill/>
        </p:spPr>
        <p:txBody>
          <a:bodyPr wrap="none" rtlCol="0">
            <a:spAutoFit/>
          </a:bodyPr>
          <a:lstStyle/>
          <a:p>
            <a:r>
              <a:rPr lang="ca-ES" sz="1200" dirty="0" err="1" smtClean="0"/>
              <a:t>Session</a:t>
            </a:r>
            <a:r>
              <a:rPr lang="ca-ES" sz="1200" dirty="0" smtClean="0"/>
              <a:t> NH4.1</a:t>
            </a:r>
            <a:endParaRPr lang="en-US" sz="1200" dirty="0"/>
          </a:p>
        </p:txBody>
      </p:sp>
      <p:sp>
        <p:nvSpPr>
          <p:cNvPr id="7" name="CuadroTexto 6"/>
          <p:cNvSpPr txBox="1"/>
          <p:nvPr/>
        </p:nvSpPr>
        <p:spPr>
          <a:xfrm>
            <a:off x="5682705" y="5864267"/>
            <a:ext cx="3142207" cy="253916"/>
          </a:xfrm>
          <a:prstGeom prst="rect">
            <a:avLst/>
          </a:prstGeom>
          <a:noFill/>
        </p:spPr>
        <p:txBody>
          <a:bodyPr wrap="none" rtlCol="0">
            <a:spAutoFit/>
          </a:bodyPr>
          <a:lstStyle/>
          <a:p>
            <a:r>
              <a:rPr lang="ca-ES" sz="1050" dirty="0" smtClean="0"/>
              <a:t>* </a:t>
            </a:r>
            <a:r>
              <a:rPr lang="ca-ES" sz="1050" dirty="0" err="1" smtClean="0"/>
              <a:t>Yellow</a:t>
            </a:r>
            <a:r>
              <a:rPr lang="ca-ES" sz="1050" dirty="0" smtClean="0"/>
              <a:t> </a:t>
            </a:r>
            <a:r>
              <a:rPr lang="ca-ES" sz="1050" dirty="0" err="1" smtClean="0"/>
              <a:t>discontinuous</a:t>
            </a:r>
            <a:r>
              <a:rPr lang="ca-ES" sz="1050" dirty="0" smtClean="0"/>
              <a:t> </a:t>
            </a:r>
            <a:r>
              <a:rPr lang="ca-ES" sz="1050" dirty="0" err="1" smtClean="0"/>
              <a:t>lines</a:t>
            </a:r>
            <a:r>
              <a:rPr lang="ca-ES" sz="1050" dirty="0" smtClean="0"/>
              <a:t> </a:t>
            </a:r>
            <a:r>
              <a:rPr lang="ca-ES" sz="1050" dirty="0" err="1" smtClean="0"/>
              <a:t>represent</a:t>
            </a:r>
            <a:r>
              <a:rPr lang="ca-ES" sz="1050" dirty="0" smtClean="0"/>
              <a:t> </a:t>
            </a:r>
            <a:r>
              <a:rPr lang="ca-ES" sz="1050" dirty="0" err="1" smtClean="0"/>
              <a:t>event-horizons</a:t>
            </a:r>
            <a:r>
              <a:rPr lang="ca-ES" sz="1050" dirty="0" smtClean="0"/>
              <a:t>.</a:t>
            </a:r>
            <a:endParaRPr lang="en-US" sz="1050" dirty="0"/>
          </a:p>
        </p:txBody>
      </p:sp>
    </p:spTree>
    <p:extLst>
      <p:ext uri="{BB962C8B-B14F-4D97-AF65-F5344CB8AC3E}">
        <p14:creationId xmlns:p14="http://schemas.microsoft.com/office/powerpoint/2010/main" val="18497307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76000" y="420821"/>
            <a:ext cx="8640000" cy="5858277"/>
          </a:xfrm>
          <a:prstGeom prst="rect">
            <a:avLst/>
          </a:prstGeom>
        </p:spPr>
      </p:pic>
      <p:pic>
        <p:nvPicPr>
          <p:cNvPr id="3" name="Imagen 2"/>
          <p:cNvPicPr>
            <a:picLocks noChangeAspect="1"/>
          </p:cNvPicPr>
          <p:nvPr/>
        </p:nvPicPr>
        <p:blipFill rotWithShape="1">
          <a:blip r:embed="rId3" cstate="screen">
            <a:extLst>
              <a:ext uri="{28A0092B-C50C-407E-A947-70E740481C1C}">
                <a14:useLocalDpi xmlns:a14="http://schemas.microsoft.com/office/drawing/2010/main" val="0"/>
              </a:ext>
            </a:extLst>
          </a:blip>
          <a:srcRect l="6604" t="11192" r="6285" b="39744"/>
          <a:stretch/>
        </p:blipFill>
        <p:spPr>
          <a:xfrm>
            <a:off x="9980723" y="150201"/>
            <a:ext cx="1947850" cy="541240"/>
          </a:xfrm>
          <a:prstGeom prst="rect">
            <a:avLst/>
          </a:prstGeom>
        </p:spPr>
      </p:pic>
      <p:sp>
        <p:nvSpPr>
          <p:cNvPr id="6" name="Marcador de número de diapositiva 5"/>
          <p:cNvSpPr>
            <a:spLocks noGrp="1"/>
          </p:cNvSpPr>
          <p:nvPr>
            <p:ph type="sldNum" sz="quarter" idx="12"/>
          </p:nvPr>
        </p:nvSpPr>
        <p:spPr/>
        <p:txBody>
          <a:bodyPr/>
          <a:lstStyle/>
          <a:p>
            <a:fld id="{3D43401F-76EF-4CE8-8DA6-0EF94FEC13CD}" type="slidenum">
              <a:rPr lang="en-US" smtClean="0"/>
              <a:t>14</a:t>
            </a:fld>
            <a:endParaRPr lang="en-US"/>
          </a:p>
        </p:txBody>
      </p:sp>
      <p:sp>
        <p:nvSpPr>
          <p:cNvPr id="9" name="CuadroTexto 8"/>
          <p:cNvSpPr txBox="1"/>
          <p:nvPr/>
        </p:nvSpPr>
        <p:spPr>
          <a:xfrm>
            <a:off x="483704" y="6444476"/>
            <a:ext cx="1077539" cy="276999"/>
          </a:xfrm>
          <a:prstGeom prst="rect">
            <a:avLst/>
          </a:prstGeom>
          <a:noFill/>
        </p:spPr>
        <p:txBody>
          <a:bodyPr wrap="none" rtlCol="0">
            <a:spAutoFit/>
          </a:bodyPr>
          <a:lstStyle/>
          <a:p>
            <a:r>
              <a:rPr lang="ca-ES" sz="1200" dirty="0" err="1" smtClean="0"/>
              <a:t>Session</a:t>
            </a:r>
            <a:r>
              <a:rPr lang="ca-ES" sz="1200" dirty="0" smtClean="0"/>
              <a:t> NH4.1</a:t>
            </a:r>
            <a:endParaRPr lang="en-US" sz="1200" dirty="0"/>
          </a:p>
        </p:txBody>
      </p:sp>
    </p:spTree>
    <p:extLst>
      <p:ext uri="{BB962C8B-B14F-4D97-AF65-F5344CB8AC3E}">
        <p14:creationId xmlns:p14="http://schemas.microsoft.com/office/powerpoint/2010/main" val="4743728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83704" y="724039"/>
            <a:ext cx="11238556" cy="5062924"/>
          </a:xfrm>
          <a:prstGeom prst="rect">
            <a:avLst/>
          </a:prstGeom>
          <a:noFill/>
        </p:spPr>
        <p:txBody>
          <a:bodyPr wrap="square" rtlCol="0">
            <a:spAutoFit/>
          </a:bodyPr>
          <a:lstStyle/>
          <a:p>
            <a:pPr algn="just"/>
            <a:r>
              <a:rPr lang="en-US" sz="2000" b="1" u="sng" dirty="0" smtClean="0"/>
              <a:t>El </a:t>
            </a:r>
            <a:r>
              <a:rPr lang="en-US" sz="2000" b="1" u="sng" dirty="0" err="1" smtClean="0"/>
              <a:t>Saltador</a:t>
            </a:r>
            <a:r>
              <a:rPr lang="en-US" sz="2000" b="1" u="sng" dirty="0" smtClean="0"/>
              <a:t> site overview</a:t>
            </a:r>
          </a:p>
          <a:p>
            <a:pPr algn="just"/>
            <a:endParaRPr lang="ca-ES" u="sng" dirty="0" smtClean="0"/>
          </a:p>
          <a:p>
            <a:pPr marL="342900" indent="-342900" algn="just">
              <a:buFontTx/>
              <a:buChar char="-"/>
            </a:pPr>
            <a:r>
              <a:rPr lang="ca-ES" sz="1900" dirty="0" err="1" smtClean="0"/>
              <a:t>The</a:t>
            </a:r>
            <a:r>
              <a:rPr lang="ca-ES" sz="1900" dirty="0" smtClean="0"/>
              <a:t> </a:t>
            </a:r>
            <a:r>
              <a:rPr lang="ca-ES" sz="1900" dirty="0" err="1" smtClean="0"/>
              <a:t>preliminary</a:t>
            </a:r>
            <a:r>
              <a:rPr lang="ca-ES" sz="1900" dirty="0" smtClean="0"/>
              <a:t> </a:t>
            </a:r>
            <a:r>
              <a:rPr lang="ca-ES" sz="1900" dirty="0" err="1" smtClean="0"/>
              <a:t>analysis</a:t>
            </a:r>
            <a:r>
              <a:rPr lang="ca-ES" sz="1900" dirty="0" smtClean="0"/>
              <a:t> of T-16 </a:t>
            </a:r>
            <a:r>
              <a:rPr lang="ca-ES" sz="1900" dirty="0" err="1" smtClean="0"/>
              <a:t>unveiled</a:t>
            </a:r>
            <a:r>
              <a:rPr lang="ca-ES" sz="1900" dirty="0" smtClean="0"/>
              <a:t> a long paleoearthquake record of </a:t>
            </a:r>
            <a:r>
              <a:rPr lang="ca-ES" sz="1900" dirty="0" err="1" smtClean="0"/>
              <a:t>at</a:t>
            </a:r>
            <a:r>
              <a:rPr lang="ca-ES" sz="1900" dirty="0" smtClean="0"/>
              <a:t> </a:t>
            </a:r>
            <a:r>
              <a:rPr lang="ca-ES" sz="1900" dirty="0" err="1" smtClean="0"/>
              <a:t>least</a:t>
            </a:r>
            <a:r>
              <a:rPr lang="ca-ES" sz="1900" dirty="0" smtClean="0"/>
              <a:t> </a:t>
            </a:r>
            <a:r>
              <a:rPr lang="ca-ES" sz="1900" b="1" dirty="0" smtClean="0"/>
              <a:t>13 paleoearthquakes</a:t>
            </a:r>
            <a:r>
              <a:rPr lang="ca-ES" sz="1900" dirty="0" smtClean="0"/>
              <a:t>. </a:t>
            </a:r>
            <a:r>
              <a:rPr lang="ca-ES" sz="1900" dirty="0" err="1" smtClean="0"/>
              <a:t>This</a:t>
            </a:r>
            <a:r>
              <a:rPr lang="ca-ES" sz="1900" dirty="0" smtClean="0"/>
              <a:t> record constitutes </a:t>
            </a:r>
            <a:r>
              <a:rPr lang="ca-ES" sz="1900" dirty="0" err="1" smtClean="0"/>
              <a:t>one</a:t>
            </a:r>
            <a:r>
              <a:rPr lang="ca-ES" sz="1900" dirty="0" smtClean="0"/>
              <a:t> of </a:t>
            </a:r>
            <a:r>
              <a:rPr lang="ca-ES" sz="1900" dirty="0" err="1" smtClean="0"/>
              <a:t>the</a:t>
            </a:r>
            <a:r>
              <a:rPr lang="ca-ES" sz="1900" dirty="0" smtClean="0"/>
              <a:t> </a:t>
            </a:r>
            <a:r>
              <a:rPr lang="ca-ES" sz="1900" b="1" dirty="0" err="1" smtClean="0"/>
              <a:t>largest</a:t>
            </a:r>
            <a:r>
              <a:rPr lang="ca-ES" sz="1900" b="1" dirty="0" smtClean="0"/>
              <a:t> paleoearthquake records in Southern Europe.</a:t>
            </a:r>
          </a:p>
          <a:p>
            <a:pPr marL="342900" indent="-342900" algn="just">
              <a:buFontTx/>
              <a:buChar char="-"/>
            </a:pPr>
            <a:endParaRPr lang="ca-ES" sz="1900" b="1" dirty="0"/>
          </a:p>
          <a:p>
            <a:pPr marL="342900" indent="-342900" algn="just">
              <a:buFontTx/>
              <a:buChar char="-"/>
            </a:pPr>
            <a:r>
              <a:rPr lang="ca-ES" sz="1900" b="1" dirty="0" err="1" smtClean="0"/>
              <a:t>Large</a:t>
            </a:r>
            <a:r>
              <a:rPr lang="ca-ES" sz="1900" b="1" dirty="0" smtClean="0"/>
              <a:t> </a:t>
            </a:r>
            <a:r>
              <a:rPr lang="ca-ES" sz="1900" b="1" dirty="0" err="1" smtClean="0"/>
              <a:t>sedimentation</a:t>
            </a:r>
            <a:r>
              <a:rPr lang="ca-ES" sz="1900" b="1" dirty="0" smtClean="0"/>
              <a:t> gaps </a:t>
            </a:r>
            <a:r>
              <a:rPr lang="ca-ES" sz="1900" dirty="0" err="1" smtClean="0"/>
              <a:t>are</a:t>
            </a:r>
            <a:r>
              <a:rPr lang="ca-ES" sz="1900" dirty="0" smtClean="0"/>
              <a:t> </a:t>
            </a:r>
            <a:r>
              <a:rPr lang="ca-ES" sz="1900" dirty="0" err="1" smtClean="0"/>
              <a:t>found</a:t>
            </a:r>
            <a:r>
              <a:rPr lang="ca-ES" sz="1900" dirty="0" smtClean="0"/>
              <a:t> </a:t>
            </a:r>
            <a:r>
              <a:rPr lang="ca-ES" sz="1900" dirty="0" err="1" smtClean="0"/>
              <a:t>between</a:t>
            </a:r>
            <a:r>
              <a:rPr lang="ca-ES" sz="1900" dirty="0" smtClean="0"/>
              <a:t> units in </a:t>
            </a:r>
            <a:r>
              <a:rPr lang="ca-ES" sz="1900" dirty="0" err="1" smtClean="0"/>
              <a:t>this</a:t>
            </a:r>
            <a:r>
              <a:rPr lang="ca-ES" sz="1900" dirty="0" smtClean="0"/>
              <a:t> </a:t>
            </a:r>
            <a:r>
              <a:rPr lang="ca-ES" sz="1900" dirty="0" err="1" smtClean="0"/>
              <a:t>site</a:t>
            </a:r>
            <a:r>
              <a:rPr lang="ca-ES" sz="1900" dirty="0"/>
              <a:t> </a:t>
            </a:r>
            <a:r>
              <a:rPr lang="ca-ES" sz="1900" dirty="0" smtClean="0"/>
              <a:t>(</a:t>
            </a:r>
            <a:r>
              <a:rPr lang="ca-ES" sz="1900" dirty="0" err="1" smtClean="0"/>
              <a:t>see</a:t>
            </a:r>
            <a:r>
              <a:rPr lang="ca-ES" sz="1900" dirty="0"/>
              <a:t> </a:t>
            </a:r>
            <a:r>
              <a:rPr lang="ca-ES" sz="1900" dirty="0" smtClean="0"/>
              <a:t>dates in </a:t>
            </a:r>
            <a:r>
              <a:rPr lang="ca-ES" sz="1900" dirty="0" err="1" smtClean="0"/>
              <a:t>the</a:t>
            </a:r>
            <a:r>
              <a:rPr lang="ca-ES" sz="1900" dirty="0" smtClean="0"/>
              <a:t> </a:t>
            </a:r>
            <a:r>
              <a:rPr lang="ca-ES" sz="1900" dirty="0" err="1" smtClean="0"/>
              <a:t>stratigraphic</a:t>
            </a:r>
            <a:r>
              <a:rPr lang="ca-ES" sz="1900" dirty="0" smtClean="0"/>
              <a:t> </a:t>
            </a:r>
            <a:r>
              <a:rPr lang="ca-ES" sz="1900" dirty="0" err="1" smtClean="0"/>
              <a:t>column</a:t>
            </a:r>
            <a:r>
              <a:rPr lang="ca-ES" sz="1900" dirty="0" smtClean="0"/>
              <a:t> of </a:t>
            </a:r>
            <a:r>
              <a:rPr lang="ca-ES" sz="1900" dirty="0" err="1" smtClean="0"/>
              <a:t>the</a:t>
            </a:r>
            <a:r>
              <a:rPr lang="ca-ES" sz="1900" dirty="0" smtClean="0"/>
              <a:t> </a:t>
            </a:r>
            <a:r>
              <a:rPr lang="ca-ES" sz="1900" dirty="0" err="1" smtClean="0"/>
              <a:t>additional</a:t>
            </a:r>
            <a:r>
              <a:rPr lang="ca-ES" sz="1900" dirty="0" smtClean="0"/>
              <a:t> </a:t>
            </a:r>
            <a:r>
              <a:rPr lang="ca-ES" sz="1900" dirty="0" err="1" smtClean="0"/>
              <a:t>information</a:t>
            </a:r>
            <a:r>
              <a:rPr lang="ca-ES" sz="1900" dirty="0" smtClean="0"/>
              <a:t>), </a:t>
            </a:r>
            <a:r>
              <a:rPr lang="ca-ES" sz="1900" dirty="0" err="1" smtClean="0"/>
              <a:t>which</a:t>
            </a:r>
            <a:r>
              <a:rPr lang="ca-ES" sz="1900" dirty="0" smtClean="0"/>
              <a:t> </a:t>
            </a:r>
            <a:r>
              <a:rPr lang="ca-ES" sz="1900" dirty="0" err="1" smtClean="0"/>
              <a:t>implies</a:t>
            </a:r>
            <a:r>
              <a:rPr lang="ca-ES" sz="1900" dirty="0" smtClean="0"/>
              <a:t> </a:t>
            </a:r>
            <a:r>
              <a:rPr lang="ca-ES" sz="1900" dirty="0" err="1" smtClean="0"/>
              <a:t>that</a:t>
            </a:r>
            <a:r>
              <a:rPr lang="ca-ES" sz="1900" dirty="0" smtClean="0"/>
              <a:t> </a:t>
            </a:r>
            <a:r>
              <a:rPr lang="ca-ES" sz="1900" dirty="0" err="1" smtClean="0"/>
              <a:t>the</a:t>
            </a:r>
            <a:r>
              <a:rPr lang="ca-ES" sz="1900" dirty="0" smtClean="0"/>
              <a:t> </a:t>
            </a:r>
            <a:r>
              <a:rPr lang="ca-ES" sz="1900" dirty="0" err="1" smtClean="0"/>
              <a:t>number</a:t>
            </a:r>
            <a:r>
              <a:rPr lang="ca-ES" sz="1900" dirty="0" smtClean="0"/>
              <a:t> of </a:t>
            </a:r>
            <a:r>
              <a:rPr lang="ca-ES" sz="1900" dirty="0" err="1" smtClean="0"/>
              <a:t>earthquakes</a:t>
            </a:r>
            <a:r>
              <a:rPr lang="ca-ES" sz="1900" dirty="0" smtClean="0"/>
              <a:t> </a:t>
            </a:r>
            <a:r>
              <a:rPr lang="ca-ES" sz="1900" dirty="0" err="1" smtClean="0"/>
              <a:t>recognized</a:t>
            </a:r>
            <a:r>
              <a:rPr lang="ca-ES" sz="1900" dirty="0" smtClean="0"/>
              <a:t> is a </a:t>
            </a:r>
            <a:r>
              <a:rPr lang="ca-ES" sz="1900" b="1" dirty="0" err="1" smtClean="0"/>
              <a:t>minimum</a:t>
            </a:r>
            <a:r>
              <a:rPr lang="ca-ES" sz="1900" dirty="0" smtClean="0"/>
              <a:t>. </a:t>
            </a:r>
          </a:p>
          <a:p>
            <a:pPr marL="342900" indent="-342900" algn="just">
              <a:buFontTx/>
              <a:buChar char="-"/>
            </a:pPr>
            <a:endParaRPr lang="ca-ES" sz="1900" b="1" dirty="0"/>
          </a:p>
          <a:p>
            <a:pPr marL="342900" indent="-342900" algn="just">
              <a:buFontTx/>
              <a:buChar char="-"/>
            </a:pPr>
            <a:r>
              <a:rPr lang="ca-ES" sz="1900" dirty="0" err="1" smtClean="0"/>
              <a:t>Although</a:t>
            </a:r>
            <a:r>
              <a:rPr lang="ca-ES" sz="1900" dirty="0" smtClean="0"/>
              <a:t> </a:t>
            </a:r>
            <a:r>
              <a:rPr lang="ca-ES" sz="1900" dirty="0" err="1" smtClean="0"/>
              <a:t>the</a:t>
            </a:r>
            <a:r>
              <a:rPr lang="ca-ES" sz="1900" dirty="0" smtClean="0"/>
              <a:t> </a:t>
            </a:r>
            <a:r>
              <a:rPr lang="ca-ES" sz="1900" dirty="0" err="1" smtClean="0"/>
              <a:t>number</a:t>
            </a:r>
            <a:r>
              <a:rPr lang="ca-ES" sz="1900" dirty="0" smtClean="0"/>
              <a:t> of paleoearthquakes is </a:t>
            </a:r>
            <a:r>
              <a:rPr lang="ca-ES" sz="1900" dirty="0" err="1" smtClean="0"/>
              <a:t>high</a:t>
            </a:r>
            <a:r>
              <a:rPr lang="ca-ES" sz="1900" dirty="0" smtClean="0"/>
              <a:t>, </a:t>
            </a:r>
            <a:r>
              <a:rPr lang="ca-ES" sz="1900" dirty="0" err="1" smtClean="0"/>
              <a:t>the</a:t>
            </a:r>
            <a:r>
              <a:rPr lang="ca-ES" sz="1900" dirty="0" smtClean="0"/>
              <a:t> </a:t>
            </a:r>
            <a:r>
              <a:rPr lang="ca-ES" sz="1900" dirty="0" err="1" smtClean="0"/>
              <a:t>small</a:t>
            </a:r>
            <a:r>
              <a:rPr lang="ca-ES" sz="1900" dirty="0" smtClean="0"/>
              <a:t> vertical offsets </a:t>
            </a:r>
            <a:r>
              <a:rPr lang="ca-ES" sz="1900" dirty="0" err="1" smtClean="0"/>
              <a:t>that</a:t>
            </a:r>
            <a:r>
              <a:rPr lang="ca-ES" sz="1900" dirty="0" smtClean="0"/>
              <a:t> can be </a:t>
            </a:r>
            <a:r>
              <a:rPr lang="ca-ES" sz="1900" dirty="0" err="1" smtClean="0"/>
              <a:t>visually</a:t>
            </a:r>
            <a:r>
              <a:rPr lang="ca-ES" sz="1900" dirty="0" smtClean="0"/>
              <a:t> </a:t>
            </a:r>
            <a:r>
              <a:rPr lang="ca-ES" sz="1900" dirty="0" err="1" smtClean="0"/>
              <a:t>observed</a:t>
            </a:r>
            <a:r>
              <a:rPr lang="ca-ES" sz="1900" dirty="0" smtClean="0"/>
              <a:t> in </a:t>
            </a:r>
            <a:r>
              <a:rPr lang="ca-ES" sz="1900" dirty="0" err="1" smtClean="0"/>
              <a:t>the</a:t>
            </a:r>
            <a:r>
              <a:rPr lang="ca-ES" sz="1900" dirty="0" smtClean="0"/>
              <a:t> </a:t>
            </a:r>
            <a:r>
              <a:rPr lang="ca-ES" sz="1900" dirty="0" err="1" smtClean="0"/>
              <a:t>trench</a:t>
            </a:r>
            <a:r>
              <a:rPr lang="ca-ES" sz="1900" dirty="0" smtClean="0"/>
              <a:t> </a:t>
            </a:r>
            <a:r>
              <a:rPr lang="ca-ES" sz="1900" dirty="0" err="1" smtClean="0"/>
              <a:t>logs</a:t>
            </a:r>
            <a:r>
              <a:rPr lang="ca-ES" sz="1900" dirty="0" smtClean="0"/>
              <a:t>, </a:t>
            </a:r>
            <a:r>
              <a:rPr lang="ca-ES" sz="1900" dirty="0" err="1" smtClean="0"/>
              <a:t>suggest</a:t>
            </a:r>
            <a:r>
              <a:rPr lang="ca-ES" sz="1900" dirty="0" smtClean="0"/>
              <a:t> </a:t>
            </a:r>
            <a:r>
              <a:rPr lang="ca-ES" sz="1900" dirty="0" err="1" smtClean="0"/>
              <a:t>that</a:t>
            </a:r>
            <a:r>
              <a:rPr lang="ca-ES" sz="1900" dirty="0" smtClean="0"/>
              <a:t> </a:t>
            </a:r>
            <a:r>
              <a:rPr lang="ca-ES" sz="1900" dirty="0" err="1" smtClean="0"/>
              <a:t>this</a:t>
            </a:r>
            <a:r>
              <a:rPr lang="ca-ES" sz="1900" dirty="0" smtClean="0"/>
              <a:t> </a:t>
            </a:r>
            <a:r>
              <a:rPr lang="ca-ES" sz="1900" dirty="0" err="1" smtClean="0"/>
              <a:t>fault</a:t>
            </a:r>
            <a:r>
              <a:rPr lang="ca-ES" sz="1900" dirty="0" smtClean="0"/>
              <a:t> </a:t>
            </a:r>
            <a:r>
              <a:rPr lang="ca-ES" sz="1900" dirty="0" err="1" smtClean="0"/>
              <a:t>branch</a:t>
            </a:r>
            <a:r>
              <a:rPr lang="ca-ES" sz="1900" dirty="0" smtClean="0"/>
              <a:t> </a:t>
            </a:r>
            <a:r>
              <a:rPr lang="ca-ES" sz="1900" dirty="0" err="1" smtClean="0"/>
              <a:t>absorbs</a:t>
            </a:r>
            <a:r>
              <a:rPr lang="ca-ES" sz="1900" dirty="0" smtClean="0"/>
              <a:t> </a:t>
            </a:r>
            <a:r>
              <a:rPr lang="ca-ES" sz="1900" b="1" dirty="0" err="1" smtClean="0"/>
              <a:t>mostly</a:t>
            </a:r>
            <a:r>
              <a:rPr lang="ca-ES" sz="1900" b="1" dirty="0" smtClean="0"/>
              <a:t> </a:t>
            </a:r>
            <a:r>
              <a:rPr lang="ca-ES" sz="1900" b="1" dirty="0" err="1" smtClean="0"/>
              <a:t>the</a:t>
            </a:r>
            <a:r>
              <a:rPr lang="ca-ES" sz="1900" b="1" dirty="0" smtClean="0"/>
              <a:t> strike-</a:t>
            </a:r>
            <a:r>
              <a:rPr lang="ca-ES" sz="1900" b="1" dirty="0" err="1" smtClean="0"/>
              <a:t>slip</a:t>
            </a:r>
            <a:r>
              <a:rPr lang="ca-ES" sz="1900" b="1" dirty="0" smtClean="0"/>
              <a:t> component </a:t>
            </a:r>
            <a:r>
              <a:rPr lang="ca-ES" sz="1900" dirty="0" smtClean="0"/>
              <a:t>of </a:t>
            </a:r>
            <a:r>
              <a:rPr lang="ca-ES" sz="1900" dirty="0" err="1" smtClean="0"/>
              <a:t>the</a:t>
            </a:r>
            <a:r>
              <a:rPr lang="ca-ES" sz="1900" dirty="0" smtClean="0"/>
              <a:t> AMF </a:t>
            </a:r>
            <a:r>
              <a:rPr lang="ca-ES" sz="1900" dirty="0" err="1" smtClean="0"/>
              <a:t>system</a:t>
            </a:r>
            <a:r>
              <a:rPr lang="ca-ES" sz="1900" dirty="0" smtClean="0"/>
              <a:t>, </a:t>
            </a:r>
            <a:r>
              <a:rPr lang="ca-ES" sz="1900" dirty="0" err="1" smtClean="0"/>
              <a:t>which</a:t>
            </a:r>
            <a:r>
              <a:rPr lang="ca-ES" sz="1900" dirty="0" smtClean="0"/>
              <a:t> is consistent </a:t>
            </a:r>
            <a:r>
              <a:rPr lang="ca-ES" sz="1900" dirty="0" err="1" smtClean="0"/>
              <a:t>with</a:t>
            </a:r>
            <a:r>
              <a:rPr lang="ca-ES" sz="1900" dirty="0" smtClean="0"/>
              <a:t> </a:t>
            </a:r>
            <a:r>
              <a:rPr lang="ca-ES" sz="1900" dirty="0" err="1" smtClean="0"/>
              <a:t>the</a:t>
            </a:r>
            <a:r>
              <a:rPr lang="ca-ES" sz="1900" dirty="0" smtClean="0"/>
              <a:t> </a:t>
            </a:r>
            <a:r>
              <a:rPr lang="ca-ES" sz="1900" dirty="0" err="1" smtClean="0"/>
              <a:t>geomorphic</a:t>
            </a:r>
            <a:r>
              <a:rPr lang="ca-ES" sz="1900" dirty="0" smtClean="0"/>
              <a:t> </a:t>
            </a:r>
            <a:r>
              <a:rPr lang="ca-ES" sz="1900" dirty="0" err="1" smtClean="0"/>
              <a:t>and</a:t>
            </a:r>
            <a:r>
              <a:rPr lang="ca-ES" sz="1900" dirty="0" smtClean="0"/>
              <a:t> 3D paleoseismic </a:t>
            </a:r>
            <a:r>
              <a:rPr lang="ca-ES" sz="1900" dirty="0" err="1" smtClean="0"/>
              <a:t>studies</a:t>
            </a:r>
            <a:r>
              <a:rPr lang="ca-ES" sz="1900" dirty="0" smtClean="0"/>
              <a:t> </a:t>
            </a:r>
            <a:r>
              <a:rPr lang="ca-ES" sz="1900" dirty="0" err="1" smtClean="0"/>
              <a:t>previously</a:t>
            </a:r>
            <a:r>
              <a:rPr lang="ca-ES" sz="1900" dirty="0" smtClean="0"/>
              <a:t> </a:t>
            </a:r>
            <a:r>
              <a:rPr lang="ca-ES" sz="1900" dirty="0" err="1" smtClean="0"/>
              <a:t>carried</a:t>
            </a:r>
            <a:r>
              <a:rPr lang="ca-ES" sz="1900" dirty="0" smtClean="0"/>
              <a:t> </a:t>
            </a:r>
            <a:r>
              <a:rPr lang="ca-ES" sz="1900" dirty="0" err="1" smtClean="0"/>
              <a:t>out</a:t>
            </a:r>
            <a:r>
              <a:rPr lang="ca-ES" sz="1900" dirty="0" smtClean="0"/>
              <a:t> in </a:t>
            </a:r>
            <a:r>
              <a:rPr lang="ca-ES" sz="1900" dirty="0" err="1" smtClean="0"/>
              <a:t>this</a:t>
            </a:r>
            <a:r>
              <a:rPr lang="ca-ES" sz="1900" dirty="0" smtClean="0"/>
              <a:t> </a:t>
            </a:r>
            <a:r>
              <a:rPr lang="ca-ES" sz="1900" dirty="0" err="1" smtClean="0"/>
              <a:t>fault</a:t>
            </a:r>
            <a:r>
              <a:rPr lang="ca-ES" sz="1900" dirty="0" smtClean="0"/>
              <a:t> </a:t>
            </a:r>
            <a:r>
              <a:rPr lang="ca-ES" sz="1900" dirty="0" err="1" smtClean="0"/>
              <a:t>branch</a:t>
            </a:r>
            <a:r>
              <a:rPr lang="ca-ES" sz="1900" dirty="0" smtClean="0"/>
              <a:t>  </a:t>
            </a:r>
            <a:r>
              <a:rPr lang="ca-ES" sz="1900" dirty="0" smtClean="0"/>
              <a:t>(</a:t>
            </a:r>
            <a:r>
              <a:rPr lang="ca-ES" sz="1900" dirty="0" err="1" smtClean="0"/>
              <a:t>e.g</a:t>
            </a:r>
            <a:r>
              <a:rPr lang="ca-ES" sz="1900" dirty="0" smtClean="0"/>
              <a:t>. Ferrater, 2016). </a:t>
            </a:r>
            <a:r>
              <a:rPr lang="ca-ES" sz="1900" dirty="0" err="1" smtClean="0"/>
              <a:t>Despite</a:t>
            </a:r>
            <a:r>
              <a:rPr lang="ca-ES" sz="1900" dirty="0" smtClean="0"/>
              <a:t> </a:t>
            </a:r>
            <a:r>
              <a:rPr lang="ca-ES" sz="1900" dirty="0" err="1" smtClean="0"/>
              <a:t>this</a:t>
            </a:r>
            <a:r>
              <a:rPr lang="ca-ES" sz="1900" dirty="0" smtClean="0"/>
              <a:t>, a </a:t>
            </a:r>
            <a:r>
              <a:rPr lang="ca-ES" sz="1900" dirty="0" err="1" smtClean="0"/>
              <a:t>restoration</a:t>
            </a:r>
            <a:r>
              <a:rPr lang="ca-ES" sz="1900" dirty="0" smtClean="0"/>
              <a:t> </a:t>
            </a:r>
            <a:r>
              <a:rPr lang="ca-ES" sz="1900" dirty="0" err="1" smtClean="0"/>
              <a:t>analysis</a:t>
            </a:r>
            <a:r>
              <a:rPr lang="ca-ES" sz="1900" dirty="0" smtClean="0"/>
              <a:t> of T-16 is </a:t>
            </a:r>
            <a:r>
              <a:rPr lang="ca-ES" sz="1900" dirty="0" err="1" smtClean="0"/>
              <a:t>needed</a:t>
            </a:r>
            <a:r>
              <a:rPr lang="ca-ES" sz="1900" dirty="0" smtClean="0"/>
              <a:t> in </a:t>
            </a:r>
            <a:r>
              <a:rPr lang="ca-ES" sz="1900" dirty="0" err="1" smtClean="0"/>
              <a:t>order</a:t>
            </a:r>
            <a:r>
              <a:rPr lang="ca-ES" sz="1900" dirty="0" smtClean="0"/>
              <a:t> to </a:t>
            </a:r>
            <a:r>
              <a:rPr lang="ca-ES" sz="1900" dirty="0" err="1" smtClean="0"/>
              <a:t>quantify</a:t>
            </a:r>
            <a:r>
              <a:rPr lang="ca-ES" sz="1900" dirty="0" smtClean="0"/>
              <a:t> </a:t>
            </a:r>
            <a:r>
              <a:rPr lang="ca-ES" sz="1900" dirty="0" err="1" smtClean="0"/>
              <a:t>the</a:t>
            </a:r>
            <a:r>
              <a:rPr lang="ca-ES" sz="1900" dirty="0" smtClean="0"/>
              <a:t> </a:t>
            </a:r>
            <a:r>
              <a:rPr lang="ca-ES" sz="1900" dirty="0" err="1" smtClean="0"/>
              <a:t>uplift</a:t>
            </a:r>
            <a:r>
              <a:rPr lang="ca-ES" sz="1900" dirty="0" smtClean="0"/>
              <a:t> </a:t>
            </a:r>
            <a:r>
              <a:rPr lang="ca-ES" sz="1900" dirty="0" err="1" smtClean="0"/>
              <a:t>generated</a:t>
            </a:r>
            <a:r>
              <a:rPr lang="ca-ES" sz="1900" dirty="0" smtClean="0"/>
              <a:t> </a:t>
            </a:r>
            <a:r>
              <a:rPr lang="ca-ES" sz="1900" dirty="0" err="1" smtClean="0"/>
              <a:t>by</a:t>
            </a:r>
            <a:r>
              <a:rPr lang="ca-ES" sz="1900" dirty="0" smtClean="0"/>
              <a:t> </a:t>
            </a:r>
            <a:r>
              <a:rPr lang="ca-ES" sz="1900" dirty="0" err="1" smtClean="0"/>
              <a:t>this</a:t>
            </a:r>
            <a:r>
              <a:rPr lang="ca-ES" sz="1900" dirty="0" smtClean="0"/>
              <a:t> </a:t>
            </a:r>
            <a:r>
              <a:rPr lang="ca-ES" sz="1900" dirty="0" err="1" smtClean="0"/>
              <a:t>fault</a:t>
            </a:r>
            <a:r>
              <a:rPr lang="ca-ES" sz="1900" dirty="0" smtClean="0"/>
              <a:t>.</a:t>
            </a:r>
          </a:p>
          <a:p>
            <a:pPr algn="just"/>
            <a:endParaRPr lang="ca-ES" sz="1900" b="1" dirty="0"/>
          </a:p>
          <a:p>
            <a:pPr marL="342900" indent="-342900" algn="just">
              <a:buFontTx/>
              <a:buChar char="-"/>
            </a:pPr>
            <a:r>
              <a:rPr lang="ca-ES" sz="1900" dirty="0" smtClean="0"/>
              <a:t>OSL dates </a:t>
            </a:r>
            <a:r>
              <a:rPr lang="ca-ES" sz="1900" dirty="0" err="1" smtClean="0"/>
              <a:t>from</a:t>
            </a:r>
            <a:r>
              <a:rPr lang="ca-ES" sz="1900" dirty="0" smtClean="0"/>
              <a:t> T16 </a:t>
            </a:r>
            <a:r>
              <a:rPr lang="ca-ES" sz="1900" dirty="0" err="1" smtClean="0"/>
              <a:t>are</a:t>
            </a:r>
            <a:r>
              <a:rPr lang="ca-ES" sz="1900" dirty="0" smtClean="0"/>
              <a:t> </a:t>
            </a:r>
            <a:r>
              <a:rPr lang="ca-ES" sz="1900" dirty="0" err="1" smtClean="0"/>
              <a:t>currently</a:t>
            </a:r>
            <a:r>
              <a:rPr lang="ca-ES" sz="1900" dirty="0" smtClean="0"/>
              <a:t> </a:t>
            </a:r>
            <a:r>
              <a:rPr lang="ca-ES" sz="1900" dirty="0" err="1" smtClean="0"/>
              <a:t>being</a:t>
            </a:r>
            <a:r>
              <a:rPr lang="ca-ES" sz="1900" dirty="0" smtClean="0"/>
              <a:t> </a:t>
            </a:r>
            <a:r>
              <a:rPr lang="ca-ES" sz="1900" dirty="0" err="1" smtClean="0"/>
              <a:t>performed</a:t>
            </a:r>
            <a:r>
              <a:rPr lang="ca-ES" sz="1900" dirty="0" smtClean="0"/>
              <a:t>.</a:t>
            </a:r>
            <a:r>
              <a:rPr lang="ca-ES" sz="1900" dirty="0"/>
              <a:t> </a:t>
            </a:r>
            <a:r>
              <a:rPr lang="ca-ES" sz="1900" dirty="0" smtClean="0"/>
              <a:t>New </a:t>
            </a:r>
            <a:r>
              <a:rPr lang="ca-ES" sz="1900" dirty="0" err="1" smtClean="0"/>
              <a:t>results</a:t>
            </a:r>
            <a:r>
              <a:rPr lang="ca-ES" sz="1900" dirty="0" smtClean="0"/>
              <a:t>, </a:t>
            </a:r>
            <a:r>
              <a:rPr lang="ca-ES" sz="1900" dirty="0" err="1" smtClean="0"/>
              <a:t>together</a:t>
            </a:r>
            <a:r>
              <a:rPr lang="ca-ES" sz="1900" dirty="0" smtClean="0"/>
              <a:t> </a:t>
            </a:r>
            <a:r>
              <a:rPr lang="ca-ES" sz="1900" dirty="0" err="1" smtClean="0"/>
              <a:t>with</a:t>
            </a:r>
            <a:r>
              <a:rPr lang="ca-ES" sz="1900" dirty="0"/>
              <a:t> </a:t>
            </a:r>
            <a:r>
              <a:rPr lang="ca-ES" sz="1900" dirty="0" err="1" smtClean="0"/>
              <a:t>datings</a:t>
            </a:r>
            <a:r>
              <a:rPr lang="ca-ES" sz="1900" dirty="0" smtClean="0"/>
              <a:t> </a:t>
            </a:r>
            <a:r>
              <a:rPr lang="ca-ES" sz="1900" dirty="0" err="1" smtClean="0"/>
              <a:t>from</a:t>
            </a:r>
            <a:r>
              <a:rPr lang="ca-ES" sz="1900" dirty="0" smtClean="0"/>
              <a:t> </a:t>
            </a:r>
            <a:r>
              <a:rPr lang="ca-ES" sz="1900" dirty="0" err="1" smtClean="0"/>
              <a:t>previous</a:t>
            </a:r>
            <a:r>
              <a:rPr lang="ca-ES" sz="1900" dirty="0" smtClean="0"/>
              <a:t> </a:t>
            </a:r>
            <a:r>
              <a:rPr lang="ca-ES" sz="1900" dirty="0" err="1" smtClean="0"/>
              <a:t>studies</a:t>
            </a:r>
            <a:r>
              <a:rPr lang="ca-ES" sz="1900" dirty="0" smtClean="0"/>
              <a:t> in </a:t>
            </a:r>
            <a:r>
              <a:rPr lang="ca-ES" sz="1900" dirty="0" err="1" smtClean="0"/>
              <a:t>the</a:t>
            </a:r>
            <a:r>
              <a:rPr lang="ca-ES" sz="1900" dirty="0" smtClean="0"/>
              <a:t> </a:t>
            </a:r>
            <a:r>
              <a:rPr lang="ca-ES" sz="1900" dirty="0" err="1" smtClean="0"/>
              <a:t>site</a:t>
            </a:r>
            <a:r>
              <a:rPr lang="ca-ES" sz="1900" dirty="0" smtClean="0"/>
              <a:t>, </a:t>
            </a:r>
            <a:r>
              <a:rPr lang="ca-ES" sz="1900" dirty="0" err="1" smtClean="0"/>
              <a:t>will</a:t>
            </a:r>
            <a:r>
              <a:rPr lang="ca-ES" sz="1900" dirty="0" smtClean="0"/>
              <a:t> </a:t>
            </a:r>
            <a:r>
              <a:rPr lang="ca-ES" sz="1900" dirty="0" err="1" smtClean="0"/>
              <a:t>allow</a:t>
            </a:r>
            <a:r>
              <a:rPr lang="ca-ES" sz="1900" dirty="0" smtClean="0"/>
              <a:t> to </a:t>
            </a:r>
            <a:r>
              <a:rPr lang="ca-ES" sz="1900" dirty="0" err="1" smtClean="0"/>
              <a:t>establish</a:t>
            </a:r>
            <a:r>
              <a:rPr lang="ca-ES" sz="1900" dirty="0" smtClean="0"/>
              <a:t> a </a:t>
            </a:r>
            <a:r>
              <a:rPr lang="ca-ES" sz="1900" b="1" dirty="0" err="1" smtClean="0"/>
              <a:t>detailed</a:t>
            </a:r>
            <a:r>
              <a:rPr lang="ca-ES" sz="1900" b="1" dirty="0" smtClean="0"/>
              <a:t> </a:t>
            </a:r>
            <a:r>
              <a:rPr lang="ca-ES" sz="1900" b="1" dirty="0" err="1" smtClean="0"/>
              <a:t>cronosequence</a:t>
            </a:r>
            <a:r>
              <a:rPr lang="ca-ES" sz="1900" b="1" dirty="0" smtClean="0"/>
              <a:t> </a:t>
            </a:r>
            <a:r>
              <a:rPr lang="ca-ES" sz="1900" dirty="0" smtClean="0"/>
              <a:t>of </a:t>
            </a:r>
            <a:r>
              <a:rPr lang="ca-ES" sz="1900" dirty="0" err="1" smtClean="0"/>
              <a:t>the</a:t>
            </a:r>
            <a:r>
              <a:rPr lang="ca-ES" sz="1900" dirty="0" smtClean="0"/>
              <a:t> </a:t>
            </a:r>
            <a:r>
              <a:rPr lang="ca-ES" sz="1900" dirty="0" err="1" smtClean="0"/>
              <a:t>events</a:t>
            </a:r>
            <a:r>
              <a:rPr lang="ca-ES" sz="1900" dirty="0" smtClean="0"/>
              <a:t> in T-16 </a:t>
            </a:r>
            <a:r>
              <a:rPr lang="ca-ES" sz="1900" dirty="0" err="1" smtClean="0"/>
              <a:t>and</a:t>
            </a:r>
            <a:r>
              <a:rPr lang="ca-ES" sz="1900" dirty="0" smtClean="0"/>
              <a:t> to </a:t>
            </a:r>
            <a:r>
              <a:rPr lang="ca-ES" sz="1900" dirty="0" err="1" smtClean="0"/>
              <a:t>infer</a:t>
            </a:r>
            <a:r>
              <a:rPr lang="ca-ES" sz="1900" dirty="0" smtClean="0"/>
              <a:t> </a:t>
            </a:r>
            <a:r>
              <a:rPr lang="ca-ES" sz="1900" dirty="0" err="1" smtClean="0"/>
              <a:t>average</a:t>
            </a:r>
            <a:r>
              <a:rPr lang="ca-ES" sz="1900" dirty="0" smtClean="0"/>
              <a:t> </a:t>
            </a:r>
            <a:r>
              <a:rPr lang="ca-ES" sz="1900" dirty="0" err="1" smtClean="0"/>
              <a:t>recurrence</a:t>
            </a:r>
            <a:r>
              <a:rPr lang="ca-ES" sz="1900" dirty="0" smtClean="0"/>
              <a:t> intervals for diferent </a:t>
            </a:r>
            <a:r>
              <a:rPr lang="ca-ES" sz="1900" dirty="0" err="1" smtClean="0"/>
              <a:t>Quaternary</a:t>
            </a:r>
            <a:r>
              <a:rPr lang="ca-ES" sz="1900" dirty="0" smtClean="0"/>
              <a:t> </a:t>
            </a:r>
            <a:r>
              <a:rPr lang="ca-ES" sz="1900" dirty="0" err="1" smtClean="0"/>
              <a:t>periods</a:t>
            </a:r>
            <a:r>
              <a:rPr lang="ca-ES" sz="1900" dirty="0" smtClean="0"/>
              <a:t>. </a:t>
            </a:r>
            <a:endParaRPr lang="en-US" sz="1900" b="1" dirty="0" smtClean="0"/>
          </a:p>
        </p:txBody>
      </p:sp>
      <p:pic>
        <p:nvPicPr>
          <p:cNvPr id="3" name="Imagen 2"/>
          <p:cNvPicPr>
            <a:picLocks noChangeAspect="1"/>
          </p:cNvPicPr>
          <p:nvPr/>
        </p:nvPicPr>
        <p:blipFill rotWithShape="1">
          <a:blip r:embed="rId2" cstate="screen">
            <a:extLst>
              <a:ext uri="{28A0092B-C50C-407E-A947-70E740481C1C}">
                <a14:useLocalDpi xmlns:a14="http://schemas.microsoft.com/office/drawing/2010/main" val="0"/>
              </a:ext>
            </a:extLst>
          </a:blip>
          <a:srcRect l="6604" t="11192" r="6285" b="39744"/>
          <a:stretch/>
        </p:blipFill>
        <p:spPr>
          <a:xfrm>
            <a:off x="9980723" y="150201"/>
            <a:ext cx="1947850" cy="541240"/>
          </a:xfrm>
          <a:prstGeom prst="rect">
            <a:avLst/>
          </a:prstGeom>
        </p:spPr>
      </p:pic>
      <p:sp>
        <p:nvSpPr>
          <p:cNvPr id="7" name="Marcador de número de diapositiva 6"/>
          <p:cNvSpPr>
            <a:spLocks noGrp="1"/>
          </p:cNvSpPr>
          <p:nvPr>
            <p:ph type="sldNum" sz="quarter" idx="12"/>
          </p:nvPr>
        </p:nvSpPr>
        <p:spPr/>
        <p:txBody>
          <a:bodyPr/>
          <a:lstStyle/>
          <a:p>
            <a:fld id="{3D43401F-76EF-4CE8-8DA6-0EF94FEC13CD}" type="slidenum">
              <a:rPr lang="en-US" smtClean="0"/>
              <a:t>15</a:t>
            </a:fld>
            <a:endParaRPr lang="en-US"/>
          </a:p>
        </p:txBody>
      </p:sp>
      <p:sp>
        <p:nvSpPr>
          <p:cNvPr id="8" name="CuadroTexto 7"/>
          <p:cNvSpPr txBox="1"/>
          <p:nvPr/>
        </p:nvSpPr>
        <p:spPr>
          <a:xfrm>
            <a:off x="483704" y="6444476"/>
            <a:ext cx="1077539" cy="276999"/>
          </a:xfrm>
          <a:prstGeom prst="rect">
            <a:avLst/>
          </a:prstGeom>
          <a:noFill/>
        </p:spPr>
        <p:txBody>
          <a:bodyPr wrap="none" rtlCol="0">
            <a:spAutoFit/>
          </a:bodyPr>
          <a:lstStyle/>
          <a:p>
            <a:r>
              <a:rPr lang="ca-ES" sz="1200" dirty="0" err="1" smtClean="0"/>
              <a:t>Session</a:t>
            </a:r>
            <a:r>
              <a:rPr lang="ca-ES" sz="1200" dirty="0" smtClean="0"/>
              <a:t> NH4.1</a:t>
            </a:r>
            <a:endParaRPr lang="en-US" sz="1200" dirty="0"/>
          </a:p>
        </p:txBody>
      </p:sp>
    </p:spTree>
    <p:extLst>
      <p:ext uri="{BB962C8B-B14F-4D97-AF65-F5344CB8AC3E}">
        <p14:creationId xmlns:p14="http://schemas.microsoft.com/office/powerpoint/2010/main" val="4090873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cstate="screen">
            <a:extLst>
              <a:ext uri="{28A0092B-C50C-407E-A947-70E740481C1C}">
                <a14:useLocalDpi xmlns:a14="http://schemas.microsoft.com/office/drawing/2010/main" val="0"/>
              </a:ext>
            </a:extLst>
          </a:blip>
          <a:srcRect l="6604" t="11192" r="6285" b="39744"/>
          <a:stretch/>
        </p:blipFill>
        <p:spPr>
          <a:xfrm>
            <a:off x="9980723" y="150201"/>
            <a:ext cx="1947850" cy="541240"/>
          </a:xfrm>
          <a:prstGeom prst="rect">
            <a:avLst/>
          </a:prstGeom>
        </p:spPr>
      </p:pic>
      <p:sp>
        <p:nvSpPr>
          <p:cNvPr id="6" name="Marcador de número de diapositiva 5"/>
          <p:cNvSpPr>
            <a:spLocks noGrp="1"/>
          </p:cNvSpPr>
          <p:nvPr>
            <p:ph type="sldNum" sz="quarter" idx="12"/>
          </p:nvPr>
        </p:nvSpPr>
        <p:spPr/>
        <p:txBody>
          <a:bodyPr/>
          <a:lstStyle/>
          <a:p>
            <a:fld id="{3D43401F-76EF-4CE8-8DA6-0EF94FEC13CD}" type="slidenum">
              <a:rPr lang="en-US" smtClean="0"/>
              <a:t>16</a:t>
            </a:fld>
            <a:endParaRPr lang="en-US" dirty="0"/>
          </a:p>
        </p:txBody>
      </p:sp>
      <p:sp>
        <p:nvSpPr>
          <p:cNvPr id="7" name="CuadroTexto 6"/>
          <p:cNvSpPr txBox="1"/>
          <p:nvPr/>
        </p:nvSpPr>
        <p:spPr>
          <a:xfrm>
            <a:off x="484742" y="506775"/>
            <a:ext cx="5119158" cy="369332"/>
          </a:xfrm>
          <a:prstGeom prst="rect">
            <a:avLst/>
          </a:prstGeom>
          <a:noFill/>
        </p:spPr>
        <p:txBody>
          <a:bodyPr wrap="none" rtlCol="0">
            <a:spAutoFit/>
          </a:bodyPr>
          <a:lstStyle/>
          <a:p>
            <a:r>
              <a:rPr lang="ca-ES" b="1" dirty="0" smtClean="0"/>
              <a:t>5. IMPLICATIONS OF THE STUDY AND PERSPECTIVES</a:t>
            </a:r>
          </a:p>
        </p:txBody>
      </p:sp>
      <p:sp>
        <p:nvSpPr>
          <p:cNvPr id="8" name="CuadroTexto 7"/>
          <p:cNvSpPr txBox="1"/>
          <p:nvPr/>
        </p:nvSpPr>
        <p:spPr>
          <a:xfrm>
            <a:off x="483704" y="935276"/>
            <a:ext cx="11121104" cy="5262979"/>
          </a:xfrm>
          <a:prstGeom prst="rect">
            <a:avLst/>
          </a:prstGeom>
          <a:noFill/>
        </p:spPr>
        <p:txBody>
          <a:bodyPr wrap="square" rtlCol="0">
            <a:spAutoFit/>
          </a:bodyPr>
          <a:lstStyle/>
          <a:p>
            <a:pPr algn="just"/>
            <a:r>
              <a:rPr lang="en-US" sz="1600" dirty="0" smtClean="0"/>
              <a:t>The results of the study presented here are preliminary as the research is still ongoing, however we are able to remark that:</a:t>
            </a:r>
          </a:p>
          <a:p>
            <a:pPr algn="just"/>
            <a:endParaRPr lang="en-US" sz="1600" dirty="0" smtClean="0"/>
          </a:p>
          <a:p>
            <a:pPr marL="342900" indent="-342900" algn="just">
              <a:buAutoNum type="arabicPeriod"/>
            </a:pPr>
            <a:r>
              <a:rPr lang="en-US" sz="1600" dirty="0" smtClean="0"/>
              <a:t>The analysis of the bounding faults of the AMF pressure ridge show that there is a </a:t>
            </a:r>
            <a:r>
              <a:rPr lang="en-US" sz="1600" b="1" dirty="0" smtClean="0"/>
              <a:t>partition of the deformation </a:t>
            </a:r>
            <a:r>
              <a:rPr lang="en-US" sz="1600" dirty="0" smtClean="0"/>
              <a:t>between both branches; the SE branch absorbs the reverse-dip-slip component and the NW branch, the strike slip component. Both branches are </a:t>
            </a:r>
            <a:r>
              <a:rPr lang="en-US" sz="1600" b="1" dirty="0" smtClean="0"/>
              <a:t>active</a:t>
            </a:r>
            <a:r>
              <a:rPr lang="en-US" sz="1600" dirty="0" smtClean="0"/>
              <a:t> and show evidence of </a:t>
            </a:r>
            <a:r>
              <a:rPr lang="en-US" sz="1600" b="1" dirty="0" smtClean="0"/>
              <a:t>recurrent morphogenetic earthquakes</a:t>
            </a:r>
            <a:r>
              <a:rPr lang="en-US" sz="1600" dirty="0" smtClean="0"/>
              <a:t>. The SE branch shows evidence of </a:t>
            </a:r>
            <a:r>
              <a:rPr lang="en-US" sz="1600" b="1" dirty="0" smtClean="0"/>
              <a:t>Holocene activity</a:t>
            </a:r>
            <a:r>
              <a:rPr lang="en-US" sz="1600" dirty="0" smtClean="0"/>
              <a:t>.</a:t>
            </a:r>
          </a:p>
          <a:p>
            <a:pPr marL="342900" indent="-342900" algn="just">
              <a:buAutoNum type="arabicPeriod"/>
            </a:pPr>
            <a:endParaRPr lang="en-US" sz="1600" dirty="0" smtClean="0"/>
          </a:p>
          <a:p>
            <a:pPr marL="342900" indent="-342900" algn="just">
              <a:buAutoNum type="arabicPeriod"/>
            </a:pPr>
            <a:r>
              <a:rPr lang="en-US" sz="1600" dirty="0" smtClean="0"/>
              <a:t>The more complete earthquake catalogues from both sites, together with the forthcoming OSL dating results will allow for a </a:t>
            </a:r>
            <a:r>
              <a:rPr lang="en-US" sz="1600" b="1" dirty="0" smtClean="0"/>
              <a:t>reassessment of the recurrence intervals and slip rates assigned to the fault</a:t>
            </a:r>
            <a:r>
              <a:rPr lang="en-US" sz="1600" dirty="0" smtClean="0"/>
              <a:t>, and may allow to prove or reject synchronicity of surface ruptures at both sides of the pressure ridge. However, sedimentation gaps are an important feature to consider: </a:t>
            </a:r>
            <a:r>
              <a:rPr lang="en-US" sz="1600" dirty="0" smtClean="0"/>
              <a:t>in </a:t>
            </a:r>
            <a:r>
              <a:rPr lang="en-US" sz="1600" dirty="0" smtClean="0"/>
              <a:t>T-16, the </a:t>
            </a:r>
            <a:r>
              <a:rPr lang="en-US" sz="1600" dirty="0" smtClean="0"/>
              <a:t>Holocene </a:t>
            </a:r>
            <a:r>
              <a:rPr lang="en-US" sz="1600" dirty="0" smtClean="0"/>
              <a:t>event </a:t>
            </a:r>
            <a:r>
              <a:rPr lang="en-US" sz="1600" dirty="0" smtClean="0"/>
              <a:t>of </a:t>
            </a:r>
            <a:r>
              <a:rPr lang="en-US" sz="1600" dirty="0" smtClean="0"/>
              <a:t>T-3 is not identified mainly because the outcropping sequence in the T-16 is pre-Holocene, according to </a:t>
            </a:r>
            <a:r>
              <a:rPr lang="en-US" sz="1600" dirty="0" err="1" smtClean="0"/>
              <a:t>Ferrater</a:t>
            </a:r>
            <a:r>
              <a:rPr lang="en-US" sz="1600" dirty="0" smtClean="0"/>
              <a:t> (2016) dates; the sedimentation </a:t>
            </a:r>
            <a:r>
              <a:rPr lang="en-US" sz="1600" dirty="0" smtClean="0"/>
              <a:t>at</a:t>
            </a:r>
            <a:r>
              <a:rPr lang="en-US" sz="1600" dirty="0" smtClean="0"/>
              <a:t> </a:t>
            </a:r>
            <a:r>
              <a:rPr lang="en-US" sz="1600" dirty="0" smtClean="0"/>
              <a:t>El </a:t>
            </a:r>
            <a:r>
              <a:rPr lang="en-US" sz="1600" dirty="0" err="1" smtClean="0"/>
              <a:t>Saltador</a:t>
            </a:r>
            <a:r>
              <a:rPr lang="en-US" sz="1600" dirty="0" smtClean="0"/>
              <a:t> alluvial </a:t>
            </a:r>
            <a:r>
              <a:rPr lang="en-US" sz="1600" dirty="0" smtClean="0"/>
              <a:t>fan ceased </a:t>
            </a:r>
            <a:r>
              <a:rPr lang="en-US" sz="1600" dirty="0" smtClean="0"/>
              <a:t>before the Holocene.</a:t>
            </a:r>
          </a:p>
          <a:p>
            <a:pPr marL="342900" indent="-342900" algn="just">
              <a:buAutoNum type="arabicPeriod"/>
            </a:pPr>
            <a:endParaRPr lang="en-US" sz="1600" dirty="0" smtClean="0"/>
          </a:p>
          <a:p>
            <a:pPr marL="342900" indent="-342900" algn="just">
              <a:buAutoNum type="arabicPeriod"/>
            </a:pPr>
            <a:r>
              <a:rPr lang="en-US" sz="1600" dirty="0" smtClean="0"/>
              <a:t>The study of both branches allows for a more </a:t>
            </a:r>
            <a:r>
              <a:rPr lang="en-US" sz="1600" b="1" dirty="0" smtClean="0"/>
              <a:t>complete and representative characterization of the AMF</a:t>
            </a:r>
            <a:r>
              <a:rPr lang="en-US" sz="1600" dirty="0" smtClean="0"/>
              <a:t>, which is very important for the </a:t>
            </a:r>
            <a:r>
              <a:rPr lang="en-US" sz="1600" b="1" dirty="0" smtClean="0"/>
              <a:t>source modelling in PSHA</a:t>
            </a:r>
            <a:r>
              <a:rPr lang="en-US" sz="1600" dirty="0" smtClean="0"/>
              <a:t>, especially in fault-based approaches. </a:t>
            </a:r>
            <a:r>
              <a:rPr lang="en-US" sz="1600" b="1" dirty="0" smtClean="0"/>
              <a:t>Near-fault regions </a:t>
            </a:r>
            <a:r>
              <a:rPr lang="en-US" sz="1600" dirty="0" smtClean="0"/>
              <a:t>are the ones that usually suffer the highest ground accelerations (PGAs) during earthquakes, hence a good characterization of the role of every active fault branch in a system is very important for accurate estimations in fault-based PSHA, especially for the </a:t>
            </a:r>
            <a:r>
              <a:rPr lang="en-US" sz="1600" b="1" dirty="0" smtClean="0"/>
              <a:t>regions close to faults</a:t>
            </a:r>
            <a:r>
              <a:rPr lang="en-US" sz="1600" dirty="0" smtClean="0"/>
              <a:t>. </a:t>
            </a:r>
          </a:p>
          <a:p>
            <a:pPr marL="342900" indent="-342900" algn="just">
              <a:buAutoNum type="arabicPeriod"/>
            </a:pPr>
            <a:endParaRPr lang="ca-ES" sz="1600" dirty="0" smtClean="0"/>
          </a:p>
          <a:p>
            <a:pPr marL="342900" indent="-342900" algn="just">
              <a:buAutoNum type="arabicPeriod"/>
            </a:pPr>
            <a:r>
              <a:rPr lang="en-US" sz="1600" dirty="0" smtClean="0"/>
              <a:t>In order to characterize the whole AMF structure in this sector, new paleoseismic trenching was carried out this year in two of the three remaining branches of the AMF, which are part the northern system of the fault (NAMF; see page 3). </a:t>
            </a:r>
            <a:r>
              <a:rPr lang="en-US" sz="1600" b="1" dirty="0" smtClean="0"/>
              <a:t>Integrating all the results from the multiple branches </a:t>
            </a:r>
            <a:r>
              <a:rPr lang="en-US" sz="1600" dirty="0" smtClean="0"/>
              <a:t>that conform AMF constitutes a step </a:t>
            </a:r>
            <a:r>
              <a:rPr lang="en-US" sz="1600" dirty="0" smtClean="0"/>
              <a:t>towards a </a:t>
            </a:r>
            <a:r>
              <a:rPr lang="en-US" sz="1600" dirty="0" smtClean="0"/>
              <a:t>more complete and reliable characterization of the seismic parameters of this fault, and </a:t>
            </a:r>
            <a:r>
              <a:rPr lang="en-US" sz="1600" dirty="0" smtClean="0"/>
              <a:t>the </a:t>
            </a:r>
            <a:r>
              <a:rPr lang="en-US" sz="1600" dirty="0" smtClean="0"/>
              <a:t>seismic hazard assessment of the Murcia region.</a:t>
            </a:r>
          </a:p>
        </p:txBody>
      </p:sp>
      <p:sp>
        <p:nvSpPr>
          <p:cNvPr id="9" name="CuadroTexto 8"/>
          <p:cNvSpPr txBox="1"/>
          <p:nvPr/>
        </p:nvSpPr>
        <p:spPr>
          <a:xfrm>
            <a:off x="483704" y="6444476"/>
            <a:ext cx="1077539" cy="276999"/>
          </a:xfrm>
          <a:prstGeom prst="rect">
            <a:avLst/>
          </a:prstGeom>
          <a:noFill/>
        </p:spPr>
        <p:txBody>
          <a:bodyPr wrap="none" rtlCol="0">
            <a:spAutoFit/>
          </a:bodyPr>
          <a:lstStyle/>
          <a:p>
            <a:r>
              <a:rPr lang="ca-ES" sz="1200" dirty="0" err="1" smtClean="0"/>
              <a:t>Session</a:t>
            </a:r>
            <a:r>
              <a:rPr lang="ca-ES" sz="1200" dirty="0" smtClean="0"/>
              <a:t> NH4.1</a:t>
            </a:r>
            <a:endParaRPr lang="en-US" sz="1200" dirty="0"/>
          </a:p>
        </p:txBody>
      </p:sp>
    </p:spTree>
    <p:extLst>
      <p:ext uri="{BB962C8B-B14F-4D97-AF65-F5344CB8AC3E}">
        <p14:creationId xmlns:p14="http://schemas.microsoft.com/office/powerpoint/2010/main" val="15207870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3D43401F-76EF-4CE8-8DA6-0EF94FEC13CD}" type="slidenum">
              <a:rPr lang="en-US" smtClean="0"/>
              <a:t>17</a:t>
            </a:fld>
            <a:endParaRPr lang="en-US"/>
          </a:p>
        </p:txBody>
      </p:sp>
      <p:pic>
        <p:nvPicPr>
          <p:cNvPr id="7" name="Imagen 6"/>
          <p:cNvPicPr>
            <a:picLocks noChangeAspect="1"/>
          </p:cNvPicPr>
          <p:nvPr/>
        </p:nvPicPr>
        <p:blipFill rotWithShape="1">
          <a:blip r:embed="rId2" cstate="screen">
            <a:extLst>
              <a:ext uri="{28A0092B-C50C-407E-A947-70E740481C1C}">
                <a14:useLocalDpi xmlns:a14="http://schemas.microsoft.com/office/drawing/2010/main" val="0"/>
              </a:ext>
            </a:extLst>
          </a:blip>
          <a:srcRect l="6604" t="11192" r="6285" b="39744"/>
          <a:stretch/>
        </p:blipFill>
        <p:spPr>
          <a:xfrm>
            <a:off x="9980723" y="150201"/>
            <a:ext cx="1947850" cy="541240"/>
          </a:xfrm>
          <a:prstGeom prst="rect">
            <a:avLst/>
          </a:prstGeom>
        </p:spPr>
      </p:pic>
      <p:sp>
        <p:nvSpPr>
          <p:cNvPr id="8" name="CuadroTexto 7"/>
          <p:cNvSpPr txBox="1"/>
          <p:nvPr/>
        </p:nvSpPr>
        <p:spPr>
          <a:xfrm>
            <a:off x="483704" y="6444476"/>
            <a:ext cx="1077539" cy="276999"/>
          </a:xfrm>
          <a:prstGeom prst="rect">
            <a:avLst/>
          </a:prstGeom>
          <a:noFill/>
        </p:spPr>
        <p:txBody>
          <a:bodyPr wrap="none" rtlCol="0">
            <a:spAutoFit/>
          </a:bodyPr>
          <a:lstStyle/>
          <a:p>
            <a:r>
              <a:rPr lang="ca-ES" sz="1200" dirty="0" err="1" smtClean="0"/>
              <a:t>Session</a:t>
            </a:r>
            <a:r>
              <a:rPr lang="ca-ES" sz="1200" dirty="0" smtClean="0"/>
              <a:t> NH4.1</a:t>
            </a:r>
            <a:endParaRPr lang="en-US" sz="1200" dirty="0"/>
          </a:p>
        </p:txBody>
      </p:sp>
      <p:sp>
        <p:nvSpPr>
          <p:cNvPr id="3" name="CuadroTexto 2"/>
          <p:cNvSpPr txBox="1"/>
          <p:nvPr/>
        </p:nvSpPr>
        <p:spPr>
          <a:xfrm>
            <a:off x="8610600" y="2726849"/>
            <a:ext cx="3251313" cy="1323439"/>
          </a:xfrm>
          <a:prstGeom prst="rect">
            <a:avLst/>
          </a:prstGeom>
          <a:noFill/>
        </p:spPr>
        <p:txBody>
          <a:bodyPr wrap="square" rtlCol="0">
            <a:spAutoFit/>
          </a:bodyPr>
          <a:lstStyle/>
          <a:p>
            <a:pPr algn="just"/>
            <a:r>
              <a:rPr lang="ca-ES" sz="2000" dirty="0" err="1" smtClean="0"/>
              <a:t>Summary</a:t>
            </a:r>
            <a:r>
              <a:rPr lang="ca-ES" sz="2000" dirty="0" smtClean="0"/>
              <a:t> </a:t>
            </a:r>
            <a:r>
              <a:rPr lang="ca-ES" sz="2000" dirty="0" err="1" smtClean="0"/>
              <a:t>diagram</a:t>
            </a:r>
            <a:r>
              <a:rPr lang="ca-ES" sz="2000" dirty="0" smtClean="0"/>
              <a:t> of </a:t>
            </a:r>
            <a:r>
              <a:rPr lang="ca-ES" sz="2000" dirty="0" err="1" smtClean="0"/>
              <a:t>the</a:t>
            </a:r>
            <a:r>
              <a:rPr lang="ca-ES" sz="2000" dirty="0" smtClean="0"/>
              <a:t> </a:t>
            </a:r>
            <a:r>
              <a:rPr lang="ca-ES" sz="2000" dirty="0" err="1" smtClean="0"/>
              <a:t>inferred</a:t>
            </a:r>
            <a:r>
              <a:rPr lang="ca-ES" sz="2000" dirty="0" smtClean="0"/>
              <a:t> AMF </a:t>
            </a:r>
            <a:r>
              <a:rPr lang="ca-ES" sz="2000" dirty="0" err="1" smtClean="0"/>
              <a:t>pressure</a:t>
            </a:r>
            <a:r>
              <a:rPr lang="ca-ES" sz="2000" dirty="0" smtClean="0"/>
              <a:t> </a:t>
            </a:r>
            <a:r>
              <a:rPr lang="ca-ES" sz="2000" dirty="0" err="1" smtClean="0"/>
              <a:t>ridge</a:t>
            </a:r>
            <a:r>
              <a:rPr lang="ca-ES" sz="2000" dirty="0"/>
              <a:t> </a:t>
            </a:r>
            <a:r>
              <a:rPr lang="ca-ES" sz="2000" dirty="0" err="1" smtClean="0"/>
              <a:t>structure</a:t>
            </a:r>
            <a:r>
              <a:rPr lang="ca-ES" sz="2000" dirty="0" smtClean="0"/>
              <a:t> </a:t>
            </a:r>
            <a:r>
              <a:rPr lang="ca-ES" sz="2000" dirty="0" err="1" smtClean="0"/>
              <a:t>and</a:t>
            </a:r>
            <a:r>
              <a:rPr lang="ca-ES" sz="2000" dirty="0" smtClean="0"/>
              <a:t> </a:t>
            </a:r>
            <a:r>
              <a:rPr lang="ca-ES" sz="2000" dirty="0" err="1" smtClean="0"/>
              <a:t>the</a:t>
            </a:r>
            <a:r>
              <a:rPr lang="ca-ES" sz="2000" dirty="0" smtClean="0"/>
              <a:t> </a:t>
            </a:r>
            <a:r>
              <a:rPr lang="ca-ES" sz="2000" dirty="0" err="1" smtClean="0"/>
              <a:t>location</a:t>
            </a:r>
            <a:r>
              <a:rPr lang="ca-ES" sz="2000" dirty="0" smtClean="0"/>
              <a:t> of </a:t>
            </a:r>
            <a:r>
              <a:rPr lang="ca-ES" sz="2000" dirty="0" err="1" smtClean="0"/>
              <a:t>both</a:t>
            </a:r>
            <a:r>
              <a:rPr lang="ca-ES" sz="2000" dirty="0" smtClean="0"/>
              <a:t> paleoseismic </a:t>
            </a:r>
            <a:r>
              <a:rPr lang="ca-ES" sz="2000" dirty="0" err="1" smtClean="0"/>
              <a:t>sites</a:t>
            </a:r>
            <a:r>
              <a:rPr lang="ca-ES" sz="2000" dirty="0" smtClean="0"/>
              <a:t>.</a:t>
            </a:r>
            <a:endParaRPr lang="en-US" sz="2000" dirty="0"/>
          </a:p>
        </p:txBody>
      </p:sp>
      <p:pic>
        <p:nvPicPr>
          <p:cNvPr id="9" name="Imagen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3704" y="420821"/>
            <a:ext cx="7791609" cy="5767330"/>
          </a:xfrm>
          <a:prstGeom prst="rect">
            <a:avLst/>
          </a:prstGeom>
        </p:spPr>
      </p:pic>
    </p:spTree>
    <p:extLst>
      <p:ext uri="{BB962C8B-B14F-4D97-AF65-F5344CB8AC3E}">
        <p14:creationId xmlns:p14="http://schemas.microsoft.com/office/powerpoint/2010/main" val="17812459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cstate="screen">
            <a:extLst>
              <a:ext uri="{28A0092B-C50C-407E-A947-70E740481C1C}">
                <a14:useLocalDpi xmlns:a14="http://schemas.microsoft.com/office/drawing/2010/main" val="0"/>
              </a:ext>
            </a:extLst>
          </a:blip>
          <a:srcRect l="6604" t="11192" r="6285" b="39744"/>
          <a:stretch/>
        </p:blipFill>
        <p:spPr>
          <a:xfrm>
            <a:off x="9980723" y="150201"/>
            <a:ext cx="1947850" cy="541240"/>
          </a:xfrm>
          <a:prstGeom prst="rect">
            <a:avLst/>
          </a:prstGeom>
        </p:spPr>
      </p:pic>
      <p:sp>
        <p:nvSpPr>
          <p:cNvPr id="6" name="Marcador de número de diapositiva 5"/>
          <p:cNvSpPr>
            <a:spLocks noGrp="1"/>
          </p:cNvSpPr>
          <p:nvPr>
            <p:ph type="sldNum" sz="quarter" idx="12"/>
          </p:nvPr>
        </p:nvSpPr>
        <p:spPr/>
        <p:txBody>
          <a:bodyPr/>
          <a:lstStyle/>
          <a:p>
            <a:fld id="{3D43401F-76EF-4CE8-8DA6-0EF94FEC13CD}" type="slidenum">
              <a:rPr lang="en-US" smtClean="0"/>
              <a:t>18</a:t>
            </a:fld>
            <a:endParaRPr lang="en-US"/>
          </a:p>
        </p:txBody>
      </p:sp>
      <p:sp>
        <p:nvSpPr>
          <p:cNvPr id="7" name="CuadroTexto 6"/>
          <p:cNvSpPr txBox="1"/>
          <p:nvPr/>
        </p:nvSpPr>
        <p:spPr>
          <a:xfrm>
            <a:off x="484742" y="506775"/>
            <a:ext cx="1379865" cy="369332"/>
          </a:xfrm>
          <a:prstGeom prst="rect">
            <a:avLst/>
          </a:prstGeom>
          <a:noFill/>
        </p:spPr>
        <p:txBody>
          <a:bodyPr wrap="none" rtlCol="0">
            <a:spAutoFit/>
          </a:bodyPr>
          <a:lstStyle/>
          <a:p>
            <a:r>
              <a:rPr lang="ca-ES" b="1" dirty="0" smtClean="0"/>
              <a:t>REFERENCES</a:t>
            </a:r>
          </a:p>
        </p:txBody>
      </p:sp>
      <p:sp>
        <p:nvSpPr>
          <p:cNvPr id="8" name="CuadroTexto 7"/>
          <p:cNvSpPr txBox="1"/>
          <p:nvPr/>
        </p:nvSpPr>
        <p:spPr>
          <a:xfrm>
            <a:off x="484742" y="1181497"/>
            <a:ext cx="11443831" cy="5262979"/>
          </a:xfrm>
          <a:prstGeom prst="rect">
            <a:avLst/>
          </a:prstGeom>
          <a:noFill/>
        </p:spPr>
        <p:txBody>
          <a:bodyPr wrap="square" rtlCol="0">
            <a:spAutoFit/>
          </a:bodyPr>
          <a:lstStyle/>
          <a:p>
            <a:pPr marL="285750" indent="-285750" algn="just">
              <a:buFontTx/>
              <a:buChar char="-"/>
            </a:pPr>
            <a:r>
              <a:rPr lang="en-US" sz="1600" dirty="0" err="1" smtClean="0"/>
              <a:t>Ferrater</a:t>
            </a:r>
            <a:r>
              <a:rPr lang="en-US" sz="1600" dirty="0"/>
              <a:t>, M. (2016). </a:t>
            </a:r>
            <a:r>
              <a:rPr lang="en-US" sz="1600" dirty="0" err="1"/>
              <a:t>Velocitat</a:t>
            </a:r>
            <a:r>
              <a:rPr lang="en-US" sz="1600" dirty="0"/>
              <a:t> de </a:t>
            </a:r>
            <a:r>
              <a:rPr lang="en-US" sz="1600" dirty="0" err="1"/>
              <a:t>desplaçament</a:t>
            </a:r>
            <a:r>
              <a:rPr lang="en-US" sz="1600" dirty="0"/>
              <a:t> de la </a:t>
            </a:r>
            <a:r>
              <a:rPr lang="en-US" sz="1600" dirty="0" err="1"/>
              <a:t>falla</a:t>
            </a:r>
            <a:r>
              <a:rPr lang="en-US" sz="1600" dirty="0"/>
              <a:t> </a:t>
            </a:r>
            <a:r>
              <a:rPr lang="en-US" sz="1600" dirty="0" err="1"/>
              <a:t>d’Alhama</a:t>
            </a:r>
            <a:r>
              <a:rPr lang="en-US" sz="1600" dirty="0"/>
              <a:t> de Murcia (</a:t>
            </a:r>
            <a:r>
              <a:rPr lang="en-US" sz="1600" dirty="0" err="1"/>
              <a:t>Bètiques</a:t>
            </a:r>
            <a:r>
              <a:rPr lang="en-US" sz="1600" dirty="0"/>
              <a:t> Orientals); </a:t>
            </a:r>
            <a:r>
              <a:rPr lang="en-US" sz="1600" dirty="0" err="1"/>
              <a:t>implicacions</a:t>
            </a:r>
            <a:r>
              <a:rPr lang="en-US" sz="1600" dirty="0"/>
              <a:t> </a:t>
            </a:r>
            <a:r>
              <a:rPr lang="en-US" sz="1600" dirty="0" err="1"/>
              <a:t>en</a:t>
            </a:r>
            <a:r>
              <a:rPr lang="en-US" sz="1600" dirty="0"/>
              <a:t> el </a:t>
            </a:r>
            <a:r>
              <a:rPr lang="en-US" sz="1600" dirty="0" err="1"/>
              <a:t>seu</a:t>
            </a:r>
            <a:r>
              <a:rPr lang="en-US" sz="1600" dirty="0"/>
              <a:t> </a:t>
            </a:r>
            <a:r>
              <a:rPr lang="en-US" sz="1600" dirty="0" err="1"/>
              <a:t>potencial</a:t>
            </a:r>
            <a:r>
              <a:rPr lang="en-US" sz="1600" dirty="0"/>
              <a:t> </a:t>
            </a:r>
            <a:r>
              <a:rPr lang="en-US" sz="1600" dirty="0" err="1"/>
              <a:t>sísmic</a:t>
            </a:r>
            <a:r>
              <a:rPr lang="en-US" sz="1600" dirty="0"/>
              <a:t>. </a:t>
            </a:r>
            <a:r>
              <a:rPr lang="en-US" sz="1600" dirty="0" smtClean="0"/>
              <a:t>PhD thesis, University of Barcelona (Spain). Available </a:t>
            </a:r>
            <a:r>
              <a:rPr lang="en-US" sz="1600" dirty="0"/>
              <a:t>at: http://www.tesisenred.net/handle/10803/400718 [Accessed January 14, 2019</a:t>
            </a:r>
            <a:r>
              <a:rPr lang="en-US" sz="1600" dirty="0" smtClean="0"/>
              <a:t>].</a:t>
            </a:r>
          </a:p>
          <a:p>
            <a:pPr marL="285750" indent="-285750" algn="just">
              <a:buFontTx/>
              <a:buChar char="-"/>
            </a:pPr>
            <a:endParaRPr lang="en-US" sz="1600" dirty="0" smtClean="0"/>
          </a:p>
          <a:p>
            <a:pPr marL="285750" indent="-285750" algn="just">
              <a:buFontTx/>
              <a:buChar char="-"/>
            </a:pPr>
            <a:r>
              <a:rPr lang="en-US" sz="1600" dirty="0"/>
              <a:t>Fletcher,  J.  M.,  </a:t>
            </a:r>
            <a:r>
              <a:rPr lang="en-US" sz="1600" dirty="0" err="1"/>
              <a:t>Teran</a:t>
            </a:r>
            <a:r>
              <a:rPr lang="en-US" sz="1600" dirty="0"/>
              <a:t>,  O.J.,  Rockwell,  T.J.,  </a:t>
            </a:r>
            <a:r>
              <a:rPr lang="en-US" sz="1600" dirty="0" err="1"/>
              <a:t>Oskin</a:t>
            </a:r>
            <a:r>
              <a:rPr lang="en-US" sz="1600" dirty="0"/>
              <a:t>,  M., </a:t>
            </a:r>
            <a:r>
              <a:rPr lang="en-US" sz="1600" dirty="0" err="1"/>
              <a:t>Hudnut</a:t>
            </a:r>
            <a:r>
              <a:rPr lang="en-US" sz="1600" dirty="0"/>
              <a:t>,  K.W.,  Mueller,  K.,  </a:t>
            </a:r>
            <a:r>
              <a:rPr lang="en-US" sz="1600" dirty="0" err="1"/>
              <a:t>Spelz</a:t>
            </a:r>
            <a:r>
              <a:rPr lang="en-US" sz="1600" dirty="0"/>
              <a:t>,  R.M.,  </a:t>
            </a:r>
            <a:r>
              <a:rPr lang="en-US" sz="1600" dirty="0" err="1"/>
              <a:t>Akciz</a:t>
            </a:r>
            <a:r>
              <a:rPr lang="en-US" sz="1600" dirty="0"/>
              <a:t>,  S.O., </a:t>
            </a:r>
            <a:r>
              <a:rPr lang="en-US" sz="1600" dirty="0" err="1"/>
              <a:t>Masana</a:t>
            </a:r>
            <a:r>
              <a:rPr lang="en-US" sz="1600" dirty="0"/>
              <a:t>, E., </a:t>
            </a:r>
            <a:r>
              <a:rPr lang="en-US" sz="1600" dirty="0" err="1"/>
              <a:t>Faneros</a:t>
            </a:r>
            <a:r>
              <a:rPr lang="en-US" sz="1600" dirty="0"/>
              <a:t>, G., </a:t>
            </a:r>
            <a:r>
              <a:rPr lang="en-US" sz="1600" dirty="0" err="1"/>
              <a:t>Morellan</a:t>
            </a:r>
            <a:r>
              <a:rPr lang="en-US" sz="1600" dirty="0"/>
              <a:t>, A., Stock, J., Elliott</a:t>
            </a:r>
            <a:r>
              <a:rPr lang="en-US" sz="1600" dirty="0" smtClean="0"/>
              <a:t>, A</a:t>
            </a:r>
            <a:r>
              <a:rPr lang="en-US" sz="1600" dirty="0"/>
              <a:t>., Gold, P., Jing Liu-Zeng., González, A., Lynch, D., Hinojosa, A.  and  González,  J.  (2014a).  Assembly  of  a  large earthquake  from  a  complex  fault  system:  surface  </a:t>
            </a:r>
            <a:r>
              <a:rPr lang="en-US" sz="1600" dirty="0" err="1"/>
              <a:t>ruptura</a:t>
            </a:r>
            <a:r>
              <a:rPr lang="en-US" sz="1600" dirty="0"/>
              <a:t> kinematics  of  the April4,  2011 El mayor-</a:t>
            </a:r>
            <a:r>
              <a:rPr lang="en-US" sz="1600" dirty="0" err="1"/>
              <a:t>Cucapah</a:t>
            </a:r>
            <a:r>
              <a:rPr lang="en-US" sz="1600" dirty="0"/>
              <a:t>  Mw  7.2 earthquake. Geosphere, 10 (3), 1-31. </a:t>
            </a:r>
            <a:endParaRPr lang="en-US" sz="1600" dirty="0" smtClean="0"/>
          </a:p>
          <a:p>
            <a:pPr marL="285750" indent="-285750" algn="just">
              <a:buFontTx/>
              <a:buChar char="-"/>
            </a:pPr>
            <a:endParaRPr lang="en-US" sz="1600" dirty="0" smtClean="0"/>
          </a:p>
          <a:p>
            <a:pPr marL="285750" indent="-285750" algn="just">
              <a:buFontTx/>
              <a:buChar char="-"/>
            </a:pPr>
            <a:r>
              <a:rPr lang="en-US" sz="1600" dirty="0" err="1"/>
              <a:t>Masana</a:t>
            </a:r>
            <a:r>
              <a:rPr lang="en-US" sz="1600" dirty="0"/>
              <a:t>, E., </a:t>
            </a:r>
            <a:r>
              <a:rPr lang="en-US" sz="1600" dirty="0" err="1"/>
              <a:t>Martínez-Díaz</a:t>
            </a:r>
            <a:r>
              <a:rPr lang="en-US" sz="1600" dirty="0"/>
              <a:t>, J. J., Hernández-</a:t>
            </a:r>
            <a:r>
              <a:rPr lang="en-US" sz="1600" dirty="0" err="1"/>
              <a:t>Enrile</a:t>
            </a:r>
            <a:r>
              <a:rPr lang="en-US" sz="1600" dirty="0"/>
              <a:t>, J. L., and </a:t>
            </a:r>
            <a:r>
              <a:rPr lang="en-US" sz="1600" dirty="0" err="1"/>
              <a:t>Santanach</a:t>
            </a:r>
            <a:r>
              <a:rPr lang="en-US" sz="1600" dirty="0"/>
              <a:t>, P. (2004). The </a:t>
            </a:r>
            <a:r>
              <a:rPr lang="en-US" sz="1600" dirty="0" err="1"/>
              <a:t>Alhama</a:t>
            </a:r>
            <a:r>
              <a:rPr lang="en-US" sz="1600" dirty="0"/>
              <a:t> de Murcia fault (SE Spain), a seismogenic fault in a diffuse plate boundary: </a:t>
            </a:r>
            <a:r>
              <a:rPr lang="en-US" sz="1600" dirty="0" err="1"/>
              <a:t>Seismotectonic</a:t>
            </a:r>
            <a:r>
              <a:rPr lang="en-US" sz="1600" dirty="0"/>
              <a:t> implications for the </a:t>
            </a:r>
            <a:r>
              <a:rPr lang="en-US" sz="1600" dirty="0" err="1"/>
              <a:t>Ibero-Magrebian</a:t>
            </a:r>
            <a:r>
              <a:rPr lang="en-US" sz="1600" dirty="0"/>
              <a:t> region. </a:t>
            </a:r>
            <a:r>
              <a:rPr lang="en-US" sz="1600" i="1" dirty="0"/>
              <a:t>Journal of Geophysical Research: Solid Earth</a:t>
            </a:r>
            <a:r>
              <a:rPr lang="en-US" sz="1600" dirty="0"/>
              <a:t> 109, 1–17. doi:10.1029/2002JB002359</a:t>
            </a:r>
            <a:r>
              <a:rPr lang="en-US" sz="1600" dirty="0" smtClean="0"/>
              <a:t>.</a:t>
            </a:r>
          </a:p>
          <a:p>
            <a:pPr marL="285750" indent="-285750" algn="just">
              <a:buFontTx/>
              <a:buChar char="-"/>
            </a:pPr>
            <a:endParaRPr lang="en-US" sz="1600" dirty="0" smtClean="0"/>
          </a:p>
          <a:p>
            <a:pPr marL="285750" indent="-285750" algn="just">
              <a:buFontTx/>
              <a:buChar char="-"/>
            </a:pPr>
            <a:r>
              <a:rPr lang="en-US" sz="1600" dirty="0"/>
              <a:t>E. </a:t>
            </a:r>
            <a:r>
              <a:rPr lang="en-US" sz="1600" dirty="0" err="1" smtClean="0"/>
              <a:t>Masana</a:t>
            </a:r>
            <a:r>
              <a:rPr lang="en-US" sz="1600" dirty="0" smtClean="0"/>
              <a:t>, </a:t>
            </a:r>
            <a:r>
              <a:rPr lang="en-US" sz="1600" dirty="0"/>
              <a:t>M. </a:t>
            </a:r>
            <a:r>
              <a:rPr lang="en-US" sz="1600" dirty="0" err="1" smtClean="0"/>
              <a:t>Ortuño</a:t>
            </a:r>
            <a:r>
              <a:rPr lang="en-US" sz="1600" dirty="0" smtClean="0"/>
              <a:t>, </a:t>
            </a:r>
            <a:r>
              <a:rPr lang="en-US" sz="1600" dirty="0"/>
              <a:t>M. </a:t>
            </a:r>
            <a:r>
              <a:rPr lang="en-US" sz="1600" dirty="0" err="1" smtClean="0"/>
              <a:t>Ferrater</a:t>
            </a:r>
            <a:r>
              <a:rPr lang="en-US" sz="1600" dirty="0" smtClean="0"/>
              <a:t>, </a:t>
            </a:r>
            <a:r>
              <a:rPr lang="en-US" sz="1600" dirty="0"/>
              <a:t>H. </a:t>
            </a:r>
            <a:r>
              <a:rPr lang="en-US" sz="1600" dirty="0" err="1" smtClean="0"/>
              <a:t>Perea</a:t>
            </a:r>
            <a:r>
              <a:rPr lang="en-US" sz="1600" dirty="0" smtClean="0"/>
              <a:t>, </a:t>
            </a:r>
            <a:r>
              <a:rPr lang="en-US" sz="1600" dirty="0"/>
              <a:t>S. </a:t>
            </a:r>
            <a:r>
              <a:rPr lang="en-US" sz="1600" dirty="0" smtClean="0"/>
              <a:t>Baize, </a:t>
            </a:r>
            <a:r>
              <a:rPr lang="en-US" sz="1600" dirty="0"/>
              <a:t>A. </a:t>
            </a:r>
            <a:r>
              <a:rPr lang="en-US" sz="1600" dirty="0" smtClean="0"/>
              <a:t>Echeverria, </a:t>
            </a:r>
            <a:r>
              <a:rPr lang="en-US" sz="1600" dirty="0"/>
              <a:t>R. </a:t>
            </a:r>
            <a:r>
              <a:rPr lang="en-US" sz="1600" dirty="0" err="1" smtClean="0"/>
              <a:t>Pallàs</a:t>
            </a:r>
            <a:r>
              <a:rPr lang="en-US" sz="1600" dirty="0" smtClean="0"/>
              <a:t>, </a:t>
            </a:r>
            <a:r>
              <a:rPr lang="en-US" sz="1600" dirty="0"/>
              <a:t>E. </a:t>
            </a:r>
            <a:r>
              <a:rPr lang="en-US" sz="1600" dirty="0" err="1"/>
              <a:t>García</a:t>
            </a:r>
            <a:r>
              <a:rPr lang="en-US" sz="1600" dirty="0"/>
              <a:t> </a:t>
            </a:r>
            <a:r>
              <a:rPr lang="en-US" sz="1600" dirty="0" err="1" smtClean="0"/>
              <a:t>Meléndez</a:t>
            </a:r>
            <a:r>
              <a:rPr lang="en-US" sz="1600" dirty="0" smtClean="0"/>
              <a:t>, J.J</a:t>
            </a:r>
            <a:r>
              <a:rPr lang="en-US" sz="1600" dirty="0"/>
              <a:t>. </a:t>
            </a:r>
            <a:r>
              <a:rPr lang="en-US" sz="1600" dirty="0" err="1" smtClean="0"/>
              <a:t>Martínez-Díaz</a:t>
            </a:r>
            <a:r>
              <a:rPr lang="en-US" sz="1600" dirty="0" smtClean="0"/>
              <a:t>, </a:t>
            </a:r>
            <a:r>
              <a:rPr lang="en-US" sz="1600" dirty="0"/>
              <a:t>T. </a:t>
            </a:r>
            <a:r>
              <a:rPr lang="en-US" sz="1600" dirty="0" smtClean="0"/>
              <a:t>Rockwell. </a:t>
            </a:r>
            <a:r>
              <a:rPr lang="en-US" sz="1600" dirty="0"/>
              <a:t>(2014). F</a:t>
            </a:r>
            <a:r>
              <a:rPr lang="en-US" sz="1600" dirty="0" smtClean="0"/>
              <a:t>ine grained bodies as evidence of “dusty” paleoearthquakes in the </a:t>
            </a:r>
            <a:r>
              <a:rPr lang="en-US" sz="1600" dirty="0" err="1"/>
              <a:t>A</a:t>
            </a:r>
            <a:r>
              <a:rPr lang="en-US" sz="1600" dirty="0" err="1" smtClean="0"/>
              <a:t>lhama</a:t>
            </a:r>
            <a:r>
              <a:rPr lang="en-US" sz="1600" dirty="0" smtClean="0"/>
              <a:t> de </a:t>
            </a:r>
            <a:r>
              <a:rPr lang="en-US" sz="1600" dirty="0"/>
              <a:t>M</a:t>
            </a:r>
            <a:r>
              <a:rPr lang="en-US" sz="1600" dirty="0" smtClean="0"/>
              <a:t>urcia </a:t>
            </a:r>
            <a:r>
              <a:rPr lang="en-US" sz="1600" dirty="0"/>
              <a:t>F</a:t>
            </a:r>
            <a:r>
              <a:rPr lang="en-US" sz="1600" dirty="0" smtClean="0"/>
              <a:t>ault geological record. </a:t>
            </a:r>
            <a:r>
              <a:rPr lang="es-ES" sz="1600" dirty="0"/>
              <a:t>Resúmenes de la 2ª Reunión Ibérica sobre Fallas Activas y Paleosismología, Lorca, España (2014</a:t>
            </a:r>
            <a:r>
              <a:rPr lang="es-ES" sz="1600" dirty="0" smtClean="0"/>
              <a:t>), 23-26.</a:t>
            </a:r>
            <a:endParaRPr lang="en-US" sz="1600" dirty="0" smtClean="0"/>
          </a:p>
          <a:p>
            <a:pPr marL="285750" indent="-285750" algn="just">
              <a:buFontTx/>
              <a:buChar char="-"/>
            </a:pPr>
            <a:endParaRPr lang="ca-ES" sz="1600" dirty="0"/>
          </a:p>
          <a:p>
            <a:pPr marL="285750" indent="-285750" algn="just">
              <a:buFontTx/>
              <a:buChar char="-"/>
            </a:pPr>
            <a:r>
              <a:rPr lang="en-US" sz="1600" dirty="0"/>
              <a:t>Rockwell, T.,  </a:t>
            </a:r>
            <a:r>
              <a:rPr lang="en-US" sz="1600" dirty="0" err="1"/>
              <a:t>Ragona</a:t>
            </a:r>
            <a:r>
              <a:rPr lang="en-US" sz="1600" dirty="0"/>
              <a:t>, D., </a:t>
            </a:r>
            <a:r>
              <a:rPr lang="en-US" sz="1600" dirty="0" err="1"/>
              <a:t>Meigs</a:t>
            </a:r>
            <a:r>
              <a:rPr lang="en-US" sz="1600" dirty="0"/>
              <a:t>, A., Owen, L., Costa, C. , </a:t>
            </a:r>
            <a:r>
              <a:rPr lang="en-US" sz="1600" dirty="0" err="1"/>
              <a:t>Ahumada</a:t>
            </a:r>
            <a:r>
              <a:rPr lang="en-US" sz="1600" dirty="0"/>
              <a:t>, E. (2014). Inferring a Thrust-Related Earthquake History from Secondary Faulting: A Long Rupture Record of La  </a:t>
            </a:r>
            <a:r>
              <a:rPr lang="en-US" sz="1600" dirty="0" err="1"/>
              <a:t>Laja</a:t>
            </a:r>
            <a:r>
              <a:rPr lang="en-US" sz="1600" dirty="0"/>
              <a:t>  Fault,  San  Juan,  Argentina.  Bulletin  of  the Seismological Society of America, </a:t>
            </a:r>
            <a:r>
              <a:rPr lang="en-US" sz="1600" dirty="0" smtClean="0"/>
              <a:t>104 (1</a:t>
            </a:r>
            <a:r>
              <a:rPr lang="en-US" sz="1600" dirty="0"/>
              <a:t>), 269–284. </a:t>
            </a:r>
          </a:p>
          <a:p>
            <a:pPr marL="285750" indent="-285750">
              <a:buFontTx/>
              <a:buChar char="-"/>
            </a:pPr>
            <a:endParaRPr lang="en-US" sz="1600" dirty="0"/>
          </a:p>
        </p:txBody>
      </p:sp>
      <p:sp>
        <p:nvSpPr>
          <p:cNvPr id="9" name="CuadroTexto 8"/>
          <p:cNvSpPr txBox="1"/>
          <p:nvPr/>
        </p:nvSpPr>
        <p:spPr>
          <a:xfrm>
            <a:off x="483704" y="6444476"/>
            <a:ext cx="1077539" cy="276999"/>
          </a:xfrm>
          <a:prstGeom prst="rect">
            <a:avLst/>
          </a:prstGeom>
          <a:noFill/>
        </p:spPr>
        <p:txBody>
          <a:bodyPr wrap="none" rtlCol="0">
            <a:spAutoFit/>
          </a:bodyPr>
          <a:lstStyle/>
          <a:p>
            <a:r>
              <a:rPr lang="ca-ES" sz="1200" dirty="0" err="1" smtClean="0"/>
              <a:t>Session</a:t>
            </a:r>
            <a:r>
              <a:rPr lang="ca-ES" sz="1200" dirty="0" smtClean="0"/>
              <a:t> NH4.1</a:t>
            </a:r>
            <a:endParaRPr lang="en-US" sz="1200" dirty="0"/>
          </a:p>
        </p:txBody>
      </p:sp>
    </p:spTree>
    <p:extLst>
      <p:ext uri="{BB962C8B-B14F-4D97-AF65-F5344CB8AC3E}">
        <p14:creationId xmlns:p14="http://schemas.microsoft.com/office/powerpoint/2010/main" val="19070136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3D43401F-76EF-4CE8-8DA6-0EF94FEC13CD}" type="slidenum">
              <a:rPr lang="en-US" smtClean="0"/>
              <a:t>19</a:t>
            </a:fld>
            <a:endParaRPr lang="en-US"/>
          </a:p>
        </p:txBody>
      </p:sp>
      <p:sp>
        <p:nvSpPr>
          <p:cNvPr id="5" name="Título 4"/>
          <p:cNvSpPr>
            <a:spLocks noGrp="1"/>
          </p:cNvSpPr>
          <p:nvPr>
            <p:ph type="title"/>
          </p:nvPr>
        </p:nvSpPr>
        <p:spPr/>
        <p:txBody>
          <a:bodyPr>
            <a:normAutofit/>
          </a:bodyPr>
          <a:lstStyle/>
          <a:p>
            <a:r>
              <a:rPr lang="ca-ES" sz="2800" b="1" dirty="0" err="1" smtClean="0">
                <a:latin typeface="+mn-lt"/>
              </a:rPr>
              <a:t>Additional</a:t>
            </a:r>
            <a:r>
              <a:rPr lang="ca-ES" sz="2800" b="1" dirty="0" smtClean="0">
                <a:latin typeface="+mn-lt"/>
              </a:rPr>
              <a:t> </a:t>
            </a:r>
            <a:r>
              <a:rPr lang="ca-ES" sz="2800" b="1" dirty="0" err="1" smtClean="0">
                <a:latin typeface="+mn-lt"/>
              </a:rPr>
              <a:t>information</a:t>
            </a:r>
            <a:r>
              <a:rPr lang="ca-ES" sz="2800" b="1" dirty="0" smtClean="0">
                <a:latin typeface="+mn-lt"/>
              </a:rPr>
              <a:t>:</a:t>
            </a:r>
            <a:endParaRPr lang="en-US" sz="2800" b="1" dirty="0">
              <a:latin typeface="+mn-lt"/>
            </a:endParaRPr>
          </a:p>
        </p:txBody>
      </p:sp>
      <p:sp>
        <p:nvSpPr>
          <p:cNvPr id="6" name="CuadroTexto 5"/>
          <p:cNvSpPr txBox="1"/>
          <p:nvPr/>
        </p:nvSpPr>
        <p:spPr>
          <a:xfrm>
            <a:off x="838200" y="2865348"/>
            <a:ext cx="10630359" cy="1200329"/>
          </a:xfrm>
          <a:prstGeom prst="rect">
            <a:avLst/>
          </a:prstGeom>
          <a:noFill/>
        </p:spPr>
        <p:txBody>
          <a:bodyPr wrap="square" rtlCol="0">
            <a:spAutoFit/>
          </a:bodyPr>
          <a:lstStyle/>
          <a:p>
            <a:pPr marL="342900" indent="-342900" algn="just">
              <a:buAutoNum type="alphaUcPeriod"/>
            </a:pPr>
            <a:r>
              <a:rPr lang="ca-ES" sz="2400" dirty="0" err="1" smtClean="0"/>
              <a:t>Lithological</a:t>
            </a:r>
            <a:r>
              <a:rPr lang="ca-ES" sz="2400" dirty="0" smtClean="0"/>
              <a:t> </a:t>
            </a:r>
            <a:r>
              <a:rPr lang="ca-ES" sz="2400" dirty="0" err="1" smtClean="0"/>
              <a:t>description</a:t>
            </a:r>
            <a:r>
              <a:rPr lang="ca-ES" sz="2400" dirty="0" smtClean="0"/>
              <a:t> of </a:t>
            </a:r>
            <a:r>
              <a:rPr lang="ca-ES" sz="2400" dirty="0" err="1" smtClean="0"/>
              <a:t>the</a:t>
            </a:r>
            <a:r>
              <a:rPr lang="ca-ES" sz="2400" dirty="0" smtClean="0"/>
              <a:t> units </a:t>
            </a:r>
            <a:r>
              <a:rPr lang="ca-ES" sz="2400" dirty="0" err="1" smtClean="0"/>
              <a:t>identified</a:t>
            </a:r>
            <a:r>
              <a:rPr lang="ca-ES" sz="2400" dirty="0" smtClean="0"/>
              <a:t> in </a:t>
            </a:r>
            <a:r>
              <a:rPr lang="ca-ES" sz="2400" dirty="0" err="1" smtClean="0"/>
              <a:t>the</a:t>
            </a:r>
            <a:r>
              <a:rPr lang="ca-ES" sz="2400" dirty="0" smtClean="0"/>
              <a:t> </a:t>
            </a:r>
            <a:r>
              <a:rPr lang="ca-ES" sz="2400" dirty="0" err="1" smtClean="0"/>
              <a:t>trenches</a:t>
            </a:r>
            <a:r>
              <a:rPr lang="ca-ES" sz="2400" dirty="0" smtClean="0"/>
              <a:t>.</a:t>
            </a:r>
          </a:p>
          <a:p>
            <a:pPr marL="342900" indent="-342900" algn="just">
              <a:buAutoNum type="alphaUcPeriod"/>
            </a:pPr>
            <a:r>
              <a:rPr lang="ca-ES" sz="2400" dirty="0" err="1" smtClean="0"/>
              <a:t>Evidence</a:t>
            </a:r>
            <a:r>
              <a:rPr lang="ca-ES" sz="2400" dirty="0" smtClean="0"/>
              <a:t> for </a:t>
            </a:r>
            <a:r>
              <a:rPr lang="ca-ES" sz="2400" dirty="0" err="1" smtClean="0"/>
              <a:t>the</a:t>
            </a:r>
            <a:r>
              <a:rPr lang="ca-ES" sz="2400" dirty="0" smtClean="0"/>
              <a:t> paleoearthquakes </a:t>
            </a:r>
            <a:r>
              <a:rPr lang="ca-ES" sz="2400" dirty="0" err="1" smtClean="0"/>
              <a:t>interpreted</a:t>
            </a:r>
            <a:r>
              <a:rPr lang="ca-ES" sz="2400" dirty="0" smtClean="0"/>
              <a:t> in </a:t>
            </a:r>
            <a:r>
              <a:rPr lang="ca-ES" sz="2400" dirty="0" err="1" smtClean="0"/>
              <a:t>the</a:t>
            </a:r>
            <a:r>
              <a:rPr lang="ca-ES" sz="2400" dirty="0" smtClean="0"/>
              <a:t> </a:t>
            </a:r>
            <a:r>
              <a:rPr lang="ca-ES" sz="2400" dirty="0" err="1" smtClean="0"/>
              <a:t>trenches</a:t>
            </a:r>
            <a:r>
              <a:rPr lang="ca-ES" sz="2400" dirty="0" smtClean="0"/>
              <a:t>.</a:t>
            </a:r>
            <a:endParaRPr lang="en-US" sz="2400" dirty="0"/>
          </a:p>
          <a:p>
            <a:pPr marL="285750" indent="-285750">
              <a:buFontTx/>
              <a:buChar char="-"/>
            </a:pPr>
            <a:endParaRPr lang="en-US" sz="2400" dirty="0"/>
          </a:p>
        </p:txBody>
      </p:sp>
      <p:pic>
        <p:nvPicPr>
          <p:cNvPr id="7" name="Imagen 6"/>
          <p:cNvPicPr>
            <a:picLocks noChangeAspect="1"/>
          </p:cNvPicPr>
          <p:nvPr/>
        </p:nvPicPr>
        <p:blipFill rotWithShape="1">
          <a:blip r:embed="rId2" cstate="screen">
            <a:extLst>
              <a:ext uri="{28A0092B-C50C-407E-A947-70E740481C1C}">
                <a14:useLocalDpi xmlns:a14="http://schemas.microsoft.com/office/drawing/2010/main" val="0"/>
              </a:ext>
            </a:extLst>
          </a:blip>
          <a:srcRect l="6604" t="11192" r="6285" b="39744"/>
          <a:stretch/>
        </p:blipFill>
        <p:spPr>
          <a:xfrm>
            <a:off x="9980723" y="150201"/>
            <a:ext cx="1947850" cy="541240"/>
          </a:xfrm>
          <a:prstGeom prst="rect">
            <a:avLst/>
          </a:prstGeom>
        </p:spPr>
      </p:pic>
      <p:sp>
        <p:nvSpPr>
          <p:cNvPr id="8" name="CuadroTexto 7"/>
          <p:cNvSpPr txBox="1"/>
          <p:nvPr/>
        </p:nvSpPr>
        <p:spPr>
          <a:xfrm>
            <a:off x="483704" y="6444476"/>
            <a:ext cx="1077539" cy="276999"/>
          </a:xfrm>
          <a:prstGeom prst="rect">
            <a:avLst/>
          </a:prstGeom>
          <a:noFill/>
        </p:spPr>
        <p:txBody>
          <a:bodyPr wrap="none" rtlCol="0">
            <a:spAutoFit/>
          </a:bodyPr>
          <a:lstStyle/>
          <a:p>
            <a:r>
              <a:rPr lang="ca-ES" sz="1200" dirty="0" err="1" smtClean="0"/>
              <a:t>Session</a:t>
            </a:r>
            <a:r>
              <a:rPr lang="ca-ES" sz="1200" dirty="0" smtClean="0"/>
              <a:t> NH4.1</a:t>
            </a:r>
            <a:endParaRPr lang="en-US" sz="1200" dirty="0"/>
          </a:p>
        </p:txBody>
      </p:sp>
    </p:spTree>
    <p:extLst>
      <p:ext uri="{BB962C8B-B14F-4D97-AF65-F5344CB8AC3E}">
        <p14:creationId xmlns:p14="http://schemas.microsoft.com/office/powerpoint/2010/main" val="1078463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84742" y="506775"/>
            <a:ext cx="2508635" cy="369332"/>
          </a:xfrm>
          <a:prstGeom prst="rect">
            <a:avLst/>
          </a:prstGeom>
          <a:noFill/>
        </p:spPr>
        <p:txBody>
          <a:bodyPr wrap="none" rtlCol="0">
            <a:spAutoFit/>
          </a:bodyPr>
          <a:lstStyle/>
          <a:p>
            <a:r>
              <a:rPr lang="ca-ES" b="1" dirty="0" smtClean="0"/>
              <a:t>1. GEOLOGICAL SETTING</a:t>
            </a:r>
          </a:p>
        </p:txBody>
      </p:sp>
      <p:pic>
        <p:nvPicPr>
          <p:cNvPr id="3" name="Imagen 2"/>
          <p:cNvPicPr>
            <a:picLocks noChangeAspect="1"/>
          </p:cNvPicPr>
          <p:nvPr/>
        </p:nvPicPr>
        <p:blipFill rotWithShape="1">
          <a:blip r:embed="rId2" cstate="hqprint">
            <a:extLst>
              <a:ext uri="{28A0092B-C50C-407E-A947-70E740481C1C}">
                <a14:useLocalDpi xmlns:a14="http://schemas.microsoft.com/office/drawing/2010/main" val="0"/>
              </a:ext>
            </a:extLst>
          </a:blip>
          <a:srcRect b="6888"/>
          <a:stretch/>
        </p:blipFill>
        <p:spPr>
          <a:xfrm>
            <a:off x="483704" y="2366457"/>
            <a:ext cx="5612296" cy="3854380"/>
          </a:xfrm>
          <a:prstGeom prst="rect">
            <a:avLst/>
          </a:prstGeom>
        </p:spPr>
      </p:pic>
      <p:sp>
        <p:nvSpPr>
          <p:cNvPr id="5" name="CuadroTexto 4"/>
          <p:cNvSpPr txBox="1"/>
          <p:nvPr/>
        </p:nvSpPr>
        <p:spPr>
          <a:xfrm>
            <a:off x="483704" y="1004349"/>
            <a:ext cx="11234531" cy="1200329"/>
          </a:xfrm>
          <a:prstGeom prst="rect">
            <a:avLst/>
          </a:prstGeom>
          <a:noFill/>
        </p:spPr>
        <p:txBody>
          <a:bodyPr wrap="square" rtlCol="0">
            <a:spAutoFit/>
          </a:bodyPr>
          <a:lstStyle/>
          <a:p>
            <a:pPr algn="just"/>
            <a:r>
              <a:rPr lang="ca-ES" dirty="0" err="1" smtClean="0"/>
              <a:t>The</a:t>
            </a:r>
            <a:r>
              <a:rPr lang="ca-ES" dirty="0" smtClean="0"/>
              <a:t> </a:t>
            </a:r>
            <a:r>
              <a:rPr lang="ca-ES" b="1" dirty="0" err="1" smtClean="0"/>
              <a:t>Alhama</a:t>
            </a:r>
            <a:r>
              <a:rPr lang="ca-ES" b="1" dirty="0" smtClean="0"/>
              <a:t> de Murcia </a:t>
            </a:r>
            <a:r>
              <a:rPr lang="ca-ES" b="1" dirty="0" err="1" smtClean="0"/>
              <a:t>Fault</a:t>
            </a:r>
            <a:r>
              <a:rPr lang="ca-ES" b="1" dirty="0" smtClean="0"/>
              <a:t> </a:t>
            </a:r>
            <a:r>
              <a:rPr lang="ca-ES" dirty="0" smtClean="0"/>
              <a:t>(AMF) is </a:t>
            </a:r>
            <a:r>
              <a:rPr lang="ca-ES" dirty="0" err="1" smtClean="0"/>
              <a:t>one</a:t>
            </a:r>
            <a:r>
              <a:rPr lang="ca-ES" dirty="0" smtClean="0"/>
              <a:t> of </a:t>
            </a:r>
            <a:r>
              <a:rPr lang="ca-ES" dirty="0" err="1" smtClean="0"/>
              <a:t>the</a:t>
            </a:r>
            <a:r>
              <a:rPr lang="ca-ES" dirty="0" smtClean="0"/>
              <a:t> most </a:t>
            </a:r>
            <a:r>
              <a:rPr lang="ca-ES" dirty="0" err="1" smtClean="0"/>
              <a:t>seismically</a:t>
            </a:r>
            <a:r>
              <a:rPr lang="ca-ES" dirty="0" smtClean="0"/>
              <a:t> </a:t>
            </a:r>
            <a:r>
              <a:rPr lang="ca-ES" dirty="0" err="1" smtClean="0"/>
              <a:t>active</a:t>
            </a:r>
            <a:r>
              <a:rPr lang="ca-ES" dirty="0" smtClean="0"/>
              <a:t> </a:t>
            </a:r>
            <a:r>
              <a:rPr lang="ca-ES" dirty="0" err="1" smtClean="0"/>
              <a:t>faults</a:t>
            </a:r>
            <a:r>
              <a:rPr lang="ca-ES" dirty="0" smtClean="0"/>
              <a:t> in </a:t>
            </a:r>
            <a:r>
              <a:rPr lang="ca-ES" dirty="0" err="1" smtClean="0"/>
              <a:t>the</a:t>
            </a:r>
            <a:r>
              <a:rPr lang="ca-ES" dirty="0" smtClean="0"/>
              <a:t> </a:t>
            </a:r>
            <a:r>
              <a:rPr lang="ca-ES" dirty="0" err="1" smtClean="0"/>
              <a:t>Iberian</a:t>
            </a:r>
            <a:r>
              <a:rPr lang="ca-ES" dirty="0" smtClean="0"/>
              <a:t> </a:t>
            </a:r>
            <a:r>
              <a:rPr lang="ca-ES" dirty="0" err="1" smtClean="0"/>
              <a:t>Peninsula</a:t>
            </a:r>
            <a:r>
              <a:rPr lang="ca-ES" dirty="0" smtClean="0"/>
              <a:t>. </a:t>
            </a:r>
            <a:r>
              <a:rPr lang="ca-ES" dirty="0" err="1" smtClean="0"/>
              <a:t>It</a:t>
            </a:r>
            <a:r>
              <a:rPr lang="ca-ES" dirty="0" smtClean="0"/>
              <a:t> is a </a:t>
            </a:r>
            <a:r>
              <a:rPr lang="ca-ES" dirty="0" err="1" smtClean="0"/>
              <a:t>left</a:t>
            </a:r>
            <a:r>
              <a:rPr lang="ca-ES" dirty="0" smtClean="0"/>
              <a:t>-lateral strike </a:t>
            </a:r>
            <a:r>
              <a:rPr lang="ca-ES" dirty="0" err="1" smtClean="0"/>
              <a:t>slip</a:t>
            </a:r>
            <a:r>
              <a:rPr lang="ca-ES" dirty="0" smtClean="0"/>
              <a:t> </a:t>
            </a:r>
            <a:r>
              <a:rPr lang="ca-ES" dirty="0" err="1" smtClean="0"/>
              <a:t>fault</a:t>
            </a:r>
            <a:r>
              <a:rPr lang="ca-ES" dirty="0" smtClean="0"/>
              <a:t> </a:t>
            </a:r>
            <a:r>
              <a:rPr lang="ca-ES" dirty="0" err="1" smtClean="0"/>
              <a:t>within</a:t>
            </a:r>
            <a:r>
              <a:rPr lang="ca-ES" dirty="0" smtClean="0"/>
              <a:t> </a:t>
            </a:r>
            <a:r>
              <a:rPr lang="ca-ES" dirty="0" err="1" smtClean="0"/>
              <a:t>the</a:t>
            </a:r>
            <a:r>
              <a:rPr lang="ca-ES" dirty="0" smtClean="0"/>
              <a:t> </a:t>
            </a:r>
            <a:r>
              <a:rPr lang="ca-ES" dirty="0" err="1" smtClean="0"/>
              <a:t>Eastern</a:t>
            </a:r>
            <a:r>
              <a:rPr lang="ca-ES" dirty="0" smtClean="0"/>
              <a:t> </a:t>
            </a:r>
            <a:r>
              <a:rPr lang="ca-ES" dirty="0" err="1" smtClean="0"/>
              <a:t>Betics</a:t>
            </a:r>
            <a:r>
              <a:rPr lang="ca-ES" dirty="0" smtClean="0"/>
              <a:t> </a:t>
            </a:r>
            <a:r>
              <a:rPr lang="ca-ES" dirty="0" err="1" smtClean="0"/>
              <a:t>Shear</a:t>
            </a:r>
            <a:r>
              <a:rPr lang="ca-ES" dirty="0"/>
              <a:t> </a:t>
            </a:r>
            <a:r>
              <a:rPr lang="ca-ES" dirty="0" err="1" smtClean="0"/>
              <a:t>Zone</a:t>
            </a:r>
            <a:r>
              <a:rPr lang="ca-ES" dirty="0" smtClean="0"/>
              <a:t> (EBSZ), a 500 km long </a:t>
            </a:r>
            <a:r>
              <a:rPr lang="ca-ES" dirty="0" err="1" smtClean="0"/>
              <a:t>fault</a:t>
            </a:r>
            <a:r>
              <a:rPr lang="ca-ES" dirty="0" smtClean="0"/>
              <a:t> </a:t>
            </a:r>
            <a:r>
              <a:rPr lang="ca-ES" dirty="0" err="1" smtClean="0"/>
              <a:t>system</a:t>
            </a:r>
            <a:r>
              <a:rPr lang="ca-ES" dirty="0" smtClean="0"/>
              <a:t> </a:t>
            </a:r>
            <a:r>
              <a:rPr lang="ca-ES" dirty="0" err="1" smtClean="0"/>
              <a:t>that</a:t>
            </a:r>
            <a:r>
              <a:rPr lang="ca-ES" dirty="0" smtClean="0"/>
              <a:t> </a:t>
            </a:r>
            <a:r>
              <a:rPr lang="ca-ES" dirty="0" err="1" smtClean="0"/>
              <a:t>absorbs</a:t>
            </a:r>
            <a:r>
              <a:rPr lang="ca-ES" dirty="0" smtClean="0"/>
              <a:t> most part of </a:t>
            </a:r>
            <a:r>
              <a:rPr lang="ca-ES" dirty="0" err="1" smtClean="0"/>
              <a:t>the</a:t>
            </a:r>
            <a:r>
              <a:rPr lang="ca-ES" dirty="0" smtClean="0"/>
              <a:t> </a:t>
            </a:r>
            <a:r>
              <a:rPr lang="ca-ES" dirty="0" err="1" smtClean="0"/>
              <a:t>convergence</a:t>
            </a:r>
            <a:r>
              <a:rPr lang="ca-ES" dirty="0" smtClean="0"/>
              <a:t> </a:t>
            </a:r>
            <a:r>
              <a:rPr lang="ca-ES" dirty="0" err="1" smtClean="0"/>
              <a:t>between</a:t>
            </a:r>
            <a:r>
              <a:rPr lang="ca-ES" dirty="0" smtClean="0"/>
              <a:t> </a:t>
            </a:r>
            <a:r>
              <a:rPr lang="ca-ES" dirty="0" err="1" smtClean="0"/>
              <a:t>the</a:t>
            </a:r>
            <a:r>
              <a:rPr lang="ca-ES" dirty="0" smtClean="0"/>
              <a:t> </a:t>
            </a:r>
            <a:r>
              <a:rPr lang="ca-ES" dirty="0" err="1" smtClean="0"/>
              <a:t>Eurasian</a:t>
            </a:r>
            <a:r>
              <a:rPr lang="ca-ES" dirty="0" smtClean="0"/>
              <a:t> </a:t>
            </a:r>
            <a:r>
              <a:rPr lang="ca-ES" dirty="0" err="1" smtClean="0"/>
              <a:t>and</a:t>
            </a:r>
            <a:r>
              <a:rPr lang="ca-ES" dirty="0" smtClean="0"/>
              <a:t> </a:t>
            </a:r>
            <a:r>
              <a:rPr lang="ca-ES" dirty="0" err="1" smtClean="0"/>
              <a:t>Nubian</a:t>
            </a:r>
            <a:r>
              <a:rPr lang="ca-ES" dirty="0" smtClean="0"/>
              <a:t> plates. </a:t>
            </a:r>
            <a:r>
              <a:rPr lang="ca-ES" dirty="0" err="1" smtClean="0"/>
              <a:t>This</a:t>
            </a:r>
            <a:r>
              <a:rPr lang="ca-ES" dirty="0" smtClean="0"/>
              <a:t> </a:t>
            </a:r>
            <a:r>
              <a:rPr lang="ca-ES" dirty="0" err="1" smtClean="0"/>
              <a:t>fault</a:t>
            </a:r>
            <a:r>
              <a:rPr lang="ca-ES" dirty="0" smtClean="0"/>
              <a:t> </a:t>
            </a:r>
            <a:r>
              <a:rPr lang="ca-ES" dirty="0" err="1" smtClean="0"/>
              <a:t>system</a:t>
            </a:r>
            <a:r>
              <a:rPr lang="ca-ES" dirty="0" smtClean="0"/>
              <a:t> has </a:t>
            </a:r>
            <a:r>
              <a:rPr lang="ca-ES" dirty="0" err="1" smtClean="0"/>
              <a:t>hosted</a:t>
            </a:r>
            <a:r>
              <a:rPr lang="ca-ES" dirty="0" smtClean="0"/>
              <a:t> important </a:t>
            </a:r>
            <a:r>
              <a:rPr lang="ca-ES" dirty="0" err="1" smtClean="0"/>
              <a:t>earthquakes</a:t>
            </a:r>
            <a:r>
              <a:rPr lang="ca-ES" dirty="0" smtClean="0"/>
              <a:t> </a:t>
            </a:r>
            <a:r>
              <a:rPr lang="ca-ES" dirty="0" err="1" smtClean="0"/>
              <a:t>since</a:t>
            </a:r>
            <a:r>
              <a:rPr lang="ca-ES" dirty="0" smtClean="0"/>
              <a:t> </a:t>
            </a:r>
            <a:r>
              <a:rPr lang="ca-ES" dirty="0" err="1" smtClean="0"/>
              <a:t>historical</a:t>
            </a:r>
            <a:r>
              <a:rPr lang="ca-ES" dirty="0" smtClean="0"/>
              <a:t> </a:t>
            </a:r>
            <a:r>
              <a:rPr lang="ca-ES" dirty="0" err="1" smtClean="0"/>
              <a:t>times</a:t>
            </a:r>
            <a:r>
              <a:rPr lang="ca-ES" dirty="0" smtClean="0"/>
              <a:t>, </a:t>
            </a:r>
            <a:r>
              <a:rPr lang="ca-ES" dirty="0" err="1" smtClean="0"/>
              <a:t>some</a:t>
            </a:r>
            <a:r>
              <a:rPr lang="ca-ES" dirty="0" smtClean="0"/>
              <a:t> of </a:t>
            </a:r>
            <a:r>
              <a:rPr lang="ca-ES" dirty="0" err="1" smtClean="0"/>
              <a:t>them</a:t>
            </a:r>
            <a:r>
              <a:rPr lang="ca-ES" dirty="0" smtClean="0"/>
              <a:t> </a:t>
            </a:r>
            <a:r>
              <a:rPr lang="ca-ES" dirty="0" err="1" smtClean="0"/>
              <a:t>related</a:t>
            </a:r>
            <a:r>
              <a:rPr lang="ca-ES" dirty="0" smtClean="0"/>
              <a:t> to </a:t>
            </a:r>
            <a:r>
              <a:rPr lang="ca-ES" dirty="0" err="1" smtClean="0"/>
              <a:t>the</a:t>
            </a:r>
            <a:r>
              <a:rPr lang="ca-ES" dirty="0" smtClean="0"/>
              <a:t> AMF (</a:t>
            </a:r>
            <a:r>
              <a:rPr lang="ca-ES" dirty="0" err="1" smtClean="0"/>
              <a:t>i.e</a:t>
            </a:r>
            <a:r>
              <a:rPr lang="ca-ES" dirty="0" smtClean="0"/>
              <a:t>. 2011 </a:t>
            </a:r>
            <a:r>
              <a:rPr lang="ca-ES" dirty="0" err="1" smtClean="0"/>
              <a:t>Mw</a:t>
            </a:r>
            <a:r>
              <a:rPr lang="ca-ES" dirty="0" smtClean="0"/>
              <a:t> 5.2 Lorca </a:t>
            </a:r>
            <a:r>
              <a:rPr lang="ca-ES" dirty="0" err="1" smtClean="0"/>
              <a:t>earthquake</a:t>
            </a:r>
            <a:r>
              <a:rPr lang="ca-ES" dirty="0" smtClean="0"/>
              <a:t>).</a:t>
            </a:r>
          </a:p>
        </p:txBody>
      </p:sp>
      <p:pic>
        <p:nvPicPr>
          <p:cNvPr id="6" name="Imagen 5"/>
          <p:cNvPicPr>
            <a:picLocks noChangeAspect="1"/>
          </p:cNvPicPr>
          <p:nvPr/>
        </p:nvPicPr>
        <p:blipFill rotWithShape="1">
          <a:blip r:embed="rId3" cstate="screen">
            <a:extLst>
              <a:ext uri="{28A0092B-C50C-407E-A947-70E740481C1C}">
                <a14:useLocalDpi xmlns:a14="http://schemas.microsoft.com/office/drawing/2010/main" val="0"/>
              </a:ext>
            </a:extLst>
          </a:blip>
          <a:srcRect l="6604" t="11192" r="6285" b="39744"/>
          <a:stretch/>
        </p:blipFill>
        <p:spPr>
          <a:xfrm>
            <a:off x="9980723" y="150201"/>
            <a:ext cx="1947850" cy="541240"/>
          </a:xfrm>
          <a:prstGeom prst="rect">
            <a:avLst/>
          </a:prstGeom>
        </p:spPr>
      </p:pic>
      <p:sp>
        <p:nvSpPr>
          <p:cNvPr id="7" name="CuadroTexto 6"/>
          <p:cNvSpPr txBox="1"/>
          <p:nvPr/>
        </p:nvSpPr>
        <p:spPr>
          <a:xfrm>
            <a:off x="483704" y="6444476"/>
            <a:ext cx="1077539" cy="276999"/>
          </a:xfrm>
          <a:prstGeom prst="rect">
            <a:avLst/>
          </a:prstGeom>
          <a:noFill/>
        </p:spPr>
        <p:txBody>
          <a:bodyPr wrap="none" rtlCol="0">
            <a:spAutoFit/>
          </a:bodyPr>
          <a:lstStyle/>
          <a:p>
            <a:r>
              <a:rPr lang="ca-ES" sz="1200" dirty="0" err="1" smtClean="0"/>
              <a:t>Session</a:t>
            </a:r>
            <a:r>
              <a:rPr lang="ca-ES" sz="1200" dirty="0" smtClean="0"/>
              <a:t> NH4.1</a:t>
            </a:r>
            <a:endParaRPr lang="en-US" sz="1200" dirty="0"/>
          </a:p>
        </p:txBody>
      </p:sp>
      <p:pic>
        <p:nvPicPr>
          <p:cNvPr id="8" name="Imagen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202018" y="2376977"/>
            <a:ext cx="5345960" cy="3813462"/>
          </a:xfrm>
          <a:prstGeom prst="rect">
            <a:avLst/>
          </a:prstGeom>
        </p:spPr>
      </p:pic>
      <p:sp>
        <p:nvSpPr>
          <p:cNvPr id="9" name="CuadroTexto 8"/>
          <p:cNvSpPr txBox="1"/>
          <p:nvPr/>
        </p:nvSpPr>
        <p:spPr>
          <a:xfrm>
            <a:off x="6091062" y="6190439"/>
            <a:ext cx="5567871" cy="276999"/>
          </a:xfrm>
          <a:prstGeom prst="rect">
            <a:avLst/>
          </a:prstGeom>
          <a:noFill/>
        </p:spPr>
        <p:txBody>
          <a:bodyPr wrap="none" rtlCol="0">
            <a:spAutoFit/>
          </a:bodyPr>
          <a:lstStyle/>
          <a:p>
            <a:r>
              <a:rPr lang="ca-ES" sz="1200" dirty="0" smtClean="0"/>
              <a:t>CF: </a:t>
            </a:r>
            <a:r>
              <a:rPr lang="ca-ES" sz="1200" dirty="0" err="1" smtClean="0"/>
              <a:t>Carboneras</a:t>
            </a:r>
            <a:r>
              <a:rPr lang="ca-ES" sz="1200" dirty="0" smtClean="0"/>
              <a:t> </a:t>
            </a:r>
            <a:r>
              <a:rPr lang="ca-ES" sz="1200" dirty="0" err="1" smtClean="0"/>
              <a:t>Fault</a:t>
            </a:r>
            <a:r>
              <a:rPr lang="ca-ES" sz="1200" dirty="0" smtClean="0"/>
              <a:t>; PF: </a:t>
            </a:r>
            <a:r>
              <a:rPr lang="ca-ES" sz="1200" dirty="0" err="1" smtClean="0"/>
              <a:t>Palomares</a:t>
            </a:r>
            <a:r>
              <a:rPr lang="ca-ES" sz="1200" dirty="0" smtClean="0"/>
              <a:t> </a:t>
            </a:r>
            <a:r>
              <a:rPr lang="ca-ES" sz="1200" dirty="0" err="1" smtClean="0"/>
              <a:t>Fault</a:t>
            </a:r>
            <a:r>
              <a:rPr lang="ca-ES" sz="1200" dirty="0" smtClean="0"/>
              <a:t>; CAF: </a:t>
            </a:r>
            <a:r>
              <a:rPr lang="ca-ES" sz="1200" dirty="0" err="1" smtClean="0"/>
              <a:t>Carrascoy</a:t>
            </a:r>
            <a:r>
              <a:rPr lang="ca-ES" sz="1200" dirty="0" smtClean="0"/>
              <a:t> </a:t>
            </a:r>
            <a:r>
              <a:rPr lang="ca-ES" sz="1200" dirty="0" err="1" smtClean="0"/>
              <a:t>Fault</a:t>
            </a:r>
            <a:r>
              <a:rPr lang="ca-ES" sz="1200" dirty="0" smtClean="0"/>
              <a:t>; BSF: Bajo Segura </a:t>
            </a:r>
            <a:r>
              <a:rPr lang="ca-ES" sz="1200" dirty="0" err="1" smtClean="0"/>
              <a:t>Fault</a:t>
            </a:r>
            <a:endParaRPr lang="en-US" sz="1200" dirty="0"/>
          </a:p>
        </p:txBody>
      </p:sp>
      <p:sp>
        <p:nvSpPr>
          <p:cNvPr id="10" name="Marcador de número de diapositiva 9"/>
          <p:cNvSpPr>
            <a:spLocks noGrp="1"/>
          </p:cNvSpPr>
          <p:nvPr>
            <p:ph type="sldNum" sz="quarter" idx="12"/>
          </p:nvPr>
        </p:nvSpPr>
        <p:spPr/>
        <p:txBody>
          <a:bodyPr/>
          <a:lstStyle/>
          <a:p>
            <a:fld id="{3D43401F-76EF-4CE8-8DA6-0EF94FEC13CD}" type="slidenum">
              <a:rPr lang="en-US" smtClean="0"/>
              <a:t>2</a:t>
            </a:fld>
            <a:endParaRPr lang="en-US"/>
          </a:p>
        </p:txBody>
      </p:sp>
    </p:spTree>
    <p:extLst>
      <p:ext uri="{BB962C8B-B14F-4D97-AF65-F5344CB8AC3E}">
        <p14:creationId xmlns:p14="http://schemas.microsoft.com/office/powerpoint/2010/main" val="27058491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4079"/>
            <a:ext cx="10515600" cy="699170"/>
          </a:xfrm>
        </p:spPr>
        <p:txBody>
          <a:bodyPr>
            <a:noAutofit/>
          </a:bodyPr>
          <a:lstStyle/>
          <a:p>
            <a:r>
              <a:rPr lang="ca-ES" sz="1800" b="1" dirty="0" smtClean="0">
                <a:latin typeface="+mn-lt"/>
              </a:rPr>
              <a:t>A. </a:t>
            </a:r>
            <a:r>
              <a:rPr lang="ca-ES" sz="1800" b="1" dirty="0" err="1" smtClean="0">
                <a:latin typeface="+mn-lt"/>
              </a:rPr>
              <a:t>Lithological</a:t>
            </a:r>
            <a:r>
              <a:rPr lang="ca-ES" sz="1800" b="1" dirty="0" smtClean="0">
                <a:latin typeface="+mn-lt"/>
              </a:rPr>
              <a:t> </a:t>
            </a:r>
            <a:r>
              <a:rPr lang="ca-ES" sz="1800" b="1" dirty="0" err="1">
                <a:latin typeface="+mn-lt"/>
              </a:rPr>
              <a:t>description</a:t>
            </a:r>
            <a:r>
              <a:rPr lang="ca-ES" sz="1800" b="1" dirty="0">
                <a:latin typeface="+mn-lt"/>
              </a:rPr>
              <a:t> of </a:t>
            </a:r>
            <a:r>
              <a:rPr lang="ca-ES" sz="1800" b="1" dirty="0" err="1">
                <a:latin typeface="+mn-lt"/>
              </a:rPr>
              <a:t>the</a:t>
            </a:r>
            <a:r>
              <a:rPr lang="ca-ES" sz="1800" b="1" dirty="0">
                <a:latin typeface="+mn-lt"/>
              </a:rPr>
              <a:t> units </a:t>
            </a:r>
            <a:r>
              <a:rPr lang="ca-ES" sz="1800" b="1" dirty="0" err="1">
                <a:latin typeface="+mn-lt"/>
              </a:rPr>
              <a:t>identified</a:t>
            </a:r>
            <a:r>
              <a:rPr lang="ca-ES" sz="1800" b="1" dirty="0">
                <a:latin typeface="+mn-lt"/>
              </a:rPr>
              <a:t> in </a:t>
            </a:r>
            <a:r>
              <a:rPr lang="ca-ES" sz="1800" b="1" dirty="0" err="1">
                <a:latin typeface="+mn-lt"/>
              </a:rPr>
              <a:t>the</a:t>
            </a:r>
            <a:r>
              <a:rPr lang="ca-ES" sz="1800" b="1" dirty="0">
                <a:latin typeface="+mn-lt"/>
              </a:rPr>
              <a:t> </a:t>
            </a:r>
            <a:r>
              <a:rPr lang="ca-ES" sz="1800" b="1" dirty="0" err="1" smtClean="0">
                <a:latin typeface="+mn-lt"/>
              </a:rPr>
              <a:t>trenches</a:t>
            </a:r>
            <a:r>
              <a:rPr lang="ca-ES" sz="1800" b="1" dirty="0" smtClean="0">
                <a:latin typeface="+mn-lt"/>
              </a:rPr>
              <a:t>: T-3</a:t>
            </a:r>
            <a:endParaRPr lang="en-US" sz="1800" dirty="0">
              <a:latin typeface="+mn-lt"/>
            </a:endParaRPr>
          </a:p>
        </p:txBody>
      </p:sp>
      <p:sp>
        <p:nvSpPr>
          <p:cNvPr id="4" name="Marcador de número de diapositiva 3"/>
          <p:cNvSpPr>
            <a:spLocks noGrp="1"/>
          </p:cNvSpPr>
          <p:nvPr>
            <p:ph type="sldNum" sz="quarter" idx="12"/>
          </p:nvPr>
        </p:nvSpPr>
        <p:spPr/>
        <p:txBody>
          <a:bodyPr/>
          <a:lstStyle/>
          <a:p>
            <a:fld id="{3D43401F-76EF-4CE8-8DA6-0EF94FEC13CD}" type="slidenum">
              <a:rPr lang="en-US" smtClean="0"/>
              <a:t>20</a:t>
            </a:fld>
            <a:endParaRPr lang="en-US"/>
          </a:p>
        </p:txBody>
      </p:sp>
      <p:pic>
        <p:nvPicPr>
          <p:cNvPr id="5" name="Imagen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96248" y="805123"/>
            <a:ext cx="10058400" cy="5551227"/>
          </a:xfrm>
          <a:prstGeom prst="rect">
            <a:avLst/>
          </a:prstGeom>
        </p:spPr>
      </p:pic>
      <p:pic>
        <p:nvPicPr>
          <p:cNvPr id="6" name="Imagen 5"/>
          <p:cNvPicPr>
            <a:picLocks noChangeAspect="1"/>
          </p:cNvPicPr>
          <p:nvPr/>
        </p:nvPicPr>
        <p:blipFill rotWithShape="1">
          <a:blip r:embed="rId3" cstate="screen">
            <a:extLst>
              <a:ext uri="{28A0092B-C50C-407E-A947-70E740481C1C}">
                <a14:useLocalDpi xmlns:a14="http://schemas.microsoft.com/office/drawing/2010/main" val="0"/>
              </a:ext>
            </a:extLst>
          </a:blip>
          <a:srcRect l="6604" t="11192" r="6285" b="39744"/>
          <a:stretch/>
        </p:blipFill>
        <p:spPr>
          <a:xfrm>
            <a:off x="9980723" y="150201"/>
            <a:ext cx="1947850" cy="541240"/>
          </a:xfrm>
          <a:prstGeom prst="rect">
            <a:avLst/>
          </a:prstGeom>
        </p:spPr>
      </p:pic>
      <p:sp>
        <p:nvSpPr>
          <p:cNvPr id="7" name="CuadroTexto 6"/>
          <p:cNvSpPr txBox="1"/>
          <p:nvPr/>
        </p:nvSpPr>
        <p:spPr>
          <a:xfrm>
            <a:off x="483704" y="6444476"/>
            <a:ext cx="1077539" cy="276999"/>
          </a:xfrm>
          <a:prstGeom prst="rect">
            <a:avLst/>
          </a:prstGeom>
          <a:noFill/>
        </p:spPr>
        <p:txBody>
          <a:bodyPr wrap="none" rtlCol="0">
            <a:spAutoFit/>
          </a:bodyPr>
          <a:lstStyle/>
          <a:p>
            <a:r>
              <a:rPr lang="ca-ES" sz="1200" dirty="0" err="1" smtClean="0"/>
              <a:t>Session</a:t>
            </a:r>
            <a:r>
              <a:rPr lang="ca-ES" sz="1200" dirty="0" smtClean="0"/>
              <a:t> NH4.1</a:t>
            </a:r>
            <a:endParaRPr lang="en-US" sz="1200" dirty="0"/>
          </a:p>
        </p:txBody>
      </p:sp>
    </p:spTree>
    <p:extLst>
      <p:ext uri="{BB962C8B-B14F-4D97-AF65-F5344CB8AC3E}">
        <p14:creationId xmlns:p14="http://schemas.microsoft.com/office/powerpoint/2010/main" val="1306159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83350" y="797846"/>
            <a:ext cx="7555636" cy="5592013"/>
          </a:xfrm>
          <a:prstGeom prst="rect">
            <a:avLst/>
          </a:prstGeom>
        </p:spPr>
      </p:pic>
      <p:pic>
        <p:nvPicPr>
          <p:cNvPr id="3" name="Imagen 2"/>
          <p:cNvPicPr>
            <a:picLocks noChangeAspect="1"/>
          </p:cNvPicPr>
          <p:nvPr/>
        </p:nvPicPr>
        <p:blipFill rotWithShape="1">
          <a:blip r:embed="rId3" cstate="screen">
            <a:extLst>
              <a:ext uri="{28A0092B-C50C-407E-A947-70E740481C1C}">
                <a14:useLocalDpi xmlns:a14="http://schemas.microsoft.com/office/drawing/2010/main" val="0"/>
              </a:ext>
            </a:extLst>
          </a:blip>
          <a:srcRect l="6604" t="11192" r="6285" b="39744"/>
          <a:stretch/>
        </p:blipFill>
        <p:spPr>
          <a:xfrm>
            <a:off x="9980723" y="150201"/>
            <a:ext cx="1947850" cy="541240"/>
          </a:xfrm>
          <a:prstGeom prst="rect">
            <a:avLst/>
          </a:prstGeom>
        </p:spPr>
      </p:pic>
      <p:sp>
        <p:nvSpPr>
          <p:cNvPr id="7" name="Marcador de número de diapositiva 6"/>
          <p:cNvSpPr>
            <a:spLocks noGrp="1"/>
          </p:cNvSpPr>
          <p:nvPr>
            <p:ph type="sldNum" sz="quarter" idx="12"/>
          </p:nvPr>
        </p:nvSpPr>
        <p:spPr/>
        <p:txBody>
          <a:bodyPr/>
          <a:lstStyle/>
          <a:p>
            <a:fld id="{3D43401F-76EF-4CE8-8DA6-0EF94FEC13CD}" type="slidenum">
              <a:rPr lang="en-US" smtClean="0"/>
              <a:t>21</a:t>
            </a:fld>
            <a:endParaRPr lang="en-US"/>
          </a:p>
        </p:txBody>
      </p:sp>
      <p:sp>
        <p:nvSpPr>
          <p:cNvPr id="8" name="CuadroTexto 7"/>
          <p:cNvSpPr txBox="1"/>
          <p:nvPr/>
        </p:nvSpPr>
        <p:spPr>
          <a:xfrm>
            <a:off x="483704" y="6444476"/>
            <a:ext cx="1077539" cy="276999"/>
          </a:xfrm>
          <a:prstGeom prst="rect">
            <a:avLst/>
          </a:prstGeom>
          <a:noFill/>
        </p:spPr>
        <p:txBody>
          <a:bodyPr wrap="none" rtlCol="0">
            <a:spAutoFit/>
          </a:bodyPr>
          <a:lstStyle/>
          <a:p>
            <a:r>
              <a:rPr lang="ca-ES" sz="1200" dirty="0" err="1" smtClean="0"/>
              <a:t>Session</a:t>
            </a:r>
            <a:r>
              <a:rPr lang="ca-ES" sz="1200" dirty="0" smtClean="0"/>
              <a:t> NH4.1</a:t>
            </a:r>
            <a:endParaRPr lang="en-US" sz="1200" dirty="0"/>
          </a:p>
        </p:txBody>
      </p:sp>
      <p:pic>
        <p:nvPicPr>
          <p:cNvPr id="9" name="Imagen 8"/>
          <p:cNvPicPr>
            <a:picLocks noChangeAspect="1"/>
          </p:cNvPicPr>
          <p:nvPr/>
        </p:nvPicPr>
        <p:blipFill rotWithShape="1">
          <a:blip r:embed="rId4"/>
          <a:srcRect t="696" r="3400" b="312"/>
          <a:stretch/>
        </p:blipFill>
        <p:spPr>
          <a:xfrm>
            <a:off x="8297088" y="797846"/>
            <a:ext cx="3432048" cy="5033456"/>
          </a:xfrm>
          <a:prstGeom prst="rect">
            <a:avLst/>
          </a:prstGeom>
        </p:spPr>
      </p:pic>
      <p:sp>
        <p:nvSpPr>
          <p:cNvPr id="10" name="CuadroTexto 9"/>
          <p:cNvSpPr txBox="1"/>
          <p:nvPr/>
        </p:nvSpPr>
        <p:spPr>
          <a:xfrm>
            <a:off x="8297088" y="5856819"/>
            <a:ext cx="3603872" cy="415498"/>
          </a:xfrm>
          <a:prstGeom prst="rect">
            <a:avLst/>
          </a:prstGeom>
          <a:noFill/>
        </p:spPr>
        <p:txBody>
          <a:bodyPr wrap="none" rtlCol="0">
            <a:spAutoFit/>
          </a:bodyPr>
          <a:lstStyle/>
          <a:p>
            <a:r>
              <a:rPr lang="ca-ES" sz="1050" dirty="0" err="1" smtClean="0"/>
              <a:t>Estimated</a:t>
            </a:r>
            <a:r>
              <a:rPr lang="ca-ES" sz="1050" dirty="0" smtClean="0"/>
              <a:t> dates of </a:t>
            </a:r>
            <a:r>
              <a:rPr lang="ca-ES" sz="1050" dirty="0" err="1" smtClean="0"/>
              <a:t>the</a:t>
            </a:r>
            <a:r>
              <a:rPr lang="ca-ES" sz="1050" dirty="0" smtClean="0"/>
              <a:t> units </a:t>
            </a:r>
            <a:r>
              <a:rPr lang="ca-ES" sz="1050" dirty="0" err="1" smtClean="0"/>
              <a:t>by</a:t>
            </a:r>
            <a:r>
              <a:rPr lang="ca-ES" sz="1050" dirty="0" smtClean="0"/>
              <a:t> Ferrater (2016), </a:t>
            </a:r>
            <a:r>
              <a:rPr lang="ca-ES" sz="1050" dirty="0" err="1" smtClean="0"/>
              <a:t>some</a:t>
            </a:r>
            <a:r>
              <a:rPr lang="ca-ES" sz="1050" dirty="0" smtClean="0"/>
              <a:t> of </a:t>
            </a:r>
            <a:r>
              <a:rPr lang="ca-ES" sz="1050" dirty="0" err="1" smtClean="0"/>
              <a:t>which</a:t>
            </a:r>
            <a:endParaRPr lang="ca-ES" sz="1050" dirty="0" smtClean="0"/>
          </a:p>
          <a:p>
            <a:r>
              <a:rPr lang="ca-ES" sz="1050" dirty="0" err="1"/>
              <a:t>a</a:t>
            </a:r>
            <a:r>
              <a:rPr lang="ca-ES" sz="1050" dirty="0" err="1" smtClean="0"/>
              <a:t>re</a:t>
            </a:r>
            <a:r>
              <a:rPr lang="ca-ES" sz="1050" dirty="0" smtClean="0"/>
              <a:t> </a:t>
            </a:r>
            <a:r>
              <a:rPr lang="ca-ES" sz="1050" dirty="0" err="1" smtClean="0"/>
              <a:t>found</a:t>
            </a:r>
            <a:r>
              <a:rPr lang="ca-ES" sz="1050" dirty="0" smtClean="0"/>
              <a:t> in T-16. </a:t>
            </a:r>
            <a:r>
              <a:rPr lang="ca-ES" sz="1050" dirty="0" err="1" smtClean="0"/>
              <a:t>Modified</a:t>
            </a:r>
            <a:r>
              <a:rPr lang="ca-ES" sz="1050" dirty="0" smtClean="0"/>
              <a:t> </a:t>
            </a:r>
            <a:r>
              <a:rPr lang="ca-ES" sz="1050" dirty="0" err="1" smtClean="0"/>
              <a:t>from</a:t>
            </a:r>
            <a:r>
              <a:rPr lang="ca-ES" sz="1050" dirty="0" smtClean="0"/>
              <a:t> Ferrater (2016).</a:t>
            </a:r>
            <a:endParaRPr lang="en-US" sz="1050" dirty="0"/>
          </a:p>
        </p:txBody>
      </p:sp>
      <p:sp>
        <p:nvSpPr>
          <p:cNvPr id="11" name="CuadroTexto 10"/>
          <p:cNvSpPr txBox="1"/>
          <p:nvPr/>
        </p:nvSpPr>
        <p:spPr>
          <a:xfrm>
            <a:off x="3846486" y="6472827"/>
            <a:ext cx="1515158" cy="253916"/>
          </a:xfrm>
          <a:prstGeom prst="rect">
            <a:avLst/>
          </a:prstGeom>
          <a:noFill/>
        </p:spPr>
        <p:txBody>
          <a:bodyPr wrap="none" rtlCol="0">
            <a:spAutoFit/>
          </a:bodyPr>
          <a:lstStyle/>
          <a:p>
            <a:r>
              <a:rPr lang="ca-ES" sz="1050" dirty="0" smtClean="0"/>
              <a:t>*T-16 </a:t>
            </a:r>
            <a:r>
              <a:rPr lang="ca-ES" sz="1050" dirty="0" err="1" smtClean="0"/>
              <a:t>stratigraphic</a:t>
            </a:r>
            <a:r>
              <a:rPr lang="ca-ES" sz="1050" dirty="0" smtClean="0"/>
              <a:t> units</a:t>
            </a:r>
            <a:endParaRPr lang="en-US" sz="1050" dirty="0"/>
          </a:p>
        </p:txBody>
      </p:sp>
      <p:sp>
        <p:nvSpPr>
          <p:cNvPr id="12" name="Título 1"/>
          <p:cNvSpPr>
            <a:spLocks noGrp="1"/>
          </p:cNvSpPr>
          <p:nvPr>
            <p:ph type="title"/>
          </p:nvPr>
        </p:nvSpPr>
        <p:spPr>
          <a:xfrm>
            <a:off x="838200" y="194079"/>
            <a:ext cx="10515600" cy="699170"/>
          </a:xfrm>
        </p:spPr>
        <p:txBody>
          <a:bodyPr>
            <a:noAutofit/>
          </a:bodyPr>
          <a:lstStyle/>
          <a:p>
            <a:r>
              <a:rPr lang="ca-ES" sz="1800" b="1" dirty="0" smtClean="0">
                <a:latin typeface="+mn-lt"/>
              </a:rPr>
              <a:t>A. </a:t>
            </a:r>
            <a:r>
              <a:rPr lang="ca-ES" sz="1800" b="1" dirty="0" err="1" smtClean="0">
                <a:latin typeface="+mn-lt"/>
              </a:rPr>
              <a:t>Lithological</a:t>
            </a:r>
            <a:r>
              <a:rPr lang="ca-ES" sz="1800" b="1" dirty="0" smtClean="0">
                <a:latin typeface="+mn-lt"/>
              </a:rPr>
              <a:t> </a:t>
            </a:r>
            <a:r>
              <a:rPr lang="ca-ES" sz="1800" b="1" dirty="0" err="1">
                <a:latin typeface="+mn-lt"/>
              </a:rPr>
              <a:t>description</a:t>
            </a:r>
            <a:r>
              <a:rPr lang="ca-ES" sz="1800" b="1" dirty="0">
                <a:latin typeface="+mn-lt"/>
              </a:rPr>
              <a:t> of </a:t>
            </a:r>
            <a:r>
              <a:rPr lang="ca-ES" sz="1800" b="1" dirty="0" err="1">
                <a:latin typeface="+mn-lt"/>
              </a:rPr>
              <a:t>the</a:t>
            </a:r>
            <a:r>
              <a:rPr lang="ca-ES" sz="1800" b="1" dirty="0">
                <a:latin typeface="+mn-lt"/>
              </a:rPr>
              <a:t> units </a:t>
            </a:r>
            <a:r>
              <a:rPr lang="ca-ES" sz="1800" b="1" dirty="0" err="1">
                <a:latin typeface="+mn-lt"/>
              </a:rPr>
              <a:t>identified</a:t>
            </a:r>
            <a:r>
              <a:rPr lang="ca-ES" sz="1800" b="1" dirty="0">
                <a:latin typeface="+mn-lt"/>
              </a:rPr>
              <a:t> in </a:t>
            </a:r>
            <a:r>
              <a:rPr lang="ca-ES" sz="1800" b="1" dirty="0" err="1">
                <a:latin typeface="+mn-lt"/>
              </a:rPr>
              <a:t>the</a:t>
            </a:r>
            <a:r>
              <a:rPr lang="ca-ES" sz="1800" b="1" dirty="0">
                <a:latin typeface="+mn-lt"/>
              </a:rPr>
              <a:t> </a:t>
            </a:r>
            <a:r>
              <a:rPr lang="ca-ES" sz="1800" b="1" dirty="0" err="1" smtClean="0">
                <a:latin typeface="+mn-lt"/>
              </a:rPr>
              <a:t>trenches</a:t>
            </a:r>
            <a:r>
              <a:rPr lang="ca-ES" sz="1800" b="1" dirty="0" smtClean="0">
                <a:latin typeface="+mn-lt"/>
              </a:rPr>
              <a:t>: T-16</a:t>
            </a:r>
            <a:endParaRPr lang="en-US" sz="1800" dirty="0">
              <a:latin typeface="+mn-lt"/>
            </a:endParaRPr>
          </a:p>
        </p:txBody>
      </p:sp>
    </p:spTree>
    <p:extLst>
      <p:ext uri="{BB962C8B-B14F-4D97-AF65-F5344CB8AC3E}">
        <p14:creationId xmlns:p14="http://schemas.microsoft.com/office/powerpoint/2010/main" val="20989672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cstate="screen">
            <a:extLst>
              <a:ext uri="{28A0092B-C50C-407E-A947-70E740481C1C}">
                <a14:useLocalDpi xmlns:a14="http://schemas.microsoft.com/office/drawing/2010/main" val="0"/>
              </a:ext>
            </a:extLst>
          </a:blip>
          <a:srcRect l="6604" t="11192" r="6285" b="39744"/>
          <a:stretch/>
        </p:blipFill>
        <p:spPr>
          <a:xfrm>
            <a:off x="9980723" y="150201"/>
            <a:ext cx="1947850" cy="541240"/>
          </a:xfrm>
          <a:prstGeom prst="rect">
            <a:avLst/>
          </a:prstGeom>
        </p:spPr>
      </p:pic>
      <p:sp>
        <p:nvSpPr>
          <p:cNvPr id="7" name="Marcador de número de diapositiva 6"/>
          <p:cNvSpPr>
            <a:spLocks noGrp="1"/>
          </p:cNvSpPr>
          <p:nvPr>
            <p:ph type="sldNum" sz="quarter" idx="12"/>
          </p:nvPr>
        </p:nvSpPr>
        <p:spPr/>
        <p:txBody>
          <a:bodyPr/>
          <a:lstStyle/>
          <a:p>
            <a:fld id="{3D43401F-76EF-4CE8-8DA6-0EF94FEC13CD}" type="slidenum">
              <a:rPr lang="en-US" smtClean="0"/>
              <a:t>22</a:t>
            </a:fld>
            <a:endParaRPr lang="en-US"/>
          </a:p>
        </p:txBody>
      </p:sp>
      <p:sp>
        <p:nvSpPr>
          <p:cNvPr id="8" name="CuadroTexto 7"/>
          <p:cNvSpPr txBox="1"/>
          <p:nvPr/>
        </p:nvSpPr>
        <p:spPr>
          <a:xfrm>
            <a:off x="483704" y="6444476"/>
            <a:ext cx="1077539" cy="276999"/>
          </a:xfrm>
          <a:prstGeom prst="rect">
            <a:avLst/>
          </a:prstGeom>
          <a:noFill/>
        </p:spPr>
        <p:txBody>
          <a:bodyPr wrap="none" rtlCol="0">
            <a:spAutoFit/>
          </a:bodyPr>
          <a:lstStyle/>
          <a:p>
            <a:r>
              <a:rPr lang="ca-ES" sz="1200" dirty="0" err="1" smtClean="0"/>
              <a:t>Session</a:t>
            </a:r>
            <a:r>
              <a:rPr lang="ca-ES" sz="1200" dirty="0" smtClean="0"/>
              <a:t> NH4.1</a:t>
            </a:r>
            <a:endParaRPr lang="en-US" sz="1200" dirty="0"/>
          </a:p>
        </p:txBody>
      </p:sp>
      <p:sp>
        <p:nvSpPr>
          <p:cNvPr id="13" name="Título 1"/>
          <p:cNvSpPr>
            <a:spLocks noGrp="1"/>
          </p:cNvSpPr>
          <p:nvPr>
            <p:ph type="title"/>
          </p:nvPr>
        </p:nvSpPr>
        <p:spPr>
          <a:xfrm>
            <a:off x="838200" y="292624"/>
            <a:ext cx="10515600" cy="699170"/>
          </a:xfrm>
        </p:spPr>
        <p:txBody>
          <a:bodyPr>
            <a:noAutofit/>
          </a:bodyPr>
          <a:lstStyle/>
          <a:p>
            <a:pPr algn="just"/>
            <a:r>
              <a:rPr lang="ca-ES" sz="1800" b="1" dirty="0" smtClean="0">
                <a:latin typeface="+mn-lt"/>
              </a:rPr>
              <a:t>B. </a:t>
            </a:r>
            <a:r>
              <a:rPr lang="ca-ES" sz="1800" b="1" dirty="0" err="1" smtClean="0">
                <a:latin typeface="+mn-lt"/>
              </a:rPr>
              <a:t>Evidence</a:t>
            </a:r>
            <a:r>
              <a:rPr lang="ca-ES" sz="1800" b="1" dirty="0" smtClean="0">
                <a:latin typeface="+mn-lt"/>
              </a:rPr>
              <a:t> </a:t>
            </a:r>
            <a:r>
              <a:rPr lang="ca-ES" sz="1800" b="1" dirty="0">
                <a:latin typeface="+mn-lt"/>
              </a:rPr>
              <a:t>for </a:t>
            </a:r>
            <a:r>
              <a:rPr lang="ca-ES" sz="1800" b="1" dirty="0" err="1">
                <a:latin typeface="+mn-lt"/>
              </a:rPr>
              <a:t>the</a:t>
            </a:r>
            <a:r>
              <a:rPr lang="ca-ES" sz="1800" b="1" dirty="0">
                <a:latin typeface="+mn-lt"/>
              </a:rPr>
              <a:t> paleoearthquakes </a:t>
            </a:r>
            <a:r>
              <a:rPr lang="ca-ES" sz="1800" b="1" dirty="0" err="1">
                <a:latin typeface="+mn-lt"/>
              </a:rPr>
              <a:t>interpreted</a:t>
            </a:r>
            <a:r>
              <a:rPr lang="ca-ES" sz="1800" b="1" dirty="0">
                <a:latin typeface="+mn-lt"/>
              </a:rPr>
              <a:t> in </a:t>
            </a:r>
            <a:r>
              <a:rPr lang="ca-ES" sz="1800" b="1" dirty="0" err="1">
                <a:latin typeface="+mn-lt"/>
              </a:rPr>
              <a:t>the</a:t>
            </a:r>
            <a:r>
              <a:rPr lang="ca-ES" sz="1800" b="1" dirty="0">
                <a:latin typeface="+mn-lt"/>
              </a:rPr>
              <a:t> </a:t>
            </a:r>
            <a:r>
              <a:rPr lang="ca-ES" sz="1800" b="1" dirty="0" err="1">
                <a:latin typeface="+mn-lt"/>
              </a:rPr>
              <a:t>trenches</a:t>
            </a:r>
            <a:r>
              <a:rPr lang="ca-ES" sz="1800" b="1" dirty="0">
                <a:latin typeface="+mn-lt"/>
              </a:rPr>
              <a:t>.</a:t>
            </a:r>
            <a:endParaRPr lang="en-US" sz="1800" b="1" dirty="0">
              <a:latin typeface="+mn-lt"/>
            </a:endParaRPr>
          </a:p>
        </p:txBody>
      </p:sp>
      <p:graphicFrame>
        <p:nvGraphicFramePr>
          <p:cNvPr id="14" name="Tabla 13"/>
          <p:cNvGraphicFramePr>
            <a:graphicFrameLocks noGrp="1"/>
          </p:cNvGraphicFramePr>
          <p:nvPr>
            <p:extLst>
              <p:ext uri="{D42A27DB-BD31-4B8C-83A1-F6EECF244321}">
                <p14:modId xmlns:p14="http://schemas.microsoft.com/office/powerpoint/2010/main" val="3726765553"/>
              </p:ext>
            </p:extLst>
          </p:nvPr>
        </p:nvGraphicFramePr>
        <p:xfrm>
          <a:off x="838199" y="1573634"/>
          <a:ext cx="10839680" cy="4697951"/>
        </p:xfrm>
        <a:graphic>
          <a:graphicData uri="http://schemas.openxmlformats.org/drawingml/2006/table">
            <a:tbl>
              <a:tblPr firstRow="1" firstCol="1" bandRow="1"/>
              <a:tblGrid>
                <a:gridCol w="1031794">
                  <a:extLst>
                    <a:ext uri="{9D8B030D-6E8A-4147-A177-3AD203B41FA5}">
                      <a16:colId xmlns:a16="http://schemas.microsoft.com/office/drawing/2014/main" val="440429375"/>
                    </a:ext>
                  </a:extLst>
                </a:gridCol>
                <a:gridCol w="1211424">
                  <a:extLst>
                    <a:ext uri="{9D8B030D-6E8A-4147-A177-3AD203B41FA5}">
                      <a16:colId xmlns:a16="http://schemas.microsoft.com/office/drawing/2014/main" val="4259202675"/>
                    </a:ext>
                  </a:extLst>
                </a:gridCol>
                <a:gridCol w="8596462">
                  <a:extLst>
                    <a:ext uri="{9D8B030D-6E8A-4147-A177-3AD203B41FA5}">
                      <a16:colId xmlns:a16="http://schemas.microsoft.com/office/drawing/2014/main" val="3456824456"/>
                    </a:ext>
                  </a:extLst>
                </a:gridCol>
              </a:tblGrid>
              <a:tr h="221427">
                <a:tc>
                  <a:txBody>
                    <a:bodyPr/>
                    <a:lstStyle/>
                    <a:p>
                      <a:pPr algn="ctr">
                        <a:lnSpc>
                          <a:spcPct val="107000"/>
                        </a:lnSpc>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Unit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Event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Evidence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0698509"/>
                  </a:ext>
                </a:extLst>
              </a:tr>
              <a:tr h="221427">
                <a:tc>
                  <a:txBody>
                    <a:bodyPr/>
                    <a:lstStyle/>
                    <a:p>
                      <a:pPr algn="ctr">
                        <a:lnSpc>
                          <a:spcPct val="107000"/>
                        </a:lnSpc>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9799883"/>
                  </a:ext>
                </a:extLst>
              </a:tr>
              <a:tr h="221427">
                <a:tc>
                  <a:txBody>
                    <a:bodyPr/>
                    <a:lstStyle/>
                    <a:p>
                      <a:pPr algn="ctr">
                        <a:lnSpc>
                          <a:spcPct val="107000"/>
                        </a:lnSpc>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E1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Unit A postdates the fault F2 (b)</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247684364"/>
                  </a:ext>
                </a:extLst>
              </a:tr>
              <a:tr h="221427">
                <a:tc>
                  <a:txBody>
                    <a:bodyPr/>
                    <a:lstStyle/>
                    <a:p>
                      <a:pPr algn="ctr">
                        <a:lnSpc>
                          <a:spcPct val="107000"/>
                        </a:lnSpc>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B</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153906"/>
                  </a:ext>
                </a:extLst>
              </a:tr>
              <a:tr h="221427">
                <a:tc>
                  <a:txBody>
                    <a:bodyPr/>
                    <a:lstStyle/>
                    <a:p>
                      <a:pPr algn="ctr">
                        <a:lnSpc>
                          <a:spcPct val="107000"/>
                        </a:lnSpc>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E2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Unit B postdates the fault F2 (a)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927522195"/>
                  </a:ext>
                </a:extLst>
              </a:tr>
              <a:tr h="221427">
                <a:tc>
                  <a:txBody>
                    <a:bodyPr/>
                    <a:lstStyle/>
                    <a:p>
                      <a:pPr algn="ctr">
                        <a:lnSpc>
                          <a:spcPct val="107000"/>
                        </a:lnSpc>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I1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1359294"/>
                  </a:ext>
                </a:extLst>
              </a:tr>
              <a:tr h="442853">
                <a:tc>
                  <a:txBody>
                    <a:bodyPr/>
                    <a:lstStyle/>
                    <a:p>
                      <a:pPr algn="ctr">
                        <a:lnSpc>
                          <a:spcPct val="107000"/>
                        </a:lnSpc>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E3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Unit I1 postdates the fault F1 (b). The base of I1 is less offset by the other faults than the underlying units.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3527646010"/>
                  </a:ext>
                </a:extLst>
              </a:tr>
              <a:tr h="221427">
                <a:tc>
                  <a:txBody>
                    <a:bodyPr/>
                    <a:lstStyle/>
                    <a:p>
                      <a:pPr algn="ctr">
                        <a:lnSpc>
                          <a:spcPct val="107000"/>
                        </a:lnSpc>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I2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5986963"/>
                  </a:ext>
                </a:extLst>
              </a:tr>
              <a:tr h="221427">
                <a:tc>
                  <a:txBody>
                    <a:bodyPr/>
                    <a:lstStyle/>
                    <a:p>
                      <a:pPr algn="ctr">
                        <a:lnSpc>
                          <a:spcPct val="107000"/>
                        </a:lnSpc>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J</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0923745"/>
                  </a:ext>
                </a:extLst>
              </a:tr>
              <a:tr h="221427">
                <a:tc>
                  <a:txBody>
                    <a:bodyPr/>
                    <a:lstStyle/>
                    <a:p>
                      <a:pPr algn="ctr">
                        <a:lnSpc>
                          <a:spcPct val="107000"/>
                        </a:lnSpc>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2080138"/>
                  </a:ext>
                </a:extLst>
              </a:tr>
              <a:tr h="623138">
                <a:tc>
                  <a:txBody>
                    <a:bodyPr/>
                    <a:lstStyle/>
                    <a:p>
                      <a:pPr algn="ctr">
                        <a:lnSpc>
                          <a:spcPct val="107000"/>
                        </a:lnSpc>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E4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0"/>
                        </a:spcAft>
                      </a:pP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Unit K postdates the fault F3. This event is only observable in the NE wall as the base of unit K coincides with the bench level in the SW wall.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2248382806"/>
                  </a:ext>
                </a:extLst>
              </a:tr>
              <a:tr h="221427">
                <a:tc>
                  <a:txBody>
                    <a:bodyPr/>
                    <a:lstStyle/>
                    <a:p>
                      <a:pPr algn="ctr">
                        <a:lnSpc>
                          <a:spcPct val="107000"/>
                        </a:lnSpc>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3539217"/>
                  </a:ext>
                </a:extLst>
              </a:tr>
              <a:tr h="221427">
                <a:tc>
                  <a:txBody>
                    <a:bodyPr/>
                    <a:lstStyle/>
                    <a:p>
                      <a:pPr algn="ctr">
                        <a:lnSpc>
                          <a:spcPct val="107000"/>
                        </a:lnSpc>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0713977"/>
                  </a:ext>
                </a:extLst>
              </a:tr>
              <a:tr h="221427">
                <a:tc>
                  <a:txBody>
                    <a:bodyPr/>
                    <a:lstStyle/>
                    <a:p>
                      <a:pPr algn="ctr">
                        <a:lnSpc>
                          <a:spcPct val="107000"/>
                        </a:lnSpc>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98811"/>
                  </a:ext>
                </a:extLst>
              </a:tr>
              <a:tr h="664281">
                <a:tc>
                  <a:txBody>
                    <a:bodyPr/>
                    <a:lstStyle/>
                    <a:p>
                      <a:pPr algn="ctr">
                        <a:lnSpc>
                          <a:spcPct val="107000"/>
                        </a:lnSpc>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E5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Unit N postdates fault F1(a) and is also less deformed than the underlying units. The base of N constitutes an angular disconformity evidencing differential deformation.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2579742803"/>
                  </a:ext>
                </a:extLst>
              </a:tr>
              <a:tr h="221427">
                <a:tc>
                  <a:txBody>
                    <a:bodyPr/>
                    <a:lstStyle/>
                    <a:p>
                      <a:pPr algn="ctr">
                        <a:lnSpc>
                          <a:spcPct val="107000"/>
                        </a:lnSpc>
                        <a:spcAft>
                          <a:spcPts val="0"/>
                        </a:spcAft>
                      </a:pP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O-V</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9831937"/>
                  </a:ext>
                </a:extLst>
              </a:tr>
            </a:tbl>
          </a:graphicData>
        </a:graphic>
      </p:graphicFrame>
      <p:sp>
        <p:nvSpPr>
          <p:cNvPr id="15" name="CuadroTexto 14"/>
          <p:cNvSpPr txBox="1"/>
          <p:nvPr/>
        </p:nvSpPr>
        <p:spPr>
          <a:xfrm>
            <a:off x="838200" y="1031232"/>
            <a:ext cx="4311950" cy="338554"/>
          </a:xfrm>
          <a:prstGeom prst="rect">
            <a:avLst/>
          </a:prstGeom>
          <a:noFill/>
        </p:spPr>
        <p:txBody>
          <a:bodyPr wrap="none" rtlCol="0">
            <a:spAutoFit/>
          </a:bodyPr>
          <a:lstStyle/>
          <a:p>
            <a:r>
              <a:rPr lang="ca-ES" sz="1600" dirty="0" err="1" smtClean="0"/>
              <a:t>Evidence</a:t>
            </a:r>
            <a:r>
              <a:rPr lang="ca-ES" sz="1600" dirty="0" smtClean="0"/>
              <a:t> for </a:t>
            </a:r>
            <a:r>
              <a:rPr lang="ca-ES" sz="1600" dirty="0" err="1" smtClean="0"/>
              <a:t>the</a:t>
            </a:r>
            <a:r>
              <a:rPr lang="ca-ES" sz="1600" dirty="0" smtClean="0"/>
              <a:t> </a:t>
            </a:r>
            <a:r>
              <a:rPr lang="ca-ES" sz="1600" dirty="0" err="1" smtClean="0"/>
              <a:t>different</a:t>
            </a:r>
            <a:r>
              <a:rPr lang="ca-ES" sz="1600" dirty="0" smtClean="0"/>
              <a:t> </a:t>
            </a:r>
            <a:r>
              <a:rPr lang="ca-ES" sz="1600" dirty="0" err="1" smtClean="0"/>
              <a:t>events</a:t>
            </a:r>
            <a:r>
              <a:rPr lang="ca-ES" sz="1600" dirty="0" smtClean="0"/>
              <a:t> </a:t>
            </a:r>
            <a:r>
              <a:rPr lang="ca-ES" sz="1600" dirty="0" err="1" smtClean="0"/>
              <a:t>identified</a:t>
            </a:r>
            <a:r>
              <a:rPr lang="ca-ES" sz="1600" dirty="0" smtClean="0"/>
              <a:t> in T-3:</a:t>
            </a:r>
            <a:endParaRPr lang="en-US" sz="1600" dirty="0"/>
          </a:p>
        </p:txBody>
      </p:sp>
    </p:spTree>
    <p:extLst>
      <p:ext uri="{BB962C8B-B14F-4D97-AF65-F5344CB8AC3E}">
        <p14:creationId xmlns:p14="http://schemas.microsoft.com/office/powerpoint/2010/main" val="40361956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3D43401F-76EF-4CE8-8DA6-0EF94FEC13CD}" type="slidenum">
              <a:rPr lang="en-US" smtClean="0"/>
              <a:t>23</a:t>
            </a:fld>
            <a:endParaRPr lang="en-US"/>
          </a:p>
        </p:txBody>
      </p:sp>
      <p:sp>
        <p:nvSpPr>
          <p:cNvPr id="6" name="CuadroTexto 5"/>
          <p:cNvSpPr txBox="1"/>
          <p:nvPr/>
        </p:nvSpPr>
        <p:spPr>
          <a:xfrm>
            <a:off x="579112" y="420821"/>
            <a:ext cx="4416145" cy="338554"/>
          </a:xfrm>
          <a:prstGeom prst="rect">
            <a:avLst/>
          </a:prstGeom>
          <a:noFill/>
        </p:spPr>
        <p:txBody>
          <a:bodyPr wrap="none" rtlCol="0">
            <a:spAutoFit/>
          </a:bodyPr>
          <a:lstStyle/>
          <a:p>
            <a:r>
              <a:rPr lang="ca-ES" sz="1600" dirty="0" err="1" smtClean="0"/>
              <a:t>Evidence</a:t>
            </a:r>
            <a:r>
              <a:rPr lang="ca-ES" sz="1600" dirty="0" smtClean="0"/>
              <a:t> for </a:t>
            </a:r>
            <a:r>
              <a:rPr lang="ca-ES" sz="1600" dirty="0" err="1" smtClean="0"/>
              <a:t>the</a:t>
            </a:r>
            <a:r>
              <a:rPr lang="ca-ES" sz="1600" dirty="0" smtClean="0"/>
              <a:t> </a:t>
            </a:r>
            <a:r>
              <a:rPr lang="ca-ES" sz="1600" dirty="0" err="1" smtClean="0"/>
              <a:t>different</a:t>
            </a:r>
            <a:r>
              <a:rPr lang="ca-ES" sz="1600" dirty="0" smtClean="0"/>
              <a:t> </a:t>
            </a:r>
            <a:r>
              <a:rPr lang="ca-ES" sz="1600" dirty="0" err="1" smtClean="0"/>
              <a:t>events</a:t>
            </a:r>
            <a:r>
              <a:rPr lang="ca-ES" sz="1600" dirty="0" smtClean="0"/>
              <a:t> </a:t>
            </a:r>
            <a:r>
              <a:rPr lang="ca-ES" sz="1600" dirty="0" err="1" smtClean="0"/>
              <a:t>identified</a:t>
            </a:r>
            <a:r>
              <a:rPr lang="ca-ES" sz="1600" dirty="0" smtClean="0"/>
              <a:t> in T-16:</a:t>
            </a:r>
            <a:endParaRPr lang="en-US" sz="1600" dirty="0"/>
          </a:p>
        </p:txBody>
      </p:sp>
      <p:pic>
        <p:nvPicPr>
          <p:cNvPr id="7" name="Imagen 6"/>
          <p:cNvPicPr>
            <a:picLocks noChangeAspect="1"/>
          </p:cNvPicPr>
          <p:nvPr/>
        </p:nvPicPr>
        <p:blipFill rotWithShape="1">
          <a:blip r:embed="rId2" cstate="screen">
            <a:extLst>
              <a:ext uri="{28A0092B-C50C-407E-A947-70E740481C1C}">
                <a14:useLocalDpi xmlns:a14="http://schemas.microsoft.com/office/drawing/2010/main" val="0"/>
              </a:ext>
            </a:extLst>
          </a:blip>
          <a:srcRect l="6604" t="11192" r="6285" b="39744"/>
          <a:stretch/>
        </p:blipFill>
        <p:spPr>
          <a:xfrm>
            <a:off x="9980723" y="150201"/>
            <a:ext cx="1947850" cy="541240"/>
          </a:xfrm>
          <a:prstGeom prst="rect">
            <a:avLst/>
          </a:prstGeom>
        </p:spPr>
      </p:pic>
      <p:sp>
        <p:nvSpPr>
          <p:cNvPr id="8" name="CuadroTexto 7"/>
          <p:cNvSpPr txBox="1"/>
          <p:nvPr/>
        </p:nvSpPr>
        <p:spPr>
          <a:xfrm>
            <a:off x="483704" y="6444476"/>
            <a:ext cx="1077539" cy="276999"/>
          </a:xfrm>
          <a:prstGeom prst="rect">
            <a:avLst/>
          </a:prstGeom>
          <a:noFill/>
        </p:spPr>
        <p:txBody>
          <a:bodyPr wrap="none" rtlCol="0">
            <a:spAutoFit/>
          </a:bodyPr>
          <a:lstStyle/>
          <a:p>
            <a:r>
              <a:rPr lang="ca-ES" sz="1200" dirty="0" err="1" smtClean="0"/>
              <a:t>Session</a:t>
            </a:r>
            <a:r>
              <a:rPr lang="ca-ES" sz="1200" dirty="0" smtClean="0"/>
              <a:t> NH4.1</a:t>
            </a:r>
            <a:endParaRPr lang="en-US" sz="1200" dirty="0"/>
          </a:p>
        </p:txBody>
      </p:sp>
      <p:graphicFrame>
        <p:nvGraphicFramePr>
          <p:cNvPr id="3" name="Tabla 2"/>
          <p:cNvGraphicFramePr>
            <a:graphicFrameLocks noGrp="1"/>
          </p:cNvGraphicFramePr>
          <p:nvPr>
            <p:extLst>
              <p:ext uri="{D42A27DB-BD31-4B8C-83A1-F6EECF244321}">
                <p14:modId xmlns:p14="http://schemas.microsoft.com/office/powerpoint/2010/main" val="198882042"/>
              </p:ext>
            </p:extLst>
          </p:nvPr>
        </p:nvGraphicFramePr>
        <p:xfrm>
          <a:off x="579112" y="903164"/>
          <a:ext cx="11033776" cy="5473832"/>
        </p:xfrm>
        <a:graphic>
          <a:graphicData uri="http://schemas.openxmlformats.org/drawingml/2006/table">
            <a:tbl>
              <a:tblPr firstRow="1" firstCol="1" bandRow="1"/>
              <a:tblGrid>
                <a:gridCol w="488249">
                  <a:extLst>
                    <a:ext uri="{9D8B030D-6E8A-4147-A177-3AD203B41FA5}">
                      <a16:colId xmlns:a16="http://schemas.microsoft.com/office/drawing/2014/main" val="865362144"/>
                    </a:ext>
                  </a:extLst>
                </a:gridCol>
                <a:gridCol w="588628">
                  <a:extLst>
                    <a:ext uri="{9D8B030D-6E8A-4147-A177-3AD203B41FA5}">
                      <a16:colId xmlns:a16="http://schemas.microsoft.com/office/drawing/2014/main" val="1073685878"/>
                    </a:ext>
                  </a:extLst>
                </a:gridCol>
                <a:gridCol w="794207">
                  <a:extLst>
                    <a:ext uri="{9D8B030D-6E8A-4147-A177-3AD203B41FA5}">
                      <a16:colId xmlns:a16="http://schemas.microsoft.com/office/drawing/2014/main" val="2914252499"/>
                    </a:ext>
                  </a:extLst>
                </a:gridCol>
                <a:gridCol w="9162692">
                  <a:extLst>
                    <a:ext uri="{9D8B030D-6E8A-4147-A177-3AD203B41FA5}">
                      <a16:colId xmlns:a16="http://schemas.microsoft.com/office/drawing/2014/main" val="160627036"/>
                    </a:ext>
                  </a:extLst>
                </a:gridCol>
              </a:tblGrid>
              <a:tr h="384785">
                <a:tc>
                  <a:txBody>
                    <a:bodyPr/>
                    <a:lstStyle/>
                    <a:p>
                      <a:pPr algn="ctr">
                        <a:lnSpc>
                          <a:spcPct val="107000"/>
                        </a:lnSpc>
                        <a:spcAft>
                          <a:spcPts val="800"/>
                        </a:spcAft>
                      </a:pPr>
                      <a:r>
                        <a:rPr lang="en-US" sz="1350" b="1" dirty="0">
                          <a:effectLst/>
                          <a:latin typeface="Calibri" panose="020F0502020204030204" pitchFamily="34" charset="0"/>
                          <a:ea typeface="Calibri" panose="020F0502020204030204" pitchFamily="34" charset="0"/>
                          <a:cs typeface="Times New Roman" panose="02020603050405020304" pitchFamily="18" charset="0"/>
                        </a:rPr>
                        <a:t>Unit</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b="1" dirty="0">
                          <a:effectLst/>
                          <a:latin typeface="Calibri" panose="020F0502020204030204" pitchFamily="34" charset="0"/>
                          <a:ea typeface="Calibri" panose="020F0502020204030204" pitchFamily="34" charset="0"/>
                          <a:cs typeface="Times New Roman" panose="02020603050405020304" pitchFamily="18" charset="0"/>
                        </a:rPr>
                        <a:t>Event</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b="1">
                          <a:effectLst/>
                          <a:latin typeface="Calibri" panose="020F0502020204030204" pitchFamily="34" charset="0"/>
                          <a:ea typeface="Calibri" panose="020F0502020204030204" pitchFamily="34" charset="0"/>
                          <a:cs typeface="Times New Roman" panose="02020603050405020304" pitchFamily="18" charset="0"/>
                        </a:rPr>
                        <a:t>Evidence quality</a:t>
                      </a:r>
                      <a:endParaRPr lang="en-US" sz="135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b="1">
                          <a:effectLst/>
                          <a:latin typeface="Calibri" panose="020F0502020204030204" pitchFamily="34" charset="0"/>
                          <a:ea typeface="Calibri" panose="020F0502020204030204" pitchFamily="34" charset="0"/>
                          <a:cs typeface="Times New Roman" panose="02020603050405020304" pitchFamily="18" charset="0"/>
                        </a:rPr>
                        <a:t>Justification</a:t>
                      </a:r>
                      <a:endParaRPr lang="en-US" sz="1350">
                        <a:effectLst/>
                        <a:latin typeface="Calibri" panose="020F0502020204030204" pitchFamily="34" charset="0"/>
                        <a:ea typeface="Calibri" panose="020F0502020204030204" pitchFamily="34" charset="0"/>
                        <a:cs typeface="Times New Roman" panose="02020603050405020304" pitchFamily="18" charset="0"/>
                      </a:endParaRP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9813424"/>
                  </a:ext>
                </a:extLst>
              </a:tr>
              <a:tr h="232837">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E</a:t>
                      </a: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 </a:t>
                      </a: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 </a:t>
                      </a: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9323350"/>
                  </a:ext>
                </a:extLst>
              </a:tr>
              <a:tr h="384785">
                <a:tc>
                  <a:txBody>
                    <a:bodyPr/>
                    <a:lstStyle/>
                    <a:p>
                      <a:pPr>
                        <a:lnSpc>
                          <a:spcPct val="107000"/>
                        </a:lnSpc>
                      </a:pPr>
                      <a:endParaRPr lang="en-US" sz="1350">
                        <a:effectLst/>
                        <a:latin typeface="Calibri" panose="020F0502020204030204" pitchFamily="34" charset="0"/>
                        <a:cs typeface="Times New Roman" panose="02020603050405020304" pitchFamily="18" charset="0"/>
                      </a:endParaRP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b="1">
                          <a:effectLst/>
                          <a:latin typeface="Calibri" panose="020F0502020204030204" pitchFamily="34" charset="0"/>
                          <a:ea typeface="Calibri" panose="020F0502020204030204" pitchFamily="34" charset="0"/>
                          <a:cs typeface="Times New Roman" panose="02020603050405020304" pitchFamily="18" charset="0"/>
                        </a:rPr>
                        <a:t>E1</a:t>
                      </a:r>
                      <a:endParaRPr lang="en-US" sz="1350">
                        <a:effectLst/>
                        <a:latin typeface="Calibri" panose="020F0502020204030204" pitchFamily="34" charset="0"/>
                        <a:ea typeface="Calibri" panose="020F0502020204030204" pitchFamily="34" charset="0"/>
                        <a:cs typeface="Times New Roman" panose="02020603050405020304" pitchFamily="18" charset="0"/>
                      </a:endParaRP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Weak</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Unit E is formed by very fine-grained silts, which are interpreted as obturation deposits due to tectonic activity of the fault. Moreover, the base of this unit postdates the fault in other trenches from the previous study by </a:t>
                      </a:r>
                      <a:r>
                        <a:rPr lang="en-US" sz="1350" dirty="0" err="1">
                          <a:effectLst/>
                          <a:latin typeface="Calibri" panose="020F0502020204030204" pitchFamily="34" charset="0"/>
                          <a:ea typeface="Calibri" panose="020F0502020204030204" pitchFamily="34" charset="0"/>
                          <a:cs typeface="Times New Roman" panose="02020603050405020304" pitchFamily="18" charset="0"/>
                        </a:rPr>
                        <a:t>Ferrater</a:t>
                      </a:r>
                      <a:r>
                        <a:rPr lang="en-US" sz="1350" dirty="0">
                          <a:effectLst/>
                          <a:latin typeface="Calibri" panose="020F0502020204030204" pitchFamily="34" charset="0"/>
                          <a:ea typeface="Calibri" panose="020F0502020204030204" pitchFamily="34" charset="0"/>
                          <a:cs typeface="Times New Roman" panose="02020603050405020304" pitchFamily="18" charset="0"/>
                        </a:rPr>
                        <a:t> (2016).</a:t>
                      </a: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2942993662"/>
                  </a:ext>
                </a:extLst>
              </a:tr>
              <a:tr h="232837">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F</a:t>
                      </a: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350">
                        <a:effectLst/>
                        <a:latin typeface="Calibri" panose="020F0502020204030204" pitchFamily="34" charset="0"/>
                        <a:cs typeface="Times New Roman" panose="02020603050405020304" pitchFamily="18" charset="0"/>
                      </a:endParaRP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350" dirty="0">
                        <a:effectLst/>
                        <a:latin typeface="Calibri" panose="020F0502020204030204" pitchFamily="34" charset="0"/>
                        <a:cs typeface="Times New Roman" panose="02020603050405020304" pitchFamily="18" charset="0"/>
                      </a:endParaRP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9227500"/>
                  </a:ext>
                </a:extLst>
              </a:tr>
              <a:tr h="232837">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G</a:t>
                      </a: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b="1">
                          <a:effectLst/>
                          <a:latin typeface="Calibri" panose="020F0502020204030204" pitchFamily="34" charset="0"/>
                          <a:ea typeface="Calibri" panose="020F0502020204030204" pitchFamily="34" charset="0"/>
                          <a:cs typeface="Times New Roman" panose="02020603050405020304" pitchFamily="18" charset="0"/>
                        </a:rPr>
                        <a:t> </a:t>
                      </a:r>
                      <a:endParaRPr lang="en-US" sz="1350">
                        <a:effectLst/>
                        <a:latin typeface="Calibri" panose="020F0502020204030204" pitchFamily="34" charset="0"/>
                        <a:ea typeface="Calibri" panose="020F0502020204030204" pitchFamily="34" charset="0"/>
                        <a:cs typeface="Times New Roman" panose="02020603050405020304" pitchFamily="18" charset="0"/>
                      </a:endParaRP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 </a:t>
                      </a: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1710116"/>
                  </a:ext>
                </a:extLst>
              </a:tr>
              <a:tr h="384785">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 </a:t>
                      </a: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b="1">
                          <a:effectLst/>
                          <a:latin typeface="Calibri" panose="020F0502020204030204" pitchFamily="34" charset="0"/>
                          <a:ea typeface="Calibri" panose="020F0502020204030204" pitchFamily="34" charset="0"/>
                          <a:cs typeface="Times New Roman" panose="02020603050405020304" pitchFamily="18" charset="0"/>
                        </a:rPr>
                        <a:t>E2</a:t>
                      </a:r>
                      <a:endParaRPr lang="en-US" sz="1350">
                        <a:effectLst/>
                        <a:latin typeface="Calibri" panose="020F0502020204030204" pitchFamily="34" charset="0"/>
                        <a:ea typeface="Calibri" panose="020F0502020204030204" pitchFamily="34" charset="0"/>
                        <a:cs typeface="Times New Roman" panose="02020603050405020304" pitchFamily="18" charset="0"/>
                      </a:endParaRP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Good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The base of unit G is discordant to the underlying units due to a different degree of deformation. Also, the fine-grained lithology of unit G is interpreted as a mud flow resulting from the dust generated by an earthquake. </a:t>
                      </a: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2422001783"/>
                  </a:ext>
                </a:extLst>
              </a:tr>
              <a:tr h="232837">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H</a:t>
                      </a: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b="1">
                          <a:effectLst/>
                          <a:latin typeface="Calibri" panose="020F0502020204030204" pitchFamily="34" charset="0"/>
                          <a:ea typeface="Calibri" panose="020F0502020204030204" pitchFamily="34" charset="0"/>
                          <a:cs typeface="Times New Roman" panose="02020603050405020304" pitchFamily="18" charset="0"/>
                        </a:rPr>
                        <a:t> </a:t>
                      </a:r>
                      <a:endParaRPr lang="en-US" sz="1350">
                        <a:effectLst/>
                        <a:latin typeface="Calibri" panose="020F0502020204030204" pitchFamily="34" charset="0"/>
                        <a:ea typeface="Calibri" panose="020F0502020204030204" pitchFamily="34" charset="0"/>
                        <a:cs typeface="Times New Roman" panose="02020603050405020304" pitchFamily="18" charset="0"/>
                      </a:endParaRP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 </a:t>
                      </a: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7065690"/>
                  </a:ext>
                </a:extLst>
              </a:tr>
              <a:tr h="232837">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I2</a:t>
                      </a: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b="1">
                          <a:effectLst/>
                          <a:latin typeface="Calibri" panose="020F0502020204030204" pitchFamily="34" charset="0"/>
                          <a:ea typeface="Calibri" panose="020F0502020204030204" pitchFamily="34" charset="0"/>
                          <a:cs typeface="Times New Roman" panose="02020603050405020304" pitchFamily="18" charset="0"/>
                        </a:rPr>
                        <a:t> </a:t>
                      </a:r>
                      <a:endParaRPr lang="en-US" sz="1350">
                        <a:effectLst/>
                        <a:latin typeface="Calibri" panose="020F0502020204030204" pitchFamily="34" charset="0"/>
                        <a:ea typeface="Calibri" panose="020F0502020204030204" pitchFamily="34" charset="0"/>
                        <a:cs typeface="Times New Roman" panose="02020603050405020304" pitchFamily="18" charset="0"/>
                      </a:endParaRP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 </a:t>
                      </a: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843978"/>
                  </a:ext>
                </a:extLst>
              </a:tr>
              <a:tr h="384785">
                <a:tc>
                  <a:txBody>
                    <a:bodyPr/>
                    <a:lstStyle/>
                    <a:p>
                      <a:pPr>
                        <a:lnSpc>
                          <a:spcPct val="107000"/>
                        </a:lnSpc>
                      </a:pPr>
                      <a:endParaRPr lang="en-US" sz="1350">
                        <a:effectLst/>
                        <a:latin typeface="Calibri" panose="020F0502020204030204" pitchFamily="34" charset="0"/>
                        <a:cs typeface="Times New Roman" panose="02020603050405020304" pitchFamily="18" charset="0"/>
                      </a:endParaRP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b="1">
                          <a:effectLst/>
                          <a:latin typeface="Calibri" panose="020F0502020204030204" pitchFamily="34" charset="0"/>
                          <a:ea typeface="Calibri" panose="020F0502020204030204" pitchFamily="34" charset="0"/>
                          <a:cs typeface="Times New Roman" panose="02020603050405020304" pitchFamily="18" charset="0"/>
                        </a:rPr>
                        <a:t>E3</a:t>
                      </a:r>
                      <a:endParaRPr lang="en-US" sz="1350">
                        <a:effectLst/>
                        <a:latin typeface="Calibri" panose="020F0502020204030204" pitchFamily="34" charset="0"/>
                        <a:ea typeface="Calibri" panose="020F0502020204030204" pitchFamily="34" charset="0"/>
                        <a:cs typeface="Times New Roman" panose="02020603050405020304" pitchFamily="18" charset="0"/>
                      </a:endParaRP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Weak</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The internal stratification of unit I2 dips less than the base of the unit J, although it could be a sedimentary </a:t>
                      </a:r>
                      <a:r>
                        <a:rPr lang="en-US" sz="1350" dirty="0" err="1">
                          <a:effectLst/>
                          <a:latin typeface="Calibri" panose="020F0502020204030204" pitchFamily="34" charset="0"/>
                          <a:ea typeface="Calibri" panose="020F0502020204030204" pitchFamily="34" charset="0"/>
                          <a:cs typeface="Times New Roman" panose="02020603050405020304" pitchFamily="18" charset="0"/>
                        </a:rPr>
                        <a:t>onlap</a:t>
                      </a:r>
                      <a:r>
                        <a:rPr lang="en-US" sz="1350" dirty="0">
                          <a:effectLst/>
                          <a:latin typeface="Calibri" panose="020F0502020204030204" pitchFamily="34" charset="0"/>
                          <a:ea typeface="Calibri" panose="020F0502020204030204" pitchFamily="34" charset="0"/>
                          <a:cs typeface="Times New Roman" panose="02020603050405020304" pitchFamily="18" charset="0"/>
                        </a:rPr>
                        <a:t>. The fault F5(1) reaches at maximum the base of unit I2, although its continuity through unit J is not very clear.</a:t>
                      </a: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8447443"/>
                  </a:ext>
                </a:extLst>
              </a:tr>
              <a:tr h="232837">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J</a:t>
                      </a: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350">
                        <a:effectLst/>
                        <a:latin typeface="Calibri" panose="020F0502020204030204" pitchFamily="34" charset="0"/>
                        <a:cs typeface="Times New Roman" panose="02020603050405020304" pitchFamily="18" charset="0"/>
                      </a:endParaRP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350" dirty="0">
                        <a:effectLst/>
                        <a:latin typeface="Calibri" panose="020F0502020204030204" pitchFamily="34" charset="0"/>
                        <a:cs typeface="Times New Roman" panose="02020603050405020304" pitchFamily="18" charset="0"/>
                      </a:endParaRP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5165468"/>
                  </a:ext>
                </a:extLst>
              </a:tr>
              <a:tr h="384785">
                <a:tc>
                  <a:txBody>
                    <a:bodyPr/>
                    <a:lstStyle/>
                    <a:p>
                      <a:pPr>
                        <a:lnSpc>
                          <a:spcPct val="107000"/>
                        </a:lnSpc>
                      </a:pPr>
                      <a:endParaRPr lang="en-US" sz="1350">
                        <a:effectLst/>
                        <a:latin typeface="Calibri" panose="020F0502020204030204" pitchFamily="34" charset="0"/>
                        <a:cs typeface="Times New Roman" panose="02020603050405020304" pitchFamily="18" charset="0"/>
                      </a:endParaRP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b="1">
                          <a:effectLst/>
                          <a:latin typeface="Calibri" panose="020F0502020204030204" pitchFamily="34" charset="0"/>
                          <a:ea typeface="Calibri" panose="020F0502020204030204" pitchFamily="34" charset="0"/>
                          <a:cs typeface="Times New Roman" panose="02020603050405020304" pitchFamily="18" charset="0"/>
                        </a:rPr>
                        <a:t>E4</a:t>
                      </a:r>
                      <a:endParaRPr lang="en-US" sz="1350">
                        <a:effectLst/>
                        <a:latin typeface="Calibri" panose="020F0502020204030204" pitchFamily="34" charset="0"/>
                        <a:ea typeface="Calibri" panose="020F0502020204030204" pitchFamily="34" charset="0"/>
                        <a:cs typeface="Times New Roman" panose="02020603050405020304" pitchFamily="18" charset="0"/>
                      </a:endParaRP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Good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Unit J is discordant to the underlying layers which highlights differential deformation. Moreover, its fine-grained lithology is interpreted as a mud flow resulting from the dust generated by an earthquake.</a:t>
                      </a: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1583827738"/>
                  </a:ext>
                </a:extLst>
              </a:tr>
              <a:tr h="232837">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K</a:t>
                      </a: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350">
                        <a:effectLst/>
                        <a:latin typeface="Calibri" panose="020F0502020204030204" pitchFamily="34" charset="0"/>
                        <a:cs typeface="Times New Roman" panose="02020603050405020304" pitchFamily="18" charset="0"/>
                      </a:endParaRP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350" dirty="0">
                        <a:effectLst/>
                        <a:latin typeface="Calibri" panose="020F0502020204030204" pitchFamily="34" charset="0"/>
                        <a:cs typeface="Times New Roman" panose="02020603050405020304" pitchFamily="18" charset="0"/>
                      </a:endParaRP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5635727"/>
                  </a:ext>
                </a:extLst>
              </a:tr>
              <a:tr h="384785">
                <a:tc>
                  <a:txBody>
                    <a:bodyPr/>
                    <a:lstStyle/>
                    <a:p>
                      <a:pPr>
                        <a:lnSpc>
                          <a:spcPct val="107000"/>
                        </a:lnSpc>
                      </a:pPr>
                      <a:endParaRPr lang="en-US" sz="1350">
                        <a:effectLst/>
                        <a:latin typeface="Calibri" panose="020F0502020204030204" pitchFamily="34" charset="0"/>
                        <a:cs typeface="Times New Roman" panose="02020603050405020304" pitchFamily="18" charset="0"/>
                      </a:endParaRP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b="1">
                          <a:effectLst/>
                          <a:latin typeface="Calibri" panose="020F0502020204030204" pitchFamily="34" charset="0"/>
                          <a:ea typeface="Calibri" panose="020F0502020204030204" pitchFamily="34" charset="0"/>
                          <a:cs typeface="Times New Roman" panose="02020603050405020304" pitchFamily="18" charset="0"/>
                        </a:rPr>
                        <a:t>E5</a:t>
                      </a:r>
                      <a:endParaRPr lang="en-US" sz="1350">
                        <a:effectLst/>
                        <a:latin typeface="Calibri" panose="020F0502020204030204" pitchFamily="34" charset="0"/>
                        <a:ea typeface="Calibri" panose="020F0502020204030204" pitchFamily="34" charset="0"/>
                        <a:cs typeface="Times New Roman" panose="02020603050405020304" pitchFamily="18" charset="0"/>
                      </a:endParaRP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Good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Unit K is discordant to the underlying units due to differential degree of deformation. In the SW wall unit K postdates the fault strand F5 (2)</a:t>
                      </a: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1747307410"/>
                  </a:ext>
                </a:extLst>
              </a:tr>
              <a:tr h="232837">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L</a:t>
                      </a: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350">
                        <a:effectLst/>
                        <a:latin typeface="Calibri" panose="020F0502020204030204" pitchFamily="34" charset="0"/>
                        <a:cs typeface="Times New Roman" panose="02020603050405020304" pitchFamily="18" charset="0"/>
                      </a:endParaRP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350" dirty="0">
                        <a:effectLst/>
                        <a:latin typeface="Calibri" panose="020F0502020204030204" pitchFamily="34" charset="0"/>
                        <a:cs typeface="Times New Roman" panose="02020603050405020304" pitchFamily="18" charset="0"/>
                      </a:endParaRP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2472404"/>
                  </a:ext>
                </a:extLst>
              </a:tr>
              <a:tr h="232837">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 </a:t>
                      </a: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b="1">
                          <a:effectLst/>
                          <a:latin typeface="Calibri" panose="020F0502020204030204" pitchFamily="34" charset="0"/>
                          <a:ea typeface="Calibri" panose="020F0502020204030204" pitchFamily="34" charset="0"/>
                          <a:cs typeface="Times New Roman" panose="02020603050405020304" pitchFamily="18" charset="0"/>
                        </a:rPr>
                        <a:t>E6</a:t>
                      </a:r>
                      <a:endParaRPr lang="en-US" sz="1350">
                        <a:effectLst/>
                        <a:latin typeface="Calibri" panose="020F0502020204030204" pitchFamily="34" charset="0"/>
                        <a:ea typeface="Calibri" panose="020F0502020204030204" pitchFamily="34" charset="0"/>
                        <a:cs typeface="Times New Roman" panose="02020603050405020304" pitchFamily="18" charset="0"/>
                      </a:endParaRP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Good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Unit L shows an angular disconformity with the underlying layers showing different degrees of deformation. </a:t>
                      </a: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2733188039"/>
                  </a:ext>
                </a:extLst>
              </a:tr>
              <a:tr h="232837">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M</a:t>
                      </a: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350">
                        <a:effectLst/>
                        <a:latin typeface="Calibri" panose="020F0502020204030204" pitchFamily="34" charset="0"/>
                        <a:cs typeface="Times New Roman" panose="02020603050405020304" pitchFamily="18" charset="0"/>
                      </a:endParaRP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350" dirty="0">
                        <a:effectLst/>
                        <a:latin typeface="Calibri" panose="020F0502020204030204" pitchFamily="34" charset="0"/>
                        <a:cs typeface="Times New Roman" panose="02020603050405020304" pitchFamily="18" charset="0"/>
                      </a:endParaRP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8692162"/>
                  </a:ext>
                </a:extLst>
              </a:tr>
              <a:tr h="232837">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N1</a:t>
                      </a: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350">
                        <a:effectLst/>
                        <a:latin typeface="Calibri" panose="020F0502020204030204" pitchFamily="34" charset="0"/>
                        <a:cs typeface="Times New Roman" panose="02020603050405020304" pitchFamily="18" charset="0"/>
                      </a:endParaRP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350" dirty="0">
                        <a:effectLst/>
                        <a:latin typeface="Calibri" panose="020F0502020204030204" pitchFamily="34" charset="0"/>
                        <a:cs typeface="Times New Roman" panose="02020603050405020304" pitchFamily="18" charset="0"/>
                      </a:endParaRP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2018321"/>
                  </a:ext>
                </a:extLst>
              </a:tr>
              <a:tr h="197243">
                <a:tc>
                  <a:txBody>
                    <a:bodyPr/>
                    <a:lstStyle/>
                    <a:p>
                      <a:pPr>
                        <a:lnSpc>
                          <a:spcPct val="107000"/>
                        </a:lnSpc>
                      </a:pPr>
                      <a:endParaRPr lang="en-US" sz="1350">
                        <a:effectLst/>
                        <a:latin typeface="Calibri" panose="020F0502020204030204" pitchFamily="34" charset="0"/>
                        <a:cs typeface="Times New Roman" panose="02020603050405020304" pitchFamily="18" charset="0"/>
                      </a:endParaRP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b="1">
                          <a:effectLst/>
                          <a:latin typeface="Calibri" panose="020F0502020204030204" pitchFamily="34" charset="0"/>
                          <a:ea typeface="Calibri" panose="020F0502020204030204" pitchFamily="34" charset="0"/>
                          <a:cs typeface="Times New Roman" panose="02020603050405020304" pitchFamily="18" charset="0"/>
                        </a:rPr>
                        <a:t>E7</a:t>
                      </a:r>
                      <a:endParaRPr lang="en-US" sz="1350">
                        <a:effectLst/>
                        <a:latin typeface="Calibri" panose="020F0502020204030204" pitchFamily="34" charset="0"/>
                        <a:ea typeface="Calibri" panose="020F0502020204030204" pitchFamily="34" charset="0"/>
                        <a:cs typeface="Times New Roman" panose="02020603050405020304" pitchFamily="18" charset="0"/>
                      </a:endParaRP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Good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The base of unit N1 shows an angular disconformity with the underlying units and postdates the faults F2 (1, 2) and F3.</a:t>
                      </a:r>
                    </a:p>
                  </a:txBody>
                  <a:tcPr marL="60736" marR="60736" marT="84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2944688978"/>
                  </a:ext>
                </a:extLst>
              </a:tr>
            </a:tbl>
          </a:graphicData>
        </a:graphic>
      </p:graphicFrame>
    </p:spTree>
    <p:extLst>
      <p:ext uri="{BB962C8B-B14F-4D97-AF65-F5344CB8AC3E}">
        <p14:creationId xmlns:p14="http://schemas.microsoft.com/office/powerpoint/2010/main" val="4491623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3D43401F-76EF-4CE8-8DA6-0EF94FEC13CD}" type="slidenum">
              <a:rPr lang="en-US" smtClean="0"/>
              <a:t>24</a:t>
            </a:fld>
            <a:endParaRPr lang="en-US"/>
          </a:p>
        </p:txBody>
      </p:sp>
      <p:pic>
        <p:nvPicPr>
          <p:cNvPr id="5" name="Imagen 4"/>
          <p:cNvPicPr>
            <a:picLocks noChangeAspect="1"/>
          </p:cNvPicPr>
          <p:nvPr/>
        </p:nvPicPr>
        <p:blipFill rotWithShape="1">
          <a:blip r:embed="rId2" cstate="screen">
            <a:extLst>
              <a:ext uri="{28A0092B-C50C-407E-A947-70E740481C1C}">
                <a14:useLocalDpi xmlns:a14="http://schemas.microsoft.com/office/drawing/2010/main" val="0"/>
              </a:ext>
            </a:extLst>
          </a:blip>
          <a:srcRect l="6604" t="11192" r="6285" b="39744"/>
          <a:stretch/>
        </p:blipFill>
        <p:spPr>
          <a:xfrm>
            <a:off x="9980723" y="150201"/>
            <a:ext cx="1947850" cy="541240"/>
          </a:xfrm>
          <a:prstGeom prst="rect">
            <a:avLst/>
          </a:prstGeom>
        </p:spPr>
      </p:pic>
      <p:sp>
        <p:nvSpPr>
          <p:cNvPr id="6" name="CuadroTexto 5"/>
          <p:cNvSpPr txBox="1"/>
          <p:nvPr/>
        </p:nvSpPr>
        <p:spPr>
          <a:xfrm>
            <a:off x="483704" y="6444476"/>
            <a:ext cx="1077539" cy="276999"/>
          </a:xfrm>
          <a:prstGeom prst="rect">
            <a:avLst/>
          </a:prstGeom>
          <a:noFill/>
        </p:spPr>
        <p:txBody>
          <a:bodyPr wrap="none" rtlCol="0">
            <a:spAutoFit/>
          </a:bodyPr>
          <a:lstStyle/>
          <a:p>
            <a:r>
              <a:rPr lang="ca-ES" sz="1200" dirty="0" err="1" smtClean="0"/>
              <a:t>Session</a:t>
            </a:r>
            <a:r>
              <a:rPr lang="ca-ES" sz="1200" dirty="0" smtClean="0"/>
              <a:t> NH4.1</a:t>
            </a:r>
            <a:endParaRPr lang="en-US" sz="1200" dirty="0"/>
          </a:p>
        </p:txBody>
      </p:sp>
      <p:graphicFrame>
        <p:nvGraphicFramePr>
          <p:cNvPr id="8" name="Tabla 7"/>
          <p:cNvGraphicFramePr>
            <a:graphicFrameLocks noGrp="1"/>
          </p:cNvGraphicFramePr>
          <p:nvPr>
            <p:extLst>
              <p:ext uri="{D42A27DB-BD31-4B8C-83A1-F6EECF244321}">
                <p14:modId xmlns:p14="http://schemas.microsoft.com/office/powerpoint/2010/main" val="3690266124"/>
              </p:ext>
            </p:extLst>
          </p:nvPr>
        </p:nvGraphicFramePr>
        <p:xfrm>
          <a:off x="483704" y="757824"/>
          <a:ext cx="11444869" cy="5638541"/>
        </p:xfrm>
        <a:graphic>
          <a:graphicData uri="http://schemas.openxmlformats.org/drawingml/2006/table">
            <a:tbl>
              <a:tblPr firstRow="1" firstCol="1" bandRow="1"/>
              <a:tblGrid>
                <a:gridCol w="506440">
                  <a:extLst>
                    <a:ext uri="{9D8B030D-6E8A-4147-A177-3AD203B41FA5}">
                      <a16:colId xmlns:a16="http://schemas.microsoft.com/office/drawing/2014/main" val="1500279775"/>
                    </a:ext>
                  </a:extLst>
                </a:gridCol>
                <a:gridCol w="610560">
                  <a:extLst>
                    <a:ext uri="{9D8B030D-6E8A-4147-A177-3AD203B41FA5}">
                      <a16:colId xmlns:a16="http://schemas.microsoft.com/office/drawing/2014/main" val="2454623913"/>
                    </a:ext>
                  </a:extLst>
                </a:gridCol>
                <a:gridCol w="823796">
                  <a:extLst>
                    <a:ext uri="{9D8B030D-6E8A-4147-A177-3AD203B41FA5}">
                      <a16:colId xmlns:a16="http://schemas.microsoft.com/office/drawing/2014/main" val="642129035"/>
                    </a:ext>
                  </a:extLst>
                </a:gridCol>
                <a:gridCol w="9504073">
                  <a:extLst>
                    <a:ext uri="{9D8B030D-6E8A-4147-A177-3AD203B41FA5}">
                      <a16:colId xmlns:a16="http://schemas.microsoft.com/office/drawing/2014/main" val="2345540364"/>
                    </a:ext>
                  </a:extLst>
                </a:gridCol>
              </a:tblGrid>
              <a:tr h="217284">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N2</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350">
                        <a:effectLst/>
                        <a:latin typeface="Calibri" panose="020F0502020204030204" pitchFamily="34" charset="0"/>
                        <a:cs typeface="Times New Roman" panose="02020603050405020304" pitchFamily="18" charset="0"/>
                      </a:endParaRP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350">
                        <a:effectLst/>
                        <a:latin typeface="Calibri" panose="020F0502020204030204" pitchFamily="34" charset="0"/>
                        <a:cs typeface="Times New Roman" panose="02020603050405020304" pitchFamily="18" charset="0"/>
                      </a:endParaRP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3658327"/>
                  </a:ext>
                </a:extLst>
              </a:tr>
              <a:tr h="432326">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 </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b="1" dirty="0">
                          <a:effectLst/>
                          <a:latin typeface="Calibri" panose="020F0502020204030204" pitchFamily="34" charset="0"/>
                          <a:ea typeface="Calibri" panose="020F0502020204030204" pitchFamily="34" charset="0"/>
                          <a:cs typeface="Times New Roman" panose="02020603050405020304" pitchFamily="18" charset="0"/>
                        </a:rPr>
                        <a:t>E8</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Good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The base of unit N2 is discordant with the underlying units due to a less degree of deformation. N2 postdates the fault F4, especially visible in the NE wall.</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441757041"/>
                  </a:ext>
                </a:extLst>
              </a:tr>
              <a:tr h="217284">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N3</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1350" b="1">
                          <a:effectLst/>
                          <a:latin typeface="Calibri" panose="020F0502020204030204" pitchFamily="34" charset="0"/>
                          <a:ea typeface="Calibri" panose="020F0502020204030204" pitchFamily="34" charset="0"/>
                          <a:cs typeface="Times New Roman" panose="02020603050405020304" pitchFamily="18" charset="0"/>
                        </a:rPr>
                        <a:t> </a:t>
                      </a:r>
                      <a:endParaRPr lang="en-US" sz="1350">
                        <a:effectLst/>
                        <a:latin typeface="Calibri" panose="020F0502020204030204" pitchFamily="34" charset="0"/>
                        <a:ea typeface="Calibri" panose="020F0502020204030204" pitchFamily="34" charset="0"/>
                        <a:cs typeface="Times New Roman" panose="02020603050405020304" pitchFamily="18" charset="0"/>
                      </a:endParaRP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 </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16779354"/>
                  </a:ext>
                </a:extLst>
              </a:tr>
              <a:tr h="217284">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N5a</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1350" b="1">
                          <a:effectLst/>
                          <a:latin typeface="Calibri" panose="020F0502020204030204" pitchFamily="34" charset="0"/>
                          <a:ea typeface="Calibri" panose="020F0502020204030204" pitchFamily="34" charset="0"/>
                          <a:cs typeface="Times New Roman" panose="02020603050405020304" pitchFamily="18" charset="0"/>
                        </a:rPr>
                        <a:t> </a:t>
                      </a:r>
                      <a:endParaRPr lang="en-US" sz="1350">
                        <a:effectLst/>
                        <a:latin typeface="Calibri" panose="020F0502020204030204" pitchFamily="34" charset="0"/>
                        <a:ea typeface="Calibri" panose="020F0502020204030204" pitchFamily="34" charset="0"/>
                        <a:cs typeface="Times New Roman" panose="02020603050405020304" pitchFamily="18" charset="0"/>
                      </a:endParaRP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 </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4416391"/>
                  </a:ext>
                </a:extLst>
              </a:tr>
              <a:tr h="432326">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 </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b="1">
                          <a:effectLst/>
                          <a:latin typeface="Calibri" panose="020F0502020204030204" pitchFamily="34" charset="0"/>
                          <a:ea typeface="Calibri" panose="020F0502020204030204" pitchFamily="34" charset="0"/>
                          <a:cs typeface="Times New Roman" panose="02020603050405020304" pitchFamily="18" charset="0"/>
                        </a:rPr>
                        <a:t>E9</a:t>
                      </a:r>
                      <a:endParaRPr lang="en-US" sz="1350">
                        <a:effectLst/>
                        <a:latin typeface="Calibri" panose="020F0502020204030204" pitchFamily="34" charset="0"/>
                        <a:ea typeface="Calibri" panose="020F0502020204030204" pitchFamily="34" charset="0"/>
                        <a:cs typeface="Times New Roman" panose="02020603050405020304" pitchFamily="18" charset="0"/>
                      </a:endParaRP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Weak</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The base of unit N5a is discordant to the underlying units, although it is subtle, especially in the NE wall. The fine-grained lithology of the unit can be interpreted as a mud flow from dust generated by earthquakes.</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1097646126"/>
                  </a:ext>
                </a:extLst>
              </a:tr>
              <a:tr h="217284">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N5b</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1350" b="1">
                          <a:effectLst/>
                          <a:latin typeface="Calibri" panose="020F0502020204030204" pitchFamily="34" charset="0"/>
                          <a:ea typeface="Calibri" panose="020F0502020204030204" pitchFamily="34" charset="0"/>
                          <a:cs typeface="Times New Roman" panose="02020603050405020304" pitchFamily="18" charset="0"/>
                        </a:rPr>
                        <a:t> </a:t>
                      </a:r>
                      <a:endParaRPr lang="en-US" sz="1350">
                        <a:effectLst/>
                        <a:latin typeface="Calibri" panose="020F0502020204030204" pitchFamily="34" charset="0"/>
                        <a:ea typeface="Calibri" panose="020F0502020204030204" pitchFamily="34" charset="0"/>
                        <a:cs typeface="Times New Roman" panose="02020603050405020304" pitchFamily="18" charset="0"/>
                      </a:endParaRP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 </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3473657"/>
                  </a:ext>
                </a:extLst>
              </a:tr>
              <a:tr h="217284">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N5c</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1350" b="1">
                          <a:effectLst/>
                          <a:latin typeface="Calibri" panose="020F0502020204030204" pitchFamily="34" charset="0"/>
                          <a:ea typeface="Calibri" panose="020F0502020204030204" pitchFamily="34" charset="0"/>
                          <a:cs typeface="Times New Roman" panose="02020603050405020304" pitchFamily="18" charset="0"/>
                        </a:rPr>
                        <a:t> </a:t>
                      </a:r>
                      <a:endParaRPr lang="en-US" sz="1350">
                        <a:effectLst/>
                        <a:latin typeface="Calibri" panose="020F0502020204030204" pitchFamily="34" charset="0"/>
                        <a:ea typeface="Calibri" panose="020F0502020204030204" pitchFamily="34" charset="0"/>
                        <a:cs typeface="Times New Roman" panose="02020603050405020304" pitchFamily="18" charset="0"/>
                      </a:endParaRP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 </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39019479"/>
                  </a:ext>
                </a:extLst>
              </a:tr>
              <a:tr h="432326">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 </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b="1">
                          <a:effectLst/>
                          <a:latin typeface="Calibri" panose="020F0502020204030204" pitchFamily="34" charset="0"/>
                          <a:ea typeface="Calibri" panose="020F0502020204030204" pitchFamily="34" charset="0"/>
                          <a:cs typeface="Times New Roman" panose="02020603050405020304" pitchFamily="18" charset="0"/>
                        </a:rPr>
                        <a:t>E10</a:t>
                      </a:r>
                      <a:endParaRPr lang="en-US" sz="1350">
                        <a:effectLst/>
                        <a:latin typeface="Calibri" panose="020F0502020204030204" pitchFamily="34" charset="0"/>
                        <a:ea typeface="Calibri" panose="020F0502020204030204" pitchFamily="34" charset="0"/>
                        <a:cs typeface="Times New Roman" panose="02020603050405020304" pitchFamily="18" charset="0"/>
                      </a:endParaRP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Good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Unit N5c postdates the fault F6 and F5 (3) in the SW wall. Moreover, the base of N5c is discordant to the underlying units to the SSE of the trench.</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1704498648"/>
                  </a:ext>
                </a:extLst>
              </a:tr>
              <a:tr h="217284">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N5d</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1350" b="1">
                          <a:effectLst/>
                          <a:latin typeface="Calibri" panose="020F0502020204030204" pitchFamily="34" charset="0"/>
                          <a:ea typeface="Calibri" panose="020F0502020204030204" pitchFamily="34" charset="0"/>
                          <a:cs typeface="Times New Roman" panose="02020603050405020304" pitchFamily="18" charset="0"/>
                        </a:rPr>
                        <a:t> </a:t>
                      </a:r>
                      <a:endParaRPr lang="en-US" sz="1350">
                        <a:effectLst/>
                        <a:latin typeface="Calibri" panose="020F0502020204030204" pitchFamily="34" charset="0"/>
                        <a:ea typeface="Calibri" panose="020F0502020204030204" pitchFamily="34" charset="0"/>
                        <a:cs typeface="Times New Roman" panose="02020603050405020304" pitchFamily="18" charset="0"/>
                      </a:endParaRP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 </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6829586"/>
                  </a:ext>
                </a:extLst>
              </a:tr>
              <a:tr h="217284">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N6</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1350" b="1">
                          <a:effectLst/>
                          <a:latin typeface="Calibri" panose="020F0502020204030204" pitchFamily="34" charset="0"/>
                          <a:ea typeface="Calibri" panose="020F0502020204030204" pitchFamily="34" charset="0"/>
                          <a:cs typeface="Times New Roman" panose="02020603050405020304" pitchFamily="18" charset="0"/>
                        </a:rPr>
                        <a:t> </a:t>
                      </a:r>
                      <a:endParaRPr lang="en-US" sz="1350">
                        <a:effectLst/>
                        <a:latin typeface="Calibri" panose="020F0502020204030204" pitchFamily="34" charset="0"/>
                        <a:ea typeface="Calibri" panose="020F0502020204030204" pitchFamily="34" charset="0"/>
                        <a:cs typeface="Times New Roman" panose="02020603050405020304" pitchFamily="18" charset="0"/>
                      </a:endParaRP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 </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5337579"/>
                  </a:ext>
                </a:extLst>
              </a:tr>
              <a:tr h="432326">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 </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b="1">
                          <a:effectLst/>
                          <a:latin typeface="Calibri" panose="020F0502020204030204" pitchFamily="34" charset="0"/>
                          <a:ea typeface="Calibri" panose="020F0502020204030204" pitchFamily="34" charset="0"/>
                          <a:cs typeface="Times New Roman" panose="02020603050405020304" pitchFamily="18" charset="0"/>
                        </a:rPr>
                        <a:t>E11</a:t>
                      </a:r>
                      <a:endParaRPr lang="en-US" sz="1350">
                        <a:effectLst/>
                        <a:latin typeface="Calibri" panose="020F0502020204030204" pitchFamily="34" charset="0"/>
                        <a:ea typeface="Calibri" panose="020F0502020204030204" pitchFamily="34" charset="0"/>
                        <a:cs typeface="Times New Roman" panose="02020603050405020304" pitchFamily="18" charset="0"/>
                      </a:endParaRP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Weak</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The base of unit N6 is more deformed than its top, only observable in the SW wall due to a better exposure of this unit than the NE wall.</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561645382"/>
                  </a:ext>
                </a:extLst>
              </a:tr>
              <a:tr h="217284">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O0</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b="1">
                          <a:effectLst/>
                          <a:latin typeface="Calibri" panose="020F0502020204030204" pitchFamily="34" charset="0"/>
                          <a:ea typeface="Calibri" panose="020F0502020204030204" pitchFamily="34" charset="0"/>
                          <a:cs typeface="Times New Roman" panose="02020603050405020304" pitchFamily="18" charset="0"/>
                        </a:rPr>
                        <a:t> </a:t>
                      </a:r>
                      <a:endParaRPr lang="en-US" sz="1350">
                        <a:effectLst/>
                        <a:latin typeface="Calibri" panose="020F0502020204030204" pitchFamily="34" charset="0"/>
                        <a:ea typeface="Calibri" panose="020F0502020204030204" pitchFamily="34" charset="0"/>
                        <a:cs typeface="Times New Roman" panose="02020603050405020304" pitchFamily="18" charset="0"/>
                      </a:endParaRP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 </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3373417"/>
                  </a:ext>
                </a:extLst>
              </a:tr>
              <a:tr h="217284">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P</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b="1">
                          <a:effectLst/>
                          <a:latin typeface="Calibri" panose="020F0502020204030204" pitchFamily="34" charset="0"/>
                          <a:ea typeface="Calibri" panose="020F0502020204030204" pitchFamily="34" charset="0"/>
                          <a:cs typeface="Times New Roman" panose="02020603050405020304" pitchFamily="18" charset="0"/>
                        </a:rPr>
                        <a:t> </a:t>
                      </a:r>
                      <a:endParaRPr lang="en-US" sz="1350">
                        <a:effectLst/>
                        <a:latin typeface="Calibri" panose="020F0502020204030204" pitchFamily="34" charset="0"/>
                        <a:ea typeface="Calibri" panose="020F0502020204030204" pitchFamily="34" charset="0"/>
                        <a:cs typeface="Times New Roman" panose="02020603050405020304" pitchFamily="18" charset="0"/>
                      </a:endParaRP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 </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7895823"/>
                  </a:ext>
                </a:extLst>
              </a:tr>
              <a:tr h="432326">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 </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b="1">
                          <a:effectLst/>
                          <a:latin typeface="Calibri" panose="020F0502020204030204" pitchFamily="34" charset="0"/>
                          <a:ea typeface="Calibri" panose="020F0502020204030204" pitchFamily="34" charset="0"/>
                          <a:cs typeface="Times New Roman" panose="02020603050405020304" pitchFamily="18" charset="0"/>
                        </a:rPr>
                        <a:t>E12</a:t>
                      </a:r>
                      <a:endParaRPr lang="en-US" sz="1350">
                        <a:effectLst/>
                        <a:latin typeface="Calibri" panose="020F0502020204030204" pitchFamily="34" charset="0"/>
                        <a:ea typeface="Calibri" panose="020F0502020204030204" pitchFamily="34" charset="0"/>
                        <a:cs typeface="Times New Roman" panose="02020603050405020304" pitchFamily="18" charset="0"/>
                      </a:endParaRP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Very Weak</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The fine-grained lithology of the unit can be interpreted as a mud flow from dust generated by earthquakes. No additional evidence is observed.</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1288657527"/>
                  </a:ext>
                </a:extLst>
              </a:tr>
              <a:tr h="217284">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QO</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b="1">
                          <a:effectLst/>
                          <a:latin typeface="Calibri" panose="020F0502020204030204" pitchFamily="34" charset="0"/>
                          <a:ea typeface="Calibri" panose="020F0502020204030204" pitchFamily="34" charset="0"/>
                          <a:cs typeface="Times New Roman" panose="02020603050405020304" pitchFamily="18" charset="0"/>
                        </a:rPr>
                        <a:t> </a:t>
                      </a:r>
                      <a:endParaRPr lang="en-US" sz="1350">
                        <a:effectLst/>
                        <a:latin typeface="Calibri" panose="020F0502020204030204" pitchFamily="34" charset="0"/>
                        <a:ea typeface="Calibri" panose="020F0502020204030204" pitchFamily="34" charset="0"/>
                        <a:cs typeface="Times New Roman" panose="02020603050405020304" pitchFamily="18" charset="0"/>
                      </a:endParaRP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 </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6637739"/>
                  </a:ext>
                </a:extLst>
              </a:tr>
              <a:tr h="217284">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Q</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b="1">
                          <a:effectLst/>
                          <a:latin typeface="Calibri" panose="020F0502020204030204" pitchFamily="34" charset="0"/>
                          <a:ea typeface="Calibri" panose="020F0502020204030204" pitchFamily="34" charset="0"/>
                          <a:cs typeface="Times New Roman" panose="02020603050405020304" pitchFamily="18" charset="0"/>
                        </a:rPr>
                        <a:t> </a:t>
                      </a:r>
                      <a:endParaRPr lang="en-US" sz="1350">
                        <a:effectLst/>
                        <a:latin typeface="Calibri" panose="020F0502020204030204" pitchFamily="34" charset="0"/>
                        <a:ea typeface="Calibri" panose="020F0502020204030204" pitchFamily="34" charset="0"/>
                        <a:cs typeface="Times New Roman" panose="02020603050405020304" pitchFamily="18" charset="0"/>
                      </a:endParaRP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 </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2108298"/>
                  </a:ext>
                </a:extLst>
              </a:tr>
              <a:tr h="432326">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 </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b="1">
                          <a:effectLst/>
                          <a:latin typeface="Calibri" panose="020F0502020204030204" pitchFamily="34" charset="0"/>
                          <a:ea typeface="Calibri" panose="020F0502020204030204" pitchFamily="34" charset="0"/>
                          <a:cs typeface="Times New Roman" panose="02020603050405020304" pitchFamily="18" charset="0"/>
                        </a:rPr>
                        <a:t>E13</a:t>
                      </a:r>
                      <a:endParaRPr lang="en-US" sz="1350">
                        <a:effectLst/>
                        <a:latin typeface="Calibri" panose="020F0502020204030204" pitchFamily="34" charset="0"/>
                        <a:ea typeface="Calibri" panose="020F0502020204030204" pitchFamily="34" charset="0"/>
                        <a:cs typeface="Times New Roman" panose="02020603050405020304" pitchFamily="18" charset="0"/>
                      </a:endParaRP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Weak</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Unit Q shows an angular disconformity with the underlying units as units R and S have superior dips. Only observable in the NE wall between the faults F3 and F4.</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650690844"/>
                  </a:ext>
                </a:extLst>
              </a:tr>
              <a:tr h="217284">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R</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b="1">
                          <a:effectLst/>
                          <a:latin typeface="Calibri" panose="020F0502020204030204" pitchFamily="34" charset="0"/>
                          <a:ea typeface="Calibri" panose="020F0502020204030204" pitchFamily="34" charset="0"/>
                          <a:cs typeface="Times New Roman" panose="02020603050405020304" pitchFamily="18" charset="0"/>
                        </a:rPr>
                        <a:t> </a:t>
                      </a:r>
                      <a:endParaRPr lang="en-US" sz="1350">
                        <a:effectLst/>
                        <a:latin typeface="Calibri" panose="020F0502020204030204" pitchFamily="34" charset="0"/>
                        <a:ea typeface="Calibri" panose="020F0502020204030204" pitchFamily="34" charset="0"/>
                        <a:cs typeface="Times New Roman" panose="02020603050405020304" pitchFamily="18" charset="0"/>
                      </a:endParaRP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 </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3959913"/>
                  </a:ext>
                </a:extLst>
              </a:tr>
              <a:tr h="214729">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S</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 </a:t>
                      </a:r>
                    </a:p>
                  </a:txBody>
                  <a:tcPr marL="51037" marR="51037" marT="7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2119725"/>
                  </a:ext>
                </a:extLst>
              </a:tr>
            </a:tbl>
          </a:graphicData>
        </a:graphic>
      </p:graphicFrame>
    </p:spTree>
    <p:extLst>
      <p:ext uri="{BB962C8B-B14F-4D97-AF65-F5344CB8AC3E}">
        <p14:creationId xmlns:p14="http://schemas.microsoft.com/office/powerpoint/2010/main" val="5111221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84742" y="506775"/>
            <a:ext cx="1617687" cy="369332"/>
          </a:xfrm>
          <a:prstGeom prst="rect">
            <a:avLst/>
          </a:prstGeom>
          <a:noFill/>
        </p:spPr>
        <p:txBody>
          <a:bodyPr wrap="none" rtlCol="0">
            <a:spAutoFit/>
          </a:bodyPr>
          <a:lstStyle/>
          <a:p>
            <a:r>
              <a:rPr lang="ca-ES" b="1" dirty="0" smtClean="0"/>
              <a:t>2. STUDY AREA</a:t>
            </a:r>
          </a:p>
        </p:txBody>
      </p:sp>
      <p:sp>
        <p:nvSpPr>
          <p:cNvPr id="5" name="CuadroTexto 4"/>
          <p:cNvSpPr txBox="1"/>
          <p:nvPr/>
        </p:nvSpPr>
        <p:spPr>
          <a:xfrm>
            <a:off x="483705" y="1107861"/>
            <a:ext cx="3491947" cy="5016758"/>
          </a:xfrm>
          <a:prstGeom prst="rect">
            <a:avLst/>
          </a:prstGeom>
          <a:noFill/>
        </p:spPr>
        <p:txBody>
          <a:bodyPr wrap="square" rtlCol="0">
            <a:spAutoFit/>
          </a:bodyPr>
          <a:lstStyle/>
          <a:p>
            <a:pPr algn="just"/>
            <a:r>
              <a:rPr lang="ca-ES" sz="1600" dirty="0" err="1" smtClean="0"/>
              <a:t>The</a:t>
            </a:r>
            <a:r>
              <a:rPr lang="ca-ES" sz="1600" dirty="0" smtClean="0"/>
              <a:t> </a:t>
            </a:r>
            <a:r>
              <a:rPr lang="ca-ES" sz="1600" dirty="0" err="1" smtClean="0"/>
              <a:t>section</a:t>
            </a:r>
            <a:r>
              <a:rPr lang="ca-ES" sz="1600" dirty="0"/>
              <a:t> </a:t>
            </a:r>
            <a:r>
              <a:rPr lang="ca-ES" sz="1600" dirty="0" err="1" smtClean="0"/>
              <a:t>between</a:t>
            </a:r>
            <a:r>
              <a:rPr lang="ca-ES" sz="1600" dirty="0" smtClean="0"/>
              <a:t> Lorca </a:t>
            </a:r>
            <a:r>
              <a:rPr lang="ca-ES" sz="1600" dirty="0" err="1" smtClean="0"/>
              <a:t>and</a:t>
            </a:r>
            <a:r>
              <a:rPr lang="ca-ES" sz="1600" dirty="0" smtClean="0"/>
              <a:t> </a:t>
            </a:r>
            <a:r>
              <a:rPr lang="ca-ES" sz="1600" dirty="0" err="1" smtClean="0"/>
              <a:t>Totana</a:t>
            </a:r>
            <a:r>
              <a:rPr lang="ca-ES" sz="1600" dirty="0" smtClean="0"/>
              <a:t> </a:t>
            </a:r>
            <a:r>
              <a:rPr lang="ca-ES" sz="1600" dirty="0" err="1" smtClean="0"/>
              <a:t>towns</a:t>
            </a:r>
            <a:r>
              <a:rPr lang="ca-ES" sz="1600" dirty="0" smtClean="0"/>
              <a:t> (Murcia </a:t>
            </a:r>
            <a:r>
              <a:rPr lang="ca-ES" sz="1600" dirty="0" err="1" smtClean="0"/>
              <a:t>region</a:t>
            </a:r>
            <a:r>
              <a:rPr lang="ca-ES" sz="1600" dirty="0" smtClean="0"/>
              <a:t>, Spain) is </a:t>
            </a:r>
            <a:r>
              <a:rPr lang="ca-ES" sz="1600" dirty="0" err="1" smtClean="0"/>
              <a:t>the</a:t>
            </a:r>
            <a:r>
              <a:rPr lang="ca-ES" sz="1600" dirty="0" smtClean="0"/>
              <a:t> central part of AMF </a:t>
            </a:r>
            <a:r>
              <a:rPr lang="ca-ES" sz="1600" dirty="0" err="1" smtClean="0"/>
              <a:t>and</a:t>
            </a:r>
            <a:r>
              <a:rPr lang="ca-ES" sz="1600" dirty="0"/>
              <a:t> </a:t>
            </a:r>
            <a:r>
              <a:rPr lang="ca-ES" sz="1600" dirty="0" err="1" smtClean="0"/>
              <a:t>it</a:t>
            </a:r>
            <a:r>
              <a:rPr lang="ca-ES" sz="1600" dirty="0" smtClean="0"/>
              <a:t> shows </a:t>
            </a:r>
            <a:r>
              <a:rPr lang="ca-ES" sz="1600" dirty="0" err="1" smtClean="0"/>
              <a:t>one</a:t>
            </a:r>
            <a:r>
              <a:rPr lang="ca-ES" sz="1600" dirty="0" smtClean="0"/>
              <a:t> of </a:t>
            </a:r>
            <a:r>
              <a:rPr lang="ca-ES" sz="1600" dirty="0" err="1" smtClean="0"/>
              <a:t>the</a:t>
            </a:r>
            <a:r>
              <a:rPr lang="ca-ES" sz="1600" dirty="0" smtClean="0"/>
              <a:t> most </a:t>
            </a:r>
            <a:r>
              <a:rPr lang="ca-ES" sz="1600" dirty="0" err="1" smtClean="0"/>
              <a:t>marked</a:t>
            </a:r>
            <a:r>
              <a:rPr lang="ca-ES" sz="1600" dirty="0" smtClean="0"/>
              <a:t> </a:t>
            </a:r>
            <a:r>
              <a:rPr lang="ca-ES" sz="1600" dirty="0" err="1" smtClean="0"/>
              <a:t>surface</a:t>
            </a:r>
            <a:r>
              <a:rPr lang="ca-ES" sz="1600" dirty="0" smtClean="0"/>
              <a:t> expressions of </a:t>
            </a:r>
            <a:r>
              <a:rPr lang="ca-ES" sz="1600" dirty="0" err="1" smtClean="0"/>
              <a:t>the</a:t>
            </a:r>
            <a:r>
              <a:rPr lang="ca-ES" sz="1600" dirty="0" smtClean="0"/>
              <a:t> </a:t>
            </a:r>
            <a:r>
              <a:rPr lang="ca-ES" sz="1600" dirty="0" err="1" smtClean="0"/>
              <a:t>whole</a:t>
            </a:r>
            <a:r>
              <a:rPr lang="ca-ES" sz="1600" dirty="0" smtClean="0"/>
              <a:t> </a:t>
            </a:r>
            <a:r>
              <a:rPr lang="ca-ES" sz="1600" dirty="0" err="1" smtClean="0"/>
              <a:t>fault</a:t>
            </a:r>
            <a:r>
              <a:rPr lang="ca-ES" sz="1600" dirty="0" smtClean="0"/>
              <a:t>. </a:t>
            </a:r>
            <a:r>
              <a:rPr lang="ca-ES" sz="1600" dirty="0" err="1" smtClean="0"/>
              <a:t>The</a:t>
            </a:r>
            <a:r>
              <a:rPr lang="ca-ES" sz="1600" dirty="0" smtClean="0"/>
              <a:t> </a:t>
            </a:r>
            <a:r>
              <a:rPr lang="ca-ES" sz="1600" dirty="0" err="1" smtClean="0"/>
              <a:t>fault</a:t>
            </a:r>
            <a:r>
              <a:rPr lang="ca-ES" sz="1600" dirty="0" smtClean="0"/>
              <a:t> </a:t>
            </a:r>
            <a:r>
              <a:rPr lang="ca-ES" sz="1600" dirty="0" err="1" smtClean="0"/>
              <a:t>divides</a:t>
            </a:r>
            <a:r>
              <a:rPr lang="ca-ES" sz="1600" dirty="0" smtClean="0"/>
              <a:t> </a:t>
            </a:r>
            <a:r>
              <a:rPr lang="ca-ES" sz="1600" dirty="0" err="1" smtClean="0"/>
              <a:t>into</a:t>
            </a:r>
            <a:r>
              <a:rPr lang="ca-ES" sz="1600" dirty="0"/>
              <a:t> </a:t>
            </a:r>
            <a:r>
              <a:rPr lang="ca-ES" sz="1600" dirty="0" err="1" smtClean="0"/>
              <a:t>several</a:t>
            </a:r>
            <a:r>
              <a:rPr lang="ca-ES" sz="1600" dirty="0" smtClean="0"/>
              <a:t> </a:t>
            </a:r>
            <a:r>
              <a:rPr lang="ca-ES" sz="1600" dirty="0" err="1" smtClean="0"/>
              <a:t>branches</a:t>
            </a:r>
            <a:r>
              <a:rPr lang="ca-ES" sz="1600" dirty="0" smtClean="0"/>
              <a:t>, </a:t>
            </a:r>
            <a:r>
              <a:rPr lang="ca-ES" sz="1600" dirty="0" err="1" smtClean="0"/>
              <a:t>the</a:t>
            </a:r>
            <a:r>
              <a:rPr lang="ca-ES" sz="1600" dirty="0" smtClean="0"/>
              <a:t> </a:t>
            </a:r>
            <a:r>
              <a:rPr lang="ca-ES" sz="1600" dirty="0" err="1" smtClean="0"/>
              <a:t>two</a:t>
            </a:r>
            <a:r>
              <a:rPr lang="ca-ES" sz="1600" dirty="0" smtClean="0"/>
              <a:t> frontal ones </a:t>
            </a:r>
            <a:r>
              <a:rPr lang="ca-ES" sz="1600" dirty="0" err="1" smtClean="0"/>
              <a:t>forming</a:t>
            </a:r>
            <a:r>
              <a:rPr lang="ca-ES" sz="1600" dirty="0" smtClean="0"/>
              <a:t> a </a:t>
            </a:r>
            <a:r>
              <a:rPr lang="ca-ES" sz="1600" b="1" dirty="0" err="1" smtClean="0"/>
              <a:t>pressure</a:t>
            </a:r>
            <a:r>
              <a:rPr lang="ca-ES" sz="1600" b="1" dirty="0" smtClean="0"/>
              <a:t> </a:t>
            </a:r>
            <a:r>
              <a:rPr lang="ca-ES" sz="1600" b="1" dirty="0" err="1" smtClean="0"/>
              <a:t>ridge</a:t>
            </a:r>
            <a:r>
              <a:rPr lang="ca-ES" sz="1600" dirty="0"/>
              <a:t>.</a:t>
            </a:r>
            <a:r>
              <a:rPr lang="ca-ES" sz="1600" dirty="0" smtClean="0"/>
              <a:t>  </a:t>
            </a:r>
          </a:p>
          <a:p>
            <a:pPr algn="just"/>
            <a:endParaRPr lang="ca-ES" sz="1600" dirty="0"/>
          </a:p>
          <a:p>
            <a:pPr algn="just"/>
            <a:r>
              <a:rPr lang="ca-ES" sz="1600" dirty="0" err="1" smtClean="0"/>
              <a:t>Previous</a:t>
            </a:r>
            <a:r>
              <a:rPr lang="ca-ES" sz="1600" dirty="0" smtClean="0"/>
              <a:t> paleoseismic </a:t>
            </a:r>
            <a:r>
              <a:rPr lang="ca-ES" sz="1600" dirty="0" err="1" smtClean="0"/>
              <a:t>studie</a:t>
            </a:r>
            <a:r>
              <a:rPr lang="ca-ES" sz="1600" dirty="0" err="1"/>
              <a:t>s</a:t>
            </a:r>
            <a:r>
              <a:rPr lang="ca-ES" sz="1600" dirty="0" smtClean="0"/>
              <a:t> </a:t>
            </a:r>
            <a:r>
              <a:rPr lang="ca-ES" sz="1600" dirty="0" err="1" smtClean="0"/>
              <a:t>have</a:t>
            </a:r>
            <a:r>
              <a:rPr lang="ca-ES" sz="1600" dirty="0" smtClean="0"/>
              <a:t> </a:t>
            </a:r>
            <a:r>
              <a:rPr lang="ca-ES" sz="1600" dirty="0" err="1" smtClean="0"/>
              <a:t>mainly</a:t>
            </a:r>
            <a:r>
              <a:rPr lang="ca-ES" sz="1600" dirty="0" smtClean="0"/>
              <a:t> </a:t>
            </a:r>
            <a:r>
              <a:rPr lang="ca-ES" sz="1600" dirty="0" err="1" smtClean="0"/>
              <a:t>focused</a:t>
            </a:r>
            <a:r>
              <a:rPr lang="ca-ES" sz="1600" dirty="0" smtClean="0"/>
              <a:t> in </a:t>
            </a:r>
            <a:r>
              <a:rPr lang="ca-ES" sz="1600" dirty="0" err="1" smtClean="0"/>
              <a:t>this</a:t>
            </a:r>
            <a:r>
              <a:rPr lang="ca-ES" sz="1600" dirty="0" smtClean="0"/>
              <a:t> sector of </a:t>
            </a:r>
            <a:r>
              <a:rPr lang="ca-ES" sz="1600" dirty="0" err="1" smtClean="0"/>
              <a:t>the</a:t>
            </a:r>
            <a:r>
              <a:rPr lang="ca-ES" sz="1600" dirty="0" smtClean="0"/>
              <a:t> </a:t>
            </a:r>
            <a:r>
              <a:rPr lang="ca-ES" sz="1600" dirty="0" err="1" smtClean="0"/>
              <a:t>fault</a:t>
            </a:r>
            <a:r>
              <a:rPr lang="ca-ES" sz="1600" dirty="0"/>
              <a:t> </a:t>
            </a:r>
            <a:r>
              <a:rPr lang="ca-ES" sz="1600" dirty="0" err="1" smtClean="0"/>
              <a:t>and</a:t>
            </a:r>
            <a:r>
              <a:rPr lang="ca-ES" sz="1600" dirty="0" smtClean="0"/>
              <a:t> </a:t>
            </a:r>
            <a:r>
              <a:rPr lang="ca-ES" sz="1600" dirty="0" err="1" smtClean="0"/>
              <a:t>especially</a:t>
            </a:r>
            <a:r>
              <a:rPr lang="ca-ES" sz="1600" dirty="0" smtClean="0"/>
              <a:t> in </a:t>
            </a:r>
            <a:r>
              <a:rPr lang="ca-ES" sz="1600" dirty="0" err="1" smtClean="0"/>
              <a:t>the</a:t>
            </a:r>
            <a:r>
              <a:rPr lang="ca-ES" sz="1600" dirty="0" smtClean="0"/>
              <a:t> </a:t>
            </a:r>
            <a:r>
              <a:rPr lang="ca-ES" sz="1600" dirty="0" err="1"/>
              <a:t>N</a:t>
            </a:r>
            <a:r>
              <a:rPr lang="ca-ES" sz="1600" dirty="0" err="1" smtClean="0"/>
              <a:t>orthwestern</a:t>
            </a:r>
            <a:r>
              <a:rPr lang="ca-ES" sz="1600" dirty="0" smtClean="0"/>
              <a:t> </a:t>
            </a:r>
            <a:r>
              <a:rPr lang="ca-ES" sz="1600" dirty="0" err="1" smtClean="0"/>
              <a:t>branch</a:t>
            </a:r>
            <a:r>
              <a:rPr lang="ca-ES" sz="1600" dirty="0" smtClean="0"/>
              <a:t> of </a:t>
            </a:r>
            <a:r>
              <a:rPr lang="ca-ES" sz="1600" dirty="0" err="1" smtClean="0"/>
              <a:t>the</a:t>
            </a:r>
            <a:r>
              <a:rPr lang="ca-ES" sz="1600" dirty="0" smtClean="0"/>
              <a:t> </a:t>
            </a:r>
            <a:r>
              <a:rPr lang="ca-ES" sz="1600" dirty="0" err="1" smtClean="0"/>
              <a:t>pressure</a:t>
            </a:r>
            <a:r>
              <a:rPr lang="ca-ES" sz="1600" dirty="0" smtClean="0"/>
              <a:t> </a:t>
            </a:r>
            <a:r>
              <a:rPr lang="ca-ES" sz="1600" dirty="0" err="1" smtClean="0"/>
              <a:t>ridge</a:t>
            </a:r>
            <a:r>
              <a:rPr lang="ca-ES" sz="1600" dirty="0" smtClean="0"/>
              <a:t>, </a:t>
            </a:r>
            <a:r>
              <a:rPr lang="ca-ES" sz="1600" dirty="0" err="1" smtClean="0"/>
              <a:t>where</a:t>
            </a:r>
            <a:r>
              <a:rPr lang="ca-ES" sz="1600" dirty="0" smtClean="0"/>
              <a:t> most of </a:t>
            </a:r>
            <a:r>
              <a:rPr lang="ca-ES" sz="1600" dirty="0" err="1" smtClean="0"/>
              <a:t>the</a:t>
            </a:r>
            <a:r>
              <a:rPr lang="ca-ES" sz="1600" dirty="0" smtClean="0"/>
              <a:t> </a:t>
            </a:r>
            <a:r>
              <a:rPr lang="ca-ES" sz="1600" dirty="0" err="1" smtClean="0"/>
              <a:t>displacement</a:t>
            </a:r>
            <a:r>
              <a:rPr lang="ca-ES" sz="1600" dirty="0" smtClean="0"/>
              <a:t> is strike-</a:t>
            </a:r>
            <a:r>
              <a:rPr lang="ca-ES" sz="1600" dirty="0" err="1" smtClean="0"/>
              <a:t>slip</a:t>
            </a:r>
            <a:r>
              <a:rPr lang="ca-ES" sz="1600" dirty="0" smtClean="0"/>
              <a:t>, </a:t>
            </a:r>
            <a:r>
              <a:rPr lang="ca-ES" sz="1600" dirty="0" err="1" smtClean="0"/>
              <a:t>while</a:t>
            </a:r>
            <a:r>
              <a:rPr lang="ca-ES" sz="1600" dirty="0" smtClean="0"/>
              <a:t> </a:t>
            </a:r>
            <a:r>
              <a:rPr lang="ca-ES" sz="1600" dirty="0" err="1" smtClean="0"/>
              <a:t>the</a:t>
            </a:r>
            <a:r>
              <a:rPr lang="ca-ES" sz="1600" dirty="0" smtClean="0"/>
              <a:t> Southern </a:t>
            </a:r>
            <a:r>
              <a:rPr lang="ca-ES" sz="1600" dirty="0" err="1" smtClean="0"/>
              <a:t>branch</a:t>
            </a:r>
            <a:r>
              <a:rPr lang="ca-ES" sz="1600" dirty="0" smtClean="0"/>
              <a:t> (SAMF) has </a:t>
            </a:r>
            <a:r>
              <a:rPr lang="ca-ES" sz="1600" dirty="0" err="1" smtClean="0"/>
              <a:t>never</a:t>
            </a:r>
            <a:r>
              <a:rPr lang="ca-ES" sz="1600" dirty="0" smtClean="0"/>
              <a:t> </a:t>
            </a:r>
            <a:r>
              <a:rPr lang="ca-ES" sz="1600" dirty="0" err="1" smtClean="0"/>
              <a:t>been</a:t>
            </a:r>
            <a:r>
              <a:rPr lang="ca-ES" sz="1600" dirty="0" smtClean="0"/>
              <a:t> </a:t>
            </a:r>
            <a:r>
              <a:rPr lang="ca-ES" sz="1600" dirty="0" err="1" smtClean="0"/>
              <a:t>directly</a:t>
            </a:r>
            <a:r>
              <a:rPr lang="ca-ES" sz="1600" dirty="0" smtClean="0"/>
              <a:t> </a:t>
            </a:r>
            <a:r>
              <a:rPr lang="ca-ES" sz="1600" dirty="0" err="1" smtClean="0"/>
              <a:t>observed</a:t>
            </a:r>
            <a:r>
              <a:rPr lang="ca-ES" sz="1600" dirty="0" smtClean="0"/>
              <a:t>. </a:t>
            </a:r>
          </a:p>
          <a:p>
            <a:pPr algn="just"/>
            <a:endParaRPr lang="ca-ES" sz="1600" dirty="0"/>
          </a:p>
          <a:p>
            <a:pPr algn="just"/>
            <a:r>
              <a:rPr lang="ca-ES" sz="1600" dirty="0" err="1" smtClean="0"/>
              <a:t>We</a:t>
            </a:r>
            <a:r>
              <a:rPr lang="ca-ES" sz="1600" dirty="0" smtClean="0"/>
              <a:t> </a:t>
            </a:r>
            <a:r>
              <a:rPr lang="ca-ES" sz="1600" dirty="0" err="1" smtClean="0"/>
              <a:t>performed</a:t>
            </a:r>
            <a:r>
              <a:rPr lang="ca-ES" sz="1600" dirty="0" smtClean="0"/>
              <a:t> </a:t>
            </a:r>
            <a:r>
              <a:rPr lang="ca-ES" sz="1600" dirty="0" err="1" smtClean="0"/>
              <a:t>two</a:t>
            </a:r>
            <a:r>
              <a:rPr lang="ca-ES" sz="1600" dirty="0" smtClean="0"/>
              <a:t> paleoseismic </a:t>
            </a:r>
            <a:r>
              <a:rPr lang="ca-ES" sz="1600" dirty="0" err="1" smtClean="0"/>
              <a:t>excavations</a:t>
            </a:r>
            <a:r>
              <a:rPr lang="ca-ES" sz="1600" dirty="0" smtClean="0"/>
              <a:t> in </a:t>
            </a:r>
            <a:r>
              <a:rPr lang="ca-ES" sz="1600" dirty="0" err="1" smtClean="0"/>
              <a:t>two</a:t>
            </a:r>
            <a:r>
              <a:rPr lang="ca-ES" sz="1600" dirty="0" smtClean="0"/>
              <a:t> </a:t>
            </a:r>
            <a:r>
              <a:rPr lang="ca-ES" sz="1600" dirty="0" err="1" smtClean="0"/>
              <a:t>sites</a:t>
            </a:r>
            <a:r>
              <a:rPr lang="ca-ES" sz="1600" dirty="0" smtClean="0"/>
              <a:t> on </a:t>
            </a:r>
            <a:r>
              <a:rPr lang="ca-ES" sz="1600" dirty="0" err="1" smtClean="0"/>
              <a:t>both</a:t>
            </a:r>
            <a:r>
              <a:rPr lang="ca-ES" sz="1600" dirty="0" smtClean="0"/>
              <a:t> </a:t>
            </a:r>
            <a:r>
              <a:rPr lang="ca-ES" sz="1600" dirty="0" err="1" smtClean="0"/>
              <a:t>branches</a:t>
            </a:r>
            <a:r>
              <a:rPr lang="ca-ES" sz="1600" dirty="0" smtClean="0"/>
              <a:t> of </a:t>
            </a:r>
            <a:r>
              <a:rPr lang="ca-ES" sz="1600" dirty="0" err="1" smtClean="0"/>
              <a:t>the</a:t>
            </a:r>
            <a:r>
              <a:rPr lang="ca-ES" sz="1600" dirty="0" smtClean="0"/>
              <a:t> </a:t>
            </a:r>
            <a:r>
              <a:rPr lang="ca-ES" sz="1600" dirty="0" err="1" smtClean="0"/>
              <a:t>pressure</a:t>
            </a:r>
            <a:r>
              <a:rPr lang="ca-ES" sz="1600" dirty="0" smtClean="0"/>
              <a:t> </a:t>
            </a:r>
            <a:r>
              <a:rPr lang="ca-ES" sz="1600" dirty="0" err="1" smtClean="0"/>
              <a:t>ridge</a:t>
            </a:r>
            <a:r>
              <a:rPr lang="ca-ES" sz="1600" dirty="0" smtClean="0"/>
              <a:t>: </a:t>
            </a:r>
            <a:r>
              <a:rPr lang="ca-ES" sz="1600" b="1" dirty="0" smtClean="0"/>
              <a:t>La </a:t>
            </a:r>
            <a:r>
              <a:rPr lang="ca-ES" sz="1600" b="1" dirty="0" err="1" smtClean="0"/>
              <a:t>Hoya</a:t>
            </a:r>
            <a:r>
              <a:rPr lang="ca-ES" sz="1600" b="1" dirty="0" smtClean="0"/>
              <a:t> </a:t>
            </a:r>
            <a:r>
              <a:rPr lang="ca-ES" sz="1600" b="1" dirty="0" err="1" smtClean="0"/>
              <a:t>and</a:t>
            </a:r>
            <a:r>
              <a:rPr lang="ca-ES" sz="1600" b="1" dirty="0" smtClean="0"/>
              <a:t> El Saltador </a:t>
            </a:r>
            <a:r>
              <a:rPr lang="ca-ES" sz="1600" b="1" dirty="0" err="1" smtClean="0"/>
              <a:t>sites</a:t>
            </a:r>
            <a:r>
              <a:rPr lang="ca-ES" sz="1600" b="1" dirty="0" smtClean="0"/>
              <a:t>.</a:t>
            </a:r>
          </a:p>
        </p:txBody>
      </p:sp>
      <p:pic>
        <p:nvPicPr>
          <p:cNvPr id="6" name="Imagen 5"/>
          <p:cNvPicPr>
            <a:picLocks noChangeAspect="1"/>
          </p:cNvPicPr>
          <p:nvPr/>
        </p:nvPicPr>
        <p:blipFill rotWithShape="1">
          <a:blip r:embed="rId2" cstate="screen">
            <a:extLst>
              <a:ext uri="{28A0092B-C50C-407E-A947-70E740481C1C}">
                <a14:useLocalDpi xmlns:a14="http://schemas.microsoft.com/office/drawing/2010/main" val="0"/>
              </a:ext>
            </a:extLst>
          </a:blip>
          <a:srcRect l="6604" t="11192" r="6285" b="39744"/>
          <a:stretch/>
        </p:blipFill>
        <p:spPr>
          <a:xfrm>
            <a:off x="9980723" y="150201"/>
            <a:ext cx="1947850" cy="541240"/>
          </a:xfrm>
          <a:prstGeom prst="rect">
            <a:avLst/>
          </a:prstGeom>
        </p:spPr>
      </p:pic>
      <p:pic>
        <p:nvPicPr>
          <p:cNvPr id="9" name="Imagen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14564" y="893291"/>
            <a:ext cx="7884780" cy="5579618"/>
          </a:xfrm>
          <a:prstGeom prst="rect">
            <a:avLst/>
          </a:prstGeom>
        </p:spPr>
      </p:pic>
      <p:sp>
        <p:nvSpPr>
          <p:cNvPr id="11" name="Marcador de número de diapositiva 10"/>
          <p:cNvSpPr>
            <a:spLocks noGrp="1"/>
          </p:cNvSpPr>
          <p:nvPr>
            <p:ph type="sldNum" sz="quarter" idx="12"/>
          </p:nvPr>
        </p:nvSpPr>
        <p:spPr/>
        <p:txBody>
          <a:bodyPr/>
          <a:lstStyle/>
          <a:p>
            <a:fld id="{3D43401F-76EF-4CE8-8DA6-0EF94FEC13CD}" type="slidenum">
              <a:rPr lang="en-US" smtClean="0"/>
              <a:t>3</a:t>
            </a:fld>
            <a:endParaRPr lang="en-US"/>
          </a:p>
        </p:txBody>
      </p:sp>
      <p:sp>
        <p:nvSpPr>
          <p:cNvPr id="13" name="CuadroTexto 12"/>
          <p:cNvSpPr txBox="1"/>
          <p:nvPr/>
        </p:nvSpPr>
        <p:spPr>
          <a:xfrm>
            <a:off x="483704" y="6444476"/>
            <a:ext cx="1077539" cy="276999"/>
          </a:xfrm>
          <a:prstGeom prst="rect">
            <a:avLst/>
          </a:prstGeom>
          <a:noFill/>
        </p:spPr>
        <p:txBody>
          <a:bodyPr wrap="none" rtlCol="0">
            <a:spAutoFit/>
          </a:bodyPr>
          <a:lstStyle/>
          <a:p>
            <a:r>
              <a:rPr lang="ca-ES" sz="1200" dirty="0" err="1" smtClean="0"/>
              <a:t>Session</a:t>
            </a:r>
            <a:r>
              <a:rPr lang="ca-ES" sz="1200" dirty="0" smtClean="0"/>
              <a:t> NH4.1</a:t>
            </a:r>
            <a:endParaRPr lang="en-US" sz="1200" dirty="0"/>
          </a:p>
        </p:txBody>
      </p:sp>
    </p:spTree>
    <p:extLst>
      <p:ext uri="{BB962C8B-B14F-4D97-AF65-F5344CB8AC3E}">
        <p14:creationId xmlns:p14="http://schemas.microsoft.com/office/powerpoint/2010/main" val="42524103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3D43401F-76EF-4CE8-8DA6-0EF94FEC13CD}" type="slidenum">
              <a:rPr lang="en-US" smtClean="0"/>
              <a:t>4</a:t>
            </a:fld>
            <a:endParaRPr lang="en-US"/>
          </a:p>
        </p:txBody>
      </p:sp>
      <p:pic>
        <p:nvPicPr>
          <p:cNvPr id="5" name="Imagen 4"/>
          <p:cNvPicPr>
            <a:picLocks noChangeAspect="1"/>
          </p:cNvPicPr>
          <p:nvPr/>
        </p:nvPicPr>
        <p:blipFill rotWithShape="1">
          <a:blip r:embed="rId2" cstate="screen">
            <a:extLst>
              <a:ext uri="{28A0092B-C50C-407E-A947-70E740481C1C}">
                <a14:useLocalDpi xmlns:a14="http://schemas.microsoft.com/office/drawing/2010/main" val="0"/>
              </a:ext>
            </a:extLst>
          </a:blip>
          <a:srcRect l="6604" t="11192" r="6285" b="39744"/>
          <a:stretch/>
        </p:blipFill>
        <p:spPr>
          <a:xfrm>
            <a:off x="9980723" y="150201"/>
            <a:ext cx="1947850" cy="541240"/>
          </a:xfrm>
          <a:prstGeom prst="rect">
            <a:avLst/>
          </a:prstGeom>
        </p:spPr>
      </p:pic>
      <p:sp>
        <p:nvSpPr>
          <p:cNvPr id="6" name="CuadroTexto 5"/>
          <p:cNvSpPr txBox="1"/>
          <p:nvPr/>
        </p:nvSpPr>
        <p:spPr>
          <a:xfrm>
            <a:off x="483704" y="6444476"/>
            <a:ext cx="1077539" cy="276999"/>
          </a:xfrm>
          <a:prstGeom prst="rect">
            <a:avLst/>
          </a:prstGeom>
          <a:noFill/>
        </p:spPr>
        <p:txBody>
          <a:bodyPr wrap="none" rtlCol="0">
            <a:spAutoFit/>
          </a:bodyPr>
          <a:lstStyle/>
          <a:p>
            <a:r>
              <a:rPr lang="ca-ES" sz="1200" dirty="0" err="1" smtClean="0"/>
              <a:t>Session</a:t>
            </a:r>
            <a:r>
              <a:rPr lang="ca-ES" sz="1200" dirty="0" smtClean="0"/>
              <a:t> NH4.1</a:t>
            </a:r>
            <a:endParaRPr lang="en-US" sz="1200" dirty="0"/>
          </a:p>
        </p:txBody>
      </p:sp>
      <p:sp>
        <p:nvSpPr>
          <p:cNvPr id="8" name="CuadroTexto 7"/>
          <p:cNvSpPr txBox="1"/>
          <p:nvPr/>
        </p:nvSpPr>
        <p:spPr>
          <a:xfrm>
            <a:off x="725971" y="513282"/>
            <a:ext cx="7907806" cy="369332"/>
          </a:xfrm>
          <a:prstGeom prst="rect">
            <a:avLst/>
          </a:prstGeom>
          <a:noFill/>
        </p:spPr>
        <p:txBody>
          <a:bodyPr wrap="none" rtlCol="0">
            <a:spAutoFit/>
          </a:bodyPr>
          <a:lstStyle/>
          <a:p>
            <a:r>
              <a:rPr lang="ca-ES" dirty="0" err="1" smtClean="0"/>
              <a:t>Fault</a:t>
            </a:r>
            <a:r>
              <a:rPr lang="ca-ES" dirty="0" smtClean="0"/>
              <a:t> </a:t>
            </a:r>
            <a:r>
              <a:rPr lang="ca-ES" dirty="0" err="1" smtClean="0"/>
              <a:t>mapping</a:t>
            </a:r>
            <a:r>
              <a:rPr lang="ca-ES" dirty="0" smtClean="0"/>
              <a:t> of a </a:t>
            </a:r>
            <a:r>
              <a:rPr lang="ca-ES" dirty="0" err="1"/>
              <a:t>d</a:t>
            </a:r>
            <a:r>
              <a:rPr lang="ca-ES" dirty="0" err="1" smtClean="0"/>
              <a:t>rone</a:t>
            </a:r>
            <a:r>
              <a:rPr lang="ca-ES" dirty="0" smtClean="0"/>
              <a:t> </a:t>
            </a:r>
            <a:r>
              <a:rPr lang="ca-ES" dirty="0" err="1" smtClean="0"/>
              <a:t>image</a:t>
            </a:r>
            <a:r>
              <a:rPr lang="ca-ES" dirty="0" smtClean="0"/>
              <a:t> </a:t>
            </a:r>
            <a:r>
              <a:rPr lang="ca-ES" dirty="0" err="1" smtClean="0"/>
              <a:t>with</a:t>
            </a:r>
            <a:r>
              <a:rPr lang="ca-ES" dirty="0" smtClean="0"/>
              <a:t> </a:t>
            </a:r>
            <a:r>
              <a:rPr lang="ca-ES" dirty="0" err="1" smtClean="0"/>
              <a:t>the</a:t>
            </a:r>
            <a:r>
              <a:rPr lang="ca-ES" dirty="0" smtClean="0"/>
              <a:t> </a:t>
            </a:r>
            <a:r>
              <a:rPr lang="ca-ES" dirty="0" err="1" smtClean="0"/>
              <a:t>location</a:t>
            </a:r>
            <a:r>
              <a:rPr lang="ca-ES" dirty="0" smtClean="0"/>
              <a:t> of </a:t>
            </a:r>
            <a:r>
              <a:rPr lang="ca-ES" dirty="0" err="1" smtClean="0"/>
              <a:t>the</a:t>
            </a:r>
            <a:r>
              <a:rPr lang="ca-ES" dirty="0" smtClean="0"/>
              <a:t> </a:t>
            </a:r>
            <a:r>
              <a:rPr lang="ca-ES" dirty="0" err="1" smtClean="0"/>
              <a:t>studied</a:t>
            </a:r>
            <a:r>
              <a:rPr lang="ca-ES" dirty="0" smtClean="0"/>
              <a:t> paleoseismic </a:t>
            </a:r>
            <a:r>
              <a:rPr lang="ca-ES" dirty="0" err="1" smtClean="0"/>
              <a:t>sites</a:t>
            </a:r>
            <a:r>
              <a:rPr lang="ca-ES" dirty="0"/>
              <a:t>.</a:t>
            </a:r>
            <a:endParaRPr lang="en-US" dirty="0"/>
          </a:p>
        </p:txBody>
      </p:sp>
      <p:pic>
        <p:nvPicPr>
          <p:cNvPr id="9" name="Imagen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5971" y="1202774"/>
            <a:ext cx="10627829" cy="4920946"/>
          </a:xfrm>
          <a:prstGeom prst="rect">
            <a:avLst/>
          </a:prstGeom>
        </p:spPr>
      </p:pic>
    </p:spTree>
    <p:extLst>
      <p:ext uri="{BB962C8B-B14F-4D97-AF65-F5344CB8AC3E}">
        <p14:creationId xmlns:p14="http://schemas.microsoft.com/office/powerpoint/2010/main" val="3589695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84742" y="506775"/>
            <a:ext cx="1688476" cy="369332"/>
          </a:xfrm>
          <a:prstGeom prst="rect">
            <a:avLst/>
          </a:prstGeom>
          <a:noFill/>
        </p:spPr>
        <p:txBody>
          <a:bodyPr wrap="none" rtlCol="0">
            <a:spAutoFit/>
          </a:bodyPr>
          <a:lstStyle/>
          <a:p>
            <a:r>
              <a:rPr lang="ca-ES" b="1" dirty="0" smtClean="0"/>
              <a:t>3. LA HOYA SITE</a:t>
            </a:r>
          </a:p>
        </p:txBody>
      </p:sp>
      <p:pic>
        <p:nvPicPr>
          <p:cNvPr id="6" name="Imagen 5"/>
          <p:cNvPicPr>
            <a:picLocks noChangeAspect="1"/>
          </p:cNvPicPr>
          <p:nvPr/>
        </p:nvPicPr>
        <p:blipFill rotWithShape="1">
          <a:blip r:embed="rId2" cstate="screen">
            <a:extLst>
              <a:ext uri="{28A0092B-C50C-407E-A947-70E740481C1C}">
                <a14:useLocalDpi xmlns:a14="http://schemas.microsoft.com/office/drawing/2010/main" val="0"/>
              </a:ext>
            </a:extLst>
          </a:blip>
          <a:srcRect l="6604" t="11192" r="6285" b="39744"/>
          <a:stretch/>
        </p:blipFill>
        <p:spPr>
          <a:xfrm>
            <a:off x="9980723" y="150201"/>
            <a:ext cx="1947850" cy="541240"/>
          </a:xfrm>
          <a:prstGeom prst="rect">
            <a:avLst/>
          </a:prstGeom>
        </p:spPr>
      </p:pic>
      <p:sp>
        <p:nvSpPr>
          <p:cNvPr id="3" name="CuadroTexto 2"/>
          <p:cNvSpPr txBox="1"/>
          <p:nvPr/>
        </p:nvSpPr>
        <p:spPr>
          <a:xfrm>
            <a:off x="484742" y="1035170"/>
            <a:ext cx="11229930" cy="1200329"/>
          </a:xfrm>
          <a:prstGeom prst="rect">
            <a:avLst/>
          </a:prstGeom>
          <a:noFill/>
        </p:spPr>
        <p:txBody>
          <a:bodyPr wrap="square" rtlCol="0">
            <a:spAutoFit/>
          </a:bodyPr>
          <a:lstStyle/>
          <a:p>
            <a:pPr algn="just"/>
            <a:r>
              <a:rPr lang="ca-ES" dirty="0" err="1" smtClean="0"/>
              <a:t>Six</a:t>
            </a:r>
            <a:r>
              <a:rPr lang="ca-ES" dirty="0" smtClean="0"/>
              <a:t> paleoseismic </a:t>
            </a:r>
            <a:r>
              <a:rPr lang="ca-ES" dirty="0" err="1" smtClean="0"/>
              <a:t>trenches</a:t>
            </a:r>
            <a:r>
              <a:rPr lang="ca-ES" dirty="0" smtClean="0"/>
              <a:t> </a:t>
            </a:r>
            <a:r>
              <a:rPr lang="ca-ES" dirty="0" err="1" smtClean="0"/>
              <a:t>were</a:t>
            </a:r>
            <a:r>
              <a:rPr lang="ca-ES" dirty="0" smtClean="0"/>
              <a:t> </a:t>
            </a:r>
            <a:r>
              <a:rPr lang="ca-ES" dirty="0" err="1" smtClean="0"/>
              <a:t>excavated</a:t>
            </a:r>
            <a:r>
              <a:rPr lang="ca-ES" dirty="0" smtClean="0"/>
              <a:t> in </a:t>
            </a:r>
            <a:r>
              <a:rPr lang="ca-ES" dirty="0" err="1" smtClean="0"/>
              <a:t>this</a:t>
            </a:r>
            <a:r>
              <a:rPr lang="ca-ES" dirty="0" smtClean="0"/>
              <a:t> </a:t>
            </a:r>
            <a:r>
              <a:rPr lang="ca-ES" dirty="0" err="1" smtClean="0"/>
              <a:t>site</a:t>
            </a:r>
            <a:r>
              <a:rPr lang="ca-ES" dirty="0"/>
              <a:t> </a:t>
            </a:r>
            <a:r>
              <a:rPr lang="ca-ES" dirty="0" smtClean="0"/>
              <a:t>in </a:t>
            </a:r>
            <a:r>
              <a:rPr lang="ca-ES" dirty="0" err="1" smtClean="0"/>
              <a:t>order</a:t>
            </a:r>
            <a:r>
              <a:rPr lang="ca-ES" dirty="0" smtClean="0"/>
              <a:t> to </a:t>
            </a:r>
            <a:r>
              <a:rPr lang="ca-ES" dirty="0" err="1" smtClean="0"/>
              <a:t>identify</a:t>
            </a:r>
            <a:r>
              <a:rPr lang="ca-ES" dirty="0" smtClean="0"/>
              <a:t> </a:t>
            </a:r>
            <a:r>
              <a:rPr lang="ca-ES" dirty="0" err="1" smtClean="0"/>
              <a:t>deformation</a:t>
            </a:r>
            <a:r>
              <a:rPr lang="ca-ES" dirty="0" smtClean="0"/>
              <a:t> </a:t>
            </a:r>
            <a:r>
              <a:rPr lang="ca-ES" dirty="0" err="1" smtClean="0"/>
              <a:t>related</a:t>
            </a:r>
            <a:r>
              <a:rPr lang="ca-ES" dirty="0" smtClean="0"/>
              <a:t> to </a:t>
            </a:r>
            <a:r>
              <a:rPr lang="ca-ES" dirty="0" err="1" smtClean="0"/>
              <a:t>the</a:t>
            </a:r>
            <a:r>
              <a:rPr lang="ca-ES" dirty="0" smtClean="0"/>
              <a:t> SE </a:t>
            </a:r>
            <a:r>
              <a:rPr lang="ca-ES" dirty="0" err="1" smtClean="0"/>
              <a:t>branch</a:t>
            </a:r>
            <a:r>
              <a:rPr lang="ca-ES" dirty="0" smtClean="0"/>
              <a:t> of </a:t>
            </a:r>
            <a:r>
              <a:rPr lang="ca-ES" dirty="0" err="1" smtClean="0"/>
              <a:t>the</a:t>
            </a:r>
            <a:r>
              <a:rPr lang="ca-ES" dirty="0" smtClean="0"/>
              <a:t> </a:t>
            </a:r>
            <a:r>
              <a:rPr lang="ca-ES" dirty="0" err="1" smtClean="0"/>
              <a:t>pressure</a:t>
            </a:r>
            <a:r>
              <a:rPr lang="ca-ES" dirty="0" smtClean="0"/>
              <a:t> </a:t>
            </a:r>
            <a:r>
              <a:rPr lang="ca-ES" dirty="0" err="1" smtClean="0"/>
              <a:t>ridge</a:t>
            </a:r>
            <a:r>
              <a:rPr lang="ca-ES" dirty="0"/>
              <a:t> </a:t>
            </a:r>
            <a:r>
              <a:rPr lang="ca-ES" dirty="0" smtClean="0"/>
              <a:t>(SAMF). Clear </a:t>
            </a:r>
            <a:r>
              <a:rPr lang="ca-ES" dirty="0" err="1" smtClean="0"/>
              <a:t>fault</a:t>
            </a:r>
            <a:r>
              <a:rPr lang="ca-ES" dirty="0" smtClean="0"/>
              <a:t> </a:t>
            </a:r>
            <a:r>
              <a:rPr lang="ca-ES" dirty="0" err="1" smtClean="0"/>
              <a:t>deformation</a:t>
            </a:r>
            <a:r>
              <a:rPr lang="ca-ES" dirty="0" smtClean="0"/>
              <a:t> </a:t>
            </a:r>
            <a:r>
              <a:rPr lang="ca-ES" dirty="0" err="1" smtClean="0"/>
              <a:t>was</a:t>
            </a:r>
            <a:r>
              <a:rPr lang="ca-ES" dirty="0" smtClean="0"/>
              <a:t> </a:t>
            </a:r>
            <a:r>
              <a:rPr lang="ca-ES" dirty="0" err="1" smtClean="0"/>
              <a:t>only</a:t>
            </a:r>
            <a:r>
              <a:rPr lang="ca-ES" dirty="0" smtClean="0"/>
              <a:t> </a:t>
            </a:r>
            <a:r>
              <a:rPr lang="ca-ES" dirty="0" err="1" smtClean="0"/>
              <a:t>identified</a:t>
            </a:r>
            <a:r>
              <a:rPr lang="ca-ES" dirty="0" smtClean="0"/>
              <a:t> in </a:t>
            </a:r>
            <a:r>
              <a:rPr lang="ca-ES" dirty="0" err="1" smtClean="0"/>
              <a:t>Trench</a:t>
            </a:r>
            <a:r>
              <a:rPr lang="ca-ES" dirty="0" smtClean="0"/>
              <a:t> 3 (</a:t>
            </a:r>
            <a:r>
              <a:rPr lang="ca-ES" b="1" dirty="0" smtClean="0"/>
              <a:t>T-3</a:t>
            </a:r>
            <a:r>
              <a:rPr lang="ca-ES" dirty="0" smtClean="0"/>
              <a:t>) </a:t>
            </a:r>
            <a:r>
              <a:rPr lang="ca-ES" dirty="0" err="1" smtClean="0"/>
              <a:t>within</a:t>
            </a:r>
            <a:r>
              <a:rPr lang="ca-ES" dirty="0" smtClean="0"/>
              <a:t> </a:t>
            </a:r>
            <a:r>
              <a:rPr lang="ca-ES" dirty="0" err="1" smtClean="0"/>
              <a:t>the</a:t>
            </a:r>
            <a:r>
              <a:rPr lang="ca-ES" dirty="0" smtClean="0"/>
              <a:t> </a:t>
            </a:r>
            <a:r>
              <a:rPr lang="ca-ES" dirty="0" err="1" smtClean="0"/>
              <a:t>infills</a:t>
            </a:r>
            <a:r>
              <a:rPr lang="ca-ES" dirty="0" smtClean="0"/>
              <a:t> of La Salud </a:t>
            </a:r>
            <a:r>
              <a:rPr lang="ca-ES" dirty="0" err="1" smtClean="0"/>
              <a:t>Creek</a:t>
            </a:r>
            <a:r>
              <a:rPr lang="ca-ES" dirty="0" smtClean="0"/>
              <a:t>. </a:t>
            </a:r>
            <a:r>
              <a:rPr lang="ca-ES" dirty="0" err="1" smtClean="0"/>
              <a:t>The</a:t>
            </a:r>
            <a:r>
              <a:rPr lang="ca-ES" dirty="0" smtClean="0"/>
              <a:t> rest of </a:t>
            </a:r>
            <a:r>
              <a:rPr lang="ca-ES" dirty="0" err="1" smtClean="0"/>
              <a:t>the</a:t>
            </a:r>
            <a:r>
              <a:rPr lang="ca-ES" dirty="0" smtClean="0"/>
              <a:t> </a:t>
            </a:r>
            <a:r>
              <a:rPr lang="ca-ES" dirty="0" err="1" smtClean="0"/>
              <a:t>trenches</a:t>
            </a:r>
            <a:r>
              <a:rPr lang="ca-ES" dirty="0"/>
              <a:t> </a:t>
            </a:r>
            <a:r>
              <a:rPr lang="ca-ES" dirty="0" err="1" smtClean="0"/>
              <a:t>exposed</a:t>
            </a:r>
            <a:r>
              <a:rPr lang="ca-ES" dirty="0" smtClean="0"/>
              <a:t> </a:t>
            </a:r>
            <a:r>
              <a:rPr lang="ca-ES" dirty="0" err="1" smtClean="0"/>
              <a:t>either</a:t>
            </a:r>
            <a:r>
              <a:rPr lang="ca-ES" dirty="0" smtClean="0"/>
              <a:t> </a:t>
            </a:r>
            <a:r>
              <a:rPr lang="ca-ES" dirty="0" err="1" smtClean="0"/>
              <a:t>highly</a:t>
            </a:r>
            <a:r>
              <a:rPr lang="ca-ES" dirty="0" smtClean="0"/>
              <a:t> </a:t>
            </a:r>
            <a:r>
              <a:rPr lang="ca-ES" dirty="0" err="1" smtClean="0"/>
              <a:t>deformed</a:t>
            </a:r>
            <a:r>
              <a:rPr lang="ca-ES" dirty="0" smtClean="0"/>
              <a:t> </a:t>
            </a:r>
            <a:r>
              <a:rPr lang="ca-ES" dirty="0" err="1" smtClean="0"/>
              <a:t>pre-Quaternary</a:t>
            </a:r>
            <a:r>
              <a:rPr lang="ca-ES" dirty="0" smtClean="0"/>
              <a:t> </a:t>
            </a:r>
            <a:r>
              <a:rPr lang="ca-ES" dirty="0" err="1" smtClean="0"/>
              <a:t>alluvial</a:t>
            </a:r>
            <a:r>
              <a:rPr lang="ca-ES" dirty="0" smtClean="0"/>
              <a:t> </a:t>
            </a:r>
            <a:r>
              <a:rPr lang="ca-ES" dirty="0" err="1" smtClean="0"/>
              <a:t>deposits</a:t>
            </a:r>
            <a:r>
              <a:rPr lang="ca-ES" dirty="0" smtClean="0"/>
              <a:t> (T-1 </a:t>
            </a:r>
            <a:r>
              <a:rPr lang="ca-ES" dirty="0" err="1" smtClean="0"/>
              <a:t>and</a:t>
            </a:r>
            <a:r>
              <a:rPr lang="ca-ES" dirty="0" smtClean="0"/>
              <a:t> T-4) or non-</a:t>
            </a:r>
            <a:r>
              <a:rPr lang="ca-ES" dirty="0" err="1" smtClean="0"/>
              <a:t>deformed</a:t>
            </a:r>
            <a:r>
              <a:rPr lang="ca-ES" dirty="0" smtClean="0"/>
              <a:t> recent </a:t>
            </a:r>
            <a:r>
              <a:rPr lang="ca-ES" dirty="0" err="1" smtClean="0"/>
              <a:t>Quaternary</a:t>
            </a:r>
            <a:r>
              <a:rPr lang="ca-ES" dirty="0" smtClean="0"/>
              <a:t> </a:t>
            </a:r>
            <a:r>
              <a:rPr lang="ca-ES" dirty="0" err="1" smtClean="0"/>
              <a:t>alluvial</a:t>
            </a:r>
            <a:r>
              <a:rPr lang="ca-ES" dirty="0" smtClean="0"/>
              <a:t> fan </a:t>
            </a:r>
            <a:r>
              <a:rPr lang="ca-ES" dirty="0" err="1" smtClean="0"/>
              <a:t>deposits</a:t>
            </a:r>
            <a:r>
              <a:rPr lang="ca-ES" dirty="0" smtClean="0"/>
              <a:t> (T-1-5, T2 </a:t>
            </a:r>
            <a:r>
              <a:rPr lang="ca-ES" dirty="0" err="1" smtClean="0"/>
              <a:t>and</a:t>
            </a:r>
            <a:r>
              <a:rPr lang="ca-ES" dirty="0" smtClean="0"/>
              <a:t> T-5).</a:t>
            </a:r>
            <a:endParaRPr lang="en-US" dirty="0"/>
          </a:p>
        </p:txBody>
      </p:sp>
      <p:pic>
        <p:nvPicPr>
          <p:cNvPr id="10" name="Imagen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8110" y="2337157"/>
            <a:ext cx="11103193" cy="4034094"/>
          </a:xfrm>
          <a:prstGeom prst="rect">
            <a:avLst/>
          </a:prstGeom>
        </p:spPr>
      </p:pic>
      <p:sp>
        <p:nvSpPr>
          <p:cNvPr id="12" name="Marcador de número de diapositiva 11"/>
          <p:cNvSpPr>
            <a:spLocks noGrp="1"/>
          </p:cNvSpPr>
          <p:nvPr>
            <p:ph type="sldNum" sz="quarter" idx="12"/>
          </p:nvPr>
        </p:nvSpPr>
        <p:spPr/>
        <p:txBody>
          <a:bodyPr/>
          <a:lstStyle/>
          <a:p>
            <a:fld id="{3D43401F-76EF-4CE8-8DA6-0EF94FEC13CD}" type="slidenum">
              <a:rPr lang="en-US" smtClean="0"/>
              <a:t>5</a:t>
            </a:fld>
            <a:endParaRPr lang="en-US"/>
          </a:p>
        </p:txBody>
      </p:sp>
      <p:sp>
        <p:nvSpPr>
          <p:cNvPr id="13" name="CuadroTexto 12"/>
          <p:cNvSpPr txBox="1"/>
          <p:nvPr/>
        </p:nvSpPr>
        <p:spPr>
          <a:xfrm>
            <a:off x="483704" y="6444476"/>
            <a:ext cx="1077539" cy="276999"/>
          </a:xfrm>
          <a:prstGeom prst="rect">
            <a:avLst/>
          </a:prstGeom>
          <a:noFill/>
        </p:spPr>
        <p:txBody>
          <a:bodyPr wrap="none" rtlCol="0">
            <a:spAutoFit/>
          </a:bodyPr>
          <a:lstStyle/>
          <a:p>
            <a:r>
              <a:rPr lang="ca-ES" sz="1200" dirty="0" err="1" smtClean="0"/>
              <a:t>Session</a:t>
            </a:r>
            <a:r>
              <a:rPr lang="ca-ES" sz="1200" dirty="0" smtClean="0"/>
              <a:t> NH4.1</a:t>
            </a:r>
            <a:endParaRPr lang="en-US" sz="1200" dirty="0"/>
          </a:p>
        </p:txBody>
      </p:sp>
    </p:spTree>
    <p:extLst>
      <p:ext uri="{BB962C8B-B14F-4D97-AF65-F5344CB8AC3E}">
        <p14:creationId xmlns:p14="http://schemas.microsoft.com/office/powerpoint/2010/main" val="5061259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84742" y="506775"/>
            <a:ext cx="2106859" cy="369332"/>
          </a:xfrm>
          <a:prstGeom prst="rect">
            <a:avLst/>
          </a:prstGeom>
          <a:noFill/>
        </p:spPr>
        <p:txBody>
          <a:bodyPr wrap="none" rtlCol="0">
            <a:spAutoFit/>
          </a:bodyPr>
          <a:lstStyle/>
          <a:p>
            <a:r>
              <a:rPr lang="ca-ES" b="1" dirty="0" smtClean="0"/>
              <a:t>3. LA HOYA SITE: T-3</a:t>
            </a:r>
          </a:p>
        </p:txBody>
      </p:sp>
      <p:pic>
        <p:nvPicPr>
          <p:cNvPr id="6" name="Imagen 5"/>
          <p:cNvPicPr>
            <a:picLocks noChangeAspect="1"/>
          </p:cNvPicPr>
          <p:nvPr/>
        </p:nvPicPr>
        <p:blipFill rotWithShape="1">
          <a:blip r:embed="rId2" cstate="screen">
            <a:extLst>
              <a:ext uri="{28A0092B-C50C-407E-A947-70E740481C1C}">
                <a14:useLocalDpi xmlns:a14="http://schemas.microsoft.com/office/drawing/2010/main" val="0"/>
              </a:ext>
            </a:extLst>
          </a:blip>
          <a:srcRect l="6604" t="11192" r="6285" b="39744"/>
          <a:stretch/>
        </p:blipFill>
        <p:spPr>
          <a:xfrm>
            <a:off x="9980723" y="150201"/>
            <a:ext cx="1947850" cy="541240"/>
          </a:xfrm>
          <a:prstGeom prst="rect">
            <a:avLst/>
          </a:prstGeom>
        </p:spPr>
      </p:pic>
      <p:sp>
        <p:nvSpPr>
          <p:cNvPr id="3" name="CuadroTexto 2"/>
          <p:cNvSpPr txBox="1"/>
          <p:nvPr/>
        </p:nvSpPr>
        <p:spPr>
          <a:xfrm>
            <a:off x="484742" y="1035170"/>
            <a:ext cx="4734239" cy="5355312"/>
          </a:xfrm>
          <a:prstGeom prst="rect">
            <a:avLst/>
          </a:prstGeom>
          <a:noFill/>
        </p:spPr>
        <p:txBody>
          <a:bodyPr wrap="square" rtlCol="0">
            <a:spAutoFit/>
          </a:bodyPr>
          <a:lstStyle/>
          <a:p>
            <a:pPr algn="just"/>
            <a:r>
              <a:rPr lang="en-US" dirty="0" smtClean="0"/>
              <a:t>T-3 exposed the SE branch of the AMF pressure ridge and its related deformation. It is a low angle (~20º dip) reverse fault that accommodates most of the deformation in a </a:t>
            </a:r>
            <a:r>
              <a:rPr lang="en-US" b="1" dirty="0" smtClean="0"/>
              <a:t>flexion </a:t>
            </a:r>
            <a:r>
              <a:rPr lang="en-US" dirty="0" smtClean="0"/>
              <a:t>that has the approximate size of the trench length (~40 m long). Offsets on the fault plane are a small </a:t>
            </a:r>
            <a:r>
              <a:rPr lang="en-US" dirty="0" smtClean="0"/>
              <a:t>portion </a:t>
            </a:r>
            <a:r>
              <a:rPr lang="en-US" dirty="0" smtClean="0"/>
              <a:t>of the total deformation and are higher in the lower units, which evidences </a:t>
            </a:r>
            <a:r>
              <a:rPr lang="en-US" dirty="0" smtClean="0"/>
              <a:t>recurrent </a:t>
            </a:r>
            <a:r>
              <a:rPr lang="en-US" dirty="0" err="1" smtClean="0"/>
              <a:t>paleo</a:t>
            </a:r>
            <a:r>
              <a:rPr lang="en-US" dirty="0" err="1" smtClean="0"/>
              <a:t>events</a:t>
            </a:r>
            <a:r>
              <a:rPr lang="en-US" dirty="0" smtClean="0"/>
              <a:t>.</a:t>
            </a:r>
          </a:p>
          <a:p>
            <a:pPr algn="just"/>
            <a:endParaRPr lang="en-US" b="1" dirty="0"/>
          </a:p>
          <a:p>
            <a:pPr algn="just"/>
            <a:r>
              <a:rPr lang="en-US" dirty="0" smtClean="0"/>
              <a:t>The criteria </a:t>
            </a:r>
            <a:r>
              <a:rPr lang="en-US" dirty="0"/>
              <a:t>applied to identify the paleoseismic events in </a:t>
            </a:r>
            <a:r>
              <a:rPr lang="en-US" dirty="0" smtClean="0"/>
              <a:t>T3 are: </a:t>
            </a:r>
            <a:endParaRPr lang="en-US" dirty="0"/>
          </a:p>
          <a:p>
            <a:pPr algn="just"/>
            <a:r>
              <a:rPr lang="en-US" dirty="0" smtClean="0"/>
              <a:t>- Upward </a:t>
            </a:r>
            <a:r>
              <a:rPr lang="en-US" b="1" dirty="0"/>
              <a:t>fault terminations </a:t>
            </a:r>
            <a:r>
              <a:rPr lang="en-US" dirty="0"/>
              <a:t>evidenced by units postdating deformation generated by faults</a:t>
            </a:r>
          </a:p>
          <a:p>
            <a:pPr algn="just"/>
            <a:r>
              <a:rPr lang="en-US" dirty="0" smtClean="0"/>
              <a:t>- </a:t>
            </a:r>
            <a:r>
              <a:rPr lang="en-US" b="1" dirty="0" smtClean="0"/>
              <a:t>Different fault offsets </a:t>
            </a:r>
            <a:r>
              <a:rPr lang="en-US" dirty="0" smtClean="0"/>
              <a:t>along the stratigraphic sequence, </a:t>
            </a:r>
            <a:r>
              <a:rPr lang="en-US" dirty="0" smtClean="0"/>
              <a:t>implying </a:t>
            </a:r>
            <a:r>
              <a:rPr lang="en-US" dirty="0"/>
              <a:t>recurrent ruptures.</a:t>
            </a:r>
          </a:p>
          <a:p>
            <a:pPr algn="just"/>
            <a:r>
              <a:rPr lang="en-US" dirty="0" smtClean="0"/>
              <a:t>- </a:t>
            </a:r>
            <a:r>
              <a:rPr lang="en-US" b="1" dirty="0" smtClean="0"/>
              <a:t>Angular </a:t>
            </a:r>
            <a:r>
              <a:rPr lang="en-US" b="1" dirty="0" smtClean="0"/>
              <a:t>unconformities </a:t>
            </a:r>
            <a:r>
              <a:rPr lang="en-US" dirty="0" smtClean="0"/>
              <a:t>due to the </a:t>
            </a:r>
            <a:r>
              <a:rPr lang="en-US" dirty="0" err="1"/>
              <a:t>syn</a:t>
            </a:r>
            <a:r>
              <a:rPr lang="en-US" dirty="0"/>
              <a:t>-tectonic </a:t>
            </a:r>
            <a:r>
              <a:rPr lang="en-US" dirty="0" smtClean="0"/>
              <a:t>deposition of the alluvial units </a:t>
            </a:r>
            <a:r>
              <a:rPr lang="en-US" dirty="0"/>
              <a:t>related to fold-growth</a:t>
            </a:r>
            <a:r>
              <a:rPr lang="en-US" dirty="0" smtClean="0"/>
              <a:t>.</a:t>
            </a:r>
            <a:endParaRPr lang="en-US" dirty="0"/>
          </a:p>
        </p:txBody>
      </p:sp>
      <p:pic>
        <p:nvPicPr>
          <p:cNvPr id="5" name="Imagen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71693" y="1035170"/>
            <a:ext cx="5815175" cy="5345308"/>
          </a:xfrm>
          <a:prstGeom prst="rect">
            <a:avLst/>
          </a:prstGeom>
        </p:spPr>
      </p:pic>
      <p:sp>
        <p:nvSpPr>
          <p:cNvPr id="9" name="Marcador de número de diapositiva 8"/>
          <p:cNvSpPr>
            <a:spLocks noGrp="1"/>
          </p:cNvSpPr>
          <p:nvPr>
            <p:ph type="sldNum" sz="quarter" idx="12"/>
          </p:nvPr>
        </p:nvSpPr>
        <p:spPr/>
        <p:txBody>
          <a:bodyPr/>
          <a:lstStyle/>
          <a:p>
            <a:fld id="{3D43401F-76EF-4CE8-8DA6-0EF94FEC13CD}" type="slidenum">
              <a:rPr lang="en-US" smtClean="0"/>
              <a:t>6</a:t>
            </a:fld>
            <a:endParaRPr lang="en-US"/>
          </a:p>
        </p:txBody>
      </p:sp>
      <p:sp>
        <p:nvSpPr>
          <p:cNvPr id="11" name="CuadroTexto 10"/>
          <p:cNvSpPr txBox="1"/>
          <p:nvPr/>
        </p:nvSpPr>
        <p:spPr>
          <a:xfrm>
            <a:off x="483704" y="6444476"/>
            <a:ext cx="1077539" cy="276999"/>
          </a:xfrm>
          <a:prstGeom prst="rect">
            <a:avLst/>
          </a:prstGeom>
          <a:noFill/>
        </p:spPr>
        <p:txBody>
          <a:bodyPr wrap="none" rtlCol="0">
            <a:spAutoFit/>
          </a:bodyPr>
          <a:lstStyle/>
          <a:p>
            <a:r>
              <a:rPr lang="ca-ES" sz="1200" dirty="0" err="1" smtClean="0"/>
              <a:t>Session</a:t>
            </a:r>
            <a:r>
              <a:rPr lang="ca-ES" sz="1200" dirty="0" smtClean="0"/>
              <a:t> NH4.1</a:t>
            </a:r>
            <a:endParaRPr lang="en-US" sz="1200" dirty="0"/>
          </a:p>
        </p:txBody>
      </p:sp>
      <p:sp>
        <p:nvSpPr>
          <p:cNvPr id="2" name="CuadroTexto 1"/>
          <p:cNvSpPr txBox="1"/>
          <p:nvPr/>
        </p:nvSpPr>
        <p:spPr>
          <a:xfrm>
            <a:off x="8063448" y="6444476"/>
            <a:ext cx="1028167" cy="276999"/>
          </a:xfrm>
          <a:prstGeom prst="rect">
            <a:avLst/>
          </a:prstGeom>
          <a:noFill/>
        </p:spPr>
        <p:txBody>
          <a:bodyPr wrap="none" rtlCol="0">
            <a:spAutoFit/>
          </a:bodyPr>
          <a:lstStyle/>
          <a:p>
            <a:r>
              <a:rPr lang="ca-ES" sz="1200" dirty="0" err="1" smtClean="0"/>
              <a:t>Images</a:t>
            </a:r>
            <a:r>
              <a:rPr lang="ca-ES" sz="1200" dirty="0" smtClean="0"/>
              <a:t> of T-3</a:t>
            </a:r>
            <a:endParaRPr lang="en-US" sz="1200" dirty="0"/>
          </a:p>
        </p:txBody>
      </p:sp>
    </p:spTree>
    <p:extLst>
      <p:ext uri="{BB962C8B-B14F-4D97-AF65-F5344CB8AC3E}">
        <p14:creationId xmlns:p14="http://schemas.microsoft.com/office/powerpoint/2010/main" val="31845871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4304" y="619480"/>
            <a:ext cx="9403200" cy="5692065"/>
          </a:xfrm>
          <a:prstGeom prst="rect">
            <a:avLst/>
          </a:prstGeom>
        </p:spPr>
      </p:pic>
      <p:pic>
        <p:nvPicPr>
          <p:cNvPr id="6" name="Imagen 5"/>
          <p:cNvPicPr>
            <a:picLocks noChangeAspect="1"/>
          </p:cNvPicPr>
          <p:nvPr/>
        </p:nvPicPr>
        <p:blipFill rotWithShape="1">
          <a:blip r:embed="rId3" cstate="screen">
            <a:extLst>
              <a:ext uri="{28A0092B-C50C-407E-A947-70E740481C1C}">
                <a14:useLocalDpi xmlns:a14="http://schemas.microsoft.com/office/drawing/2010/main" val="0"/>
              </a:ext>
            </a:extLst>
          </a:blip>
          <a:srcRect l="6604" t="11192" r="6285" b="39744"/>
          <a:stretch/>
        </p:blipFill>
        <p:spPr>
          <a:xfrm>
            <a:off x="9980723" y="150201"/>
            <a:ext cx="1947850" cy="541240"/>
          </a:xfrm>
          <a:prstGeom prst="rect">
            <a:avLst/>
          </a:prstGeom>
        </p:spPr>
      </p:pic>
      <p:sp>
        <p:nvSpPr>
          <p:cNvPr id="3" name="CuadroTexto 2"/>
          <p:cNvSpPr txBox="1"/>
          <p:nvPr/>
        </p:nvSpPr>
        <p:spPr>
          <a:xfrm>
            <a:off x="6535297" y="3021452"/>
            <a:ext cx="3142207" cy="253916"/>
          </a:xfrm>
          <a:prstGeom prst="rect">
            <a:avLst/>
          </a:prstGeom>
          <a:noFill/>
        </p:spPr>
        <p:txBody>
          <a:bodyPr wrap="none" rtlCol="0">
            <a:spAutoFit/>
          </a:bodyPr>
          <a:lstStyle/>
          <a:p>
            <a:r>
              <a:rPr lang="ca-ES" sz="1050" dirty="0" smtClean="0"/>
              <a:t>* </a:t>
            </a:r>
            <a:r>
              <a:rPr lang="ca-ES" sz="1050" dirty="0" err="1" smtClean="0"/>
              <a:t>Yellow</a:t>
            </a:r>
            <a:r>
              <a:rPr lang="ca-ES" sz="1050" dirty="0" smtClean="0"/>
              <a:t> </a:t>
            </a:r>
            <a:r>
              <a:rPr lang="ca-ES" sz="1050" dirty="0" err="1" smtClean="0"/>
              <a:t>discontinuous</a:t>
            </a:r>
            <a:r>
              <a:rPr lang="ca-ES" sz="1050" dirty="0" smtClean="0"/>
              <a:t> </a:t>
            </a:r>
            <a:r>
              <a:rPr lang="ca-ES" sz="1050" dirty="0" err="1" smtClean="0"/>
              <a:t>lines</a:t>
            </a:r>
            <a:r>
              <a:rPr lang="ca-ES" sz="1050" dirty="0" smtClean="0"/>
              <a:t> </a:t>
            </a:r>
            <a:r>
              <a:rPr lang="ca-ES" sz="1050" dirty="0" err="1" smtClean="0"/>
              <a:t>represent</a:t>
            </a:r>
            <a:r>
              <a:rPr lang="ca-ES" sz="1050" dirty="0" smtClean="0"/>
              <a:t> </a:t>
            </a:r>
            <a:r>
              <a:rPr lang="ca-ES" sz="1050" dirty="0" err="1" smtClean="0"/>
              <a:t>event-horizons</a:t>
            </a:r>
            <a:r>
              <a:rPr lang="ca-ES" sz="1050" dirty="0" smtClean="0"/>
              <a:t>.</a:t>
            </a:r>
            <a:endParaRPr lang="en-US" sz="1050" dirty="0"/>
          </a:p>
        </p:txBody>
      </p:sp>
      <p:sp>
        <p:nvSpPr>
          <p:cNvPr id="5" name="Marcador de número de diapositiva 4"/>
          <p:cNvSpPr>
            <a:spLocks noGrp="1"/>
          </p:cNvSpPr>
          <p:nvPr>
            <p:ph type="sldNum" sz="quarter" idx="12"/>
          </p:nvPr>
        </p:nvSpPr>
        <p:spPr/>
        <p:txBody>
          <a:bodyPr/>
          <a:lstStyle/>
          <a:p>
            <a:fld id="{3D43401F-76EF-4CE8-8DA6-0EF94FEC13CD}" type="slidenum">
              <a:rPr lang="en-US" smtClean="0"/>
              <a:t>7</a:t>
            </a:fld>
            <a:endParaRPr lang="en-US"/>
          </a:p>
        </p:txBody>
      </p:sp>
      <p:sp>
        <p:nvSpPr>
          <p:cNvPr id="9" name="CuadroTexto 8"/>
          <p:cNvSpPr txBox="1"/>
          <p:nvPr/>
        </p:nvSpPr>
        <p:spPr>
          <a:xfrm>
            <a:off x="483704" y="6444476"/>
            <a:ext cx="1077539" cy="276999"/>
          </a:xfrm>
          <a:prstGeom prst="rect">
            <a:avLst/>
          </a:prstGeom>
          <a:noFill/>
        </p:spPr>
        <p:txBody>
          <a:bodyPr wrap="none" rtlCol="0">
            <a:spAutoFit/>
          </a:bodyPr>
          <a:lstStyle/>
          <a:p>
            <a:r>
              <a:rPr lang="ca-ES" sz="1200" dirty="0" err="1" smtClean="0"/>
              <a:t>Session</a:t>
            </a:r>
            <a:r>
              <a:rPr lang="ca-ES" sz="1200" dirty="0" smtClean="0"/>
              <a:t> NH4.1</a:t>
            </a:r>
            <a:endParaRPr lang="en-US" sz="1200" dirty="0"/>
          </a:p>
        </p:txBody>
      </p:sp>
      <p:sp>
        <p:nvSpPr>
          <p:cNvPr id="4" name="Rectángulo 3"/>
          <p:cNvSpPr/>
          <p:nvPr/>
        </p:nvSpPr>
        <p:spPr>
          <a:xfrm>
            <a:off x="9782204" y="1122540"/>
            <a:ext cx="2146369" cy="3046988"/>
          </a:xfrm>
          <a:prstGeom prst="rect">
            <a:avLst/>
          </a:prstGeom>
        </p:spPr>
        <p:txBody>
          <a:bodyPr wrap="square">
            <a:spAutoFit/>
          </a:bodyPr>
          <a:lstStyle/>
          <a:p>
            <a:pPr algn="just"/>
            <a:r>
              <a:rPr lang="en-US" sz="1600" dirty="0" smtClean="0"/>
              <a:t>The mentioned criteria allowed </a:t>
            </a:r>
            <a:r>
              <a:rPr lang="en-US" sz="1600" dirty="0"/>
              <a:t>us to interpret at least </a:t>
            </a:r>
            <a:r>
              <a:rPr lang="en-US" sz="1600" b="1" dirty="0" smtClean="0"/>
              <a:t>5 </a:t>
            </a:r>
            <a:r>
              <a:rPr lang="en-US" sz="1600" b="1" dirty="0"/>
              <a:t>paleoseismic events, </a:t>
            </a:r>
            <a:r>
              <a:rPr lang="en-US" sz="1600" dirty="0"/>
              <a:t>being the last one posterior to </a:t>
            </a:r>
            <a:r>
              <a:rPr lang="en-US" sz="1600" b="1" dirty="0"/>
              <a:t>8-9 </a:t>
            </a:r>
            <a:r>
              <a:rPr lang="en-US" sz="1600" b="1" dirty="0" err="1"/>
              <a:t>ka</a:t>
            </a:r>
            <a:r>
              <a:rPr lang="en-US" sz="1600" b="1" dirty="0"/>
              <a:t> BP</a:t>
            </a:r>
            <a:r>
              <a:rPr lang="en-US" sz="1600" dirty="0"/>
              <a:t> according to new radiocarbon dates. </a:t>
            </a:r>
            <a:endParaRPr lang="en-US" sz="1600" dirty="0" smtClean="0"/>
          </a:p>
          <a:p>
            <a:pPr algn="just"/>
            <a:endParaRPr lang="en-US" sz="1600" dirty="0"/>
          </a:p>
          <a:p>
            <a:pPr algn="just"/>
            <a:r>
              <a:rPr lang="en-US" sz="1600" dirty="0" smtClean="0"/>
              <a:t>This </a:t>
            </a:r>
            <a:r>
              <a:rPr lang="en-US" sz="1600" dirty="0"/>
              <a:t>implies that the SW branch of the pressure ridge is active during the </a:t>
            </a:r>
            <a:r>
              <a:rPr lang="en-US" sz="1600" b="1" dirty="0"/>
              <a:t>Holocene.</a:t>
            </a:r>
          </a:p>
        </p:txBody>
      </p:sp>
    </p:spTree>
    <p:extLst>
      <p:ext uri="{BB962C8B-B14F-4D97-AF65-F5344CB8AC3E}">
        <p14:creationId xmlns:p14="http://schemas.microsoft.com/office/powerpoint/2010/main" val="34791927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94400" y="557270"/>
            <a:ext cx="9403200" cy="5799080"/>
          </a:xfrm>
          <a:prstGeom prst="rect">
            <a:avLst/>
          </a:prstGeom>
        </p:spPr>
      </p:pic>
      <p:pic>
        <p:nvPicPr>
          <p:cNvPr id="6" name="Imagen 5"/>
          <p:cNvPicPr>
            <a:picLocks noChangeAspect="1"/>
          </p:cNvPicPr>
          <p:nvPr/>
        </p:nvPicPr>
        <p:blipFill rotWithShape="1">
          <a:blip r:embed="rId3" cstate="screen">
            <a:extLst>
              <a:ext uri="{28A0092B-C50C-407E-A947-70E740481C1C}">
                <a14:useLocalDpi xmlns:a14="http://schemas.microsoft.com/office/drawing/2010/main" val="0"/>
              </a:ext>
            </a:extLst>
          </a:blip>
          <a:srcRect l="6604" t="11192" r="6285" b="39744"/>
          <a:stretch/>
        </p:blipFill>
        <p:spPr>
          <a:xfrm>
            <a:off x="9980723" y="150201"/>
            <a:ext cx="1947850" cy="541240"/>
          </a:xfrm>
          <a:prstGeom prst="rect">
            <a:avLst/>
          </a:prstGeom>
        </p:spPr>
      </p:pic>
      <p:sp>
        <p:nvSpPr>
          <p:cNvPr id="10" name="Marcador de número de diapositiva 9"/>
          <p:cNvSpPr>
            <a:spLocks noGrp="1"/>
          </p:cNvSpPr>
          <p:nvPr>
            <p:ph type="sldNum" sz="quarter" idx="12"/>
          </p:nvPr>
        </p:nvSpPr>
        <p:spPr/>
        <p:txBody>
          <a:bodyPr/>
          <a:lstStyle/>
          <a:p>
            <a:fld id="{3D43401F-76EF-4CE8-8DA6-0EF94FEC13CD}" type="slidenum">
              <a:rPr lang="en-US" smtClean="0"/>
              <a:t>8</a:t>
            </a:fld>
            <a:endParaRPr lang="en-US"/>
          </a:p>
        </p:txBody>
      </p:sp>
      <p:sp>
        <p:nvSpPr>
          <p:cNvPr id="11" name="CuadroTexto 10"/>
          <p:cNvSpPr txBox="1"/>
          <p:nvPr/>
        </p:nvSpPr>
        <p:spPr>
          <a:xfrm>
            <a:off x="483704" y="6444476"/>
            <a:ext cx="1077539" cy="276999"/>
          </a:xfrm>
          <a:prstGeom prst="rect">
            <a:avLst/>
          </a:prstGeom>
          <a:noFill/>
        </p:spPr>
        <p:txBody>
          <a:bodyPr wrap="none" rtlCol="0">
            <a:spAutoFit/>
          </a:bodyPr>
          <a:lstStyle/>
          <a:p>
            <a:r>
              <a:rPr lang="ca-ES" sz="1200" dirty="0" err="1" smtClean="0"/>
              <a:t>Session</a:t>
            </a:r>
            <a:r>
              <a:rPr lang="ca-ES" sz="1200" dirty="0" smtClean="0"/>
              <a:t> NH4.1</a:t>
            </a:r>
            <a:endParaRPr lang="en-US" sz="1200" dirty="0"/>
          </a:p>
        </p:txBody>
      </p:sp>
    </p:spTree>
    <p:extLst>
      <p:ext uri="{BB962C8B-B14F-4D97-AF65-F5344CB8AC3E}">
        <p14:creationId xmlns:p14="http://schemas.microsoft.com/office/powerpoint/2010/main" val="7633496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62709" y="738131"/>
            <a:ext cx="11468558" cy="1200329"/>
          </a:xfrm>
          <a:prstGeom prst="rect">
            <a:avLst/>
          </a:prstGeom>
          <a:noFill/>
        </p:spPr>
        <p:txBody>
          <a:bodyPr wrap="square" rtlCol="0">
            <a:spAutoFit/>
          </a:bodyPr>
          <a:lstStyle/>
          <a:p>
            <a:pPr algn="just"/>
            <a:r>
              <a:rPr lang="en-US" dirty="0" smtClean="0"/>
              <a:t>We calculated the vertical offsets of several units in T-3 by restoring the observed flexion to its depositional slope assuming a symmetric morphology. We performed the analysis considering the depositional slope of La </a:t>
            </a:r>
            <a:r>
              <a:rPr lang="en-US" dirty="0" err="1" smtClean="0"/>
              <a:t>Salud</a:t>
            </a:r>
            <a:r>
              <a:rPr lang="en-US" dirty="0" smtClean="0"/>
              <a:t> Creek (2.1 ± 0.4º) and considering maximum and minimum positions of the unit contacts as they are irregular due to erosive relationships (i.e. </a:t>
            </a:r>
            <a:r>
              <a:rPr lang="en-US" dirty="0" err="1" smtClean="0"/>
              <a:t>paleochannels</a:t>
            </a:r>
            <a:r>
              <a:rPr lang="en-US" dirty="0" smtClean="0"/>
              <a:t>). The respective errors have been properly propagated throughout the analysis.</a:t>
            </a:r>
          </a:p>
        </p:txBody>
      </p:sp>
      <p:pic>
        <p:nvPicPr>
          <p:cNvPr id="3" name="Imagen 2"/>
          <p:cNvPicPr>
            <a:picLocks noChangeAspect="1"/>
          </p:cNvPicPr>
          <p:nvPr/>
        </p:nvPicPr>
        <p:blipFill rotWithShape="1">
          <a:blip r:embed="rId2" cstate="screen">
            <a:extLst>
              <a:ext uri="{28A0092B-C50C-407E-A947-70E740481C1C}">
                <a14:useLocalDpi xmlns:a14="http://schemas.microsoft.com/office/drawing/2010/main" val="0"/>
              </a:ext>
            </a:extLst>
          </a:blip>
          <a:srcRect l="6604" t="11192" r="6285" b="39744"/>
          <a:stretch/>
        </p:blipFill>
        <p:spPr>
          <a:xfrm>
            <a:off x="9980723" y="150201"/>
            <a:ext cx="1947850" cy="541240"/>
          </a:xfrm>
          <a:prstGeom prst="rect">
            <a:avLst/>
          </a:prstGeom>
        </p:spPr>
      </p:pic>
      <p:graphicFrame>
        <p:nvGraphicFramePr>
          <p:cNvPr id="8" name="Tabla 7"/>
          <p:cNvGraphicFramePr>
            <a:graphicFrameLocks noGrp="1"/>
          </p:cNvGraphicFramePr>
          <p:nvPr>
            <p:extLst>
              <p:ext uri="{D42A27DB-BD31-4B8C-83A1-F6EECF244321}">
                <p14:modId xmlns:p14="http://schemas.microsoft.com/office/powerpoint/2010/main" val="1824574331"/>
              </p:ext>
            </p:extLst>
          </p:nvPr>
        </p:nvGraphicFramePr>
        <p:xfrm>
          <a:off x="2820332" y="2133597"/>
          <a:ext cx="6551336" cy="3444414"/>
        </p:xfrm>
        <a:graphic>
          <a:graphicData uri="http://schemas.openxmlformats.org/drawingml/2006/table">
            <a:tbl>
              <a:tblPr firstRow="1" firstCol="1" bandRow="1"/>
              <a:tblGrid>
                <a:gridCol w="3523084">
                  <a:extLst>
                    <a:ext uri="{9D8B030D-6E8A-4147-A177-3AD203B41FA5}">
                      <a16:colId xmlns:a16="http://schemas.microsoft.com/office/drawing/2014/main" val="673712953"/>
                    </a:ext>
                  </a:extLst>
                </a:gridCol>
                <a:gridCol w="3028252">
                  <a:extLst>
                    <a:ext uri="{9D8B030D-6E8A-4147-A177-3AD203B41FA5}">
                      <a16:colId xmlns:a16="http://schemas.microsoft.com/office/drawing/2014/main" val="3488439583"/>
                    </a:ext>
                  </a:extLst>
                </a:gridCol>
              </a:tblGrid>
              <a:tr h="708258">
                <a:tc>
                  <a:txBody>
                    <a:bodyPr/>
                    <a:lstStyle/>
                    <a:p>
                      <a:pPr algn="ctr">
                        <a:lnSpc>
                          <a:spcPct val="107000"/>
                        </a:lnSpc>
                        <a:spcAft>
                          <a:spcPts val="0"/>
                        </a:spcAft>
                      </a:pPr>
                      <a:r>
                        <a:rPr lang="en-US" sz="2000" b="1" dirty="0" smtClean="0">
                          <a:effectLst/>
                          <a:latin typeface="Calibri" panose="020F0502020204030204" pitchFamily="34" charset="0"/>
                          <a:ea typeface="Calibri" panose="020F0502020204030204" pitchFamily="34" charset="0"/>
                          <a:cs typeface="Times New Roman" panose="02020603050405020304" pitchFamily="18" charset="0"/>
                        </a:rPr>
                        <a:t>Stratigraphic</a:t>
                      </a:r>
                      <a:r>
                        <a:rPr lang="en-US" sz="2000" b="1" baseline="0" dirty="0" smtClean="0">
                          <a:effectLst/>
                          <a:latin typeface="Calibri" panose="020F0502020204030204" pitchFamily="34" charset="0"/>
                          <a:ea typeface="Calibri" panose="020F0502020204030204" pitchFamily="34" charset="0"/>
                          <a:cs typeface="Times New Roman" panose="02020603050405020304" pitchFamily="18" charset="0"/>
                        </a:rPr>
                        <a:t> u</a:t>
                      </a:r>
                      <a:r>
                        <a:rPr lang="en-US" sz="2000" b="1" dirty="0" smtClean="0">
                          <a:effectLst/>
                          <a:latin typeface="Calibri" panose="020F0502020204030204" pitchFamily="34" charset="0"/>
                          <a:ea typeface="Calibri" panose="020F0502020204030204" pitchFamily="34" charset="0"/>
                          <a:cs typeface="Times New Roman" panose="02020603050405020304" pitchFamily="18" charset="0"/>
                        </a:rPr>
                        <a:t>nit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Vertical offset </a:t>
                      </a:r>
                      <a:r>
                        <a:rPr lang="en-US" sz="2000" b="1" dirty="0" smtClean="0">
                          <a:effectLst/>
                          <a:latin typeface="Calibri" panose="020F0502020204030204" pitchFamily="34" charset="0"/>
                          <a:ea typeface="Calibri" panose="020F0502020204030204" pitchFamily="34" charset="0"/>
                          <a:cs typeface="Times New Roman" panose="02020603050405020304" pitchFamily="18" charset="0"/>
                        </a:rPr>
                        <a:t>and their respective errors (m)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0397907"/>
                  </a:ext>
                </a:extLst>
              </a:tr>
              <a:tr h="456026">
                <a:tc>
                  <a:txBody>
                    <a:bodyPr/>
                    <a:lstStyle/>
                    <a:p>
                      <a:pPr algn="ctr">
                        <a:lnSpc>
                          <a:spcPct val="107000"/>
                        </a:lnSpc>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Q</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4.9 ± 0.4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32381"/>
                  </a:ext>
                </a:extLst>
              </a:tr>
              <a:tr h="456026">
                <a:tc>
                  <a:txBody>
                    <a:bodyPr/>
                    <a:lstStyle/>
                    <a:p>
                      <a:pPr algn="ctr">
                        <a:lnSpc>
                          <a:spcPct val="107000"/>
                        </a:lnSpc>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a:solidFill>
                            <a:srgbClr val="000000"/>
                          </a:solidFill>
                          <a:effectLst/>
                          <a:latin typeface="Calibri" panose="020F0502020204030204" pitchFamily="34" charset="0"/>
                          <a:ea typeface="Calibri" panose="020F0502020204030204" pitchFamily="34" charset="0"/>
                          <a:cs typeface="Calibri" panose="020F0502020204030204" pitchFamily="34" charset="0"/>
                        </a:rPr>
                        <a:t>2.9 ± 0.2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0423408"/>
                  </a:ext>
                </a:extLst>
              </a:tr>
              <a:tr h="456026">
                <a:tc>
                  <a:txBody>
                    <a:bodyPr/>
                    <a:lstStyle/>
                    <a:p>
                      <a:pPr algn="ctr">
                        <a:lnSpc>
                          <a:spcPct val="107000"/>
                        </a:lnSpc>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a:solidFill>
                            <a:srgbClr val="000000"/>
                          </a:solidFill>
                          <a:effectLst/>
                          <a:latin typeface="Calibri" panose="020F0502020204030204" pitchFamily="34" charset="0"/>
                          <a:ea typeface="Calibri" panose="020F0502020204030204" pitchFamily="34" charset="0"/>
                          <a:cs typeface="Calibri" panose="020F0502020204030204" pitchFamily="34" charset="0"/>
                        </a:rPr>
                        <a:t>3.0 ± 0.2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368961"/>
                  </a:ext>
                </a:extLst>
              </a:tr>
              <a:tr h="456026">
                <a:tc>
                  <a:txBody>
                    <a:bodyPr/>
                    <a:lstStyle/>
                    <a:p>
                      <a:pPr algn="ctr">
                        <a:lnSpc>
                          <a:spcPct val="107000"/>
                        </a:lnSpc>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J</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a:solidFill>
                            <a:srgbClr val="000000"/>
                          </a:solidFill>
                          <a:effectLst/>
                          <a:latin typeface="Calibri" panose="020F0502020204030204" pitchFamily="34" charset="0"/>
                          <a:ea typeface="Calibri" panose="020F0502020204030204" pitchFamily="34" charset="0"/>
                          <a:cs typeface="Calibri" panose="020F0502020204030204" pitchFamily="34" charset="0"/>
                        </a:rPr>
                        <a:t>3.6 ± 0.2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6670728"/>
                  </a:ext>
                </a:extLst>
              </a:tr>
              <a:tr h="456026">
                <a:tc>
                  <a:txBody>
                    <a:bodyPr/>
                    <a:lstStyle/>
                    <a:p>
                      <a:pPr algn="ctr">
                        <a:lnSpc>
                          <a:spcPct val="107000"/>
                        </a:lnSpc>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I2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3.3 ± 0.2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0976176"/>
                  </a:ext>
                </a:extLst>
              </a:tr>
              <a:tr h="456026">
                <a:tc>
                  <a:txBody>
                    <a:bodyPr/>
                    <a:lstStyle/>
                    <a:p>
                      <a:pPr algn="ctr">
                        <a:lnSpc>
                          <a:spcPct val="107000"/>
                        </a:lnSpc>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I1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3.2 ± 0.2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0575351"/>
                  </a:ext>
                </a:extLst>
              </a:tr>
            </a:tbl>
          </a:graphicData>
        </a:graphic>
      </p:graphicFrame>
      <p:sp>
        <p:nvSpPr>
          <p:cNvPr id="9" name="CuadroTexto 8"/>
          <p:cNvSpPr txBox="1"/>
          <p:nvPr/>
        </p:nvSpPr>
        <p:spPr>
          <a:xfrm>
            <a:off x="462709" y="5688078"/>
            <a:ext cx="11465864" cy="923330"/>
          </a:xfrm>
          <a:prstGeom prst="rect">
            <a:avLst/>
          </a:prstGeom>
          <a:noFill/>
        </p:spPr>
        <p:txBody>
          <a:bodyPr wrap="square" rtlCol="0">
            <a:spAutoFit/>
          </a:bodyPr>
          <a:lstStyle/>
          <a:p>
            <a:r>
              <a:rPr lang="en-US" dirty="0" smtClean="0"/>
              <a:t>We </a:t>
            </a:r>
            <a:r>
              <a:rPr lang="en-US" dirty="0" smtClean="0"/>
              <a:t>calculated the offsets considering the </a:t>
            </a:r>
            <a:r>
              <a:rPr lang="en-US" dirty="0" smtClean="0"/>
              <a:t>S termination of </a:t>
            </a:r>
            <a:r>
              <a:rPr lang="en-US" dirty="0"/>
              <a:t>the </a:t>
            </a:r>
            <a:r>
              <a:rPr lang="en-US" dirty="0" smtClean="0"/>
              <a:t>trench as the end of the flexion. Since in this part of the trench lower units still show </a:t>
            </a:r>
            <a:r>
              <a:rPr lang="en-US" dirty="0" smtClean="0"/>
              <a:t>slightly higher dips than the depositional </a:t>
            </a:r>
            <a:r>
              <a:rPr lang="en-US" dirty="0" smtClean="0"/>
              <a:t>slope, the </a:t>
            </a:r>
            <a:r>
              <a:rPr lang="en-US" dirty="0"/>
              <a:t>offsets calculated here are a </a:t>
            </a:r>
            <a:r>
              <a:rPr lang="en-US" b="1" dirty="0"/>
              <a:t>minimum</a:t>
            </a:r>
            <a:r>
              <a:rPr lang="en-US" dirty="0"/>
              <a:t>.</a:t>
            </a:r>
          </a:p>
          <a:p>
            <a:endParaRPr lang="en-US" dirty="0"/>
          </a:p>
        </p:txBody>
      </p:sp>
      <p:sp>
        <p:nvSpPr>
          <p:cNvPr id="12" name="Marcador de número de diapositiva 11"/>
          <p:cNvSpPr>
            <a:spLocks noGrp="1"/>
          </p:cNvSpPr>
          <p:nvPr>
            <p:ph type="sldNum" sz="quarter" idx="12"/>
          </p:nvPr>
        </p:nvSpPr>
        <p:spPr/>
        <p:txBody>
          <a:bodyPr/>
          <a:lstStyle/>
          <a:p>
            <a:fld id="{3D43401F-76EF-4CE8-8DA6-0EF94FEC13CD}" type="slidenum">
              <a:rPr lang="en-US" smtClean="0"/>
              <a:t>9</a:t>
            </a:fld>
            <a:endParaRPr lang="en-US"/>
          </a:p>
        </p:txBody>
      </p:sp>
      <p:sp>
        <p:nvSpPr>
          <p:cNvPr id="13" name="CuadroTexto 12"/>
          <p:cNvSpPr txBox="1"/>
          <p:nvPr/>
        </p:nvSpPr>
        <p:spPr>
          <a:xfrm>
            <a:off x="483704" y="6444476"/>
            <a:ext cx="1077539" cy="276999"/>
          </a:xfrm>
          <a:prstGeom prst="rect">
            <a:avLst/>
          </a:prstGeom>
          <a:noFill/>
        </p:spPr>
        <p:txBody>
          <a:bodyPr wrap="none" rtlCol="0">
            <a:spAutoFit/>
          </a:bodyPr>
          <a:lstStyle/>
          <a:p>
            <a:r>
              <a:rPr lang="ca-ES" sz="1200" dirty="0" err="1" smtClean="0"/>
              <a:t>Session</a:t>
            </a:r>
            <a:r>
              <a:rPr lang="ca-ES" sz="1200" dirty="0" smtClean="0"/>
              <a:t> NH4.1</a:t>
            </a:r>
            <a:endParaRPr lang="en-US" sz="1200" dirty="0"/>
          </a:p>
        </p:txBody>
      </p:sp>
    </p:spTree>
    <p:extLst>
      <p:ext uri="{BB962C8B-B14F-4D97-AF65-F5344CB8AC3E}">
        <p14:creationId xmlns:p14="http://schemas.microsoft.com/office/powerpoint/2010/main" val="352644875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1428</TotalTime>
  <Words>3251</Words>
  <Application>Microsoft Office PowerPoint</Application>
  <PresentationFormat>Panorámica</PresentationFormat>
  <Paragraphs>343</Paragraphs>
  <Slides>24</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24</vt:i4>
      </vt:variant>
    </vt:vector>
  </HeadingPairs>
  <TitlesOfParts>
    <vt:vector size="29" baseType="lpstr">
      <vt:lpstr>Arial</vt:lpstr>
      <vt:lpstr>Calibri</vt:lpstr>
      <vt:lpstr>Calibri Light</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Additional information:</vt:lpstr>
      <vt:lpstr>A. Lithological description of the units identified in the trenches: T-3</vt:lpstr>
      <vt:lpstr>A. Lithological description of the units identified in the trenches: T-16</vt:lpstr>
      <vt:lpstr>B. Evidence for the paleoearthquakes interpreted in the trenches.</vt:lpstr>
      <vt:lpstr>Presentación de PowerPoint</vt:lpstr>
      <vt:lpstr>Presentación de PowerPoint</vt:lpstr>
    </vt:vector>
  </TitlesOfParts>
  <Company>Universitat de Barcelona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Octavi Gómez Novell</dc:creator>
  <cp:lastModifiedBy>Octavi Gómez Novell</cp:lastModifiedBy>
  <cp:revision>198</cp:revision>
  <dcterms:created xsi:type="dcterms:W3CDTF">2020-04-23T15:51:26Z</dcterms:created>
  <dcterms:modified xsi:type="dcterms:W3CDTF">2020-04-29T18:24:22Z</dcterms:modified>
</cp:coreProperties>
</file>