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Lst>
  <p:notesMasterIdLst>
    <p:notesMasterId r:id="rId16"/>
  </p:notesMasterIdLst>
  <p:sldIdLst>
    <p:sldId id="256"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5120" userDrawn="1">
          <p15:clr>
            <a:srgbClr val="A4A3A4"/>
          </p15:clr>
        </p15:guide>
        <p15:guide id="3" pos="36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G" initials="AG" lastIdx="7" clrIdx="0"/>
  <p:cmAuthor id="1" name="Gáspár Albert" initials="GA" lastIdx="6" clrIdx="1">
    <p:extLst>
      <p:ext uri="{19B8F6BF-5375-455C-9EA6-DF929625EA0E}">
        <p15:presenceInfo xmlns:p15="http://schemas.microsoft.com/office/powerpoint/2012/main" userId="0673099f2b4040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437F25"/>
    <a:srgbClr val="558D2F"/>
    <a:srgbClr val="D5782B"/>
    <a:srgbClr val="EC14BE"/>
    <a:srgbClr val="FF0101"/>
    <a:srgbClr val="008000"/>
    <a:srgbClr val="660066"/>
    <a:srgbClr val="686868"/>
    <a:srgbClr val="043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Közepesen sötét stílus 4 – 5. jelölőszín">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6395" autoAdjust="0"/>
  </p:normalViewPr>
  <p:slideViewPr>
    <p:cSldViewPr snapToGrid="0">
      <p:cViewPr varScale="1">
        <p:scale>
          <a:sx n="113" d="100"/>
          <a:sy n="113" d="100"/>
        </p:scale>
        <p:origin x="114" y="126"/>
      </p:cViewPr>
      <p:guideLst>
        <p:guide orient="horz" pos="2523"/>
        <p:guide pos="5120"/>
        <p:guide pos="36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D:\&#218;NKP_2019_20\_terkephasznalat\terkephasznalat_0429.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18;NKP_2019_20\_terkephasznalat\terkephasznalat_0429.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218;NKP_2019_20\_terkephasznalat\terkephasznalat_0429.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18;NKP_2019_20\_terkephasznalat\terkephasznalat_0429.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18;NKP_2019_20\_terkephasznalat\terkephasznalat_0429.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218;NKP_2019_20\_terkephasznalat\terkephasznalat_0429.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218;NKP_2019_20\_terkephasznalat\terkephasznalat_0429.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218;NKP_2019_20\_terkephasznalat\terkephasznalat_0429.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218;NKP_2019_20\_terkephasznalat\terkephasznalat_0109.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Visualization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10365335940056081"/>
          <c:y val="0.1425168107588857"/>
          <c:w val="0.8740412967508967"/>
          <c:h val="0.68044808519972466"/>
        </c:manualLayout>
      </c:layout>
      <c:barChart>
        <c:barDir val="col"/>
        <c:grouping val="clustered"/>
        <c:varyColors val="0"/>
        <c:ser>
          <c:idx val="0"/>
          <c:order val="0"/>
          <c:tx>
            <c:strRef>
              <c:f>SZAMOK!$B$5</c:f>
              <c:strCache>
                <c:ptCount val="1"/>
                <c:pt idx="0">
                  <c:v>Cartography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SZAMOK!$B$6:$B$8</c:f>
              <c:numCache>
                <c:formatCode>General</c:formatCode>
                <c:ptCount val="3"/>
                <c:pt idx="0">
                  <c:v>181</c:v>
                </c:pt>
                <c:pt idx="1">
                  <c:v>104</c:v>
                </c:pt>
                <c:pt idx="2">
                  <c:v>9</c:v>
                </c:pt>
              </c:numCache>
            </c:numRef>
          </c:val>
          <c:extLst>
            <c:ext xmlns:c16="http://schemas.microsoft.com/office/drawing/2014/chart" uri="{C3380CC4-5D6E-409C-BE32-E72D297353CC}">
              <c16:uniqueId val="{00000000-8499-4F09-A5C8-805BEA834735}"/>
            </c:ext>
          </c:extLst>
        </c:ser>
        <c:ser>
          <c:idx val="1"/>
          <c:order val="1"/>
          <c:tx>
            <c:strRef>
              <c:f>SZAMOK!$C$5</c:f>
              <c:strCache>
                <c:ptCount val="1"/>
                <c:pt idx="0">
                  <c:v>Geography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SZAMOK!$C$6:$C$8</c:f>
              <c:numCache>
                <c:formatCode>General</c:formatCode>
                <c:ptCount val="3"/>
                <c:pt idx="0">
                  <c:v>250</c:v>
                </c:pt>
                <c:pt idx="1">
                  <c:v>58</c:v>
                </c:pt>
                <c:pt idx="2">
                  <c:v>4</c:v>
                </c:pt>
              </c:numCache>
            </c:numRef>
          </c:val>
          <c:extLst>
            <c:ext xmlns:c16="http://schemas.microsoft.com/office/drawing/2014/chart" uri="{C3380CC4-5D6E-409C-BE32-E72D297353CC}">
              <c16:uniqueId val="{00000001-8499-4F09-A5C8-805BEA834735}"/>
            </c:ext>
          </c:extLst>
        </c:ser>
        <c:ser>
          <c:idx val="2"/>
          <c:order val="2"/>
          <c:tx>
            <c:strRef>
              <c:f>SZAMOK!$D$5</c:f>
              <c:strCache>
                <c:ptCount val="1"/>
                <c:pt idx="0">
                  <c:v>Geophysics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SZAMOK!$D$6:$D$8</c:f>
              <c:numCache>
                <c:formatCode>General</c:formatCode>
                <c:ptCount val="3"/>
                <c:pt idx="0">
                  <c:v>210</c:v>
                </c:pt>
                <c:pt idx="1">
                  <c:v>87</c:v>
                </c:pt>
                <c:pt idx="2">
                  <c:v>8</c:v>
                </c:pt>
              </c:numCache>
            </c:numRef>
          </c:val>
          <c:extLst>
            <c:ext xmlns:c16="http://schemas.microsoft.com/office/drawing/2014/chart" uri="{C3380CC4-5D6E-409C-BE32-E72D297353CC}">
              <c16:uniqueId val="{00000002-8499-4F09-A5C8-805BEA834735}"/>
            </c:ext>
          </c:extLst>
        </c:ser>
        <c:ser>
          <c:idx val="3"/>
          <c:order val="3"/>
          <c:tx>
            <c:strRef>
              <c:f>SZAMOK!$E$5</c:f>
              <c:strCache>
                <c:ptCount val="1"/>
                <c:pt idx="0">
                  <c:v>Geology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SZAMOK!$E$6:$E$8</c:f>
              <c:numCache>
                <c:formatCode>General</c:formatCode>
                <c:ptCount val="3"/>
                <c:pt idx="0">
                  <c:v>258</c:v>
                </c:pt>
                <c:pt idx="1">
                  <c:v>41</c:v>
                </c:pt>
                <c:pt idx="2">
                  <c:v>1</c:v>
                </c:pt>
              </c:numCache>
            </c:numRef>
          </c:val>
          <c:extLst>
            <c:ext xmlns:c16="http://schemas.microsoft.com/office/drawing/2014/chart" uri="{C3380CC4-5D6E-409C-BE32-E72D297353CC}">
              <c16:uniqueId val="{00000003-8499-4F09-A5C8-805BEA834735}"/>
            </c:ext>
          </c:extLst>
        </c:ser>
        <c:ser>
          <c:idx val="4"/>
          <c:order val="4"/>
          <c:tx>
            <c:strRef>
              <c:f>SZAMOK!$F$5</c:f>
              <c:strCache>
                <c:ptCount val="1"/>
                <c:pt idx="0">
                  <c:v>Meteorology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SZAMOK!$F$6:$F$8</c:f>
              <c:numCache>
                <c:formatCode>General</c:formatCode>
                <c:ptCount val="3"/>
                <c:pt idx="0">
                  <c:v>230</c:v>
                </c:pt>
                <c:pt idx="1">
                  <c:v>59</c:v>
                </c:pt>
                <c:pt idx="2">
                  <c:v>9</c:v>
                </c:pt>
              </c:numCache>
            </c:numRef>
          </c:val>
          <c:extLst>
            <c:ext xmlns:c16="http://schemas.microsoft.com/office/drawing/2014/chart" uri="{C3380CC4-5D6E-409C-BE32-E72D297353CC}">
              <c16:uniqueId val="{00000004-8499-4F09-A5C8-805BEA834735}"/>
            </c:ext>
          </c:extLst>
        </c:ser>
        <c:dLbls>
          <c:showLegendKey val="0"/>
          <c:showVal val="0"/>
          <c:showCatName val="0"/>
          <c:showSerName val="0"/>
          <c:showPercent val="0"/>
          <c:showBubbleSize val="0"/>
        </c:dLbls>
        <c:gapWidth val="219"/>
        <c:overlap val="-27"/>
        <c:axId val="-481181456"/>
        <c:axId val="-255786896"/>
      </c:barChart>
      <c:catAx>
        <c:axId val="-4811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55786896"/>
        <c:crosses val="autoZero"/>
        <c:auto val="1"/>
        <c:lblAlgn val="ctr"/>
        <c:lblOffset val="100"/>
        <c:noMultiLvlLbl val="0"/>
      </c:catAx>
      <c:valAx>
        <c:axId val="-25578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8118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Accessorials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SZAMOK!$O$6</c:f>
              <c:strCache>
                <c:ptCount val="1"/>
                <c:pt idx="0">
                  <c:v>Cartography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SZAMOK!$P$6:$T$6</c:f>
              <c:numCache>
                <c:formatCode>General</c:formatCode>
                <c:ptCount val="5"/>
                <c:pt idx="0">
                  <c:v>54</c:v>
                </c:pt>
                <c:pt idx="1">
                  <c:v>55</c:v>
                </c:pt>
                <c:pt idx="2">
                  <c:v>134</c:v>
                </c:pt>
                <c:pt idx="3">
                  <c:v>152</c:v>
                </c:pt>
                <c:pt idx="4">
                  <c:v>290</c:v>
                </c:pt>
              </c:numCache>
            </c:numRef>
          </c:val>
          <c:extLst>
            <c:ext xmlns:c16="http://schemas.microsoft.com/office/drawing/2014/chart" uri="{C3380CC4-5D6E-409C-BE32-E72D297353CC}">
              <c16:uniqueId val="{00000000-AC43-42F3-B165-C5DDEB1F74F1}"/>
            </c:ext>
          </c:extLst>
        </c:ser>
        <c:ser>
          <c:idx val="1"/>
          <c:order val="1"/>
          <c:tx>
            <c:strRef>
              <c:f>SZAMOK!$O$7</c:f>
              <c:strCache>
                <c:ptCount val="1"/>
                <c:pt idx="0">
                  <c:v>Geography</c:v>
                </c:pt>
              </c:strCache>
            </c:strRef>
          </c:tx>
          <c:spPr>
            <a:solidFill>
              <a:schemeClr val="accent2"/>
            </a:solidFill>
            <a:ln>
              <a:noFill/>
            </a:ln>
            <a:effectLst/>
          </c:spPr>
          <c:invertIfNegative val="0"/>
          <c:dLbls>
            <c:dLbl>
              <c:idx val="3"/>
              <c:layout>
                <c:manualLayout>
                  <c:x val="-1.0226207209092468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43-42F3-B165-C5DDEB1F7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SZAMOK!$P$7:$T$7</c:f>
              <c:numCache>
                <c:formatCode>General</c:formatCode>
                <c:ptCount val="5"/>
                <c:pt idx="0">
                  <c:v>95</c:v>
                </c:pt>
                <c:pt idx="1">
                  <c:v>190</c:v>
                </c:pt>
                <c:pt idx="2">
                  <c:v>227</c:v>
                </c:pt>
                <c:pt idx="3">
                  <c:v>235</c:v>
                </c:pt>
                <c:pt idx="4">
                  <c:v>309</c:v>
                </c:pt>
              </c:numCache>
            </c:numRef>
          </c:val>
          <c:extLst>
            <c:ext xmlns:c16="http://schemas.microsoft.com/office/drawing/2014/chart" uri="{C3380CC4-5D6E-409C-BE32-E72D297353CC}">
              <c16:uniqueId val="{00000002-AC43-42F3-B165-C5DDEB1F74F1}"/>
            </c:ext>
          </c:extLst>
        </c:ser>
        <c:ser>
          <c:idx val="2"/>
          <c:order val="2"/>
          <c:tx>
            <c:strRef>
              <c:f>SZAMOK!$O$8</c:f>
              <c:strCache>
                <c:ptCount val="1"/>
                <c:pt idx="0">
                  <c:v>Geophysics</c:v>
                </c:pt>
              </c:strCache>
            </c:strRef>
          </c:tx>
          <c:spPr>
            <a:solidFill>
              <a:schemeClr val="accent3"/>
            </a:solidFill>
            <a:ln>
              <a:noFill/>
            </a:ln>
            <a:effectLst/>
          </c:spPr>
          <c:invertIfNegative val="0"/>
          <c:dLbls>
            <c:dLbl>
              <c:idx val="4"/>
              <c:layout>
                <c:manualLayout>
                  <c:x val="0"/>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43-42F3-B165-C5DDEB1F7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SZAMOK!$P$8:$T$8</c:f>
              <c:numCache>
                <c:formatCode>General</c:formatCode>
                <c:ptCount val="5"/>
                <c:pt idx="0">
                  <c:v>227</c:v>
                </c:pt>
                <c:pt idx="1">
                  <c:v>158</c:v>
                </c:pt>
                <c:pt idx="2">
                  <c:v>88</c:v>
                </c:pt>
                <c:pt idx="3">
                  <c:v>250</c:v>
                </c:pt>
                <c:pt idx="4">
                  <c:v>295</c:v>
                </c:pt>
              </c:numCache>
            </c:numRef>
          </c:val>
          <c:extLst>
            <c:ext xmlns:c16="http://schemas.microsoft.com/office/drawing/2014/chart" uri="{C3380CC4-5D6E-409C-BE32-E72D297353CC}">
              <c16:uniqueId val="{00000004-AC43-42F3-B165-C5DDEB1F74F1}"/>
            </c:ext>
          </c:extLst>
        </c:ser>
        <c:ser>
          <c:idx val="3"/>
          <c:order val="3"/>
          <c:tx>
            <c:strRef>
              <c:f>SZAMOK!$O$9</c:f>
              <c:strCache>
                <c:ptCount val="1"/>
                <c:pt idx="0">
                  <c:v>Geology</c:v>
                </c:pt>
              </c:strCache>
            </c:strRef>
          </c:tx>
          <c:spPr>
            <a:solidFill>
              <a:schemeClr val="accent4"/>
            </a:solidFill>
            <a:ln>
              <a:noFill/>
            </a:ln>
            <a:effectLst/>
          </c:spPr>
          <c:invertIfNegative val="0"/>
          <c:dLbls>
            <c:dLbl>
              <c:idx val="3"/>
              <c:layout>
                <c:manualLayout>
                  <c:x val="0"/>
                  <c:y val="7.8703703703703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43-42F3-B165-C5DDEB1F7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SZAMOK!$P$9:$T$9</c:f>
              <c:numCache>
                <c:formatCode>General</c:formatCode>
                <c:ptCount val="5"/>
                <c:pt idx="0">
                  <c:v>200</c:v>
                </c:pt>
                <c:pt idx="1">
                  <c:v>218</c:v>
                </c:pt>
                <c:pt idx="2">
                  <c:v>218</c:v>
                </c:pt>
                <c:pt idx="3">
                  <c:v>240</c:v>
                </c:pt>
                <c:pt idx="4">
                  <c:v>296</c:v>
                </c:pt>
              </c:numCache>
            </c:numRef>
          </c:val>
          <c:extLst>
            <c:ext xmlns:c16="http://schemas.microsoft.com/office/drawing/2014/chart" uri="{C3380CC4-5D6E-409C-BE32-E72D297353CC}">
              <c16:uniqueId val="{00000006-AC43-42F3-B165-C5DDEB1F74F1}"/>
            </c:ext>
          </c:extLst>
        </c:ser>
        <c:ser>
          <c:idx val="4"/>
          <c:order val="4"/>
          <c:tx>
            <c:strRef>
              <c:f>SZAMOK!$O$10</c:f>
              <c:strCache>
                <c:ptCount val="1"/>
                <c:pt idx="0">
                  <c:v>Meteorology</c:v>
                </c:pt>
              </c:strCache>
            </c:strRef>
          </c:tx>
          <c:spPr>
            <a:solidFill>
              <a:schemeClr val="accent5"/>
            </a:solidFill>
            <a:ln>
              <a:noFill/>
            </a:ln>
            <a:effectLst/>
          </c:spPr>
          <c:invertIfNegative val="0"/>
          <c:dLbls>
            <c:dLbl>
              <c:idx val="4"/>
              <c:layout>
                <c:manualLayout>
                  <c:x val="-1.0226207209092468E-16"/>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43-42F3-B165-C5DDEB1F7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SZAMOK!$P$10:$T$10</c:f>
              <c:numCache>
                <c:formatCode>General</c:formatCode>
                <c:ptCount val="5"/>
                <c:pt idx="0">
                  <c:v>177</c:v>
                </c:pt>
                <c:pt idx="1">
                  <c:v>189</c:v>
                </c:pt>
                <c:pt idx="2">
                  <c:v>48</c:v>
                </c:pt>
                <c:pt idx="3">
                  <c:v>246</c:v>
                </c:pt>
                <c:pt idx="4">
                  <c:v>297</c:v>
                </c:pt>
              </c:numCache>
            </c:numRef>
          </c:val>
          <c:extLst>
            <c:ext xmlns:c16="http://schemas.microsoft.com/office/drawing/2014/chart" uri="{C3380CC4-5D6E-409C-BE32-E72D297353CC}">
              <c16:uniqueId val="{00000008-AC43-42F3-B165-C5DDEB1F74F1}"/>
            </c:ext>
          </c:extLst>
        </c:ser>
        <c:dLbls>
          <c:showLegendKey val="0"/>
          <c:showVal val="0"/>
          <c:showCatName val="0"/>
          <c:showSerName val="0"/>
          <c:showPercent val="0"/>
          <c:showBubbleSize val="0"/>
        </c:dLbls>
        <c:gapWidth val="219"/>
        <c:overlap val="-27"/>
        <c:axId val="-175962944"/>
        <c:axId val="-175958048"/>
      </c:barChart>
      <c:catAx>
        <c:axId val="-1759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8048"/>
        <c:crosses val="autoZero"/>
        <c:auto val="1"/>
        <c:lblAlgn val="ctr"/>
        <c:lblOffset val="100"/>
        <c:noMultiLvlLbl val="0"/>
      </c:catAx>
      <c:valAx>
        <c:axId val="-17595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6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Topographic content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SZAMOK!$B$14</c:f>
              <c:strCache>
                <c:ptCount val="1"/>
                <c:pt idx="0">
                  <c:v>Cartography</c:v>
                </c:pt>
              </c:strCache>
            </c:strRef>
          </c:tx>
          <c:spPr>
            <a:solidFill>
              <a:schemeClr val="accent1"/>
            </a:solidFill>
            <a:ln>
              <a:noFill/>
            </a:ln>
            <a:effectLst/>
          </c:spPr>
          <c:invertIfNegative val="0"/>
          <c:dLbls>
            <c:dLbl>
              <c:idx val="1"/>
              <c:layout>
                <c:manualLayout>
                  <c:x val="-2.7801206922632121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E4-4C49-86C4-63BBD6B9AC35}"/>
                </c:ext>
              </c:extLst>
            </c:dLbl>
            <c:dLbl>
              <c:idx val="3"/>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E4-4C49-86C4-63BBD6B9AC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SZAMOK!$C$14:$H$14</c:f>
              <c:numCache>
                <c:formatCode>General</c:formatCode>
                <c:ptCount val="6"/>
                <c:pt idx="0">
                  <c:v>92</c:v>
                </c:pt>
                <c:pt idx="1">
                  <c:v>168</c:v>
                </c:pt>
                <c:pt idx="2">
                  <c:v>99</c:v>
                </c:pt>
                <c:pt idx="3">
                  <c:v>148</c:v>
                </c:pt>
                <c:pt idx="4">
                  <c:v>125</c:v>
                </c:pt>
                <c:pt idx="5">
                  <c:v>172</c:v>
                </c:pt>
              </c:numCache>
            </c:numRef>
          </c:val>
          <c:extLst>
            <c:ext xmlns:c16="http://schemas.microsoft.com/office/drawing/2014/chart" uri="{C3380CC4-5D6E-409C-BE32-E72D297353CC}">
              <c16:uniqueId val="{00000002-86E4-4C49-86C4-63BBD6B9AC35}"/>
            </c:ext>
          </c:extLst>
        </c:ser>
        <c:ser>
          <c:idx val="1"/>
          <c:order val="1"/>
          <c:tx>
            <c:strRef>
              <c:f>SZAMOK!$B$15</c:f>
              <c:strCache>
                <c:ptCount val="1"/>
                <c:pt idx="0">
                  <c:v>Geography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SZAMOK!$C$15:$H$15</c:f>
              <c:numCache>
                <c:formatCode>General</c:formatCode>
                <c:ptCount val="6"/>
                <c:pt idx="0">
                  <c:v>72</c:v>
                </c:pt>
                <c:pt idx="1">
                  <c:v>161</c:v>
                </c:pt>
                <c:pt idx="2">
                  <c:v>66</c:v>
                </c:pt>
                <c:pt idx="3">
                  <c:v>163</c:v>
                </c:pt>
                <c:pt idx="4">
                  <c:v>161</c:v>
                </c:pt>
                <c:pt idx="5">
                  <c:v>228</c:v>
                </c:pt>
              </c:numCache>
            </c:numRef>
          </c:val>
          <c:extLst>
            <c:ext xmlns:c16="http://schemas.microsoft.com/office/drawing/2014/chart" uri="{C3380CC4-5D6E-409C-BE32-E72D297353CC}">
              <c16:uniqueId val="{00000003-86E4-4C49-86C4-63BBD6B9AC35}"/>
            </c:ext>
          </c:extLst>
        </c:ser>
        <c:ser>
          <c:idx val="2"/>
          <c:order val="2"/>
          <c:tx>
            <c:strRef>
              <c:f>SZAMOK!$B$16</c:f>
              <c:strCache>
                <c:ptCount val="1"/>
                <c:pt idx="0">
                  <c:v>Geophysics</c:v>
                </c:pt>
              </c:strCache>
            </c:strRef>
          </c:tx>
          <c:spPr>
            <a:solidFill>
              <a:schemeClr val="accent3"/>
            </a:solidFill>
            <a:ln>
              <a:noFill/>
            </a:ln>
            <a:effectLst/>
          </c:spPr>
          <c:invertIfNegative val="0"/>
          <c:dLbls>
            <c:dLbl>
              <c:idx val="0"/>
              <c:layout>
                <c:manualLayout>
                  <c:x val="-2.5484145284058245E-17"/>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E4-4C49-86C4-63BBD6B9AC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SZAMOK!$C$16:$H$16</c:f>
              <c:numCache>
                <c:formatCode>General</c:formatCode>
                <c:ptCount val="6"/>
                <c:pt idx="0">
                  <c:v>86</c:v>
                </c:pt>
                <c:pt idx="1">
                  <c:v>104</c:v>
                </c:pt>
                <c:pt idx="2">
                  <c:v>4</c:v>
                </c:pt>
                <c:pt idx="3">
                  <c:v>145</c:v>
                </c:pt>
                <c:pt idx="4">
                  <c:v>42</c:v>
                </c:pt>
                <c:pt idx="5">
                  <c:v>181</c:v>
                </c:pt>
              </c:numCache>
            </c:numRef>
          </c:val>
          <c:extLst>
            <c:ext xmlns:c16="http://schemas.microsoft.com/office/drawing/2014/chart" uri="{C3380CC4-5D6E-409C-BE32-E72D297353CC}">
              <c16:uniqueId val="{00000005-86E4-4C49-86C4-63BBD6B9AC35}"/>
            </c:ext>
          </c:extLst>
        </c:ser>
        <c:ser>
          <c:idx val="3"/>
          <c:order val="3"/>
          <c:tx>
            <c:strRef>
              <c:f>SZAMOK!$B$17</c:f>
              <c:strCache>
                <c:ptCount val="1"/>
                <c:pt idx="0">
                  <c:v>Geology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SZAMOK!$C$17:$H$17</c:f>
              <c:numCache>
                <c:formatCode>General</c:formatCode>
                <c:ptCount val="6"/>
                <c:pt idx="0">
                  <c:v>100</c:v>
                </c:pt>
                <c:pt idx="1">
                  <c:v>155</c:v>
                </c:pt>
                <c:pt idx="2">
                  <c:v>15</c:v>
                </c:pt>
                <c:pt idx="3">
                  <c:v>81</c:v>
                </c:pt>
                <c:pt idx="4">
                  <c:v>81</c:v>
                </c:pt>
                <c:pt idx="5">
                  <c:v>261</c:v>
                </c:pt>
              </c:numCache>
            </c:numRef>
          </c:val>
          <c:extLst>
            <c:ext xmlns:c16="http://schemas.microsoft.com/office/drawing/2014/chart" uri="{C3380CC4-5D6E-409C-BE32-E72D297353CC}">
              <c16:uniqueId val="{00000006-86E4-4C49-86C4-63BBD6B9AC35}"/>
            </c:ext>
          </c:extLst>
        </c:ser>
        <c:ser>
          <c:idx val="4"/>
          <c:order val="4"/>
          <c:tx>
            <c:strRef>
              <c:f>SZAMOK!$B$18</c:f>
              <c:strCache>
                <c:ptCount val="1"/>
                <c:pt idx="0">
                  <c:v>Meteorology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SZAMOK!$C$18:$H$18</c:f>
              <c:numCache>
                <c:formatCode>General</c:formatCode>
                <c:ptCount val="6"/>
                <c:pt idx="0">
                  <c:v>21</c:v>
                </c:pt>
                <c:pt idx="1">
                  <c:v>32</c:v>
                </c:pt>
                <c:pt idx="2">
                  <c:v>2</c:v>
                </c:pt>
                <c:pt idx="3">
                  <c:v>230</c:v>
                </c:pt>
                <c:pt idx="4">
                  <c:v>18</c:v>
                </c:pt>
                <c:pt idx="5">
                  <c:v>38</c:v>
                </c:pt>
              </c:numCache>
            </c:numRef>
          </c:val>
          <c:extLst>
            <c:ext xmlns:c16="http://schemas.microsoft.com/office/drawing/2014/chart" uri="{C3380CC4-5D6E-409C-BE32-E72D297353CC}">
              <c16:uniqueId val="{00000007-86E4-4C49-86C4-63BBD6B9AC35}"/>
            </c:ext>
          </c:extLst>
        </c:ser>
        <c:dLbls>
          <c:showLegendKey val="0"/>
          <c:showVal val="0"/>
          <c:showCatName val="0"/>
          <c:showSerName val="0"/>
          <c:showPercent val="0"/>
          <c:showBubbleSize val="0"/>
        </c:dLbls>
        <c:gapWidth val="219"/>
        <c:overlap val="-27"/>
        <c:axId val="-175955872"/>
        <c:axId val="-175950432"/>
      </c:barChart>
      <c:catAx>
        <c:axId val="-17595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0432"/>
        <c:crosses val="autoZero"/>
        <c:auto val="1"/>
        <c:lblAlgn val="ctr"/>
        <c:lblOffset val="100"/>
        <c:noMultiLvlLbl val="0"/>
      </c:catAx>
      <c:valAx>
        <c:axId val="-17595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Type</a:t>
            </a:r>
          </a:p>
        </c:rich>
      </c:tx>
      <c:overlay val="0"/>
      <c:spPr>
        <a:noFill/>
        <a:ln w="25400">
          <a:noFill/>
        </a:ln>
      </c:spPr>
    </c:title>
    <c:autoTitleDeleted val="0"/>
    <c:plotArea>
      <c:layout>
        <c:manualLayout>
          <c:layoutTarget val="inner"/>
          <c:xMode val="edge"/>
          <c:yMode val="edge"/>
          <c:x val="7.9247594050743664E-2"/>
          <c:y val="0.16245370370370371"/>
          <c:w val="0.89019685039370078"/>
          <c:h val="0.61498432487605714"/>
        </c:manualLayout>
      </c:layout>
      <c:barChart>
        <c:barDir val="col"/>
        <c:grouping val="clustered"/>
        <c:varyColors val="0"/>
        <c:ser>
          <c:idx val="0"/>
          <c:order val="0"/>
          <c:tx>
            <c:strRef>
              <c:f>SZAMOK!$I$6</c:f>
              <c:strCache>
                <c:ptCount val="1"/>
                <c:pt idx="0">
                  <c:v>Cartography</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SZAMOK!$J$5:$L$5</c:f>
              <c:strCache>
                <c:ptCount val="3"/>
                <c:pt idx="0">
                  <c:v>overview</c:v>
                </c:pt>
                <c:pt idx="1">
                  <c:v>main</c:v>
                </c:pt>
                <c:pt idx="2">
                  <c:v>detail</c:v>
                </c:pt>
              </c:strCache>
            </c:strRef>
          </c:cat>
          <c:val>
            <c:numRef>
              <c:f>SZAMOK!$J$6:$L$6</c:f>
              <c:numCache>
                <c:formatCode>General</c:formatCode>
                <c:ptCount val="3"/>
                <c:pt idx="0">
                  <c:v>73</c:v>
                </c:pt>
                <c:pt idx="1">
                  <c:v>201</c:v>
                </c:pt>
                <c:pt idx="2">
                  <c:v>21</c:v>
                </c:pt>
              </c:numCache>
            </c:numRef>
          </c:val>
          <c:extLst>
            <c:ext xmlns:c16="http://schemas.microsoft.com/office/drawing/2014/chart" uri="{C3380CC4-5D6E-409C-BE32-E72D297353CC}">
              <c16:uniqueId val="{00000000-8553-483C-A2CE-8AD1C8672D22}"/>
            </c:ext>
          </c:extLst>
        </c:ser>
        <c:ser>
          <c:idx val="1"/>
          <c:order val="1"/>
          <c:tx>
            <c:strRef>
              <c:f>SZAMOK!$I$7</c:f>
              <c:strCache>
                <c:ptCount val="1"/>
                <c:pt idx="0">
                  <c:v>Geography</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SZAMOK!$J$5:$L$5</c:f>
              <c:strCache>
                <c:ptCount val="3"/>
                <c:pt idx="0">
                  <c:v>overview</c:v>
                </c:pt>
                <c:pt idx="1">
                  <c:v>main</c:v>
                </c:pt>
                <c:pt idx="2">
                  <c:v>detail</c:v>
                </c:pt>
              </c:strCache>
            </c:strRef>
          </c:cat>
          <c:val>
            <c:numRef>
              <c:f>SZAMOK!$J$7:$L$7</c:f>
              <c:numCache>
                <c:formatCode>General</c:formatCode>
                <c:ptCount val="3"/>
                <c:pt idx="0">
                  <c:v>206</c:v>
                </c:pt>
                <c:pt idx="1">
                  <c:v>101</c:v>
                </c:pt>
                <c:pt idx="2">
                  <c:v>5</c:v>
                </c:pt>
              </c:numCache>
            </c:numRef>
          </c:val>
          <c:extLst>
            <c:ext xmlns:c16="http://schemas.microsoft.com/office/drawing/2014/chart" uri="{C3380CC4-5D6E-409C-BE32-E72D297353CC}">
              <c16:uniqueId val="{00000001-8553-483C-A2CE-8AD1C8672D22}"/>
            </c:ext>
          </c:extLst>
        </c:ser>
        <c:ser>
          <c:idx val="2"/>
          <c:order val="2"/>
          <c:tx>
            <c:strRef>
              <c:f>SZAMOK!$I$8</c:f>
              <c:strCache>
                <c:ptCount val="1"/>
                <c:pt idx="0">
                  <c:v>Geophysics</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SZAMOK!$J$5:$L$5</c:f>
              <c:strCache>
                <c:ptCount val="3"/>
                <c:pt idx="0">
                  <c:v>overview</c:v>
                </c:pt>
                <c:pt idx="1">
                  <c:v>main</c:v>
                </c:pt>
                <c:pt idx="2">
                  <c:v>detail</c:v>
                </c:pt>
              </c:strCache>
            </c:strRef>
          </c:cat>
          <c:val>
            <c:numRef>
              <c:f>SZAMOK!$J$8:$L$8</c:f>
              <c:numCache>
                <c:formatCode>General</c:formatCode>
                <c:ptCount val="3"/>
                <c:pt idx="0">
                  <c:v>191</c:v>
                </c:pt>
                <c:pt idx="1">
                  <c:v>114</c:v>
                </c:pt>
                <c:pt idx="2">
                  <c:v>0</c:v>
                </c:pt>
              </c:numCache>
            </c:numRef>
          </c:val>
          <c:extLst>
            <c:ext xmlns:c16="http://schemas.microsoft.com/office/drawing/2014/chart" uri="{C3380CC4-5D6E-409C-BE32-E72D297353CC}">
              <c16:uniqueId val="{00000002-8553-483C-A2CE-8AD1C8672D22}"/>
            </c:ext>
          </c:extLst>
        </c:ser>
        <c:ser>
          <c:idx val="3"/>
          <c:order val="3"/>
          <c:tx>
            <c:strRef>
              <c:f>SZAMOK!$I$9</c:f>
              <c:strCache>
                <c:ptCount val="1"/>
                <c:pt idx="0">
                  <c:v>Geology</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SZAMOK!$J$5:$L$5</c:f>
              <c:strCache>
                <c:ptCount val="3"/>
                <c:pt idx="0">
                  <c:v>overview</c:v>
                </c:pt>
                <c:pt idx="1">
                  <c:v>main</c:v>
                </c:pt>
                <c:pt idx="2">
                  <c:v>detail</c:v>
                </c:pt>
              </c:strCache>
            </c:strRef>
          </c:cat>
          <c:val>
            <c:numRef>
              <c:f>SZAMOK!$J$9:$L$9</c:f>
              <c:numCache>
                <c:formatCode>General</c:formatCode>
                <c:ptCount val="3"/>
                <c:pt idx="0">
                  <c:v>246</c:v>
                </c:pt>
                <c:pt idx="1">
                  <c:v>51</c:v>
                </c:pt>
                <c:pt idx="2">
                  <c:v>3</c:v>
                </c:pt>
              </c:numCache>
            </c:numRef>
          </c:val>
          <c:extLst>
            <c:ext xmlns:c16="http://schemas.microsoft.com/office/drawing/2014/chart" uri="{C3380CC4-5D6E-409C-BE32-E72D297353CC}">
              <c16:uniqueId val="{00000003-8553-483C-A2CE-8AD1C8672D22}"/>
            </c:ext>
          </c:extLst>
        </c:ser>
        <c:ser>
          <c:idx val="4"/>
          <c:order val="4"/>
          <c:tx>
            <c:strRef>
              <c:f>SZAMOK!$I$10</c:f>
              <c:strCache>
                <c:ptCount val="1"/>
                <c:pt idx="0">
                  <c:v>Meteorology</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SZAMOK!$J$5:$L$5</c:f>
              <c:strCache>
                <c:ptCount val="3"/>
                <c:pt idx="0">
                  <c:v>overview</c:v>
                </c:pt>
                <c:pt idx="1">
                  <c:v>main</c:v>
                </c:pt>
                <c:pt idx="2">
                  <c:v>detail</c:v>
                </c:pt>
              </c:strCache>
            </c:strRef>
          </c:cat>
          <c:val>
            <c:numRef>
              <c:f>SZAMOK!$J$10:$L$10</c:f>
              <c:numCache>
                <c:formatCode>General</c:formatCode>
                <c:ptCount val="3"/>
                <c:pt idx="0">
                  <c:v>121</c:v>
                </c:pt>
                <c:pt idx="1">
                  <c:v>177</c:v>
                </c:pt>
                <c:pt idx="2">
                  <c:v>0</c:v>
                </c:pt>
              </c:numCache>
            </c:numRef>
          </c:val>
          <c:extLst>
            <c:ext xmlns:c16="http://schemas.microsoft.com/office/drawing/2014/chart" uri="{C3380CC4-5D6E-409C-BE32-E72D297353CC}">
              <c16:uniqueId val="{00000004-8553-483C-A2CE-8AD1C8672D22}"/>
            </c:ext>
          </c:extLst>
        </c:ser>
        <c:dLbls>
          <c:showLegendKey val="0"/>
          <c:showVal val="0"/>
          <c:showCatName val="0"/>
          <c:showSerName val="0"/>
          <c:showPercent val="0"/>
          <c:showBubbleSize val="0"/>
        </c:dLbls>
        <c:gapWidth val="219"/>
        <c:overlap val="-27"/>
        <c:axId val="-175956416"/>
        <c:axId val="-175952064"/>
      </c:barChart>
      <c:catAx>
        <c:axId val="-17595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2064"/>
        <c:crosses val="autoZero"/>
        <c:auto val="1"/>
        <c:lblAlgn val="ctr"/>
        <c:lblOffset val="100"/>
        <c:noMultiLvlLbl val="0"/>
      </c:catAx>
      <c:valAx>
        <c:axId val="-17595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6416"/>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Base map type</a:t>
            </a:r>
          </a:p>
        </c:rich>
      </c:tx>
      <c:overlay val="0"/>
      <c:spPr>
        <a:noFill/>
        <a:ln w="25400">
          <a:noFill/>
        </a:ln>
      </c:spPr>
    </c:title>
    <c:autoTitleDeleted val="0"/>
    <c:plotArea>
      <c:layout/>
      <c:barChart>
        <c:barDir val="col"/>
        <c:grouping val="clustered"/>
        <c:varyColors val="0"/>
        <c:ser>
          <c:idx val="0"/>
          <c:order val="0"/>
          <c:tx>
            <c:strRef>
              <c:f>SZAMOK!$K$13</c:f>
              <c:strCache>
                <c:ptCount val="1"/>
                <c:pt idx="0">
                  <c:v>no basemap</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SZAMOK!$J$14:$J$18</c:f>
              <c:strCache>
                <c:ptCount val="5"/>
                <c:pt idx="0">
                  <c:v>Cartography</c:v>
                </c:pt>
                <c:pt idx="1">
                  <c:v>Geography</c:v>
                </c:pt>
                <c:pt idx="2">
                  <c:v>Geophysics</c:v>
                </c:pt>
                <c:pt idx="3">
                  <c:v>Geology</c:v>
                </c:pt>
                <c:pt idx="4">
                  <c:v>Meteorology</c:v>
                </c:pt>
              </c:strCache>
            </c:strRef>
          </c:cat>
          <c:val>
            <c:numRef>
              <c:f>SZAMOK!$K$14:$K$18</c:f>
              <c:numCache>
                <c:formatCode>General</c:formatCode>
                <c:ptCount val="5"/>
                <c:pt idx="0">
                  <c:v>143</c:v>
                </c:pt>
                <c:pt idx="1">
                  <c:v>30</c:v>
                </c:pt>
                <c:pt idx="2">
                  <c:v>89</c:v>
                </c:pt>
                <c:pt idx="3">
                  <c:v>9</c:v>
                </c:pt>
                <c:pt idx="4">
                  <c:v>175</c:v>
                </c:pt>
              </c:numCache>
            </c:numRef>
          </c:val>
          <c:extLst>
            <c:ext xmlns:c16="http://schemas.microsoft.com/office/drawing/2014/chart" uri="{C3380CC4-5D6E-409C-BE32-E72D297353CC}">
              <c16:uniqueId val="{00000000-6D72-45B7-862A-0F620B4810B8}"/>
            </c:ext>
          </c:extLst>
        </c:ser>
        <c:ser>
          <c:idx val="1"/>
          <c:order val="1"/>
          <c:tx>
            <c:strRef>
              <c:f>SZAMOK!$L$13</c:f>
              <c:strCache>
                <c:ptCount val="1"/>
                <c:pt idx="0">
                  <c:v>copy ref</c:v>
                </c:pt>
              </c:strCache>
            </c:strRef>
          </c:tx>
          <c:invertIfNegative val="0"/>
          <c:dLbls>
            <c:dLbl>
              <c:idx val="0"/>
              <c:layout>
                <c:manualLayout>
                  <c:x val="-1.8709518762090249E-17"/>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72-45B7-862A-0F620B4810B8}"/>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SZAMOK!$J$14:$J$18</c:f>
              <c:strCache>
                <c:ptCount val="5"/>
                <c:pt idx="0">
                  <c:v>Cartography</c:v>
                </c:pt>
                <c:pt idx="1">
                  <c:v>Geography</c:v>
                </c:pt>
                <c:pt idx="2">
                  <c:v>Geophysics</c:v>
                </c:pt>
                <c:pt idx="3">
                  <c:v>Geology</c:v>
                </c:pt>
                <c:pt idx="4">
                  <c:v>Meteorology</c:v>
                </c:pt>
              </c:strCache>
            </c:strRef>
          </c:cat>
          <c:val>
            <c:numRef>
              <c:f>SZAMOK!$L$14:$L$18</c:f>
              <c:numCache>
                <c:formatCode>General</c:formatCode>
                <c:ptCount val="5"/>
                <c:pt idx="0">
                  <c:v>134</c:v>
                </c:pt>
                <c:pt idx="1">
                  <c:v>55</c:v>
                </c:pt>
                <c:pt idx="2">
                  <c:v>35</c:v>
                </c:pt>
                <c:pt idx="3">
                  <c:v>29</c:v>
                </c:pt>
                <c:pt idx="4">
                  <c:v>16</c:v>
                </c:pt>
              </c:numCache>
            </c:numRef>
          </c:val>
          <c:extLst>
            <c:ext xmlns:c16="http://schemas.microsoft.com/office/drawing/2014/chart" uri="{C3380CC4-5D6E-409C-BE32-E72D297353CC}">
              <c16:uniqueId val="{00000001-6D72-45B7-862A-0F620B4810B8}"/>
            </c:ext>
          </c:extLst>
        </c:ser>
        <c:ser>
          <c:idx val="2"/>
          <c:order val="2"/>
          <c:tx>
            <c:strRef>
              <c:f>SZAMOK!$M$13</c:f>
              <c:strCache>
                <c:ptCount val="1"/>
                <c:pt idx="0">
                  <c:v>copy unref</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SZAMOK!$J$14:$J$18</c:f>
              <c:strCache>
                <c:ptCount val="5"/>
                <c:pt idx="0">
                  <c:v>Cartography</c:v>
                </c:pt>
                <c:pt idx="1">
                  <c:v>Geography</c:v>
                </c:pt>
                <c:pt idx="2">
                  <c:v>Geophysics</c:v>
                </c:pt>
                <c:pt idx="3">
                  <c:v>Geology</c:v>
                </c:pt>
                <c:pt idx="4">
                  <c:v>Meteorology</c:v>
                </c:pt>
              </c:strCache>
            </c:strRef>
          </c:cat>
          <c:val>
            <c:numRef>
              <c:f>SZAMOK!$M$14:$M$18</c:f>
              <c:numCache>
                <c:formatCode>General</c:formatCode>
                <c:ptCount val="5"/>
                <c:pt idx="0">
                  <c:v>5</c:v>
                </c:pt>
                <c:pt idx="1">
                  <c:v>23</c:v>
                </c:pt>
                <c:pt idx="2">
                  <c:v>45</c:v>
                </c:pt>
                <c:pt idx="3">
                  <c:v>0</c:v>
                </c:pt>
                <c:pt idx="4">
                  <c:v>0</c:v>
                </c:pt>
              </c:numCache>
            </c:numRef>
          </c:val>
          <c:extLst>
            <c:ext xmlns:c16="http://schemas.microsoft.com/office/drawing/2014/chart" uri="{C3380CC4-5D6E-409C-BE32-E72D297353CC}">
              <c16:uniqueId val="{00000002-6D72-45B7-862A-0F620B4810B8}"/>
            </c:ext>
          </c:extLst>
        </c:ser>
        <c:ser>
          <c:idx val="3"/>
          <c:order val="3"/>
          <c:tx>
            <c:strRef>
              <c:f>SZAMOK!$N$13</c:f>
              <c:strCache>
                <c:ptCount val="1"/>
                <c:pt idx="0">
                  <c:v>edited</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SZAMOK!$J$14:$J$18</c:f>
              <c:strCache>
                <c:ptCount val="5"/>
                <c:pt idx="0">
                  <c:v>Cartography</c:v>
                </c:pt>
                <c:pt idx="1">
                  <c:v>Geography</c:v>
                </c:pt>
                <c:pt idx="2">
                  <c:v>Geophysics</c:v>
                </c:pt>
                <c:pt idx="3">
                  <c:v>Geology</c:v>
                </c:pt>
                <c:pt idx="4">
                  <c:v>Meteorology</c:v>
                </c:pt>
              </c:strCache>
            </c:strRef>
          </c:cat>
          <c:val>
            <c:numRef>
              <c:f>SZAMOK!$N$14:$N$18</c:f>
              <c:numCache>
                <c:formatCode>General</c:formatCode>
                <c:ptCount val="5"/>
                <c:pt idx="0">
                  <c:v>12</c:v>
                </c:pt>
                <c:pt idx="1">
                  <c:v>75</c:v>
                </c:pt>
                <c:pt idx="2">
                  <c:v>133</c:v>
                </c:pt>
                <c:pt idx="3">
                  <c:v>139</c:v>
                </c:pt>
                <c:pt idx="4">
                  <c:v>43</c:v>
                </c:pt>
              </c:numCache>
            </c:numRef>
          </c:val>
          <c:extLst>
            <c:ext xmlns:c16="http://schemas.microsoft.com/office/drawing/2014/chart" uri="{C3380CC4-5D6E-409C-BE32-E72D297353CC}">
              <c16:uniqueId val="{00000003-6D72-45B7-862A-0F620B4810B8}"/>
            </c:ext>
          </c:extLst>
        </c:ser>
        <c:ser>
          <c:idx val="4"/>
          <c:order val="4"/>
          <c:tx>
            <c:strRef>
              <c:f>SZAMOK!$O$13</c:f>
              <c:strCache>
                <c:ptCount val="1"/>
                <c:pt idx="0">
                  <c:v>vector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SZAMOK!$J$14:$J$18</c:f>
              <c:strCache>
                <c:ptCount val="5"/>
                <c:pt idx="0">
                  <c:v>Cartography</c:v>
                </c:pt>
                <c:pt idx="1">
                  <c:v>Geography</c:v>
                </c:pt>
                <c:pt idx="2">
                  <c:v>Geophysics</c:v>
                </c:pt>
                <c:pt idx="3">
                  <c:v>Geology</c:v>
                </c:pt>
                <c:pt idx="4">
                  <c:v>Meteorology</c:v>
                </c:pt>
              </c:strCache>
            </c:strRef>
          </c:cat>
          <c:val>
            <c:numRef>
              <c:f>SZAMOK!$O$14:$O$18</c:f>
              <c:numCache>
                <c:formatCode>General</c:formatCode>
                <c:ptCount val="5"/>
                <c:pt idx="0">
                  <c:v>0</c:v>
                </c:pt>
                <c:pt idx="1">
                  <c:v>0</c:v>
                </c:pt>
                <c:pt idx="2">
                  <c:v>3</c:v>
                </c:pt>
                <c:pt idx="3">
                  <c:v>0</c:v>
                </c:pt>
                <c:pt idx="4">
                  <c:v>0</c:v>
                </c:pt>
              </c:numCache>
            </c:numRef>
          </c:val>
          <c:extLst>
            <c:ext xmlns:c16="http://schemas.microsoft.com/office/drawing/2014/chart" uri="{C3380CC4-5D6E-409C-BE32-E72D297353CC}">
              <c16:uniqueId val="{00000004-6D72-45B7-862A-0F620B4810B8}"/>
            </c:ext>
          </c:extLst>
        </c:ser>
        <c:ser>
          <c:idx val="5"/>
          <c:order val="5"/>
          <c:tx>
            <c:strRef>
              <c:f>SZAMOK!$P$13</c:f>
              <c:strCache>
                <c:ptCount val="1"/>
                <c:pt idx="0">
                  <c:v>no data</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SZAMOK!$J$14:$J$18</c:f>
              <c:strCache>
                <c:ptCount val="5"/>
                <c:pt idx="0">
                  <c:v>Cartography</c:v>
                </c:pt>
                <c:pt idx="1">
                  <c:v>Geography</c:v>
                </c:pt>
                <c:pt idx="2">
                  <c:v>Geophysics</c:v>
                </c:pt>
                <c:pt idx="3">
                  <c:v>Geology</c:v>
                </c:pt>
                <c:pt idx="4">
                  <c:v>Meteorology</c:v>
                </c:pt>
              </c:strCache>
            </c:strRef>
          </c:cat>
          <c:val>
            <c:numRef>
              <c:f>SZAMOK!$P$14:$P$18</c:f>
              <c:numCache>
                <c:formatCode>General</c:formatCode>
                <c:ptCount val="5"/>
                <c:pt idx="0">
                  <c:v>0</c:v>
                </c:pt>
                <c:pt idx="1">
                  <c:v>129</c:v>
                </c:pt>
                <c:pt idx="2">
                  <c:v>0</c:v>
                </c:pt>
                <c:pt idx="3">
                  <c:v>123</c:v>
                </c:pt>
                <c:pt idx="4">
                  <c:v>64</c:v>
                </c:pt>
              </c:numCache>
            </c:numRef>
          </c:val>
          <c:extLst>
            <c:ext xmlns:c16="http://schemas.microsoft.com/office/drawing/2014/chart" uri="{C3380CC4-5D6E-409C-BE32-E72D297353CC}">
              <c16:uniqueId val="{00000005-6D72-45B7-862A-0F620B4810B8}"/>
            </c:ext>
          </c:extLst>
        </c:ser>
        <c:dLbls>
          <c:showLegendKey val="0"/>
          <c:showVal val="0"/>
          <c:showCatName val="0"/>
          <c:showSerName val="0"/>
          <c:showPercent val="0"/>
          <c:showBubbleSize val="0"/>
        </c:dLbls>
        <c:gapWidth val="219"/>
        <c:overlap val="-27"/>
        <c:axId val="503383264"/>
        <c:axId val="1"/>
      </c:barChart>
      <c:catAx>
        <c:axId val="50338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0338326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Thematic content</a:t>
            </a:r>
          </a:p>
        </c:rich>
      </c:tx>
      <c:overlay val="0"/>
      <c:spPr>
        <a:noFill/>
        <a:ln w="25400">
          <a:noFill/>
        </a:ln>
      </c:spPr>
    </c:title>
    <c:autoTitleDeleted val="0"/>
    <c:plotArea>
      <c:layout/>
      <c:barChart>
        <c:barDir val="col"/>
        <c:grouping val="clustered"/>
        <c:varyColors val="0"/>
        <c:ser>
          <c:idx val="0"/>
          <c:order val="0"/>
          <c:tx>
            <c:strRef>
              <c:f>SZAMOK!$C$20</c:f>
              <c:strCache>
                <c:ptCount val="1"/>
                <c:pt idx="0">
                  <c:v>general</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SZAMOK!$C$21:$C$25</c:f>
              <c:numCache>
                <c:formatCode>General</c:formatCode>
                <c:ptCount val="5"/>
                <c:pt idx="0">
                  <c:v>197</c:v>
                </c:pt>
                <c:pt idx="1">
                  <c:v>96</c:v>
                </c:pt>
                <c:pt idx="2">
                  <c:v>44</c:v>
                </c:pt>
                <c:pt idx="3">
                  <c:v>48</c:v>
                </c:pt>
                <c:pt idx="4">
                  <c:v>41</c:v>
                </c:pt>
              </c:numCache>
            </c:numRef>
          </c:val>
          <c:extLst>
            <c:ext xmlns:c16="http://schemas.microsoft.com/office/drawing/2014/chart" uri="{C3380CC4-5D6E-409C-BE32-E72D297353CC}">
              <c16:uniqueId val="{00000000-B8FE-4169-BD47-8FE5434B829D}"/>
            </c:ext>
          </c:extLst>
        </c:ser>
        <c:ser>
          <c:idx val="1"/>
          <c:order val="1"/>
          <c:tx>
            <c:strRef>
              <c:f>SZAMOK!$D$20</c:f>
              <c:strCache>
                <c:ptCount val="1"/>
                <c:pt idx="0">
                  <c:v>cartographic</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SZAMOK!$D$21:$D$25</c:f>
              <c:numCache>
                <c:formatCode>General</c:formatCode>
                <c:ptCount val="5"/>
                <c:pt idx="0">
                  <c:v>52</c:v>
                </c:pt>
                <c:pt idx="1">
                  <c:v>0</c:v>
                </c:pt>
                <c:pt idx="2">
                  <c:v>0</c:v>
                </c:pt>
                <c:pt idx="3">
                  <c:v>0</c:v>
                </c:pt>
                <c:pt idx="4">
                  <c:v>0</c:v>
                </c:pt>
              </c:numCache>
            </c:numRef>
          </c:val>
          <c:extLst>
            <c:ext xmlns:c16="http://schemas.microsoft.com/office/drawing/2014/chart" uri="{C3380CC4-5D6E-409C-BE32-E72D297353CC}">
              <c16:uniqueId val="{00000001-B8FE-4169-BD47-8FE5434B829D}"/>
            </c:ext>
          </c:extLst>
        </c:ser>
        <c:ser>
          <c:idx val="2"/>
          <c:order val="2"/>
          <c:tx>
            <c:strRef>
              <c:f>SZAMOK!$E$20</c:f>
              <c:strCache>
                <c:ptCount val="1"/>
                <c:pt idx="0">
                  <c:v>geological</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SZAMOK!$E$21:$E$25</c:f>
              <c:numCache>
                <c:formatCode>General</c:formatCode>
                <c:ptCount val="5"/>
                <c:pt idx="0">
                  <c:v>2</c:v>
                </c:pt>
                <c:pt idx="1">
                  <c:v>65</c:v>
                </c:pt>
                <c:pt idx="2">
                  <c:v>18</c:v>
                </c:pt>
                <c:pt idx="3">
                  <c:v>205</c:v>
                </c:pt>
                <c:pt idx="4">
                  <c:v>0</c:v>
                </c:pt>
              </c:numCache>
            </c:numRef>
          </c:val>
          <c:extLst>
            <c:ext xmlns:c16="http://schemas.microsoft.com/office/drawing/2014/chart" uri="{C3380CC4-5D6E-409C-BE32-E72D297353CC}">
              <c16:uniqueId val="{00000002-B8FE-4169-BD47-8FE5434B829D}"/>
            </c:ext>
          </c:extLst>
        </c:ser>
        <c:ser>
          <c:idx val="3"/>
          <c:order val="3"/>
          <c:tx>
            <c:strRef>
              <c:f>SZAMOK!$F$20</c:f>
              <c:strCache>
                <c:ptCount val="1"/>
                <c:pt idx="0">
                  <c:v>geophysical</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SZAMOK!$F$21:$F$25</c:f>
              <c:numCache>
                <c:formatCode>General</c:formatCode>
                <c:ptCount val="5"/>
                <c:pt idx="0">
                  <c:v>0</c:v>
                </c:pt>
                <c:pt idx="1">
                  <c:v>0</c:v>
                </c:pt>
                <c:pt idx="2">
                  <c:v>229</c:v>
                </c:pt>
                <c:pt idx="3">
                  <c:v>18</c:v>
                </c:pt>
                <c:pt idx="4">
                  <c:v>0</c:v>
                </c:pt>
              </c:numCache>
            </c:numRef>
          </c:val>
          <c:extLst>
            <c:ext xmlns:c16="http://schemas.microsoft.com/office/drawing/2014/chart" uri="{C3380CC4-5D6E-409C-BE32-E72D297353CC}">
              <c16:uniqueId val="{00000003-B8FE-4169-BD47-8FE5434B829D}"/>
            </c:ext>
          </c:extLst>
        </c:ser>
        <c:ser>
          <c:idx val="4"/>
          <c:order val="4"/>
          <c:tx>
            <c:strRef>
              <c:f>SZAMOK!$G$20</c:f>
              <c:strCache>
                <c:ptCount val="1"/>
                <c:pt idx="0">
                  <c:v>geographical</c:v>
                </c:pt>
              </c:strCache>
            </c:strRef>
          </c:tx>
          <c:invertIfNegative val="0"/>
          <c:dLbls>
            <c:dLbl>
              <c:idx val="3"/>
              <c:layout>
                <c:manualLayout>
                  <c:x val="0"/>
                  <c:y val="-4.62962962962971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169-BD47-8FE5434B829D}"/>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SZAMOK!$G$21:$G$25</c:f>
              <c:numCache>
                <c:formatCode>General</c:formatCode>
                <c:ptCount val="5"/>
                <c:pt idx="0">
                  <c:v>15</c:v>
                </c:pt>
                <c:pt idx="1">
                  <c:v>140</c:v>
                </c:pt>
                <c:pt idx="2">
                  <c:v>1</c:v>
                </c:pt>
                <c:pt idx="3">
                  <c:v>36</c:v>
                </c:pt>
                <c:pt idx="4">
                  <c:v>4</c:v>
                </c:pt>
              </c:numCache>
            </c:numRef>
          </c:val>
          <c:extLst>
            <c:ext xmlns:c16="http://schemas.microsoft.com/office/drawing/2014/chart" uri="{C3380CC4-5D6E-409C-BE32-E72D297353CC}">
              <c16:uniqueId val="{00000005-B8FE-4169-BD47-8FE5434B829D}"/>
            </c:ext>
          </c:extLst>
        </c:ser>
        <c:ser>
          <c:idx val="5"/>
          <c:order val="5"/>
          <c:tx>
            <c:strRef>
              <c:f>SZAMOK!$H$20</c:f>
              <c:strCache>
                <c:ptCount val="1"/>
                <c:pt idx="0">
                  <c:v>geomorphological</c:v>
                </c:pt>
              </c:strCache>
            </c:strRef>
          </c:tx>
          <c:spPr>
            <a:solidFill>
              <a:srgbClr val="70AD47"/>
            </a:solidFill>
            <a:ln w="25400">
              <a:noFill/>
            </a:ln>
          </c:spPr>
          <c:invertIfNegative val="0"/>
          <c:cat>
            <c:strRef>
              <c:f>SZAMOK!$B$21:$B$25</c:f>
              <c:strCache>
                <c:ptCount val="5"/>
                <c:pt idx="0">
                  <c:v>Cartography</c:v>
                </c:pt>
                <c:pt idx="1">
                  <c:v>Geography</c:v>
                </c:pt>
                <c:pt idx="2">
                  <c:v>Geophysics</c:v>
                </c:pt>
                <c:pt idx="3">
                  <c:v>Geology</c:v>
                </c:pt>
                <c:pt idx="4">
                  <c:v>Meteorology</c:v>
                </c:pt>
              </c:strCache>
            </c:strRef>
          </c:cat>
          <c:val>
            <c:numRef>
              <c:f>SZAMOK!$H$21:$H$25</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6-B8FE-4169-BD47-8FE5434B829D}"/>
            </c:ext>
          </c:extLst>
        </c:ser>
        <c:ser>
          <c:idx val="6"/>
          <c:order val="6"/>
          <c:tx>
            <c:strRef>
              <c:f>SZAMOK!$I$20</c:f>
              <c:strCache>
                <c:ptCount val="1"/>
                <c:pt idx="0">
                  <c:v>meteorological</c:v>
                </c:pt>
              </c:strCache>
            </c:strRef>
          </c:tx>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SZAMOK!$I$21:$I$25</c:f>
              <c:numCache>
                <c:formatCode>General</c:formatCode>
                <c:ptCount val="5"/>
                <c:pt idx="0">
                  <c:v>12</c:v>
                </c:pt>
                <c:pt idx="1">
                  <c:v>5</c:v>
                </c:pt>
                <c:pt idx="2">
                  <c:v>13</c:v>
                </c:pt>
                <c:pt idx="3">
                  <c:v>3</c:v>
                </c:pt>
                <c:pt idx="4">
                  <c:v>253</c:v>
                </c:pt>
              </c:numCache>
            </c:numRef>
          </c:val>
          <c:extLst>
            <c:ext xmlns:c16="http://schemas.microsoft.com/office/drawing/2014/chart" uri="{C3380CC4-5D6E-409C-BE32-E72D297353CC}">
              <c16:uniqueId val="{00000007-B8FE-4169-BD47-8FE5434B829D}"/>
            </c:ext>
          </c:extLst>
        </c:ser>
        <c:ser>
          <c:idx val="7"/>
          <c:order val="7"/>
          <c:tx>
            <c:strRef>
              <c:f>SZAMOK!$J$20</c:f>
              <c:strCache>
                <c:ptCount val="1"/>
                <c:pt idx="0">
                  <c:v>ethnographical</c:v>
                </c:pt>
              </c:strCache>
            </c:strRef>
          </c:tx>
          <c:invertIfNegative val="0"/>
          <c:dLbls>
            <c:dLbl>
              <c:idx val="0"/>
              <c:layout>
                <c:manualLayout>
                  <c:x val="0"/>
                  <c:y val="-3.2407407407407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FE-4169-BD47-8FE5434B829D}"/>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SZAMOK!$B$21:$B$25</c:f>
              <c:strCache>
                <c:ptCount val="5"/>
                <c:pt idx="0">
                  <c:v>Cartography</c:v>
                </c:pt>
                <c:pt idx="1">
                  <c:v>Geography</c:v>
                </c:pt>
                <c:pt idx="2">
                  <c:v>Geophysics</c:v>
                </c:pt>
                <c:pt idx="3">
                  <c:v>Geology</c:v>
                </c:pt>
                <c:pt idx="4">
                  <c:v>Meteorology</c:v>
                </c:pt>
              </c:strCache>
            </c:strRef>
          </c:cat>
          <c:val>
            <c:numRef>
              <c:f>SZAMOK!$J$21:$J$25</c:f>
              <c:numCache>
                <c:formatCode>General</c:formatCode>
                <c:ptCount val="5"/>
                <c:pt idx="0">
                  <c:v>16</c:v>
                </c:pt>
                <c:pt idx="1">
                  <c:v>6</c:v>
                </c:pt>
                <c:pt idx="2">
                  <c:v>0</c:v>
                </c:pt>
                <c:pt idx="3">
                  <c:v>0</c:v>
                </c:pt>
                <c:pt idx="4">
                  <c:v>0</c:v>
                </c:pt>
              </c:numCache>
            </c:numRef>
          </c:val>
          <c:extLst>
            <c:ext xmlns:c16="http://schemas.microsoft.com/office/drawing/2014/chart" uri="{C3380CC4-5D6E-409C-BE32-E72D297353CC}">
              <c16:uniqueId val="{00000009-B8FE-4169-BD47-8FE5434B829D}"/>
            </c:ext>
          </c:extLst>
        </c:ser>
        <c:dLbls>
          <c:showLegendKey val="0"/>
          <c:showVal val="0"/>
          <c:showCatName val="0"/>
          <c:showSerName val="0"/>
          <c:showPercent val="0"/>
          <c:showBubbleSize val="0"/>
        </c:dLbls>
        <c:gapWidth val="219"/>
        <c:overlap val="-27"/>
        <c:axId val="503380640"/>
        <c:axId val="1"/>
      </c:barChart>
      <c:catAx>
        <c:axId val="5033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0338064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dirty="0" err="1"/>
              <a:t>Accessorials</a:t>
            </a:r>
            <a:endParaRPr lang="hu-H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SZAMOK!$O$6</c:f>
              <c:strCache>
                <c:ptCount val="1"/>
                <c:pt idx="0">
                  <c:v>Cartography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SZAMOK!$P$6:$T$6</c:f>
              <c:numCache>
                <c:formatCode>General</c:formatCode>
                <c:ptCount val="5"/>
                <c:pt idx="0">
                  <c:v>54</c:v>
                </c:pt>
                <c:pt idx="1">
                  <c:v>55</c:v>
                </c:pt>
                <c:pt idx="2">
                  <c:v>134</c:v>
                </c:pt>
                <c:pt idx="3">
                  <c:v>152</c:v>
                </c:pt>
                <c:pt idx="4">
                  <c:v>290</c:v>
                </c:pt>
              </c:numCache>
            </c:numRef>
          </c:val>
          <c:extLst>
            <c:ext xmlns:c16="http://schemas.microsoft.com/office/drawing/2014/chart" uri="{C3380CC4-5D6E-409C-BE32-E72D297353CC}">
              <c16:uniqueId val="{00000000-E910-4560-881C-0A6594E8FE19}"/>
            </c:ext>
          </c:extLst>
        </c:ser>
        <c:ser>
          <c:idx val="1"/>
          <c:order val="1"/>
          <c:tx>
            <c:strRef>
              <c:f>SZAMOK!$O$7</c:f>
              <c:strCache>
                <c:ptCount val="1"/>
                <c:pt idx="0">
                  <c:v>Geography</c:v>
                </c:pt>
              </c:strCache>
            </c:strRef>
          </c:tx>
          <c:spPr>
            <a:solidFill>
              <a:schemeClr val="accent2"/>
            </a:solidFill>
            <a:ln>
              <a:noFill/>
            </a:ln>
            <a:effectLst/>
          </c:spPr>
          <c:invertIfNegative val="0"/>
          <c:dLbls>
            <c:dLbl>
              <c:idx val="3"/>
              <c:layout>
                <c:manualLayout>
                  <c:x val="-1.0226207209092468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10-4560-881C-0A6594E8FE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SZAMOK!$P$7:$T$7</c:f>
              <c:numCache>
                <c:formatCode>General</c:formatCode>
                <c:ptCount val="5"/>
                <c:pt idx="0">
                  <c:v>95</c:v>
                </c:pt>
                <c:pt idx="1">
                  <c:v>190</c:v>
                </c:pt>
                <c:pt idx="2">
                  <c:v>227</c:v>
                </c:pt>
                <c:pt idx="3">
                  <c:v>235</c:v>
                </c:pt>
                <c:pt idx="4">
                  <c:v>309</c:v>
                </c:pt>
              </c:numCache>
            </c:numRef>
          </c:val>
          <c:extLst>
            <c:ext xmlns:c16="http://schemas.microsoft.com/office/drawing/2014/chart" uri="{C3380CC4-5D6E-409C-BE32-E72D297353CC}">
              <c16:uniqueId val="{00000002-E910-4560-881C-0A6594E8FE19}"/>
            </c:ext>
          </c:extLst>
        </c:ser>
        <c:ser>
          <c:idx val="2"/>
          <c:order val="2"/>
          <c:tx>
            <c:strRef>
              <c:f>SZAMOK!$O$8</c:f>
              <c:strCache>
                <c:ptCount val="1"/>
                <c:pt idx="0">
                  <c:v>Geophysics</c:v>
                </c:pt>
              </c:strCache>
            </c:strRef>
          </c:tx>
          <c:spPr>
            <a:solidFill>
              <a:schemeClr val="accent3"/>
            </a:solidFill>
            <a:ln>
              <a:noFill/>
            </a:ln>
            <a:effectLst/>
          </c:spPr>
          <c:invertIfNegative val="0"/>
          <c:dLbls>
            <c:dLbl>
              <c:idx val="4"/>
              <c:layout>
                <c:manualLayout>
                  <c:x val="0"/>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10-4560-881C-0A6594E8FE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SZAMOK!$P$8:$T$8</c:f>
              <c:numCache>
                <c:formatCode>General</c:formatCode>
                <c:ptCount val="5"/>
                <c:pt idx="0">
                  <c:v>227</c:v>
                </c:pt>
                <c:pt idx="1">
                  <c:v>158</c:v>
                </c:pt>
                <c:pt idx="2">
                  <c:v>88</c:v>
                </c:pt>
                <c:pt idx="3">
                  <c:v>250</c:v>
                </c:pt>
                <c:pt idx="4">
                  <c:v>295</c:v>
                </c:pt>
              </c:numCache>
            </c:numRef>
          </c:val>
          <c:extLst>
            <c:ext xmlns:c16="http://schemas.microsoft.com/office/drawing/2014/chart" uri="{C3380CC4-5D6E-409C-BE32-E72D297353CC}">
              <c16:uniqueId val="{00000004-E910-4560-881C-0A6594E8FE19}"/>
            </c:ext>
          </c:extLst>
        </c:ser>
        <c:ser>
          <c:idx val="3"/>
          <c:order val="3"/>
          <c:tx>
            <c:strRef>
              <c:f>SZAMOK!$O$9</c:f>
              <c:strCache>
                <c:ptCount val="1"/>
                <c:pt idx="0">
                  <c:v>Geology</c:v>
                </c:pt>
              </c:strCache>
            </c:strRef>
          </c:tx>
          <c:spPr>
            <a:solidFill>
              <a:schemeClr val="accent4"/>
            </a:solidFill>
            <a:ln>
              <a:noFill/>
            </a:ln>
            <a:effectLst/>
          </c:spPr>
          <c:invertIfNegative val="0"/>
          <c:dLbls>
            <c:dLbl>
              <c:idx val="3"/>
              <c:layout>
                <c:manualLayout>
                  <c:x val="0"/>
                  <c:y val="7.8703703703703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10-4560-881C-0A6594E8FE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SZAMOK!$P$9:$T$9</c:f>
              <c:numCache>
                <c:formatCode>General</c:formatCode>
                <c:ptCount val="5"/>
                <c:pt idx="0">
                  <c:v>200</c:v>
                </c:pt>
                <c:pt idx="1">
                  <c:v>218</c:v>
                </c:pt>
                <c:pt idx="2">
                  <c:v>218</c:v>
                </c:pt>
                <c:pt idx="3">
                  <c:v>240</c:v>
                </c:pt>
                <c:pt idx="4">
                  <c:v>296</c:v>
                </c:pt>
              </c:numCache>
            </c:numRef>
          </c:val>
          <c:extLst>
            <c:ext xmlns:c16="http://schemas.microsoft.com/office/drawing/2014/chart" uri="{C3380CC4-5D6E-409C-BE32-E72D297353CC}">
              <c16:uniqueId val="{00000006-E910-4560-881C-0A6594E8FE19}"/>
            </c:ext>
          </c:extLst>
        </c:ser>
        <c:ser>
          <c:idx val="4"/>
          <c:order val="4"/>
          <c:tx>
            <c:strRef>
              <c:f>SZAMOK!$O$10</c:f>
              <c:strCache>
                <c:ptCount val="1"/>
                <c:pt idx="0">
                  <c:v>Meteorology</c:v>
                </c:pt>
              </c:strCache>
            </c:strRef>
          </c:tx>
          <c:spPr>
            <a:solidFill>
              <a:schemeClr val="accent5"/>
            </a:solidFill>
            <a:ln>
              <a:noFill/>
            </a:ln>
            <a:effectLst/>
          </c:spPr>
          <c:invertIfNegative val="0"/>
          <c:dLbls>
            <c:dLbl>
              <c:idx val="4"/>
              <c:layout>
                <c:manualLayout>
                  <c:x val="-1.0226207209092468E-16"/>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10-4560-881C-0A6594E8FE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SZAMOK!$P$5:$T$5</c:f>
              <c:strCache>
                <c:ptCount val="5"/>
                <c:pt idx="0">
                  <c:v>coordinates</c:v>
                </c:pt>
                <c:pt idx="1">
                  <c:v>orientation</c:v>
                </c:pt>
                <c:pt idx="2">
                  <c:v>scale</c:v>
                </c:pt>
                <c:pt idx="3">
                  <c:v>legend</c:v>
                </c:pt>
                <c:pt idx="4">
                  <c:v>name</c:v>
                </c:pt>
              </c:strCache>
            </c:strRef>
          </c:cat>
          <c:val>
            <c:numRef>
              <c:f>SZAMOK!$P$10:$T$10</c:f>
              <c:numCache>
                <c:formatCode>General</c:formatCode>
                <c:ptCount val="5"/>
                <c:pt idx="0">
                  <c:v>177</c:v>
                </c:pt>
                <c:pt idx="1">
                  <c:v>189</c:v>
                </c:pt>
                <c:pt idx="2">
                  <c:v>48</c:v>
                </c:pt>
                <c:pt idx="3">
                  <c:v>246</c:v>
                </c:pt>
                <c:pt idx="4">
                  <c:v>297</c:v>
                </c:pt>
              </c:numCache>
            </c:numRef>
          </c:val>
          <c:extLst>
            <c:ext xmlns:c16="http://schemas.microsoft.com/office/drawing/2014/chart" uri="{C3380CC4-5D6E-409C-BE32-E72D297353CC}">
              <c16:uniqueId val="{00000008-E910-4560-881C-0A6594E8FE19}"/>
            </c:ext>
          </c:extLst>
        </c:ser>
        <c:dLbls>
          <c:showLegendKey val="0"/>
          <c:showVal val="0"/>
          <c:showCatName val="0"/>
          <c:showSerName val="0"/>
          <c:showPercent val="0"/>
          <c:showBubbleSize val="0"/>
        </c:dLbls>
        <c:gapWidth val="219"/>
        <c:overlap val="-27"/>
        <c:axId val="-175959680"/>
        <c:axId val="-175962400"/>
      </c:barChart>
      <c:catAx>
        <c:axId val="-17595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62400"/>
        <c:crosses val="autoZero"/>
        <c:auto val="1"/>
        <c:lblAlgn val="ctr"/>
        <c:lblOffset val="100"/>
        <c:noMultiLvlLbl val="0"/>
      </c:catAx>
      <c:valAx>
        <c:axId val="-17596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Topographic content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SZAMOK!$B$14</c:f>
              <c:strCache>
                <c:ptCount val="1"/>
                <c:pt idx="0">
                  <c:v>Cartography</c:v>
                </c:pt>
              </c:strCache>
            </c:strRef>
          </c:tx>
          <c:spPr>
            <a:solidFill>
              <a:schemeClr val="accent1"/>
            </a:solidFill>
            <a:ln>
              <a:noFill/>
            </a:ln>
            <a:effectLst/>
          </c:spPr>
          <c:invertIfNegative val="0"/>
          <c:dLbls>
            <c:dLbl>
              <c:idx val="1"/>
              <c:layout>
                <c:manualLayout>
                  <c:x val="-2.7801206922632121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03-40B3-BC4E-BA980D54781C}"/>
                </c:ext>
              </c:extLst>
            </c:dLbl>
            <c:dLbl>
              <c:idx val="3"/>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03-40B3-BC4E-BA980D5478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SZAMOK!$C$14:$H$14</c:f>
              <c:numCache>
                <c:formatCode>General</c:formatCode>
                <c:ptCount val="6"/>
                <c:pt idx="0">
                  <c:v>92</c:v>
                </c:pt>
                <c:pt idx="1">
                  <c:v>168</c:v>
                </c:pt>
                <c:pt idx="2">
                  <c:v>99</c:v>
                </c:pt>
                <c:pt idx="3">
                  <c:v>148</c:v>
                </c:pt>
                <c:pt idx="4">
                  <c:v>125</c:v>
                </c:pt>
                <c:pt idx="5">
                  <c:v>172</c:v>
                </c:pt>
              </c:numCache>
            </c:numRef>
          </c:val>
          <c:extLst>
            <c:ext xmlns:c16="http://schemas.microsoft.com/office/drawing/2014/chart" uri="{C3380CC4-5D6E-409C-BE32-E72D297353CC}">
              <c16:uniqueId val="{00000002-A903-40B3-BC4E-BA980D54781C}"/>
            </c:ext>
          </c:extLst>
        </c:ser>
        <c:ser>
          <c:idx val="1"/>
          <c:order val="1"/>
          <c:tx>
            <c:strRef>
              <c:f>SZAMOK!$B$15</c:f>
              <c:strCache>
                <c:ptCount val="1"/>
                <c:pt idx="0">
                  <c:v>Geography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SZAMOK!$C$15:$H$15</c:f>
              <c:numCache>
                <c:formatCode>General</c:formatCode>
                <c:ptCount val="6"/>
                <c:pt idx="0">
                  <c:v>72</c:v>
                </c:pt>
                <c:pt idx="1">
                  <c:v>161</c:v>
                </c:pt>
                <c:pt idx="2">
                  <c:v>66</c:v>
                </c:pt>
                <c:pt idx="3">
                  <c:v>163</c:v>
                </c:pt>
                <c:pt idx="4">
                  <c:v>161</c:v>
                </c:pt>
                <c:pt idx="5">
                  <c:v>228</c:v>
                </c:pt>
              </c:numCache>
            </c:numRef>
          </c:val>
          <c:extLst>
            <c:ext xmlns:c16="http://schemas.microsoft.com/office/drawing/2014/chart" uri="{C3380CC4-5D6E-409C-BE32-E72D297353CC}">
              <c16:uniqueId val="{00000003-A903-40B3-BC4E-BA980D54781C}"/>
            </c:ext>
          </c:extLst>
        </c:ser>
        <c:ser>
          <c:idx val="2"/>
          <c:order val="2"/>
          <c:tx>
            <c:strRef>
              <c:f>SZAMOK!$B$16</c:f>
              <c:strCache>
                <c:ptCount val="1"/>
                <c:pt idx="0">
                  <c:v>Geophysics</c:v>
                </c:pt>
              </c:strCache>
            </c:strRef>
          </c:tx>
          <c:spPr>
            <a:solidFill>
              <a:schemeClr val="accent3"/>
            </a:solidFill>
            <a:ln>
              <a:noFill/>
            </a:ln>
            <a:effectLst/>
          </c:spPr>
          <c:invertIfNegative val="0"/>
          <c:dLbls>
            <c:dLbl>
              <c:idx val="0"/>
              <c:layout>
                <c:manualLayout>
                  <c:x val="-2.5484145284058245E-17"/>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03-40B3-BC4E-BA980D5478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SZAMOK!$C$16:$H$16</c:f>
              <c:numCache>
                <c:formatCode>General</c:formatCode>
                <c:ptCount val="6"/>
                <c:pt idx="0">
                  <c:v>86</c:v>
                </c:pt>
                <c:pt idx="1">
                  <c:v>104</c:v>
                </c:pt>
                <c:pt idx="2">
                  <c:v>4</c:v>
                </c:pt>
                <c:pt idx="3">
                  <c:v>145</c:v>
                </c:pt>
                <c:pt idx="4">
                  <c:v>42</c:v>
                </c:pt>
                <c:pt idx="5">
                  <c:v>181</c:v>
                </c:pt>
              </c:numCache>
            </c:numRef>
          </c:val>
          <c:extLst>
            <c:ext xmlns:c16="http://schemas.microsoft.com/office/drawing/2014/chart" uri="{C3380CC4-5D6E-409C-BE32-E72D297353CC}">
              <c16:uniqueId val="{00000005-A903-40B3-BC4E-BA980D54781C}"/>
            </c:ext>
          </c:extLst>
        </c:ser>
        <c:ser>
          <c:idx val="3"/>
          <c:order val="3"/>
          <c:tx>
            <c:strRef>
              <c:f>SZAMOK!$B$17</c:f>
              <c:strCache>
                <c:ptCount val="1"/>
                <c:pt idx="0">
                  <c:v>Geology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SZAMOK!$C$17:$H$17</c:f>
              <c:numCache>
                <c:formatCode>General</c:formatCode>
                <c:ptCount val="6"/>
                <c:pt idx="0">
                  <c:v>100</c:v>
                </c:pt>
                <c:pt idx="1">
                  <c:v>155</c:v>
                </c:pt>
                <c:pt idx="2">
                  <c:v>15</c:v>
                </c:pt>
                <c:pt idx="3">
                  <c:v>81</c:v>
                </c:pt>
                <c:pt idx="4">
                  <c:v>81</c:v>
                </c:pt>
                <c:pt idx="5">
                  <c:v>261</c:v>
                </c:pt>
              </c:numCache>
            </c:numRef>
          </c:val>
          <c:extLst>
            <c:ext xmlns:c16="http://schemas.microsoft.com/office/drawing/2014/chart" uri="{C3380CC4-5D6E-409C-BE32-E72D297353CC}">
              <c16:uniqueId val="{00000006-A903-40B3-BC4E-BA980D54781C}"/>
            </c:ext>
          </c:extLst>
        </c:ser>
        <c:ser>
          <c:idx val="4"/>
          <c:order val="4"/>
          <c:tx>
            <c:strRef>
              <c:f>SZAMOK!$B$18</c:f>
              <c:strCache>
                <c:ptCount val="1"/>
                <c:pt idx="0">
                  <c:v>Meteorology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SZAMOK!$C$13:$H$13</c:f>
              <c:strCache>
                <c:ptCount val="6"/>
                <c:pt idx="0">
                  <c:v>hypsography</c:v>
                </c:pt>
                <c:pt idx="1">
                  <c:v>hydrography</c:v>
                </c:pt>
                <c:pt idx="2">
                  <c:v>road network</c:v>
                </c:pt>
                <c:pt idx="3">
                  <c:v>boundaries</c:v>
                </c:pt>
                <c:pt idx="4">
                  <c:v>settelments</c:v>
                </c:pt>
                <c:pt idx="5">
                  <c:v>geographical names</c:v>
                </c:pt>
              </c:strCache>
            </c:strRef>
          </c:cat>
          <c:val>
            <c:numRef>
              <c:f>SZAMOK!$C$18:$H$18</c:f>
              <c:numCache>
                <c:formatCode>General</c:formatCode>
                <c:ptCount val="6"/>
                <c:pt idx="0">
                  <c:v>21</c:v>
                </c:pt>
                <c:pt idx="1">
                  <c:v>32</c:v>
                </c:pt>
                <c:pt idx="2">
                  <c:v>2</c:v>
                </c:pt>
                <c:pt idx="3">
                  <c:v>230</c:v>
                </c:pt>
                <c:pt idx="4">
                  <c:v>18</c:v>
                </c:pt>
                <c:pt idx="5">
                  <c:v>38</c:v>
                </c:pt>
              </c:numCache>
            </c:numRef>
          </c:val>
          <c:extLst>
            <c:ext xmlns:c16="http://schemas.microsoft.com/office/drawing/2014/chart" uri="{C3380CC4-5D6E-409C-BE32-E72D297353CC}">
              <c16:uniqueId val="{00000007-A903-40B3-BC4E-BA980D54781C}"/>
            </c:ext>
          </c:extLst>
        </c:ser>
        <c:dLbls>
          <c:showLegendKey val="0"/>
          <c:showVal val="0"/>
          <c:showCatName val="0"/>
          <c:showSerName val="0"/>
          <c:showPercent val="0"/>
          <c:showBubbleSize val="0"/>
        </c:dLbls>
        <c:gapWidth val="219"/>
        <c:overlap val="-27"/>
        <c:axId val="-175950976"/>
        <c:axId val="-175961312"/>
      </c:barChart>
      <c:catAx>
        <c:axId val="-17595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61312"/>
        <c:crosses val="autoZero"/>
        <c:auto val="1"/>
        <c:lblAlgn val="ctr"/>
        <c:lblOffset val="100"/>
        <c:noMultiLvlLbl val="0"/>
      </c:catAx>
      <c:valAx>
        <c:axId val="-17596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dirty="0"/>
              <a:t>The most </a:t>
            </a:r>
            <a:r>
              <a:rPr lang="hu-HU" dirty="0" err="1"/>
              <a:t>common</a:t>
            </a:r>
            <a:r>
              <a:rPr lang="hu-HU" dirty="0"/>
              <a:t> </a:t>
            </a:r>
            <a:r>
              <a:rPr lang="hu-HU" dirty="0" err="1"/>
              <a:t>countries</a:t>
            </a:r>
            <a:r>
              <a:rPr lang="hu-HU" baseline="0" dirty="0"/>
              <a:t> </a:t>
            </a:r>
            <a:r>
              <a:rPr lang="hu-HU" baseline="0" dirty="0" err="1"/>
              <a:t>with</a:t>
            </a:r>
            <a:r>
              <a:rPr lang="hu-HU" baseline="0" dirty="0"/>
              <a:t> </a:t>
            </a:r>
            <a:r>
              <a:rPr lang="hu-HU" baseline="0" dirty="0" err="1"/>
              <a:t>first</a:t>
            </a:r>
            <a:r>
              <a:rPr lang="hu-HU" baseline="0" dirty="0"/>
              <a:t> </a:t>
            </a:r>
            <a:r>
              <a:rPr lang="hu-HU" baseline="0" dirty="0" err="1"/>
              <a:t>authorship</a:t>
            </a:r>
            <a:endParaRPr lang="hu-HU" baseline="0" dirty="0"/>
          </a:p>
          <a:p>
            <a:pPr>
              <a:defRPr/>
            </a:pPr>
            <a:r>
              <a:rPr lang="hu-HU" baseline="0" dirty="0"/>
              <a:t>(</a:t>
            </a:r>
            <a:r>
              <a:rPr lang="hu-HU" baseline="0" dirty="0" err="1"/>
              <a:t>with</a:t>
            </a:r>
            <a:r>
              <a:rPr lang="hu-HU" baseline="0" dirty="0"/>
              <a:t> more </a:t>
            </a:r>
            <a:r>
              <a:rPr lang="hu-HU" baseline="0" dirty="0" err="1"/>
              <a:t>than</a:t>
            </a:r>
            <a:r>
              <a:rPr lang="hu-HU" baseline="0" dirty="0"/>
              <a:t> 20 </a:t>
            </a:r>
            <a:r>
              <a:rPr lang="hu-HU" baseline="0" dirty="0" err="1"/>
              <a:t>maps</a:t>
            </a:r>
            <a:r>
              <a:rPr lang="hu-HU" baseline="0" dirty="0"/>
              <a:t> </a:t>
            </a:r>
            <a:r>
              <a:rPr lang="hu-HU" baseline="0" dirty="0" err="1"/>
              <a:t>evaluated</a:t>
            </a:r>
            <a:r>
              <a:rPr lang="hu-HU" baseline="0" dirty="0"/>
              <a:t>)</a:t>
            </a:r>
            <a:endParaRPr lang="hu-H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COUNTRIES!$W$1515:$W$1528</c:f>
              <c:strCache>
                <c:ptCount val="13"/>
                <c:pt idx="0">
                  <c:v>Hungary</c:v>
                </c:pt>
                <c:pt idx="1">
                  <c:v>United States</c:v>
                </c:pt>
                <c:pt idx="2">
                  <c:v>United Kingdom</c:v>
                </c:pt>
                <c:pt idx="3">
                  <c:v>China</c:v>
                </c:pt>
                <c:pt idx="4">
                  <c:v>Germany</c:v>
                </c:pt>
                <c:pt idx="5">
                  <c:v>Italy</c:v>
                </c:pt>
                <c:pt idx="6">
                  <c:v>Spain</c:v>
                </c:pt>
                <c:pt idx="7">
                  <c:v>France</c:v>
                </c:pt>
                <c:pt idx="8">
                  <c:v>Poland</c:v>
                </c:pt>
                <c:pt idx="9">
                  <c:v>Switzerland</c:v>
                </c:pt>
                <c:pt idx="10">
                  <c:v>Australia</c:v>
                </c:pt>
                <c:pt idx="11">
                  <c:v>Brazil</c:v>
                </c:pt>
                <c:pt idx="12">
                  <c:v>Norway</c:v>
                </c:pt>
              </c:strCache>
            </c:strRef>
          </c:cat>
          <c:val>
            <c:numRef>
              <c:f>COUNTRIES!$X$1515:$X$1528</c:f>
              <c:numCache>
                <c:formatCode>General</c:formatCode>
                <c:ptCount val="13"/>
                <c:pt idx="0">
                  <c:v>471</c:v>
                </c:pt>
                <c:pt idx="1">
                  <c:v>169</c:v>
                </c:pt>
                <c:pt idx="2">
                  <c:v>160</c:v>
                </c:pt>
                <c:pt idx="3">
                  <c:v>104</c:v>
                </c:pt>
                <c:pt idx="4">
                  <c:v>60</c:v>
                </c:pt>
                <c:pt idx="5">
                  <c:v>44</c:v>
                </c:pt>
                <c:pt idx="6">
                  <c:v>43</c:v>
                </c:pt>
                <c:pt idx="7">
                  <c:v>36</c:v>
                </c:pt>
                <c:pt idx="8">
                  <c:v>36</c:v>
                </c:pt>
                <c:pt idx="9">
                  <c:v>34</c:v>
                </c:pt>
                <c:pt idx="10">
                  <c:v>26</c:v>
                </c:pt>
                <c:pt idx="11">
                  <c:v>26</c:v>
                </c:pt>
                <c:pt idx="12">
                  <c:v>21</c:v>
                </c:pt>
              </c:numCache>
            </c:numRef>
          </c:val>
          <c:extLst>
            <c:ext xmlns:c16="http://schemas.microsoft.com/office/drawing/2014/chart" uri="{C3380CC4-5D6E-409C-BE32-E72D297353CC}">
              <c16:uniqueId val="{00000000-E3D1-4B5C-AEB3-01A461851E7C}"/>
            </c:ext>
          </c:extLst>
        </c:ser>
        <c:dLbls>
          <c:showLegendKey val="0"/>
          <c:showVal val="0"/>
          <c:showCatName val="0"/>
          <c:showSerName val="0"/>
          <c:showPercent val="0"/>
          <c:showBubbleSize val="0"/>
        </c:dLbls>
        <c:gapWidth val="219"/>
        <c:overlap val="-27"/>
        <c:axId val="-175958592"/>
        <c:axId val="-175953696"/>
      </c:barChart>
      <c:catAx>
        <c:axId val="-17595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75953696"/>
        <c:crosses val="autoZero"/>
        <c:auto val="1"/>
        <c:lblAlgn val="ctr"/>
        <c:lblOffset val="100"/>
        <c:noMultiLvlLbl val="0"/>
      </c:catAx>
      <c:valAx>
        <c:axId val="-17595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USA</a:t>
            </a:r>
            <a:r>
              <a:rPr lang="hu-HU" dirty="0"/>
              <a:t> (169)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COUNTRIES!$B$1517</c:f>
              <c:strCache>
                <c:ptCount val="1"/>
                <c:pt idx="0">
                  <c:v>USA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16-4419-B246-265164AC4A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16-4419-B246-265164AC4A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16-4419-B246-265164AC4A31}"/>
              </c:ext>
            </c:extLst>
          </c:dPt>
          <c:dLbls>
            <c:dLbl>
              <c:idx val="2"/>
              <c:delete val="1"/>
              <c:extLst>
                <c:ext xmlns:c15="http://schemas.microsoft.com/office/drawing/2012/chart" uri="{CE6537A1-D6FC-4f65-9D91-7224C49458BB}"/>
                <c:ext xmlns:c16="http://schemas.microsoft.com/office/drawing/2014/chart" uri="{C3380CC4-5D6E-409C-BE32-E72D297353CC}">
                  <c16:uniqueId val="{00000005-2016-4419-B246-265164AC4A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COUNTRIES!$C$1518:$C$1521</c:f>
              <c:strCache>
                <c:ptCount val="3"/>
                <c:pt idx="0">
                  <c:v>excellent</c:v>
                </c:pt>
                <c:pt idx="1">
                  <c:v>medium</c:v>
                </c:pt>
                <c:pt idx="2">
                  <c:v>poor</c:v>
                </c:pt>
              </c:strCache>
            </c:strRef>
          </c:cat>
          <c:val>
            <c:numRef>
              <c:f>COUNTRIES!$B$1518:$B$1521</c:f>
              <c:numCache>
                <c:formatCode>0.00</c:formatCode>
                <c:ptCount val="3"/>
                <c:pt idx="0">
                  <c:v>84.023668639053255</c:v>
                </c:pt>
                <c:pt idx="1">
                  <c:v>15.976331360946746</c:v>
                </c:pt>
                <c:pt idx="2">
                  <c:v>0</c:v>
                </c:pt>
              </c:numCache>
            </c:numRef>
          </c:val>
          <c:extLst>
            <c:ext xmlns:c16="http://schemas.microsoft.com/office/drawing/2014/chart" uri="{C3380CC4-5D6E-409C-BE32-E72D297353CC}">
              <c16:uniqueId val="{00000006-2016-4419-B246-265164AC4A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UK</a:t>
            </a:r>
            <a:r>
              <a:rPr lang="hu-HU" dirty="0"/>
              <a:t> (160)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COUNTRIES!$B$1522</c:f>
              <c:strCache>
                <c:ptCount val="1"/>
                <c:pt idx="0">
                  <c:v>UK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F-4C1C-84B3-87F3BBB0FF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F-4C1C-84B3-87F3BBB0FF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F-4C1C-84B3-87F3BBB0FF3F}"/>
              </c:ext>
            </c:extLst>
          </c:dPt>
          <c:dLbls>
            <c:dLbl>
              <c:idx val="2"/>
              <c:delete val="1"/>
              <c:extLst>
                <c:ext xmlns:c15="http://schemas.microsoft.com/office/drawing/2012/chart" uri="{CE6537A1-D6FC-4f65-9D91-7224C49458BB}"/>
                <c:ext xmlns:c16="http://schemas.microsoft.com/office/drawing/2014/chart" uri="{C3380CC4-5D6E-409C-BE32-E72D297353CC}">
                  <c16:uniqueId val="{00000005-C57F-4C1C-84B3-87F3BBB0FF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COUNTRIES!$C$1523:$C$1525</c:f>
              <c:strCache>
                <c:ptCount val="3"/>
                <c:pt idx="0">
                  <c:v>excellent</c:v>
                </c:pt>
                <c:pt idx="1">
                  <c:v>medium</c:v>
                </c:pt>
                <c:pt idx="2">
                  <c:v>poor</c:v>
                </c:pt>
              </c:strCache>
            </c:strRef>
          </c:cat>
          <c:val>
            <c:numRef>
              <c:f>COUNTRIES!$B$1523:$B$1525</c:f>
              <c:numCache>
                <c:formatCode>0.00</c:formatCode>
                <c:ptCount val="3"/>
                <c:pt idx="0">
                  <c:v>92.5</c:v>
                </c:pt>
                <c:pt idx="1">
                  <c:v>7.5</c:v>
                </c:pt>
                <c:pt idx="2">
                  <c:v>0</c:v>
                </c:pt>
              </c:numCache>
            </c:numRef>
          </c:val>
          <c:extLst>
            <c:ext xmlns:c16="http://schemas.microsoft.com/office/drawing/2014/chart" uri="{C3380CC4-5D6E-409C-BE32-E72D297353CC}">
              <c16:uniqueId val="{00000006-C57F-4C1C-84B3-87F3BBB0FF3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China</a:t>
            </a:r>
            <a:r>
              <a:rPr lang="hu-HU" dirty="0"/>
              <a:t> (104)</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COUNTRIES!$B$1526</c:f>
              <c:strCache>
                <c:ptCount val="1"/>
                <c:pt idx="0">
                  <c:v>China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FC-4114-B6D1-001BE52079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FC-4114-B6D1-001BE52079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FC-4114-B6D1-001BE52079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COUNTRIES!$C$1527:$C$1529</c:f>
              <c:strCache>
                <c:ptCount val="3"/>
                <c:pt idx="0">
                  <c:v>excellent</c:v>
                </c:pt>
                <c:pt idx="1">
                  <c:v>medium</c:v>
                </c:pt>
                <c:pt idx="2">
                  <c:v>poor</c:v>
                </c:pt>
              </c:strCache>
            </c:strRef>
          </c:cat>
          <c:val>
            <c:numRef>
              <c:f>COUNTRIES!$B$1527:$B$1529</c:f>
              <c:numCache>
                <c:formatCode>0.00</c:formatCode>
                <c:ptCount val="3"/>
                <c:pt idx="0">
                  <c:v>74.038461538461547</c:v>
                </c:pt>
                <c:pt idx="1">
                  <c:v>23.076923076923077</c:v>
                </c:pt>
                <c:pt idx="2">
                  <c:v>2.8846153846153846</c:v>
                </c:pt>
              </c:numCache>
            </c:numRef>
          </c:val>
          <c:extLst>
            <c:ext xmlns:c16="http://schemas.microsoft.com/office/drawing/2014/chart" uri="{C3380CC4-5D6E-409C-BE32-E72D297353CC}">
              <c16:uniqueId val="{00000006-D3FC-4114-B6D1-001BE520795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Germany</a:t>
            </a:r>
            <a:r>
              <a:rPr lang="hu-HU"/>
              <a:t> (60)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COUNTRIES!$B$1530</c:f>
              <c:strCache>
                <c:ptCount val="1"/>
                <c:pt idx="0">
                  <c:v>Germany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76-4D98-9699-B6F9824EAA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76-4D98-9699-B6F9824EAA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76-4D98-9699-B6F9824EAA5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COUNTRIES!$C$1531:$C$1533</c:f>
              <c:strCache>
                <c:ptCount val="3"/>
                <c:pt idx="0">
                  <c:v>excellent</c:v>
                </c:pt>
                <c:pt idx="1">
                  <c:v>medium</c:v>
                </c:pt>
                <c:pt idx="2">
                  <c:v>poor</c:v>
                </c:pt>
              </c:strCache>
            </c:strRef>
          </c:cat>
          <c:val>
            <c:numRef>
              <c:f>COUNTRIES!$B$1531:$B$1533</c:f>
              <c:numCache>
                <c:formatCode>0.00</c:formatCode>
                <c:ptCount val="3"/>
                <c:pt idx="0">
                  <c:v>83.333333333333343</c:v>
                </c:pt>
                <c:pt idx="1">
                  <c:v>16.666666666666664</c:v>
                </c:pt>
                <c:pt idx="2">
                  <c:v>0</c:v>
                </c:pt>
              </c:numCache>
            </c:numRef>
          </c:val>
          <c:extLst>
            <c:ext xmlns:c16="http://schemas.microsoft.com/office/drawing/2014/chart" uri="{C3380CC4-5D6E-409C-BE32-E72D297353CC}">
              <c16:uniqueId val="{00000006-CD76-4D98-9699-B6F9824EAA5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Visualization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10365335940056081"/>
          <c:y val="0.1425168107588857"/>
          <c:w val="0.8740412967508967"/>
          <c:h val="0.68044808519972466"/>
        </c:manualLayout>
      </c:layout>
      <c:barChart>
        <c:barDir val="col"/>
        <c:grouping val="clustered"/>
        <c:varyColors val="0"/>
        <c:ser>
          <c:idx val="0"/>
          <c:order val="0"/>
          <c:tx>
            <c:strRef>
              <c:f>SZAMOK!$B$5</c:f>
              <c:strCache>
                <c:ptCount val="1"/>
                <c:pt idx="0">
                  <c:v>Cartography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SZAMOK!$B$6:$B$8</c:f>
              <c:numCache>
                <c:formatCode>General</c:formatCode>
                <c:ptCount val="3"/>
                <c:pt idx="0">
                  <c:v>181</c:v>
                </c:pt>
                <c:pt idx="1">
                  <c:v>104</c:v>
                </c:pt>
                <c:pt idx="2">
                  <c:v>9</c:v>
                </c:pt>
              </c:numCache>
            </c:numRef>
          </c:val>
          <c:extLst>
            <c:ext xmlns:c16="http://schemas.microsoft.com/office/drawing/2014/chart" uri="{C3380CC4-5D6E-409C-BE32-E72D297353CC}">
              <c16:uniqueId val="{00000000-B7A1-48CA-8A76-F0881CA723BB}"/>
            </c:ext>
          </c:extLst>
        </c:ser>
        <c:ser>
          <c:idx val="1"/>
          <c:order val="1"/>
          <c:tx>
            <c:strRef>
              <c:f>SZAMOK!$C$5</c:f>
              <c:strCache>
                <c:ptCount val="1"/>
                <c:pt idx="0">
                  <c:v>Geography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SZAMOK!$C$6:$C$8</c:f>
              <c:numCache>
                <c:formatCode>General</c:formatCode>
                <c:ptCount val="3"/>
                <c:pt idx="0">
                  <c:v>250</c:v>
                </c:pt>
                <c:pt idx="1">
                  <c:v>58</c:v>
                </c:pt>
                <c:pt idx="2">
                  <c:v>4</c:v>
                </c:pt>
              </c:numCache>
            </c:numRef>
          </c:val>
          <c:extLst>
            <c:ext xmlns:c16="http://schemas.microsoft.com/office/drawing/2014/chart" uri="{C3380CC4-5D6E-409C-BE32-E72D297353CC}">
              <c16:uniqueId val="{00000001-B7A1-48CA-8A76-F0881CA723BB}"/>
            </c:ext>
          </c:extLst>
        </c:ser>
        <c:ser>
          <c:idx val="2"/>
          <c:order val="2"/>
          <c:tx>
            <c:strRef>
              <c:f>SZAMOK!$D$5</c:f>
              <c:strCache>
                <c:ptCount val="1"/>
                <c:pt idx="0">
                  <c:v>Geophysics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SZAMOK!$D$6:$D$8</c:f>
              <c:numCache>
                <c:formatCode>General</c:formatCode>
                <c:ptCount val="3"/>
                <c:pt idx="0">
                  <c:v>210</c:v>
                </c:pt>
                <c:pt idx="1">
                  <c:v>87</c:v>
                </c:pt>
                <c:pt idx="2">
                  <c:v>8</c:v>
                </c:pt>
              </c:numCache>
            </c:numRef>
          </c:val>
          <c:extLst>
            <c:ext xmlns:c16="http://schemas.microsoft.com/office/drawing/2014/chart" uri="{C3380CC4-5D6E-409C-BE32-E72D297353CC}">
              <c16:uniqueId val="{00000002-B7A1-48CA-8A76-F0881CA723BB}"/>
            </c:ext>
          </c:extLst>
        </c:ser>
        <c:ser>
          <c:idx val="3"/>
          <c:order val="3"/>
          <c:tx>
            <c:strRef>
              <c:f>SZAMOK!$E$5</c:f>
              <c:strCache>
                <c:ptCount val="1"/>
                <c:pt idx="0">
                  <c:v>Geology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SZAMOK!$E$6:$E$8</c:f>
              <c:numCache>
                <c:formatCode>General</c:formatCode>
                <c:ptCount val="3"/>
                <c:pt idx="0">
                  <c:v>258</c:v>
                </c:pt>
                <c:pt idx="1">
                  <c:v>41</c:v>
                </c:pt>
                <c:pt idx="2">
                  <c:v>1</c:v>
                </c:pt>
              </c:numCache>
            </c:numRef>
          </c:val>
          <c:extLst>
            <c:ext xmlns:c16="http://schemas.microsoft.com/office/drawing/2014/chart" uri="{C3380CC4-5D6E-409C-BE32-E72D297353CC}">
              <c16:uniqueId val="{00000003-B7A1-48CA-8A76-F0881CA723BB}"/>
            </c:ext>
          </c:extLst>
        </c:ser>
        <c:ser>
          <c:idx val="4"/>
          <c:order val="4"/>
          <c:tx>
            <c:strRef>
              <c:f>SZAMOK!$F$5</c:f>
              <c:strCache>
                <c:ptCount val="1"/>
                <c:pt idx="0">
                  <c:v>Meteorology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SZAMOK!$A$6:$A$8</c:f>
              <c:strCache>
                <c:ptCount val="3"/>
                <c:pt idx="0">
                  <c:v>excellent</c:v>
                </c:pt>
                <c:pt idx="1">
                  <c:v>medium</c:v>
                </c:pt>
                <c:pt idx="2">
                  <c:v>poor</c:v>
                </c:pt>
              </c:strCache>
            </c:strRef>
          </c:cat>
          <c:val>
            <c:numRef>
              <c:f>SZAMOK!$F$6:$F$8</c:f>
              <c:numCache>
                <c:formatCode>General</c:formatCode>
                <c:ptCount val="3"/>
                <c:pt idx="0">
                  <c:v>230</c:v>
                </c:pt>
                <c:pt idx="1">
                  <c:v>59</c:v>
                </c:pt>
                <c:pt idx="2">
                  <c:v>9</c:v>
                </c:pt>
              </c:numCache>
            </c:numRef>
          </c:val>
          <c:extLst>
            <c:ext xmlns:c16="http://schemas.microsoft.com/office/drawing/2014/chart" uri="{C3380CC4-5D6E-409C-BE32-E72D297353CC}">
              <c16:uniqueId val="{00000004-B7A1-48CA-8A76-F0881CA723BB}"/>
            </c:ext>
          </c:extLst>
        </c:ser>
        <c:dLbls>
          <c:showLegendKey val="0"/>
          <c:showVal val="0"/>
          <c:showCatName val="0"/>
          <c:showSerName val="0"/>
          <c:showPercent val="0"/>
          <c:showBubbleSize val="0"/>
        </c:dLbls>
        <c:gapWidth val="219"/>
        <c:overlap val="-27"/>
        <c:axId val="-175959136"/>
        <c:axId val="-175963488"/>
      </c:barChart>
      <c:catAx>
        <c:axId val="-17595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63488"/>
        <c:crosses val="autoZero"/>
        <c:auto val="1"/>
        <c:lblAlgn val="ctr"/>
        <c:lblOffset val="100"/>
        <c:noMultiLvlLbl val="0"/>
      </c:catAx>
      <c:valAx>
        <c:axId val="-17596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595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356616" eaLnBrk="1" fontAlgn="auto" hangingPunct="1">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356616" eaLnBrk="1" fontAlgn="auto" hangingPunct="1">
              <a:spcBef>
                <a:spcPts val="0"/>
              </a:spcBef>
              <a:spcAft>
                <a:spcPts val="0"/>
              </a:spcAft>
              <a:defRPr sz="1200" smtClean="0">
                <a:latin typeface="+mn-lt"/>
              </a:defRPr>
            </a:lvl1pPr>
          </a:lstStyle>
          <a:p>
            <a:pPr>
              <a:defRPr/>
            </a:pPr>
            <a:fld id="{A3924293-3B9E-489F-B100-0880E0F432A2}" type="datetimeFigureOut">
              <a:rPr lang="hu-HU"/>
              <a:pPr>
                <a:defRPr/>
              </a:pPr>
              <a:t>2020. 05. 02.</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56616" eaLnBrk="1" fontAlgn="auto" hangingPunct="1">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56616" eaLnBrk="1" fontAlgn="auto" hangingPunct="1">
              <a:spcBef>
                <a:spcPts val="0"/>
              </a:spcBef>
              <a:spcAft>
                <a:spcPts val="0"/>
              </a:spcAft>
              <a:defRPr sz="1200" smtClean="0">
                <a:latin typeface="+mn-lt"/>
              </a:defRPr>
            </a:lvl1pPr>
          </a:lstStyle>
          <a:p>
            <a:pPr>
              <a:defRPr/>
            </a:pPr>
            <a:fld id="{10B64970-1EB7-4E2B-9B9E-E5E57CF904B0}" type="slidenum">
              <a:rPr lang="hu-HU"/>
              <a:pPr>
                <a:defRPr/>
              </a:pPr>
              <a:t>‹#›</a:t>
            </a:fld>
            <a:endParaRPr lang="hu-HU"/>
          </a:p>
        </p:txBody>
      </p:sp>
    </p:spTree>
    <p:extLst>
      <p:ext uri="{BB962C8B-B14F-4D97-AF65-F5344CB8AC3E}">
        <p14:creationId xmlns:p14="http://schemas.microsoft.com/office/powerpoint/2010/main" val="1723992477"/>
      </p:ext>
    </p:extLst>
  </p:cSld>
  <p:clrMap bg1="lt1" tx1="dk1" bg2="lt2" tx2="dk2" accent1="accent1" accent2="accent2" accent3="accent3" accent4="accent4" accent5="accent5" accent6="accent6" hlink="hlink" folHlink="folHlink"/>
  <p:notesStyle>
    <a:lvl1pPr algn="l" defTabSz="712788" rtl="0" fontAlgn="base">
      <a:spcBef>
        <a:spcPct val="30000"/>
      </a:spcBef>
      <a:spcAft>
        <a:spcPct val="0"/>
      </a:spcAft>
      <a:defRPr sz="900" kern="1200">
        <a:solidFill>
          <a:schemeClr val="tx1"/>
        </a:solidFill>
        <a:latin typeface="+mn-lt"/>
        <a:ea typeface="+mn-ea"/>
        <a:cs typeface="+mn-cs"/>
      </a:defRPr>
    </a:lvl1pPr>
    <a:lvl2pPr marL="355600" algn="l" defTabSz="712788" rtl="0" fontAlgn="base">
      <a:spcBef>
        <a:spcPct val="30000"/>
      </a:spcBef>
      <a:spcAft>
        <a:spcPct val="0"/>
      </a:spcAft>
      <a:defRPr sz="900" kern="1200">
        <a:solidFill>
          <a:schemeClr val="tx1"/>
        </a:solidFill>
        <a:latin typeface="+mn-lt"/>
        <a:ea typeface="+mn-ea"/>
        <a:cs typeface="+mn-cs"/>
      </a:defRPr>
    </a:lvl2pPr>
    <a:lvl3pPr marL="712788" algn="l" defTabSz="712788" rtl="0" fontAlgn="base">
      <a:spcBef>
        <a:spcPct val="30000"/>
      </a:spcBef>
      <a:spcAft>
        <a:spcPct val="0"/>
      </a:spcAft>
      <a:defRPr sz="900" kern="1200">
        <a:solidFill>
          <a:schemeClr val="tx1"/>
        </a:solidFill>
        <a:latin typeface="+mn-lt"/>
        <a:ea typeface="+mn-ea"/>
        <a:cs typeface="+mn-cs"/>
      </a:defRPr>
    </a:lvl3pPr>
    <a:lvl4pPr marL="1068388" algn="l" defTabSz="712788" rtl="0" fontAlgn="base">
      <a:spcBef>
        <a:spcPct val="30000"/>
      </a:spcBef>
      <a:spcAft>
        <a:spcPct val="0"/>
      </a:spcAft>
      <a:defRPr sz="900" kern="1200">
        <a:solidFill>
          <a:schemeClr val="tx1"/>
        </a:solidFill>
        <a:latin typeface="+mn-lt"/>
        <a:ea typeface="+mn-ea"/>
        <a:cs typeface="+mn-cs"/>
      </a:defRPr>
    </a:lvl4pPr>
    <a:lvl5pPr marL="1425575" algn="l" defTabSz="712788" rtl="0" fontAlgn="base">
      <a:spcBef>
        <a:spcPct val="30000"/>
      </a:spcBef>
      <a:spcAft>
        <a:spcPct val="0"/>
      </a:spcAft>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2</a:t>
            </a:fld>
            <a:endParaRPr lang="hu-HU" altLang="hu-HU" sz="1200"/>
          </a:p>
        </p:txBody>
      </p:sp>
    </p:spTree>
    <p:extLst>
      <p:ext uri="{BB962C8B-B14F-4D97-AF65-F5344CB8AC3E}">
        <p14:creationId xmlns:p14="http://schemas.microsoft.com/office/powerpoint/2010/main" val="114127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11</a:t>
            </a:fld>
            <a:endParaRPr lang="hu-HU" altLang="hu-HU" sz="1200"/>
          </a:p>
        </p:txBody>
      </p:sp>
    </p:spTree>
    <p:extLst>
      <p:ext uri="{BB962C8B-B14F-4D97-AF65-F5344CB8AC3E}">
        <p14:creationId xmlns:p14="http://schemas.microsoft.com/office/powerpoint/2010/main" val="200328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12</a:t>
            </a:fld>
            <a:endParaRPr lang="hu-HU" altLang="hu-HU" sz="1200"/>
          </a:p>
        </p:txBody>
      </p:sp>
    </p:spTree>
    <p:extLst>
      <p:ext uri="{BB962C8B-B14F-4D97-AF65-F5344CB8AC3E}">
        <p14:creationId xmlns:p14="http://schemas.microsoft.com/office/powerpoint/2010/main" val="64966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13</a:t>
            </a:fld>
            <a:endParaRPr lang="hu-HU" altLang="hu-HU" sz="1200"/>
          </a:p>
        </p:txBody>
      </p:sp>
    </p:spTree>
    <p:extLst>
      <p:ext uri="{BB962C8B-B14F-4D97-AF65-F5344CB8AC3E}">
        <p14:creationId xmlns:p14="http://schemas.microsoft.com/office/powerpoint/2010/main" val="153402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14</a:t>
            </a:fld>
            <a:endParaRPr lang="hu-HU" altLang="hu-HU" sz="1200"/>
          </a:p>
        </p:txBody>
      </p:sp>
    </p:spTree>
    <p:extLst>
      <p:ext uri="{BB962C8B-B14F-4D97-AF65-F5344CB8AC3E}">
        <p14:creationId xmlns:p14="http://schemas.microsoft.com/office/powerpoint/2010/main" val="203197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3</a:t>
            </a:fld>
            <a:endParaRPr lang="hu-HU" altLang="hu-HU" sz="1200"/>
          </a:p>
        </p:txBody>
      </p:sp>
    </p:spTree>
    <p:extLst>
      <p:ext uri="{BB962C8B-B14F-4D97-AF65-F5344CB8AC3E}">
        <p14:creationId xmlns:p14="http://schemas.microsoft.com/office/powerpoint/2010/main" val="67058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4</a:t>
            </a:fld>
            <a:endParaRPr lang="hu-HU" altLang="hu-HU" sz="1200"/>
          </a:p>
        </p:txBody>
      </p:sp>
    </p:spTree>
    <p:extLst>
      <p:ext uri="{BB962C8B-B14F-4D97-AF65-F5344CB8AC3E}">
        <p14:creationId xmlns:p14="http://schemas.microsoft.com/office/powerpoint/2010/main" val="159230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5</a:t>
            </a:fld>
            <a:endParaRPr lang="hu-HU" altLang="hu-HU" sz="1200"/>
          </a:p>
        </p:txBody>
      </p:sp>
    </p:spTree>
    <p:extLst>
      <p:ext uri="{BB962C8B-B14F-4D97-AF65-F5344CB8AC3E}">
        <p14:creationId xmlns:p14="http://schemas.microsoft.com/office/powerpoint/2010/main" val="336096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6</a:t>
            </a:fld>
            <a:endParaRPr lang="hu-HU" altLang="hu-HU" sz="1200"/>
          </a:p>
        </p:txBody>
      </p:sp>
    </p:spTree>
    <p:extLst>
      <p:ext uri="{BB962C8B-B14F-4D97-AF65-F5344CB8AC3E}">
        <p14:creationId xmlns:p14="http://schemas.microsoft.com/office/powerpoint/2010/main" val="247285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7</a:t>
            </a:fld>
            <a:endParaRPr lang="hu-HU" altLang="hu-HU" sz="1200"/>
          </a:p>
        </p:txBody>
      </p:sp>
    </p:spTree>
    <p:extLst>
      <p:ext uri="{BB962C8B-B14F-4D97-AF65-F5344CB8AC3E}">
        <p14:creationId xmlns:p14="http://schemas.microsoft.com/office/powerpoint/2010/main" val="31459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8</a:t>
            </a:fld>
            <a:endParaRPr lang="hu-HU" altLang="hu-HU" sz="1200"/>
          </a:p>
        </p:txBody>
      </p:sp>
    </p:spTree>
    <p:extLst>
      <p:ext uri="{BB962C8B-B14F-4D97-AF65-F5344CB8AC3E}">
        <p14:creationId xmlns:p14="http://schemas.microsoft.com/office/powerpoint/2010/main" val="375867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9</a:t>
            </a:fld>
            <a:endParaRPr lang="hu-HU" altLang="hu-HU" sz="1200"/>
          </a:p>
        </p:txBody>
      </p:sp>
    </p:spTree>
    <p:extLst>
      <p:ext uri="{BB962C8B-B14F-4D97-AF65-F5344CB8AC3E}">
        <p14:creationId xmlns:p14="http://schemas.microsoft.com/office/powerpoint/2010/main" val="338867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2CD151CB-E8F1-4115-8EBD-6BB774761775}" type="slidenum">
              <a:rPr lang="hu-HU" altLang="hu-HU" sz="1200"/>
              <a:pPr defTabSz="355600" fontAlgn="base">
                <a:spcBef>
                  <a:spcPct val="0"/>
                </a:spcBef>
                <a:spcAft>
                  <a:spcPct val="0"/>
                </a:spcAft>
              </a:pPr>
              <a:t>10</a:t>
            </a:fld>
            <a:endParaRPr lang="hu-HU" altLang="hu-HU" sz="1200"/>
          </a:p>
        </p:txBody>
      </p:sp>
    </p:spTree>
    <p:extLst>
      <p:ext uri="{BB962C8B-B14F-4D97-AF65-F5344CB8AC3E}">
        <p14:creationId xmlns:p14="http://schemas.microsoft.com/office/powerpoint/2010/main" val="201088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u-HU"/>
              <a:t>Mintacím szerkesztése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a:defRPr/>
            </a:pPr>
            <a:fld id="{508C0953-F79A-4436-AA00-CCEAFBB2C1EF}" type="datetime3">
              <a:rPr lang="en-GB" smtClean="0"/>
              <a:t>2 May, 2020</a:t>
            </a:fld>
            <a:endParaRPr lang="hu-HU"/>
          </a:p>
        </p:txBody>
      </p:sp>
      <p:sp>
        <p:nvSpPr>
          <p:cNvPr id="5" name="Footer Placeholder 4"/>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12"/>
          </p:nvPr>
        </p:nvSpPr>
        <p:spPr/>
        <p:txBody>
          <a:bodyPr/>
          <a:lstStyle/>
          <a:p>
            <a:pPr>
              <a:defRPr/>
            </a:pPr>
            <a:fld id="{49339337-377F-41EE-B839-7BC7BB49C63D}" type="slidenum">
              <a:rPr lang="hu-HU" smtClean="0"/>
              <a:pPr>
                <a:defRPr/>
              </a:pPr>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11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defRPr/>
            </a:pPr>
            <a:fld id="{223D72C2-7F86-4A68-B51B-E9944B4CB5DC}" type="datetime3">
              <a:rPr lang="en-GB" smtClean="0"/>
              <a:t>2 May, 2020</a:t>
            </a:fld>
            <a:endParaRPr lang="hu-HU"/>
          </a:p>
        </p:txBody>
      </p:sp>
      <p:sp>
        <p:nvSpPr>
          <p:cNvPr id="5" name="Footer Placeholder 4"/>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12"/>
          </p:nvPr>
        </p:nvSpPr>
        <p:spPr/>
        <p:txBody>
          <a:bodyPr/>
          <a:lstStyle/>
          <a:p>
            <a:pPr>
              <a:defRPr/>
            </a:pPr>
            <a:fld id="{79743487-4646-40D6-B127-88D653ACEC93}" type="slidenum">
              <a:rPr lang="hu-HU" smtClean="0"/>
              <a:pPr>
                <a:defRPr/>
              </a:pPr>
              <a:t>‹#›</a:t>
            </a:fld>
            <a:endParaRPr lang="hu-HU"/>
          </a:p>
        </p:txBody>
      </p:sp>
    </p:spTree>
    <p:extLst>
      <p:ext uri="{BB962C8B-B14F-4D97-AF65-F5344CB8AC3E}">
        <p14:creationId xmlns:p14="http://schemas.microsoft.com/office/powerpoint/2010/main" val="381421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defRPr/>
            </a:pPr>
            <a:fld id="{68995407-8D0A-4400-95CA-4DF81D0B6209}" type="datetime3">
              <a:rPr lang="en-GB" smtClean="0"/>
              <a:t>2 May, 2020</a:t>
            </a:fld>
            <a:endParaRPr lang="hu-HU"/>
          </a:p>
        </p:txBody>
      </p:sp>
      <p:sp>
        <p:nvSpPr>
          <p:cNvPr id="5" name="Footer Placeholder 4"/>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12"/>
          </p:nvPr>
        </p:nvSpPr>
        <p:spPr/>
        <p:txBody>
          <a:bodyPr/>
          <a:lstStyle/>
          <a:p>
            <a:pPr>
              <a:defRPr/>
            </a:pPr>
            <a:fld id="{BB36048B-62AD-4989-9D69-B859059ADDD9}" type="slidenum">
              <a:rPr lang="hu-HU" smtClean="0"/>
              <a:pPr>
                <a:defRPr/>
              </a:pPr>
              <a:t>‹#›</a:t>
            </a:fld>
            <a:endParaRPr lang="hu-HU"/>
          </a:p>
        </p:txBody>
      </p:sp>
    </p:spTree>
    <p:extLst>
      <p:ext uri="{BB962C8B-B14F-4D97-AF65-F5344CB8AC3E}">
        <p14:creationId xmlns:p14="http://schemas.microsoft.com/office/powerpoint/2010/main" val="7363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defRPr/>
            </a:pPr>
            <a:fld id="{1746D62E-1124-48AD-8786-4CBDB9839839}" type="datetime3">
              <a:rPr lang="en-GB" smtClean="0"/>
              <a:t>2 May, 2020</a:t>
            </a:fld>
            <a:endParaRPr lang="hu-HU"/>
          </a:p>
        </p:txBody>
      </p:sp>
      <p:sp>
        <p:nvSpPr>
          <p:cNvPr id="5" name="Footer Placeholder 4"/>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12"/>
          </p:nvPr>
        </p:nvSpPr>
        <p:spPr/>
        <p:txBody>
          <a:bodyPr/>
          <a:lstStyle/>
          <a:p>
            <a:pPr>
              <a:defRPr/>
            </a:pPr>
            <a:fld id="{0AA06712-67FC-414D-ACE0-FDD76F2F925E}" type="slidenum">
              <a:rPr lang="hu-HU" smtClean="0"/>
              <a:pPr>
                <a:defRPr/>
              </a:pPr>
              <a:t>‹#›</a:t>
            </a:fld>
            <a:endParaRPr lang="hu-HU"/>
          </a:p>
        </p:txBody>
      </p:sp>
    </p:spTree>
    <p:extLst>
      <p:ext uri="{BB962C8B-B14F-4D97-AF65-F5344CB8AC3E}">
        <p14:creationId xmlns:p14="http://schemas.microsoft.com/office/powerpoint/2010/main" val="143972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u-HU"/>
              <a:t>Mintacím szerkesztése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a:defRPr/>
            </a:pPr>
            <a:fld id="{6DF3D34F-812A-4241-A58E-5E2501C6226C}" type="datetime3">
              <a:rPr lang="en-GB" smtClean="0"/>
              <a:t>2 May, 2020</a:t>
            </a:fld>
            <a:endParaRPr lang="hu-HU"/>
          </a:p>
        </p:txBody>
      </p:sp>
      <p:sp>
        <p:nvSpPr>
          <p:cNvPr id="5" name="Footer Placeholder 4"/>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12"/>
          </p:nvPr>
        </p:nvSpPr>
        <p:spPr/>
        <p:txBody>
          <a:bodyPr/>
          <a:lstStyle/>
          <a:p>
            <a:pPr>
              <a:defRPr/>
            </a:pPr>
            <a:fld id="{92B3E352-83E3-4775-AFB8-7E0D69B51C3F}" type="slidenum">
              <a:rPr lang="hu-HU" smtClean="0"/>
              <a:pPr>
                <a:defRPr/>
              </a:pPr>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1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a:defRPr/>
            </a:pPr>
            <a:fld id="{3CD867FA-DD89-4C3C-82F1-8D1365317BC6}" type="datetime3">
              <a:rPr lang="en-GB" smtClean="0"/>
              <a:t>2 May, 2020</a:t>
            </a:fld>
            <a:endParaRPr lang="hu-HU"/>
          </a:p>
        </p:txBody>
      </p:sp>
      <p:sp>
        <p:nvSpPr>
          <p:cNvPr id="6" name="Footer Placeholder 5"/>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7" name="Slide Number Placeholder 6"/>
          <p:cNvSpPr>
            <a:spLocks noGrp="1"/>
          </p:cNvSpPr>
          <p:nvPr>
            <p:ph type="sldNum" sz="quarter" idx="12"/>
          </p:nvPr>
        </p:nvSpPr>
        <p:spPr/>
        <p:txBody>
          <a:bodyPr/>
          <a:lstStyle/>
          <a:p>
            <a:pPr>
              <a:defRPr/>
            </a:pPr>
            <a:fld id="{4E29646A-51A2-4A75-8166-9C04D93277EE}" type="slidenum">
              <a:rPr lang="hu-HU" smtClean="0"/>
              <a:pPr>
                <a:defRPr/>
              </a:pPr>
              <a:t>‹#›</a:t>
            </a:fld>
            <a:endParaRPr lang="hu-HU"/>
          </a:p>
        </p:txBody>
      </p:sp>
    </p:spTree>
    <p:extLst>
      <p:ext uri="{BB962C8B-B14F-4D97-AF65-F5344CB8AC3E}">
        <p14:creationId xmlns:p14="http://schemas.microsoft.com/office/powerpoint/2010/main" val="345567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9728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1792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a:defRPr/>
            </a:pPr>
            <a:fld id="{BC693415-8C8B-42CA-9642-AEF2A8EE5969}" type="datetime3">
              <a:rPr lang="en-GB" smtClean="0"/>
              <a:t>2 May, 2020</a:t>
            </a:fld>
            <a:endParaRPr lang="hu-HU"/>
          </a:p>
        </p:txBody>
      </p:sp>
      <p:sp>
        <p:nvSpPr>
          <p:cNvPr id="8" name="Footer Placeholder 7"/>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9" name="Slide Number Placeholder 8"/>
          <p:cNvSpPr>
            <a:spLocks noGrp="1"/>
          </p:cNvSpPr>
          <p:nvPr>
            <p:ph type="sldNum" sz="quarter" idx="12"/>
          </p:nvPr>
        </p:nvSpPr>
        <p:spPr/>
        <p:txBody>
          <a:bodyPr/>
          <a:lstStyle/>
          <a:p>
            <a:pPr>
              <a:defRPr/>
            </a:pPr>
            <a:fld id="{E6EDDF14-F3D0-4F5D-994E-15D9E989042A}" type="slidenum">
              <a:rPr lang="hu-HU" smtClean="0"/>
              <a:pPr>
                <a:defRPr/>
              </a:pPr>
              <a:t>‹#›</a:t>
            </a:fld>
            <a:endParaRPr lang="hu-HU"/>
          </a:p>
        </p:txBody>
      </p:sp>
    </p:spTree>
    <p:extLst>
      <p:ext uri="{BB962C8B-B14F-4D97-AF65-F5344CB8AC3E}">
        <p14:creationId xmlns:p14="http://schemas.microsoft.com/office/powerpoint/2010/main" val="163434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a:defRPr/>
            </a:pPr>
            <a:fld id="{4BFB8C43-2E5F-4961-BD36-4E5C8BDC324E}" type="datetime3">
              <a:rPr lang="en-GB" smtClean="0"/>
              <a:t>2 May, 2020</a:t>
            </a:fld>
            <a:endParaRPr lang="hu-HU"/>
          </a:p>
        </p:txBody>
      </p:sp>
      <p:sp>
        <p:nvSpPr>
          <p:cNvPr id="4" name="Footer Placeholder 3"/>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5" name="Slide Number Placeholder 4"/>
          <p:cNvSpPr>
            <a:spLocks noGrp="1"/>
          </p:cNvSpPr>
          <p:nvPr>
            <p:ph type="sldNum" sz="quarter" idx="12"/>
          </p:nvPr>
        </p:nvSpPr>
        <p:spPr/>
        <p:txBody>
          <a:bodyPr/>
          <a:lstStyle/>
          <a:p>
            <a:pPr>
              <a:defRPr/>
            </a:pPr>
            <a:fld id="{8DD60183-6B42-467D-B083-FBAA98A82029}" type="slidenum">
              <a:rPr lang="hu-HU" smtClean="0"/>
              <a:pPr>
                <a:defRPr/>
              </a:pPr>
              <a:t>‹#›</a:t>
            </a:fld>
            <a:endParaRPr lang="hu-HU"/>
          </a:p>
        </p:txBody>
      </p:sp>
    </p:spTree>
    <p:extLst>
      <p:ext uri="{BB962C8B-B14F-4D97-AF65-F5344CB8AC3E}">
        <p14:creationId xmlns:p14="http://schemas.microsoft.com/office/powerpoint/2010/main" val="99345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38266E9-19BA-47E8-A1F7-889F352B879B}" type="datetime3">
              <a:rPr lang="en-GB" smtClean="0"/>
              <a:t>2 May, 2020</a:t>
            </a:fld>
            <a:endParaRPr lang="hu-HU"/>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Márton Pál, Dr. Gáspár Albert: Managing the spatial variability of geosite assessment in the Balaton Uplands (Hungary)</a:t>
            </a:r>
            <a:endParaRPr lang="hu-HU"/>
          </a:p>
        </p:txBody>
      </p:sp>
      <p:sp>
        <p:nvSpPr>
          <p:cNvPr id="9" name="Slide Number Placeholder 8"/>
          <p:cNvSpPr>
            <a:spLocks noGrp="1"/>
          </p:cNvSpPr>
          <p:nvPr>
            <p:ph type="sldNum" sz="quarter" idx="12"/>
          </p:nvPr>
        </p:nvSpPr>
        <p:spPr/>
        <p:txBody>
          <a:bodyPr/>
          <a:lstStyle/>
          <a:p>
            <a:pPr>
              <a:defRPr/>
            </a:pPr>
            <a:fld id="{63CCE389-307B-4A91-B953-6832FD5B419B}" type="slidenum">
              <a:rPr lang="hu-HU" smtClean="0"/>
              <a:pPr>
                <a:defRPr/>
              </a:pPr>
              <a:t>‹#›</a:t>
            </a:fld>
            <a:endParaRPr lang="hu-HU"/>
          </a:p>
        </p:txBody>
      </p:sp>
    </p:spTree>
    <p:extLst>
      <p:ext uri="{BB962C8B-B14F-4D97-AF65-F5344CB8AC3E}">
        <p14:creationId xmlns:p14="http://schemas.microsoft.com/office/powerpoint/2010/main" val="160268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u-HU"/>
              <a:t>Mintacím szerkesztése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8F8796AC-5B25-4EFB-82EF-616A9ADD940B}" type="datetime3">
              <a:rPr lang="en-GB" smtClean="0"/>
              <a:t>2 May, 2020</a:t>
            </a:fld>
            <a:endParaRPr lang="hu-H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n-US"/>
              <a:t>Márton Pál, Dr. Gáspár Albert: Managing the spatial variability of geosite assessment in the Balaton Uplands (Hungary)</a:t>
            </a:r>
            <a:endParaRPr lang="hu-HU"/>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BA1F56B-E701-427F-B073-A5AA47B3CA0A}" type="slidenum">
              <a:rPr lang="hu-HU" smtClean="0"/>
              <a:pPr>
                <a:defRPr/>
              </a:pPr>
              <a:t>‹#›</a:t>
            </a:fld>
            <a:endParaRPr lang="hu-HU"/>
          </a:p>
        </p:txBody>
      </p:sp>
    </p:spTree>
    <p:extLst>
      <p:ext uri="{BB962C8B-B14F-4D97-AF65-F5344CB8AC3E}">
        <p14:creationId xmlns:p14="http://schemas.microsoft.com/office/powerpoint/2010/main" val="277763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u-HU"/>
              <a:t>Mintacím szerkesztése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pPr>
              <a:defRPr/>
            </a:pPr>
            <a:fld id="{6B81B5EF-BE96-44AC-A53B-E4ED73DDFAC0}" type="datetime3">
              <a:rPr lang="en-GB" smtClean="0"/>
              <a:t>2 May, 2020</a:t>
            </a:fld>
            <a:endParaRPr lang="hu-HU"/>
          </a:p>
        </p:txBody>
      </p:sp>
      <p:sp>
        <p:nvSpPr>
          <p:cNvPr id="6" name="Footer Placeholder 5"/>
          <p:cNvSpPr>
            <a:spLocks noGrp="1"/>
          </p:cNvSpPr>
          <p:nvPr>
            <p:ph type="ftr" sz="quarter" idx="11"/>
          </p:nvPr>
        </p:nvSpPr>
        <p:spPr/>
        <p:txBody>
          <a:bodyPr/>
          <a:lstStyle/>
          <a:p>
            <a:pPr>
              <a:defRPr/>
            </a:pPr>
            <a:r>
              <a:rPr lang="en-US"/>
              <a:t>Márton Pál, Dr. Gáspár Albert: Managing the spatial variability of geosite assessment in the Balaton Uplands (Hungary)</a:t>
            </a:r>
            <a:endParaRPr lang="hu-HU"/>
          </a:p>
        </p:txBody>
      </p:sp>
      <p:sp>
        <p:nvSpPr>
          <p:cNvPr id="7" name="Slide Number Placeholder 6"/>
          <p:cNvSpPr>
            <a:spLocks noGrp="1"/>
          </p:cNvSpPr>
          <p:nvPr>
            <p:ph type="sldNum" sz="quarter" idx="12"/>
          </p:nvPr>
        </p:nvSpPr>
        <p:spPr/>
        <p:txBody>
          <a:bodyPr/>
          <a:lstStyle/>
          <a:p>
            <a:pPr>
              <a:defRPr/>
            </a:pPr>
            <a:fld id="{32F350A1-8744-4956-A8B3-2624336E7759}" type="slidenum">
              <a:rPr lang="hu-HU" smtClean="0"/>
              <a:pPr>
                <a:defRPr/>
              </a:pPr>
              <a:t>‹#›</a:t>
            </a:fld>
            <a:endParaRPr lang="hu-HU"/>
          </a:p>
        </p:txBody>
      </p:sp>
    </p:spTree>
    <p:extLst>
      <p:ext uri="{BB962C8B-B14F-4D97-AF65-F5344CB8AC3E}">
        <p14:creationId xmlns:p14="http://schemas.microsoft.com/office/powerpoint/2010/main" val="123668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DB6B5622-82D0-463E-BD61-BE44D0D7EBD9}" type="datetime3">
              <a:rPr lang="en-GB" smtClean="0"/>
              <a:t>2 May, 2020</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Márton Pál, Dr. Gáspár Albert: Managing the spatial variability of geosite assessment in the Balaton Uplands (Hungary)</a:t>
            </a:r>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586BACA1-F979-44A8-9D29-23AFC5A93029}" type="slidenum">
              <a:rPr lang="hu-HU" smtClean="0"/>
              <a:pPr>
                <a:defRPr/>
              </a:pPr>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22352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44FF2D7F-5AAE-44AA-A823-2B6097E9667E}"/>
              </a:ext>
            </a:extLst>
          </p:cNvPr>
          <p:cNvSpPr/>
          <p:nvPr/>
        </p:nvSpPr>
        <p:spPr>
          <a:xfrm>
            <a:off x="1062446" y="4286251"/>
            <a:ext cx="10093233" cy="22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defTabSz="356616" eaLnBrk="1" fontAlgn="auto" hangingPunct="1">
              <a:spcBef>
                <a:spcPts val="0"/>
              </a:spcBef>
              <a:spcAft>
                <a:spcPts val="0"/>
              </a:spcAft>
              <a:defRPr/>
            </a:pPr>
            <a:endParaRPr lang="hu-HU"/>
          </a:p>
        </p:txBody>
      </p:sp>
      <p:sp>
        <p:nvSpPr>
          <p:cNvPr id="7" name="Téglalap 6"/>
          <p:cNvSpPr/>
          <p:nvPr/>
        </p:nvSpPr>
        <p:spPr>
          <a:xfrm>
            <a:off x="2286000" y="6466844"/>
            <a:ext cx="9906000" cy="323165"/>
          </a:xfrm>
          <a:prstGeom prst="rect">
            <a:avLst/>
          </a:prstGeom>
        </p:spPr>
        <p:txBody>
          <a:bodyPr wrap="square">
            <a:spAutoFit/>
          </a:bodyPr>
          <a:lstStyle/>
          <a:p>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Supported</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a:t>
            </a:r>
            <a:r>
              <a:rPr lang="en-US"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ÚNKP-</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19-1</a:t>
            </a:r>
            <a:r>
              <a:rPr lang="en-US"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New National Excellence Program of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Ministry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of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Innovation</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and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Technology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13" name="Kép 12" descr="A képen étel látható&#10;&#10;Automatikusan generált leírás">
            <a:extLst>
              <a:ext uri="{FF2B5EF4-FFF2-40B4-BE49-F238E27FC236}">
                <a16:creationId xmlns:a16="http://schemas.microsoft.com/office/drawing/2014/main" id="{C005B79E-E63B-4871-9D5E-22FD9059ED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54" t="18559" r="5799" b="18263"/>
          <a:stretch/>
        </p:blipFill>
        <p:spPr>
          <a:xfrm>
            <a:off x="0" y="6337261"/>
            <a:ext cx="889462" cy="520739"/>
          </a:xfrm>
          <a:prstGeom prst="rect">
            <a:avLst/>
          </a:prstGeom>
        </p:spPr>
      </p:pic>
      <p:pic>
        <p:nvPicPr>
          <p:cNvPr id="15" name="Kép 14">
            <a:extLst>
              <a:ext uri="{FF2B5EF4-FFF2-40B4-BE49-F238E27FC236}">
                <a16:creationId xmlns:a16="http://schemas.microsoft.com/office/drawing/2014/main" id="{520C573F-7F79-41C7-A2A6-B5B22C9C8D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15" t="20729" r="12374" b="33029"/>
          <a:stretch/>
        </p:blipFill>
        <p:spPr>
          <a:xfrm>
            <a:off x="889461" y="6321854"/>
            <a:ext cx="1296786" cy="536146"/>
          </a:xfrm>
          <a:prstGeom prst="rect">
            <a:avLst/>
          </a:prstGeom>
        </p:spPr>
      </p:pic>
      <p:pic>
        <p:nvPicPr>
          <p:cNvPr id="29" name="Kép 28" descr="A képen szöveg látható&#10;&#10;Automatikusan generált leírás">
            <a:extLst>
              <a:ext uri="{FF2B5EF4-FFF2-40B4-BE49-F238E27FC236}">
                <a16:creationId xmlns:a16="http://schemas.microsoft.com/office/drawing/2014/main" id="{3E89944D-354D-47F7-94BC-DF4D0CB21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93973"/>
            <a:ext cx="12192000" cy="2737104"/>
          </a:xfrm>
          <a:prstGeom prst="rect">
            <a:avLst/>
          </a:prstGeom>
        </p:spPr>
      </p:pic>
      <p:sp>
        <p:nvSpPr>
          <p:cNvPr id="2" name="Cím 1"/>
          <p:cNvSpPr>
            <a:spLocks noGrp="1"/>
          </p:cNvSpPr>
          <p:nvPr>
            <p:ph type="ctrTitle"/>
          </p:nvPr>
        </p:nvSpPr>
        <p:spPr>
          <a:xfrm>
            <a:off x="240029" y="116476"/>
            <a:ext cx="11791406" cy="6118233"/>
          </a:xfrm>
        </p:spPr>
        <p:txBody>
          <a:bodyPr wrap="square" numCol="1" anchor="t" anchorCtr="0" compatLnSpc="1">
            <a:prstTxWarp prst="textNoShape">
              <a:avLst/>
            </a:prstTxWarp>
            <a:normAutofit/>
          </a:bodyPr>
          <a:lstStyle/>
          <a:p>
            <a:br>
              <a:rPr lang="en-US" altLang="hu-HU" sz="3600" b="1" dirty="0">
                <a:solidFill>
                  <a:srgbClr val="558D2F"/>
                </a:solidFill>
                <a:latin typeface="Tahoma" panose="020B0604030504040204" pitchFamily="34" charset="0"/>
                <a:cs typeface="Tahoma" panose="020B0604030504040204" pitchFamily="34" charset="0"/>
              </a:rPr>
            </a:br>
            <a:r>
              <a:rPr lang="en-US" altLang="hu-HU" sz="3900" b="1" dirty="0">
                <a:solidFill>
                  <a:srgbClr val="558D2F"/>
                </a:solidFill>
                <a:latin typeface="Tahoma" panose="020B0604030504040204" pitchFamily="34" charset="0"/>
                <a:cs typeface="Tahoma" panose="020B0604030504040204" pitchFamily="34" charset="0"/>
              </a:rPr>
              <a:t>How Earth Scientists Communicate With Maps?</a:t>
            </a:r>
            <a:br>
              <a:rPr lang="en-US" altLang="hu-HU" sz="3900" b="1" dirty="0">
                <a:solidFill>
                  <a:srgbClr val="558D2F"/>
                </a:solidFill>
                <a:latin typeface="Tahoma" panose="020B0604030504040204" pitchFamily="34" charset="0"/>
                <a:cs typeface="Tahoma" panose="020B0604030504040204" pitchFamily="34" charset="0"/>
              </a:rPr>
            </a:br>
            <a:br>
              <a:rPr lang="hu-HU" altLang="hu-HU" sz="2200" b="1" dirty="0">
                <a:solidFill>
                  <a:srgbClr val="558D2F"/>
                </a:solidFill>
                <a:latin typeface="Tahoma" panose="020B0604030504040204" pitchFamily="34" charset="0"/>
                <a:cs typeface="Tahoma" panose="020B0604030504040204" pitchFamily="34" charset="0"/>
              </a:rPr>
            </a:br>
            <a:br>
              <a:rPr lang="hu-HU" altLang="hu-HU" sz="1900" b="1" dirty="0">
                <a:solidFill>
                  <a:srgbClr val="558D2F"/>
                </a:solidFill>
                <a:latin typeface="Tahoma" panose="020B0604030504040204" pitchFamily="34" charset="0"/>
                <a:cs typeface="Tahoma" panose="020B0604030504040204" pitchFamily="34" charset="0"/>
              </a:rPr>
            </a:br>
            <a:r>
              <a:rPr lang="hu-HU" altLang="hu-HU" sz="3000" b="1" dirty="0">
                <a:solidFill>
                  <a:srgbClr val="558D2F"/>
                </a:solidFill>
                <a:latin typeface="Tahoma" panose="020B0604030504040204" pitchFamily="34" charset="0"/>
                <a:cs typeface="Tahoma" panose="020B0604030504040204" pitchFamily="34" charset="0"/>
              </a:rPr>
              <a:t>Márton Pál, Dr. Gáspár Albert</a:t>
            </a:r>
            <a:br>
              <a:rPr lang="hu-HU" altLang="hu-HU" sz="3200" b="1" dirty="0">
                <a:solidFill>
                  <a:srgbClr val="558D2F"/>
                </a:solidFill>
                <a:latin typeface="Tahoma" panose="020B0604030504040204" pitchFamily="34" charset="0"/>
                <a:cs typeface="Tahoma" panose="020B0604030504040204" pitchFamily="34" charset="0"/>
              </a:rPr>
            </a:br>
            <a:br>
              <a:rPr lang="hu-HU" altLang="hu-HU" sz="2000" b="1" dirty="0">
                <a:solidFill>
                  <a:srgbClr val="558D2F"/>
                </a:solidFill>
                <a:latin typeface="Tahoma" panose="020B0604030504040204" pitchFamily="34" charset="0"/>
                <a:cs typeface="Tahoma" panose="020B0604030504040204" pitchFamily="34" charset="0"/>
              </a:rPr>
            </a:br>
            <a:r>
              <a:rPr lang="hu-HU" altLang="hu-HU" sz="2400" dirty="0">
                <a:solidFill>
                  <a:srgbClr val="558D2F"/>
                </a:solidFill>
                <a:latin typeface="Tahoma" panose="020B0604030504040204" pitchFamily="34" charset="0"/>
                <a:cs typeface="Tahoma" panose="020B0604030504040204" pitchFamily="34" charset="0"/>
              </a:rPr>
              <a:t>ELTE Eötvös Loránd University, </a:t>
            </a:r>
            <a:r>
              <a:rPr lang="hu-HU" altLang="hu-HU" sz="2400" dirty="0" err="1">
                <a:solidFill>
                  <a:srgbClr val="558D2F"/>
                </a:solidFill>
                <a:latin typeface="Tahoma" panose="020B0604030504040204" pitchFamily="34" charset="0"/>
                <a:cs typeface="Tahoma" panose="020B0604030504040204" pitchFamily="34" charset="0"/>
              </a:rPr>
              <a:t>Faculty</a:t>
            </a:r>
            <a:r>
              <a:rPr lang="hu-HU" altLang="hu-HU" sz="2400" dirty="0">
                <a:solidFill>
                  <a:srgbClr val="558D2F"/>
                </a:solidFill>
                <a:latin typeface="Tahoma" panose="020B0604030504040204" pitchFamily="34" charset="0"/>
                <a:cs typeface="Tahoma" panose="020B0604030504040204" pitchFamily="34" charset="0"/>
              </a:rPr>
              <a:t> of </a:t>
            </a:r>
            <a:r>
              <a:rPr lang="hu-HU" altLang="hu-HU" sz="2400" dirty="0" err="1">
                <a:solidFill>
                  <a:srgbClr val="558D2F"/>
                </a:solidFill>
                <a:latin typeface="Tahoma" panose="020B0604030504040204" pitchFamily="34" charset="0"/>
                <a:cs typeface="Tahoma" panose="020B0604030504040204" pitchFamily="34" charset="0"/>
              </a:rPr>
              <a:t>Informatics</a:t>
            </a:r>
            <a:br>
              <a:rPr lang="hu-HU" altLang="hu-HU" sz="2400" dirty="0">
                <a:solidFill>
                  <a:srgbClr val="558D2F"/>
                </a:solidFill>
                <a:latin typeface="Tahoma" panose="020B0604030504040204" pitchFamily="34" charset="0"/>
                <a:cs typeface="Tahoma" panose="020B0604030504040204" pitchFamily="34" charset="0"/>
              </a:rPr>
            </a:br>
            <a:r>
              <a:rPr lang="hu-HU" altLang="hu-HU" sz="2400" dirty="0" err="1">
                <a:solidFill>
                  <a:srgbClr val="558D2F"/>
                </a:solidFill>
                <a:latin typeface="Tahoma" panose="020B0604030504040204" pitchFamily="34" charset="0"/>
                <a:cs typeface="Tahoma" panose="020B0604030504040204" pitchFamily="34" charset="0"/>
              </a:rPr>
              <a:t>Dept</a:t>
            </a:r>
            <a:r>
              <a:rPr lang="hu-HU" altLang="hu-HU" sz="2400" dirty="0">
                <a:solidFill>
                  <a:srgbClr val="558D2F"/>
                </a:solidFill>
                <a:latin typeface="Tahoma" panose="020B0604030504040204" pitchFamily="34" charset="0"/>
                <a:cs typeface="Tahoma" panose="020B0604030504040204" pitchFamily="34" charset="0"/>
              </a:rPr>
              <a:t>. of </a:t>
            </a:r>
            <a:r>
              <a:rPr lang="hu-HU" altLang="hu-HU" sz="2400" dirty="0" err="1">
                <a:solidFill>
                  <a:srgbClr val="558D2F"/>
                </a:solidFill>
                <a:latin typeface="Tahoma" panose="020B0604030504040204" pitchFamily="34" charset="0"/>
                <a:cs typeface="Tahoma" panose="020B0604030504040204" pitchFamily="34" charset="0"/>
              </a:rPr>
              <a:t>Cartography</a:t>
            </a:r>
            <a:r>
              <a:rPr lang="hu-HU" altLang="hu-HU" sz="2400" dirty="0">
                <a:solidFill>
                  <a:srgbClr val="558D2F"/>
                </a:solidFill>
                <a:latin typeface="Tahoma" panose="020B0604030504040204" pitchFamily="34" charset="0"/>
                <a:cs typeface="Tahoma" panose="020B0604030504040204" pitchFamily="34" charset="0"/>
              </a:rPr>
              <a:t> and </a:t>
            </a:r>
            <a:r>
              <a:rPr lang="hu-HU" altLang="hu-HU" sz="2400" dirty="0" err="1">
                <a:solidFill>
                  <a:srgbClr val="558D2F"/>
                </a:solidFill>
                <a:latin typeface="Tahoma" panose="020B0604030504040204" pitchFamily="34" charset="0"/>
                <a:cs typeface="Tahoma" panose="020B0604030504040204" pitchFamily="34" charset="0"/>
              </a:rPr>
              <a:t>Geoinformatics</a:t>
            </a:r>
            <a:br>
              <a:rPr lang="hu-HU" altLang="hu-HU" sz="2400" dirty="0">
                <a:solidFill>
                  <a:srgbClr val="558D2F"/>
                </a:solidFill>
                <a:latin typeface="Tahoma" panose="020B0604030504040204" pitchFamily="34" charset="0"/>
                <a:cs typeface="Tahoma" panose="020B0604030504040204" pitchFamily="34" charset="0"/>
              </a:rPr>
            </a:br>
            <a:br>
              <a:rPr lang="hu-HU" altLang="hu-HU" sz="2400" dirty="0">
                <a:solidFill>
                  <a:srgbClr val="558D2F"/>
                </a:solidFill>
                <a:latin typeface="Tahoma" panose="020B0604030504040204" pitchFamily="34" charset="0"/>
                <a:cs typeface="Tahoma" panose="020B0604030504040204" pitchFamily="34" charset="0"/>
              </a:rPr>
            </a:br>
            <a:br>
              <a:rPr lang="hu-HU" altLang="hu-HU" sz="2400" dirty="0">
                <a:solidFill>
                  <a:srgbClr val="558D2F"/>
                </a:solidFill>
                <a:latin typeface="Tahoma" panose="020B0604030504040204" pitchFamily="34" charset="0"/>
                <a:cs typeface="Tahoma" panose="020B0604030504040204" pitchFamily="34" charset="0"/>
              </a:rPr>
            </a:br>
            <a:r>
              <a:rPr lang="en-GB" altLang="hu-HU" sz="2400" dirty="0">
                <a:solidFill>
                  <a:srgbClr val="558D2F"/>
                </a:solidFill>
                <a:latin typeface="Tahoma" panose="020B0604030504040204" pitchFamily="34" charset="0"/>
                <a:cs typeface="Tahoma" panose="020B0604030504040204" pitchFamily="34" charset="0"/>
              </a:rPr>
              <a:t>29 April, 2020</a:t>
            </a:r>
            <a:endParaRPr lang="hu-HU" altLang="hu-HU" sz="2100" b="1" dirty="0">
              <a:solidFill>
                <a:srgbClr val="558D2F"/>
              </a:solidFill>
              <a:latin typeface="Tahoma" panose="020B0604030504040204" pitchFamily="34" charset="0"/>
              <a:cs typeface="Tahoma" panose="020B0604030504040204" pitchFamily="34" charset="0"/>
            </a:endParaRPr>
          </a:p>
        </p:txBody>
      </p:sp>
      <p:pic>
        <p:nvPicPr>
          <p:cNvPr id="6" name="Kép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9919" y="1553776"/>
            <a:ext cx="2285592" cy="22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 </a:t>
            </a:r>
            <a:r>
              <a:rPr lang="hu-HU" sz="3500" b="1" dirty="0" err="1">
                <a:solidFill>
                  <a:srgbClr val="558D2F"/>
                </a:solidFill>
                <a:latin typeface="Tahoma" pitchFamily="34" charset="0"/>
                <a:ea typeface="Tahoma" pitchFamily="34" charset="0"/>
                <a:cs typeface="Tahoma" pitchFamily="34" charset="0"/>
              </a:rPr>
              <a:t>Detailed</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evaluation</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method</a:t>
            </a:r>
            <a:r>
              <a:rPr lang="hu-HU" sz="3500" b="1" dirty="0">
                <a:solidFill>
                  <a:srgbClr val="558D2F"/>
                </a:solidFill>
                <a:latin typeface="Tahoma" pitchFamily="34" charset="0"/>
                <a:ea typeface="Tahoma" pitchFamily="34" charset="0"/>
                <a:cs typeface="Tahoma" pitchFamily="34" charset="0"/>
              </a:rPr>
              <a:t> 2.</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10</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Szövegdoboz 36">
            <a:extLst>
              <a:ext uri="{FF2B5EF4-FFF2-40B4-BE49-F238E27FC236}">
                <a16:creationId xmlns:a16="http://schemas.microsoft.com/office/drawing/2014/main" id="{F3189179-B595-470D-9687-F0681C05D721}"/>
              </a:ext>
            </a:extLst>
          </p:cNvPr>
          <p:cNvSpPr txBox="1"/>
          <p:nvPr/>
        </p:nvSpPr>
        <p:spPr>
          <a:xfrm>
            <a:off x="268523" y="1019688"/>
            <a:ext cx="11654953" cy="5262979"/>
          </a:xfrm>
          <a:prstGeom prst="rect">
            <a:avLst/>
          </a:prstGeom>
          <a:noFill/>
        </p:spPr>
        <p:txBody>
          <a:bodyPr wrap="square" rtlCol="0">
            <a:spAutoFit/>
          </a:bodyPr>
          <a:lstStyle/>
          <a:p>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D)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Topographic</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(p</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ut</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a "1" mark in the proper column if the </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acces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s</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orial</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type exists on the map</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Hypsography</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c</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ontours</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shaded relief, graded </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hypso</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metry</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etc.</a:t>
            </a:r>
          </a:p>
          <a:p>
            <a:pPr marL="800100" lvl="1" indent="-342900">
              <a:buFont typeface="Arial" panose="020B0604020202020204" pitchFamily="34" charset="0"/>
              <a:buChar char="•"/>
            </a:pP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Hydrography</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water courses, lakes, rivers, channels, springs, wells, marshes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R</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oad</a:t>
            </a: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 network</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roads, trails, streets, etc. (manmade structures)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Boundaries</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delineator signs of administrational territories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S</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ettlements</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signs of human build structures/administrational units (i.e. cities, </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v</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illages</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farms). </a:t>
            </a:r>
          </a:p>
          <a:p>
            <a:pPr marL="800100" lvl="1" indent="-342900">
              <a:buFont typeface="Arial" panose="020B0604020202020204" pitchFamily="34" charset="0"/>
              <a:buChar char="•"/>
            </a:pP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Names</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geographical names (of natural and manmade objects)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0" lvl="1"/>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0" lvl="1"/>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E)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Thematic</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in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this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criterion</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all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existing</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map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from</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evaluated</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set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should</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be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written</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In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our</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case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906463" lvl="2" indent="-449263">
              <a:buFont typeface="Arial" panose="020B0604020202020204" pitchFamily="34" charset="0"/>
              <a:buChar char="•"/>
            </a:pP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Geological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geophysical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geographical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geomorphological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meteorological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ethnographical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or</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general</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if</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there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is no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thematic</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906463" lvl="2" indent="-449263">
              <a:buFont typeface="Arial" panose="020B0604020202020204" pitchFamily="34" charset="0"/>
              <a:buChar char="•"/>
            </a:pP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0" lvl="2"/>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F)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Base</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map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914400" lvl="3" indent="-4572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C</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opy</a:t>
            </a: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 u</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nref</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Scanned raster from an existing map without citation </a:t>
            </a:r>
          </a:p>
          <a:p>
            <a:pPr marL="914400" lvl="3" indent="-4572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C</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opy</a:t>
            </a: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ref</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Scanned raster from an existing map with citation </a:t>
            </a:r>
          </a:p>
          <a:p>
            <a:pPr marL="914400" lvl="3" indent="-4572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E</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dited</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Edited topography/thematic base map content with references to the source of data</a:t>
            </a:r>
          </a:p>
          <a:p>
            <a:pPr marL="914400" lvl="3" indent="-4572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V</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ector</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the </a:t>
            </a:r>
            <a:r>
              <a:rPr lang="en-US" sz="1600" dirty="0" err="1">
                <a:solidFill>
                  <a:srgbClr val="558D2F"/>
                </a:solidFill>
                <a:latin typeface="Tahoma" panose="020B0604030504040204" pitchFamily="34" charset="0"/>
                <a:ea typeface="Tahoma" panose="020B0604030504040204" pitchFamily="34" charset="0"/>
                <a:cs typeface="Tahoma" panose="020B0604030504040204" pitchFamily="34" charset="0"/>
              </a:rPr>
              <a:t>basemap</a:t>
            </a:r>
            <a:r>
              <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rPr>
              <a:t> seems to be edited but the data source is not indicated</a:t>
            </a: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914400" lvl="3" indent="-457200">
              <a:buFont typeface="Arial" panose="020B0604020202020204" pitchFamily="34" charset="0"/>
              <a:buChar char="•"/>
            </a:pP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No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data</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base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map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exists</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but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there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is no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information</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about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it</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914400" lvl="3" indent="-457200">
              <a:buFont typeface="Arial" panose="020B0604020202020204" pitchFamily="34" charset="0"/>
              <a:buChar char="•"/>
            </a:pPr>
            <a:r>
              <a:rPr lang="en-US" sz="1600" b="1" dirty="0">
                <a:solidFill>
                  <a:srgbClr val="558D2F"/>
                </a:solidFill>
                <a:latin typeface="Tahoma" panose="020B0604030504040204" pitchFamily="34" charset="0"/>
                <a:ea typeface="Tahoma" panose="020B0604030504040204" pitchFamily="34" charset="0"/>
                <a:cs typeface="Tahoma" panose="020B0604030504040204" pitchFamily="34" charset="0"/>
              </a:rPr>
              <a:t>No </a:t>
            </a:r>
            <a:r>
              <a:rPr lang="en-US"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basemap</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457200" lvl="3"/>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457200" lvl="3" indent="-457200"/>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G)	The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nationality</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article’s</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first</a:t>
            </a: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author</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59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528696"/>
            <a:ext cx="11715750" cy="654050"/>
          </a:xfrm>
          <a:solidFill>
            <a:schemeClr val="bg1"/>
          </a:solidFill>
        </p:spPr>
        <p:txBody>
          <a:bodyPr>
            <a:normAutofit fontScale="90000"/>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II. </a:t>
            </a: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a:t>
            </a:r>
            <a:br>
              <a:rPr lang="hu-HU" sz="3500" b="1" dirty="0">
                <a:solidFill>
                  <a:srgbClr val="558D2F"/>
                </a:solidFill>
                <a:latin typeface="Tahoma" pitchFamily="34" charset="0"/>
                <a:ea typeface="Tahoma" pitchFamily="34" charset="0"/>
                <a:cs typeface="Tahoma" pitchFamily="34" charset="0"/>
              </a:rPr>
            </a:br>
            <a:r>
              <a:rPr lang="hu-HU" sz="3500" b="1" dirty="0">
                <a:solidFill>
                  <a:srgbClr val="558D2F"/>
                </a:solidFill>
                <a:latin typeface="Tahoma" pitchFamily="34" charset="0"/>
                <a:ea typeface="Tahoma" pitchFamily="34" charset="0"/>
                <a:cs typeface="Tahoma" pitchFamily="34" charset="0"/>
              </a:rPr>
              <a:t>per </a:t>
            </a:r>
            <a:r>
              <a:rPr lang="hu-HU" sz="3500" b="1" dirty="0" err="1">
                <a:solidFill>
                  <a:srgbClr val="558D2F"/>
                </a:solidFill>
                <a:latin typeface="Tahoma" pitchFamily="34" charset="0"/>
                <a:ea typeface="Tahoma" pitchFamily="34" charset="0"/>
                <a:cs typeface="Tahoma" pitchFamily="34" charset="0"/>
              </a:rPr>
              <a:t>science</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branches</a:t>
            </a:r>
            <a:r>
              <a:rPr lang="hu-HU" sz="3500" b="1" dirty="0">
                <a:solidFill>
                  <a:srgbClr val="558D2F"/>
                </a:solidFill>
                <a:latin typeface="Tahoma" pitchFamily="34" charset="0"/>
                <a:ea typeface="Tahoma" pitchFamily="34" charset="0"/>
                <a:cs typeface="Tahoma" pitchFamily="34" charset="0"/>
              </a:rPr>
              <a:t> I.</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11</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a:extLst>
              <a:ext uri="{FF2B5EF4-FFF2-40B4-BE49-F238E27FC236}">
                <a16:creationId xmlns:a16="http://schemas.microsoft.com/office/drawing/2014/main" id="{4325924B-7C7B-46DB-8A11-43F0EBF43498}"/>
              </a:ext>
            </a:extLst>
          </p:cNvPr>
          <p:cNvGraphicFramePr>
            <a:graphicFrameLocks/>
          </p:cNvGraphicFramePr>
          <p:nvPr>
            <p:extLst>
              <p:ext uri="{D42A27DB-BD31-4B8C-83A1-F6EECF244321}">
                <p14:modId xmlns:p14="http://schemas.microsoft.com/office/powerpoint/2010/main" val="685352687"/>
              </p:ext>
            </p:extLst>
          </p:nvPr>
        </p:nvGraphicFramePr>
        <p:xfrm>
          <a:off x="266701" y="1609725"/>
          <a:ext cx="5000624" cy="3781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a:extLst>
              <a:ext uri="{FF2B5EF4-FFF2-40B4-BE49-F238E27FC236}">
                <a16:creationId xmlns:a16="http://schemas.microsoft.com/office/drawing/2014/main" id="{5F6B0718-5F95-4BEF-91F3-8C114E206F10}"/>
              </a:ext>
            </a:extLst>
          </p:cNvPr>
          <p:cNvGraphicFramePr>
            <a:graphicFrameLocks/>
          </p:cNvGraphicFramePr>
          <p:nvPr>
            <p:extLst>
              <p:ext uri="{D42A27DB-BD31-4B8C-83A1-F6EECF244321}">
                <p14:modId xmlns:p14="http://schemas.microsoft.com/office/powerpoint/2010/main" val="986806239"/>
              </p:ext>
            </p:extLst>
          </p:nvPr>
        </p:nvGraphicFramePr>
        <p:xfrm>
          <a:off x="5772150" y="99753"/>
          <a:ext cx="6076949" cy="3095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a:extLst>
              <a:ext uri="{FF2B5EF4-FFF2-40B4-BE49-F238E27FC236}">
                <a16:creationId xmlns:a16="http://schemas.microsoft.com/office/drawing/2014/main" id="{8D5915C8-D7FA-4A91-B482-146596EAC6ED}"/>
              </a:ext>
            </a:extLst>
          </p:cNvPr>
          <p:cNvGraphicFramePr>
            <a:graphicFrameLocks/>
          </p:cNvGraphicFramePr>
          <p:nvPr>
            <p:extLst>
              <p:ext uri="{D42A27DB-BD31-4B8C-83A1-F6EECF244321}">
                <p14:modId xmlns:p14="http://schemas.microsoft.com/office/powerpoint/2010/main" val="3324475968"/>
              </p:ext>
            </p:extLst>
          </p:nvPr>
        </p:nvGraphicFramePr>
        <p:xfrm>
          <a:off x="5772150" y="3243003"/>
          <a:ext cx="6105525" cy="3019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302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528696"/>
            <a:ext cx="11715750" cy="654050"/>
          </a:xfrm>
          <a:solidFill>
            <a:schemeClr val="bg1"/>
          </a:solidFill>
        </p:spPr>
        <p:txBody>
          <a:bodyPr>
            <a:normAutofit fontScale="90000"/>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II. </a:t>
            </a: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a:t>
            </a:r>
            <a:br>
              <a:rPr lang="hu-HU" sz="3500" b="1" dirty="0">
                <a:solidFill>
                  <a:srgbClr val="558D2F"/>
                </a:solidFill>
                <a:latin typeface="Tahoma" pitchFamily="34" charset="0"/>
                <a:ea typeface="Tahoma" pitchFamily="34" charset="0"/>
                <a:cs typeface="Tahoma" pitchFamily="34" charset="0"/>
              </a:rPr>
            </a:br>
            <a:r>
              <a:rPr lang="hu-HU" sz="3500" b="1" dirty="0">
                <a:solidFill>
                  <a:srgbClr val="558D2F"/>
                </a:solidFill>
                <a:latin typeface="Tahoma" pitchFamily="34" charset="0"/>
                <a:ea typeface="Tahoma" pitchFamily="34" charset="0"/>
                <a:cs typeface="Tahoma" pitchFamily="34" charset="0"/>
              </a:rPr>
              <a:t>per </a:t>
            </a:r>
            <a:r>
              <a:rPr lang="hu-HU" sz="3500" b="1" dirty="0" err="1">
                <a:solidFill>
                  <a:srgbClr val="558D2F"/>
                </a:solidFill>
                <a:latin typeface="Tahoma" pitchFamily="34" charset="0"/>
                <a:ea typeface="Tahoma" pitchFamily="34" charset="0"/>
                <a:cs typeface="Tahoma" pitchFamily="34" charset="0"/>
              </a:rPr>
              <a:t>science</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branches</a:t>
            </a:r>
            <a:r>
              <a:rPr lang="hu-HU" sz="3500" b="1" dirty="0">
                <a:solidFill>
                  <a:srgbClr val="558D2F"/>
                </a:solidFill>
                <a:latin typeface="Tahoma" pitchFamily="34" charset="0"/>
                <a:ea typeface="Tahoma" pitchFamily="34" charset="0"/>
                <a:cs typeface="Tahoma" pitchFamily="34" charset="0"/>
              </a:rPr>
              <a:t> II.</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12</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Diagram 13">
            <a:extLst>
              <a:ext uri="{FF2B5EF4-FFF2-40B4-BE49-F238E27FC236}">
                <a16:creationId xmlns:a16="http://schemas.microsoft.com/office/drawing/2014/main" id="{072E1A44-7C18-43B3-AC3F-DACA5CE9F11B}"/>
              </a:ext>
            </a:extLst>
          </p:cNvPr>
          <p:cNvGraphicFramePr>
            <a:graphicFrameLocks/>
          </p:cNvGraphicFramePr>
          <p:nvPr>
            <p:extLst>
              <p:ext uri="{D42A27DB-BD31-4B8C-83A1-F6EECF244321}">
                <p14:modId xmlns:p14="http://schemas.microsoft.com/office/powerpoint/2010/main" val="3616358809"/>
              </p:ext>
            </p:extLst>
          </p:nvPr>
        </p:nvGraphicFramePr>
        <p:xfrm>
          <a:off x="440636" y="1878676"/>
          <a:ext cx="4560794" cy="3237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268F5842-E10E-485C-B8F8-4BA80F978BE5}"/>
              </a:ext>
            </a:extLst>
          </p:cNvPr>
          <p:cNvGraphicFramePr>
            <a:graphicFrameLocks/>
          </p:cNvGraphicFramePr>
          <p:nvPr>
            <p:extLst>
              <p:ext uri="{D42A27DB-BD31-4B8C-83A1-F6EECF244321}">
                <p14:modId xmlns:p14="http://schemas.microsoft.com/office/powerpoint/2010/main" val="815886486"/>
              </p:ext>
            </p:extLst>
          </p:nvPr>
        </p:nvGraphicFramePr>
        <p:xfrm>
          <a:off x="5525611" y="141513"/>
          <a:ext cx="6403922" cy="2940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a:extLst>
              <a:ext uri="{FF2B5EF4-FFF2-40B4-BE49-F238E27FC236}">
                <a16:creationId xmlns:a16="http://schemas.microsoft.com/office/drawing/2014/main" id="{DBF60D30-D7FF-4734-BEEF-CF535F2D4F9E}"/>
              </a:ext>
            </a:extLst>
          </p:cNvPr>
          <p:cNvGraphicFramePr>
            <a:graphicFrameLocks/>
          </p:cNvGraphicFramePr>
          <p:nvPr>
            <p:extLst>
              <p:ext uri="{D42A27DB-BD31-4B8C-83A1-F6EECF244321}">
                <p14:modId xmlns:p14="http://schemas.microsoft.com/office/powerpoint/2010/main" val="1419589829"/>
              </p:ext>
            </p:extLst>
          </p:nvPr>
        </p:nvGraphicFramePr>
        <p:xfrm>
          <a:off x="5522289" y="3124200"/>
          <a:ext cx="6424177" cy="284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15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083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III. </a:t>
            </a: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per </a:t>
            </a:r>
            <a:r>
              <a:rPr lang="hu-HU" sz="3500" b="1" dirty="0" err="1">
                <a:solidFill>
                  <a:srgbClr val="558D2F"/>
                </a:solidFill>
                <a:latin typeface="Tahoma" pitchFamily="34" charset="0"/>
                <a:ea typeface="Tahoma" pitchFamily="34" charset="0"/>
                <a:cs typeface="Tahoma" pitchFamily="34" charset="0"/>
              </a:rPr>
              <a:t>countries</a:t>
            </a:r>
            <a:r>
              <a:rPr lang="hu-HU" sz="3500" b="1" dirty="0">
                <a:solidFill>
                  <a:srgbClr val="558D2F"/>
                </a:solidFill>
                <a:latin typeface="Tahoma" pitchFamily="34" charset="0"/>
                <a:ea typeface="Tahoma" pitchFamily="34" charset="0"/>
                <a:cs typeface="Tahoma" pitchFamily="34" charset="0"/>
              </a:rPr>
              <a:t> 1.</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13</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Szövegdoboz 11">
            <a:extLst>
              <a:ext uri="{FF2B5EF4-FFF2-40B4-BE49-F238E27FC236}">
                <a16:creationId xmlns:a16="http://schemas.microsoft.com/office/drawing/2014/main" id="{96AB48D3-1019-4E06-9EE9-3409C52CA094}"/>
              </a:ext>
            </a:extLst>
          </p:cNvPr>
          <p:cNvSpPr txBox="1"/>
          <p:nvPr/>
        </p:nvSpPr>
        <p:spPr>
          <a:xfrm>
            <a:off x="298921" y="1002659"/>
            <a:ext cx="11654953" cy="400110"/>
          </a:xfrm>
          <a:prstGeom prst="rect">
            <a:avLst/>
          </a:prstGeom>
          <a:noFill/>
        </p:spPr>
        <p:txBody>
          <a:bodyPr wrap="square" rtlCol="0">
            <a:spAutoFit/>
          </a:bodyPr>
          <a:lstStyle/>
          <a:p>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publish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here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data</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countries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with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more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than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20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7" name="Táblázat 16">
            <a:extLst>
              <a:ext uri="{FF2B5EF4-FFF2-40B4-BE49-F238E27FC236}">
                <a16:creationId xmlns:a16="http://schemas.microsoft.com/office/drawing/2014/main" id="{1AFA3D12-5DFF-4A70-8F7C-1398C445DA44}"/>
              </a:ext>
            </a:extLst>
          </p:cNvPr>
          <p:cNvGraphicFramePr>
            <a:graphicFrameLocks noGrp="1"/>
          </p:cNvGraphicFramePr>
          <p:nvPr>
            <p:extLst>
              <p:ext uri="{D42A27DB-BD31-4B8C-83A1-F6EECF244321}">
                <p14:modId xmlns:p14="http://schemas.microsoft.com/office/powerpoint/2010/main" val="3601839314"/>
              </p:ext>
            </p:extLst>
          </p:nvPr>
        </p:nvGraphicFramePr>
        <p:xfrm>
          <a:off x="0" y="1684334"/>
          <a:ext cx="12192002" cy="4047520"/>
        </p:xfrm>
        <a:graphic>
          <a:graphicData uri="http://schemas.openxmlformats.org/drawingml/2006/table">
            <a:tbl>
              <a:tblPr/>
              <a:tblGrid>
                <a:gridCol w="697848">
                  <a:extLst>
                    <a:ext uri="{9D8B030D-6E8A-4147-A177-3AD203B41FA5}">
                      <a16:colId xmlns:a16="http://schemas.microsoft.com/office/drawing/2014/main" val="2056840041"/>
                    </a:ext>
                  </a:extLst>
                </a:gridCol>
                <a:gridCol w="976987">
                  <a:extLst>
                    <a:ext uri="{9D8B030D-6E8A-4147-A177-3AD203B41FA5}">
                      <a16:colId xmlns:a16="http://schemas.microsoft.com/office/drawing/2014/main" val="1723571143"/>
                    </a:ext>
                  </a:extLst>
                </a:gridCol>
                <a:gridCol w="651325">
                  <a:extLst>
                    <a:ext uri="{9D8B030D-6E8A-4147-A177-3AD203B41FA5}">
                      <a16:colId xmlns:a16="http://schemas.microsoft.com/office/drawing/2014/main" val="3143804654"/>
                    </a:ext>
                  </a:extLst>
                </a:gridCol>
                <a:gridCol w="744373">
                  <a:extLst>
                    <a:ext uri="{9D8B030D-6E8A-4147-A177-3AD203B41FA5}">
                      <a16:colId xmlns:a16="http://schemas.microsoft.com/office/drawing/2014/main" val="267713504"/>
                    </a:ext>
                  </a:extLst>
                </a:gridCol>
                <a:gridCol w="628064">
                  <a:extLst>
                    <a:ext uri="{9D8B030D-6E8A-4147-A177-3AD203B41FA5}">
                      <a16:colId xmlns:a16="http://schemas.microsoft.com/office/drawing/2014/main" val="3826767126"/>
                    </a:ext>
                  </a:extLst>
                </a:gridCol>
                <a:gridCol w="430339">
                  <a:extLst>
                    <a:ext uri="{9D8B030D-6E8A-4147-A177-3AD203B41FA5}">
                      <a16:colId xmlns:a16="http://schemas.microsoft.com/office/drawing/2014/main" val="3954737965"/>
                    </a:ext>
                  </a:extLst>
                </a:gridCol>
                <a:gridCol w="680403">
                  <a:extLst>
                    <a:ext uri="{9D8B030D-6E8A-4147-A177-3AD203B41FA5}">
                      <a16:colId xmlns:a16="http://schemas.microsoft.com/office/drawing/2014/main" val="2780661936"/>
                    </a:ext>
                  </a:extLst>
                </a:gridCol>
                <a:gridCol w="715296">
                  <a:extLst>
                    <a:ext uri="{9D8B030D-6E8A-4147-A177-3AD203B41FA5}">
                      <a16:colId xmlns:a16="http://schemas.microsoft.com/office/drawing/2014/main" val="4065541685"/>
                    </a:ext>
                  </a:extLst>
                </a:gridCol>
                <a:gridCol w="674588">
                  <a:extLst>
                    <a:ext uri="{9D8B030D-6E8A-4147-A177-3AD203B41FA5}">
                      <a16:colId xmlns:a16="http://schemas.microsoft.com/office/drawing/2014/main" val="3417862280"/>
                    </a:ext>
                  </a:extLst>
                </a:gridCol>
                <a:gridCol w="628064">
                  <a:extLst>
                    <a:ext uri="{9D8B030D-6E8A-4147-A177-3AD203B41FA5}">
                      <a16:colId xmlns:a16="http://schemas.microsoft.com/office/drawing/2014/main" val="2032677198"/>
                    </a:ext>
                  </a:extLst>
                </a:gridCol>
                <a:gridCol w="628064">
                  <a:extLst>
                    <a:ext uri="{9D8B030D-6E8A-4147-A177-3AD203B41FA5}">
                      <a16:colId xmlns:a16="http://schemas.microsoft.com/office/drawing/2014/main" val="4212250641"/>
                    </a:ext>
                  </a:extLst>
                </a:gridCol>
                <a:gridCol w="758910">
                  <a:extLst>
                    <a:ext uri="{9D8B030D-6E8A-4147-A177-3AD203B41FA5}">
                      <a16:colId xmlns:a16="http://schemas.microsoft.com/office/drawing/2014/main" val="1341970796"/>
                    </a:ext>
                  </a:extLst>
                </a:gridCol>
                <a:gridCol w="741465">
                  <a:extLst>
                    <a:ext uri="{9D8B030D-6E8A-4147-A177-3AD203B41FA5}">
                      <a16:colId xmlns:a16="http://schemas.microsoft.com/office/drawing/2014/main" val="3233248467"/>
                    </a:ext>
                  </a:extLst>
                </a:gridCol>
                <a:gridCol w="744373">
                  <a:extLst>
                    <a:ext uri="{9D8B030D-6E8A-4147-A177-3AD203B41FA5}">
                      <a16:colId xmlns:a16="http://schemas.microsoft.com/office/drawing/2014/main" val="2849119898"/>
                    </a:ext>
                  </a:extLst>
                </a:gridCol>
                <a:gridCol w="674588">
                  <a:extLst>
                    <a:ext uri="{9D8B030D-6E8A-4147-A177-3AD203B41FA5}">
                      <a16:colId xmlns:a16="http://schemas.microsoft.com/office/drawing/2014/main" val="1041294367"/>
                    </a:ext>
                  </a:extLst>
                </a:gridCol>
                <a:gridCol w="674588">
                  <a:extLst>
                    <a:ext uri="{9D8B030D-6E8A-4147-A177-3AD203B41FA5}">
                      <a16:colId xmlns:a16="http://schemas.microsoft.com/office/drawing/2014/main" val="2886719008"/>
                    </a:ext>
                  </a:extLst>
                </a:gridCol>
                <a:gridCol w="1142727">
                  <a:extLst>
                    <a:ext uri="{9D8B030D-6E8A-4147-A177-3AD203B41FA5}">
                      <a16:colId xmlns:a16="http://schemas.microsoft.com/office/drawing/2014/main" val="525763978"/>
                    </a:ext>
                  </a:extLst>
                </a:gridCol>
              </a:tblGrid>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Visualization:</a:t>
                      </a:r>
                    </a:p>
                  </a:txBody>
                  <a:tcPr marL="7171" marR="7171" marT="7171"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maps</a:t>
                      </a:r>
                    </a:p>
                  </a:txBody>
                  <a:tcPr marL="7171" marR="7171" marT="7171"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Type:</a:t>
                      </a:r>
                    </a:p>
                  </a:txBody>
                  <a:tcPr marL="7171" marR="7171" marT="7171"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gridSpan="2">
                  <a:txBody>
                    <a:bodyPr/>
                    <a:lstStyle/>
                    <a:p>
                      <a:pPr algn="l" fontAlgn="b"/>
                      <a:r>
                        <a:rPr lang="hu-HU" sz="900" b="1" i="0" u="none" strike="noStrike">
                          <a:solidFill>
                            <a:srgbClr val="375623"/>
                          </a:solidFill>
                          <a:effectLst/>
                          <a:latin typeface="Tahoma" panose="020B0604030504040204" pitchFamily="34" charset="0"/>
                        </a:rPr>
                        <a:t>Accessorials:</a:t>
                      </a:r>
                    </a:p>
                  </a:txBody>
                  <a:tcPr marL="7171" marR="7171" marT="7171"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hMerge="1">
                  <a:txBody>
                    <a:bodyPr/>
                    <a:lstStyle/>
                    <a:p>
                      <a:endParaRPr lang="hu-HU"/>
                    </a:p>
                  </a:txBody>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gridSpan="2">
                  <a:txBody>
                    <a:bodyPr/>
                    <a:lstStyle/>
                    <a:p>
                      <a:pPr algn="l" fontAlgn="b"/>
                      <a:r>
                        <a:rPr lang="hu-HU" sz="900" b="1" i="0" u="none" strike="noStrike">
                          <a:solidFill>
                            <a:srgbClr val="375623"/>
                          </a:solidFill>
                          <a:effectLst/>
                          <a:latin typeface="Tahoma" panose="020B0604030504040204" pitchFamily="34" charset="0"/>
                        </a:rPr>
                        <a:t>Topographic content</a:t>
                      </a:r>
                    </a:p>
                  </a:txBody>
                  <a:tcPr marL="7171" marR="7171" marT="7171"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hMerge="1">
                  <a:txBody>
                    <a:bodyPr/>
                    <a:lstStyle/>
                    <a:p>
                      <a:endParaRPr lang="hu-HU"/>
                    </a:p>
                  </a:txBody>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a:noFill/>
                    </a:lnR>
                    <a:lnT>
                      <a:noFill/>
                    </a:lnT>
                    <a:lnB w="190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val="2216215824"/>
                  </a:ext>
                </a:extLst>
              </a:tr>
              <a:tr h="150583">
                <a:tc>
                  <a:txBody>
                    <a:bodyPr/>
                    <a:lstStyle/>
                    <a:p>
                      <a:pPr algn="r" fontAlgn="b"/>
                      <a:r>
                        <a:rPr lang="hu-HU" sz="900" b="1" i="0" u="none" strike="noStrike">
                          <a:solidFill>
                            <a:srgbClr val="375623"/>
                          </a:solidFill>
                          <a:effectLst/>
                          <a:latin typeface="Tahoma" panose="020B0604030504040204" pitchFamily="34" charset="0"/>
                        </a:rPr>
                        <a:t>Hungary</a:t>
                      </a:r>
                    </a:p>
                  </a:txBody>
                  <a:tcPr marL="7171" marR="7171" marT="7171" marB="0" anchor="b">
                    <a:lnL>
                      <a:noFill/>
                    </a:lnL>
                    <a:lnR w="19050" cap="flat" cmpd="sng" algn="ctr">
                      <a:solidFill>
                        <a:srgbClr val="548235"/>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57,96</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273</a:t>
                      </a:r>
                    </a:p>
                  </a:txBody>
                  <a:tcPr marL="7171" marR="7171" marT="7171"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310</a:t>
                      </a:r>
                    </a:p>
                  </a:txBody>
                  <a:tcPr marL="7171" marR="7171" marT="7171"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w="19050" cap="flat" cmpd="sng" algn="ctr">
                      <a:solidFill>
                        <a:srgbClr val="375623"/>
                      </a:solidFill>
                      <a:prstDash val="solid"/>
                      <a:round/>
                      <a:headEnd type="none" w="med" len="med"/>
                      <a:tailEnd type="none" w="med" len="med"/>
                    </a:lnT>
                    <a:lnB>
                      <a:noFill/>
                    </a:lnB>
                  </a:tcPr>
                </a:tc>
                <a:extLst>
                  <a:ext uri="{0D108BD9-81ED-4DB2-BD59-A6C34878D82A}">
                    <a16:rowId xmlns:a16="http://schemas.microsoft.com/office/drawing/2014/main" val="3595581754"/>
                  </a:ext>
                </a:extLst>
              </a:tr>
              <a:tr h="143413">
                <a:tc>
                  <a:txBody>
                    <a:bodyPr/>
                    <a:lstStyle/>
                    <a:p>
                      <a:pPr algn="r" fontAlgn="b"/>
                      <a:r>
                        <a:rPr lang="hu-HU" sz="900" b="1" i="0" u="none" strike="noStrike">
                          <a:solidFill>
                            <a:srgbClr val="375623"/>
                          </a:solidFill>
                          <a:effectLst/>
                          <a:latin typeface="Tahoma" panose="020B0604030504040204" pitchFamily="34" charset="0"/>
                        </a:rPr>
                        <a:t>total: 471</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38,85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183</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186</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179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331</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466</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96</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57</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259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272</a:t>
                      </a:r>
                    </a:p>
                  </a:txBody>
                  <a:tcPr marL="7171" marR="7171" marT="7171" marB="0" anchor="b">
                    <a:lnL>
                      <a:noFill/>
                    </a:lnL>
                    <a:lnR>
                      <a:noFill/>
                    </a:lnR>
                    <a:lnT>
                      <a:noFill/>
                    </a:lnT>
                    <a:lnB>
                      <a:noFill/>
                    </a:lnB>
                  </a:tcPr>
                </a:tc>
                <a:extLst>
                  <a:ext uri="{0D108BD9-81ED-4DB2-BD59-A6C34878D82A}">
                    <a16:rowId xmlns:a16="http://schemas.microsoft.com/office/drawing/2014/main" val="2169731745"/>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3,18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500336715"/>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1948201708"/>
                  </a:ext>
                </a:extLst>
              </a:tr>
              <a:tr h="143413">
                <a:tc>
                  <a:txBody>
                    <a:bodyPr/>
                    <a:lstStyle/>
                    <a:p>
                      <a:pPr algn="r" fontAlgn="b"/>
                      <a:r>
                        <a:rPr lang="hu-HU" sz="900" b="1" i="0" u="none" strike="noStrike">
                          <a:solidFill>
                            <a:srgbClr val="375623"/>
                          </a:solidFill>
                          <a:effectLst/>
                          <a:latin typeface="Tahoma" panose="020B0604030504040204" pitchFamily="34" charset="0"/>
                        </a:rPr>
                        <a:t>USA</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84,02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142</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128</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1603792554"/>
                  </a:ext>
                </a:extLst>
              </a:tr>
              <a:tr h="143413">
                <a:tc>
                  <a:txBody>
                    <a:bodyPr/>
                    <a:lstStyle/>
                    <a:p>
                      <a:pPr algn="r" fontAlgn="b"/>
                      <a:r>
                        <a:rPr lang="hu-HU" sz="900" b="1" i="0" u="none" strike="noStrike">
                          <a:solidFill>
                            <a:srgbClr val="375623"/>
                          </a:solidFill>
                          <a:effectLst/>
                          <a:latin typeface="Tahoma" panose="020B0604030504040204" pitchFamily="34" charset="0"/>
                        </a:rPr>
                        <a:t>total: 169</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15,98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27</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101</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91</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166</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52</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57</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96</a:t>
                      </a:r>
                    </a:p>
                  </a:txBody>
                  <a:tcPr marL="7171" marR="7171" marT="7171" marB="0" anchor="b">
                    <a:lnL>
                      <a:noFill/>
                    </a:lnL>
                    <a:lnR>
                      <a:noFill/>
                    </a:lnR>
                    <a:lnT>
                      <a:noFill/>
                    </a:lnT>
                    <a:lnB>
                      <a:noFill/>
                    </a:lnB>
                  </a:tcPr>
                </a:tc>
                <a:extLst>
                  <a:ext uri="{0D108BD9-81ED-4DB2-BD59-A6C34878D82A}">
                    <a16:rowId xmlns:a16="http://schemas.microsoft.com/office/drawing/2014/main" val="537909941"/>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1204590481"/>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3147323634"/>
                  </a:ext>
                </a:extLst>
              </a:tr>
              <a:tr h="143413">
                <a:tc>
                  <a:txBody>
                    <a:bodyPr/>
                    <a:lstStyle/>
                    <a:p>
                      <a:pPr algn="r" fontAlgn="b"/>
                      <a:r>
                        <a:rPr lang="hu-HU" sz="900" b="1" i="0" u="none" strike="noStrike">
                          <a:solidFill>
                            <a:srgbClr val="375623"/>
                          </a:solidFill>
                          <a:effectLst/>
                          <a:latin typeface="Tahoma" panose="020B0604030504040204" pitchFamily="34" charset="0"/>
                        </a:rPr>
                        <a:t>UK</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92,50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148</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86</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3555075760"/>
                  </a:ext>
                </a:extLst>
              </a:tr>
              <a:tr h="143413">
                <a:tc>
                  <a:txBody>
                    <a:bodyPr/>
                    <a:lstStyle/>
                    <a:p>
                      <a:pPr algn="r" fontAlgn="b"/>
                      <a:r>
                        <a:rPr lang="hu-HU" sz="900" b="1" i="0" u="none" strike="noStrike">
                          <a:solidFill>
                            <a:srgbClr val="375623"/>
                          </a:solidFill>
                          <a:effectLst/>
                          <a:latin typeface="Tahoma" panose="020B0604030504040204" pitchFamily="34" charset="0"/>
                        </a:rPr>
                        <a:t>total: 160</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7,50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12</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117</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113</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158</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59</a:t>
                      </a:r>
                    </a:p>
                  </a:txBody>
                  <a:tcPr marL="7171" marR="7171" marT="7171" marB="0" anchor="b">
                    <a:lnL>
                      <a:noFill/>
                    </a:lnL>
                    <a:lnR>
                      <a:noFill/>
                    </a:lnR>
                    <a:lnT>
                      <a:noFill/>
                    </a:lnT>
                    <a:lnB>
                      <a:noFill/>
                    </a:lnB>
                  </a:tcPr>
                </a:tc>
                <a:extLst>
                  <a:ext uri="{0D108BD9-81ED-4DB2-BD59-A6C34878D82A}">
                    <a16:rowId xmlns:a16="http://schemas.microsoft.com/office/drawing/2014/main" val="3798440406"/>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3567936318"/>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2127802116"/>
                  </a:ext>
                </a:extLst>
              </a:tr>
              <a:tr h="143413">
                <a:tc>
                  <a:txBody>
                    <a:bodyPr/>
                    <a:lstStyle/>
                    <a:p>
                      <a:pPr algn="r" fontAlgn="b"/>
                      <a:r>
                        <a:rPr lang="hu-HU" sz="900" b="1" i="0" u="none" strike="noStrike">
                          <a:solidFill>
                            <a:srgbClr val="375623"/>
                          </a:solidFill>
                          <a:effectLst/>
                          <a:latin typeface="Tahoma" panose="020B0604030504040204" pitchFamily="34" charset="0"/>
                        </a:rPr>
                        <a:t>China</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74,04</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77</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153780248"/>
                  </a:ext>
                </a:extLst>
              </a:tr>
              <a:tr h="143413">
                <a:tc>
                  <a:txBody>
                    <a:bodyPr/>
                    <a:lstStyle/>
                    <a:p>
                      <a:pPr algn="r" fontAlgn="b"/>
                      <a:r>
                        <a:rPr lang="hu-HU" sz="900" b="1" i="0" u="none" strike="noStrike">
                          <a:solidFill>
                            <a:srgbClr val="375623"/>
                          </a:solidFill>
                          <a:effectLst/>
                          <a:latin typeface="Tahoma" panose="020B0604030504040204" pitchFamily="34" charset="0"/>
                        </a:rPr>
                        <a:t>total: 104</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23,08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56</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63</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24</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61</a:t>
                      </a:r>
                    </a:p>
                  </a:txBody>
                  <a:tcPr marL="7171" marR="7171" marT="7171" marB="0" anchor="b">
                    <a:lnL>
                      <a:noFill/>
                    </a:lnL>
                    <a:lnR>
                      <a:noFill/>
                    </a:lnR>
                    <a:lnT>
                      <a:noFill/>
                    </a:lnT>
                    <a:lnB>
                      <a:noFill/>
                    </a:lnB>
                  </a:tcPr>
                </a:tc>
                <a:extLst>
                  <a:ext uri="{0D108BD9-81ED-4DB2-BD59-A6C34878D82A}">
                    <a16:rowId xmlns:a16="http://schemas.microsoft.com/office/drawing/2014/main" val="2329830471"/>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2,88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1539462322"/>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3355906787"/>
                  </a:ext>
                </a:extLst>
              </a:tr>
              <a:tr h="143413">
                <a:tc>
                  <a:txBody>
                    <a:bodyPr/>
                    <a:lstStyle/>
                    <a:p>
                      <a:pPr algn="r" fontAlgn="b"/>
                      <a:r>
                        <a:rPr lang="hu-HU" sz="900" b="1" i="0" u="none" strike="noStrike">
                          <a:solidFill>
                            <a:srgbClr val="375623"/>
                          </a:solidFill>
                          <a:effectLst/>
                          <a:latin typeface="Tahoma" panose="020B0604030504040204" pitchFamily="34" charset="0"/>
                        </a:rPr>
                        <a:t>Germany</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83,33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48</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2493411655"/>
                  </a:ext>
                </a:extLst>
              </a:tr>
              <a:tr h="143413">
                <a:tc>
                  <a:txBody>
                    <a:bodyPr/>
                    <a:lstStyle/>
                    <a:p>
                      <a:pPr algn="r" fontAlgn="b"/>
                      <a:r>
                        <a:rPr lang="hu-HU" sz="900" b="1" i="0" u="none" strike="noStrike">
                          <a:solidFill>
                            <a:srgbClr val="375623"/>
                          </a:solidFill>
                          <a:effectLst/>
                          <a:latin typeface="Tahoma" panose="020B0604030504040204" pitchFamily="34" charset="0"/>
                        </a:rPr>
                        <a:t>total: 60</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16,67</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42</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44</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57</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29</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30</a:t>
                      </a:r>
                    </a:p>
                  </a:txBody>
                  <a:tcPr marL="7171" marR="7171" marT="7171" marB="0" anchor="b">
                    <a:lnL>
                      <a:noFill/>
                    </a:lnL>
                    <a:lnR>
                      <a:noFill/>
                    </a:lnR>
                    <a:lnT>
                      <a:noFill/>
                    </a:lnT>
                    <a:lnB>
                      <a:noFill/>
                    </a:lnB>
                  </a:tcPr>
                </a:tc>
                <a:extLst>
                  <a:ext uri="{0D108BD9-81ED-4DB2-BD59-A6C34878D82A}">
                    <a16:rowId xmlns:a16="http://schemas.microsoft.com/office/drawing/2014/main" val="2095014069"/>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846165358"/>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2617891748"/>
                  </a:ext>
                </a:extLst>
              </a:tr>
              <a:tr h="143413">
                <a:tc>
                  <a:txBody>
                    <a:bodyPr/>
                    <a:lstStyle/>
                    <a:p>
                      <a:pPr algn="r" fontAlgn="b"/>
                      <a:r>
                        <a:rPr lang="hu-HU" sz="900" b="1" i="0" u="none" strike="noStrike">
                          <a:solidFill>
                            <a:srgbClr val="375623"/>
                          </a:solidFill>
                          <a:effectLst/>
                          <a:latin typeface="Tahoma" panose="020B0604030504040204" pitchFamily="34" charset="0"/>
                        </a:rPr>
                        <a:t>Italy</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77,27</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355489409"/>
                  </a:ext>
                </a:extLst>
              </a:tr>
              <a:tr h="143413">
                <a:tc>
                  <a:txBody>
                    <a:bodyPr/>
                    <a:lstStyle/>
                    <a:p>
                      <a:pPr algn="r" fontAlgn="b"/>
                      <a:r>
                        <a:rPr lang="hu-HU" sz="900" b="1" i="0" u="none" strike="noStrike">
                          <a:solidFill>
                            <a:srgbClr val="375623"/>
                          </a:solidFill>
                          <a:effectLst/>
                          <a:latin typeface="Tahoma" panose="020B0604030504040204" pitchFamily="34" charset="0"/>
                        </a:rPr>
                        <a:t>total: 44</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22,73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31</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44</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27</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43</a:t>
                      </a:r>
                    </a:p>
                  </a:txBody>
                  <a:tcPr marL="7171" marR="7171" marT="7171" marB="0" anchor="b">
                    <a:lnL>
                      <a:noFill/>
                    </a:lnL>
                    <a:lnR>
                      <a:noFill/>
                    </a:lnR>
                    <a:lnT>
                      <a:noFill/>
                    </a:lnT>
                    <a:lnB>
                      <a:noFill/>
                    </a:lnB>
                  </a:tcPr>
                </a:tc>
                <a:extLst>
                  <a:ext uri="{0D108BD9-81ED-4DB2-BD59-A6C34878D82A}">
                    <a16:rowId xmlns:a16="http://schemas.microsoft.com/office/drawing/2014/main" val="2349242738"/>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2177750205"/>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1374660310"/>
                  </a:ext>
                </a:extLst>
              </a:tr>
              <a:tr h="143413">
                <a:tc>
                  <a:txBody>
                    <a:bodyPr/>
                    <a:lstStyle/>
                    <a:p>
                      <a:pPr algn="r" fontAlgn="b"/>
                      <a:r>
                        <a:rPr lang="hu-HU" sz="900" b="1" i="0" u="none" strike="noStrike">
                          <a:solidFill>
                            <a:srgbClr val="375623"/>
                          </a:solidFill>
                          <a:effectLst/>
                          <a:latin typeface="Tahoma" panose="020B0604030504040204" pitchFamily="34" charset="0"/>
                        </a:rPr>
                        <a:t>Spain</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43</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171" marR="7171" marT="7171" marB="0" anchor="b">
                    <a:lnL>
                      <a:noFill/>
                    </a:lnL>
                    <a:lnR>
                      <a:noFill/>
                    </a:lnR>
                    <a:lnT>
                      <a:noFill/>
                    </a:lnT>
                    <a:lnB>
                      <a:noFill/>
                    </a:lnB>
                  </a:tcPr>
                </a:tc>
                <a:extLst>
                  <a:ext uri="{0D108BD9-81ED-4DB2-BD59-A6C34878D82A}">
                    <a16:rowId xmlns:a16="http://schemas.microsoft.com/office/drawing/2014/main" val="603329272"/>
                  </a:ext>
                </a:extLst>
              </a:tr>
              <a:tr h="143413">
                <a:tc>
                  <a:txBody>
                    <a:bodyPr/>
                    <a:lstStyle/>
                    <a:p>
                      <a:pPr algn="r" fontAlgn="b"/>
                      <a:r>
                        <a:rPr lang="hu-HU" sz="900" b="1" i="0" u="none" strike="noStrike">
                          <a:solidFill>
                            <a:srgbClr val="375623"/>
                          </a:solidFill>
                          <a:effectLst/>
                          <a:latin typeface="Tahoma" panose="020B0604030504040204" pitchFamily="34" charset="0"/>
                        </a:rPr>
                        <a:t>total: 43</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43</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25</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22</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33</a:t>
                      </a:r>
                    </a:p>
                  </a:txBody>
                  <a:tcPr marL="7171" marR="7171" marT="7171" marB="0" anchor="b">
                    <a:lnL>
                      <a:noFill/>
                    </a:lnL>
                    <a:lnR>
                      <a:noFill/>
                    </a:lnR>
                    <a:lnT>
                      <a:noFill/>
                    </a:lnT>
                    <a:lnB>
                      <a:noFill/>
                    </a:lnB>
                  </a:tcPr>
                </a:tc>
                <a:extLst>
                  <a:ext uri="{0D108BD9-81ED-4DB2-BD59-A6C34878D82A}">
                    <a16:rowId xmlns:a16="http://schemas.microsoft.com/office/drawing/2014/main" val="3822517849"/>
                  </a:ext>
                </a:extLst>
              </a:tr>
              <a:tr h="143413">
                <a:tc>
                  <a:txBody>
                    <a:bodyPr/>
                    <a:lstStyle/>
                    <a:p>
                      <a:pPr algn="r" fontAlgn="b"/>
                      <a:r>
                        <a:rPr lang="hu-HU" sz="900" b="1" i="0" u="none" strike="noStrike">
                          <a:solidFill>
                            <a:srgbClr val="375623"/>
                          </a:solidFill>
                          <a:effectLst/>
                          <a:latin typeface="Tahoma" panose="020B0604030504040204" pitchFamily="34" charset="0"/>
                        </a:rPr>
                        <a:t> </a:t>
                      </a:r>
                    </a:p>
                  </a:txBody>
                  <a:tcPr marL="7171" marR="7171" marT="7171"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171" marR="7171" marT="7171"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171" marR="7171" marT="7171"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171" marR="7171" marT="7171"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171" marR="7171" marT="7171" marB="0" anchor="b">
                    <a:lnL>
                      <a:noFill/>
                    </a:lnL>
                    <a:lnR>
                      <a:noFill/>
                    </a:lnR>
                    <a:lnT>
                      <a:noFill/>
                    </a:lnT>
                    <a:lnB>
                      <a:noFill/>
                    </a:lnB>
                  </a:tcPr>
                </a:tc>
                <a:tc>
                  <a:txBody>
                    <a:bodyPr/>
                    <a:lstStyle/>
                    <a:p>
                      <a:pPr algn="l" fontAlgn="b"/>
                      <a:endParaRPr lang="hu-HU" sz="900" b="0" i="0" u="none" strike="noStrike" dirty="0">
                        <a:solidFill>
                          <a:srgbClr val="548235"/>
                        </a:solidFill>
                        <a:effectLst/>
                        <a:latin typeface="Tahoma" panose="020B0604030504040204" pitchFamily="34" charset="0"/>
                      </a:endParaRPr>
                    </a:p>
                  </a:txBody>
                  <a:tcPr marL="7171" marR="7171" marT="7171" marB="0" anchor="b">
                    <a:lnL>
                      <a:noFill/>
                    </a:lnL>
                    <a:lnR>
                      <a:noFill/>
                    </a:lnR>
                    <a:lnT>
                      <a:noFill/>
                    </a:lnT>
                    <a:lnB>
                      <a:noFill/>
                    </a:lnB>
                  </a:tcPr>
                </a:tc>
                <a:extLst>
                  <a:ext uri="{0D108BD9-81ED-4DB2-BD59-A6C34878D82A}">
                    <a16:rowId xmlns:a16="http://schemas.microsoft.com/office/drawing/2014/main" val="1024187793"/>
                  </a:ext>
                </a:extLst>
              </a:tr>
            </a:tbl>
          </a:graphicData>
        </a:graphic>
      </p:graphicFrame>
    </p:spTree>
    <p:extLst>
      <p:ext uri="{BB962C8B-B14F-4D97-AF65-F5344CB8AC3E}">
        <p14:creationId xmlns:p14="http://schemas.microsoft.com/office/powerpoint/2010/main" val="414830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083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III. </a:t>
            </a: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per </a:t>
            </a:r>
            <a:r>
              <a:rPr lang="hu-HU" sz="3500" b="1" dirty="0" err="1">
                <a:solidFill>
                  <a:srgbClr val="558D2F"/>
                </a:solidFill>
                <a:latin typeface="Tahoma" pitchFamily="34" charset="0"/>
                <a:ea typeface="Tahoma" pitchFamily="34" charset="0"/>
                <a:cs typeface="Tahoma" pitchFamily="34" charset="0"/>
              </a:rPr>
              <a:t>countries</a:t>
            </a:r>
            <a:r>
              <a:rPr lang="hu-HU" sz="3500" b="1" dirty="0">
                <a:solidFill>
                  <a:srgbClr val="558D2F"/>
                </a:solidFill>
                <a:latin typeface="Tahoma" pitchFamily="34" charset="0"/>
                <a:ea typeface="Tahoma" pitchFamily="34" charset="0"/>
                <a:cs typeface="Tahoma" pitchFamily="34" charset="0"/>
              </a:rPr>
              <a:t> 2.</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14</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Szövegdoboz 11">
            <a:extLst>
              <a:ext uri="{FF2B5EF4-FFF2-40B4-BE49-F238E27FC236}">
                <a16:creationId xmlns:a16="http://schemas.microsoft.com/office/drawing/2014/main" id="{96AB48D3-1019-4E06-9EE9-3409C52CA094}"/>
              </a:ext>
            </a:extLst>
          </p:cNvPr>
          <p:cNvSpPr txBox="1"/>
          <p:nvPr/>
        </p:nvSpPr>
        <p:spPr>
          <a:xfrm>
            <a:off x="298921" y="1002659"/>
            <a:ext cx="11654953" cy="400110"/>
          </a:xfrm>
          <a:prstGeom prst="rect">
            <a:avLst/>
          </a:prstGeom>
          <a:noFill/>
        </p:spPr>
        <p:txBody>
          <a:bodyPr wrap="square" rtlCol="0">
            <a:spAutoFit/>
          </a:bodyPr>
          <a:lstStyle/>
          <a:p>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publish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here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data</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countries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with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more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than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20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Táblázat 3">
            <a:extLst>
              <a:ext uri="{FF2B5EF4-FFF2-40B4-BE49-F238E27FC236}">
                <a16:creationId xmlns:a16="http://schemas.microsoft.com/office/drawing/2014/main" id="{5A47A04E-23CC-4F07-951E-71C06557800C}"/>
              </a:ext>
            </a:extLst>
          </p:cNvPr>
          <p:cNvGraphicFramePr>
            <a:graphicFrameLocks noGrp="1"/>
          </p:cNvGraphicFramePr>
          <p:nvPr>
            <p:extLst>
              <p:ext uri="{D42A27DB-BD31-4B8C-83A1-F6EECF244321}">
                <p14:modId xmlns:p14="http://schemas.microsoft.com/office/powerpoint/2010/main" val="751940803"/>
              </p:ext>
            </p:extLst>
          </p:nvPr>
        </p:nvGraphicFramePr>
        <p:xfrm>
          <a:off x="0" y="1657350"/>
          <a:ext cx="12192002" cy="3982758"/>
        </p:xfrm>
        <a:graphic>
          <a:graphicData uri="http://schemas.openxmlformats.org/drawingml/2006/table">
            <a:tbl>
              <a:tblPr/>
              <a:tblGrid>
                <a:gridCol w="860005">
                  <a:extLst>
                    <a:ext uri="{9D8B030D-6E8A-4147-A177-3AD203B41FA5}">
                      <a16:colId xmlns:a16="http://schemas.microsoft.com/office/drawing/2014/main" val="2796979952"/>
                    </a:ext>
                  </a:extLst>
                </a:gridCol>
                <a:gridCol w="963206">
                  <a:extLst>
                    <a:ext uri="{9D8B030D-6E8A-4147-A177-3AD203B41FA5}">
                      <a16:colId xmlns:a16="http://schemas.microsoft.com/office/drawing/2014/main" val="3529713559"/>
                    </a:ext>
                  </a:extLst>
                </a:gridCol>
                <a:gridCol w="642137">
                  <a:extLst>
                    <a:ext uri="{9D8B030D-6E8A-4147-A177-3AD203B41FA5}">
                      <a16:colId xmlns:a16="http://schemas.microsoft.com/office/drawing/2014/main" val="3183831437"/>
                    </a:ext>
                  </a:extLst>
                </a:gridCol>
                <a:gridCol w="733869">
                  <a:extLst>
                    <a:ext uri="{9D8B030D-6E8A-4147-A177-3AD203B41FA5}">
                      <a16:colId xmlns:a16="http://schemas.microsoft.com/office/drawing/2014/main" val="896828376"/>
                    </a:ext>
                  </a:extLst>
                </a:gridCol>
                <a:gridCol w="619204">
                  <a:extLst>
                    <a:ext uri="{9D8B030D-6E8A-4147-A177-3AD203B41FA5}">
                      <a16:colId xmlns:a16="http://schemas.microsoft.com/office/drawing/2014/main" val="3437206152"/>
                    </a:ext>
                  </a:extLst>
                </a:gridCol>
                <a:gridCol w="424269">
                  <a:extLst>
                    <a:ext uri="{9D8B030D-6E8A-4147-A177-3AD203B41FA5}">
                      <a16:colId xmlns:a16="http://schemas.microsoft.com/office/drawing/2014/main" val="3723283819"/>
                    </a:ext>
                  </a:extLst>
                </a:gridCol>
                <a:gridCol w="670804">
                  <a:extLst>
                    <a:ext uri="{9D8B030D-6E8A-4147-A177-3AD203B41FA5}">
                      <a16:colId xmlns:a16="http://schemas.microsoft.com/office/drawing/2014/main" val="4015157061"/>
                    </a:ext>
                  </a:extLst>
                </a:gridCol>
                <a:gridCol w="705204">
                  <a:extLst>
                    <a:ext uri="{9D8B030D-6E8A-4147-A177-3AD203B41FA5}">
                      <a16:colId xmlns:a16="http://schemas.microsoft.com/office/drawing/2014/main" val="3532607113"/>
                    </a:ext>
                  </a:extLst>
                </a:gridCol>
                <a:gridCol w="665071">
                  <a:extLst>
                    <a:ext uri="{9D8B030D-6E8A-4147-A177-3AD203B41FA5}">
                      <a16:colId xmlns:a16="http://schemas.microsoft.com/office/drawing/2014/main" val="1796214279"/>
                    </a:ext>
                  </a:extLst>
                </a:gridCol>
                <a:gridCol w="619204">
                  <a:extLst>
                    <a:ext uri="{9D8B030D-6E8A-4147-A177-3AD203B41FA5}">
                      <a16:colId xmlns:a16="http://schemas.microsoft.com/office/drawing/2014/main" val="2668260264"/>
                    </a:ext>
                  </a:extLst>
                </a:gridCol>
                <a:gridCol w="619204">
                  <a:extLst>
                    <a:ext uri="{9D8B030D-6E8A-4147-A177-3AD203B41FA5}">
                      <a16:colId xmlns:a16="http://schemas.microsoft.com/office/drawing/2014/main" val="2123240586"/>
                    </a:ext>
                  </a:extLst>
                </a:gridCol>
                <a:gridCol w="748204">
                  <a:extLst>
                    <a:ext uri="{9D8B030D-6E8A-4147-A177-3AD203B41FA5}">
                      <a16:colId xmlns:a16="http://schemas.microsoft.com/office/drawing/2014/main" val="3859488428"/>
                    </a:ext>
                  </a:extLst>
                </a:gridCol>
                <a:gridCol w="731004">
                  <a:extLst>
                    <a:ext uri="{9D8B030D-6E8A-4147-A177-3AD203B41FA5}">
                      <a16:colId xmlns:a16="http://schemas.microsoft.com/office/drawing/2014/main" val="795071069"/>
                    </a:ext>
                  </a:extLst>
                </a:gridCol>
                <a:gridCol w="733869">
                  <a:extLst>
                    <a:ext uri="{9D8B030D-6E8A-4147-A177-3AD203B41FA5}">
                      <a16:colId xmlns:a16="http://schemas.microsoft.com/office/drawing/2014/main" val="3236203007"/>
                    </a:ext>
                  </a:extLst>
                </a:gridCol>
                <a:gridCol w="665071">
                  <a:extLst>
                    <a:ext uri="{9D8B030D-6E8A-4147-A177-3AD203B41FA5}">
                      <a16:colId xmlns:a16="http://schemas.microsoft.com/office/drawing/2014/main" val="36622249"/>
                    </a:ext>
                  </a:extLst>
                </a:gridCol>
                <a:gridCol w="665071">
                  <a:extLst>
                    <a:ext uri="{9D8B030D-6E8A-4147-A177-3AD203B41FA5}">
                      <a16:colId xmlns:a16="http://schemas.microsoft.com/office/drawing/2014/main" val="2023520577"/>
                    </a:ext>
                  </a:extLst>
                </a:gridCol>
                <a:gridCol w="1126606">
                  <a:extLst>
                    <a:ext uri="{9D8B030D-6E8A-4147-A177-3AD203B41FA5}">
                      <a16:colId xmlns:a16="http://schemas.microsoft.com/office/drawing/2014/main" val="637908936"/>
                    </a:ext>
                  </a:extLst>
                </a:gridCol>
              </a:tblGrid>
              <a:tr h="143648">
                <a:tc>
                  <a:txBody>
                    <a:bodyPr/>
                    <a:lstStyle/>
                    <a:p>
                      <a:pPr algn="r" fontAlgn="b"/>
                      <a:r>
                        <a:rPr lang="hu-HU" sz="900" b="1" i="0" u="none" strike="noStrike" dirty="0">
                          <a:solidFill>
                            <a:srgbClr val="375623"/>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Visualization:</a:t>
                      </a:r>
                    </a:p>
                  </a:txBody>
                  <a:tcPr marL="7090" marR="7090" marT="7090"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ctr" fontAlgn="b"/>
                      <a:r>
                        <a:rPr lang="hu-HU" sz="900" b="1" i="0" u="none" strike="noStrike">
                          <a:solidFill>
                            <a:srgbClr val="375623"/>
                          </a:solidFill>
                          <a:effectLst/>
                          <a:latin typeface="Tahoma" panose="020B0604030504040204" pitchFamily="34" charset="0"/>
                        </a:rPr>
                        <a:t>maps</a:t>
                      </a:r>
                    </a:p>
                  </a:txBody>
                  <a:tcPr marL="7090" marR="7090" marT="7090"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Type:</a:t>
                      </a:r>
                    </a:p>
                  </a:txBody>
                  <a:tcPr marL="7090" marR="7090" marT="7090"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gridSpan="2">
                  <a:txBody>
                    <a:bodyPr/>
                    <a:lstStyle/>
                    <a:p>
                      <a:pPr algn="l" fontAlgn="b"/>
                      <a:r>
                        <a:rPr lang="hu-HU" sz="900" b="1" i="0" u="none" strike="noStrike">
                          <a:solidFill>
                            <a:srgbClr val="375623"/>
                          </a:solidFill>
                          <a:effectLst/>
                          <a:latin typeface="Tahoma" panose="020B0604030504040204" pitchFamily="34" charset="0"/>
                        </a:rPr>
                        <a:t>Accessorials:</a:t>
                      </a:r>
                    </a:p>
                  </a:txBody>
                  <a:tcPr marL="7090" marR="7090" marT="7090"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hMerge="1">
                  <a:txBody>
                    <a:bodyPr/>
                    <a:lstStyle/>
                    <a:p>
                      <a:endParaRPr lang="hu-HU"/>
                    </a:p>
                  </a:txBody>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w="19050" cap="flat" cmpd="sng" algn="ctr">
                      <a:solidFill>
                        <a:srgbClr val="375623"/>
                      </a:solidFill>
                      <a:prstDash val="solid"/>
                      <a:round/>
                      <a:headEnd type="none" w="med" len="med"/>
                      <a:tailEnd type="none" w="med" len="med"/>
                    </a:lnB>
                  </a:tcPr>
                </a:tc>
                <a:tc gridSpan="2">
                  <a:txBody>
                    <a:bodyPr/>
                    <a:lstStyle/>
                    <a:p>
                      <a:pPr algn="l" fontAlgn="b"/>
                      <a:r>
                        <a:rPr lang="hu-HU" sz="900" b="1" i="0" u="none" strike="noStrike">
                          <a:solidFill>
                            <a:srgbClr val="375623"/>
                          </a:solidFill>
                          <a:effectLst/>
                          <a:latin typeface="Tahoma" panose="020B0604030504040204" pitchFamily="34" charset="0"/>
                        </a:rPr>
                        <a:t>Topographic content</a:t>
                      </a:r>
                    </a:p>
                  </a:txBody>
                  <a:tcPr marL="7090" marR="7090" marT="7090" marB="0" anchor="b">
                    <a:lnL w="19050" cap="flat" cmpd="sng" algn="ctr">
                      <a:solidFill>
                        <a:srgbClr val="375623"/>
                      </a:solidFill>
                      <a:prstDash val="solid"/>
                      <a:round/>
                      <a:headEnd type="none" w="med" len="med"/>
                      <a:tailEnd type="none" w="med" len="med"/>
                    </a:lnL>
                    <a:lnR>
                      <a:noFill/>
                    </a:lnR>
                    <a:lnT>
                      <a:noFill/>
                    </a:lnT>
                    <a:lnB w="19050" cap="flat" cmpd="sng" algn="ctr">
                      <a:solidFill>
                        <a:srgbClr val="375623"/>
                      </a:solidFill>
                      <a:prstDash val="solid"/>
                      <a:round/>
                      <a:headEnd type="none" w="med" len="med"/>
                      <a:tailEnd type="none" w="med" len="med"/>
                    </a:lnB>
                  </a:tcPr>
                </a:tc>
                <a:tc hMerge="1">
                  <a:txBody>
                    <a:bodyPr/>
                    <a:lstStyle/>
                    <a:p>
                      <a:endParaRPr lang="hu-HU"/>
                    </a:p>
                  </a:txBody>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tc>
                  <a:txBody>
                    <a:bodyPr/>
                    <a:lstStyle/>
                    <a:p>
                      <a:pPr algn="l" fontAlgn="b"/>
                      <a:r>
                        <a:rPr lang="hu-HU" sz="900" b="1" i="0" u="none" strike="noStrike" dirty="0">
                          <a:solidFill>
                            <a:srgbClr val="375623"/>
                          </a:solidFill>
                          <a:effectLst/>
                          <a:latin typeface="Tahoma" panose="020B0604030504040204" pitchFamily="34" charset="0"/>
                        </a:rPr>
                        <a:t> </a:t>
                      </a:r>
                    </a:p>
                  </a:txBody>
                  <a:tcPr marL="7090" marR="7090" marT="7090" marB="0" anchor="b">
                    <a:lnL>
                      <a:noFill/>
                    </a:lnL>
                    <a:lnR>
                      <a:noFill/>
                    </a:lnR>
                    <a:lnT>
                      <a:noFill/>
                    </a:lnT>
                    <a:lnB w="190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val="2763990536"/>
                  </a:ext>
                </a:extLst>
              </a:tr>
              <a:tr h="231043">
                <a:tc>
                  <a:txBody>
                    <a:bodyPr/>
                    <a:lstStyle/>
                    <a:p>
                      <a:pPr algn="r" fontAlgn="b"/>
                      <a:r>
                        <a:rPr lang="hu-HU" sz="900" b="1" i="0" u="none" strike="noStrike">
                          <a:solidFill>
                            <a:srgbClr val="375623"/>
                          </a:solidFill>
                          <a:effectLst/>
                          <a:latin typeface="Tahoma" panose="020B0604030504040204" pitchFamily="34" charset="0"/>
                        </a:rPr>
                        <a:t>France</a:t>
                      </a:r>
                    </a:p>
                  </a:txBody>
                  <a:tcPr marL="7090" marR="7090" marT="7090" marB="0" anchor="b">
                    <a:lnL>
                      <a:noFill/>
                    </a:lnL>
                    <a:lnR w="19050" cap="flat" cmpd="sng" algn="ctr">
                      <a:solidFill>
                        <a:srgbClr val="548235"/>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dirty="0" err="1">
                          <a:solidFill>
                            <a:srgbClr val="548235"/>
                          </a:solidFill>
                          <a:effectLst/>
                          <a:latin typeface="Tahoma" panose="020B0604030504040204" pitchFamily="34" charset="0"/>
                        </a:rPr>
                        <a:t>excellent</a:t>
                      </a:r>
                      <a:endParaRPr lang="hu-HU" sz="900" b="0" i="0" u="none" strike="noStrike" dirty="0">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88,89</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dirty="0">
                          <a:solidFill>
                            <a:srgbClr val="548235"/>
                          </a:solidFill>
                          <a:effectLst/>
                          <a:latin typeface="Tahoma" panose="020B0604030504040204" pitchFamily="34" charset="0"/>
                        </a:rPr>
                        <a:t>32</a:t>
                      </a:r>
                    </a:p>
                  </a:txBody>
                  <a:tcPr marL="7090" marR="7090" marT="7090"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dirty="0" err="1">
                          <a:solidFill>
                            <a:srgbClr val="548235"/>
                          </a:solidFill>
                          <a:effectLst/>
                          <a:latin typeface="Tahoma" panose="020B0604030504040204" pitchFamily="34" charset="0"/>
                        </a:rPr>
                        <a:t>overview</a:t>
                      </a:r>
                      <a:endParaRPr lang="hu-HU" sz="900" b="0" i="0" u="none" strike="noStrike" dirty="0">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r" fontAlgn="b"/>
                      <a:r>
                        <a:rPr lang="hu-HU" sz="900" b="0" i="0" u="none" strike="noStrike">
                          <a:solidFill>
                            <a:srgbClr val="548235"/>
                          </a:solidFill>
                          <a:effectLst/>
                          <a:latin typeface="Tahoma" panose="020B0604030504040204" pitchFamily="34" charset="0"/>
                        </a:rPr>
                        <a:t>19</a:t>
                      </a:r>
                    </a:p>
                  </a:txBody>
                  <a:tcPr marL="7090" marR="7090" marT="7090"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dirty="0" err="1">
                          <a:solidFill>
                            <a:srgbClr val="548235"/>
                          </a:solidFill>
                          <a:effectLst/>
                          <a:latin typeface="Tahoma" panose="020B0604030504040204" pitchFamily="34" charset="0"/>
                        </a:rPr>
                        <a:t>orientation</a:t>
                      </a:r>
                      <a:endParaRPr lang="hu-HU" sz="900" b="0" i="0" u="none" strike="noStrike" dirty="0">
                        <a:solidFill>
                          <a:srgbClr val="548235"/>
                        </a:solidFill>
                        <a:effectLst/>
                        <a:latin typeface="Tahoma" panose="020B0604030504040204" pitchFamily="34" charset="0"/>
                      </a:endParaRP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w="19050" cap="flat" cmpd="sng" algn="ctr">
                      <a:solidFill>
                        <a:srgbClr val="375623"/>
                      </a:solidFill>
                      <a:prstDash val="solid"/>
                      <a:round/>
                      <a:headEnd type="none" w="med" len="med"/>
                      <a:tailEnd type="none" w="med" len="med"/>
                    </a:lnT>
                    <a:lnB>
                      <a:noFill/>
                    </a:lnB>
                  </a:tcPr>
                </a:tc>
                <a:extLst>
                  <a:ext uri="{0D108BD9-81ED-4DB2-BD59-A6C34878D82A}">
                    <a16:rowId xmlns:a16="http://schemas.microsoft.com/office/drawing/2014/main" val="625653311"/>
                  </a:ext>
                </a:extLst>
              </a:tr>
              <a:tr h="143648">
                <a:tc>
                  <a:txBody>
                    <a:bodyPr/>
                    <a:lstStyle/>
                    <a:p>
                      <a:pPr algn="r" fontAlgn="b"/>
                      <a:r>
                        <a:rPr lang="hu-HU" sz="900" b="1" i="0" u="none" strike="noStrike">
                          <a:solidFill>
                            <a:srgbClr val="375623"/>
                          </a:solidFill>
                          <a:effectLst/>
                          <a:latin typeface="Tahoma" panose="020B0604030504040204" pitchFamily="34" charset="0"/>
                        </a:rPr>
                        <a:t>total: 36</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8,33</a:t>
                      </a:r>
                    </a:p>
                  </a:txBody>
                  <a:tcPr marL="7090" marR="7090" marT="7090" marB="0" anchor="b">
                    <a:lnL>
                      <a:noFill/>
                    </a:lnL>
                    <a:lnR>
                      <a:noFill/>
                    </a:lnR>
                    <a:lnT>
                      <a:noFill/>
                    </a:lnT>
                    <a:lnB>
                      <a:noFill/>
                    </a:lnB>
                  </a:tcPr>
                </a:tc>
                <a:tc>
                  <a:txBody>
                    <a:bodyPr/>
                    <a:lstStyle/>
                    <a:p>
                      <a:pPr algn="r" fontAlgn="b"/>
                      <a:r>
                        <a:rPr lang="hu-HU" sz="900" b="0" i="0" u="none" strike="noStrike" dirty="0">
                          <a:solidFill>
                            <a:srgbClr val="548235"/>
                          </a:solidFill>
                          <a:effectLst/>
                          <a:latin typeface="Tahoma" panose="020B0604030504040204" pitchFamily="34" charset="0"/>
                        </a:rPr>
                        <a:t>3</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dirty="0">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19</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25</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14</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22</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090" marR="7090" marT="7090" marB="0" anchor="b">
                    <a:lnL>
                      <a:noFill/>
                    </a:lnL>
                    <a:lnR>
                      <a:noFill/>
                    </a:lnR>
                    <a:lnT>
                      <a:noFill/>
                    </a:lnT>
                    <a:lnB>
                      <a:noFill/>
                    </a:lnB>
                  </a:tcPr>
                </a:tc>
                <a:extLst>
                  <a:ext uri="{0D108BD9-81ED-4DB2-BD59-A6C34878D82A}">
                    <a16:rowId xmlns:a16="http://schemas.microsoft.com/office/drawing/2014/main" val="2041764348"/>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dirty="0" err="1">
                          <a:solidFill>
                            <a:srgbClr val="548235"/>
                          </a:solidFill>
                          <a:effectLst/>
                          <a:latin typeface="Tahoma" panose="020B0604030504040204" pitchFamily="34" charset="0"/>
                        </a:rPr>
                        <a:t>poor</a:t>
                      </a:r>
                      <a:endParaRPr lang="hu-HU" sz="900" b="0" i="0" u="none" strike="noStrike" dirty="0">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dirty="0">
                          <a:solidFill>
                            <a:srgbClr val="548235"/>
                          </a:solidFill>
                          <a:effectLst/>
                          <a:latin typeface="Tahoma" panose="020B0604030504040204" pitchFamily="34" charset="0"/>
                        </a:rPr>
                        <a:t>2,78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dirty="0" err="1">
                          <a:solidFill>
                            <a:srgbClr val="548235"/>
                          </a:solidFill>
                          <a:effectLst/>
                          <a:latin typeface="Tahoma" panose="020B0604030504040204" pitchFamily="34" charset="0"/>
                        </a:rPr>
                        <a:t>detail</a:t>
                      </a:r>
                      <a:endParaRPr lang="hu-HU" sz="900" b="0" i="0" u="none" strike="noStrike" dirty="0">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dirty="0">
                          <a:solidFill>
                            <a:srgbClr val="548235"/>
                          </a:solidFill>
                          <a:effectLst/>
                          <a:latin typeface="Tahoma" panose="020B0604030504040204" pitchFamily="34" charset="0"/>
                        </a:rPr>
                        <a:t>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2839021523"/>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1551271932"/>
                  </a:ext>
                </a:extLst>
              </a:tr>
              <a:tr h="231043">
                <a:tc>
                  <a:txBody>
                    <a:bodyPr/>
                    <a:lstStyle/>
                    <a:p>
                      <a:pPr algn="r" fontAlgn="b"/>
                      <a:r>
                        <a:rPr lang="hu-HU" sz="900" b="1" i="0" u="none" strike="noStrike">
                          <a:solidFill>
                            <a:srgbClr val="375623"/>
                          </a:solidFill>
                          <a:effectLst/>
                          <a:latin typeface="Tahoma" panose="020B0604030504040204" pitchFamily="34" charset="0"/>
                        </a:rPr>
                        <a:t>Poland</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86,11</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a:noFill/>
                    </a:lnT>
                    <a:lnB>
                      <a:noFill/>
                    </a:lnB>
                  </a:tcPr>
                </a:tc>
                <a:extLst>
                  <a:ext uri="{0D108BD9-81ED-4DB2-BD59-A6C34878D82A}">
                    <a16:rowId xmlns:a16="http://schemas.microsoft.com/office/drawing/2014/main" val="4290632347"/>
                  </a:ext>
                </a:extLst>
              </a:tr>
              <a:tr h="143648">
                <a:tc>
                  <a:txBody>
                    <a:bodyPr/>
                    <a:lstStyle/>
                    <a:p>
                      <a:pPr algn="r" fontAlgn="b"/>
                      <a:r>
                        <a:rPr lang="hu-HU" sz="900" b="1" i="0" u="none" strike="noStrike">
                          <a:solidFill>
                            <a:srgbClr val="375623"/>
                          </a:solidFill>
                          <a:effectLst/>
                          <a:latin typeface="Tahoma" panose="020B0604030504040204" pitchFamily="34" charset="0"/>
                        </a:rPr>
                        <a:t>total: 36</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13,89</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24</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36</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090" marR="7090" marT="7090" marB="0" anchor="b">
                    <a:lnL>
                      <a:noFill/>
                    </a:lnL>
                    <a:lnR>
                      <a:noFill/>
                    </a:lnR>
                    <a:lnT>
                      <a:noFill/>
                    </a:lnT>
                    <a:lnB>
                      <a:noFill/>
                    </a:lnB>
                  </a:tcPr>
                </a:tc>
                <a:extLst>
                  <a:ext uri="{0D108BD9-81ED-4DB2-BD59-A6C34878D82A}">
                    <a16:rowId xmlns:a16="http://schemas.microsoft.com/office/drawing/2014/main" val="2570516144"/>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1814599734"/>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3967285747"/>
                  </a:ext>
                </a:extLst>
              </a:tr>
              <a:tr h="231043">
                <a:tc>
                  <a:txBody>
                    <a:bodyPr/>
                    <a:lstStyle/>
                    <a:p>
                      <a:pPr algn="r" fontAlgn="b"/>
                      <a:r>
                        <a:rPr lang="hu-HU" sz="900" b="1" i="0" u="none" strike="noStrike">
                          <a:solidFill>
                            <a:srgbClr val="375623"/>
                          </a:solidFill>
                          <a:effectLst/>
                          <a:latin typeface="Tahoma" panose="020B0604030504040204" pitchFamily="34" charset="0"/>
                        </a:rPr>
                        <a:t>Switzerland</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76,47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a:noFill/>
                    </a:lnT>
                    <a:lnB>
                      <a:noFill/>
                    </a:lnB>
                  </a:tcPr>
                </a:tc>
                <a:extLst>
                  <a:ext uri="{0D108BD9-81ED-4DB2-BD59-A6C34878D82A}">
                    <a16:rowId xmlns:a16="http://schemas.microsoft.com/office/drawing/2014/main" val="4151616064"/>
                  </a:ext>
                </a:extLst>
              </a:tr>
              <a:tr h="143648">
                <a:tc>
                  <a:txBody>
                    <a:bodyPr/>
                    <a:lstStyle/>
                    <a:p>
                      <a:pPr algn="r" fontAlgn="b"/>
                      <a:r>
                        <a:rPr lang="hu-HU" sz="900" b="1" i="0" u="none" strike="noStrike">
                          <a:solidFill>
                            <a:srgbClr val="375623"/>
                          </a:solidFill>
                          <a:effectLst/>
                          <a:latin typeface="Tahoma" panose="020B0604030504040204" pitchFamily="34" charset="0"/>
                        </a:rPr>
                        <a:t>total: 34</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20,59</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13</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23</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34</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27</a:t>
                      </a:r>
                    </a:p>
                  </a:txBody>
                  <a:tcPr marL="7090" marR="7090" marT="7090" marB="0" anchor="b">
                    <a:lnL>
                      <a:noFill/>
                    </a:lnL>
                    <a:lnR>
                      <a:noFill/>
                    </a:lnR>
                    <a:lnT>
                      <a:noFill/>
                    </a:lnT>
                    <a:lnB>
                      <a:noFill/>
                    </a:lnB>
                  </a:tcPr>
                </a:tc>
                <a:extLst>
                  <a:ext uri="{0D108BD9-81ED-4DB2-BD59-A6C34878D82A}">
                    <a16:rowId xmlns:a16="http://schemas.microsoft.com/office/drawing/2014/main" val="226486418"/>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2,94</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1295937972"/>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2906910729"/>
                  </a:ext>
                </a:extLst>
              </a:tr>
              <a:tr h="231043">
                <a:tc>
                  <a:txBody>
                    <a:bodyPr/>
                    <a:lstStyle/>
                    <a:p>
                      <a:pPr algn="r" fontAlgn="b"/>
                      <a:r>
                        <a:rPr lang="hu-HU" sz="900" b="1" i="0" u="none" strike="noStrike">
                          <a:solidFill>
                            <a:srgbClr val="375623"/>
                          </a:solidFill>
                          <a:effectLst/>
                          <a:latin typeface="Tahoma" panose="020B0604030504040204" pitchFamily="34" charset="0"/>
                        </a:rPr>
                        <a:t>Australia</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69,23</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a:noFill/>
                    </a:lnT>
                    <a:lnB>
                      <a:noFill/>
                    </a:lnB>
                  </a:tcPr>
                </a:tc>
                <a:extLst>
                  <a:ext uri="{0D108BD9-81ED-4DB2-BD59-A6C34878D82A}">
                    <a16:rowId xmlns:a16="http://schemas.microsoft.com/office/drawing/2014/main" val="1909954637"/>
                  </a:ext>
                </a:extLst>
              </a:tr>
              <a:tr h="143648">
                <a:tc>
                  <a:txBody>
                    <a:bodyPr/>
                    <a:lstStyle/>
                    <a:p>
                      <a:pPr algn="r" fontAlgn="b"/>
                      <a:r>
                        <a:rPr lang="hu-HU" sz="900" b="1" i="0" u="none" strike="noStrike">
                          <a:solidFill>
                            <a:srgbClr val="375623"/>
                          </a:solidFill>
                          <a:effectLst/>
                          <a:latin typeface="Tahoma" panose="020B0604030504040204" pitchFamily="34" charset="0"/>
                        </a:rPr>
                        <a:t>total: 26</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30,77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12</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11</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090" marR="7090" marT="7090" marB="0" anchor="b">
                    <a:lnL>
                      <a:noFill/>
                    </a:lnL>
                    <a:lnR>
                      <a:noFill/>
                    </a:lnR>
                    <a:lnT>
                      <a:noFill/>
                    </a:lnT>
                    <a:lnB>
                      <a:noFill/>
                    </a:lnB>
                  </a:tcPr>
                </a:tc>
                <a:extLst>
                  <a:ext uri="{0D108BD9-81ED-4DB2-BD59-A6C34878D82A}">
                    <a16:rowId xmlns:a16="http://schemas.microsoft.com/office/drawing/2014/main" val="2260281980"/>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405820522"/>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290401763"/>
                  </a:ext>
                </a:extLst>
              </a:tr>
              <a:tr h="231043">
                <a:tc>
                  <a:txBody>
                    <a:bodyPr/>
                    <a:lstStyle/>
                    <a:p>
                      <a:pPr algn="r" fontAlgn="b"/>
                      <a:r>
                        <a:rPr lang="hu-HU" sz="900" b="1" i="0" u="none" strike="noStrike">
                          <a:solidFill>
                            <a:srgbClr val="375623"/>
                          </a:solidFill>
                          <a:effectLst/>
                          <a:latin typeface="Tahoma" panose="020B0604030504040204" pitchFamily="34" charset="0"/>
                        </a:rPr>
                        <a:t>Brazil</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84,62</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22</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a:noFill/>
                    </a:lnT>
                    <a:lnB>
                      <a:noFill/>
                    </a:lnB>
                  </a:tcPr>
                </a:tc>
                <a:extLst>
                  <a:ext uri="{0D108BD9-81ED-4DB2-BD59-A6C34878D82A}">
                    <a16:rowId xmlns:a16="http://schemas.microsoft.com/office/drawing/2014/main" val="1626257924"/>
                  </a:ext>
                </a:extLst>
              </a:tr>
              <a:tr h="143648">
                <a:tc>
                  <a:txBody>
                    <a:bodyPr/>
                    <a:lstStyle/>
                    <a:p>
                      <a:pPr algn="r" fontAlgn="b"/>
                      <a:r>
                        <a:rPr lang="hu-HU" sz="900" b="1" i="0" u="none" strike="noStrike">
                          <a:solidFill>
                            <a:srgbClr val="375623"/>
                          </a:solidFill>
                          <a:effectLst/>
                          <a:latin typeface="Tahoma" panose="020B0604030504040204" pitchFamily="34" charset="0"/>
                        </a:rPr>
                        <a:t>total: 26</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15,38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12</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19</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25</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26</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19</a:t>
                      </a:r>
                    </a:p>
                  </a:txBody>
                  <a:tcPr marL="7090" marR="7090" marT="7090" marB="0" anchor="b">
                    <a:lnL>
                      <a:noFill/>
                    </a:lnL>
                    <a:lnR>
                      <a:noFill/>
                    </a:lnR>
                    <a:lnT>
                      <a:noFill/>
                    </a:lnT>
                    <a:lnB>
                      <a:noFill/>
                    </a:lnB>
                  </a:tcPr>
                </a:tc>
                <a:extLst>
                  <a:ext uri="{0D108BD9-81ED-4DB2-BD59-A6C34878D82A}">
                    <a16:rowId xmlns:a16="http://schemas.microsoft.com/office/drawing/2014/main" val="2565668429"/>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1083443551"/>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3284761922"/>
                  </a:ext>
                </a:extLst>
              </a:tr>
              <a:tr h="231043">
                <a:tc>
                  <a:txBody>
                    <a:bodyPr/>
                    <a:lstStyle/>
                    <a:p>
                      <a:pPr algn="r" fontAlgn="b"/>
                      <a:r>
                        <a:rPr lang="hu-HU" sz="900" b="1" i="0" u="none" strike="noStrike">
                          <a:solidFill>
                            <a:srgbClr val="375623"/>
                          </a:solidFill>
                          <a:effectLst/>
                          <a:latin typeface="Tahoma" panose="020B0604030504040204" pitchFamily="34" charset="0"/>
                        </a:rPr>
                        <a:t>Norway</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excellent</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95,24</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overview</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7</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coordinates</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orientation</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scale</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legend</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name</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hypsography</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hydrography</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road network</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boundaries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settelments</a:t>
                      </a: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geographical names</a:t>
                      </a:r>
                    </a:p>
                  </a:txBody>
                  <a:tcPr marL="7090" marR="7090" marT="7090" marB="0" anchor="b">
                    <a:lnL>
                      <a:noFill/>
                    </a:lnL>
                    <a:lnR>
                      <a:noFill/>
                    </a:lnR>
                    <a:lnT>
                      <a:noFill/>
                    </a:lnT>
                    <a:lnB>
                      <a:noFill/>
                    </a:lnB>
                  </a:tcPr>
                </a:tc>
                <a:extLst>
                  <a:ext uri="{0D108BD9-81ED-4DB2-BD59-A6C34878D82A}">
                    <a16:rowId xmlns:a16="http://schemas.microsoft.com/office/drawing/2014/main" val="3534260134"/>
                  </a:ext>
                </a:extLst>
              </a:tr>
              <a:tr h="143648">
                <a:tc>
                  <a:txBody>
                    <a:bodyPr/>
                    <a:lstStyle/>
                    <a:p>
                      <a:pPr algn="r" fontAlgn="b"/>
                      <a:r>
                        <a:rPr lang="hu-HU" sz="900" b="1" i="0" u="none" strike="noStrike">
                          <a:solidFill>
                            <a:srgbClr val="375623"/>
                          </a:solidFill>
                          <a:effectLst/>
                          <a:latin typeface="Tahoma" panose="020B0604030504040204" pitchFamily="34" charset="0"/>
                        </a:rPr>
                        <a:t>total: 21</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medium</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4,76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main</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15</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16</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21</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2</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18</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3</a:t>
                      </a:r>
                    </a:p>
                  </a:txBody>
                  <a:tcPr marL="7090" marR="7090" marT="7090" marB="0" anchor="b">
                    <a:lnL>
                      <a:noFill/>
                    </a:lnL>
                    <a:lnR>
                      <a:noFill/>
                    </a:lnR>
                    <a:lnT>
                      <a:noFill/>
                    </a:lnT>
                    <a:lnB>
                      <a:noFill/>
                    </a:lnB>
                  </a:tcPr>
                </a:tc>
                <a:extLst>
                  <a:ext uri="{0D108BD9-81ED-4DB2-BD59-A6C34878D82A}">
                    <a16:rowId xmlns:a16="http://schemas.microsoft.com/office/drawing/2014/main" val="1234024786"/>
                  </a:ext>
                </a:extLst>
              </a:tr>
              <a:tr h="143648">
                <a:tc>
                  <a:txBody>
                    <a:bodyPr/>
                    <a:lstStyle/>
                    <a:p>
                      <a:pPr algn="r" fontAlgn="b"/>
                      <a:r>
                        <a:rPr lang="hu-HU" sz="900" b="1" i="0" u="none" strike="noStrike">
                          <a:solidFill>
                            <a:srgbClr val="375623"/>
                          </a:solidFill>
                          <a:effectLst/>
                          <a:latin typeface="Tahoma" panose="020B0604030504040204" pitchFamily="34" charset="0"/>
                        </a:rPr>
                        <a:t> </a:t>
                      </a:r>
                    </a:p>
                  </a:txBody>
                  <a:tcPr marL="7090" marR="7090" marT="7090" marB="0" anchor="b">
                    <a:lnL>
                      <a:noFill/>
                    </a:lnL>
                    <a:lnR w="19050" cap="flat" cmpd="sng" algn="ctr">
                      <a:solidFill>
                        <a:srgbClr val="548235"/>
                      </a:solidFill>
                      <a:prstDash val="solid"/>
                      <a:round/>
                      <a:headEnd type="none" w="med" len="med"/>
                      <a:tailEnd type="none" w="med" len="med"/>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poor</a:t>
                      </a:r>
                    </a:p>
                  </a:txBody>
                  <a:tcPr marL="7090" marR="7090" marT="7090" marB="0" anchor="b">
                    <a:lnL w="19050" cap="flat" cmpd="sng" algn="ctr">
                      <a:solidFill>
                        <a:srgbClr val="548235"/>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0,00</a:t>
                      </a:r>
                    </a:p>
                  </a:txBody>
                  <a:tcPr marL="7090" marR="7090" marT="7090" marB="0" anchor="b">
                    <a:lnL>
                      <a:noFill/>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detail</a:t>
                      </a: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hu-HU" sz="900" b="0" i="0" u="none" strike="noStrike">
                          <a:solidFill>
                            <a:srgbClr val="548235"/>
                          </a:solidFill>
                          <a:effectLst/>
                          <a:latin typeface="Tahoma" panose="020B0604030504040204" pitchFamily="34" charset="0"/>
                        </a:rPr>
                        <a:t>0</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r>
                        <a:rPr lang="hu-HU" sz="900" b="0" i="0" u="none" strike="noStrike">
                          <a:solidFill>
                            <a:srgbClr val="548235"/>
                          </a:solidFill>
                          <a:effectLst/>
                          <a:latin typeface="Tahoma" panose="020B0604030504040204" pitchFamily="34" charset="0"/>
                        </a:rPr>
                        <a:t> </a:t>
                      </a:r>
                    </a:p>
                  </a:txBody>
                  <a:tcPr marL="7090" marR="7090" marT="7090" marB="0" anchor="b">
                    <a:lnL>
                      <a:noFill/>
                    </a:lnL>
                    <a:lnR w="19050" cap="flat" cmpd="sng" algn="ctr">
                      <a:solidFill>
                        <a:srgbClr val="375623"/>
                      </a:solidFill>
                      <a:prstDash val="solid"/>
                      <a:round/>
                      <a:headEnd type="none" w="med" len="med"/>
                      <a:tailEnd type="none" w="med" len="med"/>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w="19050" cap="flat" cmpd="sng" algn="ctr">
                      <a:solidFill>
                        <a:srgbClr val="375623"/>
                      </a:solidFill>
                      <a:prstDash val="solid"/>
                      <a:round/>
                      <a:headEnd type="none" w="med" len="med"/>
                      <a:tailEnd type="none" w="med" len="med"/>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a:solidFill>
                          <a:srgbClr val="548235"/>
                        </a:solidFill>
                        <a:effectLst/>
                        <a:latin typeface="Tahoma" panose="020B0604030504040204" pitchFamily="34" charset="0"/>
                      </a:endParaRPr>
                    </a:p>
                  </a:txBody>
                  <a:tcPr marL="7090" marR="7090" marT="7090" marB="0" anchor="b">
                    <a:lnL>
                      <a:noFill/>
                    </a:lnL>
                    <a:lnR>
                      <a:noFill/>
                    </a:lnR>
                    <a:lnT>
                      <a:noFill/>
                    </a:lnT>
                    <a:lnB>
                      <a:noFill/>
                    </a:lnB>
                  </a:tcPr>
                </a:tc>
                <a:tc>
                  <a:txBody>
                    <a:bodyPr/>
                    <a:lstStyle/>
                    <a:p>
                      <a:pPr algn="l" fontAlgn="b"/>
                      <a:endParaRPr lang="hu-HU" sz="900" b="0" i="0" u="none" strike="noStrike" dirty="0">
                        <a:solidFill>
                          <a:srgbClr val="548235"/>
                        </a:solidFill>
                        <a:effectLst/>
                        <a:latin typeface="Tahoma" panose="020B0604030504040204" pitchFamily="34" charset="0"/>
                      </a:endParaRPr>
                    </a:p>
                  </a:txBody>
                  <a:tcPr marL="7090" marR="7090" marT="7090" marB="0" anchor="b">
                    <a:lnL>
                      <a:noFill/>
                    </a:lnL>
                    <a:lnR>
                      <a:noFill/>
                    </a:lnR>
                    <a:lnT>
                      <a:noFill/>
                    </a:lnT>
                    <a:lnB>
                      <a:noFill/>
                    </a:lnB>
                  </a:tcPr>
                </a:tc>
                <a:extLst>
                  <a:ext uri="{0D108BD9-81ED-4DB2-BD59-A6C34878D82A}">
                    <a16:rowId xmlns:a16="http://schemas.microsoft.com/office/drawing/2014/main" val="3404102247"/>
                  </a:ext>
                </a:extLst>
              </a:tr>
            </a:tbl>
          </a:graphicData>
        </a:graphic>
      </p:graphicFrame>
    </p:spTree>
    <p:extLst>
      <p:ext uri="{BB962C8B-B14F-4D97-AF65-F5344CB8AC3E}">
        <p14:creationId xmlns:p14="http://schemas.microsoft.com/office/powerpoint/2010/main" val="221429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en-GB" sz="3500" b="1" dirty="0">
                <a:solidFill>
                  <a:srgbClr val="558D2F"/>
                </a:solidFill>
                <a:latin typeface="Tahoma" pitchFamily="34" charset="0"/>
                <a:ea typeface="Tahoma" pitchFamily="34" charset="0"/>
                <a:cs typeface="Tahoma" pitchFamily="34" charset="0"/>
              </a:rPr>
              <a:t>The role of </a:t>
            </a:r>
            <a:r>
              <a:rPr lang="hu-HU" sz="3500" b="1" dirty="0" err="1">
                <a:solidFill>
                  <a:srgbClr val="558D2F"/>
                </a:solidFill>
                <a:latin typeface="Tahoma" pitchFamily="34" charset="0"/>
                <a:ea typeface="Tahoma" pitchFamily="34" charset="0"/>
                <a:cs typeface="Tahoma" pitchFamily="34" charset="0"/>
              </a:rPr>
              <a:t>cartography</a:t>
            </a:r>
            <a:r>
              <a:rPr lang="hu-HU" sz="3500" b="1" dirty="0">
                <a:solidFill>
                  <a:srgbClr val="558D2F"/>
                </a:solidFill>
                <a:latin typeface="Tahoma" pitchFamily="34" charset="0"/>
                <a:ea typeface="Tahoma" pitchFamily="34" charset="0"/>
                <a:cs typeface="Tahoma" pitchFamily="34" charset="0"/>
              </a:rPr>
              <a:t> and </a:t>
            </a:r>
            <a:r>
              <a:rPr lang="hu-HU" sz="3500" b="1" dirty="0" err="1">
                <a:solidFill>
                  <a:srgbClr val="558D2F"/>
                </a:solidFill>
                <a:latin typeface="Tahoma" pitchFamily="34" charset="0"/>
                <a:ea typeface="Tahoma" pitchFamily="34" charset="0"/>
                <a:cs typeface="Tahoma" pitchFamily="34" charset="0"/>
              </a:rPr>
              <a:t>maps</a:t>
            </a:r>
            <a:r>
              <a:rPr lang="hu-HU" sz="3500" b="1" dirty="0">
                <a:solidFill>
                  <a:srgbClr val="558D2F"/>
                </a:solidFill>
                <a:latin typeface="Tahoma" pitchFamily="34" charset="0"/>
                <a:ea typeface="Tahoma" pitchFamily="34" charset="0"/>
                <a:cs typeface="Tahoma" pitchFamily="34" charset="0"/>
              </a:rPr>
              <a:t> in </a:t>
            </a:r>
            <a:r>
              <a:rPr lang="hu-HU" sz="3500" b="1" dirty="0" err="1">
                <a:solidFill>
                  <a:srgbClr val="558D2F"/>
                </a:solidFill>
                <a:latin typeface="Tahoma" pitchFamily="34" charset="0"/>
                <a:ea typeface="Tahoma" pitchFamily="34" charset="0"/>
                <a:cs typeface="Tahoma" pitchFamily="34" charset="0"/>
              </a:rPr>
              <a:t>geoscience</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2</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Szövegdoboz 36">
            <a:extLst>
              <a:ext uri="{FF2B5EF4-FFF2-40B4-BE49-F238E27FC236}">
                <a16:creationId xmlns:a16="http://schemas.microsoft.com/office/drawing/2014/main" id="{F3189179-B595-470D-9687-F0681C05D721}"/>
              </a:ext>
            </a:extLst>
          </p:cNvPr>
          <p:cNvSpPr txBox="1"/>
          <p:nvPr/>
        </p:nvSpPr>
        <p:spPr>
          <a:xfrm>
            <a:off x="298921" y="1110064"/>
            <a:ext cx="11654953" cy="2246769"/>
          </a:xfrm>
          <a:prstGeom prst="rect">
            <a:avLst/>
          </a:prstGeom>
          <a:noFill/>
        </p:spPr>
        <p:txBody>
          <a:bodyPr wrap="square" rtlCol="0">
            <a:spAutoFit/>
          </a:bodyPr>
          <a:lstStyle/>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Thematic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uses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set</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rules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representing</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spatial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information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558D2F"/>
                </a:solidFill>
                <a:latin typeface="Tahoma" panose="020B0604030504040204" pitchFamily="34" charset="0"/>
                <a:ea typeface="Tahoma" panose="020B0604030504040204" pitchFamily="34" charset="0"/>
                <a:cs typeface="Tahoma" panose="020B0604030504040204" pitchFamily="34" charset="0"/>
              </a:rPr>
              <a:t>These rules are universal. Although the set of signs and 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y</a:t>
            </a:r>
            <a:r>
              <a:rPr lang="en-US" sz="2000" dirty="0" err="1">
                <a:solidFill>
                  <a:srgbClr val="558D2F"/>
                </a:solidFill>
                <a:latin typeface="Tahoma" panose="020B0604030504040204" pitchFamily="34" charset="0"/>
                <a:ea typeface="Tahoma" panose="020B0604030504040204" pitchFamily="34" charset="0"/>
                <a:cs typeface="Tahoma" panose="020B0604030504040204" pitchFamily="34" charset="0"/>
              </a:rPr>
              <a:t>mbols</a:t>
            </a:r>
            <a:r>
              <a:rPr lang="en-US" sz="2000" dirty="0">
                <a:solidFill>
                  <a:srgbClr val="558D2F"/>
                </a:solidFill>
                <a:latin typeface="Tahoma" panose="020B0604030504040204" pitchFamily="34" charset="0"/>
                <a:ea typeface="Tahoma" panose="020B0604030504040204" pitchFamily="34" charset="0"/>
                <a:cs typeface="Tahoma" panose="020B0604030504040204" pitchFamily="34" charset="0"/>
              </a:rPr>
              <a:t> can be different for each area of geosciences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Geoscientific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journals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books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publications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also</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use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different</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types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182563" indent="-182563">
              <a:buFont typeface="Arial" panose="020B0604020202020204" pitchFamily="34" charset="0"/>
              <a:buChar char="•"/>
            </a:pP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A map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should</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enrich</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written</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of a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publication</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The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use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basic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visual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rules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is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fundamental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publication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can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achieve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increased</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readership</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and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wider</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dissemination</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with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good</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map!</a:t>
            </a:r>
          </a:p>
        </p:txBody>
      </p:sp>
      <p:pic>
        <p:nvPicPr>
          <p:cNvPr id="8" name="Kép 7" descr="A képen szöveg látható&#10;&#10;Automatikusan generált leírás">
            <a:extLst>
              <a:ext uri="{FF2B5EF4-FFF2-40B4-BE49-F238E27FC236}">
                <a16:creationId xmlns:a16="http://schemas.microsoft.com/office/drawing/2014/main" id="{BC1E6AC0-67AF-4D6D-9D2A-112B2DD70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67" y="3628929"/>
            <a:ext cx="1967908" cy="1790796"/>
          </a:xfrm>
          <a:prstGeom prst="rect">
            <a:avLst/>
          </a:prstGeom>
        </p:spPr>
      </p:pic>
      <p:pic>
        <p:nvPicPr>
          <p:cNvPr id="18" name="Kép 17" descr="A képen aláírás, rajz látható&#10;&#10;Automatikusan generált leírás">
            <a:extLst>
              <a:ext uri="{FF2B5EF4-FFF2-40B4-BE49-F238E27FC236}">
                <a16:creationId xmlns:a16="http://schemas.microsoft.com/office/drawing/2014/main" id="{6FC3A820-70AF-41E3-9B4A-C2359B153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3609211"/>
            <a:ext cx="1380745" cy="1744635"/>
          </a:xfrm>
          <a:prstGeom prst="rect">
            <a:avLst/>
          </a:prstGeom>
        </p:spPr>
      </p:pic>
      <p:pic>
        <p:nvPicPr>
          <p:cNvPr id="20" name="Kép 19" descr="A képen rajz látható&#10;&#10;Automatikusan generált leírás">
            <a:extLst>
              <a:ext uri="{FF2B5EF4-FFF2-40B4-BE49-F238E27FC236}">
                <a16:creationId xmlns:a16="http://schemas.microsoft.com/office/drawing/2014/main" id="{BE19F401-AC04-4C7D-AB91-69D7CB5B85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4185" y="3657600"/>
            <a:ext cx="1707817" cy="1695072"/>
          </a:xfrm>
          <a:prstGeom prst="rect">
            <a:avLst/>
          </a:prstGeom>
        </p:spPr>
      </p:pic>
      <p:pic>
        <p:nvPicPr>
          <p:cNvPr id="22" name="Kép 21" descr="A képen kerékpár, fekete, utca, aláírás látható&#10;&#10;Automatikusan generált leírás">
            <a:extLst>
              <a:ext uri="{FF2B5EF4-FFF2-40B4-BE49-F238E27FC236}">
                <a16:creationId xmlns:a16="http://schemas.microsoft.com/office/drawing/2014/main" id="{521DE57D-87D9-400F-BB5A-816DCE4564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1426" y="3667125"/>
            <a:ext cx="1685924" cy="1685924"/>
          </a:xfrm>
          <a:prstGeom prst="rect">
            <a:avLst/>
          </a:prstGeom>
        </p:spPr>
      </p:pic>
      <p:pic>
        <p:nvPicPr>
          <p:cNvPr id="28" name="Ábra 27">
            <a:extLst>
              <a:ext uri="{FF2B5EF4-FFF2-40B4-BE49-F238E27FC236}">
                <a16:creationId xmlns:a16="http://schemas.microsoft.com/office/drawing/2014/main" id="{2E8F12A0-7843-48EC-92FD-8DBD890F2B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1225" y="3524250"/>
            <a:ext cx="2119312" cy="2119312"/>
          </a:xfrm>
          <a:prstGeom prst="rect">
            <a:avLst/>
          </a:prstGeom>
        </p:spPr>
      </p:pic>
      <p:sp>
        <p:nvSpPr>
          <p:cNvPr id="29" name="Szövegdoboz 28">
            <a:extLst>
              <a:ext uri="{FF2B5EF4-FFF2-40B4-BE49-F238E27FC236}">
                <a16:creationId xmlns:a16="http://schemas.microsoft.com/office/drawing/2014/main" id="{BB3E0A0A-11AA-4C57-898B-EB5B4E57B7F6}"/>
              </a:ext>
            </a:extLst>
          </p:cNvPr>
          <p:cNvSpPr txBox="1"/>
          <p:nvPr/>
        </p:nvSpPr>
        <p:spPr>
          <a:xfrm>
            <a:off x="647701" y="5589588"/>
            <a:ext cx="1743074"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Cartography</a:t>
            </a:r>
            <a:endParaRPr lang="hu-HU" dirty="0"/>
          </a:p>
        </p:txBody>
      </p:sp>
      <p:sp>
        <p:nvSpPr>
          <p:cNvPr id="65" name="Szövegdoboz 64">
            <a:extLst>
              <a:ext uri="{FF2B5EF4-FFF2-40B4-BE49-F238E27FC236}">
                <a16:creationId xmlns:a16="http://schemas.microsoft.com/office/drawing/2014/main" id="{2AEF3EA5-C516-4EB5-A9E7-4CF64CDF8F57}"/>
              </a:ext>
            </a:extLst>
          </p:cNvPr>
          <p:cNvSpPr txBox="1"/>
          <p:nvPr/>
        </p:nvSpPr>
        <p:spPr>
          <a:xfrm>
            <a:off x="3105149" y="55895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Geography</a:t>
            </a:r>
            <a:endParaRPr lang="hu-HU" dirty="0"/>
          </a:p>
        </p:txBody>
      </p:sp>
      <p:sp>
        <p:nvSpPr>
          <p:cNvPr id="66" name="Szövegdoboz 65">
            <a:extLst>
              <a:ext uri="{FF2B5EF4-FFF2-40B4-BE49-F238E27FC236}">
                <a16:creationId xmlns:a16="http://schemas.microsoft.com/office/drawing/2014/main" id="{FFB89323-5FFC-46E1-9895-8AFA8B8F9CDB}"/>
              </a:ext>
            </a:extLst>
          </p:cNvPr>
          <p:cNvSpPr txBox="1"/>
          <p:nvPr/>
        </p:nvSpPr>
        <p:spPr>
          <a:xfrm>
            <a:off x="5419724" y="55895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Geophysics</a:t>
            </a:r>
            <a:endParaRPr lang="hu-HU" dirty="0"/>
          </a:p>
        </p:txBody>
      </p:sp>
      <p:sp>
        <p:nvSpPr>
          <p:cNvPr id="67" name="Szövegdoboz 66">
            <a:extLst>
              <a:ext uri="{FF2B5EF4-FFF2-40B4-BE49-F238E27FC236}">
                <a16:creationId xmlns:a16="http://schemas.microsoft.com/office/drawing/2014/main" id="{3AF1095D-ACF9-4301-9E0A-2A76B12D7BAD}"/>
              </a:ext>
            </a:extLst>
          </p:cNvPr>
          <p:cNvSpPr txBox="1"/>
          <p:nvPr/>
        </p:nvSpPr>
        <p:spPr>
          <a:xfrm>
            <a:off x="7905749" y="55895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Geology</a:t>
            </a:r>
            <a:endParaRPr lang="hu-HU" dirty="0"/>
          </a:p>
        </p:txBody>
      </p:sp>
      <p:sp>
        <p:nvSpPr>
          <p:cNvPr id="68" name="Szövegdoboz 67">
            <a:extLst>
              <a:ext uri="{FF2B5EF4-FFF2-40B4-BE49-F238E27FC236}">
                <a16:creationId xmlns:a16="http://schemas.microsoft.com/office/drawing/2014/main" id="{B4AC95FA-9DE9-4002-A118-4A261288D696}"/>
              </a:ext>
            </a:extLst>
          </p:cNvPr>
          <p:cNvSpPr txBox="1"/>
          <p:nvPr/>
        </p:nvSpPr>
        <p:spPr>
          <a:xfrm>
            <a:off x="9915524" y="55895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Meteorology</a:t>
            </a:r>
            <a:endParaRPr lang="hu-H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err="1">
                <a:solidFill>
                  <a:srgbClr val="558D2F"/>
                </a:solidFill>
                <a:latin typeface="Tahoma" pitchFamily="34" charset="0"/>
                <a:ea typeface="Tahoma" pitchFamily="34" charset="0"/>
                <a:cs typeface="Tahoma" pitchFamily="34" charset="0"/>
              </a:rPr>
              <a:t>Aims</a:t>
            </a:r>
            <a:r>
              <a:rPr lang="hu-HU" sz="3500" b="1" dirty="0">
                <a:solidFill>
                  <a:srgbClr val="558D2F"/>
                </a:solidFill>
                <a:latin typeface="Tahoma" pitchFamily="34" charset="0"/>
                <a:ea typeface="Tahoma" pitchFamily="34" charset="0"/>
                <a:cs typeface="Tahoma" pitchFamily="34" charset="0"/>
              </a:rPr>
              <a:t> and </a:t>
            </a:r>
            <a:r>
              <a:rPr lang="hu-HU" sz="3500" b="1" dirty="0" err="1">
                <a:solidFill>
                  <a:srgbClr val="558D2F"/>
                </a:solidFill>
                <a:latin typeface="Tahoma" pitchFamily="34" charset="0"/>
                <a:ea typeface="Tahoma" pitchFamily="34" charset="0"/>
                <a:cs typeface="Tahoma" pitchFamily="34" charset="0"/>
              </a:rPr>
              <a:t>method</a:t>
            </a:r>
            <a:r>
              <a:rPr lang="hu-HU" sz="3500" b="1" dirty="0">
                <a:solidFill>
                  <a:srgbClr val="558D2F"/>
                </a:solidFill>
                <a:latin typeface="Tahoma" pitchFamily="34" charset="0"/>
                <a:ea typeface="Tahoma" pitchFamily="34" charset="0"/>
                <a:cs typeface="Tahoma" pitchFamily="34" charset="0"/>
              </a:rPr>
              <a:t> of </a:t>
            </a:r>
            <a:r>
              <a:rPr lang="hu-HU" sz="3500" b="1" dirty="0" err="1">
                <a:solidFill>
                  <a:srgbClr val="558D2F"/>
                </a:solidFill>
                <a:latin typeface="Tahoma" pitchFamily="34" charset="0"/>
                <a:ea typeface="Tahoma" pitchFamily="34" charset="0"/>
                <a:cs typeface="Tahoma" pitchFamily="34" charset="0"/>
              </a:rPr>
              <a:t>our</a:t>
            </a:r>
            <a:r>
              <a:rPr lang="hu-HU" sz="3500" b="1" dirty="0">
                <a:solidFill>
                  <a:srgbClr val="558D2F"/>
                </a:solidFill>
                <a:latin typeface="Tahoma" pitchFamily="34" charset="0"/>
                <a:ea typeface="Tahoma" pitchFamily="34" charset="0"/>
                <a:cs typeface="Tahoma" pitchFamily="34" charset="0"/>
              </a:rPr>
              <a:t> map </a:t>
            </a:r>
            <a:r>
              <a:rPr lang="hu-HU" sz="3500" b="1" dirty="0" err="1">
                <a:solidFill>
                  <a:srgbClr val="558D2F"/>
                </a:solidFill>
                <a:latin typeface="Tahoma" pitchFamily="34" charset="0"/>
                <a:ea typeface="Tahoma" pitchFamily="34" charset="0"/>
                <a:cs typeface="Tahoma" pitchFamily="34" charset="0"/>
              </a:rPr>
              <a:t>analysis</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3</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Szövegdoboz 36">
            <a:extLst>
              <a:ext uri="{FF2B5EF4-FFF2-40B4-BE49-F238E27FC236}">
                <a16:creationId xmlns:a16="http://schemas.microsoft.com/office/drawing/2014/main" id="{F3189179-B595-470D-9687-F0681C05D721}"/>
              </a:ext>
            </a:extLst>
          </p:cNvPr>
          <p:cNvSpPr txBox="1"/>
          <p:nvPr/>
        </p:nvSpPr>
        <p:spPr>
          <a:xfrm>
            <a:off x="268523" y="1310634"/>
            <a:ext cx="11654953" cy="4678204"/>
          </a:xfrm>
          <a:prstGeom prst="rect">
            <a:avLst/>
          </a:prstGeom>
          <a:noFill/>
        </p:spPr>
        <p:txBody>
          <a:bodyPr wrap="square" rtlCol="0">
            <a:spAutoFit/>
          </a:bodyPr>
          <a:lstStyle/>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Aim</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determine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how</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correct</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useful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is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map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communication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geoscientifc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branches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Our</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study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focused</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precision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quality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visual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representation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quantity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thematic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data</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We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have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set</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up</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an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objective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system</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criteria</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to</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assess</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from</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publications</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a:t>
            </a:r>
          </a:p>
          <a:p>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Visualization</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excellent</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medium</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poor</a:t>
            </a: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of map: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overview</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main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detail</a:t>
            </a: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Presence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accessorials</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coordinates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orientation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scale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legend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name</a:t>
            </a: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Topographic</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hypsography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hydrography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road</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network</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boundaries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settlements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geographical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names</a:t>
            </a: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Coverage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b="1"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r>
              <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base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map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thematic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content</a:t>
            </a: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The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details</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and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descriptions</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evalution</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system</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can</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be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found</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in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Appendix of </a:t>
            </a:r>
            <a:r>
              <a:rPr lang="hu-HU" i="1" dirty="0" err="1">
                <a:solidFill>
                  <a:srgbClr val="558D2F"/>
                </a:solidFill>
                <a:latin typeface="Tahoma" panose="020B0604030504040204" pitchFamily="34" charset="0"/>
                <a:ea typeface="Tahoma" panose="020B0604030504040204" pitchFamily="34" charset="0"/>
                <a:cs typeface="Tahoma" panose="020B0604030504040204" pitchFamily="34" charset="0"/>
              </a:rPr>
              <a:t>this</a:t>
            </a:r>
            <a:r>
              <a:rPr lang="hu-HU" i="1" dirty="0">
                <a:solidFill>
                  <a:srgbClr val="558D2F"/>
                </a:solidFill>
                <a:latin typeface="Tahoma" panose="020B0604030504040204" pitchFamily="34" charset="0"/>
                <a:ea typeface="Tahoma" panose="020B0604030504040204" pitchFamily="34" charset="0"/>
                <a:cs typeface="Tahoma" panose="020B0604030504040204" pitchFamily="34" charset="0"/>
              </a:rPr>
              <a:t> PPT.</a:t>
            </a:r>
          </a:p>
          <a:p>
            <a:pPr marL="342900" indent="-342900">
              <a:buFont typeface="Arial" panose="020B0604020202020204" pitchFamily="34" charset="0"/>
              <a:buChar char="•"/>
            </a:pPr>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3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Data </a:t>
            </a:r>
            <a:r>
              <a:rPr lang="hu-HU" sz="3500" b="1" dirty="0" err="1">
                <a:solidFill>
                  <a:srgbClr val="558D2F"/>
                </a:solidFill>
                <a:latin typeface="Tahoma" pitchFamily="34" charset="0"/>
                <a:ea typeface="Tahoma" pitchFamily="34" charset="0"/>
                <a:cs typeface="Tahoma" pitchFamily="34" charset="0"/>
              </a:rPr>
              <a:t>collection</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4</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Szövegdoboz 36">
            <a:extLst>
              <a:ext uri="{FF2B5EF4-FFF2-40B4-BE49-F238E27FC236}">
                <a16:creationId xmlns:a16="http://schemas.microsoft.com/office/drawing/2014/main" id="{F3189179-B595-470D-9687-F0681C05D721}"/>
              </a:ext>
            </a:extLst>
          </p:cNvPr>
          <p:cNvSpPr txBox="1"/>
          <p:nvPr/>
        </p:nvSpPr>
        <p:spPr>
          <a:xfrm>
            <a:off x="268523" y="996309"/>
            <a:ext cx="11654953" cy="1631216"/>
          </a:xfrm>
          <a:prstGeom prst="rect">
            <a:avLst/>
          </a:prstGeom>
          <a:noFill/>
        </p:spPr>
        <p:txBody>
          <a:bodyPr wrap="square" rtlCol="0">
            <a:spAutoFit/>
          </a:bodyPr>
          <a:lstStyle/>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designated</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2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scientific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papers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each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scientific</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branch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one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Hungarian</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one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international</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from</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conference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posters</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were</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also</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added</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each</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558D2F"/>
                </a:solidFill>
                <a:latin typeface="Tahoma" panose="020B0604030504040204" pitchFamily="34" charset="0"/>
                <a:ea typeface="Tahoma" panose="020B0604030504040204" pitchFamily="34" charset="0"/>
                <a:cs typeface="Tahoma" panose="020B0604030504040204" pitchFamily="34" charset="0"/>
              </a:rPr>
              <a:t>category</a:t>
            </a:r>
            <a:r>
              <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endParaRPr lang="hu-HU" sz="20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endParaRPr lang="hu-HU" sz="20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
        <p:nvSpPr>
          <p:cNvPr id="8" name="Szövegdoboz 7">
            <a:extLst>
              <a:ext uri="{FF2B5EF4-FFF2-40B4-BE49-F238E27FC236}">
                <a16:creationId xmlns:a16="http://schemas.microsoft.com/office/drawing/2014/main" id="{2EB8223D-102B-4D87-B35D-07FAD4C729C0}"/>
              </a:ext>
            </a:extLst>
          </p:cNvPr>
          <p:cNvSpPr txBox="1"/>
          <p:nvPr/>
        </p:nvSpPr>
        <p:spPr>
          <a:xfrm>
            <a:off x="647701" y="1751013"/>
            <a:ext cx="1743074"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Cartography</a:t>
            </a:r>
            <a:endParaRPr lang="hu-HU" dirty="0"/>
          </a:p>
        </p:txBody>
      </p:sp>
      <p:sp>
        <p:nvSpPr>
          <p:cNvPr id="9" name="Szövegdoboz 8">
            <a:extLst>
              <a:ext uri="{FF2B5EF4-FFF2-40B4-BE49-F238E27FC236}">
                <a16:creationId xmlns:a16="http://schemas.microsoft.com/office/drawing/2014/main" id="{FC429EED-DB8F-4DC2-9951-E4925507F589}"/>
              </a:ext>
            </a:extLst>
          </p:cNvPr>
          <p:cNvSpPr txBox="1"/>
          <p:nvPr/>
        </p:nvSpPr>
        <p:spPr>
          <a:xfrm>
            <a:off x="3105149" y="1751013"/>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Geography</a:t>
            </a:r>
            <a:endParaRPr lang="hu-HU" dirty="0"/>
          </a:p>
        </p:txBody>
      </p:sp>
      <p:sp>
        <p:nvSpPr>
          <p:cNvPr id="10" name="Szövegdoboz 9">
            <a:extLst>
              <a:ext uri="{FF2B5EF4-FFF2-40B4-BE49-F238E27FC236}">
                <a16:creationId xmlns:a16="http://schemas.microsoft.com/office/drawing/2014/main" id="{6CA071B7-F5A1-4438-B58D-558FD86C8887}"/>
              </a:ext>
            </a:extLst>
          </p:cNvPr>
          <p:cNvSpPr txBox="1"/>
          <p:nvPr/>
        </p:nvSpPr>
        <p:spPr>
          <a:xfrm>
            <a:off x="5419724" y="1751013"/>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Geophysics</a:t>
            </a:r>
            <a:endParaRPr lang="hu-HU" dirty="0"/>
          </a:p>
        </p:txBody>
      </p:sp>
      <p:sp>
        <p:nvSpPr>
          <p:cNvPr id="11" name="Szövegdoboz 10">
            <a:extLst>
              <a:ext uri="{FF2B5EF4-FFF2-40B4-BE49-F238E27FC236}">
                <a16:creationId xmlns:a16="http://schemas.microsoft.com/office/drawing/2014/main" id="{2B4233EF-E40F-4A7B-86EE-7BFAC505DB5B}"/>
              </a:ext>
            </a:extLst>
          </p:cNvPr>
          <p:cNvSpPr txBox="1"/>
          <p:nvPr/>
        </p:nvSpPr>
        <p:spPr>
          <a:xfrm>
            <a:off x="7905749" y="1751013"/>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Geology</a:t>
            </a:r>
            <a:endParaRPr lang="hu-HU" dirty="0"/>
          </a:p>
        </p:txBody>
      </p:sp>
      <p:sp>
        <p:nvSpPr>
          <p:cNvPr id="12" name="Szövegdoboz 11">
            <a:extLst>
              <a:ext uri="{FF2B5EF4-FFF2-40B4-BE49-F238E27FC236}">
                <a16:creationId xmlns:a16="http://schemas.microsoft.com/office/drawing/2014/main" id="{04B3DFA2-1591-43B6-8185-59BDDA72F2AC}"/>
              </a:ext>
            </a:extLst>
          </p:cNvPr>
          <p:cNvSpPr txBox="1"/>
          <p:nvPr/>
        </p:nvSpPr>
        <p:spPr>
          <a:xfrm>
            <a:off x="9915524" y="1751013"/>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Meteorology</a:t>
            </a:r>
            <a:endParaRPr lang="hu-HU" dirty="0"/>
          </a:p>
        </p:txBody>
      </p:sp>
      <p:pic>
        <p:nvPicPr>
          <p:cNvPr id="3" name="Kép 2" descr="A képen gyümölcs látható&#10;&#10;Automatikusan generált leírás">
            <a:extLst>
              <a:ext uri="{FF2B5EF4-FFF2-40B4-BE49-F238E27FC236}">
                <a16:creationId xmlns:a16="http://schemas.microsoft.com/office/drawing/2014/main" id="{1AB06DF4-1AC2-44B4-8D23-C26CD0FF6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30" y="2161413"/>
            <a:ext cx="1691640" cy="2401824"/>
          </a:xfrm>
          <a:prstGeom prst="rect">
            <a:avLst/>
          </a:prstGeom>
        </p:spPr>
      </p:pic>
      <p:pic>
        <p:nvPicPr>
          <p:cNvPr id="7" name="Kép 6">
            <a:extLst>
              <a:ext uri="{FF2B5EF4-FFF2-40B4-BE49-F238E27FC236}">
                <a16:creationId xmlns:a16="http://schemas.microsoft.com/office/drawing/2014/main" id="{DD0A02F1-9257-4845-8387-6160089C9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3019425"/>
            <a:ext cx="1866900" cy="2667000"/>
          </a:xfrm>
          <a:prstGeom prst="rect">
            <a:avLst/>
          </a:prstGeom>
        </p:spPr>
      </p:pic>
      <p:pic>
        <p:nvPicPr>
          <p:cNvPr id="14" name="Kép 13" descr="A képen étel látható&#10;&#10;Automatikusan generált leírás">
            <a:extLst>
              <a:ext uri="{FF2B5EF4-FFF2-40B4-BE49-F238E27FC236}">
                <a16:creationId xmlns:a16="http://schemas.microsoft.com/office/drawing/2014/main" id="{277061F2-610A-4EA2-AB9A-F4146BCE8882}"/>
              </a:ext>
            </a:extLst>
          </p:cNvPr>
          <p:cNvPicPr>
            <a:picLocks noChangeAspect="1"/>
          </p:cNvPicPr>
          <p:nvPr/>
        </p:nvPicPr>
        <p:blipFill rotWithShape="1">
          <a:blip r:embed="rId5">
            <a:extLst>
              <a:ext uri="{28A0092B-C50C-407E-A947-70E740481C1C}">
                <a14:useLocalDpi xmlns:a14="http://schemas.microsoft.com/office/drawing/2010/main" val="0"/>
              </a:ext>
            </a:extLst>
          </a:blip>
          <a:srcRect t="9322"/>
          <a:stretch/>
        </p:blipFill>
        <p:spPr>
          <a:xfrm>
            <a:off x="2876549" y="2209800"/>
            <a:ext cx="1694231" cy="2038350"/>
          </a:xfrm>
          <a:prstGeom prst="rect">
            <a:avLst/>
          </a:prstGeom>
        </p:spPr>
      </p:pic>
      <p:pic>
        <p:nvPicPr>
          <p:cNvPr id="16" name="Kép 15" descr="A képen szöveg, étel látható&#10;&#10;Automatikusan generált leírás">
            <a:extLst>
              <a:ext uri="{FF2B5EF4-FFF2-40B4-BE49-F238E27FC236}">
                <a16:creationId xmlns:a16="http://schemas.microsoft.com/office/drawing/2014/main" id="{9FFDE8A5-8B9D-4B8F-BE86-671EA03870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908" y="3124200"/>
            <a:ext cx="1804851" cy="2571750"/>
          </a:xfrm>
          <a:prstGeom prst="rect">
            <a:avLst/>
          </a:prstGeom>
        </p:spPr>
      </p:pic>
      <p:pic>
        <p:nvPicPr>
          <p:cNvPr id="20" name="Kép 19" descr="A képen képernyőkép látható&#10;&#10;Automatikusan generált leírás">
            <a:extLst>
              <a:ext uri="{FF2B5EF4-FFF2-40B4-BE49-F238E27FC236}">
                <a16:creationId xmlns:a16="http://schemas.microsoft.com/office/drawing/2014/main" id="{6EF69632-C755-408C-8AF2-07622B2C9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1921" y="2139695"/>
            <a:ext cx="1617059" cy="2156079"/>
          </a:xfrm>
          <a:prstGeom prst="rect">
            <a:avLst/>
          </a:prstGeom>
        </p:spPr>
      </p:pic>
      <p:pic>
        <p:nvPicPr>
          <p:cNvPr id="18" name="Kép 17" descr="A képen képernyőkép látható&#10;&#10;Automatikusan generált leírás">
            <a:extLst>
              <a:ext uri="{FF2B5EF4-FFF2-40B4-BE49-F238E27FC236}">
                <a16:creationId xmlns:a16="http://schemas.microsoft.com/office/drawing/2014/main" id="{47739FFE-6A48-4F96-93A4-812B3B56CC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t="5001" r="3855" b="4113"/>
          <a:stretch/>
        </p:blipFill>
        <p:spPr>
          <a:xfrm>
            <a:off x="5695950" y="3114674"/>
            <a:ext cx="1773244" cy="2600325"/>
          </a:xfrm>
          <a:prstGeom prst="rect">
            <a:avLst/>
          </a:prstGeom>
        </p:spPr>
      </p:pic>
      <p:pic>
        <p:nvPicPr>
          <p:cNvPr id="22" name="Kép 21" descr="A képen kültéri, fénykép, férfi, víz látható&#10;&#10;Automatikusan generált leírás">
            <a:extLst>
              <a:ext uri="{FF2B5EF4-FFF2-40B4-BE49-F238E27FC236}">
                <a16:creationId xmlns:a16="http://schemas.microsoft.com/office/drawing/2014/main" id="{29F0BC02-FCFA-4DD5-B4D1-8405A3892B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6368" y="2171700"/>
            <a:ext cx="1575089" cy="2038350"/>
          </a:xfrm>
          <a:prstGeom prst="rect">
            <a:avLst/>
          </a:prstGeom>
        </p:spPr>
      </p:pic>
      <p:pic>
        <p:nvPicPr>
          <p:cNvPr id="24" name="Kép 23">
            <a:extLst>
              <a:ext uri="{FF2B5EF4-FFF2-40B4-BE49-F238E27FC236}">
                <a16:creationId xmlns:a16="http://schemas.microsoft.com/office/drawing/2014/main" id="{AA7B9162-97D5-4497-9C4D-27BA57B766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3511" y="3124200"/>
            <a:ext cx="1881151" cy="2581276"/>
          </a:xfrm>
          <a:prstGeom prst="rect">
            <a:avLst/>
          </a:prstGeom>
        </p:spPr>
      </p:pic>
      <p:pic>
        <p:nvPicPr>
          <p:cNvPr id="26" name="Kép 25" descr="A képen képernyőkép, számítógép látható&#10;&#10;Automatikusan generált leírás">
            <a:extLst>
              <a:ext uri="{FF2B5EF4-FFF2-40B4-BE49-F238E27FC236}">
                <a16:creationId xmlns:a16="http://schemas.microsoft.com/office/drawing/2014/main" id="{1161032B-5EAC-4481-813A-61C2756F03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5879" y="2171699"/>
            <a:ext cx="1826315" cy="2400299"/>
          </a:xfrm>
          <a:prstGeom prst="rect">
            <a:avLst/>
          </a:prstGeom>
        </p:spPr>
      </p:pic>
      <p:pic>
        <p:nvPicPr>
          <p:cNvPr id="28" name="Kép 27" descr="A képen képernyőkép látható&#10;&#10;Automatikusan generált leírás">
            <a:extLst>
              <a:ext uri="{FF2B5EF4-FFF2-40B4-BE49-F238E27FC236}">
                <a16:creationId xmlns:a16="http://schemas.microsoft.com/office/drawing/2014/main" id="{5FF4EC6B-343F-459E-8EF0-9B6FB37DFD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77463" y="3133725"/>
            <a:ext cx="1818055" cy="2591482"/>
          </a:xfrm>
          <a:prstGeom prst="rect">
            <a:avLst/>
          </a:prstGeom>
        </p:spPr>
      </p:pic>
    </p:spTree>
    <p:extLst>
      <p:ext uri="{BB962C8B-B14F-4D97-AF65-F5344CB8AC3E}">
        <p14:creationId xmlns:p14="http://schemas.microsoft.com/office/powerpoint/2010/main" val="242343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60513"/>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Data </a:t>
            </a:r>
            <a:r>
              <a:rPr lang="hu-HU" sz="3500" b="1" dirty="0" err="1">
                <a:solidFill>
                  <a:srgbClr val="558D2F"/>
                </a:solidFill>
                <a:latin typeface="Tahoma" pitchFamily="34" charset="0"/>
                <a:ea typeface="Tahoma" pitchFamily="34" charset="0"/>
                <a:cs typeface="Tahoma" pitchFamily="34" charset="0"/>
              </a:rPr>
              <a:t>set</a:t>
            </a:r>
            <a:r>
              <a:rPr lang="hu-HU" sz="3500" b="1" dirty="0">
                <a:solidFill>
                  <a:srgbClr val="558D2F"/>
                </a:solidFill>
                <a:latin typeface="Tahoma" pitchFamily="34" charset="0"/>
                <a:ea typeface="Tahoma" pitchFamily="34" charset="0"/>
                <a:cs typeface="Tahoma" pitchFamily="34" charset="0"/>
              </a:rPr>
              <a:t> – 1509 </a:t>
            </a:r>
            <a:r>
              <a:rPr lang="hu-HU" sz="3500" b="1" dirty="0" err="1">
                <a:solidFill>
                  <a:srgbClr val="558D2F"/>
                </a:solidFill>
                <a:latin typeface="Tahoma" pitchFamily="34" charset="0"/>
                <a:ea typeface="Tahoma" pitchFamily="34" charset="0"/>
                <a:cs typeface="Tahoma" pitchFamily="34" charset="0"/>
              </a:rPr>
              <a:t>maps</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evaluated</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5</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8" name="Szövegdoboz 7">
            <a:extLst>
              <a:ext uri="{FF2B5EF4-FFF2-40B4-BE49-F238E27FC236}">
                <a16:creationId xmlns:a16="http://schemas.microsoft.com/office/drawing/2014/main" id="{2EB8223D-102B-4D87-B35D-07FAD4C729C0}"/>
              </a:ext>
            </a:extLst>
          </p:cNvPr>
          <p:cNvSpPr txBox="1"/>
          <p:nvPr/>
        </p:nvSpPr>
        <p:spPr>
          <a:xfrm>
            <a:off x="647701" y="979488"/>
            <a:ext cx="1743074"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Cartography</a:t>
            </a:r>
            <a:endParaRPr lang="hu-HU" dirty="0"/>
          </a:p>
        </p:txBody>
      </p:sp>
      <p:sp>
        <p:nvSpPr>
          <p:cNvPr id="9" name="Szövegdoboz 8">
            <a:extLst>
              <a:ext uri="{FF2B5EF4-FFF2-40B4-BE49-F238E27FC236}">
                <a16:creationId xmlns:a16="http://schemas.microsoft.com/office/drawing/2014/main" id="{FC429EED-DB8F-4DC2-9951-E4925507F589}"/>
              </a:ext>
            </a:extLst>
          </p:cNvPr>
          <p:cNvSpPr txBox="1"/>
          <p:nvPr/>
        </p:nvSpPr>
        <p:spPr>
          <a:xfrm>
            <a:off x="3105149" y="9794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Geography</a:t>
            </a:r>
            <a:endParaRPr lang="hu-HU" dirty="0"/>
          </a:p>
        </p:txBody>
      </p:sp>
      <p:sp>
        <p:nvSpPr>
          <p:cNvPr id="10" name="Szövegdoboz 9">
            <a:extLst>
              <a:ext uri="{FF2B5EF4-FFF2-40B4-BE49-F238E27FC236}">
                <a16:creationId xmlns:a16="http://schemas.microsoft.com/office/drawing/2014/main" id="{6CA071B7-F5A1-4438-B58D-558FD86C8887}"/>
              </a:ext>
            </a:extLst>
          </p:cNvPr>
          <p:cNvSpPr txBox="1"/>
          <p:nvPr/>
        </p:nvSpPr>
        <p:spPr>
          <a:xfrm>
            <a:off x="5419724" y="9794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Geophysics</a:t>
            </a:r>
            <a:endParaRPr lang="hu-HU" dirty="0"/>
          </a:p>
        </p:txBody>
      </p:sp>
      <p:sp>
        <p:nvSpPr>
          <p:cNvPr id="11" name="Szövegdoboz 10">
            <a:extLst>
              <a:ext uri="{FF2B5EF4-FFF2-40B4-BE49-F238E27FC236}">
                <a16:creationId xmlns:a16="http://schemas.microsoft.com/office/drawing/2014/main" id="{2B4233EF-E40F-4A7B-86EE-7BFAC505DB5B}"/>
              </a:ext>
            </a:extLst>
          </p:cNvPr>
          <p:cNvSpPr txBox="1"/>
          <p:nvPr/>
        </p:nvSpPr>
        <p:spPr>
          <a:xfrm>
            <a:off x="7905749" y="9794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Geology</a:t>
            </a:r>
            <a:endParaRPr lang="hu-HU" dirty="0"/>
          </a:p>
        </p:txBody>
      </p:sp>
      <p:sp>
        <p:nvSpPr>
          <p:cNvPr id="12" name="Szövegdoboz 11">
            <a:extLst>
              <a:ext uri="{FF2B5EF4-FFF2-40B4-BE49-F238E27FC236}">
                <a16:creationId xmlns:a16="http://schemas.microsoft.com/office/drawing/2014/main" id="{04B3DFA2-1591-43B6-8185-59BDDA72F2AC}"/>
              </a:ext>
            </a:extLst>
          </p:cNvPr>
          <p:cNvSpPr txBox="1"/>
          <p:nvPr/>
        </p:nvSpPr>
        <p:spPr>
          <a:xfrm>
            <a:off x="9915524" y="979488"/>
            <a:ext cx="1628775" cy="369332"/>
          </a:xfrm>
          <a:prstGeom prst="rect">
            <a:avLst/>
          </a:prstGeom>
          <a:noFill/>
        </p:spPr>
        <p:txBody>
          <a:bodyPr wrap="square" rtlCol="0">
            <a:spAutoFit/>
          </a:bodyPr>
          <a:lstStyle/>
          <a:p>
            <a:r>
              <a:rPr lang="hu-HU" b="1" dirty="0" err="1">
                <a:solidFill>
                  <a:srgbClr val="558D2F"/>
                </a:solidFill>
                <a:latin typeface="Tahoma" panose="020B0604030504040204" pitchFamily="34" charset="0"/>
                <a:ea typeface="Tahoma" panose="020B0604030504040204" pitchFamily="34" charset="0"/>
                <a:cs typeface="Tahoma" panose="020B0604030504040204" pitchFamily="34" charset="0"/>
              </a:rPr>
              <a:t>Meteorology</a:t>
            </a:r>
            <a:endParaRPr lang="hu-HU" dirty="0"/>
          </a:p>
        </p:txBody>
      </p:sp>
      <p:pic>
        <p:nvPicPr>
          <p:cNvPr id="3" name="Kép 2" descr="A képen gyümölcs látható&#10;&#10;Automatikusan generált leírás">
            <a:extLst>
              <a:ext uri="{FF2B5EF4-FFF2-40B4-BE49-F238E27FC236}">
                <a16:creationId xmlns:a16="http://schemas.microsoft.com/office/drawing/2014/main" id="{1AB06DF4-1AC2-44B4-8D23-C26CD0FF6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30" y="1389888"/>
            <a:ext cx="1691640" cy="2401824"/>
          </a:xfrm>
          <a:prstGeom prst="rect">
            <a:avLst/>
          </a:prstGeom>
        </p:spPr>
      </p:pic>
      <p:pic>
        <p:nvPicPr>
          <p:cNvPr id="7" name="Kép 6">
            <a:extLst>
              <a:ext uri="{FF2B5EF4-FFF2-40B4-BE49-F238E27FC236}">
                <a16:creationId xmlns:a16="http://schemas.microsoft.com/office/drawing/2014/main" id="{DD0A02F1-9257-4845-8387-6160089C9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2247900"/>
            <a:ext cx="1866900" cy="2667000"/>
          </a:xfrm>
          <a:prstGeom prst="rect">
            <a:avLst/>
          </a:prstGeom>
        </p:spPr>
      </p:pic>
      <p:pic>
        <p:nvPicPr>
          <p:cNvPr id="14" name="Kép 13" descr="A képen étel látható&#10;&#10;Automatikusan generált leírás">
            <a:extLst>
              <a:ext uri="{FF2B5EF4-FFF2-40B4-BE49-F238E27FC236}">
                <a16:creationId xmlns:a16="http://schemas.microsoft.com/office/drawing/2014/main" id="{277061F2-610A-4EA2-AB9A-F4146BCE8882}"/>
              </a:ext>
            </a:extLst>
          </p:cNvPr>
          <p:cNvPicPr>
            <a:picLocks noChangeAspect="1"/>
          </p:cNvPicPr>
          <p:nvPr/>
        </p:nvPicPr>
        <p:blipFill rotWithShape="1">
          <a:blip r:embed="rId5">
            <a:extLst>
              <a:ext uri="{28A0092B-C50C-407E-A947-70E740481C1C}">
                <a14:useLocalDpi xmlns:a14="http://schemas.microsoft.com/office/drawing/2010/main" val="0"/>
              </a:ext>
            </a:extLst>
          </a:blip>
          <a:srcRect t="9322"/>
          <a:stretch/>
        </p:blipFill>
        <p:spPr>
          <a:xfrm>
            <a:off x="2876549" y="1438275"/>
            <a:ext cx="1694231" cy="2038350"/>
          </a:xfrm>
          <a:prstGeom prst="rect">
            <a:avLst/>
          </a:prstGeom>
        </p:spPr>
      </p:pic>
      <p:pic>
        <p:nvPicPr>
          <p:cNvPr id="16" name="Kép 15" descr="A képen szöveg, étel látható&#10;&#10;Automatikusan generált leírás">
            <a:extLst>
              <a:ext uri="{FF2B5EF4-FFF2-40B4-BE49-F238E27FC236}">
                <a16:creationId xmlns:a16="http://schemas.microsoft.com/office/drawing/2014/main" id="{9FFDE8A5-8B9D-4B8F-BE86-671EA03870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908" y="2352675"/>
            <a:ext cx="1804851" cy="2571750"/>
          </a:xfrm>
          <a:prstGeom prst="rect">
            <a:avLst/>
          </a:prstGeom>
        </p:spPr>
      </p:pic>
      <p:pic>
        <p:nvPicPr>
          <p:cNvPr id="20" name="Kép 19" descr="A képen képernyőkép látható&#10;&#10;Automatikusan generált leírás">
            <a:extLst>
              <a:ext uri="{FF2B5EF4-FFF2-40B4-BE49-F238E27FC236}">
                <a16:creationId xmlns:a16="http://schemas.microsoft.com/office/drawing/2014/main" id="{6EF69632-C755-408C-8AF2-07622B2C9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1921" y="1368170"/>
            <a:ext cx="1617059" cy="2156079"/>
          </a:xfrm>
          <a:prstGeom prst="rect">
            <a:avLst/>
          </a:prstGeom>
        </p:spPr>
      </p:pic>
      <p:pic>
        <p:nvPicPr>
          <p:cNvPr id="18" name="Kép 17" descr="A képen képernyőkép látható&#10;&#10;Automatikusan generált leírás">
            <a:extLst>
              <a:ext uri="{FF2B5EF4-FFF2-40B4-BE49-F238E27FC236}">
                <a16:creationId xmlns:a16="http://schemas.microsoft.com/office/drawing/2014/main" id="{47739FFE-6A48-4F96-93A4-812B3B56CC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t="5001" r="3855" b="4113"/>
          <a:stretch/>
        </p:blipFill>
        <p:spPr>
          <a:xfrm>
            <a:off x="5695950" y="2343149"/>
            <a:ext cx="1773244" cy="2600325"/>
          </a:xfrm>
          <a:prstGeom prst="rect">
            <a:avLst/>
          </a:prstGeom>
        </p:spPr>
      </p:pic>
      <p:pic>
        <p:nvPicPr>
          <p:cNvPr id="22" name="Kép 21" descr="A képen kültéri, fénykép, férfi, víz látható&#10;&#10;Automatikusan generált leírás">
            <a:extLst>
              <a:ext uri="{FF2B5EF4-FFF2-40B4-BE49-F238E27FC236}">
                <a16:creationId xmlns:a16="http://schemas.microsoft.com/office/drawing/2014/main" id="{29F0BC02-FCFA-4DD5-B4D1-8405A3892B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6368" y="1400175"/>
            <a:ext cx="1575089" cy="2038350"/>
          </a:xfrm>
          <a:prstGeom prst="rect">
            <a:avLst/>
          </a:prstGeom>
        </p:spPr>
      </p:pic>
      <p:pic>
        <p:nvPicPr>
          <p:cNvPr id="24" name="Kép 23">
            <a:extLst>
              <a:ext uri="{FF2B5EF4-FFF2-40B4-BE49-F238E27FC236}">
                <a16:creationId xmlns:a16="http://schemas.microsoft.com/office/drawing/2014/main" id="{AA7B9162-97D5-4497-9C4D-27BA57B766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3511" y="2352675"/>
            <a:ext cx="1881151" cy="2581276"/>
          </a:xfrm>
          <a:prstGeom prst="rect">
            <a:avLst/>
          </a:prstGeom>
        </p:spPr>
      </p:pic>
      <p:pic>
        <p:nvPicPr>
          <p:cNvPr id="26" name="Kép 25" descr="A képen képernyőkép, számítógép látható&#10;&#10;Automatikusan generált leírás">
            <a:extLst>
              <a:ext uri="{FF2B5EF4-FFF2-40B4-BE49-F238E27FC236}">
                <a16:creationId xmlns:a16="http://schemas.microsoft.com/office/drawing/2014/main" id="{1161032B-5EAC-4481-813A-61C2756F03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5879" y="1400174"/>
            <a:ext cx="1826315" cy="2400299"/>
          </a:xfrm>
          <a:prstGeom prst="rect">
            <a:avLst/>
          </a:prstGeom>
        </p:spPr>
      </p:pic>
      <p:pic>
        <p:nvPicPr>
          <p:cNvPr id="28" name="Kép 27" descr="A képen képernyőkép látható&#10;&#10;Automatikusan generált leírás">
            <a:extLst>
              <a:ext uri="{FF2B5EF4-FFF2-40B4-BE49-F238E27FC236}">
                <a16:creationId xmlns:a16="http://schemas.microsoft.com/office/drawing/2014/main" id="{5FF4EC6B-343F-459E-8EF0-9B6FB37DFD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77463" y="2362200"/>
            <a:ext cx="1818055" cy="2591482"/>
          </a:xfrm>
          <a:prstGeom prst="rect">
            <a:avLst/>
          </a:prstGeom>
        </p:spPr>
      </p:pic>
      <p:sp>
        <p:nvSpPr>
          <p:cNvPr id="4" name="Téglalap 3">
            <a:extLst>
              <a:ext uri="{FF2B5EF4-FFF2-40B4-BE49-F238E27FC236}">
                <a16:creationId xmlns:a16="http://schemas.microsoft.com/office/drawing/2014/main" id="{BCD597F5-7A63-4A8A-9B2D-D0E3AB5D1BA1}"/>
              </a:ext>
            </a:extLst>
          </p:cNvPr>
          <p:cNvSpPr/>
          <p:nvPr/>
        </p:nvSpPr>
        <p:spPr>
          <a:xfrm>
            <a:off x="0" y="4977954"/>
            <a:ext cx="2771775" cy="1077218"/>
          </a:xfrm>
          <a:prstGeom prst="rect">
            <a:avLst/>
          </a:prstGeom>
        </p:spPr>
        <p:txBody>
          <a:bodyPr wrap="square">
            <a:spAutoFit/>
          </a:bodyPr>
          <a:lstStyle/>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The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Cartographic</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Journal</a:t>
            </a:r>
          </a:p>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Geodézia és Kartográfia</a:t>
            </a:r>
          </a:p>
          <a:p>
            <a:pPr algn="ct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294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
        <p:nvSpPr>
          <p:cNvPr id="30" name="Téglalap 29">
            <a:extLst>
              <a:ext uri="{FF2B5EF4-FFF2-40B4-BE49-F238E27FC236}">
                <a16:creationId xmlns:a16="http://schemas.microsoft.com/office/drawing/2014/main" id="{29CDE54E-A8E7-4FF5-A306-836F4AE1E967}"/>
              </a:ext>
            </a:extLst>
          </p:cNvPr>
          <p:cNvSpPr/>
          <p:nvPr/>
        </p:nvSpPr>
        <p:spPr>
          <a:xfrm>
            <a:off x="2571750" y="4977954"/>
            <a:ext cx="2771775" cy="1077218"/>
          </a:xfrm>
          <a:prstGeom prst="rect">
            <a:avLst/>
          </a:prstGeom>
        </p:spPr>
        <p:txBody>
          <a:bodyPr wrap="square">
            <a:spAutoFit/>
          </a:bodyPr>
          <a:lstStyle/>
          <a:p>
            <a:pPr algn="ct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Geoheritage</a:t>
            </a: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Földrajzi Közlemények</a:t>
            </a:r>
          </a:p>
          <a:p>
            <a:pPr algn="ct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312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
        <p:nvSpPr>
          <p:cNvPr id="31" name="Téglalap 30">
            <a:extLst>
              <a:ext uri="{FF2B5EF4-FFF2-40B4-BE49-F238E27FC236}">
                <a16:creationId xmlns:a16="http://schemas.microsoft.com/office/drawing/2014/main" id="{78F2185B-D02C-46EE-8F94-EA6C04A60EDF}"/>
              </a:ext>
            </a:extLst>
          </p:cNvPr>
          <p:cNvSpPr/>
          <p:nvPr/>
        </p:nvSpPr>
        <p:spPr>
          <a:xfrm>
            <a:off x="5076825" y="4977954"/>
            <a:ext cx="2771775" cy="1077218"/>
          </a:xfrm>
          <a:prstGeom prst="rect">
            <a:avLst/>
          </a:prstGeom>
        </p:spPr>
        <p:txBody>
          <a:bodyPr wrap="square">
            <a:spAutoFit/>
          </a:bodyPr>
          <a:lstStyle/>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E&amp;P Science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Letters</a:t>
            </a: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Magyar Geofizika</a:t>
            </a:r>
          </a:p>
          <a:p>
            <a:pPr algn="ct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305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
        <p:nvSpPr>
          <p:cNvPr id="32" name="Téglalap 31">
            <a:extLst>
              <a:ext uri="{FF2B5EF4-FFF2-40B4-BE49-F238E27FC236}">
                <a16:creationId xmlns:a16="http://schemas.microsoft.com/office/drawing/2014/main" id="{58C76EF0-9101-4E98-B252-3FDB14320A64}"/>
              </a:ext>
            </a:extLst>
          </p:cNvPr>
          <p:cNvSpPr/>
          <p:nvPr/>
        </p:nvSpPr>
        <p:spPr>
          <a:xfrm>
            <a:off x="7315200" y="4977954"/>
            <a:ext cx="2771775" cy="1077218"/>
          </a:xfrm>
          <a:prstGeom prst="rect">
            <a:avLst/>
          </a:prstGeom>
        </p:spPr>
        <p:txBody>
          <a:bodyPr wrap="square">
            <a:spAutoFit/>
          </a:bodyPr>
          <a:lstStyle/>
          <a:p>
            <a:pPr algn="ct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Geology</a:t>
            </a: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Földtani Közlöny</a:t>
            </a:r>
          </a:p>
          <a:p>
            <a:pPr algn="ct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300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
        <p:nvSpPr>
          <p:cNvPr id="33" name="Téglalap 32">
            <a:extLst>
              <a:ext uri="{FF2B5EF4-FFF2-40B4-BE49-F238E27FC236}">
                <a16:creationId xmlns:a16="http://schemas.microsoft.com/office/drawing/2014/main" id="{3840C8DD-E79E-4316-B6FF-0AB272F627AF}"/>
              </a:ext>
            </a:extLst>
          </p:cNvPr>
          <p:cNvSpPr/>
          <p:nvPr/>
        </p:nvSpPr>
        <p:spPr>
          <a:xfrm>
            <a:off x="9420225" y="4977954"/>
            <a:ext cx="2771775" cy="1077218"/>
          </a:xfrm>
          <a:prstGeom prst="rect">
            <a:avLst/>
          </a:prstGeom>
        </p:spPr>
        <p:txBody>
          <a:bodyPr wrap="square">
            <a:spAutoFit/>
          </a:bodyPr>
          <a:lstStyle/>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Q. Journal of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the</a:t>
            </a: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hu-HU" sz="1600" dirty="0" err="1">
                <a:solidFill>
                  <a:srgbClr val="558D2F"/>
                </a:solidFill>
                <a:latin typeface="Tahoma" panose="020B0604030504040204" pitchFamily="34" charset="0"/>
                <a:ea typeface="Tahoma" panose="020B0604030504040204" pitchFamily="34" charset="0"/>
                <a:cs typeface="Tahoma" panose="020B0604030504040204" pitchFamily="34" charset="0"/>
              </a:rPr>
              <a:t>RMetS</a:t>
            </a: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rPr>
              <a:t>Időjárás</a:t>
            </a:r>
          </a:p>
          <a:p>
            <a:pPr algn="ctr"/>
            <a:endParaRPr lang="hu-HU" sz="160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rPr>
              <a:t>298 </a:t>
            </a:r>
            <a:r>
              <a:rPr lang="hu-HU" sz="1600" b="1"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sz="160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510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60513"/>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2"/>
            <a:ext cx="11715750" cy="954087"/>
          </a:xfrm>
          <a:solidFill>
            <a:schemeClr val="bg1"/>
          </a:solidFill>
        </p:spPr>
        <p:txBody>
          <a:bodyPr>
            <a:normAutofit fontScale="90000"/>
          </a:bodyPr>
          <a:lstStyle/>
          <a:p>
            <a:pPr defTabSz="713214" fontAlgn="auto">
              <a:spcAft>
                <a:spcPts val="0"/>
              </a:spcAft>
              <a:defRPr/>
            </a:pP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a:t>
            </a:r>
            <a:br>
              <a:rPr lang="hu-HU" sz="3500" b="1" dirty="0">
                <a:solidFill>
                  <a:srgbClr val="558D2F"/>
                </a:solidFill>
                <a:latin typeface="Tahoma" pitchFamily="34" charset="0"/>
                <a:ea typeface="Tahoma" pitchFamily="34" charset="0"/>
                <a:cs typeface="Tahoma" pitchFamily="34" charset="0"/>
              </a:rPr>
            </a:br>
            <a:r>
              <a:rPr lang="hu-HU" sz="3500" b="1" dirty="0">
                <a:solidFill>
                  <a:srgbClr val="558D2F"/>
                </a:solidFill>
                <a:latin typeface="Tahoma" pitchFamily="34" charset="0"/>
                <a:ea typeface="Tahoma" pitchFamily="34" charset="0"/>
                <a:cs typeface="Tahoma" pitchFamily="34" charset="0"/>
              </a:rPr>
              <a:t>per </a:t>
            </a:r>
            <a:r>
              <a:rPr lang="hu-HU" sz="3500" b="1" dirty="0" err="1">
                <a:solidFill>
                  <a:srgbClr val="558D2F"/>
                </a:solidFill>
                <a:latin typeface="Tahoma" pitchFamily="34" charset="0"/>
                <a:ea typeface="Tahoma" pitchFamily="34" charset="0"/>
                <a:cs typeface="Tahoma" pitchFamily="34" charset="0"/>
              </a:rPr>
              <a:t>science</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branches</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6</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Diagram 26">
            <a:extLst>
              <a:ext uri="{FF2B5EF4-FFF2-40B4-BE49-F238E27FC236}">
                <a16:creationId xmlns:a16="http://schemas.microsoft.com/office/drawing/2014/main" id="{C812CDE9-41E0-44A2-AD25-7A9F91813427}"/>
              </a:ext>
            </a:extLst>
          </p:cNvPr>
          <p:cNvGraphicFramePr>
            <a:graphicFrameLocks/>
          </p:cNvGraphicFramePr>
          <p:nvPr>
            <p:extLst>
              <p:ext uri="{D42A27DB-BD31-4B8C-83A1-F6EECF244321}">
                <p14:modId xmlns:p14="http://schemas.microsoft.com/office/powerpoint/2010/main" val="489561835"/>
              </p:ext>
            </p:extLst>
          </p:nvPr>
        </p:nvGraphicFramePr>
        <p:xfrm>
          <a:off x="266701" y="1609725"/>
          <a:ext cx="5000624" cy="3781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Diagram 33">
            <a:extLst>
              <a:ext uri="{FF2B5EF4-FFF2-40B4-BE49-F238E27FC236}">
                <a16:creationId xmlns:a16="http://schemas.microsoft.com/office/drawing/2014/main" id="{D9728A89-5C00-4EF8-93A6-8C72310F6332}"/>
              </a:ext>
            </a:extLst>
          </p:cNvPr>
          <p:cNvGraphicFramePr>
            <a:graphicFrameLocks/>
          </p:cNvGraphicFramePr>
          <p:nvPr>
            <p:extLst>
              <p:ext uri="{D42A27DB-BD31-4B8C-83A1-F6EECF244321}">
                <p14:modId xmlns:p14="http://schemas.microsoft.com/office/powerpoint/2010/main" val="3009759524"/>
              </p:ext>
            </p:extLst>
          </p:nvPr>
        </p:nvGraphicFramePr>
        <p:xfrm>
          <a:off x="5772150" y="99753"/>
          <a:ext cx="6076949" cy="3095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C22DE7A1-D15F-490D-A3FD-FC7E950CDA69}"/>
              </a:ext>
            </a:extLst>
          </p:cNvPr>
          <p:cNvGraphicFramePr>
            <a:graphicFrameLocks/>
          </p:cNvGraphicFramePr>
          <p:nvPr>
            <p:extLst>
              <p:ext uri="{D42A27DB-BD31-4B8C-83A1-F6EECF244321}">
                <p14:modId xmlns:p14="http://schemas.microsoft.com/office/powerpoint/2010/main" val="277313952"/>
              </p:ext>
            </p:extLst>
          </p:nvPr>
        </p:nvGraphicFramePr>
        <p:xfrm>
          <a:off x="5772150" y="3243003"/>
          <a:ext cx="6105525" cy="3019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0037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60513"/>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err="1">
                <a:solidFill>
                  <a:srgbClr val="558D2F"/>
                </a:solidFill>
                <a:latin typeface="Tahoma" pitchFamily="34" charset="0"/>
                <a:ea typeface="Tahoma" pitchFamily="34" charset="0"/>
                <a:cs typeface="Tahoma" pitchFamily="34" charset="0"/>
              </a:rPr>
              <a:t>Results</a:t>
            </a:r>
            <a:r>
              <a:rPr lang="hu-HU" sz="3500" b="1" dirty="0">
                <a:solidFill>
                  <a:srgbClr val="558D2F"/>
                </a:solidFill>
                <a:latin typeface="Tahoma" pitchFamily="34" charset="0"/>
                <a:ea typeface="Tahoma" pitchFamily="34" charset="0"/>
                <a:cs typeface="Tahoma" pitchFamily="34" charset="0"/>
              </a:rPr>
              <a:t> – per country</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7</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Diagram 16">
            <a:extLst>
              <a:ext uri="{FF2B5EF4-FFF2-40B4-BE49-F238E27FC236}">
                <a16:creationId xmlns:a16="http://schemas.microsoft.com/office/drawing/2014/main" id="{FB6D7324-7812-4E8D-89B9-3268A8975CA8}"/>
              </a:ext>
            </a:extLst>
          </p:cNvPr>
          <p:cNvGraphicFramePr>
            <a:graphicFrameLocks/>
          </p:cNvGraphicFramePr>
          <p:nvPr>
            <p:extLst>
              <p:ext uri="{D42A27DB-BD31-4B8C-83A1-F6EECF244321}">
                <p14:modId xmlns:p14="http://schemas.microsoft.com/office/powerpoint/2010/main" val="1436001039"/>
              </p:ext>
            </p:extLst>
          </p:nvPr>
        </p:nvGraphicFramePr>
        <p:xfrm>
          <a:off x="322217" y="1038837"/>
          <a:ext cx="6087292" cy="4787197"/>
        </p:xfrm>
        <a:graphic>
          <a:graphicData uri="http://schemas.openxmlformats.org/drawingml/2006/chart">
            <c:chart xmlns:c="http://schemas.openxmlformats.org/drawingml/2006/chart" xmlns:r="http://schemas.openxmlformats.org/officeDocument/2006/relationships" r:id="rId3"/>
          </a:graphicData>
        </a:graphic>
      </p:graphicFrame>
      <p:sp>
        <p:nvSpPr>
          <p:cNvPr id="2" name="Téglalap 1">
            <a:extLst>
              <a:ext uri="{FF2B5EF4-FFF2-40B4-BE49-F238E27FC236}">
                <a16:creationId xmlns:a16="http://schemas.microsoft.com/office/drawing/2014/main" id="{01A88EE3-AFD2-4329-ADBC-6ECE7ADF1169}"/>
              </a:ext>
            </a:extLst>
          </p:cNvPr>
          <p:cNvSpPr/>
          <p:nvPr/>
        </p:nvSpPr>
        <p:spPr>
          <a:xfrm>
            <a:off x="6823387" y="329030"/>
            <a:ext cx="4197303" cy="646331"/>
          </a:xfrm>
          <a:prstGeom prst="rect">
            <a:avLst/>
          </a:prstGeom>
        </p:spPr>
        <p:txBody>
          <a:bodyPr wrap="none">
            <a:spAutoFit/>
          </a:bodyPr>
          <a:lstStyle/>
          <a:p>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Quality</a:t>
            </a:r>
            <a:r>
              <a:rPr lang="hu-HU" dirty="0">
                <a:solidFill>
                  <a:srgbClr val="558D2F"/>
                </a:solidFill>
                <a:latin typeface="Tahoma" panose="020B0604030504040204" pitchFamily="34" charset="0"/>
                <a:ea typeface="Tahoma" panose="020B0604030504040204" pitchFamily="34" charset="0"/>
                <a:cs typeface="Tahoma" panose="020B0604030504040204" pitchFamily="34" charset="0"/>
              </a:rPr>
              <a:t> of </a:t>
            </a:r>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visualization</a:t>
            </a:r>
            <a:r>
              <a:rPr lang="hu-HU" dirty="0">
                <a:solidFill>
                  <a:srgbClr val="558D2F"/>
                </a:solidFill>
                <a:latin typeface="Tahoma" panose="020B0604030504040204" pitchFamily="34" charset="0"/>
                <a:ea typeface="Tahoma" panose="020B0604030504040204" pitchFamily="34" charset="0"/>
                <a:cs typeface="Tahoma" panose="020B0604030504040204" pitchFamily="34" charset="0"/>
              </a:rPr>
              <a:t> (%) in </a:t>
            </a:r>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countries</a:t>
            </a:r>
            <a:endParaRPr lang="hu-HU"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algn="ctr"/>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with</a:t>
            </a:r>
            <a:r>
              <a:rPr lang="hu-HU" dirty="0">
                <a:solidFill>
                  <a:srgbClr val="558D2F"/>
                </a:solidFill>
                <a:latin typeface="Tahoma" panose="020B0604030504040204" pitchFamily="34" charset="0"/>
                <a:ea typeface="Tahoma" panose="020B0604030504040204" pitchFamily="34" charset="0"/>
                <a:cs typeface="Tahoma" panose="020B0604030504040204" pitchFamily="34" charset="0"/>
              </a:rPr>
              <a:t> more </a:t>
            </a:r>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than</a:t>
            </a:r>
            <a:r>
              <a:rPr lang="hu-HU" dirty="0">
                <a:solidFill>
                  <a:srgbClr val="558D2F"/>
                </a:solidFill>
                <a:latin typeface="Tahoma" panose="020B0604030504040204" pitchFamily="34" charset="0"/>
                <a:ea typeface="Tahoma" panose="020B0604030504040204" pitchFamily="34" charset="0"/>
                <a:cs typeface="Tahoma" panose="020B0604030504040204" pitchFamily="34" charset="0"/>
              </a:rPr>
              <a:t> 50 </a:t>
            </a:r>
            <a:r>
              <a:rPr lang="hu-HU" dirty="0" err="1">
                <a:solidFill>
                  <a:srgbClr val="558D2F"/>
                </a:solidFill>
                <a:latin typeface="Tahoma" panose="020B0604030504040204" pitchFamily="34" charset="0"/>
                <a:ea typeface="Tahoma" panose="020B0604030504040204" pitchFamily="34" charset="0"/>
                <a:cs typeface="Tahoma" panose="020B0604030504040204" pitchFamily="34" charset="0"/>
              </a:rPr>
              <a:t>maps</a:t>
            </a:r>
            <a:endParaRPr lang="hu-HU" dirty="0"/>
          </a:p>
        </p:txBody>
      </p:sp>
      <p:graphicFrame>
        <p:nvGraphicFramePr>
          <p:cNvPr id="20" name="Diagram 19">
            <a:extLst>
              <a:ext uri="{FF2B5EF4-FFF2-40B4-BE49-F238E27FC236}">
                <a16:creationId xmlns:a16="http://schemas.microsoft.com/office/drawing/2014/main" id="{1D77EA35-BDEC-4A7B-8FA5-C60C5CADB0A8}"/>
              </a:ext>
            </a:extLst>
          </p:cNvPr>
          <p:cNvGraphicFramePr>
            <a:graphicFrameLocks/>
          </p:cNvGraphicFramePr>
          <p:nvPr>
            <p:extLst>
              <p:ext uri="{D42A27DB-BD31-4B8C-83A1-F6EECF244321}">
                <p14:modId xmlns:p14="http://schemas.microsoft.com/office/powerpoint/2010/main" val="3583307941"/>
              </p:ext>
            </p:extLst>
          </p:nvPr>
        </p:nvGraphicFramePr>
        <p:xfrm>
          <a:off x="6056328" y="999065"/>
          <a:ext cx="3183466" cy="2404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20">
            <a:extLst>
              <a:ext uri="{FF2B5EF4-FFF2-40B4-BE49-F238E27FC236}">
                <a16:creationId xmlns:a16="http://schemas.microsoft.com/office/drawing/2014/main" id="{4FBC44EB-5717-46A1-B9F0-3E4954AAAF7E}"/>
              </a:ext>
            </a:extLst>
          </p:cNvPr>
          <p:cNvGraphicFramePr>
            <a:graphicFrameLocks/>
          </p:cNvGraphicFramePr>
          <p:nvPr>
            <p:extLst>
              <p:ext uri="{D42A27DB-BD31-4B8C-83A1-F6EECF244321}">
                <p14:modId xmlns:p14="http://schemas.microsoft.com/office/powerpoint/2010/main" val="2353234965"/>
              </p:ext>
            </p:extLst>
          </p:nvPr>
        </p:nvGraphicFramePr>
        <p:xfrm>
          <a:off x="8664303" y="991084"/>
          <a:ext cx="2997200" cy="2422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iagram 21">
            <a:extLst>
              <a:ext uri="{FF2B5EF4-FFF2-40B4-BE49-F238E27FC236}">
                <a16:creationId xmlns:a16="http://schemas.microsoft.com/office/drawing/2014/main" id="{ED392C44-709C-4913-ABA9-0A3C85E66C24}"/>
              </a:ext>
            </a:extLst>
          </p:cNvPr>
          <p:cNvGraphicFramePr>
            <a:graphicFrameLocks/>
          </p:cNvGraphicFramePr>
          <p:nvPr>
            <p:extLst>
              <p:ext uri="{D42A27DB-BD31-4B8C-83A1-F6EECF244321}">
                <p14:modId xmlns:p14="http://schemas.microsoft.com/office/powerpoint/2010/main" val="484153852"/>
              </p:ext>
            </p:extLst>
          </p:nvPr>
        </p:nvGraphicFramePr>
        <p:xfrm>
          <a:off x="5853128" y="3429000"/>
          <a:ext cx="3513666" cy="2438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Diagram 12">
            <a:extLst>
              <a:ext uri="{FF2B5EF4-FFF2-40B4-BE49-F238E27FC236}">
                <a16:creationId xmlns:a16="http://schemas.microsoft.com/office/drawing/2014/main" id="{C0BD0487-F36D-4072-B373-EF8DF42B2304}"/>
              </a:ext>
            </a:extLst>
          </p:cNvPr>
          <p:cNvGraphicFramePr>
            <a:graphicFrameLocks/>
          </p:cNvGraphicFramePr>
          <p:nvPr>
            <p:extLst>
              <p:ext uri="{D42A27DB-BD31-4B8C-83A1-F6EECF244321}">
                <p14:modId xmlns:p14="http://schemas.microsoft.com/office/powerpoint/2010/main" val="1834625323"/>
              </p:ext>
            </p:extLst>
          </p:nvPr>
        </p:nvGraphicFramePr>
        <p:xfrm>
          <a:off x="8804369" y="3422468"/>
          <a:ext cx="2673533" cy="2455817"/>
        </p:xfrm>
        <a:graphic>
          <a:graphicData uri="http://schemas.openxmlformats.org/drawingml/2006/chart">
            <c:chart xmlns:c="http://schemas.openxmlformats.org/drawingml/2006/chart" xmlns:r="http://schemas.openxmlformats.org/officeDocument/2006/relationships" r:id="rId7"/>
          </a:graphicData>
        </a:graphic>
      </p:graphicFrame>
      <p:sp>
        <p:nvSpPr>
          <p:cNvPr id="3" name="Téglalap 2">
            <a:extLst>
              <a:ext uri="{FF2B5EF4-FFF2-40B4-BE49-F238E27FC236}">
                <a16:creationId xmlns:a16="http://schemas.microsoft.com/office/drawing/2014/main" id="{E45023C2-8AD5-47CF-B7B4-DB458CC3C68B}"/>
              </a:ext>
            </a:extLst>
          </p:cNvPr>
          <p:cNvSpPr/>
          <p:nvPr/>
        </p:nvSpPr>
        <p:spPr>
          <a:xfrm>
            <a:off x="1158240" y="3448594"/>
            <a:ext cx="1689463" cy="145433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7106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60513"/>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900112" y="352425"/>
            <a:ext cx="10391775" cy="3238500"/>
          </a:xfrm>
          <a:solidFill>
            <a:schemeClr val="bg1"/>
          </a:solidFill>
        </p:spPr>
        <p:txBody>
          <a:bodyPr>
            <a:normAutofit/>
          </a:bodyPr>
          <a:lstStyle/>
          <a:p>
            <a:pPr algn="ctr" defTabSz="713214" fontAlgn="auto">
              <a:spcAft>
                <a:spcPts val="0"/>
              </a:spcAft>
              <a:defRPr/>
            </a:pPr>
            <a:r>
              <a:rPr lang="hu-HU" sz="3500" b="1" dirty="0" err="1">
                <a:solidFill>
                  <a:srgbClr val="558D2F"/>
                </a:solidFill>
                <a:latin typeface="Tahoma" pitchFamily="34" charset="0"/>
                <a:ea typeface="Tahoma" pitchFamily="34" charset="0"/>
                <a:cs typeface="Tahoma" pitchFamily="34" charset="0"/>
              </a:rPr>
              <a:t>Thank</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you</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for</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your</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attention</a:t>
            </a:r>
            <a:r>
              <a:rPr lang="hu-HU" sz="3500" b="1" dirty="0">
                <a:solidFill>
                  <a:srgbClr val="558D2F"/>
                </a:solidFill>
                <a:latin typeface="Tahoma" pitchFamily="34" charset="0"/>
                <a:ea typeface="Tahoma" pitchFamily="34" charset="0"/>
                <a:cs typeface="Tahoma" pitchFamily="34" charset="0"/>
              </a:rPr>
              <a:t>!</a:t>
            </a:r>
            <a:br>
              <a:rPr lang="hu-HU" sz="3500" b="1" dirty="0">
                <a:solidFill>
                  <a:srgbClr val="558D2F"/>
                </a:solidFill>
                <a:latin typeface="Tahoma" pitchFamily="34" charset="0"/>
                <a:ea typeface="Tahoma" pitchFamily="34" charset="0"/>
                <a:cs typeface="Tahoma" pitchFamily="34" charset="0"/>
              </a:rPr>
            </a:br>
            <a:br>
              <a:rPr lang="hu-HU" sz="3500" b="1" dirty="0">
                <a:solidFill>
                  <a:srgbClr val="558D2F"/>
                </a:solidFill>
                <a:latin typeface="Tahoma" pitchFamily="34" charset="0"/>
                <a:ea typeface="Tahoma" pitchFamily="34" charset="0"/>
                <a:cs typeface="Tahoma" pitchFamily="34" charset="0"/>
              </a:rPr>
            </a:br>
            <a:br>
              <a:rPr lang="hu-HU" sz="3500" b="1" dirty="0">
                <a:solidFill>
                  <a:srgbClr val="558D2F"/>
                </a:solidFill>
                <a:latin typeface="Tahoma" pitchFamily="34" charset="0"/>
                <a:ea typeface="Tahoma" pitchFamily="34" charset="0"/>
                <a:cs typeface="Tahoma" pitchFamily="34" charset="0"/>
              </a:rPr>
            </a:br>
            <a:r>
              <a:rPr lang="hu-HU" sz="3500" b="1" dirty="0">
                <a:solidFill>
                  <a:srgbClr val="558D2F"/>
                </a:solidFill>
                <a:latin typeface="Tahoma" pitchFamily="34" charset="0"/>
                <a:ea typeface="Tahoma" pitchFamily="34" charset="0"/>
                <a:cs typeface="Tahoma" pitchFamily="34" charset="0"/>
              </a:rPr>
              <a:t>Appendix</a:t>
            </a:r>
            <a:br>
              <a:rPr lang="hu-HU" sz="3500" b="1" dirty="0">
                <a:solidFill>
                  <a:srgbClr val="558D2F"/>
                </a:solidFill>
                <a:latin typeface="Tahoma" pitchFamily="34" charset="0"/>
                <a:ea typeface="Tahoma" pitchFamily="34" charset="0"/>
                <a:cs typeface="Tahoma" pitchFamily="34" charset="0"/>
              </a:rPr>
            </a:br>
            <a:r>
              <a:rPr lang="hu-HU" sz="2400" b="1" i="1" dirty="0">
                <a:solidFill>
                  <a:srgbClr val="558D2F"/>
                </a:solidFill>
                <a:latin typeface="Tahoma" pitchFamily="34" charset="0"/>
                <a:ea typeface="Tahoma" pitchFamily="34" charset="0"/>
                <a:cs typeface="Tahoma" pitchFamily="34" charset="0"/>
              </a:rPr>
              <a:t>- </a:t>
            </a:r>
            <a:r>
              <a:rPr lang="hu-HU" sz="2400" b="1" i="1" dirty="0" err="1">
                <a:solidFill>
                  <a:srgbClr val="558D2F"/>
                </a:solidFill>
                <a:latin typeface="Tahoma" pitchFamily="34" charset="0"/>
                <a:ea typeface="Tahoma" pitchFamily="34" charset="0"/>
                <a:cs typeface="Tahoma" pitchFamily="34" charset="0"/>
              </a:rPr>
              <a:t>from</a:t>
            </a:r>
            <a:r>
              <a:rPr lang="hu-HU" sz="2400" b="1" i="1" dirty="0">
                <a:solidFill>
                  <a:srgbClr val="558D2F"/>
                </a:solidFill>
                <a:latin typeface="Tahoma" pitchFamily="34" charset="0"/>
                <a:ea typeface="Tahoma" pitchFamily="34" charset="0"/>
                <a:cs typeface="Tahoma" pitchFamily="34" charset="0"/>
              </a:rPr>
              <a:t> </a:t>
            </a:r>
            <a:r>
              <a:rPr lang="hu-HU" sz="2400" b="1" i="1" dirty="0" err="1">
                <a:solidFill>
                  <a:srgbClr val="558D2F"/>
                </a:solidFill>
                <a:latin typeface="Tahoma" pitchFamily="34" charset="0"/>
                <a:ea typeface="Tahoma" pitchFamily="34" charset="0"/>
                <a:cs typeface="Tahoma" pitchFamily="34" charset="0"/>
              </a:rPr>
              <a:t>the</a:t>
            </a:r>
            <a:r>
              <a:rPr lang="hu-HU" sz="2400" b="1" i="1" dirty="0">
                <a:solidFill>
                  <a:srgbClr val="558D2F"/>
                </a:solidFill>
                <a:latin typeface="Tahoma" pitchFamily="34" charset="0"/>
                <a:ea typeface="Tahoma" pitchFamily="34" charset="0"/>
                <a:cs typeface="Tahoma" pitchFamily="34" charset="0"/>
              </a:rPr>
              <a:t> </a:t>
            </a:r>
            <a:r>
              <a:rPr lang="hu-HU" sz="2400" b="1" i="1" dirty="0" err="1">
                <a:solidFill>
                  <a:srgbClr val="558D2F"/>
                </a:solidFill>
                <a:latin typeface="Tahoma" pitchFamily="34" charset="0"/>
                <a:ea typeface="Tahoma" pitchFamily="34" charset="0"/>
                <a:cs typeface="Tahoma" pitchFamily="34" charset="0"/>
              </a:rPr>
              <a:t>next</a:t>
            </a:r>
            <a:r>
              <a:rPr lang="hu-HU" sz="2400" b="1" i="1" dirty="0">
                <a:solidFill>
                  <a:srgbClr val="558D2F"/>
                </a:solidFill>
                <a:latin typeface="Tahoma" pitchFamily="34" charset="0"/>
                <a:ea typeface="Tahoma" pitchFamily="34" charset="0"/>
                <a:cs typeface="Tahoma" pitchFamily="34" charset="0"/>
              </a:rPr>
              <a:t> </a:t>
            </a:r>
            <a:r>
              <a:rPr lang="hu-HU" sz="2400" b="1" i="1" dirty="0" err="1">
                <a:solidFill>
                  <a:srgbClr val="558D2F"/>
                </a:solidFill>
                <a:latin typeface="Tahoma" pitchFamily="34" charset="0"/>
                <a:ea typeface="Tahoma" pitchFamily="34" charset="0"/>
                <a:cs typeface="Tahoma" pitchFamily="34" charset="0"/>
              </a:rPr>
              <a:t>slide</a:t>
            </a:r>
            <a:r>
              <a:rPr lang="hu-HU" sz="2400" b="1" i="1" dirty="0">
                <a:solidFill>
                  <a:srgbClr val="558D2F"/>
                </a:solidFill>
                <a:latin typeface="Tahoma" pitchFamily="34" charset="0"/>
                <a:ea typeface="Tahoma" pitchFamily="34" charset="0"/>
                <a:cs typeface="Tahoma" pitchFamily="34" charset="0"/>
              </a:rPr>
              <a:t> –</a:t>
            </a:r>
            <a:br>
              <a:rPr lang="hu-HU" sz="2400" b="1" i="1" dirty="0">
                <a:solidFill>
                  <a:srgbClr val="558D2F"/>
                </a:solidFill>
                <a:latin typeface="Tahoma" pitchFamily="34" charset="0"/>
                <a:ea typeface="Tahoma" pitchFamily="34" charset="0"/>
                <a:cs typeface="Tahoma" pitchFamily="34" charset="0"/>
              </a:rPr>
            </a:br>
            <a:br>
              <a:rPr lang="hu-HU" sz="3500" b="1" dirty="0">
                <a:solidFill>
                  <a:srgbClr val="558D2F"/>
                </a:solidFill>
                <a:latin typeface="Tahoma" pitchFamily="34" charset="0"/>
                <a:ea typeface="Tahoma" pitchFamily="34" charset="0"/>
                <a:cs typeface="Tahoma" pitchFamily="34" charset="0"/>
              </a:rPr>
            </a:br>
            <a:r>
              <a:rPr lang="hu-HU" sz="3500" b="1" dirty="0" err="1">
                <a:solidFill>
                  <a:srgbClr val="558D2F"/>
                </a:solidFill>
                <a:latin typeface="Tahoma" pitchFamily="34" charset="0"/>
                <a:ea typeface="Tahoma" pitchFamily="34" charset="0"/>
                <a:cs typeface="Tahoma" pitchFamily="34" charset="0"/>
              </a:rPr>
              <a:t>with</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additional</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data</a:t>
            </a:r>
            <a:r>
              <a:rPr lang="hu-HU" sz="3500" b="1" dirty="0">
                <a:solidFill>
                  <a:srgbClr val="558D2F"/>
                </a:solidFill>
                <a:latin typeface="Tahoma" pitchFamily="34" charset="0"/>
                <a:ea typeface="Tahoma" pitchFamily="34" charset="0"/>
                <a:cs typeface="Tahoma" pitchFamily="34" charset="0"/>
              </a:rPr>
              <a:t> &amp; </a:t>
            </a:r>
            <a:r>
              <a:rPr lang="hu-HU" sz="3500" b="1" dirty="0" err="1">
                <a:solidFill>
                  <a:srgbClr val="558D2F"/>
                </a:solidFill>
                <a:latin typeface="Tahoma" pitchFamily="34" charset="0"/>
                <a:ea typeface="Tahoma" pitchFamily="34" charset="0"/>
                <a:cs typeface="Tahoma" pitchFamily="34" charset="0"/>
              </a:rPr>
              <a:t>statistics</a:t>
            </a:r>
            <a:endParaRPr lang="en-GB" sz="3500" b="1" dirty="0">
              <a:solidFill>
                <a:srgbClr val="558D2F"/>
              </a:solidFill>
              <a:latin typeface="Tahoma" pitchFamily="34" charset="0"/>
              <a:ea typeface="Tahoma" pitchFamily="34" charset="0"/>
              <a:cs typeface="Tahoma" pitchFamily="34" charset="0"/>
            </a:endParaRPr>
          </a:p>
        </p:txBody>
      </p:sp>
      <p:sp>
        <p:nvSpPr>
          <p:cNvPr id="17" name="Téglalap 16">
            <a:extLst>
              <a:ext uri="{FF2B5EF4-FFF2-40B4-BE49-F238E27FC236}">
                <a16:creationId xmlns:a16="http://schemas.microsoft.com/office/drawing/2014/main" id="{6BF78911-3AA8-4B62-9B3E-D48EC4E1E7D4}"/>
              </a:ext>
            </a:extLst>
          </p:cNvPr>
          <p:cNvSpPr/>
          <p:nvPr/>
        </p:nvSpPr>
        <p:spPr>
          <a:xfrm>
            <a:off x="2286000" y="6466844"/>
            <a:ext cx="9906000" cy="323165"/>
          </a:xfrm>
          <a:prstGeom prst="rect">
            <a:avLst/>
          </a:prstGeom>
        </p:spPr>
        <p:txBody>
          <a:bodyPr wrap="square">
            <a:spAutoFit/>
          </a:bodyPr>
          <a:lstStyle/>
          <a:p>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Supported</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a:t>
            </a:r>
            <a:r>
              <a:rPr lang="en-US"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ÚNKP-</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19-1</a:t>
            </a:r>
            <a:r>
              <a:rPr lang="en-US"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New National Excellence Program of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Ministry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of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Innovation</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and </a:t>
            </a:r>
            <a:r>
              <a:rPr lang="hu-HU" sz="15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Technology</a:t>
            </a:r>
            <a:r>
              <a:rPr lang="hu-HU" sz="1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18" name="Kép 17" descr="A képen étel látható&#10;&#10;Automatikusan generált leírás">
            <a:extLst>
              <a:ext uri="{FF2B5EF4-FFF2-40B4-BE49-F238E27FC236}">
                <a16:creationId xmlns:a16="http://schemas.microsoft.com/office/drawing/2014/main" id="{92ADC52A-85FC-4E55-937F-844D03443F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4" t="18559" r="5799" b="18263"/>
          <a:stretch/>
        </p:blipFill>
        <p:spPr>
          <a:xfrm>
            <a:off x="0" y="6337261"/>
            <a:ext cx="889462" cy="520739"/>
          </a:xfrm>
          <a:prstGeom prst="rect">
            <a:avLst/>
          </a:prstGeom>
        </p:spPr>
      </p:pic>
      <p:pic>
        <p:nvPicPr>
          <p:cNvPr id="19" name="Kép 18">
            <a:extLst>
              <a:ext uri="{FF2B5EF4-FFF2-40B4-BE49-F238E27FC236}">
                <a16:creationId xmlns:a16="http://schemas.microsoft.com/office/drawing/2014/main" id="{9DC88E44-44FD-4B1E-8055-D06B317848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5" t="20729" r="12374" b="33029"/>
          <a:stretch/>
        </p:blipFill>
        <p:spPr>
          <a:xfrm>
            <a:off x="889461" y="6321854"/>
            <a:ext cx="1296786" cy="536146"/>
          </a:xfrm>
          <a:prstGeom prst="rect">
            <a:avLst/>
          </a:prstGeom>
        </p:spPr>
      </p:pic>
      <p:pic>
        <p:nvPicPr>
          <p:cNvPr id="20" name="Kép 19" descr="A képen szöveg látható&#10;&#10;Automatikusan generált leírás">
            <a:extLst>
              <a:ext uri="{FF2B5EF4-FFF2-40B4-BE49-F238E27FC236}">
                <a16:creationId xmlns:a16="http://schemas.microsoft.com/office/drawing/2014/main" id="{DCAC1350-E108-4D1B-A252-EBAF8D134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93973"/>
            <a:ext cx="12192000" cy="2737104"/>
          </a:xfrm>
          <a:prstGeom prst="rect">
            <a:avLst/>
          </a:prstGeom>
        </p:spPr>
      </p:pic>
    </p:spTree>
    <p:extLst>
      <p:ext uri="{BB962C8B-B14F-4D97-AF65-F5344CB8AC3E}">
        <p14:creationId xmlns:p14="http://schemas.microsoft.com/office/powerpoint/2010/main" val="388798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009650" y="1570038"/>
            <a:ext cx="10201275" cy="23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6616" eaLnBrk="1" fontAlgn="auto" hangingPunct="1">
              <a:spcBef>
                <a:spcPts val="0"/>
              </a:spcBef>
              <a:spcAft>
                <a:spcPts val="0"/>
              </a:spcAft>
              <a:defRPr/>
            </a:pPr>
            <a:endParaRPr lang="en-GB" dirty="0"/>
          </a:p>
        </p:txBody>
      </p:sp>
      <p:sp>
        <p:nvSpPr>
          <p:cNvPr id="6" name="Cím 5"/>
          <p:cNvSpPr>
            <a:spLocks noGrp="1"/>
          </p:cNvSpPr>
          <p:nvPr>
            <p:ph type="title"/>
          </p:nvPr>
        </p:nvSpPr>
        <p:spPr>
          <a:xfrm>
            <a:off x="276225" y="246063"/>
            <a:ext cx="11715750" cy="654050"/>
          </a:xfrm>
          <a:solidFill>
            <a:schemeClr val="bg1"/>
          </a:solidFill>
        </p:spPr>
        <p:txBody>
          <a:bodyPr>
            <a:normAutofit/>
          </a:bodyPr>
          <a:lstStyle/>
          <a:p>
            <a:pPr defTabSz="713214" fontAlgn="auto">
              <a:spcAft>
                <a:spcPts val="0"/>
              </a:spcAft>
              <a:defRPr/>
            </a:pPr>
            <a:r>
              <a:rPr lang="hu-HU" sz="3500" b="1" dirty="0">
                <a:solidFill>
                  <a:srgbClr val="558D2F"/>
                </a:solidFill>
                <a:latin typeface="Tahoma" pitchFamily="34" charset="0"/>
                <a:ea typeface="Tahoma" pitchFamily="34" charset="0"/>
                <a:cs typeface="Tahoma" pitchFamily="34" charset="0"/>
              </a:rPr>
              <a:t>I. </a:t>
            </a:r>
            <a:r>
              <a:rPr lang="hu-HU" sz="3500" b="1" dirty="0" err="1">
                <a:solidFill>
                  <a:srgbClr val="558D2F"/>
                </a:solidFill>
                <a:latin typeface="Tahoma" pitchFamily="34" charset="0"/>
                <a:ea typeface="Tahoma" pitchFamily="34" charset="0"/>
                <a:cs typeface="Tahoma" pitchFamily="34" charset="0"/>
              </a:rPr>
              <a:t>Detailed</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evaluation</a:t>
            </a:r>
            <a:r>
              <a:rPr lang="hu-HU" sz="3500" b="1" dirty="0">
                <a:solidFill>
                  <a:srgbClr val="558D2F"/>
                </a:solidFill>
                <a:latin typeface="Tahoma" pitchFamily="34" charset="0"/>
                <a:ea typeface="Tahoma" pitchFamily="34" charset="0"/>
                <a:cs typeface="Tahoma" pitchFamily="34" charset="0"/>
              </a:rPr>
              <a:t> </a:t>
            </a:r>
            <a:r>
              <a:rPr lang="hu-HU" sz="3500" b="1" dirty="0" err="1">
                <a:solidFill>
                  <a:srgbClr val="558D2F"/>
                </a:solidFill>
                <a:latin typeface="Tahoma" pitchFamily="34" charset="0"/>
                <a:ea typeface="Tahoma" pitchFamily="34" charset="0"/>
                <a:cs typeface="Tahoma" pitchFamily="34" charset="0"/>
              </a:rPr>
              <a:t>method</a:t>
            </a:r>
            <a:r>
              <a:rPr lang="hu-HU" sz="3500" b="1" dirty="0">
                <a:solidFill>
                  <a:srgbClr val="558D2F"/>
                </a:solidFill>
                <a:latin typeface="Tahoma" pitchFamily="34" charset="0"/>
                <a:ea typeface="Tahoma" pitchFamily="34" charset="0"/>
                <a:cs typeface="Tahoma" pitchFamily="34" charset="0"/>
              </a:rPr>
              <a:t> 1.</a:t>
            </a:r>
            <a:endParaRPr lang="en-GB" sz="3500" b="1" dirty="0">
              <a:solidFill>
                <a:srgbClr val="558D2F"/>
              </a:solidFill>
              <a:latin typeface="Tahoma" pitchFamily="34" charset="0"/>
              <a:ea typeface="Tahoma" pitchFamily="34" charset="0"/>
              <a:cs typeface="Tahoma" pitchFamily="34" charset="0"/>
            </a:endParaRPr>
          </a:p>
        </p:txBody>
      </p:sp>
      <p:sp>
        <p:nvSpPr>
          <p:cNvPr id="10260" name="Dátum helye 25"/>
          <p:cNvSpPr>
            <a:spLocks noGrp="1"/>
          </p:cNvSpPr>
          <p:nvPr>
            <p:ph type="dt" sz="half" idx="10"/>
          </p:nvPr>
        </p:nvSpPr>
        <p:spPr bwMode="auto">
          <a:xfrm>
            <a:off x="152400" y="6465889"/>
            <a:ext cx="185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B22BDA2F-56B6-4D12-9CC6-08653B0240BC}" type="datetime3">
              <a:rPr lang="en-GB" altLang="hu-HU" sz="1200" b="1">
                <a:solidFill>
                  <a:srgbClr val="FFFFFF"/>
                </a:solidFill>
                <a:latin typeface="Tahoma" panose="020B0604030504040204" pitchFamily="34" charset="0"/>
                <a:cs typeface="Tahoma" panose="020B0604030504040204" pitchFamily="34" charset="0"/>
              </a:rPr>
              <a:pPr defTabSz="355600" fontAlgn="base">
                <a:spcBef>
                  <a:spcPct val="0"/>
                </a:spcBef>
                <a:spcAft>
                  <a:spcPct val="0"/>
                </a:spcAft>
              </a:pPr>
              <a:t>2 May, 2020</a:t>
            </a:fld>
            <a:endParaRPr lang="hu-HU" altLang="hu-HU" sz="700" b="1" dirty="0">
              <a:solidFill>
                <a:srgbClr val="FFFFFF"/>
              </a:solidFill>
              <a:latin typeface="Tahoma" panose="020B0604030504040204" pitchFamily="34" charset="0"/>
              <a:cs typeface="Tahoma" panose="020B0604030504040204" pitchFamily="34" charset="0"/>
            </a:endParaRPr>
          </a:p>
        </p:txBody>
      </p:sp>
      <p:sp>
        <p:nvSpPr>
          <p:cNvPr id="10261" name="Élőláb helye 26"/>
          <p:cNvSpPr>
            <a:spLocks noGrp="1"/>
          </p:cNvSpPr>
          <p:nvPr>
            <p:ph type="ftr" sz="quarter" idx="11"/>
          </p:nvPr>
        </p:nvSpPr>
        <p:spPr bwMode="auto">
          <a:xfrm>
            <a:off x="3597276" y="6629400"/>
            <a:ext cx="5351463" cy="195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r>
              <a:rPr lang="en-US" altLang="hu-HU" sz="1200" b="1" cap="none" dirty="0">
                <a:solidFill>
                  <a:srgbClr val="FFFFFF"/>
                </a:solidFill>
                <a:latin typeface="Tahoma" panose="020B0604030504040204" pitchFamily="34" charset="0"/>
                <a:cs typeface="Tahoma" panose="020B0604030504040204" pitchFamily="34" charset="0"/>
              </a:rPr>
              <a:t>How Earth Scientists Communicate With Maps?</a:t>
            </a:r>
            <a:br>
              <a:rPr lang="en-US" altLang="hu-HU" sz="1200" b="1" cap="none" dirty="0">
                <a:solidFill>
                  <a:srgbClr val="FFFFFF"/>
                </a:solidFill>
                <a:latin typeface="Tahoma" panose="020B0604030504040204" pitchFamily="34" charset="0"/>
                <a:cs typeface="Tahoma" panose="020B0604030504040204" pitchFamily="34" charset="0"/>
              </a:rPr>
            </a:br>
            <a:endParaRPr lang="hu-HU" altLang="hu-HU" sz="1200" b="1" cap="none" dirty="0">
              <a:solidFill>
                <a:srgbClr val="FFFFFF"/>
              </a:solidFill>
              <a:latin typeface="Tahoma" panose="020B0604030504040204" pitchFamily="34" charset="0"/>
              <a:cs typeface="Tahoma" panose="020B0604030504040204" pitchFamily="34" charset="0"/>
            </a:endParaRPr>
          </a:p>
        </p:txBody>
      </p:sp>
      <p:sp>
        <p:nvSpPr>
          <p:cNvPr id="10247" name="Dia számának helye 3"/>
          <p:cNvSpPr>
            <a:spLocks noGrp="1"/>
          </p:cNvSpPr>
          <p:nvPr>
            <p:ph type="sldNum" sz="quarter" idx="12"/>
          </p:nvPr>
        </p:nvSpPr>
        <p:spPr bwMode="auto">
          <a:xfrm>
            <a:off x="10691033" y="6459785"/>
            <a:ext cx="131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55600" fontAlgn="base">
              <a:spcBef>
                <a:spcPct val="0"/>
              </a:spcBef>
              <a:spcAft>
                <a:spcPct val="0"/>
              </a:spcAft>
              <a:defRPr sz="1400">
                <a:solidFill>
                  <a:schemeClr val="tx1"/>
                </a:solidFill>
                <a:latin typeface="Calibri" panose="020F0502020204030204" pitchFamily="34" charset="0"/>
              </a:defRPr>
            </a:lvl6pPr>
            <a:lvl7pPr marL="2971800" indent="-228600" defTabSz="355600" fontAlgn="base">
              <a:spcBef>
                <a:spcPct val="0"/>
              </a:spcBef>
              <a:spcAft>
                <a:spcPct val="0"/>
              </a:spcAft>
              <a:defRPr sz="1400">
                <a:solidFill>
                  <a:schemeClr val="tx1"/>
                </a:solidFill>
                <a:latin typeface="Calibri" panose="020F0502020204030204" pitchFamily="34" charset="0"/>
              </a:defRPr>
            </a:lvl7pPr>
            <a:lvl8pPr marL="3429000" indent="-228600" defTabSz="355600" fontAlgn="base">
              <a:spcBef>
                <a:spcPct val="0"/>
              </a:spcBef>
              <a:spcAft>
                <a:spcPct val="0"/>
              </a:spcAft>
              <a:defRPr sz="1400">
                <a:solidFill>
                  <a:schemeClr val="tx1"/>
                </a:solidFill>
                <a:latin typeface="Calibri" panose="020F0502020204030204" pitchFamily="34" charset="0"/>
              </a:defRPr>
            </a:lvl8pPr>
            <a:lvl9pPr marL="3886200" indent="-228600" defTabSz="355600" fontAlgn="base">
              <a:spcBef>
                <a:spcPct val="0"/>
              </a:spcBef>
              <a:spcAft>
                <a:spcPct val="0"/>
              </a:spcAft>
              <a:defRPr sz="1400">
                <a:solidFill>
                  <a:schemeClr val="tx1"/>
                </a:solidFill>
                <a:latin typeface="Calibri" panose="020F0502020204030204" pitchFamily="34" charset="0"/>
              </a:defRPr>
            </a:lvl9pPr>
          </a:lstStyle>
          <a:p>
            <a:pPr defTabSz="355600" fontAlgn="base">
              <a:spcBef>
                <a:spcPct val="0"/>
              </a:spcBef>
              <a:spcAft>
                <a:spcPct val="0"/>
              </a:spcAft>
            </a:pPr>
            <a:fld id="{3D2A42A0-0E55-46FF-BBFD-A404B252B424}" type="slidenum">
              <a:rPr lang="hu-HU" altLang="hu-HU" sz="2400">
                <a:solidFill>
                  <a:srgbClr val="FFFFFF"/>
                </a:solidFill>
                <a:latin typeface="Tahoma" panose="020B0604030504040204" pitchFamily="34" charset="0"/>
                <a:ea typeface="Tahoma" panose="020B0604030504040204" pitchFamily="34" charset="0"/>
                <a:cs typeface="Tahoma" panose="020B0604030504040204" pitchFamily="34" charset="0"/>
              </a:rPr>
              <a:pPr defTabSz="355600" fontAlgn="base">
                <a:spcBef>
                  <a:spcPct val="0"/>
                </a:spcBef>
                <a:spcAft>
                  <a:spcPct val="0"/>
                </a:spcAft>
              </a:pPr>
              <a:t>9</a:t>
            </a:fld>
            <a:endParaRPr lang="hu-HU" altLang="hu-HU"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Szövegdoboz 36">
            <a:extLst>
              <a:ext uri="{FF2B5EF4-FFF2-40B4-BE49-F238E27FC236}">
                <a16:creationId xmlns:a16="http://schemas.microsoft.com/office/drawing/2014/main" id="{F3189179-B595-470D-9687-F0681C05D721}"/>
              </a:ext>
            </a:extLst>
          </p:cNvPr>
          <p:cNvSpPr txBox="1"/>
          <p:nvPr/>
        </p:nvSpPr>
        <p:spPr>
          <a:xfrm>
            <a:off x="268523" y="1052939"/>
            <a:ext cx="11654953" cy="5170646"/>
          </a:xfrm>
          <a:prstGeom prst="rect">
            <a:avLst/>
          </a:prstGeom>
          <a:noFill/>
        </p:spPr>
        <p:txBody>
          <a:bodyPr wrap="square" rtlCol="0">
            <a:spAutoFit/>
          </a:bodyPr>
          <a:lstStyle/>
          <a:p>
            <a:pPr marL="457200" indent="-457200">
              <a:buAutoNum type="alphaUcParenR"/>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Visualization</a:t>
            </a:r>
            <a:endPar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Poor</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content is hardly readable due to inappropriate symbols (in vector-based maps), rough resolution (in raster-type maps) or the bad quality of printing. </a:t>
            </a:r>
            <a:endPar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Medium</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content is readable, but the symbols are not designed to the purpose of the map (e.g. usage of default colors, line types). Base map and thematic coverages are compiled differently. The printing quality matches with the resolution of the map.</a:t>
            </a:r>
          </a:p>
          <a:p>
            <a:pPr marL="800100" lvl="1" indent="-342900">
              <a:buFont typeface="Arial" panose="020B0604020202020204" pitchFamily="34" charset="0"/>
              <a:buChar char="•"/>
            </a:pP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Excellent:</a:t>
            </a:r>
            <a:r>
              <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map is designed to its purpose. The symbols are unique or appropriately selected to the topic. The base map and the thematic content are in harmony. The printing quality matches with the resolution of  the map.</a:t>
            </a:r>
            <a:endPar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0" lvl="1"/>
            <a:endPar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449263" lvl="1" indent="-449263">
              <a:buAutoNum type="alphaUcParenR" startAt="2"/>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Type</a:t>
            </a:r>
            <a:endPar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906463" lvl="2" indent="-449263">
              <a:buFont typeface="Arial" panose="020B0604020202020204" pitchFamily="34" charset="0"/>
              <a:buChar char="•"/>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Overview</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map is for showing the location of the study area. It is a small-scale map, which can be solitary, or in pairs with a main map.</a:t>
            </a:r>
            <a:endPar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906463" lvl="2" indent="-449263">
              <a:buFont typeface="Arial" panose="020B0604020202020204" pitchFamily="34" charset="0"/>
              <a:buChar char="•"/>
            </a:pP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Main: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map shows the results of the research subject. It can be solitary, or in pairs with a main-, or a detail map. </a:t>
            </a:r>
          </a:p>
          <a:p>
            <a:pPr marL="906463" lvl="2" indent="-449263">
              <a:buFont typeface="Arial" panose="020B0604020202020204" pitchFamily="34" charset="0"/>
              <a:buChar char="•"/>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Detail</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a:t>
            </a:r>
            <a:r>
              <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The map shows the results of the research subject in large scale. It is always in pairs with a main map. </a:t>
            </a:r>
          </a:p>
          <a:p>
            <a:pPr marL="906463" lvl="2" indent="-449263">
              <a:buFont typeface="Arial" panose="020B0604020202020204" pitchFamily="34" charset="0"/>
              <a:buChar char="•"/>
            </a:pP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in case of mixed types, use the * sign for the inferred, and "1" for the dominant type.</a:t>
            </a:r>
            <a:endPar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906463" lvl="2" indent="-449263">
              <a:buFont typeface="Arial" panose="020B0604020202020204" pitchFamily="34" charset="0"/>
              <a:buChar char="•"/>
            </a:pPr>
            <a:endPar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endParaRPr>
          </a:p>
          <a:p>
            <a:pPr marL="457200" lvl="2" indent="-457200">
              <a:buAutoNum type="alphaUcParenR" startAt="3"/>
            </a:pPr>
            <a:r>
              <a:rPr lang="hu-HU" sz="1650" b="1" dirty="0" err="1">
                <a:solidFill>
                  <a:srgbClr val="558D2F"/>
                </a:solidFill>
                <a:latin typeface="Tahoma" panose="020B0604030504040204" pitchFamily="34" charset="0"/>
                <a:ea typeface="Tahoma" panose="020B0604030504040204" pitchFamily="34" charset="0"/>
                <a:cs typeface="Tahoma" panose="020B0604030504040204" pitchFamily="34" charset="0"/>
              </a:rPr>
              <a:t>Accessorials</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b="1" dirty="0">
                <a:solidFill>
                  <a:srgbClr val="558D2F"/>
                </a:solidFill>
                <a:latin typeface="Tahoma" panose="020B0604030504040204" pitchFamily="34" charset="0"/>
                <a:ea typeface="Tahoma" panose="020B0604030504040204" pitchFamily="34" charset="0"/>
                <a:cs typeface="Tahoma" panose="020B0604030504040204" pitchFamily="34" charset="0"/>
              </a:rPr>
              <a:t>coordinates</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b="1" dirty="0">
                <a:solidFill>
                  <a:srgbClr val="558D2F"/>
                </a:solidFill>
                <a:latin typeface="Tahoma" panose="020B0604030504040204" pitchFamily="34" charset="0"/>
                <a:ea typeface="Tahoma" panose="020B0604030504040204" pitchFamily="34" charset="0"/>
                <a:cs typeface="Tahoma" panose="020B0604030504040204" pitchFamily="34" charset="0"/>
              </a:rPr>
              <a:t>orientation</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b="1" dirty="0">
                <a:solidFill>
                  <a:srgbClr val="558D2F"/>
                </a:solidFill>
                <a:latin typeface="Tahoma" panose="020B0604030504040204" pitchFamily="34" charset="0"/>
                <a:ea typeface="Tahoma" panose="020B0604030504040204" pitchFamily="34" charset="0"/>
                <a:cs typeface="Tahoma" panose="020B0604030504040204" pitchFamily="34" charset="0"/>
              </a:rPr>
              <a:t>scale</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b="1" dirty="0">
                <a:solidFill>
                  <a:srgbClr val="558D2F"/>
                </a:solidFill>
                <a:latin typeface="Tahoma" panose="020B0604030504040204" pitchFamily="34" charset="0"/>
                <a:ea typeface="Tahoma" panose="020B0604030504040204" pitchFamily="34" charset="0"/>
                <a:cs typeface="Tahoma" panose="020B0604030504040204" pitchFamily="34" charset="0"/>
              </a:rPr>
              <a:t>legend</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 </a:t>
            </a:r>
            <a:r>
              <a:rPr lang="en-US" sz="1650" b="1" dirty="0">
                <a:solidFill>
                  <a:srgbClr val="558D2F"/>
                </a:solidFill>
                <a:latin typeface="Tahoma" panose="020B0604030504040204" pitchFamily="34" charset="0"/>
                <a:ea typeface="Tahoma" panose="020B0604030504040204" pitchFamily="34" charset="0"/>
                <a:cs typeface="Tahoma" panose="020B0604030504040204" pitchFamily="34" charset="0"/>
              </a:rPr>
              <a:t>name</a:t>
            </a:r>
            <a:r>
              <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rPr>
              <a:t>)</a:t>
            </a:r>
          </a:p>
          <a:p>
            <a:pPr marL="914400" lvl="3" indent="-457200">
              <a:buFont typeface="Arial" panose="020B0604020202020204" pitchFamily="34" charset="0"/>
              <a:buChar char="•"/>
            </a:pP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Put a "1" mark in the proper column if the </a:t>
            </a:r>
            <a:r>
              <a:rPr lang="en-US" sz="1650" dirty="0" err="1">
                <a:solidFill>
                  <a:srgbClr val="558D2F"/>
                </a:solidFill>
                <a:latin typeface="Tahoma" panose="020B0604030504040204" pitchFamily="34" charset="0"/>
                <a:ea typeface="Tahoma" panose="020B0604030504040204" pitchFamily="34" charset="0"/>
                <a:cs typeface="Tahoma" panose="020B0604030504040204" pitchFamily="34" charset="0"/>
              </a:rPr>
              <a:t>acces</a:t>
            </a:r>
            <a:r>
              <a:rPr lang="hu-HU" sz="1650" dirty="0">
                <a:solidFill>
                  <a:srgbClr val="558D2F"/>
                </a:solidFill>
                <a:latin typeface="Tahoma" panose="020B0604030504040204" pitchFamily="34" charset="0"/>
                <a:ea typeface="Tahoma" panose="020B0604030504040204" pitchFamily="34" charset="0"/>
                <a:cs typeface="Tahoma" panose="020B0604030504040204" pitchFamily="34" charset="0"/>
              </a:rPr>
              <a:t>s</a:t>
            </a:r>
            <a:r>
              <a:rPr lang="en-US" sz="1650" dirty="0" err="1">
                <a:solidFill>
                  <a:srgbClr val="558D2F"/>
                </a:solidFill>
                <a:latin typeface="Tahoma" panose="020B0604030504040204" pitchFamily="34" charset="0"/>
                <a:ea typeface="Tahoma" panose="020B0604030504040204" pitchFamily="34" charset="0"/>
                <a:cs typeface="Tahoma" panose="020B0604030504040204" pitchFamily="34" charset="0"/>
              </a:rPr>
              <a:t>orial</a:t>
            </a:r>
            <a:r>
              <a:rPr lang="en-US" sz="1650" dirty="0">
                <a:solidFill>
                  <a:srgbClr val="558D2F"/>
                </a:solidFill>
                <a:latin typeface="Tahoma" panose="020B0604030504040204" pitchFamily="34" charset="0"/>
                <a:ea typeface="Tahoma" panose="020B0604030504040204" pitchFamily="34" charset="0"/>
                <a:cs typeface="Tahoma" panose="020B0604030504040204" pitchFamily="34" charset="0"/>
              </a:rPr>
              <a:t> type exists on the map (consider the captions of figures as names in some cases).</a:t>
            </a:r>
            <a:endParaRPr lang="hu-HU" sz="1650" b="1" dirty="0">
              <a:solidFill>
                <a:srgbClr val="558D2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3233774"/>
      </p:ext>
    </p:extLst>
  </p:cSld>
  <p:clrMapOvr>
    <a:masterClrMapping/>
  </p:clrMapOvr>
</p:sld>
</file>

<file path=ppt/theme/theme1.xml><?xml version="1.0" encoding="utf-8"?>
<a:theme xmlns:a="http://schemas.openxmlformats.org/drawingml/2006/main" name="Retrospektív">
  <a:themeElements>
    <a:clrScheme name="Retrospektív">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2903</TotalTime>
  <Words>1906</Words>
  <Application>Microsoft Office PowerPoint</Application>
  <PresentationFormat>Szélesvásznú</PresentationFormat>
  <Paragraphs>798</Paragraphs>
  <Slides>14</Slides>
  <Notes>13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Calibri</vt:lpstr>
      <vt:lpstr>Calibri Light</vt:lpstr>
      <vt:lpstr>Tahoma</vt:lpstr>
      <vt:lpstr>Retrospektív</vt:lpstr>
      <vt:lpstr> How Earth Scientists Communicate With Maps?   Márton Pál, Dr. Gáspár Albert  ELTE Eötvös Loránd University, Faculty of Informatics Dept. of Cartography and Geoinformatics   29 April, 2020</vt:lpstr>
      <vt:lpstr>The role of cartography and maps in geoscience</vt:lpstr>
      <vt:lpstr>Aims and method of our map analysis</vt:lpstr>
      <vt:lpstr>Data collection</vt:lpstr>
      <vt:lpstr>Data set – 1509 maps evaluated</vt:lpstr>
      <vt:lpstr>Results – per science branches</vt:lpstr>
      <vt:lpstr>Results – per country</vt:lpstr>
      <vt:lpstr>Thank you for your attention!   Appendix - from the next slide –  with additional data &amp; statistics</vt:lpstr>
      <vt:lpstr>I. Detailed evaluation method 1.</vt:lpstr>
      <vt:lpstr>I. Detailed evaluation method 2.</vt:lpstr>
      <vt:lpstr>II. Results  per science branches I.</vt:lpstr>
      <vt:lpstr>II. Results  per science branches II.</vt:lpstr>
      <vt:lpstr>III. Results per countries 1.</vt:lpstr>
      <vt:lpstr>III. Results per countries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Váraszó helynevei  Pál Márton Földtudományi alapszak Térképész-geoinformatikus szakirány  Témavezető: Faragó Imre   2017. június 7.</dc:title>
  <dc:creator>Pal Marton</dc:creator>
  <cp:lastModifiedBy>Márton Pál</cp:lastModifiedBy>
  <cp:revision>198</cp:revision>
  <dcterms:created xsi:type="dcterms:W3CDTF">2017-06-07T14:12:18Z</dcterms:created>
  <dcterms:modified xsi:type="dcterms:W3CDTF">2020-05-02T06:01:14Z</dcterms:modified>
</cp:coreProperties>
</file>