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notesMasterIdLst>
    <p:notesMasterId r:id="rId26"/>
  </p:notesMasterIdLst>
  <p:sldIdLst>
    <p:sldId id="257" r:id="rId3"/>
    <p:sldId id="258" r:id="rId4"/>
    <p:sldId id="259" r:id="rId5"/>
    <p:sldId id="261" r:id="rId6"/>
    <p:sldId id="262" r:id="rId7"/>
    <p:sldId id="263" r:id="rId8"/>
    <p:sldId id="264" r:id="rId9"/>
    <p:sldId id="265" r:id="rId10"/>
    <p:sldId id="266" r:id="rId11"/>
    <p:sldId id="269" r:id="rId12"/>
    <p:sldId id="284" r:id="rId13"/>
    <p:sldId id="268" r:id="rId14"/>
    <p:sldId id="270" r:id="rId15"/>
    <p:sldId id="271" r:id="rId16"/>
    <p:sldId id="274" r:id="rId17"/>
    <p:sldId id="272" r:id="rId18"/>
    <p:sldId id="273" r:id="rId19"/>
    <p:sldId id="275" r:id="rId20"/>
    <p:sldId id="276" r:id="rId21"/>
    <p:sldId id="277" r:id="rId22"/>
    <p:sldId id="278" r:id="rId23"/>
    <p:sldId id="279" r:id="rId24"/>
    <p:sldId id="283"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EA1"/>
    <a:srgbClr val="F18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C2EEC-D28E-40E6-A996-669B66032CBB}" type="datetimeFigureOut">
              <a:rPr lang="zh-CN" altLang="en-US" smtClean="0"/>
              <a:t>2020/4/30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6096A-303A-4DA5-B297-959C1848456F}" type="slidenum">
              <a:rPr lang="zh-CN" altLang="en-US" smtClean="0"/>
              <a:t>‹#›</a:t>
            </a:fld>
            <a:endParaRPr lang="zh-CN" altLang="en-US"/>
          </a:p>
        </p:txBody>
      </p:sp>
    </p:spTree>
    <p:extLst>
      <p:ext uri="{BB962C8B-B14F-4D97-AF65-F5344CB8AC3E}">
        <p14:creationId xmlns:p14="http://schemas.microsoft.com/office/powerpoint/2010/main" val="241651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0564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549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744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527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303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0870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950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479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9165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93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461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409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293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290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这三个区域的初始误差对</a:t>
            </a:r>
            <a:r>
              <a:rPr lang="en-US" altLang="zh-CN" dirty="0"/>
              <a:t>El</a:t>
            </a:r>
            <a:r>
              <a:rPr lang="en-US" altLang="zh-CN" baseline="0" dirty="0"/>
              <a:t> Nino</a:t>
            </a:r>
            <a:r>
              <a:rPr lang="zh-CN" altLang="en-US" baseline="0" dirty="0"/>
              <a:t>的</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94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684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r>
                  <a:rPr lang="en-US" altLang="zh-CN" dirty="0"/>
                  <a:t>.</a:t>
                </a:r>
              </a:p>
            </p:txBody>
          </p:sp>
        </mc:Choice>
        <mc:Fallback xmlns="">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r>
                  <a:rPr kumimoji="0" lang="zh-CN" altLang="en-US" sz="145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依据系统状态向量的经验条件分布在状态空间产生一组随机样本（粒子）集合，然后根据量测不断调整粒子的权重和位置，通过调整后的粒子信息修正最初的经验条件分布。算法的核心是根据</a:t>
                </a:r>
                <a:r>
                  <a:rPr kumimoji="0" lang="zh-CN" altLang="en-US" sz="145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cs"/>
                  </a:rPr>
                  <a:t>序贯重要性采样方法</a:t>
                </a:r>
                <a:r>
                  <a:rPr kumimoji="0" lang="zh-CN" altLang="en-US" sz="145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来得到粒子的权重。</a:t>
                </a:r>
                <a:endParaRPr kumimoji="0" lang="en-US" altLang="zh-CN" sz="145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r>
                  <a:rPr lang="zh-CN" altLang="zh-CN" sz="1200" kern="1200" dirty="0" smtClean="0">
                    <a:solidFill>
                      <a:schemeClr val="tx1"/>
                    </a:solidFill>
                    <a:effectLst/>
                    <a:latin typeface="+mn-lt"/>
                    <a:ea typeface="+mn-ea"/>
                    <a:cs typeface="+mn-cs"/>
                  </a:rPr>
                  <a:t>利用</a:t>
                </a:r>
                <a:r>
                  <a:rPr lang="en-US" altLang="zh-CN" sz="1200" kern="1200" dirty="0">
                    <a:solidFill>
                      <a:schemeClr val="tx1"/>
                    </a:solidFill>
                    <a:effectLst/>
                    <a:latin typeface="+mn-lt"/>
                    <a:ea typeface="+mn-ea"/>
                    <a:cs typeface="+mn-cs"/>
                  </a:rPr>
                  <a:t>Monte Carlo</a:t>
                </a:r>
                <a:r>
                  <a:rPr lang="zh-CN" altLang="zh-CN" sz="1200" kern="1200" dirty="0">
                    <a:solidFill>
                      <a:schemeClr val="tx1"/>
                    </a:solidFill>
                    <a:effectLst/>
                    <a:latin typeface="+mn-lt"/>
                    <a:ea typeface="+mn-ea"/>
                    <a:cs typeface="+mn-cs"/>
                  </a:rPr>
                  <a:t>方法，从</a:t>
                </a:r>
                <a:r>
                  <a:rPr lang="en-US" altLang="zh-CN" sz="1200" i="0" kern="1200">
                    <a:solidFill>
                      <a:schemeClr val="tx1"/>
                    </a:solidFill>
                    <a:effectLst/>
                    <a:latin typeface="+mn-lt"/>
                    <a:ea typeface="+mn-ea"/>
                    <a:cs typeface="+mn-cs"/>
                  </a:rPr>
                  <a:t>p(</a:t>
                </a:r>
                <a:r>
                  <a:rPr lang="en-US" altLang="zh-CN" sz="1200" b="1" i="0" kern="1200">
                    <a:solidFill>
                      <a:schemeClr val="tx1"/>
                    </a:solidFill>
                    <a:effectLst/>
                    <a:latin typeface="+mn-lt"/>
                    <a:ea typeface="+mn-ea"/>
                    <a:cs typeface="+mn-cs"/>
                  </a:rPr>
                  <a:t>𝑿</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中随机抽取一组（加权）样本（也称作粒子）</a:t>
                </a:r>
                <a:r>
                  <a:rPr lang="en-US" altLang="zh-CN" sz="1200" b="1" i="0" kern="1200">
                    <a:solidFill>
                      <a:schemeClr val="tx1"/>
                    </a:solidFill>
                    <a:effectLst/>
                    <a:latin typeface="+mn-lt"/>
                    <a:ea typeface="+mn-ea"/>
                    <a:cs typeface="+mn-cs"/>
                  </a:rPr>
                  <a:t>𝑿</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𝑘^𝑖  , 𝑖=1,2,…,𝑁 </a:t>
                </a:r>
                <a:r>
                  <a:rPr lang="zh-CN" altLang="zh-CN" sz="1200" kern="1200" dirty="0">
                    <a:solidFill>
                      <a:schemeClr val="tx1"/>
                    </a:solidFill>
                    <a:effectLst/>
                    <a:latin typeface="+mn-lt"/>
                    <a:ea typeface="+mn-ea"/>
                    <a:cs typeface="+mn-cs"/>
                  </a:rPr>
                  <a:t>，则</a:t>
                </a:r>
                <a:r>
                  <a:rPr lang="en-US" altLang="zh-CN" sz="1200" i="0" kern="1200">
                    <a:solidFill>
                      <a:schemeClr val="tx1"/>
                    </a:solidFill>
                    <a:effectLst/>
                    <a:latin typeface="+mn-lt"/>
                    <a:ea typeface="+mn-ea"/>
                    <a:cs typeface="+mn-cs"/>
                  </a:rPr>
                  <a:t>p(</a:t>
                </a:r>
                <a:r>
                  <a:rPr lang="en-US" altLang="zh-CN" sz="1200" b="1" i="0" kern="1200">
                    <a:solidFill>
                      <a:schemeClr val="tx1"/>
                    </a:solidFill>
                    <a:effectLst/>
                    <a:latin typeface="+mn-lt"/>
                    <a:ea typeface="+mn-ea"/>
                    <a:cs typeface="+mn-cs"/>
                  </a:rPr>
                  <a:t>𝑿</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可记</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其中</a:t>
                </a:r>
                <a:r>
                  <a:rPr lang="en-US" altLang="zh-CN" sz="1200" i="0" kern="1200">
                    <a:solidFill>
                      <a:schemeClr val="tx1"/>
                    </a:solidFill>
                    <a:effectLst/>
                    <a:latin typeface="+mn-lt"/>
                    <a:ea typeface="+mn-ea"/>
                    <a:cs typeface="+mn-cs"/>
                  </a:rPr>
                  <a:t>𝑤</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𝑘^𝑖</a:t>
                </a:r>
                <a:r>
                  <a:rPr lang="zh-CN" altLang="zh-CN" sz="1200" kern="1200" dirty="0">
                    <a:solidFill>
                      <a:schemeClr val="tx1"/>
                    </a:solidFill>
                    <a:effectLst/>
                    <a:latin typeface="+mn-lt"/>
                    <a:ea typeface="+mn-ea"/>
                    <a:cs typeface="+mn-cs"/>
                  </a:rPr>
                  <a:t>代表粒子权重。每个粒子的初始状态是从状态向量的初始概率密度分布</a:t>
                </a:r>
                <a:r>
                  <a:rPr lang="en-US" altLang="zh-CN" sz="1200" i="0" kern="1200">
                    <a:solidFill>
                      <a:schemeClr val="tx1"/>
                    </a:solidFill>
                    <a:effectLst/>
                    <a:latin typeface="+mn-lt"/>
                    <a:ea typeface="+mn-ea"/>
                    <a:cs typeface="+mn-cs"/>
                  </a:rPr>
                  <a:t>p(</a:t>
                </a:r>
                <a:r>
                  <a:rPr lang="en-US" altLang="zh-CN" sz="1200" b="1" i="0" kern="1200">
                    <a:solidFill>
                      <a:schemeClr val="tx1"/>
                    </a:solidFill>
                    <a:effectLst/>
                    <a:latin typeface="+mn-lt"/>
                    <a:ea typeface="+mn-ea"/>
                    <a:cs typeface="+mn-cs"/>
                  </a:rPr>
                  <a:t>𝑿</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0)</a:t>
                </a:r>
                <a:r>
                  <a:rPr lang="zh-CN" altLang="zh-CN" sz="1200" kern="1200" dirty="0">
                    <a:solidFill>
                      <a:schemeClr val="tx1"/>
                    </a:solidFill>
                    <a:effectLst/>
                    <a:latin typeface="+mn-lt"/>
                    <a:ea typeface="+mn-ea"/>
                    <a:cs typeface="+mn-cs"/>
                  </a:rPr>
                  <a:t>中均匀采样（</a:t>
                </a:r>
                <a:r>
                  <a:rPr lang="en-US" altLang="zh-CN" sz="1200" i="0" kern="1200">
                    <a:solidFill>
                      <a:schemeClr val="tx1"/>
                    </a:solidFill>
                    <a:effectLst/>
                    <a:latin typeface="+mn-lt"/>
                    <a:ea typeface="+mn-ea"/>
                    <a:cs typeface="+mn-cs"/>
                  </a:rPr>
                  <a:t>𝑤</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0^𝑖=1/N</a:t>
                </a:r>
                <a:r>
                  <a:rPr lang="zh-CN" altLang="zh-CN" sz="1200" kern="1200" dirty="0">
                    <a:solidFill>
                      <a:schemeClr val="tx1"/>
                    </a:solidFill>
                    <a:effectLst/>
                    <a:latin typeface="+mn-lt"/>
                    <a:ea typeface="+mn-ea"/>
                    <a:cs typeface="+mn-cs"/>
                  </a:rPr>
                  <a:t>）得到</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a:t>
                </a:r>
              </a:p>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r>
                  <a:rPr lang="en-US" altLang="zh-CN" sz="1200" kern="1200" dirty="0" smtClean="0">
                    <a:solidFill>
                      <a:schemeClr val="tx1"/>
                    </a:solidFill>
                    <a:effectLst/>
                    <a:latin typeface="+mn-lt"/>
                    <a:ea typeface="+mn-ea"/>
                    <a:cs typeface="+mn-cs"/>
                  </a:rPr>
                  <a:t>(5)</a:t>
                </a:r>
                <a:r>
                  <a:rPr lang="zh-CN" altLang="en-US" sz="1200" kern="1200" dirty="0" smtClean="0">
                    <a:solidFill>
                      <a:schemeClr val="tx1"/>
                    </a:solidFill>
                    <a:effectLst/>
                    <a:latin typeface="+mn-lt"/>
                    <a:ea typeface="+mn-ea"/>
                    <a:cs typeface="+mn-cs"/>
                  </a:rPr>
                  <a:t>式中，</a:t>
                </a:r>
                <a:r>
                  <a:rPr lang="zh-CN" altLang="zh-CN" sz="1200" kern="1200" dirty="0" smtClean="0">
                    <a:solidFill>
                      <a:schemeClr val="tx1"/>
                    </a:solidFill>
                    <a:effectLst/>
                    <a:latin typeface="+mn-lt"/>
                    <a:ea typeface="+mn-ea"/>
                    <a:cs typeface="+mn-cs"/>
                  </a:rPr>
                  <a:t>观测的概率密度分布</a:t>
                </a:r>
                <a:r>
                  <a:rPr lang="en-US" altLang="zh-CN" sz="1200" i="0" kern="1200">
                    <a:solidFill>
                      <a:schemeClr val="tx1"/>
                    </a:solidFill>
                    <a:effectLst/>
                    <a:latin typeface="+mn-lt"/>
                    <a:ea typeface="+mn-ea"/>
                    <a:cs typeface="+mn-cs"/>
                  </a:rPr>
                  <a:t>p</a:t>
                </a:r>
                <a:r>
                  <a:rPr lang="zh-CN"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𝒀</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 )</a:t>
                </a:r>
                <a:r>
                  <a:rPr lang="zh-CN" altLang="zh-CN" sz="1200" kern="1200" dirty="0">
                    <a:solidFill>
                      <a:schemeClr val="tx1"/>
                    </a:solidFill>
                    <a:effectLst/>
                    <a:latin typeface="+mn-lt"/>
                    <a:ea typeface="+mn-ea"/>
                    <a:cs typeface="+mn-cs"/>
                  </a:rPr>
                  <a:t>可被看作是一标准化常数，也可以通过要求</a:t>
                </a:r>
                <a:r>
                  <a:rPr lang="zh-CN" altLang="zh-CN" sz="1200" i="0" kern="1200">
                    <a:solidFill>
                      <a:schemeClr val="tx1"/>
                    </a:solidFill>
                    <a:effectLst/>
                    <a:latin typeface="+mn-lt"/>
                    <a:ea typeface="+mn-ea"/>
                    <a:cs typeface="+mn-cs"/>
                  </a:rPr>
                  <a:t>∑1</a:t>
                </a:r>
                <a:r>
                  <a:rPr lang="en-US" altLang="zh-CN" sz="1200" i="0" kern="1200">
                    <a:solidFill>
                      <a:schemeClr val="tx1"/>
                    </a:solidFill>
                    <a:effectLst/>
                    <a:latin typeface="+mn-lt"/>
                    <a:ea typeface="+mn-ea"/>
                    <a:cs typeface="+mn-cs"/>
                  </a:rPr>
                  <a:t>_</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𝑖=1</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^𝑁▒𝑤</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𝑘^𝑖 =1</a:t>
                </a:r>
                <a:r>
                  <a:rPr lang="zh-CN" altLang="zh-CN" sz="1200" kern="1200" dirty="0">
                    <a:solidFill>
                      <a:schemeClr val="tx1"/>
                    </a:solidFill>
                    <a:effectLst/>
                    <a:latin typeface="+mn-lt"/>
                    <a:ea typeface="+mn-ea"/>
                    <a:cs typeface="+mn-cs"/>
                  </a:rPr>
                  <a:t>来进行标准化。</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式中的分子表示给定系统状态</a:t>
                </a:r>
                <a:r>
                  <a:rPr lang="en-US" altLang="zh-CN" sz="1200" b="1" i="0" kern="1200">
                    <a:solidFill>
                      <a:schemeClr val="tx1"/>
                    </a:solidFill>
                    <a:effectLst/>
                    <a:latin typeface="+mn-lt"/>
                    <a:ea typeface="+mn-ea"/>
                    <a:cs typeface="+mn-cs"/>
                  </a:rPr>
                  <a:t>𝑿</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𝑘−1</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^𝑖</a:t>
                </a:r>
                <a:r>
                  <a:rPr lang="zh-CN" altLang="zh-CN" sz="1200" kern="1200" dirty="0">
                    <a:solidFill>
                      <a:schemeClr val="tx1"/>
                    </a:solidFill>
                    <a:effectLst/>
                    <a:latin typeface="+mn-lt"/>
                    <a:ea typeface="+mn-ea"/>
                    <a:cs typeface="+mn-cs"/>
                  </a:rPr>
                  <a:t>的前提下，观测</a:t>
                </a:r>
                <a:r>
                  <a:rPr lang="en-US" altLang="zh-CN" sz="1200" b="1" i="0" kern="1200">
                    <a:solidFill>
                      <a:schemeClr val="tx1"/>
                    </a:solidFill>
                    <a:effectLst/>
                    <a:latin typeface="+mn-lt"/>
                    <a:ea typeface="+mn-ea"/>
                    <a:cs typeface="+mn-cs"/>
                  </a:rPr>
                  <a:t>𝒀</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的概率密度，它和观测误差的概率分布直接相关。假设观测误差为一</a:t>
                </a:r>
                <a:r>
                  <a:rPr lang="zh-CN" altLang="zh-CN" sz="1200" kern="1200" dirty="0" smtClean="0">
                    <a:solidFill>
                      <a:schemeClr val="tx1"/>
                    </a:solidFill>
                    <a:effectLst/>
                    <a:latin typeface="+mn-lt"/>
                    <a:ea typeface="+mn-ea"/>
                    <a:cs typeface="+mn-cs"/>
                  </a:rPr>
                  <a:t>多元</a:t>
                </a:r>
                <a:endParaRPr lang="en-US" altLang="zh-CN" sz="1200" kern="1200" dirty="0" smtClean="0">
                  <a:solidFill>
                    <a:schemeClr val="tx1"/>
                  </a:solidFill>
                  <a:effectLst/>
                  <a:latin typeface="+mn-lt"/>
                  <a:ea typeface="+mn-ea"/>
                  <a:cs typeface="+mn-cs"/>
                </a:endParaRPr>
              </a:p>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r>
                  <a:rPr lang="zh-CN" altLang="en-US" sz="1200" kern="1200" dirty="0" smtClean="0">
                    <a:solidFill>
                      <a:schemeClr val="tx1"/>
                    </a:solidFill>
                    <a:effectLst/>
                    <a:latin typeface="+mn-lt"/>
                    <a:ea typeface="+mn-ea"/>
                    <a:cs typeface="+mn-cs"/>
                  </a:rPr>
                  <a:t>正</a:t>
                </a:r>
                <a:r>
                  <a:rPr lang="zh-CN" altLang="zh-CN" sz="1200" kern="1200" dirty="0" smtClean="0">
                    <a:solidFill>
                      <a:schemeClr val="tx1"/>
                    </a:solidFill>
                    <a:effectLst/>
                    <a:latin typeface="+mn-lt"/>
                    <a:ea typeface="+mn-ea"/>
                    <a:cs typeface="+mn-cs"/>
                  </a:rPr>
                  <a:t>态分布</a:t>
                </a:r>
                <a:r>
                  <a:rPr lang="zh-CN" altLang="zh-CN" sz="1200" kern="1200" dirty="0">
                    <a:solidFill>
                      <a:schemeClr val="tx1"/>
                    </a:solidFill>
                    <a:effectLst/>
                    <a:latin typeface="+mn-lt"/>
                    <a:ea typeface="+mn-ea"/>
                    <a:cs typeface="+mn-cs"/>
                  </a:rPr>
                  <a:t>，其协方差矩阵为</a:t>
                </a:r>
                <a:r>
                  <a:rPr lang="en-US" altLang="zh-CN" sz="1200" i="0" kern="1200">
                    <a:solidFill>
                      <a:schemeClr val="tx1"/>
                    </a:solidFill>
                    <a:effectLst/>
                    <a:latin typeface="+mn-lt"/>
                    <a:ea typeface="+mn-ea"/>
                    <a:cs typeface="+mn-cs"/>
                  </a:rPr>
                  <a:t>Σ</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则得到方程（</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），其中</a:t>
                </a:r>
                <a:r>
                  <a:rPr lang="en-US" altLang="zh-CN" sz="1200" kern="1200" dirty="0" smtClean="0">
                    <a:solidFill>
                      <a:schemeClr val="tx1"/>
                    </a:solidFill>
                    <a:effectLst/>
                    <a:latin typeface="+mn-lt"/>
                    <a:ea typeface="+mn-ea"/>
                    <a:cs typeface="+mn-cs"/>
                  </a:rPr>
                  <a:t>H</a:t>
                </a:r>
                <a:r>
                  <a:rPr lang="zh-CN" altLang="en-US" sz="1200" kern="1200" dirty="0" smtClean="0">
                    <a:solidFill>
                      <a:schemeClr val="tx1"/>
                    </a:solidFill>
                    <a:effectLst/>
                    <a:latin typeface="+mn-lt"/>
                    <a:ea typeface="+mn-ea"/>
                    <a:cs typeface="+mn-cs"/>
                  </a:rPr>
                  <a:t>为观测算子，</a:t>
                </a:r>
                <a:r>
                  <a:rPr lang="zh-CN" altLang="zh-CN" sz="1200" kern="1200" dirty="0" smtClean="0">
                    <a:solidFill>
                      <a:schemeClr val="tx1"/>
                    </a:solidFill>
                    <a:effectLst/>
                    <a:latin typeface="+mn-lt"/>
                    <a:ea typeface="+mn-ea"/>
                    <a:cs typeface="+mn-cs"/>
                  </a:rPr>
                  <a:t>将状态向量空间投影到观测空间。经过更新步得到了新的粒子及其权重后，继续进行预测步，直至过程结束。</a:t>
                </a:r>
                <a:endParaRPr lang="en-US" altLang="zh-CN" sz="1200" kern="1200" dirty="0" smtClean="0">
                  <a:solidFill>
                    <a:schemeClr val="tx1"/>
                  </a:solidFill>
                  <a:effectLst/>
                  <a:latin typeface="+mn-lt"/>
                  <a:ea typeface="+mn-ea"/>
                  <a:cs typeface="+mn-cs"/>
                </a:endParaRPr>
              </a:p>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r>
                  <a:rPr lang="zh-CN" altLang="zh-CN" sz="1200" kern="1200" dirty="0" smtClean="0">
                    <a:solidFill>
                      <a:schemeClr val="tx1"/>
                    </a:solidFill>
                    <a:effectLst/>
                    <a:latin typeface="+mn-lt"/>
                    <a:ea typeface="+mn-ea"/>
                    <a:cs typeface="+mn-cs"/>
                  </a:rPr>
                  <a:t>在实际应用中，</a:t>
                </a:r>
                <a:r>
                  <a:rPr lang="en-US" altLang="zh-CN" sz="1200" kern="1200" dirty="0" smtClean="0">
                    <a:solidFill>
                      <a:schemeClr val="tx1"/>
                    </a:solidFill>
                    <a:effectLst/>
                    <a:latin typeface="+mn-lt"/>
                    <a:ea typeface="+mn-ea"/>
                    <a:cs typeface="+mn-cs"/>
                  </a:rPr>
                  <a:t>SIS</a:t>
                </a:r>
                <a:r>
                  <a:rPr lang="zh-CN" altLang="zh-CN" sz="1200" kern="1200" dirty="0" smtClean="0">
                    <a:solidFill>
                      <a:schemeClr val="tx1"/>
                    </a:solidFill>
                    <a:effectLst/>
                    <a:latin typeface="+mn-lt"/>
                    <a:ea typeface="+mn-ea"/>
                    <a:cs typeface="+mn-cs"/>
                  </a:rPr>
                  <a:t>粒子滤波方法的一个主要问题就是粒子的退化现象，表现为经过几次递推之后，除了少数几个粒子之外，其余大部分粒子的权值几乎为零。由于在现实中只能获得有限个采样粒子，当先验概率密度与观测的似然函数重叠部分较少时，大多数的粒子经过更新后权值自然会很小。解决粒子退化问题的办法是进行重采样（</a:t>
                </a:r>
                <a:r>
                  <a:rPr lang="en-US" altLang="zh-CN" sz="1200" kern="1200" dirty="0" smtClean="0">
                    <a:solidFill>
                      <a:schemeClr val="tx1"/>
                    </a:solidFill>
                    <a:effectLst/>
                    <a:latin typeface="+mn-lt"/>
                    <a:ea typeface="+mn-ea"/>
                    <a:cs typeface="+mn-cs"/>
                  </a:rPr>
                  <a:t>resampling</a:t>
                </a:r>
                <a:r>
                  <a:rPr lang="zh-CN" altLang="zh-CN" sz="1200" kern="1200" dirty="0" smtClean="0">
                    <a:solidFill>
                      <a:schemeClr val="tx1"/>
                    </a:solidFill>
                    <a:effectLst/>
                    <a:latin typeface="+mn-lt"/>
                    <a:ea typeface="+mn-ea"/>
                    <a:cs typeface="+mn-cs"/>
                  </a:rPr>
                  <a:t>），最简单的办法就是减少或者剔除小权值粒子，而对大权值粒子则按照其权值大小进行复制，最后将所有粒子的权值设置为</a:t>
                </a:r>
                <a:r>
                  <a:rPr lang="en-US" altLang="zh-CN" sz="1200" kern="1200" dirty="0" smtClean="0">
                    <a:solidFill>
                      <a:schemeClr val="tx1"/>
                    </a:solidFill>
                    <a:effectLst/>
                    <a:latin typeface="+mn-lt"/>
                    <a:ea typeface="+mn-ea"/>
                    <a:cs typeface="+mn-cs"/>
                  </a:rPr>
                  <a:t>1/</a:t>
                </a:r>
                <a:r>
                  <a:rPr lang="en-US" altLang="zh-CN" sz="1200" i="1" kern="1200" dirty="0" smtClean="0">
                    <a:solidFill>
                      <a:schemeClr val="tx1"/>
                    </a:solidFill>
                    <a:effectLst/>
                    <a:latin typeface="+mn-lt"/>
                    <a:ea typeface="+mn-ea"/>
                    <a:cs typeface="+mn-cs"/>
                  </a:rPr>
                  <a:t>N</a:t>
                </a:r>
                <a:r>
                  <a:rPr lang="zh-CN" altLang="zh-CN" sz="1200" kern="1200" dirty="0" smtClean="0">
                    <a:solidFill>
                      <a:schemeClr val="tx1"/>
                    </a:solidFill>
                    <a:effectLst/>
                    <a:latin typeface="+mn-lt"/>
                    <a:ea typeface="+mn-ea"/>
                    <a:cs typeface="+mn-cs"/>
                  </a:rPr>
                  <a:t>，加入了重采样的</a:t>
                </a:r>
                <a:r>
                  <a:rPr lang="en-US" altLang="zh-CN" sz="1200" kern="1200" dirty="0" smtClean="0">
                    <a:solidFill>
                      <a:schemeClr val="tx1"/>
                    </a:solidFill>
                    <a:effectLst/>
                    <a:latin typeface="+mn-lt"/>
                    <a:ea typeface="+mn-ea"/>
                    <a:cs typeface="+mn-cs"/>
                  </a:rPr>
                  <a:t>SIS</a:t>
                </a:r>
                <a:r>
                  <a:rPr lang="zh-CN" altLang="zh-CN" sz="1200" kern="1200" dirty="0" smtClean="0">
                    <a:solidFill>
                      <a:schemeClr val="tx1"/>
                    </a:solidFill>
                    <a:effectLst/>
                    <a:latin typeface="+mn-lt"/>
                    <a:ea typeface="+mn-ea"/>
                    <a:cs typeface="+mn-cs"/>
                  </a:rPr>
                  <a:t>粒子滤波称为</a:t>
                </a:r>
                <a:r>
                  <a:rPr lang="en-US" altLang="zh-CN" sz="1200" kern="1200" dirty="0" smtClean="0">
                    <a:solidFill>
                      <a:schemeClr val="tx1"/>
                    </a:solidFill>
                    <a:effectLst/>
                    <a:latin typeface="+mn-lt"/>
                    <a:ea typeface="+mn-ea"/>
                    <a:cs typeface="+mn-cs"/>
                  </a:rPr>
                  <a:t>SIR</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Sequential Importance Resample</a:t>
                </a:r>
                <a:r>
                  <a:rPr lang="zh-CN" altLang="zh-CN" sz="1200" kern="1200" dirty="0" smtClean="0">
                    <a:solidFill>
                      <a:schemeClr val="tx1"/>
                    </a:solidFill>
                    <a:effectLst/>
                    <a:latin typeface="+mn-lt"/>
                    <a:ea typeface="+mn-ea"/>
                    <a:cs typeface="+mn-cs"/>
                  </a:rPr>
                  <a:t>）粒子滤波。</a:t>
                </a:r>
                <a:endParaRPr lang="en-US" altLang="zh-CN" sz="1200" kern="1200" dirty="0" smtClean="0">
                  <a:solidFill>
                    <a:schemeClr val="tx1"/>
                  </a:solidFill>
                  <a:effectLst/>
                  <a:latin typeface="+mn-lt"/>
                  <a:ea typeface="+mn-ea"/>
                  <a:cs typeface="+mn-cs"/>
                </a:endParaRPr>
              </a:p>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kumimoji="0" lang="en-US" altLang="zh-CN" sz="145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kumimoji="0" lang="en-US" altLang="zh-CN" sz="145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r>
                  <a:rPr lang="en-US" altLang="zh-CN" dirty="0" smtClean="0"/>
                  <a:t>The purpose of assimilating observations is to</a:t>
                </a:r>
                <a:r>
                  <a:rPr lang="en-US" altLang="zh-CN" baseline="0" dirty="0" smtClean="0"/>
                  <a:t> </a:t>
                </a:r>
                <a:r>
                  <a:rPr lang="en-US" altLang="zh-CN" dirty="0" smtClean="0"/>
                  <a:t>decrease the spread in the ensemble.</a:t>
                </a:r>
              </a:p>
            </p:txBody>
          </p:sp>
        </mc:Fallback>
      </mc:AlternateContent>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187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9712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60000" algn="l" defTabSz="904875" rtl="0" eaLnBrk="0" fontAlgn="auto" latinLnBrk="0" hangingPunct="0">
              <a:lnSpc>
                <a:spcPct val="150000"/>
              </a:lnSpc>
              <a:spcBef>
                <a:spcPct val="0"/>
              </a:spcBef>
              <a:spcAft>
                <a:spcPts val="0"/>
              </a:spcAft>
              <a:buClrTx/>
              <a:buSzTx/>
              <a:buFont typeface="Arial" panose="020B0604020202020204" pitchFamily="34" charset="0"/>
              <a:buNone/>
              <a:tabLst/>
              <a:defRPr/>
            </a:pP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9459E-1BA1-4172-BE3B-24E1077ACDB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9717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135275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79246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265830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353" y="2131089"/>
            <a:ext cx="7773296" cy="1469002"/>
          </a:xfrm>
        </p:spPr>
        <p:txBody>
          <a:bodyPr/>
          <a:lstStyle/>
          <a:p>
            <a:r>
              <a:rPr lang="zh-CN" altLang="en-US"/>
              <a:t>单击此处编辑母版标题样式</a:t>
            </a:r>
          </a:p>
        </p:txBody>
      </p:sp>
      <p:sp>
        <p:nvSpPr>
          <p:cNvPr id="3" name="副标题 2"/>
          <p:cNvSpPr>
            <a:spLocks noGrp="1"/>
          </p:cNvSpPr>
          <p:nvPr>
            <p:ph type="subTitle" idx="1"/>
          </p:nvPr>
        </p:nvSpPr>
        <p:spPr>
          <a:xfrm>
            <a:off x="1372198" y="3886571"/>
            <a:ext cx="6399605" cy="1752300"/>
          </a:xfrm>
        </p:spPr>
        <p:txBody>
          <a:bodyPr/>
          <a:lstStyle>
            <a:lvl1pPr marL="0" indent="0" algn="ctr">
              <a:buNone/>
              <a:defRPr/>
            </a:lvl1pPr>
            <a:lvl2pPr marL="430042" indent="0" algn="ctr">
              <a:buNone/>
              <a:defRPr/>
            </a:lvl2pPr>
            <a:lvl3pPr marL="860085" indent="0" algn="ctr">
              <a:buNone/>
              <a:defRPr/>
            </a:lvl3pPr>
            <a:lvl4pPr marL="1290127" indent="0" algn="ctr">
              <a:buNone/>
              <a:defRPr/>
            </a:lvl4pPr>
            <a:lvl5pPr marL="1720169" indent="0" algn="ctr">
              <a:buNone/>
              <a:defRPr/>
            </a:lvl5pPr>
            <a:lvl6pPr marL="2150212" indent="0" algn="ctr">
              <a:buNone/>
              <a:defRPr/>
            </a:lvl6pPr>
            <a:lvl7pPr marL="2580254" indent="0" algn="ctr">
              <a:buNone/>
              <a:defRPr/>
            </a:lvl7pPr>
            <a:lvl8pPr marL="3010296" indent="0" algn="ctr">
              <a:buNone/>
              <a:defRPr/>
            </a:lvl8pPr>
            <a:lvl9pPr marL="3440339" indent="0" algn="ctr">
              <a:buNone/>
              <a:defRPr/>
            </a:lvl9pPr>
          </a:lstStyle>
          <a:p>
            <a:r>
              <a:rPr lang="zh-CN" altLang="en-US"/>
              <a:t>单击此处编辑母版副标题样式</a:t>
            </a:r>
          </a:p>
        </p:txBody>
      </p:sp>
      <p:sp>
        <p:nvSpPr>
          <p:cNvPr id="4"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2C2F589F-D177-4834-AB48-233C890886E4}"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5"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7A3193EA-88A3-44CD-969A-A9E0D246F08B}"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1969846043"/>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3861E72E-887F-4EFC-A8F3-F403561A5169}"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5"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118B93A8-894B-4364-8734-DF3A95E773C1}"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282232174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681" y="4407009"/>
            <a:ext cx="7771803" cy="1362369"/>
          </a:xfrm>
        </p:spPr>
        <p:txBody>
          <a:bodyPr anchor="t"/>
          <a:lstStyle>
            <a:lvl1pPr algn="l">
              <a:defRPr sz="3762" b="1" cap="all"/>
            </a:lvl1pPr>
          </a:lstStyle>
          <a:p>
            <a:r>
              <a:rPr lang="zh-CN" altLang="en-US"/>
              <a:t>单击此处编辑母版标题样式</a:t>
            </a:r>
          </a:p>
        </p:txBody>
      </p:sp>
      <p:sp>
        <p:nvSpPr>
          <p:cNvPr id="3" name="文本占位符 2"/>
          <p:cNvSpPr>
            <a:spLocks noGrp="1"/>
          </p:cNvSpPr>
          <p:nvPr>
            <p:ph type="body" idx="1"/>
          </p:nvPr>
        </p:nvSpPr>
        <p:spPr>
          <a:xfrm>
            <a:off x="722681" y="2906176"/>
            <a:ext cx="7771803" cy="1500834"/>
          </a:xfrm>
        </p:spPr>
        <p:txBody>
          <a:bodyPr anchor="b"/>
          <a:lstStyle>
            <a:lvl1pPr marL="0" indent="0">
              <a:buNone/>
              <a:defRPr sz="1881"/>
            </a:lvl1pPr>
            <a:lvl2pPr marL="430042" indent="0">
              <a:buNone/>
              <a:defRPr sz="1693"/>
            </a:lvl2pPr>
            <a:lvl3pPr marL="860085" indent="0">
              <a:buNone/>
              <a:defRPr sz="1505"/>
            </a:lvl3pPr>
            <a:lvl4pPr marL="1290127" indent="0">
              <a:buNone/>
              <a:defRPr sz="1317"/>
            </a:lvl4pPr>
            <a:lvl5pPr marL="1720169" indent="0">
              <a:buNone/>
              <a:defRPr sz="1317"/>
            </a:lvl5pPr>
            <a:lvl6pPr marL="2150212" indent="0">
              <a:buNone/>
              <a:defRPr sz="1317"/>
            </a:lvl6pPr>
            <a:lvl7pPr marL="2580254" indent="0">
              <a:buNone/>
              <a:defRPr sz="1317"/>
            </a:lvl7pPr>
            <a:lvl8pPr marL="3010296" indent="0">
              <a:buNone/>
              <a:defRPr sz="1317"/>
            </a:lvl8pPr>
            <a:lvl9pPr marL="3440339" indent="0">
              <a:buNone/>
              <a:defRPr sz="1317"/>
            </a:lvl9pPr>
          </a:lstStyle>
          <a:p>
            <a:pPr lvl="0"/>
            <a:r>
              <a:rPr lang="zh-CN" altLang="en-US"/>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3028A066-4426-4CFA-944D-382D5EDB0E2E}"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5"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8A79030D-D22E-45ED-A5EF-4A7EC168B119}"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170843497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6901" y="1599511"/>
            <a:ext cx="4043428" cy="4526375"/>
          </a:xfrm>
        </p:spPr>
        <p:txBody>
          <a:bodyPr/>
          <a:lstStyle>
            <a:lvl1pPr>
              <a:defRPr sz="2634"/>
            </a:lvl1pPr>
            <a:lvl2pPr>
              <a:defRPr sz="2257"/>
            </a:lvl2pPr>
            <a:lvl3pPr>
              <a:defRPr sz="1881"/>
            </a:lvl3pPr>
            <a:lvl4pPr>
              <a:defRPr sz="1693"/>
            </a:lvl4pPr>
            <a:lvl5pPr>
              <a:defRPr sz="1693"/>
            </a:lvl5pPr>
            <a:lvl6pPr>
              <a:defRPr sz="1693"/>
            </a:lvl6pPr>
            <a:lvl7pPr>
              <a:defRPr sz="1693"/>
            </a:lvl7pPr>
            <a:lvl8pPr>
              <a:defRPr sz="1693"/>
            </a:lvl8pPr>
            <a:lvl9pPr>
              <a:defRPr sz="16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671" y="1599511"/>
            <a:ext cx="4043428" cy="4526375"/>
          </a:xfrm>
        </p:spPr>
        <p:txBody>
          <a:bodyPr/>
          <a:lstStyle>
            <a:lvl1pPr>
              <a:defRPr sz="2634"/>
            </a:lvl1pPr>
            <a:lvl2pPr>
              <a:defRPr sz="2257"/>
            </a:lvl2pPr>
            <a:lvl3pPr>
              <a:defRPr sz="1881"/>
            </a:lvl3pPr>
            <a:lvl4pPr>
              <a:defRPr sz="1693"/>
            </a:lvl4pPr>
            <a:lvl5pPr>
              <a:defRPr sz="1693"/>
            </a:lvl5pPr>
            <a:lvl6pPr>
              <a:defRPr sz="1693"/>
            </a:lvl6pPr>
            <a:lvl7pPr>
              <a:defRPr sz="1693"/>
            </a:lvl7pPr>
            <a:lvl8pPr>
              <a:defRPr sz="1693"/>
            </a:lvl8pPr>
            <a:lvl9pPr>
              <a:defRPr sz="16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61EDE8B0-66AB-4FC6-9D6F-9881B82F5555}"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7"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EC41660A-196A-4F91-B1B3-0F5A34DC1DD8}"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39987680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6902" y="1535849"/>
            <a:ext cx="4040442" cy="639804"/>
          </a:xfrm>
        </p:spPr>
        <p:txBody>
          <a:bodyPr anchor="b"/>
          <a:lstStyle>
            <a:lvl1pPr marL="0" indent="0">
              <a:buNone/>
              <a:defRPr sz="2257" b="1"/>
            </a:lvl1pPr>
            <a:lvl2pPr marL="430042" indent="0">
              <a:buNone/>
              <a:defRPr sz="1881" b="1"/>
            </a:lvl2pPr>
            <a:lvl3pPr marL="860085" indent="0">
              <a:buNone/>
              <a:defRPr sz="1693" b="1"/>
            </a:lvl3pPr>
            <a:lvl4pPr marL="1290127" indent="0">
              <a:buNone/>
              <a:defRPr sz="1505" b="1"/>
            </a:lvl4pPr>
            <a:lvl5pPr marL="1720169" indent="0">
              <a:buNone/>
              <a:defRPr sz="1505" b="1"/>
            </a:lvl5pPr>
            <a:lvl6pPr marL="2150212" indent="0">
              <a:buNone/>
              <a:defRPr sz="1505" b="1"/>
            </a:lvl6pPr>
            <a:lvl7pPr marL="2580254" indent="0">
              <a:buNone/>
              <a:defRPr sz="1505" b="1"/>
            </a:lvl7pPr>
            <a:lvl8pPr marL="3010296" indent="0">
              <a:buNone/>
              <a:defRPr sz="1505" b="1"/>
            </a:lvl8pPr>
            <a:lvl9pPr marL="3440339" indent="0">
              <a:buNone/>
              <a:defRPr sz="1505" b="1"/>
            </a:lvl9pPr>
          </a:lstStyle>
          <a:p>
            <a:pPr lvl="0"/>
            <a:r>
              <a:rPr lang="zh-CN" altLang="en-US"/>
              <a:t>单击此处编辑母版文本样式</a:t>
            </a:r>
          </a:p>
        </p:txBody>
      </p:sp>
      <p:sp>
        <p:nvSpPr>
          <p:cNvPr id="4" name="内容占位符 3"/>
          <p:cNvSpPr>
            <a:spLocks noGrp="1"/>
          </p:cNvSpPr>
          <p:nvPr>
            <p:ph sz="half" idx="2"/>
          </p:nvPr>
        </p:nvSpPr>
        <p:spPr>
          <a:xfrm>
            <a:off x="456902" y="2175653"/>
            <a:ext cx="4040442" cy="3950233"/>
          </a:xfrm>
        </p:spPr>
        <p:txBody>
          <a:bodyPr/>
          <a:lstStyle>
            <a:lvl1pPr>
              <a:defRPr sz="2257"/>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165" y="1535849"/>
            <a:ext cx="4041934" cy="639804"/>
          </a:xfrm>
        </p:spPr>
        <p:txBody>
          <a:bodyPr anchor="b"/>
          <a:lstStyle>
            <a:lvl1pPr marL="0" indent="0">
              <a:buNone/>
              <a:defRPr sz="2257" b="1"/>
            </a:lvl1pPr>
            <a:lvl2pPr marL="430042" indent="0">
              <a:buNone/>
              <a:defRPr sz="1881" b="1"/>
            </a:lvl2pPr>
            <a:lvl3pPr marL="860085" indent="0">
              <a:buNone/>
              <a:defRPr sz="1693" b="1"/>
            </a:lvl3pPr>
            <a:lvl4pPr marL="1290127" indent="0">
              <a:buNone/>
              <a:defRPr sz="1505" b="1"/>
            </a:lvl4pPr>
            <a:lvl5pPr marL="1720169" indent="0">
              <a:buNone/>
              <a:defRPr sz="1505" b="1"/>
            </a:lvl5pPr>
            <a:lvl6pPr marL="2150212" indent="0">
              <a:buNone/>
              <a:defRPr sz="1505" b="1"/>
            </a:lvl6pPr>
            <a:lvl7pPr marL="2580254" indent="0">
              <a:buNone/>
              <a:defRPr sz="1505" b="1"/>
            </a:lvl7pPr>
            <a:lvl8pPr marL="3010296" indent="0">
              <a:buNone/>
              <a:defRPr sz="1505" b="1"/>
            </a:lvl8pPr>
            <a:lvl9pPr marL="3440339" indent="0">
              <a:buNone/>
              <a:defRPr sz="1505" b="1"/>
            </a:lvl9pPr>
          </a:lstStyle>
          <a:p>
            <a:pPr lvl="0"/>
            <a:r>
              <a:rPr lang="zh-CN" altLang="en-US"/>
              <a:t>单击此处编辑母版文本样式</a:t>
            </a:r>
          </a:p>
        </p:txBody>
      </p:sp>
      <p:sp>
        <p:nvSpPr>
          <p:cNvPr id="6" name="内容占位符 5"/>
          <p:cNvSpPr>
            <a:spLocks noGrp="1"/>
          </p:cNvSpPr>
          <p:nvPr>
            <p:ph sz="quarter" idx="4"/>
          </p:nvPr>
        </p:nvSpPr>
        <p:spPr>
          <a:xfrm>
            <a:off x="4645165" y="2175653"/>
            <a:ext cx="4041934" cy="3950233"/>
          </a:xfrm>
        </p:spPr>
        <p:txBody>
          <a:bodyPr/>
          <a:lstStyle>
            <a:lvl1pPr>
              <a:defRPr sz="2257"/>
            </a:lvl1pPr>
            <a:lvl2pPr>
              <a:defRPr sz="1881"/>
            </a:lvl2pPr>
            <a:lvl3pPr>
              <a:defRPr sz="1693"/>
            </a:lvl3pPr>
            <a:lvl4pPr>
              <a:defRPr sz="1505"/>
            </a:lvl4pPr>
            <a:lvl5pPr>
              <a:defRPr sz="1505"/>
            </a:lvl5pPr>
            <a:lvl6pPr>
              <a:defRPr sz="1505"/>
            </a:lvl6pPr>
            <a:lvl7pPr>
              <a:defRPr sz="1505"/>
            </a:lvl7pPr>
            <a:lvl8pPr>
              <a:defRPr sz="1505"/>
            </a:lvl8pPr>
            <a:lvl9pPr>
              <a:defRPr sz="15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2D31FBE7-30E5-4720-A86B-5956230994ED}"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8"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9"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496C505D-BB59-41D6-8B3E-0E4072DC0AC8}"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87067799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EB80692D-5612-47C3-9C2F-7220A88674C6}"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4"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5"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75309B64-3602-43A9-8028-A96E2F7C4891}"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2879838512"/>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548349DC-4456-4E19-A5E4-E8160C351188}"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3"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4"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2B39DD8D-8004-4930-9CE1-85DFC9426239}"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418212166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902" y="273748"/>
            <a:ext cx="3008681" cy="1161833"/>
          </a:xfrm>
        </p:spPr>
        <p:txBody>
          <a:bodyPr anchor="b"/>
          <a:lstStyle>
            <a:lvl1pPr algn="l">
              <a:defRPr sz="1881" b="1"/>
            </a:lvl1pPr>
          </a:lstStyle>
          <a:p>
            <a:r>
              <a:rPr lang="zh-CN" altLang="en-US"/>
              <a:t>单击此处编辑母版标题样式</a:t>
            </a:r>
          </a:p>
        </p:txBody>
      </p:sp>
      <p:sp>
        <p:nvSpPr>
          <p:cNvPr id="3" name="内容占位符 2"/>
          <p:cNvSpPr>
            <a:spLocks noGrp="1"/>
          </p:cNvSpPr>
          <p:nvPr>
            <p:ph idx="1"/>
          </p:nvPr>
        </p:nvSpPr>
        <p:spPr>
          <a:xfrm>
            <a:off x="3574581" y="273747"/>
            <a:ext cx="5112517" cy="5852139"/>
          </a:xfrm>
        </p:spPr>
        <p:txBody>
          <a:bodyPr/>
          <a:lstStyle>
            <a:lvl1pPr>
              <a:defRPr sz="3010"/>
            </a:lvl1pPr>
            <a:lvl2pPr>
              <a:defRPr sz="2634"/>
            </a:lvl2pPr>
            <a:lvl3pPr>
              <a:defRPr sz="2257"/>
            </a:lvl3pPr>
            <a:lvl4pPr>
              <a:defRPr sz="1881"/>
            </a:lvl4pPr>
            <a:lvl5pPr>
              <a:defRPr sz="1881"/>
            </a:lvl5pPr>
            <a:lvl6pPr>
              <a:defRPr sz="1881"/>
            </a:lvl6pPr>
            <a:lvl7pPr>
              <a:defRPr sz="1881"/>
            </a:lvl7pPr>
            <a:lvl8pPr>
              <a:defRPr sz="1881"/>
            </a:lvl8pPr>
            <a:lvl9pPr>
              <a:defRPr sz="188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6902" y="1435581"/>
            <a:ext cx="3008681" cy="4690306"/>
          </a:xfrm>
        </p:spPr>
        <p:txBody>
          <a:bodyPr/>
          <a:lstStyle>
            <a:lvl1pPr marL="0" indent="0">
              <a:buNone/>
              <a:defRPr sz="1317"/>
            </a:lvl1pPr>
            <a:lvl2pPr marL="430042" indent="0">
              <a:buNone/>
              <a:defRPr sz="1129"/>
            </a:lvl2pPr>
            <a:lvl3pPr marL="860085" indent="0">
              <a:buNone/>
              <a:defRPr sz="941"/>
            </a:lvl3pPr>
            <a:lvl4pPr marL="1290127" indent="0">
              <a:buNone/>
              <a:defRPr sz="847"/>
            </a:lvl4pPr>
            <a:lvl5pPr marL="1720169" indent="0">
              <a:buNone/>
              <a:defRPr sz="847"/>
            </a:lvl5pPr>
            <a:lvl6pPr marL="2150212" indent="0">
              <a:buNone/>
              <a:defRPr sz="847"/>
            </a:lvl6pPr>
            <a:lvl7pPr marL="2580254" indent="0">
              <a:buNone/>
              <a:defRPr sz="847"/>
            </a:lvl7pPr>
            <a:lvl8pPr marL="3010296" indent="0">
              <a:buNone/>
              <a:defRPr sz="847"/>
            </a:lvl8pPr>
            <a:lvl9pPr marL="3440339" indent="0">
              <a:buNone/>
              <a:defRPr sz="847"/>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081C519B-26ED-4684-B6BC-90AB8AE1DB1E}"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7"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66CE7129-F9E1-4A57-ADC3-49A3629F08FF}"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176545931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2311692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771" y="4800122"/>
            <a:ext cx="5487296" cy="566593"/>
          </a:xfrm>
        </p:spPr>
        <p:txBody>
          <a:bodyPr anchor="b"/>
          <a:lstStyle>
            <a:lvl1pPr algn="l">
              <a:defRPr sz="1881" b="1"/>
            </a:lvl1pPr>
          </a:lstStyle>
          <a:p>
            <a:r>
              <a:rPr lang="zh-CN" altLang="en-US"/>
              <a:t>单击此处编辑母版标题样式</a:t>
            </a:r>
          </a:p>
        </p:txBody>
      </p:sp>
      <p:sp>
        <p:nvSpPr>
          <p:cNvPr id="3" name="图片占位符 2"/>
          <p:cNvSpPr>
            <a:spLocks noGrp="1"/>
          </p:cNvSpPr>
          <p:nvPr>
            <p:ph type="pic" idx="1"/>
          </p:nvPr>
        </p:nvSpPr>
        <p:spPr>
          <a:xfrm>
            <a:off x="1791771" y="612748"/>
            <a:ext cx="5487296" cy="4114163"/>
          </a:xfrm>
        </p:spPr>
        <p:txBody>
          <a:bodyPr/>
          <a:lstStyle>
            <a:lvl1pPr marL="0" indent="0">
              <a:buNone/>
              <a:defRPr sz="3010"/>
            </a:lvl1pPr>
            <a:lvl2pPr marL="430042" indent="0">
              <a:buNone/>
              <a:defRPr sz="2634"/>
            </a:lvl2pPr>
            <a:lvl3pPr marL="860085" indent="0">
              <a:buNone/>
              <a:defRPr sz="2257"/>
            </a:lvl3pPr>
            <a:lvl4pPr marL="1290127" indent="0">
              <a:buNone/>
              <a:defRPr sz="1881"/>
            </a:lvl4pPr>
            <a:lvl5pPr marL="1720169" indent="0">
              <a:buNone/>
              <a:defRPr sz="1881"/>
            </a:lvl5pPr>
            <a:lvl6pPr marL="2150212" indent="0">
              <a:buNone/>
              <a:defRPr sz="1881"/>
            </a:lvl6pPr>
            <a:lvl7pPr marL="2580254" indent="0">
              <a:buNone/>
              <a:defRPr sz="1881"/>
            </a:lvl7pPr>
            <a:lvl8pPr marL="3010296" indent="0">
              <a:buNone/>
              <a:defRPr sz="1881"/>
            </a:lvl8pPr>
            <a:lvl9pPr marL="3440339" indent="0">
              <a:buNone/>
              <a:defRPr sz="1881"/>
            </a:lvl9pPr>
          </a:lstStyle>
          <a:p>
            <a:pPr lvl="0"/>
            <a:endParaRPr lang="zh-CN" altLang="en-US" noProof="0"/>
          </a:p>
        </p:txBody>
      </p:sp>
      <p:sp>
        <p:nvSpPr>
          <p:cNvPr id="4" name="文本占位符 3"/>
          <p:cNvSpPr>
            <a:spLocks noGrp="1"/>
          </p:cNvSpPr>
          <p:nvPr>
            <p:ph type="body" sz="half" idx="2"/>
          </p:nvPr>
        </p:nvSpPr>
        <p:spPr>
          <a:xfrm>
            <a:off x="1791771" y="5366715"/>
            <a:ext cx="5487296" cy="805326"/>
          </a:xfrm>
        </p:spPr>
        <p:txBody>
          <a:bodyPr/>
          <a:lstStyle>
            <a:lvl1pPr marL="0" indent="0">
              <a:buNone/>
              <a:defRPr sz="1317"/>
            </a:lvl1pPr>
            <a:lvl2pPr marL="430042" indent="0">
              <a:buNone/>
              <a:defRPr sz="1129"/>
            </a:lvl2pPr>
            <a:lvl3pPr marL="860085" indent="0">
              <a:buNone/>
              <a:defRPr sz="941"/>
            </a:lvl3pPr>
            <a:lvl4pPr marL="1290127" indent="0">
              <a:buNone/>
              <a:defRPr sz="847"/>
            </a:lvl4pPr>
            <a:lvl5pPr marL="1720169" indent="0">
              <a:buNone/>
              <a:defRPr sz="847"/>
            </a:lvl5pPr>
            <a:lvl6pPr marL="2150212" indent="0">
              <a:buNone/>
              <a:defRPr sz="847"/>
            </a:lvl6pPr>
            <a:lvl7pPr marL="2580254" indent="0">
              <a:buNone/>
              <a:defRPr sz="847"/>
            </a:lvl7pPr>
            <a:lvl8pPr marL="3010296" indent="0">
              <a:buNone/>
              <a:defRPr sz="847"/>
            </a:lvl8pPr>
            <a:lvl9pPr marL="3440339" indent="0">
              <a:buNone/>
              <a:defRPr sz="847"/>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6EFE1196-667C-42B6-A8E6-03806B5868C8}"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7"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FDD026B1-232E-4CE4-97C2-2031B682837F}"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1764877252"/>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6AB38370-ADA6-4086-ABEF-8F51ED56CCD2}"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5"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F007C273-9E3B-438B-B683-51FC66B16A52}"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2043169034"/>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50" y="275339"/>
            <a:ext cx="2057549" cy="585054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6902" y="275339"/>
            <a:ext cx="6029306" cy="585054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1A36B142-A6AF-426F-8034-55A99C8B1209}"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5" name="页脚占位符 2"/>
          <p:cNvSpPr>
            <a:spLocks noGrp="1" noChangeArrowheads="1"/>
          </p:cNvSpPr>
          <p:nvPr>
            <p:ph type="ftr" sz="quarter" idx="11"/>
          </p:nvPr>
        </p:nvSpPr>
        <p:spPr>
          <a:ln/>
        </p:spPr>
        <p:txBody>
          <a:bodyPr/>
          <a:lstStyle>
            <a:lvl1pPr>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6" name="灯片编号占位符 3"/>
          <p:cNvSpPr>
            <a:spLocks noGrp="1" noChangeArrowheads="1"/>
          </p:cNvSpPr>
          <p:nvPr>
            <p:ph type="sldNum" sz="quarter" idx="12"/>
          </p:nvPr>
        </p:nvSpPr>
        <p:spPr>
          <a:ln/>
        </p:spPr>
        <p:txBody>
          <a:bodyPr/>
          <a:lstStyle>
            <a:lvl1pPr>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F21B9420-250A-4065-946B-FB16A3BAE483}"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344772238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425035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232864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6257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4558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57431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307021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F0BEB4A-3825-4693-8AF3-9FA2FF02F351}" type="datetimeFigureOut">
              <a:rPr lang="zh-CN" altLang="en-US" smtClean="0"/>
              <a:t>2020/4/30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115799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BEB4A-3825-4693-8AF3-9FA2FF02F351}" type="datetimeFigureOut">
              <a:rPr lang="zh-CN" altLang="en-US" smtClean="0"/>
              <a:t>2020/4/30</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0C94A-060D-4F83-B107-754B68F852A5}" type="slidenum">
              <a:rPr lang="zh-CN" altLang="en-US" smtClean="0"/>
              <a:t>‹#›</a:t>
            </a:fld>
            <a:endParaRPr lang="zh-CN" altLang="en-US"/>
          </a:p>
        </p:txBody>
      </p:sp>
    </p:spTree>
    <p:extLst>
      <p:ext uri="{BB962C8B-B14F-4D97-AF65-F5344CB8AC3E}">
        <p14:creationId xmlns:p14="http://schemas.microsoft.com/office/powerpoint/2010/main" val="2870977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3" descr="C:\Documents and Settings\Administrator\桌面\未标题-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94" y="1592"/>
            <a:ext cx="9142506" cy="68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20061122005907836"/>
          <p:cNvPicPr>
            <a:picLocks noChangeAspect="1" noChangeArrowheads="1"/>
          </p:cNvPicPr>
          <p:nvPr userDrawn="1"/>
        </p:nvPicPr>
        <p:blipFill>
          <a:blip r:embed="rId14">
            <a:lum contrast="-24000"/>
            <a:extLst>
              <a:ext uri="{28A0092B-C50C-407E-A947-70E740481C1C}">
                <a14:useLocalDpi xmlns:a14="http://schemas.microsoft.com/office/drawing/2010/main" val="0"/>
              </a:ext>
            </a:extLst>
          </a:blip>
          <a:srcRect/>
          <a:stretch>
            <a:fillRect/>
          </a:stretch>
        </p:blipFill>
        <p:spPr bwMode="auto">
          <a:xfrm rot="660000">
            <a:off x="8478059" y="-28647"/>
            <a:ext cx="689831" cy="71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标题占位符 1"/>
          <p:cNvSpPr>
            <a:spLocks noGrp="1" noChangeArrowheads="1"/>
          </p:cNvSpPr>
          <p:nvPr>
            <p:ph type="title"/>
          </p:nvPr>
        </p:nvSpPr>
        <p:spPr bwMode="auto">
          <a:xfrm>
            <a:off x="456902" y="275339"/>
            <a:ext cx="8230197" cy="114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ctr" anchorCtr="0" compatLnSpc="1">
            <a:prstTxWarp prst="textNoShape">
              <a:avLst/>
            </a:prstTxWarp>
          </a:bodyPr>
          <a:lstStyle/>
          <a:p>
            <a:pPr lvl="0"/>
            <a:r>
              <a:rPr lang="zh-CN" altLang="zh-CN"/>
              <a:t>单击此处编辑母版标题样式</a:t>
            </a:r>
          </a:p>
        </p:txBody>
      </p:sp>
      <p:sp>
        <p:nvSpPr>
          <p:cNvPr id="2053" name="文本占位符 2"/>
          <p:cNvSpPr>
            <a:spLocks noGrp="1" noChangeArrowheads="1"/>
          </p:cNvSpPr>
          <p:nvPr>
            <p:ph type="body" idx="1"/>
          </p:nvPr>
        </p:nvSpPr>
        <p:spPr bwMode="auto">
          <a:xfrm>
            <a:off x="456902" y="1599511"/>
            <a:ext cx="8230197" cy="45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4" name="日期占位符 1"/>
          <p:cNvSpPr>
            <a:spLocks noGrp="1" noChangeArrowheads="1"/>
          </p:cNvSpPr>
          <p:nvPr>
            <p:ph type="dt" sz="half" idx="2"/>
          </p:nvPr>
        </p:nvSpPr>
        <p:spPr bwMode="auto">
          <a:xfrm>
            <a:off x="456901" y="6356660"/>
            <a:ext cx="2133700" cy="364466"/>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defRPr sz="1129" smtClean="0">
                <a:solidFill>
                  <a:srgbClr val="898989"/>
                </a:solidFill>
                <a:latin typeface="+mn-lt"/>
              </a:defRPr>
            </a:lvl1pPr>
          </a:lstStyle>
          <a:p>
            <a:pPr marL="0" marR="0" lvl="0" indent="0" algn="l" defTabSz="851125" rtl="0" eaLnBrk="1" fontAlgn="base" latinLnBrk="0" hangingPunct="1">
              <a:lnSpc>
                <a:spcPct val="100000"/>
              </a:lnSpc>
              <a:spcBef>
                <a:spcPct val="0"/>
              </a:spcBef>
              <a:spcAft>
                <a:spcPct val="0"/>
              </a:spcAft>
              <a:buClrTx/>
              <a:buSzTx/>
              <a:buFontTx/>
              <a:buNone/>
              <a:tabLst/>
              <a:defRPr/>
            </a:pPr>
            <a:fld id="{258D51A4-FF2C-4FD5-91FC-AF84647F8946}" type="datetimeFigureOut">
              <a:rPr kumimoji="0" lang="zh-CN" altLang="en-US" sz="1129" b="0" i="0" u="none" strike="noStrike" kern="1200" cap="none" spc="0" normalizeH="0" baseline="0" noProof="0" smtClean="0">
                <a:ln>
                  <a:noFill/>
                </a:ln>
                <a:solidFill>
                  <a:srgbClr val="898989"/>
                </a:solidFill>
                <a:effectLst/>
                <a:uLnTx/>
                <a:uFillTx/>
                <a:latin typeface="Calibri"/>
                <a:ea typeface="宋体"/>
                <a:cs typeface="+mn-cs"/>
              </a:rPr>
              <a:pPr marL="0" marR="0" lvl="0" indent="0" algn="l" defTabSz="851125" rtl="0" eaLnBrk="1" fontAlgn="base" latinLnBrk="0" hangingPunct="1">
                <a:lnSpc>
                  <a:spcPct val="100000"/>
                </a:lnSpc>
                <a:spcBef>
                  <a:spcPct val="0"/>
                </a:spcBef>
                <a:spcAft>
                  <a:spcPct val="0"/>
                </a:spcAft>
                <a:buClrTx/>
                <a:buSzTx/>
                <a:buFontTx/>
                <a:buNone/>
                <a:tabLst/>
                <a:defRPr/>
              </a:pPr>
              <a:t>2020/4/30</a:t>
            </a:fld>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2055" name="页脚占位符 2"/>
          <p:cNvSpPr>
            <a:spLocks noGrp="1" noChangeArrowheads="1"/>
          </p:cNvSpPr>
          <p:nvPr>
            <p:ph type="ftr" sz="quarter" idx="3"/>
          </p:nvPr>
        </p:nvSpPr>
        <p:spPr bwMode="auto">
          <a:xfrm>
            <a:off x="3123653" y="6356660"/>
            <a:ext cx="2896695" cy="364466"/>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ctr">
              <a:defRPr sz="1129" smtClean="0">
                <a:solidFill>
                  <a:srgbClr val="898989"/>
                </a:solidFill>
                <a:latin typeface="+mn-lt"/>
              </a:defRPr>
            </a:lvl1pPr>
          </a:lstStyle>
          <a:p>
            <a:pPr marL="0" marR="0" lvl="0" indent="0" algn="ctr" defTabSz="851125" rtl="0" eaLnBrk="1" fontAlgn="base" latinLnBrk="0" hangingPunct="1">
              <a:lnSpc>
                <a:spcPct val="100000"/>
              </a:lnSpc>
              <a:spcBef>
                <a:spcPct val="0"/>
              </a:spcBef>
              <a:spcAft>
                <a:spcPct val="0"/>
              </a:spcAft>
              <a:buClrTx/>
              <a:buSzTx/>
              <a:buFontTx/>
              <a:buNone/>
              <a:tabLst/>
              <a:defRPr/>
            </a:pPr>
            <a:endParaRPr kumimoji="0" lang="zh-CN" altLang="en-US" sz="1129" b="0" i="0" u="none" strike="noStrike" kern="1200" cap="none" spc="0" normalizeH="0" baseline="0" noProof="0">
              <a:ln>
                <a:noFill/>
              </a:ln>
              <a:solidFill>
                <a:srgbClr val="898989"/>
              </a:solidFill>
              <a:effectLst/>
              <a:uLnTx/>
              <a:uFillTx/>
              <a:latin typeface="Calibri"/>
              <a:ea typeface="宋体"/>
              <a:cs typeface="+mn-cs"/>
            </a:endParaRPr>
          </a:p>
        </p:txBody>
      </p:sp>
      <p:sp>
        <p:nvSpPr>
          <p:cNvPr id="2056" name="灯片编号占位符 3"/>
          <p:cNvSpPr>
            <a:spLocks noGrp="1" noChangeArrowheads="1"/>
          </p:cNvSpPr>
          <p:nvPr>
            <p:ph type="sldNum" sz="quarter" idx="4"/>
          </p:nvPr>
        </p:nvSpPr>
        <p:spPr bwMode="auto">
          <a:xfrm>
            <a:off x="6553400" y="6356660"/>
            <a:ext cx="2133699" cy="364466"/>
          </a:xfrm>
          <a:prstGeom prst="rect">
            <a:avLst/>
          </a:prstGeom>
          <a:noFill/>
          <a:ln w="9525">
            <a:noFill/>
            <a:miter lim="800000"/>
            <a:headEnd/>
            <a:tailEnd/>
          </a:ln>
        </p:spPr>
        <p:txBody>
          <a:bodyPr vert="horz" wrap="square" lIns="90516" tIns="45258" rIns="90516" bIns="45258" numCol="1" anchor="ctr" anchorCtr="0" compatLnSpc="1">
            <a:prstTxWarp prst="textNoShape">
              <a:avLst/>
            </a:prstTxWarp>
          </a:bodyPr>
          <a:lstStyle>
            <a:lvl1pPr algn="r">
              <a:defRPr sz="1129">
                <a:solidFill>
                  <a:srgbClr val="898989"/>
                </a:solidFill>
                <a:latin typeface="Calibri" panose="020F0502020204030204" pitchFamily="34" charset="0"/>
              </a:defRPr>
            </a:lvl1pPr>
          </a:lstStyle>
          <a:p>
            <a:pPr marL="0" marR="0" lvl="0" indent="0" algn="r" defTabSz="851125" rtl="0" eaLnBrk="1" fontAlgn="base" latinLnBrk="0" hangingPunct="1">
              <a:lnSpc>
                <a:spcPct val="100000"/>
              </a:lnSpc>
              <a:spcBef>
                <a:spcPct val="0"/>
              </a:spcBef>
              <a:spcAft>
                <a:spcPct val="0"/>
              </a:spcAft>
              <a:buClrTx/>
              <a:buSzTx/>
              <a:buFontTx/>
              <a:buNone/>
              <a:tabLst/>
              <a:defRPr/>
            </a:pPr>
            <a:fld id="{8E3881B3-D701-47BB-BF2F-446F4EB95134}" type="slidenum">
              <a:rPr kumimoji="0" lang="en-US" altLang="zh-CN" sz="1129" b="0" i="0" u="none" strike="noStrike" kern="1200" cap="none" spc="0" normalizeH="0" baseline="0" noProof="0" smtClean="0">
                <a:ln>
                  <a:noFill/>
                </a:ln>
                <a:solidFill>
                  <a:srgbClr val="898989"/>
                </a:solidFill>
                <a:effectLst/>
                <a:uLnTx/>
                <a:uFillTx/>
                <a:latin typeface="Calibri" panose="020F0502020204030204" pitchFamily="34" charset="0"/>
                <a:ea typeface="宋体"/>
                <a:cs typeface="+mn-cs"/>
              </a:rPr>
              <a:pPr marL="0" marR="0" lvl="0" indent="0" algn="r" defTabSz="851125" rtl="0" eaLnBrk="1" fontAlgn="base" latinLnBrk="0" hangingPunct="1">
                <a:lnSpc>
                  <a:spcPct val="100000"/>
                </a:lnSpc>
                <a:spcBef>
                  <a:spcPct val="0"/>
                </a:spcBef>
                <a:spcAft>
                  <a:spcPct val="0"/>
                </a:spcAft>
                <a:buClrTx/>
                <a:buSzTx/>
                <a:buFontTx/>
                <a:buNone/>
                <a:tabLst/>
                <a:defRPr/>
              </a:pPr>
              <a:t>‹#›</a:t>
            </a:fld>
            <a:endParaRPr kumimoji="0" lang="zh-CN" altLang="zh-CN" sz="1129" b="0" i="0" u="none" strike="noStrike" kern="1200" cap="none" spc="0" normalizeH="0" baseline="0" noProof="0">
              <a:ln>
                <a:noFill/>
              </a:ln>
              <a:solidFill>
                <a:srgbClr val="898989"/>
              </a:solidFill>
              <a:effectLst/>
              <a:uLnTx/>
              <a:uFillTx/>
              <a:latin typeface="Calibri" panose="020F0502020204030204" pitchFamily="34" charset="0"/>
              <a:ea typeface="宋体"/>
              <a:cs typeface="+mn-cs"/>
            </a:endParaRPr>
          </a:p>
        </p:txBody>
      </p:sp>
    </p:spTree>
    <p:extLst>
      <p:ext uri="{BB962C8B-B14F-4D97-AF65-F5344CB8AC3E}">
        <p14:creationId xmlns:p14="http://schemas.microsoft.com/office/powerpoint/2010/main" val="2845533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ctr" defTabSz="851125" rtl="0" eaLnBrk="0" fontAlgn="base" hangingPunct="0">
        <a:spcBef>
          <a:spcPct val="0"/>
        </a:spcBef>
        <a:spcAft>
          <a:spcPct val="0"/>
        </a:spcAft>
        <a:defRPr sz="4139">
          <a:solidFill>
            <a:schemeClr val="tx1"/>
          </a:solidFill>
          <a:latin typeface="+mj-lt"/>
          <a:ea typeface="+mj-ea"/>
          <a:cs typeface="+mj-cs"/>
        </a:defRPr>
      </a:lvl1pPr>
      <a:lvl2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2pPr>
      <a:lvl3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3pPr>
      <a:lvl4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4pPr>
      <a:lvl5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5pPr>
      <a:lvl6pPr marL="430042" algn="ctr" defTabSz="851125" rtl="0" eaLnBrk="0" fontAlgn="base" hangingPunct="0">
        <a:spcBef>
          <a:spcPct val="0"/>
        </a:spcBef>
        <a:spcAft>
          <a:spcPct val="0"/>
        </a:spcAft>
        <a:defRPr sz="4139">
          <a:solidFill>
            <a:schemeClr val="tx1"/>
          </a:solidFill>
          <a:latin typeface="Calibri" pitchFamily="2" charset="0"/>
          <a:ea typeface="宋体" pitchFamily="2" charset="-122"/>
        </a:defRPr>
      </a:lvl6pPr>
      <a:lvl7pPr marL="860085" algn="ctr" defTabSz="851125" rtl="0" eaLnBrk="0" fontAlgn="base" hangingPunct="0">
        <a:spcBef>
          <a:spcPct val="0"/>
        </a:spcBef>
        <a:spcAft>
          <a:spcPct val="0"/>
        </a:spcAft>
        <a:defRPr sz="4139">
          <a:solidFill>
            <a:schemeClr val="tx1"/>
          </a:solidFill>
          <a:latin typeface="Calibri" pitchFamily="2" charset="0"/>
          <a:ea typeface="宋体" pitchFamily="2" charset="-122"/>
        </a:defRPr>
      </a:lvl7pPr>
      <a:lvl8pPr marL="1290127" algn="ctr" defTabSz="851125" rtl="0" eaLnBrk="0" fontAlgn="base" hangingPunct="0">
        <a:spcBef>
          <a:spcPct val="0"/>
        </a:spcBef>
        <a:spcAft>
          <a:spcPct val="0"/>
        </a:spcAft>
        <a:defRPr sz="4139">
          <a:solidFill>
            <a:schemeClr val="tx1"/>
          </a:solidFill>
          <a:latin typeface="Calibri" pitchFamily="2" charset="0"/>
          <a:ea typeface="宋体" pitchFamily="2" charset="-122"/>
        </a:defRPr>
      </a:lvl8pPr>
      <a:lvl9pPr marL="1720169" algn="ctr" defTabSz="851125" rtl="0" eaLnBrk="0" fontAlgn="base" hangingPunct="0">
        <a:spcBef>
          <a:spcPct val="0"/>
        </a:spcBef>
        <a:spcAft>
          <a:spcPct val="0"/>
        </a:spcAft>
        <a:defRPr sz="4139">
          <a:solidFill>
            <a:schemeClr val="tx1"/>
          </a:solidFill>
          <a:latin typeface="Calibri" pitchFamily="2" charset="0"/>
          <a:ea typeface="宋体" pitchFamily="2" charset="-122"/>
        </a:defRPr>
      </a:lvl9pPr>
    </p:titleStyle>
    <p:bodyStyle>
      <a:lvl1pPr marL="318053" indent="-318053" algn="l" defTabSz="851125" rtl="0" eaLnBrk="0" fontAlgn="base" hangingPunct="0">
        <a:spcBef>
          <a:spcPct val="20000"/>
        </a:spcBef>
        <a:spcAft>
          <a:spcPct val="0"/>
        </a:spcAft>
        <a:buFont typeface="Arial" panose="020B0604020202020204" pitchFamily="34" charset="0"/>
        <a:buChar char="•"/>
        <a:defRPr sz="3010">
          <a:solidFill>
            <a:schemeClr val="tx1"/>
          </a:solidFill>
          <a:latin typeface="+mn-lt"/>
          <a:ea typeface="+mn-ea"/>
          <a:cs typeface="+mn-cs"/>
        </a:defRPr>
      </a:lvl1pPr>
      <a:lvl2pPr marL="691353" indent="-265790" algn="l" defTabSz="851125" rtl="0" eaLnBrk="0" fontAlgn="base" hangingPunct="0">
        <a:spcBef>
          <a:spcPct val="20000"/>
        </a:spcBef>
        <a:spcAft>
          <a:spcPct val="0"/>
        </a:spcAft>
        <a:buFont typeface="Arial" panose="020B0604020202020204" pitchFamily="34" charset="0"/>
        <a:buChar char="–"/>
        <a:defRPr sz="2634">
          <a:solidFill>
            <a:schemeClr val="tx1"/>
          </a:solidFill>
          <a:latin typeface="+mn-lt"/>
          <a:ea typeface="+mn-ea"/>
        </a:defRPr>
      </a:lvl2pPr>
      <a:lvl3pPr marL="1063160" indent="-212035" algn="l" defTabSz="851125" rtl="0" eaLnBrk="0" fontAlgn="base" hangingPunct="0">
        <a:spcBef>
          <a:spcPct val="20000"/>
        </a:spcBef>
        <a:spcAft>
          <a:spcPct val="0"/>
        </a:spcAft>
        <a:buFont typeface="Arial" panose="020B0604020202020204" pitchFamily="34" charset="0"/>
        <a:buChar char="•"/>
        <a:defRPr sz="2257">
          <a:solidFill>
            <a:schemeClr val="tx1"/>
          </a:solidFill>
          <a:latin typeface="+mn-lt"/>
          <a:ea typeface="+mn-ea"/>
        </a:defRPr>
      </a:lvl3pPr>
      <a:lvl4pPr marL="1488723" indent="-212035" algn="l" defTabSz="851125" rtl="0" eaLnBrk="0" fontAlgn="base" hangingPunct="0">
        <a:spcBef>
          <a:spcPct val="20000"/>
        </a:spcBef>
        <a:spcAft>
          <a:spcPct val="0"/>
        </a:spcAft>
        <a:buFont typeface="Arial" panose="020B0604020202020204" pitchFamily="34" charset="0"/>
        <a:buChar char="–"/>
        <a:defRPr sz="1881">
          <a:solidFill>
            <a:schemeClr val="tx1"/>
          </a:solidFill>
          <a:latin typeface="+mn-lt"/>
          <a:ea typeface="+mn-ea"/>
        </a:defRPr>
      </a:lvl4pPr>
      <a:lvl5pPr marL="1914286" indent="-212035" algn="l" defTabSz="851125" rtl="0" eaLnBrk="0" fontAlgn="base" hangingPunct="0">
        <a:spcBef>
          <a:spcPct val="20000"/>
        </a:spcBef>
        <a:spcAft>
          <a:spcPct val="0"/>
        </a:spcAft>
        <a:buFont typeface="Arial" panose="020B0604020202020204" pitchFamily="34" charset="0"/>
        <a:buChar char="»"/>
        <a:defRPr sz="1881">
          <a:solidFill>
            <a:schemeClr val="tx1"/>
          </a:solidFill>
          <a:latin typeface="+mn-lt"/>
          <a:ea typeface="+mn-ea"/>
        </a:defRPr>
      </a:lvl5pPr>
      <a:lvl6pPr marL="2344328" indent="-212035" algn="l" defTabSz="851125" rtl="0" eaLnBrk="0" fontAlgn="base" hangingPunct="0">
        <a:spcBef>
          <a:spcPct val="20000"/>
        </a:spcBef>
        <a:spcAft>
          <a:spcPct val="0"/>
        </a:spcAft>
        <a:buFont typeface="Arial" pitchFamily="34" charset="0"/>
        <a:buChar char="»"/>
        <a:defRPr sz="1881">
          <a:solidFill>
            <a:schemeClr val="tx1"/>
          </a:solidFill>
          <a:latin typeface="+mn-lt"/>
          <a:ea typeface="+mn-ea"/>
        </a:defRPr>
      </a:lvl6pPr>
      <a:lvl7pPr marL="2774370" indent="-212035" algn="l" defTabSz="851125" rtl="0" eaLnBrk="0" fontAlgn="base" hangingPunct="0">
        <a:spcBef>
          <a:spcPct val="20000"/>
        </a:spcBef>
        <a:spcAft>
          <a:spcPct val="0"/>
        </a:spcAft>
        <a:buFont typeface="Arial" pitchFamily="34" charset="0"/>
        <a:buChar char="»"/>
        <a:defRPr sz="1881">
          <a:solidFill>
            <a:schemeClr val="tx1"/>
          </a:solidFill>
          <a:latin typeface="+mn-lt"/>
          <a:ea typeface="+mn-ea"/>
        </a:defRPr>
      </a:lvl7pPr>
      <a:lvl8pPr marL="3204413" indent="-212035" algn="l" defTabSz="851125" rtl="0" eaLnBrk="0" fontAlgn="base" hangingPunct="0">
        <a:spcBef>
          <a:spcPct val="20000"/>
        </a:spcBef>
        <a:spcAft>
          <a:spcPct val="0"/>
        </a:spcAft>
        <a:buFont typeface="Arial" pitchFamily="34" charset="0"/>
        <a:buChar char="»"/>
        <a:defRPr sz="1881">
          <a:solidFill>
            <a:schemeClr val="tx1"/>
          </a:solidFill>
          <a:latin typeface="+mn-lt"/>
          <a:ea typeface="+mn-ea"/>
        </a:defRPr>
      </a:lvl8pPr>
      <a:lvl9pPr marL="3634455" indent="-212035" algn="l" defTabSz="851125" rtl="0" eaLnBrk="0" fontAlgn="base" hangingPunct="0">
        <a:spcBef>
          <a:spcPct val="20000"/>
        </a:spcBef>
        <a:spcAft>
          <a:spcPct val="0"/>
        </a:spcAft>
        <a:buFont typeface="Arial" pitchFamily="34" charset="0"/>
        <a:buChar char="»"/>
        <a:defRPr sz="1881">
          <a:solidFill>
            <a:schemeClr val="tx1"/>
          </a:solidFill>
          <a:latin typeface="+mn-lt"/>
          <a:ea typeface="+mn-ea"/>
        </a:defRPr>
      </a:lvl9pPr>
    </p:bodyStyle>
    <p:otherStyle>
      <a:defPPr>
        <a:defRPr lang="zh-CN"/>
      </a:defPPr>
      <a:lvl1pPr marL="0" algn="l" defTabSz="860085" rtl="0" eaLnBrk="1" latinLnBrk="0" hangingPunct="1">
        <a:defRPr sz="1693" kern="1200">
          <a:solidFill>
            <a:schemeClr val="tx1"/>
          </a:solidFill>
          <a:latin typeface="+mn-lt"/>
          <a:ea typeface="+mn-ea"/>
          <a:cs typeface="+mn-cs"/>
        </a:defRPr>
      </a:lvl1pPr>
      <a:lvl2pPr marL="430042" algn="l" defTabSz="860085" rtl="0" eaLnBrk="1" latinLnBrk="0" hangingPunct="1">
        <a:defRPr sz="1693" kern="1200">
          <a:solidFill>
            <a:schemeClr val="tx1"/>
          </a:solidFill>
          <a:latin typeface="+mn-lt"/>
          <a:ea typeface="+mn-ea"/>
          <a:cs typeface="+mn-cs"/>
        </a:defRPr>
      </a:lvl2pPr>
      <a:lvl3pPr marL="860085" algn="l" defTabSz="860085" rtl="0" eaLnBrk="1" latinLnBrk="0" hangingPunct="1">
        <a:defRPr sz="1693" kern="1200">
          <a:solidFill>
            <a:schemeClr val="tx1"/>
          </a:solidFill>
          <a:latin typeface="+mn-lt"/>
          <a:ea typeface="+mn-ea"/>
          <a:cs typeface="+mn-cs"/>
        </a:defRPr>
      </a:lvl3pPr>
      <a:lvl4pPr marL="1290127" algn="l" defTabSz="860085" rtl="0" eaLnBrk="1" latinLnBrk="0" hangingPunct="1">
        <a:defRPr sz="1693" kern="1200">
          <a:solidFill>
            <a:schemeClr val="tx1"/>
          </a:solidFill>
          <a:latin typeface="+mn-lt"/>
          <a:ea typeface="+mn-ea"/>
          <a:cs typeface="+mn-cs"/>
        </a:defRPr>
      </a:lvl4pPr>
      <a:lvl5pPr marL="1720169" algn="l" defTabSz="860085" rtl="0" eaLnBrk="1" latinLnBrk="0" hangingPunct="1">
        <a:defRPr sz="1693" kern="1200">
          <a:solidFill>
            <a:schemeClr val="tx1"/>
          </a:solidFill>
          <a:latin typeface="+mn-lt"/>
          <a:ea typeface="+mn-ea"/>
          <a:cs typeface="+mn-cs"/>
        </a:defRPr>
      </a:lvl5pPr>
      <a:lvl6pPr marL="2150212" algn="l" defTabSz="860085" rtl="0" eaLnBrk="1" latinLnBrk="0" hangingPunct="1">
        <a:defRPr sz="1693" kern="1200">
          <a:solidFill>
            <a:schemeClr val="tx1"/>
          </a:solidFill>
          <a:latin typeface="+mn-lt"/>
          <a:ea typeface="+mn-ea"/>
          <a:cs typeface="+mn-cs"/>
        </a:defRPr>
      </a:lvl6pPr>
      <a:lvl7pPr marL="2580254" algn="l" defTabSz="860085" rtl="0" eaLnBrk="1" latinLnBrk="0" hangingPunct="1">
        <a:defRPr sz="1693" kern="1200">
          <a:solidFill>
            <a:schemeClr val="tx1"/>
          </a:solidFill>
          <a:latin typeface="+mn-lt"/>
          <a:ea typeface="+mn-ea"/>
          <a:cs typeface="+mn-cs"/>
        </a:defRPr>
      </a:lvl7pPr>
      <a:lvl8pPr marL="3010296" algn="l" defTabSz="860085" rtl="0" eaLnBrk="1" latinLnBrk="0" hangingPunct="1">
        <a:defRPr sz="1693" kern="1200">
          <a:solidFill>
            <a:schemeClr val="tx1"/>
          </a:solidFill>
          <a:latin typeface="+mn-lt"/>
          <a:ea typeface="+mn-ea"/>
          <a:cs typeface="+mn-cs"/>
        </a:defRPr>
      </a:lvl8pPr>
      <a:lvl9pPr marL="3440339" algn="l" defTabSz="860085" rtl="0" eaLnBrk="1" latinLnBrk="0" hangingPunct="1">
        <a:defRPr sz="16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Documents and Settings\Administrator\桌面\未标题-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00" y="1592"/>
            <a:ext cx="9753035" cy="685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C:\Documents and Settings\Administrator\桌面\未标题-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33" y="5578395"/>
            <a:ext cx="9746668" cy="6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607081" y="2155310"/>
            <a:ext cx="8001460" cy="2973122"/>
          </a:xfrm>
          <a:prstGeom prst="rect">
            <a:avLst/>
          </a:prstGeom>
        </p:spPr>
        <p:txBody>
          <a:bodyPr wrap="square">
            <a:spAutoFit/>
          </a:bodyPr>
          <a:lstStyle/>
          <a:p>
            <a:r>
              <a:rPr lang="en-US" altLang="zh-CN" sz="2400" b="1" dirty="0">
                <a:solidFill>
                  <a:schemeClr val="bg1"/>
                </a:solidFill>
                <a:latin typeface="Book Antiqua" panose="02040602050305030304" pitchFamily="18" charset="0"/>
              </a:rPr>
              <a:t>Evaluating the effect of tropical and extratropical Pacific initial errors on two types of El Nino prediction using particle filter approach </a:t>
            </a:r>
          </a:p>
          <a:p>
            <a:endParaRPr lang="en-US" altLang="zh-CN" b="1" dirty="0">
              <a:solidFill>
                <a:schemeClr val="bg1"/>
              </a:solidFill>
              <a:latin typeface="Times New Roman" panose="02020603050405020304" pitchFamily="18" charset="0"/>
            </a:endParaRPr>
          </a:p>
          <a:p>
            <a:pPr algn="ctr">
              <a:lnSpc>
                <a:spcPct val="105000"/>
              </a:lnSpc>
              <a:spcBef>
                <a:spcPct val="15000"/>
              </a:spcBef>
              <a:defRPr/>
            </a:pPr>
            <a:endParaRPr lang="en-US" altLang="zh-CN"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a:lnSpc>
                <a:spcPct val="105000"/>
              </a:lnSpc>
              <a:spcBef>
                <a:spcPct val="15000"/>
              </a:spcBef>
              <a:defRPr/>
            </a:pPr>
            <a:endParaRPr lang="en-US" altLang="zh-CN" dirty="0">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Arial" pitchFamily="34" charset="0"/>
            </a:endParaRPr>
          </a:p>
          <a:p>
            <a:pPr algn="ctr"/>
            <a:r>
              <a:rPr lang="en-US" altLang="zh-CN" b="1" dirty="0">
                <a:solidFill>
                  <a:schemeClr val="bg1"/>
                </a:solidFill>
                <a:latin typeface="Times New Roman" panose="02020603050405020304" pitchFamily="18" charset="0"/>
              </a:rPr>
              <a:t>Meiyi Hou, </a:t>
            </a:r>
            <a:r>
              <a:rPr lang="en-US" altLang="zh-CN" b="1" dirty="0" err="1">
                <a:solidFill>
                  <a:schemeClr val="bg1"/>
                </a:solidFill>
                <a:latin typeface="Times New Roman" panose="02020603050405020304" pitchFamily="18" charset="0"/>
              </a:rPr>
              <a:t>Xiefei</a:t>
            </a:r>
            <a:r>
              <a:rPr lang="en-US" altLang="zh-CN" b="1" dirty="0">
                <a:solidFill>
                  <a:schemeClr val="bg1"/>
                </a:solidFill>
                <a:latin typeface="Times New Roman" panose="02020603050405020304" pitchFamily="18" charset="0"/>
              </a:rPr>
              <a:t> </a:t>
            </a:r>
            <a:r>
              <a:rPr lang="en-US" altLang="zh-CN" b="1" dirty="0" err="1">
                <a:solidFill>
                  <a:schemeClr val="bg1"/>
                </a:solidFill>
                <a:latin typeface="Times New Roman" panose="02020603050405020304" pitchFamily="18" charset="0"/>
              </a:rPr>
              <a:t>Zhi</a:t>
            </a:r>
            <a:endParaRPr lang="en-US" altLang="zh-CN" b="1" dirty="0">
              <a:solidFill>
                <a:schemeClr val="bg1"/>
              </a:solidFill>
              <a:latin typeface="Times New Roman" panose="02020603050405020304" pitchFamily="18" charset="0"/>
            </a:endParaRPr>
          </a:p>
          <a:p>
            <a:pPr algn="ctr"/>
            <a:endParaRPr lang="en-US" altLang="zh-CN" b="1" dirty="0">
              <a:solidFill>
                <a:schemeClr val="bg1"/>
              </a:solidFill>
              <a:latin typeface="Times New Roman" panose="02020603050405020304" pitchFamily="18" charset="0"/>
            </a:endParaRPr>
          </a:p>
          <a:p>
            <a:pPr algn="ctr"/>
            <a:r>
              <a:rPr lang="en-US" altLang="zh-CN" b="1" dirty="0">
                <a:solidFill>
                  <a:schemeClr val="bg1"/>
                </a:solidFill>
                <a:latin typeface="Times New Roman" panose="02020603050405020304" pitchFamily="18" charset="0"/>
              </a:rPr>
              <a:t>April, 2020</a:t>
            </a:r>
          </a:p>
        </p:txBody>
      </p:sp>
      <p:pic>
        <p:nvPicPr>
          <p:cNvPr id="5" name="图片 4">
            <a:extLst>
              <a:ext uri="{FF2B5EF4-FFF2-40B4-BE49-F238E27FC236}">
                <a16:creationId xmlns:a16="http://schemas.microsoft.com/office/drawing/2014/main" id="{CF34AFC0-CBD5-4607-B34A-C33AA5FAF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16676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1" y="48709"/>
            <a:ext cx="941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3200" b="1" dirty="0">
                <a:solidFill>
                  <a:srgbClr val="FFFFFF"/>
                </a:solidFill>
                <a:latin typeface="Book Antiqua" panose="02040602050305030304" pitchFamily="18" charset="0"/>
                <a:ea typeface="宋体"/>
                <a:cs typeface="Arial" panose="020B0604020202020204" pitchFamily="34" charset="0"/>
              </a:rPr>
              <a:t>Experiment strategy</a:t>
            </a:r>
            <a:endParaRPr kumimoji="0" lang="en-US" altLang="zh-CN" sz="16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16" name="文本框 23"/>
          <p:cNvSpPr txBox="1">
            <a:spLocks noChangeArrowheads="1"/>
          </p:cNvSpPr>
          <p:nvPr/>
        </p:nvSpPr>
        <p:spPr bwMode="auto">
          <a:xfrm>
            <a:off x="4584368" y="2925841"/>
            <a:ext cx="4442948" cy="329321"/>
          </a:xfrm>
          <a:prstGeom prst="rect">
            <a:avLst/>
          </a:prstGeom>
          <a:noFill/>
          <a:ln w="9525">
            <a:solidFill>
              <a:srgbClr val="004EA1"/>
            </a:solidFill>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zh-CN"/>
            </a:defPPr>
            <a:lvl1pPr algn="just">
              <a:lnSpc>
                <a:spcPts val="2200"/>
              </a:lnSpc>
              <a:defRPr sz="1400">
                <a:solidFill>
                  <a:srgbClr val="004EA1"/>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lnSpc>
                <a:spcPct val="110000"/>
              </a:lnSpc>
            </a:pPr>
            <a:r>
              <a:rPr lang="en-US" altLang="zh-CN" dirty="0">
                <a:solidFill>
                  <a:srgbClr val="013476"/>
                </a:solidFill>
                <a:latin typeface="Book Antiqua" panose="02040602050305030304" pitchFamily="18" charset="0"/>
              </a:rPr>
              <a:t>One ensemble prediction for one observation</a:t>
            </a:r>
            <a:endParaRPr lang="zh-CN" altLang="en-US" dirty="0">
              <a:solidFill>
                <a:srgbClr val="013476"/>
              </a:solidFill>
              <a:latin typeface="Book Antiqua" panose="02040602050305030304" pitchFamily="18" charset="0"/>
            </a:endParaRPr>
          </a:p>
        </p:txBody>
      </p:sp>
      <p:sp>
        <p:nvSpPr>
          <p:cNvPr id="17" name="圆角矩形 16"/>
          <p:cNvSpPr/>
          <p:nvPr/>
        </p:nvSpPr>
        <p:spPr>
          <a:xfrm>
            <a:off x="284393" y="2163449"/>
            <a:ext cx="4017963" cy="533400"/>
          </a:xfrm>
          <a:prstGeom prst="roundRect">
            <a:avLst/>
          </a:prstGeom>
          <a:solidFill>
            <a:srgbClr val="01347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400" dirty="0">
                <a:solidFill>
                  <a:srgbClr val="E0F2FC"/>
                </a:solidFill>
                <a:latin typeface="Book Antiqua" panose="02040602050305030304" pitchFamily="18" charset="0"/>
                <a:ea typeface="微软雅黑" panose="020B0503020204020204" pitchFamily="34" charset="-122"/>
              </a:rPr>
              <a:t>Select 13 typical </a:t>
            </a:r>
            <a:r>
              <a:rPr lang="en-US" altLang="zh-CN" sz="1400" dirty="0">
                <a:solidFill>
                  <a:srgbClr val="FFFF00"/>
                </a:solidFill>
                <a:latin typeface="Book Antiqua" panose="02040602050305030304" pitchFamily="18" charset="0"/>
                <a:ea typeface="微软雅黑" panose="020B0503020204020204" pitchFamily="34" charset="-122"/>
              </a:rPr>
              <a:t>EP(CP)-El Niño </a:t>
            </a:r>
            <a:r>
              <a:rPr lang="en-US" altLang="zh-CN" sz="1400" dirty="0">
                <a:solidFill>
                  <a:srgbClr val="E0F2FC"/>
                </a:solidFill>
                <a:latin typeface="Book Antiqua" panose="02040602050305030304" pitchFamily="18" charset="0"/>
                <a:ea typeface="微软雅黑" panose="020B0503020204020204" pitchFamily="34" charset="-122"/>
              </a:rPr>
              <a:t>from each model to be 13 </a:t>
            </a:r>
            <a:r>
              <a:rPr lang="en-US" altLang="zh-CN" sz="1400" dirty="0">
                <a:solidFill>
                  <a:srgbClr val="FFFF00"/>
                </a:solidFill>
                <a:latin typeface="Book Antiqua" panose="02040602050305030304" pitchFamily="18" charset="0"/>
                <a:ea typeface="微软雅黑" panose="020B0503020204020204" pitchFamily="34" charset="-122"/>
              </a:rPr>
              <a:t>one-year “observations” </a:t>
            </a:r>
            <a:endParaRPr lang="zh-CN" altLang="en-US" sz="1400" dirty="0">
              <a:solidFill>
                <a:srgbClr val="FFFF00"/>
              </a:solidFill>
              <a:latin typeface="Book Antiqua" panose="02040602050305030304" pitchFamily="18" charset="0"/>
              <a:ea typeface="微软雅黑" panose="020B0503020204020204" pitchFamily="34" charset="-122"/>
            </a:endParaRPr>
          </a:p>
        </p:txBody>
      </p:sp>
      <p:sp>
        <p:nvSpPr>
          <p:cNvPr id="18" name="下箭头 17"/>
          <p:cNvSpPr/>
          <p:nvPr/>
        </p:nvSpPr>
        <p:spPr>
          <a:xfrm>
            <a:off x="2092556" y="2777812"/>
            <a:ext cx="355600" cy="238125"/>
          </a:xfrm>
          <a:prstGeom prst="downArrow">
            <a:avLst/>
          </a:prstGeom>
          <a:solidFill>
            <a:srgbClr val="004EA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圆角矩形 18"/>
          <p:cNvSpPr/>
          <p:nvPr/>
        </p:nvSpPr>
        <p:spPr>
          <a:xfrm>
            <a:off x="290743" y="3015938"/>
            <a:ext cx="4016375" cy="654624"/>
          </a:xfrm>
          <a:prstGeom prst="roundRect">
            <a:avLst/>
          </a:prstGeom>
          <a:solidFill>
            <a:srgbClr val="01347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400" dirty="0">
                <a:solidFill>
                  <a:srgbClr val="E0F2FC"/>
                </a:solidFill>
                <a:latin typeface="Book Antiqua" panose="02040602050305030304" pitchFamily="18" charset="0"/>
                <a:ea typeface="Times New Roman" panose="02020603050405020304" pitchFamily="18" charset="0"/>
              </a:rPr>
              <a:t>For each one-year “observation”, pick EP(CP)-type-1(2) years (according to Hou et al. 2019) as its ensemble members </a:t>
            </a:r>
            <a:endParaRPr lang="zh-CN" altLang="en-US" sz="1400" dirty="0">
              <a:solidFill>
                <a:srgbClr val="E0F2FC"/>
              </a:solidFill>
              <a:latin typeface="Book Antiqua" panose="02040602050305030304" pitchFamily="18" charset="0"/>
              <a:ea typeface="微软雅黑" panose="020B0503020204020204" pitchFamily="34" charset="-122"/>
            </a:endParaRPr>
          </a:p>
        </p:txBody>
      </p:sp>
      <p:sp>
        <p:nvSpPr>
          <p:cNvPr id="20" name="下箭头 19"/>
          <p:cNvSpPr/>
          <p:nvPr/>
        </p:nvSpPr>
        <p:spPr>
          <a:xfrm>
            <a:off x="2092556" y="3684274"/>
            <a:ext cx="355600" cy="238125"/>
          </a:xfrm>
          <a:prstGeom prst="downArrow">
            <a:avLst/>
          </a:prstGeom>
          <a:solidFill>
            <a:srgbClr val="004EA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6" name="圆角矩形 25"/>
          <p:cNvSpPr/>
          <p:nvPr/>
        </p:nvSpPr>
        <p:spPr>
          <a:xfrm>
            <a:off x="289156" y="3979549"/>
            <a:ext cx="4016375" cy="531813"/>
          </a:xfrm>
          <a:prstGeom prst="roundRect">
            <a:avLst/>
          </a:prstGeom>
          <a:solidFill>
            <a:srgbClr val="013476"/>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400" dirty="0">
                <a:solidFill>
                  <a:srgbClr val="E0F2FC"/>
                </a:solidFill>
                <a:latin typeface="Book Antiqua" panose="02040602050305030304" pitchFamily="18" charset="0"/>
                <a:ea typeface="微软雅黑" panose="020B0503020204020204" pitchFamily="34" charset="-122"/>
              </a:rPr>
              <a:t>Assimilating the ocean temperature in different target area by using SIR-PF</a:t>
            </a:r>
            <a:endParaRPr lang="zh-CN" altLang="en-US" sz="1400" dirty="0">
              <a:solidFill>
                <a:srgbClr val="E0F2FC"/>
              </a:solidFill>
              <a:latin typeface="Book Antiqua" panose="02040602050305030304" pitchFamily="18" charset="0"/>
              <a:ea typeface="微软雅黑" panose="020B0503020204020204" pitchFamily="34" charset="-122"/>
            </a:endParaRPr>
          </a:p>
        </p:txBody>
      </p:sp>
      <p:sp>
        <p:nvSpPr>
          <p:cNvPr id="28" name="下箭头 27"/>
          <p:cNvSpPr/>
          <p:nvPr/>
        </p:nvSpPr>
        <p:spPr>
          <a:xfrm>
            <a:off x="2092556" y="4608199"/>
            <a:ext cx="355600" cy="238125"/>
          </a:xfrm>
          <a:prstGeom prst="downArrow">
            <a:avLst/>
          </a:prstGeom>
          <a:solidFill>
            <a:srgbClr val="004EA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9" name="圆角矩形 28"/>
          <p:cNvSpPr/>
          <p:nvPr/>
        </p:nvSpPr>
        <p:spPr>
          <a:xfrm>
            <a:off x="290743" y="4920937"/>
            <a:ext cx="4016375" cy="533400"/>
          </a:xfrm>
          <a:prstGeom prst="roundRect">
            <a:avLst/>
          </a:prstGeom>
          <a:solidFill>
            <a:srgbClr val="013476"/>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rgbClr val="E0F2FC"/>
                </a:solidFill>
                <a:latin typeface="Book Antiqua" panose="02040602050305030304" pitchFamily="18" charset="0"/>
                <a:ea typeface="微软雅黑" panose="020B0503020204020204" pitchFamily="34" charset="-122"/>
              </a:rPr>
              <a:t>Evaluating the assimilation result</a:t>
            </a:r>
          </a:p>
        </p:txBody>
      </p:sp>
      <p:sp>
        <p:nvSpPr>
          <p:cNvPr id="37" name="矩形 36"/>
          <p:cNvSpPr/>
          <p:nvPr/>
        </p:nvSpPr>
        <p:spPr>
          <a:xfrm>
            <a:off x="4584368" y="4553536"/>
            <a:ext cx="4442948" cy="307777"/>
          </a:xfrm>
          <a:prstGeom prst="rect">
            <a:avLst/>
          </a:prstGeom>
          <a:noFill/>
          <a:ln>
            <a:solidFill>
              <a:srgbClr val="004EA1"/>
            </a:solidFill>
          </a:ln>
        </p:spPr>
        <p:txBody>
          <a:bodyPr wrap="square">
            <a:spAutoFit/>
          </a:bodyPr>
          <a:lstStyle/>
          <a:p>
            <a:r>
              <a:rPr lang="en-US" altLang="zh-CN" sz="1400" dirty="0">
                <a:solidFill>
                  <a:srgbClr val="013476"/>
                </a:solidFill>
                <a:latin typeface="Book Antiqua" panose="02040602050305030304" pitchFamily="18" charset="0"/>
                <a:ea typeface="Times New Roman" panose="02020603050405020304" pitchFamily="18" charset="0"/>
                <a:cs typeface="Times New Roman" panose="02020603050405020304" pitchFamily="18" charset="0"/>
              </a:rPr>
              <a:t>ACC (Anomaly Correlation Coefficients)</a:t>
            </a:r>
            <a:endParaRPr lang="zh-CN" altLang="en-US" sz="1400" dirty="0"/>
          </a:p>
        </p:txBody>
      </p:sp>
      <p:sp>
        <p:nvSpPr>
          <p:cNvPr id="40" name="矩形 39"/>
          <p:cNvSpPr/>
          <p:nvPr/>
        </p:nvSpPr>
        <p:spPr>
          <a:xfrm>
            <a:off x="4584368" y="5012695"/>
            <a:ext cx="4442948" cy="307777"/>
          </a:xfrm>
          <a:prstGeom prst="rect">
            <a:avLst/>
          </a:prstGeom>
          <a:noFill/>
          <a:ln>
            <a:solidFill>
              <a:srgbClr val="004EA1"/>
            </a:solidFill>
          </a:ln>
        </p:spPr>
        <p:txBody>
          <a:bodyPr wrap="square">
            <a:spAutoFit/>
          </a:bodyPr>
          <a:lstStyle/>
          <a:p>
            <a:r>
              <a:rPr lang="en-US" altLang="zh-CN" sz="1400" dirty="0">
                <a:solidFill>
                  <a:srgbClr val="013476"/>
                </a:solidFill>
                <a:latin typeface="Book Antiqua" panose="02040602050305030304" pitchFamily="18" charset="0"/>
                <a:ea typeface="微软雅黑" panose="020B0503020204020204" pitchFamily="34" charset="-122"/>
              </a:rPr>
              <a:t>RMSE (Root Mean Square Error)</a:t>
            </a:r>
            <a:endParaRPr lang="zh-CN" altLang="en-US" sz="1400" dirty="0">
              <a:solidFill>
                <a:srgbClr val="013476"/>
              </a:solidFill>
            </a:endParaRPr>
          </a:p>
        </p:txBody>
      </p:sp>
      <p:sp>
        <p:nvSpPr>
          <p:cNvPr id="42" name="左大括号 41"/>
          <p:cNvSpPr/>
          <p:nvPr/>
        </p:nvSpPr>
        <p:spPr bwMode="auto">
          <a:xfrm>
            <a:off x="4307118" y="4608271"/>
            <a:ext cx="277250" cy="1027576"/>
          </a:xfrm>
          <a:prstGeom prst="leftBrace">
            <a:avLst/>
          </a:prstGeom>
          <a:noFill/>
          <a:ln w="9525" cap="flat" cmpd="sng" algn="ctr">
            <a:solidFill>
              <a:srgbClr val="013476"/>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0487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4" name="矩形 43"/>
          <p:cNvSpPr/>
          <p:nvPr/>
        </p:nvSpPr>
        <p:spPr>
          <a:xfrm>
            <a:off x="4584368" y="2163449"/>
            <a:ext cx="4442948" cy="566309"/>
          </a:xfrm>
          <a:prstGeom prst="rect">
            <a:avLst/>
          </a:prstGeom>
          <a:noFill/>
          <a:ln w="9525">
            <a:solidFill>
              <a:srgbClr val="004EA1"/>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lnSpc>
                <a:spcPct val="110000"/>
              </a:lnSpc>
            </a:pPr>
            <a:r>
              <a:rPr lang="en-US" altLang="zh-CN" sz="1400" dirty="0" err="1">
                <a:solidFill>
                  <a:srgbClr val="013476"/>
                </a:solidFill>
                <a:latin typeface="Book Antiqua" panose="02040602050305030304" pitchFamily="18" charset="0"/>
                <a:ea typeface="微软雅黑" panose="020B0503020204020204" pitchFamily="34" charset="-122"/>
                <a:cs typeface="Times New Roman" panose="02020603050405020304" pitchFamily="18" charset="0"/>
              </a:rPr>
              <a:t>Kug</a:t>
            </a:r>
            <a:r>
              <a:rPr lang="en-US" altLang="zh-CN" sz="1400" dirty="0">
                <a:solidFill>
                  <a:srgbClr val="013476"/>
                </a:solidFill>
                <a:latin typeface="Book Antiqua" panose="02040602050305030304" pitchFamily="18" charset="0"/>
                <a:ea typeface="微软雅黑" panose="020B0503020204020204" pitchFamily="34" charset="-122"/>
                <a:cs typeface="Times New Roman" panose="02020603050405020304" pitchFamily="18" charset="0"/>
              </a:rPr>
              <a:t> et al. (2010): with Nino-3 and -4 index measuring EP- and CP-El Nino, respectively</a:t>
            </a:r>
            <a:endParaRPr lang="zh-CN" altLang="en-US" sz="1400" dirty="0">
              <a:solidFill>
                <a:srgbClr val="013476"/>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47" name="矩形 46"/>
          <p:cNvSpPr/>
          <p:nvPr/>
        </p:nvSpPr>
        <p:spPr>
          <a:xfrm>
            <a:off x="4584368" y="5471854"/>
            <a:ext cx="4442948" cy="307777"/>
          </a:xfrm>
          <a:prstGeom prst="rect">
            <a:avLst/>
          </a:prstGeom>
          <a:noFill/>
          <a:ln>
            <a:solidFill>
              <a:srgbClr val="004EA1"/>
            </a:solidFill>
          </a:ln>
        </p:spPr>
        <p:txBody>
          <a:bodyPr wrap="square">
            <a:spAutoFit/>
          </a:bodyPr>
          <a:lstStyle/>
          <a:p>
            <a:r>
              <a:rPr lang="en-US" altLang="zh-CN" sz="1400" dirty="0">
                <a:solidFill>
                  <a:srgbClr val="013476"/>
                </a:solidFill>
                <a:latin typeface="Book Antiqua" panose="02040602050305030304" pitchFamily="18" charset="0"/>
                <a:ea typeface="微软雅黑" panose="020B0503020204020204" pitchFamily="34" charset="-122"/>
              </a:rPr>
              <a:t>MAE (Mean Absolute Error) </a:t>
            </a:r>
            <a:endParaRPr lang="zh-CN" altLang="en-US" sz="1400" dirty="0">
              <a:solidFill>
                <a:srgbClr val="013476"/>
              </a:solidFill>
            </a:endParaRPr>
          </a:p>
        </p:txBody>
      </p:sp>
      <p:pic>
        <p:nvPicPr>
          <p:cNvPr id="24" name="图片 23">
            <a:extLst>
              <a:ext uri="{FF2B5EF4-FFF2-40B4-BE49-F238E27FC236}">
                <a16:creationId xmlns:a16="http://schemas.microsoft.com/office/drawing/2014/main" id="{C26D3DE2-1C1B-467B-89C7-D0768F977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8114647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6" grpId="0" animBg="1"/>
      <p:bldP spid="28" grpId="0" animBg="1"/>
      <p:bldP spid="29" grpId="0" animBg="1"/>
      <p:bldP spid="37" grpId="0" animBg="1"/>
      <p:bldP spid="40" grpId="0" animBg="1"/>
      <p:bldP spid="42" grpId="0" animBg="1"/>
      <p:bldP spid="44"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9888D587-455D-41B3-BFD6-C25768C7F7CC}"/>
              </a:ext>
            </a:extLst>
          </p:cNvPr>
          <p:cNvGraphicFramePr>
            <a:graphicFrameLocks noGrp="1"/>
          </p:cNvGraphicFramePr>
          <p:nvPr>
            <p:extLst>
              <p:ext uri="{D42A27DB-BD31-4B8C-83A1-F6EECF244321}">
                <p14:modId xmlns:p14="http://schemas.microsoft.com/office/powerpoint/2010/main" val="1817172721"/>
              </p:ext>
            </p:extLst>
          </p:nvPr>
        </p:nvGraphicFramePr>
        <p:xfrm>
          <a:off x="2141225" y="3604789"/>
          <a:ext cx="4680585" cy="3060192"/>
        </p:xfrm>
        <a:graphic>
          <a:graphicData uri="http://schemas.openxmlformats.org/drawingml/2006/table">
            <a:tbl>
              <a:tblPr firstRow="1" firstCol="1" bandRow="1"/>
              <a:tblGrid>
                <a:gridCol w="992505">
                  <a:extLst>
                    <a:ext uri="{9D8B030D-6E8A-4147-A177-3AD203B41FA5}">
                      <a16:colId xmlns:a16="http://schemas.microsoft.com/office/drawing/2014/main" val="2542673179"/>
                    </a:ext>
                  </a:extLst>
                </a:gridCol>
                <a:gridCol w="3688080">
                  <a:extLst>
                    <a:ext uri="{9D8B030D-6E8A-4147-A177-3AD203B41FA5}">
                      <a16:colId xmlns:a16="http://schemas.microsoft.com/office/drawing/2014/main" val="325730322"/>
                    </a:ext>
                  </a:extLst>
                </a:gridCol>
              </a:tblGrid>
              <a:tr h="0">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Experiment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Description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751691"/>
                  </a:ext>
                </a:extLst>
              </a:tr>
              <a:tr h="0">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TP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Assimilate 10 grids in the western subsurface Pacific sensitive area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5408799"/>
                  </a:ext>
                </a:extLst>
              </a:tr>
              <a:tr h="238125">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NP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Assimilate 10 grids in the North Pacific sensitive area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02056053"/>
                  </a:ext>
                </a:extLst>
              </a:tr>
              <a:tr h="0">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SP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Assimilate 10 grids in the South Pacific sensitive area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68692202"/>
                  </a:ext>
                </a:extLst>
              </a:tr>
              <a:tr h="0">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TP+NP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Assimilate 20 grids in both western subsurface Pacific and North Pacific sensitive area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20591003"/>
                  </a:ext>
                </a:extLst>
              </a:tr>
              <a:tr h="177165">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TP+SP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Assimilate 20 grids in both western subsurface Pacific and South Pacific sensitive area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94117459"/>
                  </a:ext>
                </a:extLst>
              </a:tr>
              <a:tr h="0">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SP+NP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Assimilate 20 grids in both South Pacific and North Pacific sensitive area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85221443"/>
                  </a:ext>
                </a:extLst>
              </a:tr>
              <a:tr h="0">
                <a:tc>
                  <a:txBody>
                    <a:bodyPr/>
                    <a:lstStyle/>
                    <a:p>
                      <a:pPr algn="ctr">
                        <a:lnSpc>
                          <a:spcPct val="150000"/>
                        </a:lnSpc>
                        <a:spcAft>
                          <a:spcPts val="0"/>
                        </a:spcAft>
                      </a:pPr>
                      <a:r>
                        <a:rPr lang="en-US" sz="1200" kern="0">
                          <a:effectLst/>
                          <a:latin typeface="Times New Roman" panose="02020603050405020304" pitchFamily="18" charset="0"/>
                          <a:ea typeface="宋体" panose="02010600030101010101" pitchFamily="2" charset="-122"/>
                          <a:cs typeface="Times New Roman" panose="02020603050405020304" pitchFamily="18" charset="0"/>
                        </a:rPr>
                        <a:t>TP+NP+SP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kern="0" dirty="0">
                          <a:effectLst/>
                          <a:latin typeface="Times New Roman" panose="02020603050405020304" pitchFamily="18" charset="0"/>
                          <a:ea typeface="宋体" panose="02010600030101010101" pitchFamily="2" charset="-122"/>
                          <a:cs typeface="Times New Roman" panose="02020603050405020304" pitchFamily="18" charset="0"/>
                        </a:rPr>
                        <a:t>Assimilate 30 grids in three sensitive area in the Pacific</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790387"/>
                  </a:ext>
                </a:extLst>
              </a:tr>
            </a:tbl>
          </a:graphicData>
        </a:graphic>
      </p:graphicFrame>
      <p:sp>
        <p:nvSpPr>
          <p:cNvPr id="7" name="矩形 6">
            <a:extLst>
              <a:ext uri="{FF2B5EF4-FFF2-40B4-BE49-F238E27FC236}">
                <a16:creationId xmlns:a16="http://schemas.microsoft.com/office/drawing/2014/main" id="{99221643-B228-49EE-BD03-6837ADBEF92C}"/>
              </a:ext>
            </a:extLst>
          </p:cNvPr>
          <p:cNvSpPr/>
          <p:nvPr/>
        </p:nvSpPr>
        <p:spPr>
          <a:xfrm>
            <a:off x="2052447" y="3152001"/>
            <a:ext cx="5039105" cy="276999"/>
          </a:xfrm>
          <a:prstGeom prst="rect">
            <a:avLst/>
          </a:prstGeom>
        </p:spPr>
        <p:txBody>
          <a:bodyPr wrap="square">
            <a:spAutoFit/>
          </a:bodyPr>
          <a:lstStyle/>
          <a:p>
            <a:pPr lvl="0" eaLnBrk="0" fontAlgn="base" hangingPunct="0">
              <a:spcBef>
                <a:spcPct val="0"/>
              </a:spcBef>
              <a:spcAft>
                <a:spcPct val="0"/>
              </a:spcAft>
            </a:pPr>
            <a:r>
              <a:rPr lang="en-US" altLang="zh-CN" sz="1200" dirty="0">
                <a:solidFill>
                  <a:srgbClr val="000000"/>
                </a:solidFill>
                <a:latin typeface="Cambria" panose="02040503050406030204" pitchFamily="18" charset="0"/>
                <a:ea typeface="宋体" panose="02010600030101010101" pitchFamily="2" charset="-122"/>
                <a:cs typeface="Times New Roman" panose="02020603050405020304" pitchFamily="18" charset="0"/>
              </a:rPr>
              <a:t>Description of the assimilation experiments based on the particle filter.</a:t>
            </a:r>
            <a:endParaRPr lang="en-US" altLang="zh-CN" sz="600" dirty="0">
              <a:solidFill>
                <a:srgbClr val="000000"/>
              </a:solidFill>
            </a:endParaRPr>
          </a:p>
        </p:txBody>
      </p:sp>
      <p:sp>
        <p:nvSpPr>
          <p:cNvPr id="8" name="矩形 4">
            <a:extLst>
              <a:ext uri="{FF2B5EF4-FFF2-40B4-BE49-F238E27FC236}">
                <a16:creationId xmlns:a16="http://schemas.microsoft.com/office/drawing/2014/main" id="{097BFFBA-B5DF-49E6-ABA9-46AB08DCFEA2}"/>
              </a:ext>
            </a:extLst>
          </p:cNvPr>
          <p:cNvSpPr>
            <a:spLocks noChangeArrowheads="1"/>
          </p:cNvSpPr>
          <p:nvPr/>
        </p:nvSpPr>
        <p:spPr bwMode="auto">
          <a:xfrm>
            <a:off x="-1" y="48709"/>
            <a:ext cx="941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3200" b="1" dirty="0">
                <a:solidFill>
                  <a:srgbClr val="FFFFFF"/>
                </a:solidFill>
                <a:latin typeface="Book Antiqua" panose="02040602050305030304" pitchFamily="18" charset="0"/>
                <a:ea typeface="宋体"/>
                <a:cs typeface="Arial" panose="020B0604020202020204" pitchFamily="34" charset="0"/>
              </a:rPr>
              <a:t>Experiment strategy</a:t>
            </a:r>
            <a:endParaRPr kumimoji="0" lang="en-US" altLang="zh-CN" sz="16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9" name="文本框 8">
            <a:extLst>
              <a:ext uri="{FF2B5EF4-FFF2-40B4-BE49-F238E27FC236}">
                <a16:creationId xmlns:a16="http://schemas.microsoft.com/office/drawing/2014/main" id="{F21E06FD-C7AC-4C18-9DAB-72067CEDB999}"/>
              </a:ext>
            </a:extLst>
          </p:cNvPr>
          <p:cNvSpPr txBox="1"/>
          <p:nvPr/>
        </p:nvSpPr>
        <p:spPr>
          <a:xfrm>
            <a:off x="779389" y="1443984"/>
            <a:ext cx="1073034" cy="338554"/>
          </a:xfrm>
          <a:prstGeom prst="rect">
            <a:avLst/>
          </a:prstGeom>
          <a:noFill/>
          <a:ln>
            <a:noFill/>
          </a:ln>
        </p:spPr>
        <p:txBody>
          <a:bodyPr wrap="square">
            <a:spAutoFit/>
          </a:bodyPr>
          <a:lstStyle/>
          <a:p>
            <a:pPr algn="ctr">
              <a:defRPr/>
            </a:pP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EP-type</a:t>
            </a:r>
            <a:endParaRPr lang="en-US" altLang="zh-CN" sz="1600" dirty="0">
              <a:solidFill>
                <a:srgbClr val="013476"/>
              </a:solidFill>
              <a:latin typeface="Book Antiqua" panose="02040602050305030304" pitchFamily="18" charset="0"/>
            </a:endParaRPr>
          </a:p>
        </p:txBody>
      </p:sp>
      <p:sp>
        <p:nvSpPr>
          <p:cNvPr id="10" name="文本框 9">
            <a:extLst>
              <a:ext uri="{FF2B5EF4-FFF2-40B4-BE49-F238E27FC236}">
                <a16:creationId xmlns:a16="http://schemas.microsoft.com/office/drawing/2014/main" id="{89C042B5-98C5-4C0D-9FC0-35E8AEC86568}"/>
              </a:ext>
            </a:extLst>
          </p:cNvPr>
          <p:cNvSpPr txBox="1"/>
          <p:nvPr/>
        </p:nvSpPr>
        <p:spPr>
          <a:xfrm>
            <a:off x="764673" y="2528821"/>
            <a:ext cx="1157363" cy="338554"/>
          </a:xfrm>
          <a:prstGeom prst="rect">
            <a:avLst/>
          </a:prstGeom>
          <a:noFill/>
          <a:ln>
            <a:noFill/>
          </a:ln>
        </p:spPr>
        <p:txBody>
          <a:bodyPr wrap="square">
            <a:spAutoFit/>
          </a:bodyPr>
          <a:lstStyle/>
          <a:p>
            <a:pPr algn="ctr">
              <a:defRPr/>
            </a:pP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CP-type</a:t>
            </a:r>
            <a:endParaRPr lang="en-US" altLang="zh-CN" sz="1600" dirty="0">
              <a:solidFill>
                <a:srgbClr val="013476"/>
              </a:solidFill>
              <a:latin typeface="Book Antiqua" panose="02040602050305030304" pitchFamily="18" charset="0"/>
            </a:endParaRPr>
          </a:p>
        </p:txBody>
      </p:sp>
      <p:pic>
        <p:nvPicPr>
          <p:cNvPr id="11" name="图片 10">
            <a:extLst>
              <a:ext uri="{FF2B5EF4-FFF2-40B4-BE49-F238E27FC236}">
                <a16:creationId xmlns:a16="http://schemas.microsoft.com/office/drawing/2014/main" id="{62B1AB70-13ED-42A3-81AB-5496490456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96419" y="-1460149"/>
            <a:ext cx="2180283" cy="6868227"/>
          </a:xfrm>
          <a:prstGeom prst="rect">
            <a:avLst/>
          </a:prstGeom>
          <a:noFill/>
          <a:ln>
            <a:noFill/>
          </a:ln>
        </p:spPr>
      </p:pic>
      <p:sp>
        <p:nvSpPr>
          <p:cNvPr id="12" name="矩形 11">
            <a:extLst>
              <a:ext uri="{FF2B5EF4-FFF2-40B4-BE49-F238E27FC236}">
                <a16:creationId xmlns:a16="http://schemas.microsoft.com/office/drawing/2014/main" id="{F71C1293-6688-4506-811B-3E8DB0088BE2}"/>
              </a:ext>
            </a:extLst>
          </p:cNvPr>
          <p:cNvSpPr/>
          <p:nvPr/>
        </p:nvSpPr>
        <p:spPr>
          <a:xfrm>
            <a:off x="-58631" y="883822"/>
            <a:ext cx="2045872" cy="338554"/>
          </a:xfrm>
          <a:prstGeom prst="rect">
            <a:avLst/>
          </a:prstGeom>
          <a:noFill/>
          <a:ln>
            <a:noFill/>
          </a:ln>
        </p:spPr>
        <p:txBody>
          <a:bodyPr wrap="square">
            <a:spAutoFit/>
          </a:bodyPr>
          <a:lstStyle/>
          <a:p>
            <a:pPr algn="ctr"/>
            <a:r>
              <a:rPr lang="en-US" altLang="zh-CN" sz="1600" dirty="0">
                <a:solidFill>
                  <a:srgbClr val="013476"/>
                </a:solidFill>
                <a:latin typeface="Book Antiqua" panose="02040602050305030304" pitchFamily="18" charset="0"/>
                <a:cs typeface="Segoe UI" panose="020B0502040204020203" pitchFamily="34" charset="0"/>
              </a:rPr>
              <a:t>Target observations:</a:t>
            </a:r>
          </a:p>
        </p:txBody>
      </p:sp>
      <p:pic>
        <p:nvPicPr>
          <p:cNvPr id="13" name="图片 12">
            <a:extLst>
              <a:ext uri="{FF2B5EF4-FFF2-40B4-BE49-F238E27FC236}">
                <a16:creationId xmlns:a16="http://schemas.microsoft.com/office/drawing/2014/main" id="{396104C2-2D60-4885-B4C2-5429E0025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99419861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51125" eaLnBrk="1" fontAlgn="base" hangingPunct="1">
              <a:spcBef>
                <a:spcPct val="0"/>
              </a:spcBef>
              <a:spcAft>
                <a:spcPct val="0"/>
              </a:spcAft>
            </a:pPr>
            <a:r>
              <a:rPr lang="en-US" altLang="zh-CN" sz="2800" b="1" dirty="0">
                <a:solidFill>
                  <a:srgbClr val="FFFFFF"/>
                </a:solidFill>
                <a:latin typeface="宋体"/>
                <a:ea typeface="宋体"/>
                <a:cs typeface="Arial" panose="020B0604020202020204" pitchFamily="34" charset="0"/>
              </a:rPr>
              <a:t>Assimilating EP-Type-1 ensemble--- TP SSTA in Dec</a:t>
            </a:r>
          </a:p>
        </p:txBody>
      </p:sp>
      <p:pic>
        <p:nvPicPr>
          <p:cNvPr id="2" name="图片 1"/>
          <p:cNvPicPr>
            <a:picLocks noChangeAspect="1"/>
          </p:cNvPicPr>
          <p:nvPr/>
        </p:nvPicPr>
        <p:blipFill>
          <a:blip r:embed="rId3"/>
          <a:stretch>
            <a:fillRect/>
          </a:stretch>
        </p:blipFill>
        <p:spPr>
          <a:xfrm rot="16200000">
            <a:off x="2055978" y="-599605"/>
            <a:ext cx="5032043" cy="8412176"/>
          </a:xfrm>
          <a:prstGeom prst="rect">
            <a:avLst/>
          </a:prstGeom>
        </p:spPr>
      </p:pic>
      <p:pic>
        <p:nvPicPr>
          <p:cNvPr id="4" name="图片 3">
            <a:extLst>
              <a:ext uri="{FF2B5EF4-FFF2-40B4-BE49-F238E27FC236}">
                <a16:creationId xmlns:a16="http://schemas.microsoft.com/office/drawing/2014/main" id="{187DE463-475C-4769-9160-560B68650B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4269305416"/>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000" b="1" dirty="0">
                <a:solidFill>
                  <a:srgbClr val="FFFFFF"/>
                </a:solidFill>
                <a:latin typeface="宋体"/>
                <a:ea typeface="宋体"/>
                <a:cs typeface="Arial" panose="020B0604020202020204" pitchFamily="34" charset="0"/>
              </a:rPr>
              <a:t>Assimilating EP-Type-1 ensemble--- TP SSTA in Dec (Taylor Diagram)</a:t>
            </a:r>
            <a:endParaRPr kumimoji="0" lang="en-US" altLang="zh-CN" sz="2000" b="1" i="0" u="none" strike="noStrike" kern="1200" cap="none" spc="0" normalizeH="0" baseline="0" noProof="0" dirty="0">
              <a:ln>
                <a:noFill/>
              </a:ln>
              <a:solidFill>
                <a:srgbClr val="FFFFFF"/>
              </a:solidFill>
              <a:effectLst/>
              <a:uLnTx/>
              <a:uFillTx/>
              <a:latin typeface="宋体"/>
              <a:ea typeface="宋体"/>
              <a:cs typeface="Arial" panose="020B0604020202020204" pitchFamily="34" charset="0"/>
            </a:endParaRPr>
          </a:p>
        </p:txBody>
      </p:sp>
      <p:pic>
        <p:nvPicPr>
          <p:cNvPr id="3" name="图片 2"/>
          <p:cNvPicPr>
            <a:picLocks noChangeAspect="1"/>
          </p:cNvPicPr>
          <p:nvPr/>
        </p:nvPicPr>
        <p:blipFill>
          <a:blip r:embed="rId3"/>
          <a:stretch>
            <a:fillRect/>
          </a:stretch>
        </p:blipFill>
        <p:spPr>
          <a:xfrm>
            <a:off x="1521525" y="914400"/>
            <a:ext cx="6371293" cy="5656791"/>
          </a:xfrm>
          <a:prstGeom prst="rect">
            <a:avLst/>
          </a:prstGeom>
        </p:spPr>
      </p:pic>
      <p:pic>
        <p:nvPicPr>
          <p:cNvPr id="4" name="图片 3">
            <a:extLst>
              <a:ext uri="{FF2B5EF4-FFF2-40B4-BE49-F238E27FC236}">
                <a16:creationId xmlns:a16="http://schemas.microsoft.com/office/drawing/2014/main" id="{E7946176-B63B-41DD-8597-DFB95FE9F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969482461"/>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宋体"/>
                <a:ea typeface="宋体"/>
                <a:cs typeface="Arial" panose="020B0604020202020204" pitchFamily="34" charset="0"/>
              </a:rPr>
              <a:t>Assimilating EP-Type-1 ensemble--- Nino3 SSTA prediction</a:t>
            </a:r>
            <a:endParaRPr kumimoji="0" lang="en-US" altLang="zh-CN" sz="2400" b="1" i="0" u="none" strike="noStrike" kern="1200" cap="none" spc="0" normalizeH="0" baseline="0" noProof="0" dirty="0">
              <a:ln>
                <a:noFill/>
              </a:ln>
              <a:solidFill>
                <a:srgbClr val="FFFFFF"/>
              </a:solidFill>
              <a:effectLst/>
              <a:uLnTx/>
              <a:uFillTx/>
              <a:latin typeface="宋体"/>
              <a:ea typeface="宋体"/>
              <a:cs typeface="Arial" panose="020B0604020202020204" pitchFamily="34" charset="0"/>
            </a:endParaRPr>
          </a:p>
        </p:txBody>
      </p:sp>
      <p:pic>
        <p:nvPicPr>
          <p:cNvPr id="3" name="图片 2"/>
          <p:cNvPicPr>
            <a:picLocks noChangeAspect="1"/>
          </p:cNvPicPr>
          <p:nvPr/>
        </p:nvPicPr>
        <p:blipFill>
          <a:blip r:embed="rId3"/>
          <a:stretch>
            <a:fillRect/>
          </a:stretch>
        </p:blipFill>
        <p:spPr>
          <a:xfrm>
            <a:off x="217023" y="1097791"/>
            <a:ext cx="3861995" cy="5215689"/>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1138818576"/>
              </p:ext>
            </p:extLst>
          </p:nvPr>
        </p:nvGraphicFramePr>
        <p:xfrm>
          <a:off x="4405023" y="872341"/>
          <a:ext cx="4659464" cy="3140600"/>
        </p:xfrm>
        <a:graphic>
          <a:graphicData uri="http://schemas.openxmlformats.org/drawingml/2006/table">
            <a:tbl>
              <a:tblPr firstRow="1" bandRow="1">
                <a:tableStyleId>{5C22544A-7EE6-4342-B048-85BDC9FD1C3A}</a:tableStyleId>
              </a:tblPr>
              <a:tblGrid>
                <a:gridCol w="582433">
                  <a:extLst>
                    <a:ext uri="{9D8B030D-6E8A-4147-A177-3AD203B41FA5}">
                      <a16:colId xmlns:a16="http://schemas.microsoft.com/office/drawing/2014/main" val="4259629755"/>
                    </a:ext>
                  </a:extLst>
                </a:gridCol>
                <a:gridCol w="582433">
                  <a:extLst>
                    <a:ext uri="{9D8B030D-6E8A-4147-A177-3AD203B41FA5}">
                      <a16:colId xmlns:a16="http://schemas.microsoft.com/office/drawing/2014/main" val="39964312"/>
                    </a:ext>
                  </a:extLst>
                </a:gridCol>
                <a:gridCol w="582433">
                  <a:extLst>
                    <a:ext uri="{9D8B030D-6E8A-4147-A177-3AD203B41FA5}">
                      <a16:colId xmlns:a16="http://schemas.microsoft.com/office/drawing/2014/main" val="4239159725"/>
                    </a:ext>
                  </a:extLst>
                </a:gridCol>
                <a:gridCol w="582433">
                  <a:extLst>
                    <a:ext uri="{9D8B030D-6E8A-4147-A177-3AD203B41FA5}">
                      <a16:colId xmlns:a16="http://schemas.microsoft.com/office/drawing/2014/main" val="1967578416"/>
                    </a:ext>
                  </a:extLst>
                </a:gridCol>
                <a:gridCol w="582433">
                  <a:extLst>
                    <a:ext uri="{9D8B030D-6E8A-4147-A177-3AD203B41FA5}">
                      <a16:colId xmlns:a16="http://schemas.microsoft.com/office/drawing/2014/main" val="2163439509"/>
                    </a:ext>
                  </a:extLst>
                </a:gridCol>
                <a:gridCol w="582433">
                  <a:extLst>
                    <a:ext uri="{9D8B030D-6E8A-4147-A177-3AD203B41FA5}">
                      <a16:colId xmlns:a16="http://schemas.microsoft.com/office/drawing/2014/main" val="3478424477"/>
                    </a:ext>
                  </a:extLst>
                </a:gridCol>
                <a:gridCol w="582433">
                  <a:extLst>
                    <a:ext uri="{9D8B030D-6E8A-4147-A177-3AD203B41FA5}">
                      <a16:colId xmlns:a16="http://schemas.microsoft.com/office/drawing/2014/main" val="2825921916"/>
                    </a:ext>
                  </a:extLst>
                </a:gridCol>
                <a:gridCol w="582433">
                  <a:extLst>
                    <a:ext uri="{9D8B030D-6E8A-4147-A177-3AD203B41FA5}">
                      <a16:colId xmlns:a16="http://schemas.microsoft.com/office/drawing/2014/main" val="3142786168"/>
                    </a:ext>
                  </a:extLst>
                </a:gridCol>
              </a:tblGrid>
              <a:tr h="494436">
                <a:tc>
                  <a:txBody>
                    <a:bodyPr/>
                    <a:lstStyle/>
                    <a:p>
                      <a:pPr algn="l" fontAlgn="ctr"/>
                      <a:endParaRPr lang="en-US" sz="1000" b="1" i="0" u="none" strike="noStrike" dirty="0">
                        <a:solidFill>
                          <a:schemeClr val="bg1"/>
                        </a:solidFill>
                        <a:effectLst/>
                        <a:latin typeface="Book Antiqua" panose="02040602050305030304" pitchFamily="18" charset="0"/>
                        <a:ea typeface="等线" panose="02010600030101010101" pitchFamily="2" charset="-122"/>
                      </a:endParaRPr>
                    </a:p>
                  </a:txBody>
                  <a:tcPr marL="9524" marR="9524" marT="9527" marB="0" anchor="ctr"/>
                </a:tc>
                <a:tc>
                  <a:txBody>
                    <a:bodyPr/>
                    <a:lstStyle/>
                    <a:p>
                      <a:pPr algn="l" fontAlgn="ctr"/>
                      <a:r>
                        <a:rPr lang="en-US" sz="1000" b="1" i="0" u="none" strike="noStrike" dirty="0">
                          <a:solidFill>
                            <a:schemeClr val="bg1"/>
                          </a:solidFill>
                          <a:effectLst/>
                          <a:latin typeface="Book Antiqua" panose="02040602050305030304" pitchFamily="18" charset="0"/>
                          <a:ea typeface="等线" panose="02010600030101010101" pitchFamily="2" charset="-122"/>
                        </a:rPr>
                        <a:t>TP</a:t>
                      </a:r>
                    </a:p>
                  </a:txBody>
                  <a:tcPr marL="9524" marR="9524" marT="9529" marB="0" anchor="ctr"/>
                </a:tc>
                <a:tc>
                  <a:txBody>
                    <a:bodyPr/>
                    <a:lstStyle/>
                    <a:p>
                      <a:pPr algn="l" fontAlgn="ctr"/>
                      <a:r>
                        <a:rPr lang="en-US" sz="1000" b="1" i="0" u="none" strike="noStrike" dirty="0">
                          <a:solidFill>
                            <a:schemeClr val="bg1"/>
                          </a:solidFill>
                          <a:effectLst/>
                          <a:latin typeface="Book Antiqua" panose="02040602050305030304" pitchFamily="18" charset="0"/>
                          <a:ea typeface="等线" panose="02010600030101010101" pitchFamily="2" charset="-122"/>
                        </a:rPr>
                        <a:t>SP</a:t>
                      </a:r>
                    </a:p>
                  </a:txBody>
                  <a:tcPr marL="9524" marR="9524" marT="9529" marB="0" anchor="ctr"/>
                </a:tc>
                <a:tc>
                  <a:txBody>
                    <a:bodyPr/>
                    <a:lstStyle/>
                    <a:p>
                      <a:pPr algn="l" fontAlgn="ctr"/>
                      <a:r>
                        <a:rPr lang="en-US" sz="1000" b="1" i="0" u="none" strike="noStrike" dirty="0">
                          <a:solidFill>
                            <a:schemeClr val="bg1"/>
                          </a:solidFill>
                          <a:effectLst/>
                          <a:latin typeface="Book Antiqua" panose="02040602050305030304" pitchFamily="18" charset="0"/>
                          <a:ea typeface="等线" panose="02010600030101010101" pitchFamily="2" charset="-122"/>
                        </a:rPr>
                        <a:t>NP</a:t>
                      </a:r>
                    </a:p>
                  </a:txBody>
                  <a:tcPr marL="9524" marR="9524" marT="9529" marB="0" anchor="ctr"/>
                </a:tc>
                <a:tc>
                  <a:txBody>
                    <a:bodyPr/>
                    <a:lstStyle/>
                    <a:p>
                      <a:pPr algn="l" fontAlgn="ctr"/>
                      <a:r>
                        <a:rPr lang="en-US" sz="1000" b="1" i="0" u="none" strike="noStrike" dirty="0">
                          <a:solidFill>
                            <a:schemeClr val="bg1"/>
                          </a:solidFill>
                          <a:effectLst/>
                          <a:latin typeface="Book Antiqua" panose="02040602050305030304" pitchFamily="18" charset="0"/>
                          <a:ea typeface="等线" panose="02010600030101010101" pitchFamily="2" charset="-122"/>
                        </a:rPr>
                        <a:t>TP+SP</a:t>
                      </a:r>
                    </a:p>
                  </a:txBody>
                  <a:tcPr marL="9524" marR="9524" marT="9529" marB="0" anchor="ctr"/>
                </a:tc>
                <a:tc>
                  <a:txBody>
                    <a:bodyPr/>
                    <a:lstStyle/>
                    <a:p>
                      <a:pPr algn="l" fontAlgn="ctr"/>
                      <a:r>
                        <a:rPr lang="en-US" sz="1000" b="1" i="0" u="none" strike="noStrike" dirty="0">
                          <a:solidFill>
                            <a:schemeClr val="bg1"/>
                          </a:solidFill>
                          <a:effectLst/>
                          <a:latin typeface="Book Antiqua" panose="02040602050305030304" pitchFamily="18" charset="0"/>
                          <a:ea typeface="等线" panose="02010600030101010101" pitchFamily="2" charset="-122"/>
                        </a:rPr>
                        <a:t>TP+NP</a:t>
                      </a:r>
                    </a:p>
                  </a:txBody>
                  <a:tcPr marL="9524" marR="9524" marT="952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1" i="0" u="none" strike="noStrike" dirty="0">
                          <a:solidFill>
                            <a:schemeClr val="bg1"/>
                          </a:solidFill>
                          <a:effectLst/>
                          <a:latin typeface="Book Antiqua" panose="02040602050305030304" pitchFamily="18" charset="0"/>
                          <a:ea typeface="+mn-ea"/>
                        </a:rPr>
                        <a:t>SP+NP</a:t>
                      </a:r>
                    </a:p>
                  </a:txBody>
                  <a:tcPr marL="9524" marR="9524" marT="9529" marB="0" anchor="ctr"/>
                </a:tc>
                <a:tc>
                  <a:txBody>
                    <a:bodyPr/>
                    <a:lstStyle/>
                    <a:p>
                      <a:pPr algn="l" fontAlgn="ctr"/>
                      <a:r>
                        <a:rPr lang="en-US" sz="1000" b="1" i="0" u="none" strike="noStrike" dirty="0">
                          <a:solidFill>
                            <a:schemeClr val="bg1"/>
                          </a:solidFill>
                          <a:effectLst/>
                          <a:latin typeface="Book Antiqua" panose="02040602050305030304" pitchFamily="18" charset="0"/>
                          <a:ea typeface="等线" panose="02010600030101010101" pitchFamily="2" charset="-122"/>
                        </a:rPr>
                        <a:t>TP+SP+NP</a:t>
                      </a:r>
                    </a:p>
                  </a:txBody>
                  <a:tcPr marL="9524" marR="9524" marT="9529" marB="0" anchor="ctr"/>
                </a:tc>
                <a:extLst>
                  <a:ext uri="{0D108BD9-81ED-4DB2-BD59-A6C34878D82A}">
                    <a16:rowId xmlns:a16="http://schemas.microsoft.com/office/drawing/2014/main" val="3912029122"/>
                  </a:ext>
                </a:extLst>
              </a:tr>
              <a:tr h="139980">
                <a:tc>
                  <a:txBody>
                    <a:bodyPr/>
                    <a:lstStyle/>
                    <a:p>
                      <a:pPr algn="l" fontAlgn="ctr"/>
                      <a:r>
                        <a:rPr lang="en-US" sz="1000" b="1" i="0" u="none" strike="noStrike" dirty="0">
                          <a:solidFill>
                            <a:srgbClr val="000000"/>
                          </a:solidFill>
                          <a:effectLst/>
                          <a:latin typeface="Book Antiqua" panose="02040602050305030304" pitchFamily="18" charset="0"/>
                          <a:ea typeface="等线" panose="02010600030101010101" pitchFamily="2" charset="-122"/>
                        </a:rPr>
                        <a:t>ACC</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0.035</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-0.186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-0.287 </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0.058</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0.003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-0.126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-0.022 </a:t>
                      </a:r>
                    </a:p>
                  </a:txBody>
                  <a:tcPr marL="9525" marR="9525" marT="9525" marB="0" anchor="ctr"/>
                </a:tc>
                <a:extLst>
                  <a:ext uri="{0D108BD9-81ED-4DB2-BD59-A6C34878D82A}">
                    <a16:rowId xmlns:a16="http://schemas.microsoft.com/office/drawing/2014/main" val="116237405"/>
                  </a:ext>
                </a:extLst>
              </a:tr>
              <a:tr h="250682">
                <a:tc>
                  <a:txBody>
                    <a:bodyPr/>
                    <a:lstStyle/>
                    <a:p>
                      <a:pPr algn="l" fontAlgn="ctr"/>
                      <a:r>
                        <a:rPr lang="en-US" sz="1000" b="1" i="0" u="none" strike="noStrike" dirty="0">
                          <a:solidFill>
                            <a:srgbClr val="000000"/>
                          </a:solidFill>
                          <a:effectLst/>
                          <a:latin typeface="Book Antiqua" panose="02040602050305030304" pitchFamily="18" charset="0"/>
                          <a:ea typeface="等线" panose="02010600030101010101" pitchFamily="2" charset="-122"/>
                        </a:rPr>
                        <a:t>RMSE</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2.6%</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-10.4%</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-12.7%</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-0.5%</a:t>
                      </a:r>
                    </a:p>
                  </a:txBody>
                  <a:tcPr marL="9525" marR="9525" marT="9525" marB="0" anchor="ctr"/>
                </a:tc>
                <a:tc>
                  <a:txBody>
                    <a:bodyPr/>
                    <a:lstStyle/>
                    <a:p>
                      <a:pPr algn="r" fontAlgn="ctr"/>
                      <a:r>
                        <a:rPr lang="en-US" altLang="zh-CN" sz="1100" b="1" i="0" u="none" strike="noStrike">
                          <a:solidFill>
                            <a:schemeClr val="tx1"/>
                          </a:solidFill>
                          <a:effectLst/>
                          <a:latin typeface="Book Antiqua" panose="02040602050305030304" pitchFamily="18" charset="0"/>
                          <a:ea typeface="等线" panose="02010600030101010101" pitchFamily="2" charset="-122"/>
                        </a:rPr>
                        <a:t>-2.1%</a:t>
                      </a:r>
                    </a:p>
                  </a:txBody>
                  <a:tcPr marL="9525" marR="9525" marT="9525" marB="0" anchor="ctr"/>
                </a:tc>
                <a:tc>
                  <a:txBody>
                    <a:bodyPr/>
                    <a:lstStyle/>
                    <a:p>
                      <a:pPr algn="r" fontAlgn="ctr"/>
                      <a:r>
                        <a:rPr lang="en-US" altLang="zh-CN" sz="1100" b="1" i="0" u="none" strike="noStrike">
                          <a:solidFill>
                            <a:schemeClr val="tx1"/>
                          </a:solidFill>
                          <a:effectLst/>
                          <a:latin typeface="Book Antiqua" panose="02040602050305030304" pitchFamily="18" charset="0"/>
                          <a:ea typeface="等线" panose="02010600030101010101" pitchFamily="2" charset="-122"/>
                        </a:rPr>
                        <a:t>-8.8%</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-4.5%</a:t>
                      </a:r>
                    </a:p>
                  </a:txBody>
                  <a:tcPr marL="9525" marR="9525" marT="9525" marB="0" anchor="ctr"/>
                </a:tc>
                <a:extLst>
                  <a:ext uri="{0D108BD9-81ED-4DB2-BD59-A6C34878D82A}">
                    <a16:rowId xmlns:a16="http://schemas.microsoft.com/office/drawing/2014/main" val="1624972299"/>
                  </a:ext>
                </a:extLst>
              </a:tr>
              <a:tr h="250682">
                <a:tc>
                  <a:txBody>
                    <a:bodyPr/>
                    <a:lstStyle/>
                    <a:p>
                      <a:pPr algn="l" fontAlgn="ctr"/>
                      <a:r>
                        <a:rPr lang="en-US" sz="1000" b="1" i="0" u="none" strike="noStrike" dirty="0">
                          <a:solidFill>
                            <a:srgbClr val="000000"/>
                          </a:solidFill>
                          <a:effectLst/>
                          <a:latin typeface="Book Antiqua" panose="02040602050305030304" pitchFamily="18" charset="0"/>
                          <a:ea typeface="等线" panose="02010600030101010101" pitchFamily="2" charset="-122"/>
                        </a:rPr>
                        <a:t>MAE (nino3 </a:t>
                      </a:r>
                      <a:r>
                        <a:rPr lang="en-US" sz="1000" b="1" i="0" u="none" strike="noStrike" dirty="0" err="1">
                          <a:solidFill>
                            <a:srgbClr val="000000"/>
                          </a:solidFill>
                          <a:effectLst/>
                          <a:latin typeface="Book Antiqua" panose="02040602050305030304" pitchFamily="18" charset="0"/>
                          <a:ea typeface="等线" panose="02010600030101010101" pitchFamily="2" charset="-122"/>
                        </a:rPr>
                        <a:t>ssta</a:t>
                      </a:r>
                      <a:r>
                        <a:rPr lang="en-US" sz="1000" b="1" i="0" u="none" strike="noStrike" dirty="0">
                          <a:solidFill>
                            <a:srgbClr val="000000"/>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19.6%</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6.3%</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3.3%</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16.8%</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16.6%</a:t>
                      </a:r>
                    </a:p>
                  </a:txBody>
                  <a:tcPr marL="9525" marR="9525" marT="9525" marB="0" anchor="ctr"/>
                </a:tc>
                <a:tc>
                  <a:txBody>
                    <a:bodyPr/>
                    <a:lstStyle/>
                    <a:p>
                      <a:pPr algn="r" fontAlgn="ctr"/>
                      <a:r>
                        <a:rPr lang="en-US" altLang="zh-CN" sz="1100" b="1" i="0" u="none" strike="noStrike">
                          <a:solidFill>
                            <a:schemeClr val="tx1"/>
                          </a:solidFill>
                          <a:effectLst/>
                          <a:latin typeface="Book Antiqua" panose="02040602050305030304" pitchFamily="18" charset="0"/>
                          <a:ea typeface="等线" panose="02010600030101010101" pitchFamily="2" charset="-122"/>
                        </a:rPr>
                        <a:t>9.6%</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14.8%</a:t>
                      </a:r>
                    </a:p>
                  </a:txBody>
                  <a:tcPr marL="9525" marR="9525" marT="9525" marB="0" anchor="ctr"/>
                </a:tc>
                <a:extLst>
                  <a:ext uri="{0D108BD9-81ED-4DB2-BD59-A6C34878D82A}">
                    <a16:rowId xmlns:a16="http://schemas.microsoft.com/office/drawing/2014/main" val="1595338604"/>
                  </a:ext>
                </a:extLst>
              </a:tr>
              <a:tr h="250682">
                <a:tc>
                  <a:txBody>
                    <a:bodyPr/>
                    <a:lstStyle/>
                    <a:p>
                      <a:pPr marL="0" marR="0" indent="0" algn="l" defTabSz="860085"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tx1"/>
                          </a:solidFill>
                          <a:effectLst/>
                          <a:latin typeface="Book Antiqua" panose="02040602050305030304" pitchFamily="18" charset="0"/>
                          <a:ea typeface="等线" panose="02010600030101010101" pitchFamily="2" charset="-122"/>
                        </a:rPr>
                        <a:t>Ratio</a:t>
                      </a:r>
                      <a:r>
                        <a:rPr lang="en-US" altLang="zh-CN" sz="1100" b="1" i="0" u="none" strike="noStrike" baseline="0" dirty="0">
                          <a:solidFill>
                            <a:schemeClr val="tx1"/>
                          </a:solidFill>
                          <a:effectLst/>
                          <a:latin typeface="Book Antiqua" panose="02040602050305030304" pitchFamily="18" charset="0"/>
                          <a:ea typeface="等线" panose="02010600030101010101" pitchFamily="2" charset="-122"/>
                        </a:rPr>
                        <a:t> </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(nino3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69.2%</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64.1%</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43.6%</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70.5%</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67.9%</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55.1%</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59.0%</a:t>
                      </a:r>
                    </a:p>
                  </a:txBody>
                  <a:tcPr marL="9525" marR="9525" marT="9525" marB="0" anchor="ctr"/>
                </a:tc>
                <a:extLst>
                  <a:ext uri="{0D108BD9-81ED-4DB2-BD59-A6C34878D82A}">
                    <a16:rowId xmlns:a16="http://schemas.microsoft.com/office/drawing/2014/main" val="1871361507"/>
                  </a:ext>
                </a:extLst>
              </a:tr>
              <a:tr h="250682">
                <a:tc>
                  <a:txBody>
                    <a:bodyPr/>
                    <a:lstStyle/>
                    <a:p>
                      <a:pPr algn="l"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MAE (nino4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24.7%</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6.9%</a:t>
                      </a:r>
                    </a:p>
                  </a:txBody>
                  <a:tcPr marL="9525" marR="9525" marT="9525" marB="0" anchor="ctr"/>
                </a:tc>
                <a:tc>
                  <a:txBody>
                    <a:bodyPr/>
                    <a:lstStyle/>
                    <a:p>
                      <a:pPr algn="r" fontAlgn="ctr"/>
                      <a:r>
                        <a:rPr lang="en-US" altLang="zh-CN" sz="1100" b="1" i="0" u="none" strike="noStrike">
                          <a:solidFill>
                            <a:schemeClr val="tx1"/>
                          </a:solidFill>
                          <a:effectLst/>
                          <a:latin typeface="Book Antiqua" panose="02040602050305030304" pitchFamily="18" charset="0"/>
                          <a:ea typeface="等线" panose="02010600030101010101" pitchFamily="2" charset="-122"/>
                        </a:rPr>
                        <a:t>3.6%</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30.1%</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23.4%</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11.3%</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23.5%</a:t>
                      </a:r>
                    </a:p>
                  </a:txBody>
                  <a:tcPr marL="9525" marR="9525" marT="9525" marB="0" anchor="ctr"/>
                </a:tc>
                <a:extLst>
                  <a:ext uri="{0D108BD9-81ED-4DB2-BD59-A6C34878D82A}">
                    <a16:rowId xmlns:a16="http://schemas.microsoft.com/office/drawing/2014/main" val="1175649608"/>
                  </a:ext>
                </a:extLst>
              </a:tr>
              <a:tr h="214249">
                <a:tc>
                  <a:txBody>
                    <a:bodyPr/>
                    <a:lstStyle/>
                    <a:p>
                      <a:pPr marL="0" marR="0" indent="0" algn="l" defTabSz="860085"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tx1"/>
                          </a:solidFill>
                          <a:effectLst/>
                          <a:latin typeface="Book Antiqua" panose="02040602050305030304" pitchFamily="18" charset="0"/>
                          <a:ea typeface="等线" panose="02010600030101010101" pitchFamily="2" charset="-122"/>
                        </a:rPr>
                        <a:t>Ratio</a:t>
                      </a:r>
                      <a:r>
                        <a:rPr lang="en-US" altLang="zh-CN" sz="1100" b="1" i="0" u="none" strike="noStrike" baseline="0" dirty="0">
                          <a:solidFill>
                            <a:schemeClr val="tx1"/>
                          </a:solidFill>
                          <a:effectLst/>
                          <a:latin typeface="Book Antiqua" panose="02040602050305030304" pitchFamily="18" charset="0"/>
                          <a:ea typeface="等线" panose="02010600030101010101" pitchFamily="2" charset="-122"/>
                        </a:rPr>
                        <a:t> </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(nino4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74.4%</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70.5%</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57.7%</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82.1%</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73.1%</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67.9%</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78.2%</a:t>
                      </a:r>
                    </a:p>
                  </a:txBody>
                  <a:tcPr marL="9525" marR="9525" marT="9525" marB="0" anchor="ctr"/>
                </a:tc>
                <a:extLst>
                  <a:ext uri="{0D108BD9-81ED-4DB2-BD59-A6C34878D82A}">
                    <a16:rowId xmlns:a16="http://schemas.microsoft.com/office/drawing/2014/main" val="2850817287"/>
                  </a:ext>
                </a:extLst>
              </a:tr>
              <a:tr h="214249">
                <a:tc>
                  <a:txBody>
                    <a:bodyPr/>
                    <a:lstStyle/>
                    <a:p>
                      <a:pPr algn="l" fontAlgn="ctr"/>
                      <a:r>
                        <a:rPr lang="en-US" altLang="zh-CN" sz="1000" b="1" i="0" u="none" strike="noStrike" dirty="0">
                          <a:solidFill>
                            <a:schemeClr val="tx1"/>
                          </a:solidFill>
                          <a:effectLst/>
                          <a:latin typeface="Book Antiqua" panose="02040602050305030304" pitchFamily="18" charset="0"/>
                          <a:ea typeface="等线" panose="02010600030101010101" pitchFamily="2" charset="-122"/>
                        </a:rPr>
                        <a:t>PP</a:t>
                      </a:r>
                    </a:p>
                  </a:txBody>
                  <a:tcPr marL="9524" marR="9524" marT="9527"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0.50 </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0.46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0.48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0.76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0.75 </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0.71 </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0.85 </a:t>
                      </a:r>
                    </a:p>
                  </a:txBody>
                  <a:tcPr marL="9525" marR="9525" marT="9525" marB="0" anchor="ctr"/>
                </a:tc>
                <a:extLst>
                  <a:ext uri="{0D108BD9-81ED-4DB2-BD59-A6C34878D82A}">
                    <a16:rowId xmlns:a16="http://schemas.microsoft.com/office/drawing/2014/main" val="2531770105"/>
                  </a:ext>
                </a:extLst>
              </a:tr>
            </a:tbl>
          </a:graphicData>
        </a:graphic>
      </p:graphicFrame>
      <p:sp>
        <p:nvSpPr>
          <p:cNvPr id="6" name="文本框 5"/>
          <p:cNvSpPr txBox="1"/>
          <p:nvPr/>
        </p:nvSpPr>
        <p:spPr>
          <a:xfrm>
            <a:off x="4405023" y="4587238"/>
            <a:ext cx="4659464" cy="1726242"/>
          </a:xfrm>
          <a:prstGeom prst="rect">
            <a:avLst/>
          </a:prstGeom>
          <a:solidFill>
            <a:srgbClr val="0164A7"/>
          </a:solid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200" dirty="0">
                <a:solidFill>
                  <a:schemeClr val="bg1">
                    <a:lumMod val="95000"/>
                  </a:schemeClr>
                </a:solidFill>
              </a:rPr>
              <a:t>For the majority of EP-El Nino predictions, the ensemble mean prediction skills are improved after removing part of the initial errors in different area. </a:t>
            </a:r>
          </a:p>
          <a:p>
            <a:r>
              <a:rPr lang="en-US" altLang="zh-CN" sz="1200" dirty="0">
                <a:solidFill>
                  <a:schemeClr val="bg1">
                    <a:lumMod val="95000"/>
                  </a:schemeClr>
                </a:solidFill>
              </a:rPr>
              <a:t>If the initial errors are removed from only one target area, the tropical Pacific group get the highest prediction skill. And the north Pacific group show the lowest prediction skill.   </a:t>
            </a:r>
          </a:p>
        </p:txBody>
      </p:sp>
      <p:pic>
        <p:nvPicPr>
          <p:cNvPr id="7" name="图片 6">
            <a:extLst>
              <a:ext uri="{FF2B5EF4-FFF2-40B4-BE49-F238E27FC236}">
                <a16:creationId xmlns:a16="http://schemas.microsoft.com/office/drawing/2014/main" id="{0BE98F77-AF7C-47C2-9A59-7AAFBC739A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1461962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Assimilating result of EP-TYPE-1 ensemble</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7" name="文本框 6"/>
          <p:cNvSpPr txBox="1"/>
          <p:nvPr/>
        </p:nvSpPr>
        <p:spPr>
          <a:xfrm>
            <a:off x="941803" y="1733435"/>
            <a:ext cx="7447175" cy="1338828"/>
          </a:xfrm>
          <a:prstGeom prst="rect">
            <a:avLst/>
          </a:prstGeom>
          <a:no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800" dirty="0">
                <a:solidFill>
                  <a:schemeClr val="bg2">
                    <a:lumMod val="25000"/>
                  </a:schemeClr>
                </a:solidFill>
              </a:rPr>
              <a:t>For EP-TYPE-1 initial error</a:t>
            </a:r>
          </a:p>
          <a:p>
            <a:endParaRPr lang="en-US" altLang="zh-CN" sz="1800" dirty="0">
              <a:solidFill>
                <a:schemeClr val="bg2">
                  <a:lumMod val="25000"/>
                </a:schemeClr>
              </a:solidFill>
            </a:endParaRPr>
          </a:p>
          <a:p>
            <a:endParaRPr lang="en-US" altLang="zh-CN" sz="1800" dirty="0">
              <a:solidFill>
                <a:schemeClr val="tx1">
                  <a:lumMod val="85000"/>
                  <a:lumOff val="15000"/>
                </a:schemeClr>
              </a:solidFill>
            </a:endParaRPr>
          </a:p>
        </p:txBody>
      </p:sp>
      <p:sp>
        <p:nvSpPr>
          <p:cNvPr id="8" name="文本框 14"/>
          <p:cNvSpPr txBox="1">
            <a:spLocks noChangeArrowheads="1"/>
          </p:cNvSpPr>
          <p:nvPr/>
        </p:nvSpPr>
        <p:spPr bwMode="auto">
          <a:xfrm>
            <a:off x="4300950" y="2152790"/>
            <a:ext cx="1977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669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241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813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385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en-US" altLang="zh-CN" b="1" dirty="0">
                <a:solidFill>
                  <a:srgbClr val="F18101"/>
                </a:solidFill>
                <a:latin typeface="Book Antiqua" panose="02040602050305030304" pitchFamily="18" charset="0"/>
                <a:ea typeface="微软雅黑" panose="020B0503020204020204" pitchFamily="34" charset="-122"/>
              </a:rPr>
              <a:t>influence</a:t>
            </a:r>
            <a:endParaRPr lang="zh-CN" altLang="en-US" b="1" dirty="0">
              <a:solidFill>
                <a:srgbClr val="F18101"/>
              </a:solidFill>
              <a:latin typeface="Book Antiqua" panose="02040602050305030304" pitchFamily="18" charset="0"/>
              <a:ea typeface="微软雅黑" panose="020B0503020204020204" pitchFamily="34" charset="-122"/>
            </a:endParaRPr>
          </a:p>
        </p:txBody>
      </p:sp>
      <p:grpSp>
        <p:nvGrpSpPr>
          <p:cNvPr id="9" name="组合 8"/>
          <p:cNvGrpSpPr/>
          <p:nvPr/>
        </p:nvGrpSpPr>
        <p:grpSpPr>
          <a:xfrm>
            <a:off x="941803" y="2381597"/>
            <a:ext cx="7447175" cy="669592"/>
            <a:chOff x="772998" y="1747100"/>
            <a:chExt cx="7447175" cy="669592"/>
          </a:xfrm>
        </p:grpSpPr>
        <p:sp>
          <p:nvSpPr>
            <p:cNvPr id="10" name="圆角矩形 25"/>
            <p:cNvSpPr>
              <a:spLocks noChangeArrowheads="1"/>
            </p:cNvSpPr>
            <p:nvPr/>
          </p:nvSpPr>
          <p:spPr bwMode="auto">
            <a:xfrm>
              <a:off x="772998" y="1747100"/>
              <a:ext cx="1590760" cy="669592"/>
            </a:xfrm>
            <a:prstGeom prst="roundRect">
              <a:avLst>
                <a:gd name="adj" fmla="val 16667"/>
              </a:avLst>
            </a:prstGeom>
            <a:solidFill>
              <a:srgbClr val="0F61AF"/>
            </a:solidFill>
            <a:ln>
              <a:noFill/>
            </a:ln>
          </p:spPr>
          <p:txBody>
            <a:bodyPr/>
            <a:lstStyle/>
            <a:p>
              <a:pPr algn="ctr"/>
              <a:r>
                <a:rPr lang="en-US" altLang="zh-CN" sz="1300" b="1" dirty="0">
                  <a:solidFill>
                    <a:srgbClr val="F18101"/>
                  </a:solidFill>
                  <a:latin typeface="Book Antiqua" panose="02040602050305030304" pitchFamily="18" charset="0"/>
                  <a:ea typeface="微软雅黑" panose="020B0503020204020204" pitchFamily="34" charset="-122"/>
                  <a:cs typeface="Times New Roman" panose="02020603050405020304" pitchFamily="18" charset="0"/>
                </a:rPr>
                <a:t>Initial errors in V-mode region in </a:t>
              </a:r>
              <a:r>
                <a:rPr lang="en-US" altLang="zh-CN" sz="13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NP</a:t>
              </a:r>
            </a:p>
          </p:txBody>
        </p:sp>
        <p:cxnSp>
          <p:nvCxnSpPr>
            <p:cNvPr id="11" name="直接箭头连接符 10"/>
            <p:cNvCxnSpPr/>
            <p:nvPr/>
          </p:nvCxnSpPr>
          <p:spPr>
            <a:xfrm flipV="1">
              <a:off x="2363758" y="2080689"/>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圆角矩形 25"/>
            <p:cNvSpPr>
              <a:spLocks noChangeArrowheads="1"/>
            </p:cNvSpPr>
            <p:nvPr/>
          </p:nvSpPr>
          <p:spPr bwMode="auto">
            <a:xfrm>
              <a:off x="3370113" y="1884744"/>
              <a:ext cx="1242063" cy="388910"/>
            </a:xfrm>
            <a:prstGeom prst="roundRect">
              <a:avLst>
                <a:gd name="adj" fmla="val 16667"/>
              </a:avLst>
            </a:prstGeom>
            <a:solidFill>
              <a:srgbClr val="0F61AF"/>
            </a:solidFill>
            <a:ln>
              <a:noFill/>
            </a:ln>
          </p:spPr>
          <p:txBody>
            <a:bodyPr anchor="ctr"/>
            <a:lstStyle/>
            <a:p>
              <a:pPr algn="ctr" eaLnBrk="1" hangingPunct="1"/>
              <a:r>
                <a:rPr lang="en-US" altLang="zh-CN"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VM+</a:t>
              </a:r>
              <a:endParaRPr lang="zh-CN" altLang="en-US"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13" name="圆角矩形 25"/>
            <p:cNvSpPr>
              <a:spLocks noChangeArrowheads="1"/>
            </p:cNvSpPr>
            <p:nvPr/>
          </p:nvSpPr>
          <p:spPr bwMode="auto">
            <a:xfrm>
              <a:off x="5690214" y="1747100"/>
              <a:ext cx="2529959" cy="669592"/>
            </a:xfrm>
            <a:prstGeom prst="roundRect">
              <a:avLst>
                <a:gd name="adj" fmla="val 16667"/>
              </a:avLst>
            </a:prstGeom>
            <a:solidFill>
              <a:srgbClr val="0F61AF"/>
            </a:solidFill>
            <a:ln>
              <a:noFill/>
            </a:ln>
          </p:spPr>
          <p:txBody>
            <a:bodyPr anchor="ctr"/>
            <a:lstStyle/>
            <a:p>
              <a:pPr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Suppress</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 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 Pacific in Dec</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14" name="直接箭头连接符 13"/>
            <p:cNvCxnSpPr/>
            <p:nvPr/>
          </p:nvCxnSpPr>
          <p:spPr>
            <a:xfrm flipV="1">
              <a:off x="4657206" y="2105372"/>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941803" y="3171935"/>
            <a:ext cx="7490387" cy="728236"/>
            <a:chOff x="772998" y="2537438"/>
            <a:chExt cx="7490387" cy="728236"/>
          </a:xfrm>
        </p:grpSpPr>
        <p:sp>
          <p:nvSpPr>
            <p:cNvPr id="16" name="圆角矩形 15"/>
            <p:cNvSpPr>
              <a:spLocks noChangeArrowheads="1"/>
            </p:cNvSpPr>
            <p:nvPr/>
          </p:nvSpPr>
          <p:spPr bwMode="auto">
            <a:xfrm>
              <a:off x="772998" y="2537438"/>
              <a:ext cx="1590760" cy="669592"/>
            </a:xfrm>
            <a:prstGeom prst="roundRect">
              <a:avLst>
                <a:gd name="adj" fmla="val 16667"/>
              </a:avLst>
            </a:prstGeom>
            <a:solidFill>
              <a:srgbClr val="0F61AF"/>
            </a:solidFill>
            <a:ln>
              <a:noFill/>
            </a:ln>
          </p:spPr>
          <p:txBody>
            <a:bodyPr/>
            <a:lstStyle/>
            <a:p>
              <a:pPr lvl="0" algn="ctr" defTabSz="904875" fontAlgn="base">
                <a:spcBef>
                  <a:spcPct val="0"/>
                </a:spcBef>
                <a:spcAft>
                  <a:spcPct val="0"/>
                </a:spcAft>
                <a:defRPr/>
              </a:pPr>
              <a:r>
                <a:rPr lang="en-US" altLang="zh-CN" b="1" dirty="0">
                  <a:solidFill>
                    <a:srgbClr val="F18101"/>
                  </a:solidFill>
                  <a:latin typeface="Book Antiqua" panose="02040602050305030304" pitchFamily="18" charset="0"/>
                  <a:ea typeface="宋体" panose="02010600030101010101" pitchFamily="2" charset="-122"/>
                  <a:cs typeface="Times New Roman" panose="02020603050405020304" pitchFamily="18" charset="0"/>
                </a:rPr>
                <a:t>Initial errors in </a:t>
              </a: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TP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sp>
          <p:nvSpPr>
            <p:cNvPr id="17" name="圆角矩形 25"/>
            <p:cNvSpPr>
              <a:spLocks noChangeArrowheads="1"/>
            </p:cNvSpPr>
            <p:nvPr/>
          </p:nvSpPr>
          <p:spPr bwMode="auto">
            <a:xfrm>
              <a:off x="3370113" y="2737038"/>
              <a:ext cx="1242063" cy="388910"/>
            </a:xfrm>
            <a:prstGeom prst="roundRect">
              <a:avLst>
                <a:gd name="adj" fmla="val 16667"/>
              </a:avLst>
            </a:prstGeom>
            <a:solidFill>
              <a:srgbClr val="0F61AF"/>
            </a:solidFill>
            <a:ln>
              <a:noFill/>
            </a:ln>
          </p:spPr>
          <p:txBody>
            <a:bodyPr anchor="ctr"/>
            <a:lstStyle/>
            <a:p>
              <a:pPr algn="ctr" eaLnBrk="1" hangingPunct="1"/>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Negative error in WP</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18" name="圆角矩形 25"/>
            <p:cNvSpPr>
              <a:spLocks noChangeArrowheads="1"/>
            </p:cNvSpPr>
            <p:nvPr/>
          </p:nvSpPr>
          <p:spPr bwMode="auto">
            <a:xfrm>
              <a:off x="5733426" y="2596082"/>
              <a:ext cx="2529959" cy="669592"/>
            </a:xfrm>
            <a:prstGeom prst="roundRect">
              <a:avLst>
                <a:gd name="adj" fmla="val 16667"/>
              </a:avLst>
            </a:prstGeom>
            <a:solidFill>
              <a:srgbClr val="0F61AF"/>
            </a:solidFill>
            <a:ln>
              <a:noFill/>
            </a:ln>
          </p:spPr>
          <p:txBody>
            <a:bodyPr anchor="ctr"/>
            <a:lstStyle/>
            <a:p>
              <a:pPr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Contribute to</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central-eastern</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Pacific </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in Dec</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19" name="直接箭头连接符 18"/>
            <p:cNvCxnSpPr/>
            <p:nvPr/>
          </p:nvCxnSpPr>
          <p:spPr>
            <a:xfrm flipV="1">
              <a:off x="2363758" y="2914091"/>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657205" y="2931090"/>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941803" y="4016687"/>
            <a:ext cx="7490387" cy="669592"/>
            <a:chOff x="772998" y="3382190"/>
            <a:chExt cx="7490387" cy="669592"/>
          </a:xfrm>
        </p:grpSpPr>
        <p:sp>
          <p:nvSpPr>
            <p:cNvPr id="22" name="圆角矩形 21"/>
            <p:cNvSpPr>
              <a:spLocks noChangeArrowheads="1"/>
            </p:cNvSpPr>
            <p:nvPr/>
          </p:nvSpPr>
          <p:spPr bwMode="auto">
            <a:xfrm>
              <a:off x="772998" y="3382190"/>
              <a:ext cx="1590760" cy="669592"/>
            </a:xfrm>
            <a:prstGeom prst="roundRect">
              <a:avLst>
                <a:gd name="adj" fmla="val 16667"/>
              </a:avLst>
            </a:prstGeom>
            <a:solidFill>
              <a:srgbClr val="0F61AF"/>
            </a:solidFill>
            <a:ln>
              <a:noFill/>
            </a:ln>
          </p:spPr>
          <p:txBody>
            <a:bodyPr/>
            <a:lstStyle/>
            <a:p>
              <a:pPr lvl="0" algn="ctr" defTabSz="904875" fontAlgn="base">
                <a:spcBef>
                  <a:spcPct val="0"/>
                </a:spcBef>
                <a:spcAft>
                  <a:spcPct val="0"/>
                </a:spcAft>
                <a:defRPr/>
              </a:pPr>
              <a:r>
                <a:rPr lang="en-US" altLang="zh-CN" b="1" dirty="0">
                  <a:solidFill>
                    <a:srgbClr val="F18101"/>
                  </a:solidFill>
                  <a:latin typeface="Book Antiqua" panose="02040602050305030304" pitchFamily="18" charset="0"/>
                  <a:ea typeface="宋体" panose="02010600030101010101" pitchFamily="2" charset="-122"/>
                  <a:cs typeface="Times New Roman" panose="02020603050405020304" pitchFamily="18" charset="0"/>
                </a:rPr>
                <a:t>Initial errors in </a:t>
              </a: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SP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sp>
          <p:nvSpPr>
            <p:cNvPr id="23" name="圆角矩形 25"/>
            <p:cNvSpPr>
              <a:spLocks noChangeArrowheads="1"/>
            </p:cNvSpPr>
            <p:nvPr/>
          </p:nvSpPr>
          <p:spPr bwMode="auto">
            <a:xfrm>
              <a:off x="3370112" y="3561443"/>
              <a:ext cx="1242063" cy="388910"/>
            </a:xfrm>
            <a:prstGeom prst="roundRect">
              <a:avLst>
                <a:gd name="adj" fmla="val 16667"/>
              </a:avLst>
            </a:prstGeom>
            <a:solidFill>
              <a:srgbClr val="0F61AF"/>
            </a:solidFill>
            <a:ln>
              <a:noFill/>
            </a:ln>
          </p:spPr>
          <p:txBody>
            <a:bodyPr anchor="ctr"/>
            <a:lstStyle/>
            <a:p>
              <a:pPr algn="ctr" eaLnBrk="1" hangingPunct="1"/>
              <a:r>
                <a:rPr lang="en-US" altLang="zh-CN"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SPMM+</a:t>
              </a:r>
              <a:endParaRPr lang="zh-CN" altLang="en-US"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24" name="圆角矩形 25"/>
            <p:cNvSpPr>
              <a:spLocks noChangeArrowheads="1"/>
            </p:cNvSpPr>
            <p:nvPr/>
          </p:nvSpPr>
          <p:spPr bwMode="auto">
            <a:xfrm>
              <a:off x="5733426" y="3382190"/>
              <a:ext cx="2529959" cy="669592"/>
            </a:xfrm>
            <a:prstGeom prst="roundRect">
              <a:avLst>
                <a:gd name="adj" fmla="val 16667"/>
              </a:avLst>
            </a:prstGeom>
            <a:solidFill>
              <a:srgbClr val="0F61AF"/>
            </a:solidFill>
            <a:ln>
              <a:noFill/>
            </a:ln>
          </p:spPr>
          <p:txBody>
            <a:bodyPr anchor="ctr"/>
            <a:lstStyle/>
            <a:p>
              <a:pPr lvl="0"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Contribute to </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central-eastern</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Pacific in Dec</a:t>
              </a:r>
              <a:endParaRPr lang="zh-CN" altLang="en-US"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25" name="直接箭头连接符 24"/>
            <p:cNvCxnSpPr/>
            <p:nvPr/>
          </p:nvCxnSpPr>
          <p:spPr>
            <a:xfrm flipV="1">
              <a:off x="2363758" y="3755898"/>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4703184" y="3761765"/>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7" name="圆角矩形 26"/>
          <p:cNvSpPr>
            <a:spLocks noChangeArrowheads="1"/>
          </p:cNvSpPr>
          <p:nvPr/>
        </p:nvSpPr>
        <p:spPr bwMode="auto">
          <a:xfrm>
            <a:off x="1999630" y="5165526"/>
            <a:ext cx="4320635" cy="669592"/>
          </a:xfrm>
          <a:prstGeom prst="roundRect">
            <a:avLst>
              <a:gd name="adj" fmla="val 16667"/>
            </a:avLst>
          </a:prstGeom>
          <a:solidFill>
            <a:srgbClr val="0F61AF"/>
          </a:solidFill>
          <a:ln>
            <a:noFill/>
          </a:ln>
        </p:spPr>
        <p:txBody>
          <a:bodyPr anchor="ctr"/>
          <a:lstStyle/>
          <a:p>
            <a:pPr lvl="0" algn="ctr" defTabSz="904875" fontAlgn="base">
              <a:spcBef>
                <a:spcPct val="0"/>
              </a:spcBef>
              <a:spcAft>
                <a:spcPct val="0"/>
              </a:spcAft>
              <a:defRPr/>
            </a:pP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TP &gt; SP &gt;NP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pic>
        <p:nvPicPr>
          <p:cNvPr id="28" name="图片 27">
            <a:extLst>
              <a:ext uri="{FF2B5EF4-FFF2-40B4-BE49-F238E27FC236}">
                <a16:creationId xmlns:a16="http://schemas.microsoft.com/office/drawing/2014/main" id="{10E65696-CC0F-4DD1-A7A6-71158705D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1277090345"/>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000" b="1" dirty="0">
                <a:solidFill>
                  <a:srgbClr val="FFFFFF"/>
                </a:solidFill>
                <a:latin typeface="Book Antiqua" panose="02040602050305030304" pitchFamily="18" charset="0"/>
                <a:ea typeface="宋体"/>
                <a:cs typeface="Arial" panose="020B0604020202020204" pitchFamily="34" charset="0"/>
              </a:rPr>
              <a:t>Assimilating EP-Type-2 ensemble--- TP SSTA in Dec (Taylor Diagram)</a:t>
            </a:r>
            <a:endPar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pic>
        <p:nvPicPr>
          <p:cNvPr id="2" name="图片 1"/>
          <p:cNvPicPr>
            <a:picLocks noChangeAspect="1"/>
          </p:cNvPicPr>
          <p:nvPr/>
        </p:nvPicPr>
        <p:blipFill>
          <a:blip r:embed="rId3"/>
          <a:stretch>
            <a:fillRect/>
          </a:stretch>
        </p:blipFill>
        <p:spPr>
          <a:xfrm>
            <a:off x="1521651" y="962108"/>
            <a:ext cx="6371041" cy="5656568"/>
          </a:xfrm>
          <a:prstGeom prst="rect">
            <a:avLst/>
          </a:prstGeom>
        </p:spPr>
      </p:pic>
      <p:pic>
        <p:nvPicPr>
          <p:cNvPr id="4" name="图片 3">
            <a:extLst>
              <a:ext uri="{FF2B5EF4-FFF2-40B4-BE49-F238E27FC236}">
                <a16:creationId xmlns:a16="http://schemas.microsoft.com/office/drawing/2014/main" id="{F95749CF-EC4F-407A-B2A6-11042EAB4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85339855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Assimilating EP-Type-2 ensemble--- Nino3 SSTA prediction</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807356491"/>
              </p:ext>
            </p:extLst>
          </p:nvPr>
        </p:nvGraphicFramePr>
        <p:xfrm>
          <a:off x="4373218" y="960274"/>
          <a:ext cx="4659464" cy="3149240"/>
        </p:xfrm>
        <a:graphic>
          <a:graphicData uri="http://schemas.openxmlformats.org/drawingml/2006/table">
            <a:tbl>
              <a:tblPr firstRow="1" bandRow="1">
                <a:tableStyleId>{5C22544A-7EE6-4342-B048-85BDC9FD1C3A}</a:tableStyleId>
              </a:tblPr>
              <a:tblGrid>
                <a:gridCol w="582433">
                  <a:extLst>
                    <a:ext uri="{9D8B030D-6E8A-4147-A177-3AD203B41FA5}">
                      <a16:colId xmlns:a16="http://schemas.microsoft.com/office/drawing/2014/main" val="4259629755"/>
                    </a:ext>
                  </a:extLst>
                </a:gridCol>
                <a:gridCol w="582433">
                  <a:extLst>
                    <a:ext uri="{9D8B030D-6E8A-4147-A177-3AD203B41FA5}">
                      <a16:colId xmlns:a16="http://schemas.microsoft.com/office/drawing/2014/main" val="39964312"/>
                    </a:ext>
                  </a:extLst>
                </a:gridCol>
                <a:gridCol w="582433">
                  <a:extLst>
                    <a:ext uri="{9D8B030D-6E8A-4147-A177-3AD203B41FA5}">
                      <a16:colId xmlns:a16="http://schemas.microsoft.com/office/drawing/2014/main" val="4239159725"/>
                    </a:ext>
                  </a:extLst>
                </a:gridCol>
                <a:gridCol w="582433">
                  <a:extLst>
                    <a:ext uri="{9D8B030D-6E8A-4147-A177-3AD203B41FA5}">
                      <a16:colId xmlns:a16="http://schemas.microsoft.com/office/drawing/2014/main" val="1967578416"/>
                    </a:ext>
                  </a:extLst>
                </a:gridCol>
                <a:gridCol w="582433">
                  <a:extLst>
                    <a:ext uri="{9D8B030D-6E8A-4147-A177-3AD203B41FA5}">
                      <a16:colId xmlns:a16="http://schemas.microsoft.com/office/drawing/2014/main" val="2163439509"/>
                    </a:ext>
                  </a:extLst>
                </a:gridCol>
                <a:gridCol w="582433">
                  <a:extLst>
                    <a:ext uri="{9D8B030D-6E8A-4147-A177-3AD203B41FA5}">
                      <a16:colId xmlns:a16="http://schemas.microsoft.com/office/drawing/2014/main" val="3478424477"/>
                    </a:ext>
                  </a:extLst>
                </a:gridCol>
                <a:gridCol w="582433">
                  <a:extLst>
                    <a:ext uri="{9D8B030D-6E8A-4147-A177-3AD203B41FA5}">
                      <a16:colId xmlns:a16="http://schemas.microsoft.com/office/drawing/2014/main" val="2825921916"/>
                    </a:ext>
                  </a:extLst>
                </a:gridCol>
                <a:gridCol w="582433">
                  <a:extLst>
                    <a:ext uri="{9D8B030D-6E8A-4147-A177-3AD203B41FA5}">
                      <a16:colId xmlns:a16="http://schemas.microsoft.com/office/drawing/2014/main" val="3142786168"/>
                    </a:ext>
                  </a:extLst>
                </a:gridCol>
              </a:tblGrid>
              <a:tr h="494436">
                <a:tc>
                  <a:txBody>
                    <a:bodyPr/>
                    <a:lstStyle/>
                    <a:p>
                      <a:pPr algn="l" fontAlgn="ctr"/>
                      <a:endParaRPr lang="en-US" sz="1100" b="1" i="0" u="none" strike="noStrike" dirty="0">
                        <a:solidFill>
                          <a:schemeClr val="bg1"/>
                        </a:solidFill>
                        <a:effectLst/>
                        <a:latin typeface="Book Antiqua" panose="02040602050305030304" pitchFamily="18" charset="0"/>
                        <a:ea typeface="等线" panose="02010600030101010101" pitchFamily="2" charset="-122"/>
                      </a:endParaRPr>
                    </a:p>
                  </a:txBody>
                  <a:tcPr marL="9524" marR="9524" marT="9527"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SP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NP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TP+SP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TP+NP</a:t>
                      </a:r>
                    </a:p>
                  </a:txBody>
                  <a:tcPr marL="9524" marR="9524" marT="952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bg1"/>
                          </a:solidFill>
                          <a:effectLst/>
                          <a:latin typeface="Book Antiqua" panose="02040602050305030304" pitchFamily="18" charset="0"/>
                          <a:ea typeface="+mn-ea"/>
                        </a:rPr>
                        <a:t>SP+NP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TP+SP+NP</a:t>
                      </a:r>
                    </a:p>
                  </a:txBody>
                  <a:tcPr marL="9524" marR="9524" marT="9529" marB="0" anchor="ctr"/>
                </a:tc>
                <a:extLst>
                  <a:ext uri="{0D108BD9-81ED-4DB2-BD59-A6C34878D82A}">
                    <a16:rowId xmlns:a16="http://schemas.microsoft.com/office/drawing/2014/main" val="3912029122"/>
                  </a:ext>
                </a:extLst>
              </a:tr>
              <a:tr h="139980">
                <a:tc>
                  <a:txBody>
                    <a:bodyPr/>
                    <a:lstStyle/>
                    <a:p>
                      <a:pPr algn="l" fontAlgn="ctr"/>
                      <a:r>
                        <a:rPr lang="en-US" sz="1100" b="1" i="0" u="none" strike="noStrike" dirty="0">
                          <a:solidFill>
                            <a:schemeClr val="tx1"/>
                          </a:solidFill>
                          <a:effectLst/>
                          <a:latin typeface="Book Antiqua" panose="02040602050305030304" pitchFamily="18" charset="0"/>
                          <a:ea typeface="等线" panose="02010600030101010101" pitchFamily="2" charset="-122"/>
                        </a:rPr>
                        <a:t>ACC</a:t>
                      </a:r>
                    </a:p>
                  </a:txBody>
                  <a:tcPr marL="9524" marR="9524" marT="9527"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0.459 </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0.488</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 </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0.486</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0.420 </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0.488</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0.381 </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0.283 </a:t>
                      </a:r>
                    </a:p>
                  </a:txBody>
                  <a:tcPr marL="9525" marR="9525" marT="9525" marB="0" anchor="ctr"/>
                </a:tc>
                <a:extLst>
                  <a:ext uri="{0D108BD9-81ED-4DB2-BD59-A6C34878D82A}">
                    <a16:rowId xmlns:a16="http://schemas.microsoft.com/office/drawing/2014/main" val="116237405"/>
                  </a:ext>
                </a:extLst>
              </a:tr>
              <a:tr h="250682">
                <a:tc>
                  <a:txBody>
                    <a:bodyPr/>
                    <a:lstStyle/>
                    <a:p>
                      <a:pPr algn="l" fontAlgn="ctr"/>
                      <a:r>
                        <a:rPr lang="en-US" sz="1100" b="1" i="0" u="none" strike="noStrike" dirty="0">
                          <a:solidFill>
                            <a:schemeClr val="tx1"/>
                          </a:solidFill>
                          <a:effectLst/>
                          <a:latin typeface="Book Antiqua" panose="02040602050305030304" pitchFamily="18" charset="0"/>
                          <a:ea typeface="等线" panose="02010600030101010101" pitchFamily="2" charset="-122"/>
                        </a:rPr>
                        <a:t>RMSE</a:t>
                      </a:r>
                    </a:p>
                  </a:txBody>
                  <a:tcPr marL="9524" marR="9524" marT="9527"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17.0%</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14.0%</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19.3%</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13.7%</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17.0%</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15.2%</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13.0%</a:t>
                      </a:r>
                    </a:p>
                  </a:txBody>
                  <a:tcPr marL="9525" marR="9525" marT="9525" marB="0" anchor="ctr"/>
                </a:tc>
                <a:extLst>
                  <a:ext uri="{0D108BD9-81ED-4DB2-BD59-A6C34878D82A}">
                    <a16:rowId xmlns:a16="http://schemas.microsoft.com/office/drawing/2014/main" val="1624972299"/>
                  </a:ext>
                </a:extLst>
              </a:tr>
              <a:tr h="250682">
                <a:tc>
                  <a:txBody>
                    <a:bodyPr/>
                    <a:lstStyle/>
                    <a:p>
                      <a:pPr algn="l" fontAlgn="ctr"/>
                      <a:r>
                        <a:rPr lang="en-US" sz="1100" b="1" i="0" u="none" strike="noStrike" dirty="0">
                          <a:solidFill>
                            <a:schemeClr val="tx1"/>
                          </a:solidFill>
                          <a:effectLst/>
                          <a:latin typeface="Book Antiqua" panose="02040602050305030304" pitchFamily="18" charset="0"/>
                          <a:ea typeface="等线" panose="02010600030101010101" pitchFamily="2" charset="-122"/>
                        </a:rPr>
                        <a:t>MAE (nino3 </a:t>
                      </a:r>
                      <a:r>
                        <a:rPr lang="en-US"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13.5%</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7.2%</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16.3%</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7.4%</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15.0%</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12.0%</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9.3%</a:t>
                      </a:r>
                    </a:p>
                  </a:txBody>
                  <a:tcPr marL="9525" marR="9525" marT="9525" marB="0" anchor="ctr"/>
                </a:tc>
                <a:extLst>
                  <a:ext uri="{0D108BD9-81ED-4DB2-BD59-A6C34878D82A}">
                    <a16:rowId xmlns:a16="http://schemas.microsoft.com/office/drawing/2014/main" val="1595338604"/>
                  </a:ext>
                </a:extLst>
              </a:tr>
              <a:tr h="250682">
                <a:tc>
                  <a:txBody>
                    <a:bodyPr/>
                    <a:lstStyle/>
                    <a:p>
                      <a:pPr marL="0" marR="0" indent="0" algn="l" defTabSz="860085"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tx1"/>
                          </a:solidFill>
                          <a:effectLst/>
                          <a:latin typeface="Book Antiqua" panose="02040602050305030304" pitchFamily="18" charset="0"/>
                          <a:ea typeface="等线" panose="02010600030101010101" pitchFamily="2" charset="-122"/>
                        </a:rPr>
                        <a:t>Ratio</a:t>
                      </a:r>
                      <a:r>
                        <a:rPr lang="en-US" altLang="zh-CN" sz="1100" b="1" i="0" u="none" strike="noStrike" baseline="0" dirty="0">
                          <a:solidFill>
                            <a:schemeClr val="tx1"/>
                          </a:solidFill>
                          <a:effectLst/>
                          <a:latin typeface="Book Antiqua" panose="02040602050305030304" pitchFamily="18" charset="0"/>
                          <a:ea typeface="等线" panose="02010600030101010101" pitchFamily="2" charset="-122"/>
                        </a:rPr>
                        <a:t> </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(nino3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61.5%</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65.4%</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75.6%</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60.3%</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69.2%</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62.8%</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48.7%</a:t>
                      </a:r>
                    </a:p>
                  </a:txBody>
                  <a:tcPr marL="9525" marR="9525" marT="9525" marB="0" anchor="ctr"/>
                </a:tc>
                <a:extLst>
                  <a:ext uri="{0D108BD9-81ED-4DB2-BD59-A6C34878D82A}">
                    <a16:rowId xmlns:a16="http://schemas.microsoft.com/office/drawing/2014/main" val="1871361507"/>
                  </a:ext>
                </a:extLst>
              </a:tr>
              <a:tr h="250682">
                <a:tc>
                  <a:txBody>
                    <a:bodyPr/>
                    <a:lstStyle/>
                    <a:p>
                      <a:pPr algn="l"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MAE (nino4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20.8%</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9.4%</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18.1%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17.1%</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23.3%</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15.9%</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18.5%</a:t>
                      </a:r>
                    </a:p>
                  </a:txBody>
                  <a:tcPr marL="9525" marR="9525" marT="9525" marB="0" anchor="ctr"/>
                </a:tc>
                <a:extLst>
                  <a:ext uri="{0D108BD9-81ED-4DB2-BD59-A6C34878D82A}">
                    <a16:rowId xmlns:a16="http://schemas.microsoft.com/office/drawing/2014/main" val="1175649608"/>
                  </a:ext>
                </a:extLst>
              </a:tr>
              <a:tr h="214249">
                <a:tc>
                  <a:txBody>
                    <a:bodyPr/>
                    <a:lstStyle/>
                    <a:p>
                      <a:pPr marL="0" marR="0" indent="0" algn="l" defTabSz="860085"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tx1"/>
                          </a:solidFill>
                          <a:effectLst/>
                          <a:latin typeface="Book Antiqua" panose="02040602050305030304" pitchFamily="18" charset="0"/>
                          <a:ea typeface="等线" panose="02010600030101010101" pitchFamily="2" charset="-122"/>
                        </a:rPr>
                        <a:t>Ratio</a:t>
                      </a:r>
                      <a:r>
                        <a:rPr lang="en-US" altLang="zh-CN" sz="1100" b="1" i="0" u="none" strike="noStrike" baseline="0" dirty="0">
                          <a:solidFill>
                            <a:schemeClr val="tx1"/>
                          </a:solidFill>
                          <a:effectLst/>
                          <a:latin typeface="Book Antiqua" panose="02040602050305030304" pitchFamily="18" charset="0"/>
                          <a:ea typeface="等线" panose="02010600030101010101" pitchFamily="2" charset="-122"/>
                        </a:rPr>
                        <a:t> </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(nino4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74.4%</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73.1%</a:t>
                      </a:r>
                    </a:p>
                  </a:txBody>
                  <a:tcPr marL="9525" marR="9525" marT="9525" marB="0" anchor="ctr"/>
                </a:tc>
                <a:tc>
                  <a:txBody>
                    <a:bodyPr/>
                    <a:lstStyle/>
                    <a:p>
                      <a:pPr algn="r" fontAlgn="ctr"/>
                      <a:r>
                        <a:rPr lang="en-US" altLang="zh-CN" sz="1100" b="1" i="0" u="none" strike="noStrike">
                          <a:solidFill>
                            <a:schemeClr val="tx1"/>
                          </a:solidFill>
                          <a:effectLst/>
                          <a:latin typeface="Book Antiqua" panose="02040602050305030304" pitchFamily="18" charset="0"/>
                          <a:ea typeface="等线" panose="02010600030101010101" pitchFamily="2" charset="-122"/>
                        </a:rPr>
                        <a:t>70.5%</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70.5%</a:t>
                      </a:r>
                    </a:p>
                  </a:txBody>
                  <a:tcPr marL="9525" marR="9525" marT="9525" marB="0" anchor="ctr"/>
                </a:tc>
                <a:tc>
                  <a:txBody>
                    <a:bodyPr/>
                    <a:lstStyle/>
                    <a:p>
                      <a:pPr algn="r" fontAlgn="ctr"/>
                      <a:r>
                        <a:rPr lang="en-US" altLang="zh-CN" sz="1100" b="1" i="0" u="none" strike="noStrike" dirty="0">
                          <a:solidFill>
                            <a:srgbClr val="7030A0"/>
                          </a:solidFill>
                          <a:effectLst/>
                          <a:latin typeface="Book Antiqua" panose="02040602050305030304" pitchFamily="18" charset="0"/>
                          <a:ea typeface="等线" panose="02010600030101010101" pitchFamily="2" charset="-122"/>
                        </a:rPr>
                        <a:t>71.8%</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65.4%</a:t>
                      </a:r>
                    </a:p>
                  </a:txBody>
                  <a:tcPr marL="9525" marR="9525" marT="9525" marB="0" anchor="ctr"/>
                </a:tc>
                <a:tc>
                  <a:txBody>
                    <a:bodyPr/>
                    <a:lstStyle/>
                    <a:p>
                      <a:pPr algn="r"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59.0%</a:t>
                      </a:r>
                    </a:p>
                  </a:txBody>
                  <a:tcPr marL="9525" marR="9525" marT="9525" marB="0" anchor="ctr"/>
                </a:tc>
                <a:extLst>
                  <a:ext uri="{0D108BD9-81ED-4DB2-BD59-A6C34878D82A}">
                    <a16:rowId xmlns:a16="http://schemas.microsoft.com/office/drawing/2014/main" val="2850817287"/>
                  </a:ext>
                </a:extLst>
              </a:tr>
              <a:tr h="139980">
                <a:tc>
                  <a:txBody>
                    <a:bodyPr/>
                    <a:lstStyle/>
                    <a:p>
                      <a:pPr algn="l"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PP</a:t>
                      </a:r>
                    </a:p>
                  </a:txBody>
                  <a:tcPr marL="9524" marR="9524" marT="9527"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0.50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0.38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0.46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0.71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0.70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0.70 </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0.81 </a:t>
                      </a:r>
                    </a:p>
                  </a:txBody>
                  <a:tcPr marL="9525" marR="9525" marT="9525" marB="0" anchor="ctr"/>
                </a:tc>
                <a:extLst>
                  <a:ext uri="{0D108BD9-81ED-4DB2-BD59-A6C34878D82A}">
                    <a16:rowId xmlns:a16="http://schemas.microsoft.com/office/drawing/2014/main" val="2478638523"/>
                  </a:ext>
                </a:extLst>
              </a:tr>
            </a:tbl>
          </a:graphicData>
        </a:graphic>
      </p:graphicFrame>
      <p:sp>
        <p:nvSpPr>
          <p:cNvPr id="6" name="文本框 5"/>
          <p:cNvSpPr txBox="1"/>
          <p:nvPr/>
        </p:nvSpPr>
        <p:spPr>
          <a:xfrm>
            <a:off x="4484536" y="4803617"/>
            <a:ext cx="4659464" cy="2031325"/>
          </a:xfrm>
          <a:prstGeom prst="rect">
            <a:avLst/>
          </a:prstGeom>
          <a:solidFill>
            <a:srgbClr val="0164A7"/>
          </a:solid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400" dirty="0">
                <a:solidFill>
                  <a:schemeClr val="bg1">
                    <a:lumMod val="95000"/>
                  </a:schemeClr>
                </a:solidFill>
              </a:rPr>
              <a:t>For the majority of EP-El Nino predictions, the ensemble mean prediction skills are improved after removing part of the initial errors in different area. </a:t>
            </a:r>
          </a:p>
          <a:p>
            <a:r>
              <a:rPr lang="en-US" altLang="zh-CN" sz="1400" dirty="0">
                <a:solidFill>
                  <a:schemeClr val="bg1">
                    <a:lumMod val="95000"/>
                  </a:schemeClr>
                </a:solidFill>
              </a:rPr>
              <a:t>If the initial errors are removed from only one target area, the north Pacific group get the highest prediction skill. </a:t>
            </a:r>
          </a:p>
        </p:txBody>
      </p:sp>
      <p:pic>
        <p:nvPicPr>
          <p:cNvPr id="2" name="图片 1"/>
          <p:cNvPicPr>
            <a:picLocks noChangeAspect="1"/>
          </p:cNvPicPr>
          <p:nvPr/>
        </p:nvPicPr>
        <p:blipFill>
          <a:blip r:embed="rId3"/>
          <a:stretch>
            <a:fillRect/>
          </a:stretch>
        </p:blipFill>
        <p:spPr>
          <a:xfrm>
            <a:off x="253654" y="1081377"/>
            <a:ext cx="3897592" cy="5263764"/>
          </a:xfrm>
          <a:prstGeom prst="rect">
            <a:avLst/>
          </a:prstGeom>
        </p:spPr>
      </p:pic>
      <p:pic>
        <p:nvPicPr>
          <p:cNvPr id="7" name="图片 6">
            <a:extLst>
              <a:ext uri="{FF2B5EF4-FFF2-40B4-BE49-F238E27FC236}">
                <a16:creationId xmlns:a16="http://schemas.microsoft.com/office/drawing/2014/main" id="{06D953C9-8A8A-461B-B015-5C89369A8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17793245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Assimilating result of EP-TYPE-2 ensemble</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7" name="文本框 6"/>
          <p:cNvSpPr txBox="1"/>
          <p:nvPr/>
        </p:nvSpPr>
        <p:spPr>
          <a:xfrm>
            <a:off x="941803" y="1733435"/>
            <a:ext cx="7447175" cy="1338828"/>
          </a:xfrm>
          <a:prstGeom prst="rect">
            <a:avLst/>
          </a:prstGeom>
          <a:no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800" dirty="0">
                <a:solidFill>
                  <a:schemeClr val="bg2">
                    <a:lumMod val="25000"/>
                  </a:schemeClr>
                </a:solidFill>
              </a:rPr>
              <a:t>For EP-TYPE-2 initial error</a:t>
            </a:r>
          </a:p>
          <a:p>
            <a:endParaRPr lang="en-US" altLang="zh-CN" sz="1800" dirty="0">
              <a:solidFill>
                <a:schemeClr val="bg2">
                  <a:lumMod val="25000"/>
                </a:schemeClr>
              </a:solidFill>
            </a:endParaRPr>
          </a:p>
          <a:p>
            <a:endParaRPr lang="en-US" altLang="zh-CN" sz="1800" dirty="0">
              <a:solidFill>
                <a:schemeClr val="tx1">
                  <a:lumMod val="85000"/>
                  <a:lumOff val="15000"/>
                </a:schemeClr>
              </a:solidFill>
            </a:endParaRPr>
          </a:p>
        </p:txBody>
      </p:sp>
      <p:sp>
        <p:nvSpPr>
          <p:cNvPr id="8" name="文本框 14"/>
          <p:cNvSpPr txBox="1">
            <a:spLocks noChangeArrowheads="1"/>
          </p:cNvSpPr>
          <p:nvPr/>
        </p:nvSpPr>
        <p:spPr bwMode="auto">
          <a:xfrm>
            <a:off x="4300950" y="2152790"/>
            <a:ext cx="1977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669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241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813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385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en-US" altLang="zh-CN" b="1" dirty="0">
                <a:solidFill>
                  <a:srgbClr val="F18101"/>
                </a:solidFill>
                <a:latin typeface="Book Antiqua" panose="02040602050305030304" pitchFamily="18" charset="0"/>
                <a:ea typeface="微软雅黑" panose="020B0503020204020204" pitchFamily="34" charset="-122"/>
              </a:rPr>
              <a:t>influence</a:t>
            </a:r>
            <a:endParaRPr lang="zh-CN" altLang="en-US" b="1" dirty="0">
              <a:solidFill>
                <a:srgbClr val="F18101"/>
              </a:solidFill>
              <a:latin typeface="Book Antiqua" panose="02040602050305030304" pitchFamily="18" charset="0"/>
              <a:ea typeface="微软雅黑" panose="020B0503020204020204" pitchFamily="34" charset="-122"/>
            </a:endParaRPr>
          </a:p>
        </p:txBody>
      </p:sp>
      <p:grpSp>
        <p:nvGrpSpPr>
          <p:cNvPr id="9" name="组合 8"/>
          <p:cNvGrpSpPr/>
          <p:nvPr/>
        </p:nvGrpSpPr>
        <p:grpSpPr>
          <a:xfrm>
            <a:off x="941803" y="2381597"/>
            <a:ext cx="7447175" cy="669592"/>
            <a:chOff x="772998" y="1747100"/>
            <a:chExt cx="7447175" cy="669592"/>
          </a:xfrm>
        </p:grpSpPr>
        <p:sp>
          <p:nvSpPr>
            <p:cNvPr id="10" name="圆角矩形 25"/>
            <p:cNvSpPr>
              <a:spLocks noChangeArrowheads="1"/>
            </p:cNvSpPr>
            <p:nvPr/>
          </p:nvSpPr>
          <p:spPr bwMode="auto">
            <a:xfrm>
              <a:off x="772998" y="1747100"/>
              <a:ext cx="1590760" cy="669592"/>
            </a:xfrm>
            <a:prstGeom prst="roundRect">
              <a:avLst>
                <a:gd name="adj" fmla="val 16667"/>
              </a:avLst>
            </a:prstGeom>
            <a:solidFill>
              <a:srgbClr val="0F61AF"/>
            </a:solidFill>
            <a:ln>
              <a:noFill/>
            </a:ln>
          </p:spPr>
          <p:txBody>
            <a:bodyPr/>
            <a:lstStyle/>
            <a:p>
              <a:pPr algn="ctr"/>
              <a:r>
                <a:rPr lang="en-US" altLang="zh-CN" sz="1300" b="1" dirty="0">
                  <a:solidFill>
                    <a:srgbClr val="F18101"/>
                  </a:solidFill>
                  <a:latin typeface="Book Antiqua" panose="02040602050305030304" pitchFamily="18" charset="0"/>
                  <a:ea typeface="微软雅黑" panose="020B0503020204020204" pitchFamily="34" charset="-122"/>
                  <a:cs typeface="Times New Roman" panose="02020603050405020304" pitchFamily="18" charset="0"/>
                </a:rPr>
                <a:t>Initial errors in V-mode region in </a:t>
              </a:r>
              <a:r>
                <a:rPr lang="en-US" altLang="zh-CN" sz="13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NP</a:t>
              </a:r>
            </a:p>
          </p:txBody>
        </p:sp>
        <p:cxnSp>
          <p:nvCxnSpPr>
            <p:cNvPr id="11" name="直接箭头连接符 10"/>
            <p:cNvCxnSpPr/>
            <p:nvPr/>
          </p:nvCxnSpPr>
          <p:spPr>
            <a:xfrm flipV="1">
              <a:off x="2363758" y="2080689"/>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圆角矩形 25"/>
            <p:cNvSpPr>
              <a:spLocks noChangeArrowheads="1"/>
            </p:cNvSpPr>
            <p:nvPr/>
          </p:nvSpPr>
          <p:spPr bwMode="auto">
            <a:xfrm>
              <a:off x="3370113" y="1884744"/>
              <a:ext cx="1242063" cy="388910"/>
            </a:xfrm>
            <a:prstGeom prst="roundRect">
              <a:avLst>
                <a:gd name="adj" fmla="val 16667"/>
              </a:avLst>
            </a:prstGeom>
            <a:solidFill>
              <a:srgbClr val="0F61AF"/>
            </a:solidFill>
            <a:ln>
              <a:noFill/>
            </a:ln>
          </p:spPr>
          <p:txBody>
            <a:bodyPr anchor="ctr"/>
            <a:lstStyle/>
            <a:p>
              <a:pPr algn="ctr" eaLnBrk="1" hangingPunct="1"/>
              <a:r>
                <a:rPr lang="en-US" altLang="zh-CN"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VM-</a:t>
              </a:r>
              <a:endParaRPr lang="zh-CN" altLang="en-US"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13" name="圆角矩形 25"/>
            <p:cNvSpPr>
              <a:spLocks noChangeArrowheads="1"/>
            </p:cNvSpPr>
            <p:nvPr/>
          </p:nvSpPr>
          <p:spPr bwMode="auto">
            <a:xfrm>
              <a:off x="5690214" y="1747100"/>
              <a:ext cx="2529959" cy="669592"/>
            </a:xfrm>
            <a:prstGeom prst="roundRect">
              <a:avLst>
                <a:gd name="adj" fmla="val 16667"/>
              </a:avLst>
            </a:prstGeom>
            <a:solidFill>
              <a:srgbClr val="0F61AF"/>
            </a:solidFill>
            <a:ln>
              <a:noFill/>
            </a:ln>
          </p:spPr>
          <p:txBody>
            <a:bodyPr anchor="ctr"/>
            <a:lstStyle/>
            <a:p>
              <a:pPr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Contribute to</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 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 Pacific in Dec</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14" name="直接箭头连接符 13"/>
            <p:cNvCxnSpPr/>
            <p:nvPr/>
          </p:nvCxnSpPr>
          <p:spPr>
            <a:xfrm flipV="1">
              <a:off x="4657206" y="2105372"/>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941803" y="3171935"/>
            <a:ext cx="7490387" cy="728236"/>
            <a:chOff x="772998" y="2537438"/>
            <a:chExt cx="7490387" cy="728236"/>
          </a:xfrm>
        </p:grpSpPr>
        <p:sp>
          <p:nvSpPr>
            <p:cNvPr id="16" name="圆角矩形 15"/>
            <p:cNvSpPr>
              <a:spLocks noChangeArrowheads="1"/>
            </p:cNvSpPr>
            <p:nvPr/>
          </p:nvSpPr>
          <p:spPr bwMode="auto">
            <a:xfrm>
              <a:off x="772998" y="2537438"/>
              <a:ext cx="1590760" cy="669592"/>
            </a:xfrm>
            <a:prstGeom prst="roundRect">
              <a:avLst>
                <a:gd name="adj" fmla="val 16667"/>
              </a:avLst>
            </a:prstGeom>
            <a:solidFill>
              <a:srgbClr val="0F61AF"/>
            </a:solidFill>
            <a:ln>
              <a:noFill/>
            </a:ln>
          </p:spPr>
          <p:txBody>
            <a:bodyPr/>
            <a:lstStyle/>
            <a:p>
              <a:pPr lvl="0" algn="ctr" defTabSz="904875" fontAlgn="base">
                <a:spcBef>
                  <a:spcPct val="0"/>
                </a:spcBef>
                <a:spcAft>
                  <a:spcPct val="0"/>
                </a:spcAft>
                <a:defRPr/>
              </a:pPr>
              <a:r>
                <a:rPr lang="en-US" altLang="zh-CN" b="1" dirty="0">
                  <a:solidFill>
                    <a:srgbClr val="F18101"/>
                  </a:solidFill>
                  <a:latin typeface="Book Antiqua" panose="02040602050305030304" pitchFamily="18" charset="0"/>
                  <a:ea typeface="宋体" panose="02010600030101010101" pitchFamily="2" charset="-122"/>
                  <a:cs typeface="Times New Roman" panose="02020603050405020304" pitchFamily="18" charset="0"/>
                </a:rPr>
                <a:t>Initial errors in </a:t>
              </a: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TP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sp>
          <p:nvSpPr>
            <p:cNvPr id="17" name="圆角矩形 25"/>
            <p:cNvSpPr>
              <a:spLocks noChangeArrowheads="1"/>
            </p:cNvSpPr>
            <p:nvPr/>
          </p:nvSpPr>
          <p:spPr bwMode="auto">
            <a:xfrm>
              <a:off x="3370113" y="2737038"/>
              <a:ext cx="1242063" cy="388910"/>
            </a:xfrm>
            <a:prstGeom prst="roundRect">
              <a:avLst>
                <a:gd name="adj" fmla="val 16667"/>
              </a:avLst>
            </a:prstGeom>
            <a:solidFill>
              <a:srgbClr val="0F61AF"/>
            </a:solidFill>
            <a:ln>
              <a:noFill/>
            </a:ln>
          </p:spPr>
          <p:txBody>
            <a:bodyPr anchor="ctr"/>
            <a:lstStyle/>
            <a:p>
              <a:pPr algn="ctr" eaLnBrk="1" hangingPunct="1"/>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Positive error in WP</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18" name="圆角矩形 25"/>
            <p:cNvSpPr>
              <a:spLocks noChangeArrowheads="1"/>
            </p:cNvSpPr>
            <p:nvPr/>
          </p:nvSpPr>
          <p:spPr bwMode="auto">
            <a:xfrm>
              <a:off x="5733426" y="2596082"/>
              <a:ext cx="2529959" cy="669592"/>
            </a:xfrm>
            <a:prstGeom prst="roundRect">
              <a:avLst>
                <a:gd name="adj" fmla="val 16667"/>
              </a:avLst>
            </a:prstGeom>
            <a:solidFill>
              <a:srgbClr val="0F61AF"/>
            </a:solidFill>
            <a:ln>
              <a:noFill/>
            </a:ln>
          </p:spPr>
          <p:txBody>
            <a:bodyPr anchor="ctr"/>
            <a:lstStyle/>
            <a:p>
              <a:pPr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Suppress </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central-eastern</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Pacific </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in Dec</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19" name="直接箭头连接符 18"/>
            <p:cNvCxnSpPr/>
            <p:nvPr/>
          </p:nvCxnSpPr>
          <p:spPr>
            <a:xfrm flipV="1">
              <a:off x="2363758" y="2914091"/>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657205" y="2931090"/>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941803" y="4016687"/>
            <a:ext cx="7490387" cy="669592"/>
            <a:chOff x="772998" y="3382190"/>
            <a:chExt cx="7490387" cy="669592"/>
          </a:xfrm>
        </p:grpSpPr>
        <p:sp>
          <p:nvSpPr>
            <p:cNvPr id="22" name="圆角矩形 21"/>
            <p:cNvSpPr>
              <a:spLocks noChangeArrowheads="1"/>
            </p:cNvSpPr>
            <p:nvPr/>
          </p:nvSpPr>
          <p:spPr bwMode="auto">
            <a:xfrm>
              <a:off x="772998" y="3382190"/>
              <a:ext cx="1590760" cy="669592"/>
            </a:xfrm>
            <a:prstGeom prst="roundRect">
              <a:avLst>
                <a:gd name="adj" fmla="val 16667"/>
              </a:avLst>
            </a:prstGeom>
            <a:solidFill>
              <a:srgbClr val="0F61AF"/>
            </a:solidFill>
            <a:ln>
              <a:noFill/>
            </a:ln>
          </p:spPr>
          <p:txBody>
            <a:bodyPr/>
            <a:lstStyle/>
            <a:p>
              <a:pPr lvl="0" algn="ctr" defTabSz="904875" fontAlgn="base">
                <a:spcBef>
                  <a:spcPct val="0"/>
                </a:spcBef>
                <a:spcAft>
                  <a:spcPct val="0"/>
                </a:spcAft>
                <a:defRPr/>
              </a:pPr>
              <a:r>
                <a:rPr lang="en-US" altLang="zh-CN" b="1" dirty="0">
                  <a:solidFill>
                    <a:srgbClr val="F18101"/>
                  </a:solidFill>
                  <a:latin typeface="Book Antiqua" panose="02040602050305030304" pitchFamily="18" charset="0"/>
                  <a:ea typeface="宋体" panose="02010600030101010101" pitchFamily="2" charset="-122"/>
                  <a:cs typeface="Times New Roman" panose="02020603050405020304" pitchFamily="18" charset="0"/>
                </a:rPr>
                <a:t>Initial errors in </a:t>
              </a: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SP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sp>
          <p:nvSpPr>
            <p:cNvPr id="23" name="圆角矩形 25"/>
            <p:cNvSpPr>
              <a:spLocks noChangeArrowheads="1"/>
            </p:cNvSpPr>
            <p:nvPr/>
          </p:nvSpPr>
          <p:spPr bwMode="auto">
            <a:xfrm>
              <a:off x="3370112" y="3561443"/>
              <a:ext cx="1242063" cy="388910"/>
            </a:xfrm>
            <a:prstGeom prst="roundRect">
              <a:avLst>
                <a:gd name="adj" fmla="val 16667"/>
              </a:avLst>
            </a:prstGeom>
            <a:solidFill>
              <a:srgbClr val="0F61AF"/>
            </a:solidFill>
            <a:ln>
              <a:noFill/>
            </a:ln>
          </p:spPr>
          <p:txBody>
            <a:bodyPr anchor="ctr"/>
            <a:lstStyle/>
            <a:p>
              <a:pPr algn="ctr" eaLnBrk="1" hangingPunct="1"/>
              <a:r>
                <a:rPr lang="en-US" altLang="zh-CN"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SPMM-</a:t>
              </a:r>
              <a:endParaRPr lang="zh-CN" altLang="en-US"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24" name="圆角矩形 25"/>
            <p:cNvSpPr>
              <a:spLocks noChangeArrowheads="1"/>
            </p:cNvSpPr>
            <p:nvPr/>
          </p:nvSpPr>
          <p:spPr bwMode="auto">
            <a:xfrm>
              <a:off x="5733426" y="3382190"/>
              <a:ext cx="2529959" cy="669592"/>
            </a:xfrm>
            <a:prstGeom prst="roundRect">
              <a:avLst>
                <a:gd name="adj" fmla="val 16667"/>
              </a:avLst>
            </a:prstGeom>
            <a:solidFill>
              <a:srgbClr val="0F61AF"/>
            </a:solidFill>
            <a:ln>
              <a:noFill/>
            </a:ln>
          </p:spPr>
          <p:txBody>
            <a:bodyPr anchor="ctr"/>
            <a:lstStyle/>
            <a:p>
              <a:pPr lvl="0"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Suppress </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central-eastern</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Pacific in Dec</a:t>
              </a:r>
              <a:endParaRPr lang="zh-CN" altLang="en-US"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25" name="直接箭头连接符 24"/>
            <p:cNvCxnSpPr/>
            <p:nvPr/>
          </p:nvCxnSpPr>
          <p:spPr>
            <a:xfrm flipV="1">
              <a:off x="2363758" y="3755898"/>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4703184" y="3761765"/>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7" name="圆角矩形 26"/>
          <p:cNvSpPr>
            <a:spLocks noChangeArrowheads="1"/>
          </p:cNvSpPr>
          <p:nvPr/>
        </p:nvSpPr>
        <p:spPr bwMode="auto">
          <a:xfrm>
            <a:off x="1999630" y="5165526"/>
            <a:ext cx="4320635" cy="669592"/>
          </a:xfrm>
          <a:prstGeom prst="roundRect">
            <a:avLst>
              <a:gd name="adj" fmla="val 16667"/>
            </a:avLst>
          </a:prstGeom>
          <a:solidFill>
            <a:srgbClr val="0F61AF"/>
          </a:solidFill>
          <a:ln>
            <a:noFill/>
          </a:ln>
        </p:spPr>
        <p:txBody>
          <a:bodyPr anchor="ctr"/>
          <a:lstStyle/>
          <a:p>
            <a:pPr lvl="0" algn="ctr" defTabSz="904875" fontAlgn="base">
              <a:spcBef>
                <a:spcPct val="0"/>
              </a:spcBef>
              <a:spcAft>
                <a:spcPct val="0"/>
              </a:spcAft>
              <a:defRPr/>
            </a:pP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NP &gt; TP &gt;SP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pic>
        <p:nvPicPr>
          <p:cNvPr id="28" name="图片 27">
            <a:extLst>
              <a:ext uri="{FF2B5EF4-FFF2-40B4-BE49-F238E27FC236}">
                <a16:creationId xmlns:a16="http://schemas.microsoft.com/office/drawing/2014/main" id="{9E6492D1-69CE-4BF0-8B23-15D573DD4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097866800"/>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000" b="1" dirty="0">
                <a:solidFill>
                  <a:srgbClr val="FFFFFF"/>
                </a:solidFill>
                <a:latin typeface="Book Antiqua" panose="02040602050305030304" pitchFamily="18" charset="0"/>
                <a:ea typeface="宋体"/>
                <a:cs typeface="Arial" panose="020B0604020202020204" pitchFamily="34" charset="0"/>
              </a:rPr>
              <a:t>Results for CP-El Nino prediction -- TP SSTA in Dec (Taylor Diagram)</a:t>
            </a:r>
            <a:endPar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pic>
        <p:nvPicPr>
          <p:cNvPr id="3" name="图片 2"/>
          <p:cNvPicPr>
            <a:picLocks noChangeAspect="1"/>
          </p:cNvPicPr>
          <p:nvPr/>
        </p:nvPicPr>
        <p:blipFill>
          <a:blip r:embed="rId3"/>
          <a:stretch>
            <a:fillRect/>
          </a:stretch>
        </p:blipFill>
        <p:spPr>
          <a:xfrm>
            <a:off x="1566253" y="978012"/>
            <a:ext cx="6281838" cy="5577368"/>
          </a:xfrm>
          <a:prstGeom prst="rect">
            <a:avLst/>
          </a:prstGeom>
        </p:spPr>
      </p:pic>
      <p:pic>
        <p:nvPicPr>
          <p:cNvPr id="4" name="图片 3">
            <a:extLst>
              <a:ext uri="{FF2B5EF4-FFF2-40B4-BE49-F238E27FC236}">
                <a16:creationId xmlns:a16="http://schemas.microsoft.com/office/drawing/2014/main" id="{BAF355B8-9656-49A4-A20A-7845E26B0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011335302"/>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Documents and Settings\Administrator\桌面\未标题-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33" y="2"/>
            <a:ext cx="163770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C:\Documents and Settings\Administrator\桌面\未标题-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70" y="563411"/>
            <a:ext cx="763945" cy="76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2781506" y="993131"/>
            <a:ext cx="5798023" cy="156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b="1" dirty="0">
                <a:solidFill>
                  <a:srgbClr val="0070C0"/>
                </a:solidFill>
                <a:cs typeface="Arial" panose="020B0604020202020204" pitchFamily="34" charset="0"/>
              </a:rPr>
              <a:t>Outline</a:t>
            </a:r>
          </a:p>
        </p:txBody>
      </p:sp>
      <p:sp>
        <p:nvSpPr>
          <p:cNvPr id="5127" name="Rectangle 4"/>
          <p:cNvSpPr>
            <a:spLocks noChangeArrowheads="1"/>
          </p:cNvSpPr>
          <p:nvPr/>
        </p:nvSpPr>
        <p:spPr bwMode="auto">
          <a:xfrm>
            <a:off x="2781506" y="2784695"/>
            <a:ext cx="5964929" cy="43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0000"/>
              </a:spcBef>
              <a:buClr>
                <a:srgbClr val="7030A0"/>
              </a:buClr>
              <a:buFont typeface="Wingdings" panose="05000000000000000000" pitchFamily="2" charset="2"/>
              <a:buChar char=""/>
            </a:pPr>
            <a:r>
              <a:rPr lang="en-US" altLang="zh-CN" sz="2800" b="1" dirty="0">
                <a:solidFill>
                  <a:srgbClr val="0066CC"/>
                </a:solidFill>
                <a:cs typeface="Arial" panose="020B0604020202020204" pitchFamily="34" charset="0"/>
              </a:rPr>
              <a:t>Introduction</a:t>
            </a:r>
          </a:p>
          <a:p>
            <a:pPr eaLnBrk="1" hangingPunct="1">
              <a:lnSpc>
                <a:spcPct val="110000"/>
              </a:lnSpc>
              <a:spcBef>
                <a:spcPct val="20000"/>
              </a:spcBef>
              <a:buClr>
                <a:srgbClr val="7030A0"/>
              </a:buClr>
              <a:buFont typeface="Wingdings" panose="05000000000000000000" pitchFamily="2" charset="2"/>
              <a:buChar char=""/>
            </a:pPr>
            <a:r>
              <a:rPr lang="en-US" altLang="zh-CN" sz="2800" b="1" dirty="0">
                <a:solidFill>
                  <a:srgbClr val="0066CC"/>
                </a:solidFill>
                <a:cs typeface="Arial" panose="020B0604020202020204" pitchFamily="34" charset="0"/>
              </a:rPr>
              <a:t>Data and particle filter approach</a:t>
            </a:r>
          </a:p>
          <a:p>
            <a:pPr eaLnBrk="1" hangingPunct="1">
              <a:lnSpc>
                <a:spcPct val="110000"/>
              </a:lnSpc>
              <a:spcBef>
                <a:spcPct val="20000"/>
              </a:spcBef>
              <a:buClr>
                <a:srgbClr val="7030A0"/>
              </a:buClr>
              <a:buFont typeface="Wingdings" panose="05000000000000000000" pitchFamily="2" charset="2"/>
              <a:buChar char=""/>
            </a:pPr>
            <a:r>
              <a:rPr lang="en-US" altLang="zh-CN" sz="2800" b="1" dirty="0">
                <a:solidFill>
                  <a:srgbClr val="0066CC"/>
                </a:solidFill>
                <a:cs typeface="Arial" panose="020B0604020202020204" pitchFamily="34" charset="0"/>
              </a:rPr>
              <a:t>Experiment strategy</a:t>
            </a:r>
          </a:p>
          <a:p>
            <a:pPr eaLnBrk="1" hangingPunct="1">
              <a:lnSpc>
                <a:spcPct val="110000"/>
              </a:lnSpc>
              <a:spcBef>
                <a:spcPct val="20000"/>
              </a:spcBef>
              <a:buClr>
                <a:srgbClr val="7030A0"/>
              </a:buClr>
              <a:buFont typeface="Wingdings" panose="05000000000000000000" pitchFamily="2" charset="2"/>
              <a:buChar char=""/>
            </a:pPr>
            <a:r>
              <a:rPr lang="en-US" altLang="zh-CN" sz="2800" b="1" dirty="0">
                <a:solidFill>
                  <a:srgbClr val="0066CC"/>
                </a:solidFill>
                <a:cs typeface="Arial" panose="020B0604020202020204" pitchFamily="34" charset="0"/>
              </a:rPr>
              <a:t>Results for EP- and CP-El Nino</a:t>
            </a:r>
          </a:p>
          <a:p>
            <a:pPr eaLnBrk="1" hangingPunct="1">
              <a:lnSpc>
                <a:spcPct val="110000"/>
              </a:lnSpc>
              <a:spcBef>
                <a:spcPct val="20000"/>
              </a:spcBef>
              <a:buClr>
                <a:srgbClr val="7030A0"/>
              </a:buClr>
              <a:buFont typeface="Wingdings" panose="05000000000000000000" pitchFamily="2" charset="2"/>
              <a:buChar char=""/>
            </a:pPr>
            <a:r>
              <a:rPr lang="en-US" altLang="zh-CN" sz="2800" b="1" dirty="0">
                <a:solidFill>
                  <a:srgbClr val="0066CC"/>
                </a:solidFill>
                <a:cs typeface="Arial" panose="020B0604020202020204" pitchFamily="34" charset="0"/>
              </a:rPr>
              <a:t>Conclusion </a:t>
            </a:r>
          </a:p>
          <a:p>
            <a:pPr eaLnBrk="1" hangingPunct="1">
              <a:lnSpc>
                <a:spcPct val="110000"/>
              </a:lnSpc>
              <a:spcBef>
                <a:spcPct val="20000"/>
              </a:spcBef>
              <a:buClr>
                <a:srgbClr val="7030A0"/>
              </a:buClr>
              <a:buFont typeface="Wingdings" panose="05000000000000000000" pitchFamily="2" charset="2"/>
              <a:buChar char=""/>
            </a:pPr>
            <a:endParaRPr lang="en-US" altLang="zh-CN" sz="2800" b="1" dirty="0">
              <a:solidFill>
                <a:srgbClr val="0066CC"/>
              </a:solidFill>
              <a:cs typeface="Arial" panose="020B0604020202020204" pitchFamily="34" charset="0"/>
            </a:endParaRPr>
          </a:p>
          <a:p>
            <a:pPr eaLnBrk="1" hangingPunct="1">
              <a:lnSpc>
                <a:spcPct val="110000"/>
              </a:lnSpc>
              <a:spcBef>
                <a:spcPct val="20000"/>
              </a:spcBef>
              <a:buClr>
                <a:srgbClr val="7030A0"/>
              </a:buClr>
              <a:buFont typeface="Wingdings" panose="05000000000000000000" pitchFamily="2" charset="2"/>
              <a:buChar char=""/>
            </a:pPr>
            <a:endParaRPr lang="zh-CN" altLang="en-US" sz="2800" b="1" dirty="0">
              <a:solidFill>
                <a:srgbClr val="0066CC"/>
              </a:solidFill>
              <a:cs typeface="Arial" panose="020B0604020202020204" pitchFamily="34" charset="0"/>
            </a:endParaRPr>
          </a:p>
          <a:p>
            <a:pPr eaLnBrk="1" hangingPunct="1">
              <a:lnSpc>
                <a:spcPct val="110000"/>
              </a:lnSpc>
              <a:spcBef>
                <a:spcPct val="20000"/>
              </a:spcBef>
              <a:buClr>
                <a:srgbClr val="7030A0"/>
              </a:buClr>
              <a:buFont typeface="Wingdings" panose="05000000000000000000" pitchFamily="2" charset="2"/>
              <a:buChar char=""/>
            </a:pPr>
            <a:endParaRPr lang="en-US" altLang="zh-CN" sz="2005" b="1" dirty="0">
              <a:solidFill>
                <a:srgbClr val="0066CC"/>
              </a:solidFill>
              <a:cs typeface="Arial" panose="020B0604020202020204" pitchFamily="34" charset="0"/>
            </a:endParaRPr>
          </a:p>
        </p:txBody>
      </p:sp>
      <p:sp>
        <p:nvSpPr>
          <p:cNvPr id="5128" name="矩形 9"/>
          <p:cNvSpPr>
            <a:spLocks noChangeArrowheads="1"/>
          </p:cNvSpPr>
          <p:nvPr/>
        </p:nvSpPr>
        <p:spPr bwMode="auto">
          <a:xfrm>
            <a:off x="2781506" y="1975945"/>
            <a:ext cx="6362494" cy="382738"/>
          </a:xfrm>
          <a:prstGeom prst="rect">
            <a:avLst/>
          </a:prstGeom>
          <a:solidFill>
            <a:srgbClr val="C4BD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805">
              <a:solidFill>
                <a:srgbClr val="FFFFFF"/>
              </a:solidFill>
              <a:latin typeface="Calibri" panose="020F0502020204030204" pitchFamily="34" charset="0"/>
            </a:endParaRPr>
          </a:p>
        </p:txBody>
      </p:sp>
      <p:pic>
        <p:nvPicPr>
          <p:cNvPr id="3" name="图片 2">
            <a:extLst>
              <a:ext uri="{FF2B5EF4-FFF2-40B4-BE49-F238E27FC236}">
                <a16:creationId xmlns:a16="http://schemas.microsoft.com/office/drawing/2014/main" id="{330AD5B7-36FE-45CB-B501-D369E813C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4260971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Results for CP-El Nino prediction -- Nino4 SSTA prediction</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848477012"/>
              </p:ext>
            </p:extLst>
          </p:nvPr>
        </p:nvGraphicFramePr>
        <p:xfrm>
          <a:off x="4373218" y="960274"/>
          <a:ext cx="4659464" cy="3149240"/>
        </p:xfrm>
        <a:graphic>
          <a:graphicData uri="http://schemas.openxmlformats.org/drawingml/2006/table">
            <a:tbl>
              <a:tblPr firstRow="1" bandRow="1">
                <a:tableStyleId>{5C22544A-7EE6-4342-B048-85BDC9FD1C3A}</a:tableStyleId>
              </a:tblPr>
              <a:tblGrid>
                <a:gridCol w="582433">
                  <a:extLst>
                    <a:ext uri="{9D8B030D-6E8A-4147-A177-3AD203B41FA5}">
                      <a16:colId xmlns:a16="http://schemas.microsoft.com/office/drawing/2014/main" val="4259629755"/>
                    </a:ext>
                  </a:extLst>
                </a:gridCol>
                <a:gridCol w="582433">
                  <a:extLst>
                    <a:ext uri="{9D8B030D-6E8A-4147-A177-3AD203B41FA5}">
                      <a16:colId xmlns:a16="http://schemas.microsoft.com/office/drawing/2014/main" val="39964312"/>
                    </a:ext>
                  </a:extLst>
                </a:gridCol>
                <a:gridCol w="582433">
                  <a:extLst>
                    <a:ext uri="{9D8B030D-6E8A-4147-A177-3AD203B41FA5}">
                      <a16:colId xmlns:a16="http://schemas.microsoft.com/office/drawing/2014/main" val="4239159725"/>
                    </a:ext>
                  </a:extLst>
                </a:gridCol>
                <a:gridCol w="582433">
                  <a:extLst>
                    <a:ext uri="{9D8B030D-6E8A-4147-A177-3AD203B41FA5}">
                      <a16:colId xmlns:a16="http://schemas.microsoft.com/office/drawing/2014/main" val="1967578416"/>
                    </a:ext>
                  </a:extLst>
                </a:gridCol>
                <a:gridCol w="582433">
                  <a:extLst>
                    <a:ext uri="{9D8B030D-6E8A-4147-A177-3AD203B41FA5}">
                      <a16:colId xmlns:a16="http://schemas.microsoft.com/office/drawing/2014/main" val="2163439509"/>
                    </a:ext>
                  </a:extLst>
                </a:gridCol>
                <a:gridCol w="582433">
                  <a:extLst>
                    <a:ext uri="{9D8B030D-6E8A-4147-A177-3AD203B41FA5}">
                      <a16:colId xmlns:a16="http://schemas.microsoft.com/office/drawing/2014/main" val="3478424477"/>
                    </a:ext>
                  </a:extLst>
                </a:gridCol>
                <a:gridCol w="582433">
                  <a:extLst>
                    <a:ext uri="{9D8B030D-6E8A-4147-A177-3AD203B41FA5}">
                      <a16:colId xmlns:a16="http://schemas.microsoft.com/office/drawing/2014/main" val="2825921916"/>
                    </a:ext>
                  </a:extLst>
                </a:gridCol>
                <a:gridCol w="582433">
                  <a:extLst>
                    <a:ext uri="{9D8B030D-6E8A-4147-A177-3AD203B41FA5}">
                      <a16:colId xmlns:a16="http://schemas.microsoft.com/office/drawing/2014/main" val="3142786168"/>
                    </a:ext>
                  </a:extLst>
                </a:gridCol>
              </a:tblGrid>
              <a:tr h="494436">
                <a:tc>
                  <a:txBody>
                    <a:bodyPr/>
                    <a:lstStyle/>
                    <a:p>
                      <a:pPr algn="l" fontAlgn="ctr"/>
                      <a:endParaRPr lang="en-US" sz="1100" b="1" i="0" u="none" strike="noStrike" dirty="0">
                        <a:solidFill>
                          <a:schemeClr val="bg1"/>
                        </a:solidFill>
                        <a:effectLst/>
                        <a:latin typeface="Book Antiqua" panose="02040602050305030304" pitchFamily="18" charset="0"/>
                        <a:ea typeface="等线" panose="02010600030101010101" pitchFamily="2" charset="-122"/>
                      </a:endParaRPr>
                    </a:p>
                  </a:txBody>
                  <a:tcPr marL="9524" marR="9524" marT="9527"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SP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NP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TP+SP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TP+NP</a:t>
                      </a:r>
                    </a:p>
                  </a:txBody>
                  <a:tcPr marL="9524" marR="9524" marT="952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bg1"/>
                          </a:solidFill>
                          <a:effectLst/>
                          <a:latin typeface="Book Antiqua" panose="02040602050305030304" pitchFamily="18" charset="0"/>
                          <a:ea typeface="+mn-ea"/>
                        </a:rPr>
                        <a:t>SP+NP</a:t>
                      </a:r>
                    </a:p>
                  </a:txBody>
                  <a:tcPr marL="9524" marR="9524" marT="9529" marB="0" anchor="ctr"/>
                </a:tc>
                <a:tc>
                  <a:txBody>
                    <a:bodyPr/>
                    <a:lstStyle/>
                    <a:p>
                      <a:pPr algn="l" fontAlgn="ctr"/>
                      <a:r>
                        <a:rPr lang="en-US" sz="1100" b="1" i="0" u="none" strike="noStrike" dirty="0">
                          <a:solidFill>
                            <a:schemeClr val="bg1"/>
                          </a:solidFill>
                          <a:effectLst/>
                          <a:latin typeface="Book Antiqua" panose="02040602050305030304" pitchFamily="18" charset="0"/>
                          <a:ea typeface="等线" panose="02010600030101010101" pitchFamily="2" charset="-122"/>
                        </a:rPr>
                        <a:t>TP+SP+NP</a:t>
                      </a:r>
                    </a:p>
                  </a:txBody>
                  <a:tcPr marL="9524" marR="9524" marT="9529" marB="0" anchor="ctr"/>
                </a:tc>
                <a:extLst>
                  <a:ext uri="{0D108BD9-81ED-4DB2-BD59-A6C34878D82A}">
                    <a16:rowId xmlns:a16="http://schemas.microsoft.com/office/drawing/2014/main" val="3912029122"/>
                  </a:ext>
                </a:extLst>
              </a:tr>
              <a:tr h="139980">
                <a:tc>
                  <a:txBody>
                    <a:bodyPr/>
                    <a:lstStyle/>
                    <a:p>
                      <a:pPr algn="l" fontAlgn="ctr"/>
                      <a:r>
                        <a:rPr lang="en-US" sz="1100" b="1" i="0" u="none" strike="noStrike" dirty="0">
                          <a:solidFill>
                            <a:schemeClr val="tx1"/>
                          </a:solidFill>
                          <a:effectLst/>
                          <a:latin typeface="Book Antiqua" panose="02040602050305030304" pitchFamily="18" charset="0"/>
                          <a:ea typeface="等线" panose="02010600030101010101" pitchFamily="2" charset="-122"/>
                        </a:rPr>
                        <a:t>ACC</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0.475</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0.357</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0.141</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0.684</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0.623</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0.634</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0.862</a:t>
                      </a:r>
                    </a:p>
                  </a:txBody>
                  <a:tcPr marL="9525" marR="9525" marT="9525" marB="0" anchor="ctr"/>
                </a:tc>
                <a:extLst>
                  <a:ext uri="{0D108BD9-81ED-4DB2-BD59-A6C34878D82A}">
                    <a16:rowId xmlns:a16="http://schemas.microsoft.com/office/drawing/2014/main" val="116237405"/>
                  </a:ext>
                </a:extLst>
              </a:tr>
              <a:tr h="250682">
                <a:tc>
                  <a:txBody>
                    <a:bodyPr/>
                    <a:lstStyle/>
                    <a:p>
                      <a:pPr algn="l" fontAlgn="ctr"/>
                      <a:r>
                        <a:rPr lang="en-US" sz="1100" b="1" i="0" u="none" strike="noStrike" dirty="0">
                          <a:solidFill>
                            <a:schemeClr val="tx1"/>
                          </a:solidFill>
                          <a:effectLst/>
                          <a:latin typeface="Book Antiqua" panose="02040602050305030304" pitchFamily="18" charset="0"/>
                          <a:ea typeface="等线" panose="02010600030101010101" pitchFamily="2" charset="-122"/>
                        </a:rPr>
                        <a:t>RMSE</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11.2%</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8.8%</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5.3%</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31.1%</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28.0%</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31.1%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62.2%</a:t>
                      </a:r>
                    </a:p>
                  </a:txBody>
                  <a:tcPr marL="9525" marR="9525" marT="9525" marB="0" anchor="ctr"/>
                </a:tc>
                <a:extLst>
                  <a:ext uri="{0D108BD9-81ED-4DB2-BD59-A6C34878D82A}">
                    <a16:rowId xmlns:a16="http://schemas.microsoft.com/office/drawing/2014/main" val="1624972299"/>
                  </a:ext>
                </a:extLst>
              </a:tr>
              <a:tr h="250682">
                <a:tc>
                  <a:txBody>
                    <a:bodyPr/>
                    <a:lstStyle/>
                    <a:p>
                      <a:pPr algn="l" fontAlgn="ctr"/>
                      <a:r>
                        <a:rPr lang="en-US" sz="1100" b="1" i="0" u="none" strike="noStrike" dirty="0">
                          <a:solidFill>
                            <a:schemeClr val="tx1"/>
                          </a:solidFill>
                          <a:effectLst/>
                          <a:latin typeface="Book Antiqua" panose="02040602050305030304" pitchFamily="18" charset="0"/>
                          <a:ea typeface="等线" panose="02010600030101010101" pitchFamily="2" charset="-122"/>
                        </a:rPr>
                        <a:t>MAE (nino4 </a:t>
                      </a:r>
                      <a:r>
                        <a:rPr lang="en-US"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20.2%</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12.1%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6.4%</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42.0%</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40.7%</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36.3%</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69.7%</a:t>
                      </a:r>
                    </a:p>
                  </a:txBody>
                  <a:tcPr marL="9525" marR="9525" marT="9525" marB="0" anchor="ctr"/>
                </a:tc>
                <a:extLst>
                  <a:ext uri="{0D108BD9-81ED-4DB2-BD59-A6C34878D82A}">
                    <a16:rowId xmlns:a16="http://schemas.microsoft.com/office/drawing/2014/main" val="1595338604"/>
                  </a:ext>
                </a:extLst>
              </a:tr>
              <a:tr h="250682">
                <a:tc>
                  <a:txBody>
                    <a:bodyPr/>
                    <a:lstStyle/>
                    <a:p>
                      <a:pPr marL="0" marR="0" indent="0" algn="l" defTabSz="860085"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tx1"/>
                          </a:solidFill>
                          <a:effectLst/>
                          <a:latin typeface="Book Antiqua" panose="02040602050305030304" pitchFamily="18" charset="0"/>
                          <a:ea typeface="等线" panose="02010600030101010101" pitchFamily="2" charset="-122"/>
                        </a:rPr>
                        <a:t>Ratio (nino4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r>
                        <a:rPr lang="en-US" altLang="zh-CN" sz="1100" b="1" i="0" u="none" strike="noStrike" baseline="0" dirty="0">
                          <a:solidFill>
                            <a:schemeClr val="tx1"/>
                          </a:solidFill>
                          <a:effectLst/>
                          <a:latin typeface="Book Antiqua" panose="02040602050305030304" pitchFamily="18" charset="0"/>
                          <a:ea typeface="等线" panose="02010600030101010101" pitchFamily="2" charset="-122"/>
                        </a:rPr>
                        <a:t>  </a:t>
                      </a:r>
                      <a:endParaRPr lang="en-US" altLang="zh-CN" sz="1100" b="1" i="0" u="none" strike="noStrike" dirty="0">
                        <a:solidFill>
                          <a:schemeClr val="tx1"/>
                        </a:solidFill>
                        <a:effectLst/>
                        <a:latin typeface="Book Antiqua" panose="02040602050305030304" pitchFamily="18" charset="0"/>
                        <a:ea typeface="等线" panose="02010600030101010101" pitchFamily="2" charset="-122"/>
                      </a:endParaRP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82.1%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74.4%</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56.4%</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91.0%</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83.3%</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85.9%</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91.0%</a:t>
                      </a:r>
                    </a:p>
                  </a:txBody>
                  <a:tcPr marL="9525" marR="9525" marT="9525" marB="0" anchor="ctr"/>
                </a:tc>
                <a:extLst>
                  <a:ext uri="{0D108BD9-81ED-4DB2-BD59-A6C34878D82A}">
                    <a16:rowId xmlns:a16="http://schemas.microsoft.com/office/drawing/2014/main" val="1871361507"/>
                  </a:ext>
                </a:extLst>
              </a:tr>
              <a:tr h="250682">
                <a:tc>
                  <a:txBody>
                    <a:bodyPr/>
                    <a:lstStyle/>
                    <a:p>
                      <a:pPr algn="l"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MAE (nino3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23.8%</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11.8%</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5.5%</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39.5%</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41.4%</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37.1%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67.7%</a:t>
                      </a:r>
                    </a:p>
                  </a:txBody>
                  <a:tcPr marL="9525" marR="9525" marT="9525" marB="0" anchor="ctr"/>
                </a:tc>
                <a:extLst>
                  <a:ext uri="{0D108BD9-81ED-4DB2-BD59-A6C34878D82A}">
                    <a16:rowId xmlns:a16="http://schemas.microsoft.com/office/drawing/2014/main" val="1175649608"/>
                  </a:ext>
                </a:extLst>
              </a:tr>
              <a:tr h="214249">
                <a:tc>
                  <a:txBody>
                    <a:bodyPr/>
                    <a:lstStyle/>
                    <a:p>
                      <a:pPr marL="0" marR="0" indent="0" algn="l" defTabSz="860085" rtl="0" eaLnBrk="1" fontAlgn="ctr" latinLnBrk="0" hangingPunct="1">
                        <a:lnSpc>
                          <a:spcPct val="100000"/>
                        </a:lnSpc>
                        <a:spcBef>
                          <a:spcPts val="0"/>
                        </a:spcBef>
                        <a:spcAft>
                          <a:spcPts val="0"/>
                        </a:spcAft>
                        <a:buClrTx/>
                        <a:buSzTx/>
                        <a:buFontTx/>
                        <a:buNone/>
                        <a:tabLst/>
                        <a:defRPr/>
                      </a:pPr>
                      <a:r>
                        <a:rPr lang="en-US" altLang="zh-CN" sz="1100" b="1" i="0" u="none" strike="noStrike" dirty="0">
                          <a:solidFill>
                            <a:schemeClr val="tx1"/>
                          </a:solidFill>
                          <a:effectLst/>
                          <a:latin typeface="Book Antiqua" panose="02040602050305030304" pitchFamily="18" charset="0"/>
                          <a:ea typeface="等线" panose="02010600030101010101" pitchFamily="2" charset="-122"/>
                        </a:rPr>
                        <a:t>Ratio</a:t>
                      </a:r>
                      <a:r>
                        <a:rPr lang="en-US" altLang="zh-CN" sz="1100" b="1" i="0" u="none" strike="noStrike" baseline="0" dirty="0">
                          <a:solidFill>
                            <a:schemeClr val="tx1"/>
                          </a:solidFill>
                          <a:effectLst/>
                          <a:latin typeface="Book Antiqua" panose="02040602050305030304" pitchFamily="18" charset="0"/>
                          <a:ea typeface="等线" panose="02010600030101010101" pitchFamily="2" charset="-122"/>
                        </a:rPr>
                        <a:t> </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(nino3 </a:t>
                      </a:r>
                      <a:r>
                        <a:rPr lang="en-US" altLang="zh-CN" sz="1100" b="1" i="0" u="none" strike="noStrike" dirty="0" err="1">
                          <a:solidFill>
                            <a:schemeClr val="tx1"/>
                          </a:solidFill>
                          <a:effectLst/>
                          <a:latin typeface="Book Antiqua" panose="02040602050305030304" pitchFamily="18" charset="0"/>
                          <a:ea typeface="等线" panose="02010600030101010101" pitchFamily="2" charset="-122"/>
                        </a:rPr>
                        <a:t>ssta</a:t>
                      </a:r>
                      <a:r>
                        <a:rPr lang="en-US" altLang="zh-CN" sz="1100" b="1" i="0" u="none" strike="noStrike" dirty="0">
                          <a:solidFill>
                            <a:schemeClr val="tx1"/>
                          </a:solidFill>
                          <a:effectLst/>
                          <a:latin typeface="Book Antiqua" panose="02040602050305030304" pitchFamily="18" charset="0"/>
                          <a:ea typeface="等线" panose="02010600030101010101" pitchFamily="2" charset="-122"/>
                        </a:rPr>
                        <a:t>)</a:t>
                      </a:r>
                    </a:p>
                  </a:txBody>
                  <a:tcPr marL="9524" marR="9524" marT="9527"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76.9%</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66.7%</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48.7%</a:t>
                      </a:r>
                    </a:p>
                  </a:txBody>
                  <a:tcPr marL="9525" marR="9525" marT="9525" marB="0" anchor="ctr"/>
                </a:tc>
                <a:tc>
                  <a:txBody>
                    <a:bodyPr/>
                    <a:lstStyle/>
                    <a:p>
                      <a:pPr algn="r" fontAlgn="ctr"/>
                      <a:r>
                        <a:rPr lang="en-US" altLang="zh-CN" sz="1100" b="1" i="0" u="none" strike="noStrike" dirty="0">
                          <a:solidFill>
                            <a:srgbClr val="FF0000"/>
                          </a:solidFill>
                          <a:effectLst/>
                          <a:latin typeface="Book Antiqua" panose="02040602050305030304" pitchFamily="18" charset="0"/>
                          <a:ea typeface="等线" panose="02010600030101010101" pitchFamily="2" charset="-122"/>
                        </a:rPr>
                        <a:t>82.1%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79.5%</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82.1%</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85.9%</a:t>
                      </a:r>
                    </a:p>
                  </a:txBody>
                  <a:tcPr marL="9525" marR="9525" marT="9525" marB="0" anchor="ctr"/>
                </a:tc>
                <a:extLst>
                  <a:ext uri="{0D108BD9-81ED-4DB2-BD59-A6C34878D82A}">
                    <a16:rowId xmlns:a16="http://schemas.microsoft.com/office/drawing/2014/main" val="2850817287"/>
                  </a:ext>
                </a:extLst>
              </a:tr>
              <a:tr h="139980">
                <a:tc>
                  <a:txBody>
                    <a:bodyPr/>
                    <a:lstStyle/>
                    <a:p>
                      <a:pPr algn="l" fontAlgn="ctr"/>
                      <a:r>
                        <a:rPr lang="en-US" altLang="zh-CN" sz="1100" b="1" i="0" u="none" strike="noStrike" dirty="0">
                          <a:solidFill>
                            <a:schemeClr val="tx1"/>
                          </a:solidFill>
                          <a:effectLst/>
                          <a:latin typeface="Book Antiqua" panose="02040602050305030304" pitchFamily="18" charset="0"/>
                          <a:ea typeface="等线" panose="02010600030101010101" pitchFamily="2" charset="-122"/>
                        </a:rPr>
                        <a:t>PP</a:t>
                      </a:r>
                    </a:p>
                  </a:txBody>
                  <a:tcPr marL="9524" marR="9524" marT="9527"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0.28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0.35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0.29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0.72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0.67 </a:t>
                      </a:r>
                    </a:p>
                  </a:txBody>
                  <a:tcPr marL="9525" marR="9525" marT="9525" marB="0" anchor="ctr"/>
                </a:tc>
                <a:tc>
                  <a:txBody>
                    <a:bodyPr/>
                    <a:lstStyle/>
                    <a:p>
                      <a:pPr algn="r" fontAlgn="ctr"/>
                      <a:r>
                        <a:rPr lang="en-US" altLang="zh-CN" sz="1100" b="1" i="0" u="none" strike="noStrike">
                          <a:solidFill>
                            <a:srgbClr val="000000"/>
                          </a:solidFill>
                          <a:effectLst/>
                          <a:latin typeface="Book Antiqua" panose="02040602050305030304" pitchFamily="18" charset="0"/>
                          <a:ea typeface="等线" panose="02010600030101010101" pitchFamily="2" charset="-122"/>
                        </a:rPr>
                        <a:t>0.71 </a:t>
                      </a:r>
                    </a:p>
                  </a:txBody>
                  <a:tcPr marL="9525" marR="9525" marT="9525" marB="0" anchor="ctr"/>
                </a:tc>
                <a:tc>
                  <a:txBody>
                    <a:bodyPr/>
                    <a:lstStyle/>
                    <a:p>
                      <a:pPr algn="r" fontAlgn="ctr"/>
                      <a:r>
                        <a:rPr lang="en-US" altLang="zh-CN" sz="1100" b="1" i="0" u="none" strike="noStrike" dirty="0">
                          <a:solidFill>
                            <a:srgbClr val="000000"/>
                          </a:solidFill>
                          <a:effectLst/>
                          <a:latin typeface="Book Antiqua" panose="02040602050305030304" pitchFamily="18" charset="0"/>
                          <a:ea typeface="等线" panose="02010600030101010101" pitchFamily="2" charset="-122"/>
                        </a:rPr>
                        <a:t>0.90 </a:t>
                      </a:r>
                    </a:p>
                  </a:txBody>
                  <a:tcPr marL="9525" marR="9525" marT="9525" marB="0" anchor="ctr"/>
                </a:tc>
                <a:extLst>
                  <a:ext uri="{0D108BD9-81ED-4DB2-BD59-A6C34878D82A}">
                    <a16:rowId xmlns:a16="http://schemas.microsoft.com/office/drawing/2014/main" val="2478638523"/>
                  </a:ext>
                </a:extLst>
              </a:tr>
            </a:tbl>
          </a:graphicData>
        </a:graphic>
      </p:graphicFrame>
      <p:sp>
        <p:nvSpPr>
          <p:cNvPr id="6" name="文本框 5"/>
          <p:cNvSpPr txBox="1"/>
          <p:nvPr/>
        </p:nvSpPr>
        <p:spPr>
          <a:xfrm>
            <a:off x="4373218" y="4763861"/>
            <a:ext cx="4659464" cy="2031325"/>
          </a:xfrm>
          <a:prstGeom prst="rect">
            <a:avLst/>
          </a:prstGeom>
          <a:solidFill>
            <a:srgbClr val="0164A7"/>
          </a:solid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400" dirty="0">
                <a:solidFill>
                  <a:schemeClr val="bg1">
                    <a:lumMod val="95000"/>
                  </a:schemeClr>
                </a:solidFill>
              </a:rPr>
              <a:t>For the majority of CP-El Nino predictions, the ensemble mean prediction skills are improved after removing part of the initial errors in different area. </a:t>
            </a:r>
          </a:p>
          <a:p>
            <a:r>
              <a:rPr lang="en-US" altLang="zh-CN" sz="1400" dirty="0">
                <a:solidFill>
                  <a:schemeClr val="bg1">
                    <a:lumMod val="95000"/>
                  </a:schemeClr>
                </a:solidFill>
              </a:rPr>
              <a:t>If the initial errors are removed from only one target area, the tropical Pacific group get the highest prediction skill. </a:t>
            </a:r>
          </a:p>
        </p:txBody>
      </p:sp>
      <p:pic>
        <p:nvPicPr>
          <p:cNvPr id="7" name="图片 6"/>
          <p:cNvPicPr>
            <a:picLocks noChangeAspect="1"/>
          </p:cNvPicPr>
          <p:nvPr/>
        </p:nvPicPr>
        <p:blipFill>
          <a:blip r:embed="rId3"/>
          <a:stretch>
            <a:fillRect/>
          </a:stretch>
        </p:blipFill>
        <p:spPr>
          <a:xfrm>
            <a:off x="243929" y="960274"/>
            <a:ext cx="3905504" cy="5361013"/>
          </a:xfrm>
          <a:prstGeom prst="rect">
            <a:avLst/>
          </a:prstGeom>
        </p:spPr>
      </p:pic>
      <p:pic>
        <p:nvPicPr>
          <p:cNvPr id="8" name="图片 7">
            <a:extLst>
              <a:ext uri="{FF2B5EF4-FFF2-40B4-BE49-F238E27FC236}">
                <a16:creationId xmlns:a16="http://schemas.microsoft.com/office/drawing/2014/main" id="{FBF74DF9-0F6E-4111-8E43-CF5E2C5EA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5378516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Results for CP-El Nino prediction</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7" name="文本框 6"/>
          <p:cNvSpPr txBox="1"/>
          <p:nvPr/>
        </p:nvSpPr>
        <p:spPr>
          <a:xfrm>
            <a:off x="941803" y="1733435"/>
            <a:ext cx="7447175" cy="1338828"/>
          </a:xfrm>
          <a:prstGeom prst="rect">
            <a:avLst/>
          </a:prstGeom>
          <a:no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800" dirty="0">
                <a:solidFill>
                  <a:schemeClr val="bg2">
                    <a:lumMod val="25000"/>
                  </a:schemeClr>
                </a:solidFill>
              </a:rPr>
              <a:t>For CP-TYPE-1 initial error</a:t>
            </a:r>
          </a:p>
          <a:p>
            <a:endParaRPr lang="en-US" altLang="zh-CN" sz="1800" dirty="0">
              <a:solidFill>
                <a:schemeClr val="bg2">
                  <a:lumMod val="25000"/>
                </a:schemeClr>
              </a:solidFill>
            </a:endParaRPr>
          </a:p>
          <a:p>
            <a:endParaRPr lang="en-US" altLang="zh-CN" sz="1800" dirty="0">
              <a:solidFill>
                <a:schemeClr val="tx1">
                  <a:lumMod val="85000"/>
                  <a:lumOff val="15000"/>
                </a:schemeClr>
              </a:solidFill>
            </a:endParaRPr>
          </a:p>
        </p:txBody>
      </p:sp>
      <p:sp>
        <p:nvSpPr>
          <p:cNvPr id="8" name="文本框 14"/>
          <p:cNvSpPr txBox="1">
            <a:spLocks noChangeArrowheads="1"/>
          </p:cNvSpPr>
          <p:nvPr/>
        </p:nvSpPr>
        <p:spPr bwMode="auto">
          <a:xfrm>
            <a:off x="4300950" y="2152790"/>
            <a:ext cx="1977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2669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241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813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38550" indent="190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hangingPunct="1"/>
            <a:r>
              <a:rPr lang="en-US" altLang="zh-CN" b="1" dirty="0">
                <a:solidFill>
                  <a:srgbClr val="F18101"/>
                </a:solidFill>
                <a:latin typeface="Book Antiqua" panose="02040602050305030304" pitchFamily="18" charset="0"/>
                <a:ea typeface="微软雅黑" panose="020B0503020204020204" pitchFamily="34" charset="-122"/>
              </a:rPr>
              <a:t>influence</a:t>
            </a:r>
            <a:endParaRPr lang="zh-CN" altLang="en-US" b="1" dirty="0">
              <a:solidFill>
                <a:srgbClr val="F18101"/>
              </a:solidFill>
              <a:latin typeface="Book Antiqua" panose="02040602050305030304" pitchFamily="18" charset="0"/>
              <a:ea typeface="微软雅黑" panose="020B0503020204020204" pitchFamily="34" charset="-122"/>
            </a:endParaRPr>
          </a:p>
        </p:txBody>
      </p:sp>
      <p:grpSp>
        <p:nvGrpSpPr>
          <p:cNvPr id="9" name="组合 8"/>
          <p:cNvGrpSpPr/>
          <p:nvPr/>
        </p:nvGrpSpPr>
        <p:grpSpPr>
          <a:xfrm>
            <a:off x="941803" y="2381597"/>
            <a:ext cx="7447175" cy="669592"/>
            <a:chOff x="772998" y="1747100"/>
            <a:chExt cx="7447175" cy="669592"/>
          </a:xfrm>
        </p:grpSpPr>
        <p:sp>
          <p:nvSpPr>
            <p:cNvPr id="10" name="圆角矩形 25"/>
            <p:cNvSpPr>
              <a:spLocks noChangeArrowheads="1"/>
            </p:cNvSpPr>
            <p:nvPr/>
          </p:nvSpPr>
          <p:spPr bwMode="auto">
            <a:xfrm>
              <a:off x="772998" y="1747100"/>
              <a:ext cx="1590760" cy="669592"/>
            </a:xfrm>
            <a:prstGeom prst="roundRect">
              <a:avLst>
                <a:gd name="adj" fmla="val 16667"/>
              </a:avLst>
            </a:prstGeom>
            <a:solidFill>
              <a:srgbClr val="0F61AF"/>
            </a:solidFill>
            <a:ln>
              <a:noFill/>
            </a:ln>
          </p:spPr>
          <p:txBody>
            <a:bodyPr/>
            <a:lstStyle/>
            <a:p>
              <a:pPr algn="ctr"/>
              <a:r>
                <a:rPr lang="en-US" altLang="zh-CN" sz="1300" b="1" dirty="0">
                  <a:solidFill>
                    <a:srgbClr val="F18101"/>
                  </a:solidFill>
                  <a:latin typeface="Book Antiqua" panose="02040602050305030304" pitchFamily="18" charset="0"/>
                  <a:ea typeface="微软雅黑" panose="020B0503020204020204" pitchFamily="34" charset="-122"/>
                  <a:cs typeface="Times New Roman" panose="02020603050405020304" pitchFamily="18" charset="0"/>
                </a:rPr>
                <a:t>Initial errors in V-mode region in </a:t>
              </a:r>
              <a:r>
                <a:rPr lang="en-US" altLang="zh-CN" sz="13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NP</a:t>
              </a:r>
            </a:p>
          </p:txBody>
        </p:sp>
        <p:cxnSp>
          <p:nvCxnSpPr>
            <p:cNvPr id="11" name="直接箭头连接符 10"/>
            <p:cNvCxnSpPr/>
            <p:nvPr/>
          </p:nvCxnSpPr>
          <p:spPr>
            <a:xfrm flipV="1">
              <a:off x="2363758" y="2080689"/>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圆角矩形 25"/>
            <p:cNvSpPr>
              <a:spLocks noChangeArrowheads="1"/>
            </p:cNvSpPr>
            <p:nvPr/>
          </p:nvSpPr>
          <p:spPr bwMode="auto">
            <a:xfrm>
              <a:off x="3370113" y="1884744"/>
              <a:ext cx="1242063" cy="388910"/>
            </a:xfrm>
            <a:prstGeom prst="roundRect">
              <a:avLst>
                <a:gd name="adj" fmla="val 16667"/>
              </a:avLst>
            </a:prstGeom>
            <a:solidFill>
              <a:srgbClr val="0F61AF"/>
            </a:solidFill>
            <a:ln>
              <a:noFill/>
            </a:ln>
          </p:spPr>
          <p:txBody>
            <a:bodyPr anchor="ctr"/>
            <a:lstStyle/>
            <a:p>
              <a:pPr algn="ctr" eaLnBrk="1" hangingPunct="1"/>
              <a:r>
                <a:rPr lang="en-US" altLang="zh-CN"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VM+</a:t>
              </a:r>
              <a:endParaRPr lang="zh-CN" altLang="en-US"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13" name="圆角矩形 25"/>
            <p:cNvSpPr>
              <a:spLocks noChangeArrowheads="1"/>
            </p:cNvSpPr>
            <p:nvPr/>
          </p:nvSpPr>
          <p:spPr bwMode="auto">
            <a:xfrm>
              <a:off x="5690214" y="1747100"/>
              <a:ext cx="2529959" cy="669592"/>
            </a:xfrm>
            <a:prstGeom prst="roundRect">
              <a:avLst>
                <a:gd name="adj" fmla="val 16667"/>
              </a:avLst>
            </a:prstGeom>
            <a:solidFill>
              <a:srgbClr val="0F61AF"/>
            </a:solidFill>
            <a:ln>
              <a:noFill/>
            </a:ln>
          </p:spPr>
          <p:txBody>
            <a:bodyPr anchor="ctr"/>
            <a:lstStyle/>
            <a:p>
              <a:pPr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Suppress</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 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 Pacific in Dec</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14" name="直接箭头连接符 13"/>
            <p:cNvCxnSpPr/>
            <p:nvPr/>
          </p:nvCxnSpPr>
          <p:spPr>
            <a:xfrm flipV="1">
              <a:off x="4657206" y="2105372"/>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941803" y="3171935"/>
            <a:ext cx="7490387" cy="728236"/>
            <a:chOff x="772998" y="2537438"/>
            <a:chExt cx="7490387" cy="728236"/>
          </a:xfrm>
        </p:grpSpPr>
        <p:sp>
          <p:nvSpPr>
            <p:cNvPr id="16" name="圆角矩形 15"/>
            <p:cNvSpPr>
              <a:spLocks noChangeArrowheads="1"/>
            </p:cNvSpPr>
            <p:nvPr/>
          </p:nvSpPr>
          <p:spPr bwMode="auto">
            <a:xfrm>
              <a:off x="772998" y="2537438"/>
              <a:ext cx="1590760" cy="669592"/>
            </a:xfrm>
            <a:prstGeom prst="roundRect">
              <a:avLst>
                <a:gd name="adj" fmla="val 16667"/>
              </a:avLst>
            </a:prstGeom>
            <a:solidFill>
              <a:srgbClr val="0F61AF"/>
            </a:solidFill>
            <a:ln>
              <a:noFill/>
            </a:ln>
          </p:spPr>
          <p:txBody>
            <a:bodyPr/>
            <a:lstStyle/>
            <a:p>
              <a:pPr lvl="0" algn="ctr" defTabSz="904875" fontAlgn="base">
                <a:spcBef>
                  <a:spcPct val="0"/>
                </a:spcBef>
                <a:spcAft>
                  <a:spcPct val="0"/>
                </a:spcAft>
                <a:defRPr/>
              </a:pPr>
              <a:r>
                <a:rPr lang="en-US" altLang="zh-CN" b="1" dirty="0">
                  <a:solidFill>
                    <a:srgbClr val="F18101"/>
                  </a:solidFill>
                  <a:latin typeface="Book Antiqua" panose="02040602050305030304" pitchFamily="18" charset="0"/>
                  <a:ea typeface="宋体" panose="02010600030101010101" pitchFamily="2" charset="-122"/>
                  <a:cs typeface="Times New Roman" panose="02020603050405020304" pitchFamily="18" charset="0"/>
                </a:rPr>
                <a:t>Initial errors in </a:t>
              </a: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TP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sp>
          <p:nvSpPr>
            <p:cNvPr id="17" name="圆角矩形 25"/>
            <p:cNvSpPr>
              <a:spLocks noChangeArrowheads="1"/>
            </p:cNvSpPr>
            <p:nvPr/>
          </p:nvSpPr>
          <p:spPr bwMode="auto">
            <a:xfrm>
              <a:off x="3370113" y="2737038"/>
              <a:ext cx="1242063" cy="388910"/>
            </a:xfrm>
            <a:prstGeom prst="roundRect">
              <a:avLst>
                <a:gd name="adj" fmla="val 16667"/>
              </a:avLst>
            </a:prstGeom>
            <a:solidFill>
              <a:srgbClr val="0F61AF"/>
            </a:solidFill>
            <a:ln>
              <a:noFill/>
            </a:ln>
          </p:spPr>
          <p:txBody>
            <a:bodyPr anchor="ctr"/>
            <a:lstStyle/>
            <a:p>
              <a:pPr algn="ctr" eaLnBrk="1" hangingPunct="1"/>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Negative error in WP</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18" name="圆角矩形 25"/>
            <p:cNvSpPr>
              <a:spLocks noChangeArrowheads="1"/>
            </p:cNvSpPr>
            <p:nvPr/>
          </p:nvSpPr>
          <p:spPr bwMode="auto">
            <a:xfrm>
              <a:off x="5733426" y="2596082"/>
              <a:ext cx="2529959" cy="669592"/>
            </a:xfrm>
            <a:prstGeom prst="roundRect">
              <a:avLst>
                <a:gd name="adj" fmla="val 16667"/>
              </a:avLst>
            </a:prstGeom>
            <a:solidFill>
              <a:srgbClr val="0F61AF"/>
            </a:solidFill>
            <a:ln>
              <a:noFill/>
            </a:ln>
          </p:spPr>
          <p:txBody>
            <a:bodyPr anchor="ctr"/>
            <a:lstStyle/>
            <a:p>
              <a:pPr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Contribute to</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central-eastern</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Pacific </a:t>
              </a:r>
              <a:r>
                <a:rPr lang="en-US" altLang="zh-CN"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in Dec</a:t>
              </a:r>
              <a:endParaRPr lang="zh-CN" altLang="en-US" sz="1200"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19" name="直接箭头连接符 18"/>
            <p:cNvCxnSpPr/>
            <p:nvPr/>
          </p:nvCxnSpPr>
          <p:spPr>
            <a:xfrm flipV="1">
              <a:off x="2363758" y="2914091"/>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657205" y="2931090"/>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941803" y="4016687"/>
            <a:ext cx="7490387" cy="669592"/>
            <a:chOff x="772998" y="3382190"/>
            <a:chExt cx="7490387" cy="669592"/>
          </a:xfrm>
        </p:grpSpPr>
        <p:sp>
          <p:nvSpPr>
            <p:cNvPr id="22" name="圆角矩形 21"/>
            <p:cNvSpPr>
              <a:spLocks noChangeArrowheads="1"/>
            </p:cNvSpPr>
            <p:nvPr/>
          </p:nvSpPr>
          <p:spPr bwMode="auto">
            <a:xfrm>
              <a:off x="772998" y="3382190"/>
              <a:ext cx="1590760" cy="669592"/>
            </a:xfrm>
            <a:prstGeom prst="roundRect">
              <a:avLst>
                <a:gd name="adj" fmla="val 16667"/>
              </a:avLst>
            </a:prstGeom>
            <a:solidFill>
              <a:srgbClr val="0F61AF"/>
            </a:solidFill>
            <a:ln>
              <a:noFill/>
            </a:ln>
          </p:spPr>
          <p:txBody>
            <a:bodyPr/>
            <a:lstStyle/>
            <a:p>
              <a:pPr lvl="0" algn="ctr" defTabSz="904875" fontAlgn="base">
                <a:spcBef>
                  <a:spcPct val="0"/>
                </a:spcBef>
                <a:spcAft>
                  <a:spcPct val="0"/>
                </a:spcAft>
                <a:defRPr/>
              </a:pPr>
              <a:r>
                <a:rPr lang="en-US" altLang="zh-CN" b="1" dirty="0">
                  <a:solidFill>
                    <a:srgbClr val="F18101"/>
                  </a:solidFill>
                  <a:latin typeface="Book Antiqua" panose="02040602050305030304" pitchFamily="18" charset="0"/>
                  <a:ea typeface="宋体" panose="02010600030101010101" pitchFamily="2" charset="-122"/>
                  <a:cs typeface="Times New Roman" panose="02020603050405020304" pitchFamily="18" charset="0"/>
                </a:rPr>
                <a:t>Initial errors in </a:t>
              </a: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SP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sp>
          <p:nvSpPr>
            <p:cNvPr id="23" name="圆角矩形 25"/>
            <p:cNvSpPr>
              <a:spLocks noChangeArrowheads="1"/>
            </p:cNvSpPr>
            <p:nvPr/>
          </p:nvSpPr>
          <p:spPr bwMode="auto">
            <a:xfrm>
              <a:off x="3370112" y="3561443"/>
              <a:ext cx="1242063" cy="388910"/>
            </a:xfrm>
            <a:prstGeom prst="roundRect">
              <a:avLst>
                <a:gd name="adj" fmla="val 16667"/>
              </a:avLst>
            </a:prstGeom>
            <a:solidFill>
              <a:srgbClr val="0F61AF"/>
            </a:solidFill>
            <a:ln>
              <a:noFill/>
            </a:ln>
          </p:spPr>
          <p:txBody>
            <a:bodyPr anchor="ctr"/>
            <a:lstStyle/>
            <a:p>
              <a:pPr algn="ctr" eaLnBrk="1" hangingPunct="1"/>
              <a:r>
                <a:rPr lang="en-US" altLang="zh-CN"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rPr>
                <a:t>SPMM+</a:t>
              </a:r>
              <a:endParaRPr lang="zh-CN" altLang="en-US" b="1" dirty="0">
                <a:solidFill>
                  <a:schemeClr val="bg1">
                    <a:lumMod val="95000"/>
                  </a:schemeClr>
                </a:solidFill>
                <a:latin typeface="Book Antiqua" panose="02040602050305030304" pitchFamily="18" charset="0"/>
                <a:ea typeface="微软雅黑" panose="020B0503020204020204" pitchFamily="34" charset="-122"/>
                <a:cs typeface="Times New Roman" panose="02020603050405020304" pitchFamily="18" charset="0"/>
              </a:endParaRPr>
            </a:p>
          </p:txBody>
        </p:sp>
        <p:sp>
          <p:nvSpPr>
            <p:cNvPr id="24" name="圆角矩形 25"/>
            <p:cNvSpPr>
              <a:spLocks noChangeArrowheads="1"/>
            </p:cNvSpPr>
            <p:nvPr/>
          </p:nvSpPr>
          <p:spPr bwMode="auto">
            <a:xfrm>
              <a:off x="5733426" y="3382190"/>
              <a:ext cx="2529959" cy="669592"/>
            </a:xfrm>
            <a:prstGeom prst="roundRect">
              <a:avLst>
                <a:gd name="adj" fmla="val 16667"/>
              </a:avLst>
            </a:prstGeom>
            <a:solidFill>
              <a:srgbClr val="0F61AF"/>
            </a:solidFill>
            <a:ln>
              <a:noFill/>
            </a:ln>
          </p:spPr>
          <p:txBody>
            <a:bodyPr anchor="ctr"/>
            <a:lstStyle/>
            <a:p>
              <a:pPr lvl="0" algn="ct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Contribute to </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the expansion of the negative error in tropical </a:t>
              </a:r>
              <a:r>
                <a:rPr lang="en-US" altLang="zh-CN" sz="1200" b="1" dirty="0">
                  <a:solidFill>
                    <a:srgbClr val="FFFF00"/>
                  </a:solidFill>
                  <a:latin typeface="Book Antiqua" panose="02040602050305030304" pitchFamily="18" charset="0"/>
                  <a:ea typeface="微软雅黑" panose="020B0503020204020204" pitchFamily="34" charset="-122"/>
                  <a:cs typeface="Times New Roman" panose="02020603050405020304" pitchFamily="18" charset="0"/>
                </a:rPr>
                <a:t>central-eastern</a:t>
              </a:r>
              <a:r>
                <a:rPr lang="en-US" altLang="zh-CN"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rPr>
                <a:t> Pacific in Dec</a:t>
              </a:r>
              <a:endParaRPr lang="zh-CN" altLang="en-US" sz="1200" b="1" dirty="0">
                <a:solidFill>
                  <a:srgbClr val="FFFFFF">
                    <a:lumMod val="95000"/>
                  </a:srgbClr>
                </a:solidFill>
                <a:latin typeface="Book Antiqua" panose="02040602050305030304" pitchFamily="18" charset="0"/>
                <a:ea typeface="微软雅黑" panose="020B0503020204020204" pitchFamily="34" charset="-122"/>
                <a:cs typeface="Times New Roman" panose="02020603050405020304" pitchFamily="18" charset="0"/>
              </a:endParaRPr>
            </a:p>
          </p:txBody>
        </p:sp>
        <p:cxnSp>
          <p:nvCxnSpPr>
            <p:cNvPr id="25" name="直接箭头连接符 24"/>
            <p:cNvCxnSpPr/>
            <p:nvPr/>
          </p:nvCxnSpPr>
          <p:spPr>
            <a:xfrm flipV="1">
              <a:off x="2363758" y="3755898"/>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4703184" y="3761765"/>
              <a:ext cx="961435" cy="2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7" name="圆角矩形 26"/>
          <p:cNvSpPr>
            <a:spLocks noChangeArrowheads="1"/>
          </p:cNvSpPr>
          <p:nvPr/>
        </p:nvSpPr>
        <p:spPr bwMode="auto">
          <a:xfrm>
            <a:off x="1999630" y="5165526"/>
            <a:ext cx="4320635" cy="669592"/>
          </a:xfrm>
          <a:prstGeom prst="roundRect">
            <a:avLst>
              <a:gd name="adj" fmla="val 16667"/>
            </a:avLst>
          </a:prstGeom>
          <a:solidFill>
            <a:srgbClr val="0F61AF"/>
          </a:solidFill>
          <a:ln>
            <a:noFill/>
          </a:ln>
        </p:spPr>
        <p:txBody>
          <a:bodyPr anchor="ctr"/>
          <a:lstStyle/>
          <a:p>
            <a:pPr lvl="0" algn="ctr" defTabSz="904875" fontAlgn="base">
              <a:spcBef>
                <a:spcPct val="0"/>
              </a:spcBef>
              <a:spcAft>
                <a:spcPct val="0"/>
              </a:spcAft>
              <a:defRPr/>
            </a:pP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TP &gt; SP &gt;NP</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pic>
        <p:nvPicPr>
          <p:cNvPr id="28" name="图片 27">
            <a:extLst>
              <a:ext uri="{FF2B5EF4-FFF2-40B4-BE49-F238E27FC236}">
                <a16:creationId xmlns:a16="http://schemas.microsoft.com/office/drawing/2014/main" id="{0CF8A2EE-95BB-48D3-B6D6-AF4385930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349767117"/>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Assimilating model data to real observation</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pic>
        <p:nvPicPr>
          <p:cNvPr id="2" name="图片 1"/>
          <p:cNvPicPr>
            <a:picLocks noChangeAspect="1"/>
          </p:cNvPicPr>
          <p:nvPr/>
        </p:nvPicPr>
        <p:blipFill>
          <a:blip r:embed="rId3"/>
          <a:stretch>
            <a:fillRect/>
          </a:stretch>
        </p:blipFill>
        <p:spPr>
          <a:xfrm>
            <a:off x="1833770" y="1100076"/>
            <a:ext cx="5476460" cy="4696095"/>
          </a:xfrm>
          <a:prstGeom prst="rect">
            <a:avLst/>
          </a:prstGeom>
        </p:spPr>
      </p:pic>
      <p:sp>
        <p:nvSpPr>
          <p:cNvPr id="28" name="文本框 27"/>
          <p:cNvSpPr txBox="1"/>
          <p:nvPr/>
        </p:nvSpPr>
        <p:spPr>
          <a:xfrm>
            <a:off x="0" y="5796171"/>
            <a:ext cx="9144000" cy="1061829"/>
          </a:xfrm>
          <a:prstGeom prst="rect">
            <a:avLst/>
          </a:prstGeom>
          <a:solidFill>
            <a:srgbClr val="0164A7"/>
          </a:solidFill>
          <a:ln w="9525">
            <a:noFill/>
          </a:ln>
        </p:spPr>
        <p:txBody>
          <a:bodyPr wrap="square" anchor="t">
            <a:spAutoFit/>
          </a:bodyPr>
          <a:lstStyle>
            <a:defPPr>
              <a:defRPr lang="zh-CN"/>
            </a:defPPr>
            <a:lvl1pPr>
              <a:lnSpc>
                <a:spcPct val="150000"/>
              </a:lnSpc>
              <a:defRPr sz="1300" b="1">
                <a:solidFill>
                  <a:schemeClr val="bg1"/>
                </a:solidFill>
                <a:latin typeface="Book Antiqua" panose="02040602050305030304" pitchFamily="18" charset="0"/>
                <a:ea typeface="微软雅黑" panose="020B0503020204020204" pitchFamily="34" charset="-122"/>
                <a:cs typeface="Times New Roman" panose="02020603050405020304" pitchFamily="18" charset="0"/>
              </a:defRPr>
            </a:lvl1pPr>
          </a:lstStyle>
          <a:p>
            <a:r>
              <a:rPr lang="en-US" altLang="zh-CN" sz="1400" dirty="0">
                <a:solidFill>
                  <a:schemeClr val="bg1">
                    <a:lumMod val="95000"/>
                  </a:schemeClr>
                </a:solidFill>
              </a:rPr>
              <a:t>For CCSM4 model, the assimilated ensemble (after assimilating 3 target area) can provide better prediction of different El Nino events. Though it may predict wrong type of El Nino in some cases.  </a:t>
            </a:r>
          </a:p>
          <a:p>
            <a:r>
              <a:rPr lang="en-US" altLang="zh-CN" sz="1400" dirty="0">
                <a:solidFill>
                  <a:schemeClr val="bg1">
                    <a:lumMod val="95000"/>
                  </a:schemeClr>
                </a:solidFill>
              </a:rPr>
              <a:t>Not all chosen models can provide better prediction after assimilation.</a:t>
            </a:r>
          </a:p>
        </p:txBody>
      </p:sp>
      <p:sp>
        <p:nvSpPr>
          <p:cNvPr id="29" name="圆角矩形 28"/>
          <p:cNvSpPr>
            <a:spLocks noChangeArrowheads="1"/>
          </p:cNvSpPr>
          <p:nvPr/>
        </p:nvSpPr>
        <p:spPr bwMode="auto">
          <a:xfrm>
            <a:off x="7175929" y="1643098"/>
            <a:ext cx="1816996" cy="669592"/>
          </a:xfrm>
          <a:prstGeom prst="roundRect">
            <a:avLst>
              <a:gd name="adj" fmla="val 16667"/>
            </a:avLst>
          </a:prstGeom>
          <a:solidFill>
            <a:srgbClr val="0F61AF"/>
          </a:solidFill>
          <a:ln>
            <a:noFill/>
          </a:ln>
        </p:spPr>
        <p:txBody>
          <a:bodyPr anchor="ctr"/>
          <a:lstStyle/>
          <a:p>
            <a:pPr lvl="0" algn="ctr" defTabSz="904875" fontAlgn="base">
              <a:spcBef>
                <a:spcPct val="0"/>
              </a:spcBef>
              <a:spcAft>
                <a:spcPct val="0"/>
              </a:spcAft>
              <a:defRPr/>
            </a:pPr>
            <a:r>
              <a:rPr lang="en-US" altLang="zh-CN" b="1" dirty="0">
                <a:solidFill>
                  <a:srgbClr val="FFFF00"/>
                </a:solidFill>
                <a:latin typeface="Book Antiqua" panose="02040602050305030304" pitchFamily="18" charset="0"/>
                <a:ea typeface="宋体" panose="02010600030101010101" pitchFamily="2" charset="-122"/>
                <a:cs typeface="Times New Roman" panose="02020603050405020304" pitchFamily="18" charset="0"/>
              </a:rPr>
              <a:t>Nino3.4 SSTA</a:t>
            </a:r>
            <a:endParaRPr lang="zh-CN" altLang="en-US" b="1" dirty="0">
              <a:solidFill>
                <a:srgbClr val="FFFF00"/>
              </a:solidFill>
              <a:latin typeface="Book Antiqua" panose="02040602050305030304" pitchFamily="18" charset="0"/>
              <a:ea typeface="宋体"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2C3E4BD8-86D6-4C2E-821A-25146B03B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2665879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0E77DFC2-C21C-49FE-A414-0297D8F9DA3E}"/>
              </a:ext>
            </a:extLst>
          </p:cNvPr>
          <p:cNvSpPr>
            <a:spLocks noChangeArrowheads="1"/>
          </p:cNvSpPr>
          <p:nvPr/>
        </p:nvSpPr>
        <p:spPr bwMode="auto">
          <a:xfrm>
            <a:off x="0" y="80515"/>
            <a:ext cx="9414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lang="en-US" altLang="zh-CN" sz="2400" b="1" dirty="0">
                <a:solidFill>
                  <a:srgbClr val="FFFFFF"/>
                </a:solidFill>
                <a:latin typeface="Book Antiqua" panose="02040602050305030304" pitchFamily="18" charset="0"/>
                <a:ea typeface="宋体"/>
                <a:cs typeface="Arial" panose="020B0604020202020204" pitchFamily="34" charset="0"/>
              </a:rPr>
              <a:t>Conclusions</a:t>
            </a:r>
            <a:endParaRPr kumimoji="0" lang="en-US" altLang="zh-CN" sz="24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3" name="文本框 2">
            <a:extLst>
              <a:ext uri="{FF2B5EF4-FFF2-40B4-BE49-F238E27FC236}">
                <a16:creationId xmlns:a16="http://schemas.microsoft.com/office/drawing/2014/main" id="{695A1C4D-B562-457A-910E-038AFAA68141}"/>
              </a:ext>
            </a:extLst>
          </p:cNvPr>
          <p:cNvSpPr txBox="1"/>
          <p:nvPr/>
        </p:nvSpPr>
        <p:spPr>
          <a:xfrm>
            <a:off x="972105" y="1376040"/>
            <a:ext cx="7199789" cy="46634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latin typeface="Book Antiqua" panose="02040602050305030304" pitchFamily="18" charset="0"/>
              </a:rPr>
              <a:t>The lower-layer of the western tropical Pacific is of great importance to both EP-El Nino prediction and CP-El Nino prediction.</a:t>
            </a:r>
          </a:p>
          <a:p>
            <a:pPr marL="285750" indent="-285750">
              <a:lnSpc>
                <a:spcPct val="150000"/>
              </a:lnSpc>
              <a:buFont typeface="Arial" panose="020B0604020202020204" pitchFamily="34" charset="0"/>
              <a:buChar char="•"/>
            </a:pPr>
            <a:r>
              <a:rPr lang="en-US" altLang="zh-CN" sz="2000" dirty="0">
                <a:latin typeface="Book Antiqua" panose="02040602050305030304" pitchFamily="18" charset="0"/>
              </a:rPr>
              <a:t>The north Pacific is more related to the SSTA prediction in the central equatorial Pacific in December while the south Pacific and the western equatorial Pacific is more related to the SSTA prediction in the central-eastern equatorial Pacific in December.</a:t>
            </a:r>
          </a:p>
          <a:p>
            <a:pPr marL="285750" indent="-285750">
              <a:lnSpc>
                <a:spcPct val="150000"/>
              </a:lnSpc>
              <a:buFont typeface="Arial" panose="020B0604020202020204" pitchFamily="34" charset="0"/>
              <a:buChar char="•"/>
            </a:pPr>
            <a:r>
              <a:rPr lang="en-US" altLang="zh-CN" sz="2000" dirty="0">
                <a:latin typeface="Book Antiqua" panose="02040602050305030304" pitchFamily="18" charset="0"/>
              </a:rPr>
              <a:t>The prediction skill can still be increased by removing the initial errors though the model is not perfect.</a:t>
            </a:r>
            <a:endParaRPr lang="zh-CN" altLang="en-US" sz="2000" dirty="0">
              <a:latin typeface="Book Antiqua" panose="02040602050305030304" pitchFamily="18" charset="0"/>
            </a:endParaRPr>
          </a:p>
        </p:txBody>
      </p:sp>
      <p:pic>
        <p:nvPicPr>
          <p:cNvPr id="4" name="图片 3">
            <a:extLst>
              <a:ext uri="{FF2B5EF4-FFF2-40B4-BE49-F238E27FC236}">
                <a16:creationId xmlns:a16="http://schemas.microsoft.com/office/drawing/2014/main" id="{231FF102-7A6D-45F7-A80D-2700F7169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52782906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48709"/>
            <a:ext cx="6153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mj-ea"/>
                <a:cs typeface="Arial" panose="020B0604020202020204" pitchFamily="34" charset="0"/>
              </a:rPr>
              <a:t>Introduction </a:t>
            </a:r>
            <a:r>
              <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mj-ea"/>
                <a:cs typeface="Arial" panose="020B0604020202020204" pitchFamily="34" charset="0"/>
              </a:rPr>
              <a:t>---- El</a:t>
            </a:r>
            <a:r>
              <a:rPr lang="zh-CN" altLang="en-US" sz="2000" b="1" kern="0" dirty="0">
                <a:solidFill>
                  <a:srgbClr val="FFFFFF"/>
                </a:solidFill>
                <a:latin typeface="Book Antiqua" panose="02040602050305030304" pitchFamily="18" charset="0"/>
                <a:ea typeface="+mj-ea"/>
              </a:rPr>
              <a:t> </a:t>
            </a:r>
            <a:r>
              <a:rPr lang="en-US" altLang="zh-CN" sz="2000" b="1" kern="0" dirty="0">
                <a:solidFill>
                  <a:srgbClr val="FFFFFF"/>
                </a:solidFill>
                <a:latin typeface="Book Antiqua" panose="02040602050305030304" pitchFamily="18" charset="0"/>
                <a:ea typeface="+mj-ea"/>
              </a:rPr>
              <a:t>Niño events</a:t>
            </a:r>
            <a:endPar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mj-ea"/>
              <a:cs typeface="Arial" panose="020B0604020202020204" pitchFamily="34" charset="0"/>
            </a:endParaRPr>
          </a:p>
        </p:txBody>
      </p:sp>
      <p:sp>
        <p:nvSpPr>
          <p:cNvPr id="9" name="标题 1"/>
          <p:cNvSpPr txBox="1">
            <a:spLocks/>
          </p:cNvSpPr>
          <p:nvPr/>
        </p:nvSpPr>
        <p:spPr bwMode="auto">
          <a:xfrm>
            <a:off x="3094037" y="1109048"/>
            <a:ext cx="2955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ctr" anchorCtr="0" compatLnSpc="1">
            <a:prstTxWarp prst="textNoShape">
              <a:avLst/>
            </a:prstTxWarp>
            <a:normAutofit fontScale="37500" lnSpcReduction="20000"/>
          </a:bodyPr>
          <a:lstStyle>
            <a:lvl1pPr algn="ctr" defTabSz="851125" rtl="0" eaLnBrk="0" fontAlgn="base" hangingPunct="0">
              <a:spcBef>
                <a:spcPct val="0"/>
              </a:spcBef>
              <a:spcAft>
                <a:spcPct val="0"/>
              </a:spcAft>
              <a:defRPr sz="4139">
                <a:solidFill>
                  <a:schemeClr val="tx1"/>
                </a:solidFill>
                <a:latin typeface="+mj-lt"/>
                <a:ea typeface="+mj-ea"/>
                <a:cs typeface="+mj-cs"/>
              </a:defRPr>
            </a:lvl1pPr>
            <a:lvl2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2pPr>
            <a:lvl3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3pPr>
            <a:lvl4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4pPr>
            <a:lvl5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5pPr>
            <a:lvl6pPr marL="430042" algn="ctr" defTabSz="851125" rtl="0" eaLnBrk="0" fontAlgn="base" hangingPunct="0">
              <a:spcBef>
                <a:spcPct val="0"/>
              </a:spcBef>
              <a:spcAft>
                <a:spcPct val="0"/>
              </a:spcAft>
              <a:defRPr sz="4139">
                <a:solidFill>
                  <a:schemeClr val="tx1"/>
                </a:solidFill>
                <a:latin typeface="Calibri" pitchFamily="2" charset="0"/>
                <a:ea typeface="宋体" pitchFamily="2" charset="-122"/>
              </a:defRPr>
            </a:lvl6pPr>
            <a:lvl7pPr marL="860085" algn="ctr" defTabSz="851125" rtl="0" eaLnBrk="0" fontAlgn="base" hangingPunct="0">
              <a:spcBef>
                <a:spcPct val="0"/>
              </a:spcBef>
              <a:spcAft>
                <a:spcPct val="0"/>
              </a:spcAft>
              <a:defRPr sz="4139">
                <a:solidFill>
                  <a:schemeClr val="tx1"/>
                </a:solidFill>
                <a:latin typeface="Calibri" pitchFamily="2" charset="0"/>
                <a:ea typeface="宋体" pitchFamily="2" charset="-122"/>
              </a:defRPr>
            </a:lvl7pPr>
            <a:lvl8pPr marL="1290127" algn="ctr" defTabSz="851125" rtl="0" eaLnBrk="0" fontAlgn="base" hangingPunct="0">
              <a:spcBef>
                <a:spcPct val="0"/>
              </a:spcBef>
              <a:spcAft>
                <a:spcPct val="0"/>
              </a:spcAft>
              <a:defRPr sz="4139">
                <a:solidFill>
                  <a:schemeClr val="tx1"/>
                </a:solidFill>
                <a:latin typeface="Calibri" pitchFamily="2" charset="0"/>
                <a:ea typeface="宋体" pitchFamily="2" charset="-122"/>
              </a:defRPr>
            </a:lvl8pPr>
            <a:lvl9pPr marL="1720169" algn="ctr" defTabSz="851125" rtl="0" eaLnBrk="0" fontAlgn="base" hangingPunct="0">
              <a:spcBef>
                <a:spcPct val="0"/>
              </a:spcBef>
              <a:spcAft>
                <a:spcPct val="0"/>
              </a:spcAft>
              <a:defRPr sz="4139">
                <a:solidFill>
                  <a:schemeClr val="tx1"/>
                </a:solidFill>
                <a:latin typeface="Calibri" pitchFamily="2" charset="0"/>
                <a:ea typeface="宋体" pitchFamily="2" charset="-122"/>
              </a:defRPr>
            </a:lvl9pPr>
          </a:lstStyle>
          <a:p>
            <a:pPr lvl="0" eaLnBrk="1" fontAlgn="auto" hangingPunct="1">
              <a:spcAft>
                <a:spcPts val="0"/>
              </a:spcAft>
              <a:defRPr/>
            </a:pPr>
            <a:r>
              <a:rPr lang="en-US" altLang="zh-CN" b="1" dirty="0">
                <a:latin typeface="Book Antiqua" panose="02040602050305030304" pitchFamily="18" charset="0"/>
                <a:ea typeface="微软雅黑" panose="020B0503020204020204" pitchFamily="34" charset="-122"/>
              </a:rPr>
              <a:t>evolution of El Niño events </a:t>
            </a:r>
            <a:br>
              <a:rPr lang="en-US" altLang="zh-CN" b="1" dirty="0">
                <a:latin typeface="Book Antiqua" panose="02040602050305030304" pitchFamily="18" charset="0"/>
                <a:ea typeface="微软雅黑" panose="020B0503020204020204" pitchFamily="34" charset="-122"/>
              </a:rPr>
            </a:br>
            <a:endParaRPr kumimoji="0" lang="zh-CN" altLang="en-US" sz="2400" b="1" i="0" u="none" strike="noStrike" kern="0" cap="none" spc="0" normalizeH="0" baseline="0" noProof="0" dirty="0">
              <a:ln>
                <a:noFill/>
              </a:ln>
              <a:solidFill>
                <a:srgbClr val="000000"/>
              </a:solidFill>
              <a:effectLst/>
              <a:uLnTx/>
              <a:uFillTx/>
              <a:latin typeface="Book Antiqua" panose="02040602050305030304" pitchFamily="18" charset="0"/>
              <a:ea typeface="微软雅黑" panose="020B0503020204020204" pitchFamily="34" charset="-122"/>
            </a:endParaRPr>
          </a:p>
        </p:txBody>
      </p:sp>
      <p:grpSp>
        <p:nvGrpSpPr>
          <p:cNvPr id="5" name="组合 4"/>
          <p:cNvGrpSpPr/>
          <p:nvPr/>
        </p:nvGrpSpPr>
        <p:grpSpPr>
          <a:xfrm>
            <a:off x="1761543" y="1624985"/>
            <a:ext cx="5620914" cy="4021213"/>
            <a:chOff x="411060" y="1514398"/>
            <a:chExt cx="5876314" cy="4279427"/>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60" y="1514398"/>
              <a:ext cx="5876314" cy="4279427"/>
            </a:xfrm>
            <a:prstGeom prst="rect">
              <a:avLst/>
            </a:prstGeom>
          </p:spPr>
        </p:pic>
        <p:sp>
          <p:nvSpPr>
            <p:cNvPr id="3" name="矩形 2"/>
            <p:cNvSpPr/>
            <p:nvPr/>
          </p:nvSpPr>
          <p:spPr bwMode="auto">
            <a:xfrm>
              <a:off x="704675" y="5587068"/>
              <a:ext cx="343949" cy="2067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11" name="文本框 9"/>
          <p:cNvSpPr txBox="1">
            <a:spLocks noChangeArrowheads="1"/>
          </p:cNvSpPr>
          <p:nvPr/>
        </p:nvSpPr>
        <p:spPr bwMode="auto">
          <a:xfrm>
            <a:off x="6379035" y="5384588"/>
            <a:ext cx="22233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r>
              <a:rPr lang="nb-NO" altLang="zh-CN" sz="1100" dirty="0">
                <a:solidFill>
                  <a:schemeClr val="bg1">
                    <a:lumMod val="50000"/>
                  </a:schemeClr>
                </a:solidFill>
                <a:latin typeface="微软雅黑" panose="020B0503020204020204" pitchFamily="34" charset="-122"/>
                <a:ea typeface="微软雅黑" panose="020B0503020204020204" pitchFamily="34" charset="-122"/>
              </a:rPr>
              <a:t>Timmermann A et al. 2018</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A8E7C23B-3BD6-4C5C-99B1-4A856141AB73}"/>
              </a:ext>
            </a:extLst>
          </p:cNvPr>
          <p:cNvSpPr/>
          <p:nvPr/>
        </p:nvSpPr>
        <p:spPr>
          <a:xfrm>
            <a:off x="1094172" y="5748952"/>
            <a:ext cx="6955655" cy="923330"/>
          </a:xfrm>
          <a:prstGeom prst="rect">
            <a:avLst/>
          </a:prstGeom>
          <a:solidFill>
            <a:srgbClr val="004EA1"/>
          </a:solidFill>
        </p:spPr>
        <p:style>
          <a:lnRef idx="3">
            <a:schemeClr val="lt1"/>
          </a:lnRef>
          <a:fillRef idx="1">
            <a:schemeClr val="accent1"/>
          </a:fillRef>
          <a:effectRef idx="1">
            <a:schemeClr val="accent1"/>
          </a:effectRef>
          <a:fontRef idx="minor">
            <a:schemeClr val="lt1"/>
          </a:fontRef>
        </p:style>
        <p:txBody>
          <a:bodyPr wrap="square">
            <a:spAutoFit/>
          </a:bodyPr>
          <a:lstStyle/>
          <a:p>
            <a:pPr defTabSz="904875"/>
            <a:r>
              <a:rPr lang="en-US" altLang="zh-CN" b="1" dirty="0">
                <a:solidFill>
                  <a:srgbClr val="F18101"/>
                </a:solidFill>
                <a:latin typeface="Book Antiqua" panose="02040602050305030304" pitchFamily="18" charset="0"/>
                <a:ea typeface="微软雅黑" panose="020B0503020204020204" pitchFamily="34" charset="-122"/>
              </a:rPr>
              <a:t>In theory, the self-sustained nature of the tropical Pacific ocean-atmosphere system is conducive to better ENSO predictions up to </a:t>
            </a:r>
            <a:r>
              <a:rPr lang="en-US" altLang="zh-CN" b="1" dirty="0">
                <a:solidFill>
                  <a:srgbClr val="FFFF00"/>
                </a:solidFill>
                <a:latin typeface="Book Antiqua" panose="02040602050305030304" pitchFamily="18" charset="0"/>
                <a:ea typeface="微软雅黑" panose="020B0503020204020204" pitchFamily="34" charset="-122"/>
              </a:rPr>
              <a:t>one or two years in advance</a:t>
            </a:r>
            <a:r>
              <a:rPr lang="en-US" altLang="zh-CN" b="1" dirty="0">
                <a:solidFill>
                  <a:srgbClr val="F18101"/>
                </a:solidFill>
                <a:latin typeface="Book Antiqua" panose="02040602050305030304" pitchFamily="18" charset="0"/>
                <a:ea typeface="微软雅黑" panose="020B0503020204020204" pitchFamily="34" charset="-122"/>
              </a:rPr>
              <a:t>.</a:t>
            </a:r>
            <a:endParaRPr lang="zh-CN" altLang="en-US" b="1" dirty="0">
              <a:solidFill>
                <a:srgbClr val="F18101"/>
              </a:solidFill>
              <a:latin typeface="Book Antiqua" panose="02040602050305030304" pitchFamily="18" charset="0"/>
              <a:ea typeface="微软雅黑" panose="020B0503020204020204" pitchFamily="34" charset="-122"/>
            </a:endParaRPr>
          </a:p>
        </p:txBody>
      </p:sp>
      <p:pic>
        <p:nvPicPr>
          <p:cNvPr id="12" name="图片 11">
            <a:extLst>
              <a:ext uri="{FF2B5EF4-FFF2-40B4-BE49-F238E27FC236}">
                <a16:creationId xmlns:a16="http://schemas.microsoft.com/office/drawing/2014/main" id="{98DBBE33-119A-43D2-8DBF-5A3FDAD22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106724168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48709"/>
            <a:ext cx="6153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851125"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Introduction </a:t>
            </a:r>
            <a:r>
              <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 El</a:t>
            </a:r>
            <a:r>
              <a:rPr kumimoji="0" lang="zh-CN" altLang="en-US" sz="2000" b="1" i="0" u="none" strike="noStrike" kern="0" cap="none" spc="0" normalizeH="0" baseline="0" noProof="0" dirty="0">
                <a:ln>
                  <a:noFill/>
                </a:ln>
                <a:solidFill>
                  <a:srgbClr val="FFFFFF"/>
                </a:solidFill>
                <a:effectLst/>
                <a:uLnTx/>
                <a:uFillTx/>
                <a:latin typeface="Book Antiqua" panose="02040602050305030304" pitchFamily="18" charset="0"/>
                <a:ea typeface="宋体"/>
              </a:rPr>
              <a:t> </a:t>
            </a:r>
            <a:r>
              <a:rPr kumimoji="0" lang="en-US" altLang="zh-CN" sz="2000" b="1" i="0" u="none" strike="noStrike" kern="0" cap="none" spc="0" normalizeH="0" baseline="0" noProof="0" dirty="0">
                <a:ln>
                  <a:noFill/>
                </a:ln>
                <a:solidFill>
                  <a:srgbClr val="FFFFFF"/>
                </a:solidFill>
                <a:effectLst/>
                <a:uLnTx/>
                <a:uFillTx/>
                <a:latin typeface="Book Antiqua" panose="02040602050305030304" pitchFamily="18" charset="0"/>
                <a:ea typeface="宋体"/>
              </a:rPr>
              <a:t>Niño prediction</a:t>
            </a:r>
            <a:endPar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8" name="标题 1"/>
          <p:cNvSpPr txBox="1">
            <a:spLocks/>
          </p:cNvSpPr>
          <p:nvPr/>
        </p:nvSpPr>
        <p:spPr bwMode="auto">
          <a:xfrm>
            <a:off x="2797175" y="1169988"/>
            <a:ext cx="2955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ctr" anchorCtr="0" compatLnSpc="1">
            <a:prstTxWarp prst="textNoShape">
              <a:avLst/>
            </a:prstTxWarp>
            <a:normAutofit fontScale="82500" lnSpcReduction="20000"/>
          </a:bodyPr>
          <a:lstStyle>
            <a:lvl1pPr algn="ctr" defTabSz="851125" rtl="0" eaLnBrk="0" fontAlgn="base" hangingPunct="0">
              <a:spcBef>
                <a:spcPct val="0"/>
              </a:spcBef>
              <a:spcAft>
                <a:spcPct val="0"/>
              </a:spcAft>
              <a:defRPr sz="4139">
                <a:solidFill>
                  <a:schemeClr val="tx1"/>
                </a:solidFill>
                <a:latin typeface="+mj-lt"/>
                <a:ea typeface="+mj-ea"/>
                <a:cs typeface="+mj-cs"/>
              </a:defRPr>
            </a:lvl1pPr>
            <a:lvl2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2pPr>
            <a:lvl3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3pPr>
            <a:lvl4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4pPr>
            <a:lvl5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5pPr>
            <a:lvl6pPr marL="430042" algn="ctr" defTabSz="851125" rtl="0" eaLnBrk="0" fontAlgn="base" hangingPunct="0">
              <a:spcBef>
                <a:spcPct val="0"/>
              </a:spcBef>
              <a:spcAft>
                <a:spcPct val="0"/>
              </a:spcAft>
              <a:defRPr sz="4139">
                <a:solidFill>
                  <a:schemeClr val="tx1"/>
                </a:solidFill>
                <a:latin typeface="Calibri" pitchFamily="2" charset="0"/>
                <a:ea typeface="宋体" pitchFamily="2" charset="-122"/>
              </a:defRPr>
            </a:lvl6pPr>
            <a:lvl7pPr marL="860085" algn="ctr" defTabSz="851125" rtl="0" eaLnBrk="0" fontAlgn="base" hangingPunct="0">
              <a:spcBef>
                <a:spcPct val="0"/>
              </a:spcBef>
              <a:spcAft>
                <a:spcPct val="0"/>
              </a:spcAft>
              <a:defRPr sz="4139">
                <a:solidFill>
                  <a:schemeClr val="tx1"/>
                </a:solidFill>
                <a:latin typeface="Calibri" pitchFamily="2" charset="0"/>
                <a:ea typeface="宋体" pitchFamily="2" charset="-122"/>
              </a:defRPr>
            </a:lvl7pPr>
            <a:lvl8pPr marL="1290127" algn="ctr" defTabSz="851125" rtl="0" eaLnBrk="0" fontAlgn="base" hangingPunct="0">
              <a:spcBef>
                <a:spcPct val="0"/>
              </a:spcBef>
              <a:spcAft>
                <a:spcPct val="0"/>
              </a:spcAft>
              <a:defRPr sz="4139">
                <a:solidFill>
                  <a:schemeClr val="tx1"/>
                </a:solidFill>
                <a:latin typeface="Calibri" pitchFamily="2" charset="0"/>
                <a:ea typeface="宋体" pitchFamily="2" charset="-122"/>
              </a:defRPr>
            </a:lvl8pPr>
            <a:lvl9pPr marL="1720169" algn="ctr" defTabSz="851125" rtl="0" eaLnBrk="0" fontAlgn="base" hangingPunct="0">
              <a:spcBef>
                <a:spcPct val="0"/>
              </a:spcBef>
              <a:spcAft>
                <a:spcPct val="0"/>
              </a:spcAft>
              <a:defRPr sz="4139">
                <a:solidFill>
                  <a:schemeClr val="tx1"/>
                </a:solidFill>
                <a:latin typeface="Calibri" pitchFamily="2" charset="0"/>
                <a:ea typeface="宋体" pitchFamily="2" charset="-122"/>
              </a:defRPr>
            </a:lvl9pPr>
          </a:lstStyle>
          <a:p>
            <a:pPr eaLnBrk="1" fontAlgn="auto" hangingPunct="1">
              <a:spcAft>
                <a:spcPts val="0"/>
              </a:spcAft>
              <a:defRPr/>
            </a:pPr>
            <a:r>
              <a:rPr lang="zh-CN" altLang="en-US" kern="0" dirty="0">
                <a:latin typeface="微软雅黑" panose="020B0503020204020204" pitchFamily="34" charset="-122"/>
                <a:ea typeface="微软雅黑" panose="020B0503020204020204" pitchFamily="34" charset="-122"/>
              </a:rPr>
              <a:t> </a:t>
            </a:r>
            <a:endParaRPr lang="zh-CN" altLang="en-US" sz="2400" kern="0" dirty="0">
              <a:latin typeface="微软雅黑" panose="020B0503020204020204" pitchFamily="34" charset="-122"/>
              <a:ea typeface="微软雅黑" panose="020B0503020204020204" pitchFamily="34" charset="-122"/>
            </a:endParaRPr>
          </a:p>
        </p:txBody>
      </p:sp>
      <p:pic>
        <p:nvPicPr>
          <p:cNvPr id="12" name="Picture 4" descr="https://iri.columbia.edu/wp-content/uploads/2014/07/figure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51" y="1062643"/>
            <a:ext cx="3172462" cy="2693879"/>
          </a:xfrm>
          <a:prstGeom prst="rect">
            <a:avLst/>
          </a:prstGeom>
          <a:noFill/>
          <a:extLst>
            <a:ext uri="{909E8E84-426E-40DD-AFC4-6F175D3DCCD1}">
              <a14:hiddenFill xmlns:a14="http://schemas.microsoft.com/office/drawing/2010/main">
                <a:solidFill>
                  <a:srgbClr val="FFFFFF"/>
                </a:solidFill>
              </a14:hiddenFill>
            </a:ext>
          </a:extLst>
        </p:spPr>
      </p:pic>
      <p:sp>
        <p:nvSpPr>
          <p:cNvPr id="13" name="椭圆 12"/>
          <p:cNvSpPr/>
          <p:nvPr/>
        </p:nvSpPr>
        <p:spPr bwMode="auto">
          <a:xfrm>
            <a:off x="2513486" y="1703981"/>
            <a:ext cx="283689" cy="1196945"/>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5" name="文本框 14"/>
          <p:cNvSpPr txBox="1"/>
          <p:nvPr/>
        </p:nvSpPr>
        <p:spPr>
          <a:xfrm>
            <a:off x="4848836" y="1674674"/>
            <a:ext cx="3951216" cy="1477328"/>
          </a:xfrm>
          <a:prstGeom prst="rect">
            <a:avLst/>
          </a:prstGeom>
          <a:solidFill>
            <a:srgbClr val="004EA1"/>
          </a:solidFill>
        </p:spPr>
        <p:style>
          <a:lnRef idx="3">
            <a:schemeClr val="lt1"/>
          </a:lnRef>
          <a:fillRef idx="1">
            <a:schemeClr val="accent1"/>
          </a:fillRef>
          <a:effectRef idx="1">
            <a:schemeClr val="accent1"/>
          </a:effectRef>
          <a:fontRef idx="minor">
            <a:schemeClr val="lt1"/>
          </a:fontRef>
        </p:style>
        <p:txBody>
          <a:bodyPr wrap="square">
            <a:spAutoFit/>
          </a:bodyPr>
          <a:lstStyle/>
          <a:p>
            <a:pPr defTabSz="904875"/>
            <a:r>
              <a:rPr lang="en-US" altLang="zh-CN" b="1" dirty="0">
                <a:solidFill>
                  <a:srgbClr val="F18101"/>
                </a:solidFill>
                <a:latin typeface="Book Antiqua" panose="02040602050305030304" pitchFamily="18" charset="0"/>
                <a:ea typeface="微软雅黑" panose="020B0503020204020204" pitchFamily="34" charset="-122"/>
              </a:rPr>
              <a:t>1. Most real-time ENSO predictions nowadays can only provide useful skill </a:t>
            </a:r>
            <a:r>
              <a:rPr lang="en-US" altLang="zh-CN" b="1" dirty="0">
                <a:solidFill>
                  <a:srgbClr val="FFFF00"/>
                </a:solidFill>
                <a:latin typeface="Book Antiqua" panose="02040602050305030304" pitchFamily="18" charset="0"/>
                <a:ea typeface="微软雅黑" panose="020B0503020204020204" pitchFamily="34" charset="-122"/>
              </a:rPr>
              <a:t>two or three seasons ahead</a:t>
            </a:r>
            <a:endParaRPr lang="zh-CN" altLang="en-US" b="1" dirty="0">
              <a:solidFill>
                <a:srgbClr val="FFFF00"/>
              </a:solidFill>
              <a:latin typeface="Book Antiqua" panose="02040602050305030304" pitchFamily="18" charset="0"/>
              <a:ea typeface="微软雅黑" panose="020B0503020204020204" pitchFamily="34" charset="-122"/>
            </a:endParaRPr>
          </a:p>
          <a:p>
            <a:pPr defTabSz="904875">
              <a:buFontTx/>
              <a:buNone/>
            </a:pPr>
            <a:r>
              <a:rPr lang="en-US" altLang="zh-CN" b="1" noProof="1">
                <a:solidFill>
                  <a:srgbClr val="F18101"/>
                </a:solidFill>
                <a:latin typeface="Book Antiqua" panose="02040602050305030304" pitchFamily="18" charset="0"/>
                <a:ea typeface="微软雅黑" panose="020B0503020204020204" pitchFamily="34" charset="-122"/>
                <a:sym typeface="+mn-ea"/>
              </a:rPr>
              <a:t>2. There are </a:t>
            </a:r>
            <a:r>
              <a:rPr lang="en-US" altLang="zh-CN" b="1" noProof="1">
                <a:solidFill>
                  <a:srgbClr val="FFFF00"/>
                </a:solidFill>
                <a:latin typeface="Book Antiqua" panose="02040602050305030304" pitchFamily="18" charset="0"/>
                <a:ea typeface="微软雅黑" panose="020B0503020204020204" pitchFamily="34" charset="-122"/>
                <a:sym typeface="+mn-ea"/>
              </a:rPr>
              <a:t>large uncertainties </a:t>
            </a:r>
            <a:r>
              <a:rPr lang="en-US" altLang="zh-CN" b="1" noProof="1">
                <a:solidFill>
                  <a:srgbClr val="F18101"/>
                </a:solidFill>
                <a:latin typeface="Book Antiqua" panose="02040602050305030304" pitchFamily="18" charset="0"/>
                <a:ea typeface="微软雅黑" panose="020B0503020204020204" pitchFamily="34" charset="-122"/>
                <a:sym typeface="+mn-ea"/>
              </a:rPr>
              <a:t>of the predictions of different models. </a:t>
            </a:r>
            <a:endParaRPr lang="en-US" altLang="zh-CN" b="1" i="1" noProof="1">
              <a:solidFill>
                <a:schemeClr val="tx2">
                  <a:lumMod val="40000"/>
                  <a:lumOff val="60000"/>
                </a:schemeClr>
              </a:solidFill>
              <a:latin typeface="Book Antiqua" panose="02040602050305030304" pitchFamily="18" charset="0"/>
              <a:sym typeface="+mn-ea"/>
            </a:endParaRPr>
          </a:p>
        </p:txBody>
      </p:sp>
      <p:sp>
        <p:nvSpPr>
          <p:cNvPr id="16" name="文本框 15"/>
          <p:cNvSpPr txBox="1"/>
          <p:nvPr/>
        </p:nvSpPr>
        <p:spPr>
          <a:xfrm>
            <a:off x="5530356" y="4349867"/>
            <a:ext cx="3269696" cy="646331"/>
          </a:xfrm>
          <a:prstGeom prst="rect">
            <a:avLst/>
          </a:prstGeom>
          <a:solidFill>
            <a:srgbClr val="004EA1"/>
          </a:solidFill>
        </p:spPr>
        <p:style>
          <a:lnRef idx="3">
            <a:schemeClr val="lt1"/>
          </a:lnRef>
          <a:fillRef idx="1">
            <a:schemeClr val="accent1"/>
          </a:fillRef>
          <a:effectRef idx="1">
            <a:schemeClr val="accent1"/>
          </a:effectRef>
          <a:fontRef idx="minor">
            <a:schemeClr val="lt1"/>
          </a:fontRef>
        </p:style>
        <p:txBody>
          <a:bodyPr wrap="square">
            <a:spAutoFit/>
          </a:bodyPr>
          <a:lstStyle/>
          <a:p>
            <a:pPr defTabSz="904875">
              <a:buFontTx/>
              <a:buNone/>
            </a:pPr>
            <a:r>
              <a:rPr lang="en-US" altLang="zh-CN" b="1" noProof="1">
                <a:solidFill>
                  <a:srgbClr val="F18101"/>
                </a:solidFill>
                <a:latin typeface="Book Antiqua" panose="02040602050305030304" pitchFamily="18" charset="0"/>
                <a:ea typeface="微软雅黑" panose="020B0503020204020204" pitchFamily="34" charset="-122"/>
                <a:sym typeface="+mn-ea"/>
              </a:rPr>
              <a:t>The 2002-2010 period posed a greater predictive challenge.</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95" y="3759091"/>
            <a:ext cx="4907560" cy="2317579"/>
          </a:xfrm>
          <a:prstGeom prst="rect">
            <a:avLst/>
          </a:prstGeom>
        </p:spPr>
      </p:pic>
      <p:sp>
        <p:nvSpPr>
          <p:cNvPr id="17" name="椭圆 16"/>
          <p:cNvSpPr/>
          <p:nvPr/>
        </p:nvSpPr>
        <p:spPr bwMode="auto">
          <a:xfrm>
            <a:off x="3791823" y="4046778"/>
            <a:ext cx="906011" cy="871103"/>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Book Antiqua" panose="02040602050305030304" pitchFamily="18" charset="0"/>
              <a:ea typeface="宋体" pitchFamily="2" charset="-122"/>
            </a:endParaRPr>
          </a:p>
        </p:txBody>
      </p:sp>
      <p:sp>
        <p:nvSpPr>
          <p:cNvPr id="18" name="文本框 9"/>
          <p:cNvSpPr txBox="1">
            <a:spLocks noChangeArrowheads="1"/>
          </p:cNvSpPr>
          <p:nvPr/>
        </p:nvSpPr>
        <p:spPr bwMode="auto">
          <a:xfrm>
            <a:off x="5434436" y="5687077"/>
            <a:ext cx="22233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r>
              <a:rPr lang="nb-NO" altLang="zh-CN" sz="1100" dirty="0">
                <a:solidFill>
                  <a:schemeClr val="bg1">
                    <a:lumMod val="50000"/>
                  </a:schemeClr>
                </a:solidFill>
                <a:latin typeface="微软雅黑" panose="020B0503020204020204" pitchFamily="34" charset="-122"/>
                <a:ea typeface="微软雅黑" panose="020B0503020204020204" pitchFamily="34" charset="-122"/>
              </a:rPr>
              <a:t>Barnston AG et al. 2012</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0" name="文本框 9"/>
          <p:cNvSpPr txBox="1">
            <a:spLocks noChangeArrowheads="1"/>
          </p:cNvSpPr>
          <p:nvPr/>
        </p:nvSpPr>
        <p:spPr bwMode="auto">
          <a:xfrm>
            <a:off x="3791823" y="3237954"/>
            <a:ext cx="28690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r>
              <a:rPr lang="nb-NO" altLang="zh-CN" sz="1100" dirty="0">
                <a:solidFill>
                  <a:schemeClr val="bg1">
                    <a:lumMod val="50000"/>
                  </a:schemeClr>
                </a:solidFill>
                <a:latin typeface="微软雅黑" panose="020B0503020204020204" pitchFamily="34" charset="-122"/>
                <a:ea typeface="微软雅黑" panose="020B0503020204020204" pitchFamily="34" charset="-122"/>
              </a:rPr>
              <a:t>http://iri.columbia.edu/climate/ENSO/currentinfo/update.html</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 name="矩形 2">
            <a:extLst>
              <a:ext uri="{FF2B5EF4-FFF2-40B4-BE49-F238E27FC236}">
                <a16:creationId xmlns:a16="http://schemas.microsoft.com/office/drawing/2014/main" id="{33A74726-DC3E-4C70-9217-629D983024F0}"/>
              </a:ext>
            </a:extLst>
          </p:cNvPr>
          <p:cNvSpPr/>
          <p:nvPr/>
        </p:nvSpPr>
        <p:spPr>
          <a:xfrm>
            <a:off x="2507973" y="6194063"/>
            <a:ext cx="4128053" cy="369332"/>
          </a:xfrm>
          <a:prstGeom prst="rect">
            <a:avLst/>
          </a:prstGeom>
          <a:solidFill>
            <a:srgbClr val="004EA1"/>
          </a:solidFill>
        </p:spPr>
        <p:style>
          <a:lnRef idx="3">
            <a:schemeClr val="lt1"/>
          </a:lnRef>
          <a:fillRef idx="1">
            <a:schemeClr val="accent1"/>
          </a:fillRef>
          <a:effectRef idx="1">
            <a:schemeClr val="accent1"/>
          </a:effectRef>
          <a:fontRef idx="minor">
            <a:schemeClr val="lt1"/>
          </a:fontRef>
        </p:style>
        <p:txBody>
          <a:bodyPr wrap="square">
            <a:spAutoFit/>
          </a:bodyPr>
          <a:lstStyle/>
          <a:p>
            <a:pPr defTabSz="904875"/>
            <a:r>
              <a:rPr lang="en-US" altLang="zh-CN" b="1" dirty="0">
                <a:solidFill>
                  <a:srgbClr val="FFFF00"/>
                </a:solidFill>
                <a:latin typeface="Book Antiqua" panose="02040602050305030304" pitchFamily="18" charset="0"/>
                <a:ea typeface="微软雅黑" panose="020B0503020204020204" pitchFamily="34" charset="-122"/>
              </a:rPr>
              <a:t>El Nino prediction is still a huge challenge.</a:t>
            </a:r>
            <a:endParaRPr lang="zh-CN" altLang="en-US" b="1" dirty="0">
              <a:solidFill>
                <a:srgbClr val="FFFF00"/>
              </a:solidFill>
              <a:latin typeface="Book Antiqua" panose="02040602050305030304" pitchFamily="18" charset="0"/>
              <a:ea typeface="微软雅黑" panose="020B0503020204020204" pitchFamily="34" charset="-122"/>
            </a:endParaRPr>
          </a:p>
        </p:txBody>
      </p:sp>
      <p:pic>
        <p:nvPicPr>
          <p:cNvPr id="14" name="图片 13">
            <a:extLst>
              <a:ext uri="{FF2B5EF4-FFF2-40B4-BE49-F238E27FC236}">
                <a16:creationId xmlns:a16="http://schemas.microsoft.com/office/drawing/2014/main" id="{82B6F9F0-729C-488B-B3F7-DAA00DDFFD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3157703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0" y="48709"/>
            <a:ext cx="6153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851125"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Introduction </a:t>
            </a:r>
            <a:r>
              <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 El</a:t>
            </a:r>
            <a:r>
              <a:rPr kumimoji="0" lang="zh-CN" altLang="en-US" sz="2000" b="1" i="0" u="none" strike="noStrike" kern="0" cap="none" spc="0" normalizeH="0" baseline="0" noProof="0" dirty="0">
                <a:ln>
                  <a:noFill/>
                </a:ln>
                <a:solidFill>
                  <a:srgbClr val="FFFFFF"/>
                </a:solidFill>
                <a:effectLst/>
                <a:uLnTx/>
                <a:uFillTx/>
                <a:latin typeface="Book Antiqua" panose="02040602050305030304" pitchFamily="18" charset="0"/>
                <a:ea typeface="宋体"/>
              </a:rPr>
              <a:t> </a:t>
            </a:r>
            <a:r>
              <a:rPr kumimoji="0" lang="en-US" altLang="zh-CN" sz="2000" b="1" i="0" u="none" strike="noStrike" kern="0" cap="none" spc="0" normalizeH="0" baseline="0" noProof="0" dirty="0">
                <a:ln>
                  <a:noFill/>
                </a:ln>
                <a:solidFill>
                  <a:srgbClr val="FFFFFF"/>
                </a:solidFill>
                <a:effectLst/>
                <a:uLnTx/>
                <a:uFillTx/>
                <a:latin typeface="Book Antiqua" panose="02040602050305030304" pitchFamily="18" charset="0"/>
                <a:ea typeface="宋体"/>
              </a:rPr>
              <a:t>Niño diversity</a:t>
            </a:r>
            <a:endParaRPr kumimoji="0" lang="en-US" altLang="zh-CN" sz="20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8" name="标题 1"/>
          <p:cNvSpPr txBox="1">
            <a:spLocks/>
          </p:cNvSpPr>
          <p:nvPr/>
        </p:nvSpPr>
        <p:spPr bwMode="auto">
          <a:xfrm>
            <a:off x="2797175" y="1169988"/>
            <a:ext cx="29559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ctr" anchorCtr="0" compatLnSpc="1">
            <a:prstTxWarp prst="textNoShape">
              <a:avLst/>
            </a:prstTxWarp>
            <a:normAutofit fontScale="82500" lnSpcReduction="20000"/>
          </a:bodyPr>
          <a:lstStyle>
            <a:lvl1pPr algn="ctr" defTabSz="851125" rtl="0" eaLnBrk="0" fontAlgn="base" hangingPunct="0">
              <a:spcBef>
                <a:spcPct val="0"/>
              </a:spcBef>
              <a:spcAft>
                <a:spcPct val="0"/>
              </a:spcAft>
              <a:defRPr sz="4139">
                <a:solidFill>
                  <a:schemeClr val="tx1"/>
                </a:solidFill>
                <a:latin typeface="+mj-lt"/>
                <a:ea typeface="+mj-ea"/>
                <a:cs typeface="+mj-cs"/>
              </a:defRPr>
            </a:lvl1pPr>
            <a:lvl2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2pPr>
            <a:lvl3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3pPr>
            <a:lvl4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4pPr>
            <a:lvl5pPr algn="ctr" defTabSz="851125" rtl="0" eaLnBrk="0" fontAlgn="base" hangingPunct="0">
              <a:spcBef>
                <a:spcPct val="0"/>
              </a:spcBef>
              <a:spcAft>
                <a:spcPct val="0"/>
              </a:spcAft>
              <a:defRPr sz="4139">
                <a:solidFill>
                  <a:schemeClr val="tx1"/>
                </a:solidFill>
                <a:latin typeface="Calibri" pitchFamily="2" charset="0"/>
                <a:ea typeface="宋体" pitchFamily="2" charset="-122"/>
              </a:defRPr>
            </a:lvl5pPr>
            <a:lvl6pPr marL="430042" algn="ctr" defTabSz="851125" rtl="0" eaLnBrk="0" fontAlgn="base" hangingPunct="0">
              <a:spcBef>
                <a:spcPct val="0"/>
              </a:spcBef>
              <a:spcAft>
                <a:spcPct val="0"/>
              </a:spcAft>
              <a:defRPr sz="4139">
                <a:solidFill>
                  <a:schemeClr val="tx1"/>
                </a:solidFill>
                <a:latin typeface="Calibri" pitchFamily="2" charset="0"/>
                <a:ea typeface="宋体" pitchFamily="2" charset="-122"/>
              </a:defRPr>
            </a:lvl6pPr>
            <a:lvl7pPr marL="860085" algn="ctr" defTabSz="851125" rtl="0" eaLnBrk="0" fontAlgn="base" hangingPunct="0">
              <a:spcBef>
                <a:spcPct val="0"/>
              </a:spcBef>
              <a:spcAft>
                <a:spcPct val="0"/>
              </a:spcAft>
              <a:defRPr sz="4139">
                <a:solidFill>
                  <a:schemeClr val="tx1"/>
                </a:solidFill>
                <a:latin typeface="Calibri" pitchFamily="2" charset="0"/>
                <a:ea typeface="宋体" pitchFamily="2" charset="-122"/>
              </a:defRPr>
            </a:lvl7pPr>
            <a:lvl8pPr marL="1290127" algn="ctr" defTabSz="851125" rtl="0" eaLnBrk="0" fontAlgn="base" hangingPunct="0">
              <a:spcBef>
                <a:spcPct val="0"/>
              </a:spcBef>
              <a:spcAft>
                <a:spcPct val="0"/>
              </a:spcAft>
              <a:defRPr sz="4139">
                <a:solidFill>
                  <a:schemeClr val="tx1"/>
                </a:solidFill>
                <a:latin typeface="Calibri" pitchFamily="2" charset="0"/>
                <a:ea typeface="宋体" pitchFamily="2" charset="-122"/>
              </a:defRPr>
            </a:lvl8pPr>
            <a:lvl9pPr marL="1720169" algn="ctr" defTabSz="851125" rtl="0" eaLnBrk="0" fontAlgn="base" hangingPunct="0">
              <a:spcBef>
                <a:spcPct val="0"/>
              </a:spcBef>
              <a:spcAft>
                <a:spcPct val="0"/>
              </a:spcAft>
              <a:defRPr sz="4139">
                <a:solidFill>
                  <a:schemeClr val="tx1"/>
                </a:solidFill>
                <a:latin typeface="Calibri" pitchFamily="2" charset="0"/>
                <a:ea typeface="宋体" pitchFamily="2" charset="-122"/>
              </a:defRPr>
            </a:lvl9pPr>
          </a:lstStyle>
          <a:p>
            <a:pPr eaLnBrk="1" fontAlgn="auto" hangingPunct="1">
              <a:spcAft>
                <a:spcPts val="0"/>
              </a:spcAft>
              <a:defRPr/>
            </a:pPr>
            <a:r>
              <a:rPr lang="zh-CN" altLang="en-US" kern="0" dirty="0">
                <a:latin typeface="微软雅黑" panose="020B0503020204020204" pitchFamily="34" charset="-122"/>
                <a:ea typeface="微软雅黑" panose="020B0503020204020204" pitchFamily="34" charset="-122"/>
              </a:rPr>
              <a:t> </a:t>
            </a:r>
            <a:endParaRPr lang="zh-CN" altLang="en-US" sz="2400" kern="0" dirty="0">
              <a:latin typeface="微软雅黑" panose="020B0503020204020204" pitchFamily="34" charset="-122"/>
              <a:ea typeface="微软雅黑" panose="020B0503020204020204" pitchFamily="34" charset="-122"/>
            </a:endParaRPr>
          </a:p>
        </p:txBody>
      </p:sp>
      <p:sp>
        <p:nvSpPr>
          <p:cNvPr id="18" name="文本框 9"/>
          <p:cNvSpPr txBox="1">
            <a:spLocks noChangeArrowheads="1"/>
          </p:cNvSpPr>
          <p:nvPr/>
        </p:nvSpPr>
        <p:spPr bwMode="auto">
          <a:xfrm>
            <a:off x="6462767" y="4290853"/>
            <a:ext cx="22233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r>
              <a:rPr lang="nb-NO" altLang="zh-CN" sz="1100" dirty="0">
                <a:solidFill>
                  <a:schemeClr val="bg1">
                    <a:lumMod val="50000"/>
                  </a:schemeClr>
                </a:solidFill>
                <a:latin typeface="微软雅黑" panose="020B0503020204020204" pitchFamily="34" charset="-122"/>
                <a:ea typeface="微软雅黑" panose="020B0503020204020204" pitchFamily="34" charset="-122"/>
              </a:rPr>
              <a:t> Timmermann A et al. 2018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13184" b="48200"/>
          <a:stretch/>
        </p:blipFill>
        <p:spPr>
          <a:xfrm>
            <a:off x="662731" y="1220884"/>
            <a:ext cx="3414320" cy="3034701"/>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t="51355" r="13630"/>
          <a:stretch/>
        </p:blipFill>
        <p:spPr>
          <a:xfrm>
            <a:off x="4555221" y="1358025"/>
            <a:ext cx="3427403" cy="2875596"/>
          </a:xfrm>
          <a:prstGeom prst="rect">
            <a:avLst/>
          </a:prstGeom>
        </p:spPr>
      </p:pic>
      <p:sp>
        <p:nvSpPr>
          <p:cNvPr id="3" name="乘号 2"/>
          <p:cNvSpPr/>
          <p:nvPr/>
        </p:nvSpPr>
        <p:spPr bwMode="auto">
          <a:xfrm>
            <a:off x="3076575" y="1765190"/>
            <a:ext cx="215265" cy="305061"/>
          </a:xfrm>
          <a:prstGeom prst="mathMultiply">
            <a:avLst/>
          </a:prstGeom>
          <a:solidFill>
            <a:schemeClr val="accent2"/>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1" i="0" u="none" strike="noStrike" normalizeH="0" baseline="0">
              <a:ln w="22225">
                <a:solidFill>
                  <a:srgbClr val="FF0000"/>
                </a:solidFill>
                <a:prstDash val="solid"/>
              </a:ln>
              <a:solidFill>
                <a:schemeClr val="accent2">
                  <a:lumMod val="40000"/>
                  <a:lumOff val="60000"/>
                </a:schemeClr>
              </a:solidFill>
              <a:latin typeface="Arial" pitchFamily="34" charset="0"/>
              <a:ea typeface="宋体" pitchFamily="2" charset="-122"/>
            </a:endParaRPr>
          </a:p>
        </p:txBody>
      </p:sp>
      <p:sp>
        <p:nvSpPr>
          <p:cNvPr id="21" name="乘号 20"/>
          <p:cNvSpPr/>
          <p:nvPr/>
        </p:nvSpPr>
        <p:spPr bwMode="auto">
          <a:xfrm>
            <a:off x="6153150" y="1765190"/>
            <a:ext cx="221276" cy="305061"/>
          </a:xfrm>
          <a:prstGeom prst="mathMultiply">
            <a:avLst/>
          </a:prstGeom>
          <a:solidFill>
            <a:schemeClr val="accent2"/>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zh-CN" altLang="en-US" sz="1800" b="1" i="0" u="none" strike="noStrike" normalizeH="0" baseline="0">
              <a:ln w="22225">
                <a:solidFill>
                  <a:srgbClr val="FF0000"/>
                </a:solidFill>
                <a:prstDash val="solid"/>
              </a:ln>
              <a:solidFill>
                <a:schemeClr val="accent2">
                  <a:lumMod val="40000"/>
                  <a:lumOff val="60000"/>
                </a:schemeClr>
              </a:solidFill>
              <a:latin typeface="Arial" pitchFamily="34" charset="0"/>
              <a:ea typeface="宋体" pitchFamily="2" charset="-122"/>
            </a:endParaRPr>
          </a:p>
        </p:txBody>
      </p:sp>
      <p:sp>
        <p:nvSpPr>
          <p:cNvPr id="10" name="文本框 12">
            <a:extLst>
              <a:ext uri="{FF2B5EF4-FFF2-40B4-BE49-F238E27FC236}">
                <a16:creationId xmlns:a16="http://schemas.microsoft.com/office/drawing/2014/main" id="{02EB0E4F-5E8C-4A9F-A61D-591BD07E4EEA}"/>
              </a:ext>
            </a:extLst>
          </p:cNvPr>
          <p:cNvSpPr txBox="1"/>
          <p:nvPr/>
        </p:nvSpPr>
        <p:spPr>
          <a:xfrm>
            <a:off x="854115" y="5396791"/>
            <a:ext cx="7402211" cy="923330"/>
          </a:xfrm>
          <a:prstGeom prst="rect">
            <a:avLst/>
          </a:prstGeom>
          <a:solidFill>
            <a:srgbClr val="004EA1"/>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t">
            <a:spAutoFit/>
          </a:bodyPr>
          <a:lstStyle/>
          <a:p>
            <a:pPr>
              <a:lnSpc>
                <a:spcPct val="150000"/>
              </a:lnSpc>
            </a:pPr>
            <a:r>
              <a:rPr lang="en-US" altLang="zh-CN" b="1" dirty="0">
                <a:solidFill>
                  <a:srgbClr val="E0F2FC"/>
                </a:solidFill>
                <a:latin typeface="Book Antiqua" panose="02040602050305030304" pitchFamily="18" charset="0"/>
                <a:ea typeface="微软雅黑" panose="020B0503020204020204" pitchFamily="34" charset="-122"/>
                <a:sym typeface="宋体" panose="02010600030101010101" pitchFamily="2" charset="-122"/>
              </a:rPr>
              <a:t>Currently, the useful prediction of El Niño types are around </a:t>
            </a:r>
            <a:r>
              <a:rPr lang="en-US" altLang="zh-CN" b="1" dirty="0">
                <a:solidFill>
                  <a:srgbClr val="FFFF00"/>
                </a:solidFill>
                <a:latin typeface="Book Antiqua" panose="02040602050305030304" pitchFamily="18" charset="0"/>
                <a:ea typeface="微软雅黑" panose="020B0503020204020204" pitchFamily="34" charset="-122"/>
                <a:sym typeface="宋体" panose="02010600030101010101" pitchFamily="2" charset="-122"/>
              </a:rPr>
              <a:t>four months</a:t>
            </a:r>
            <a:r>
              <a:rPr lang="en-US" altLang="zh-CN" b="1" dirty="0">
                <a:solidFill>
                  <a:srgbClr val="E0F2FC"/>
                </a:solidFill>
                <a:latin typeface="Book Antiqua" panose="02040602050305030304" pitchFamily="18" charset="0"/>
                <a:ea typeface="微软雅黑" panose="020B0503020204020204" pitchFamily="34" charset="-122"/>
                <a:sym typeface="宋体" panose="02010600030101010101" pitchFamily="2" charset="-122"/>
              </a:rPr>
              <a:t>.</a:t>
            </a:r>
            <a:r>
              <a:rPr lang="en-US" altLang="zh-CN" b="1" dirty="0">
                <a:solidFill>
                  <a:schemeClr val="bg1">
                    <a:lumMod val="95000"/>
                  </a:schemeClr>
                </a:solidFill>
                <a:latin typeface="Book Antiqua" panose="02040602050305030304" pitchFamily="18" charset="0"/>
                <a:ea typeface="微软雅黑" panose="020B0503020204020204" pitchFamily="34" charset="-122"/>
                <a:sym typeface="宋体" panose="02010600030101010101" pitchFamily="2" charset="-122"/>
              </a:rPr>
              <a:t> </a:t>
            </a:r>
            <a:r>
              <a:rPr lang="en-US" altLang="zh-CN" sz="1400" i="1" dirty="0">
                <a:solidFill>
                  <a:schemeClr val="bg1">
                    <a:lumMod val="95000"/>
                  </a:schemeClr>
                </a:solidFill>
                <a:latin typeface="Book Antiqua" panose="02040602050305030304" pitchFamily="18" charset="0"/>
                <a:ea typeface="微软雅黑" panose="020B0503020204020204" pitchFamily="34" charset="-122"/>
                <a:sym typeface="宋体" panose="02010600030101010101" pitchFamily="2" charset="-122"/>
              </a:rPr>
              <a:t>(Hendon et al. 2009; </a:t>
            </a:r>
            <a:r>
              <a:rPr lang="en-US" altLang="zh-CN" sz="1400" i="1" dirty="0" err="1">
                <a:solidFill>
                  <a:schemeClr val="bg1">
                    <a:lumMod val="95000"/>
                  </a:schemeClr>
                </a:solidFill>
                <a:latin typeface="Book Antiqua" panose="02040602050305030304" pitchFamily="18" charset="0"/>
                <a:ea typeface="微软雅黑" panose="020B0503020204020204" pitchFamily="34" charset="-122"/>
                <a:sym typeface="宋体" panose="02010600030101010101" pitchFamily="2" charset="-122"/>
              </a:rPr>
              <a:t>Jeong</a:t>
            </a:r>
            <a:r>
              <a:rPr lang="en-US" altLang="zh-CN" sz="1400" i="1" dirty="0">
                <a:solidFill>
                  <a:schemeClr val="bg1">
                    <a:lumMod val="95000"/>
                  </a:schemeClr>
                </a:solidFill>
                <a:latin typeface="Book Antiqua" panose="02040602050305030304" pitchFamily="18" charset="0"/>
                <a:ea typeface="微软雅黑" panose="020B0503020204020204" pitchFamily="34" charset="-122"/>
                <a:sym typeface="宋体" panose="02010600030101010101" pitchFamily="2" charset="-122"/>
              </a:rPr>
              <a:t> et al. 2012)</a:t>
            </a:r>
            <a:endParaRPr lang="en-US" altLang="zh-CN" sz="1400" i="1" dirty="0">
              <a:solidFill>
                <a:srgbClr val="F18101"/>
              </a:solidFill>
              <a:latin typeface="Book Antiqua" panose="02040602050305030304" pitchFamily="18" charset="0"/>
              <a:ea typeface="微软雅黑" panose="020B0503020204020204" pitchFamily="34" charset="-122"/>
              <a:sym typeface="宋体" panose="02010600030101010101" pitchFamily="2" charset="-122"/>
            </a:endParaRPr>
          </a:p>
        </p:txBody>
      </p:sp>
      <p:sp>
        <p:nvSpPr>
          <p:cNvPr id="11" name="文本框 10">
            <a:extLst>
              <a:ext uri="{FF2B5EF4-FFF2-40B4-BE49-F238E27FC236}">
                <a16:creationId xmlns:a16="http://schemas.microsoft.com/office/drawing/2014/main" id="{8D0B17C1-7410-4761-94AD-9E11C9AC60DE}"/>
              </a:ext>
            </a:extLst>
          </p:cNvPr>
          <p:cNvSpPr txBox="1"/>
          <p:nvPr/>
        </p:nvSpPr>
        <p:spPr>
          <a:xfrm>
            <a:off x="854115" y="4679137"/>
            <a:ext cx="7402211" cy="369332"/>
          </a:xfrm>
          <a:prstGeom prst="rect">
            <a:avLst/>
          </a:prstGeom>
          <a:solidFill>
            <a:srgbClr val="004EA1"/>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zh-CN"/>
            </a:defPPr>
            <a:lvl1pPr defTabSz="904875">
              <a:buFontTx/>
              <a:buNone/>
              <a:defRPr sz="1600" b="1">
                <a:solidFill>
                  <a:srgbClr val="F18101"/>
                </a:solidFill>
                <a:latin typeface="Book Antiqua" panose="02040602050305030304" pitchFamily="18" charset="0"/>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800" dirty="0">
                <a:solidFill>
                  <a:srgbClr val="FFFF00"/>
                </a:solidFill>
                <a:sym typeface="宋体" panose="02010600030101010101" pitchFamily="2" charset="-122"/>
              </a:rPr>
              <a:t>New flavor of El Niño brings a great challenge to ENSO prediction.</a:t>
            </a:r>
          </a:p>
        </p:txBody>
      </p:sp>
      <p:pic>
        <p:nvPicPr>
          <p:cNvPr id="12" name="图片 11">
            <a:extLst>
              <a:ext uri="{FF2B5EF4-FFF2-40B4-BE49-F238E27FC236}">
                <a16:creationId xmlns:a16="http://schemas.microsoft.com/office/drawing/2014/main" id="{334C4A46-84C3-4EF9-A9DF-09AAE05AC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107835196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1" y="48709"/>
            <a:ext cx="941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Introduction </a:t>
            </a:r>
            <a:r>
              <a:rPr lang="en-US" altLang="zh-CN" sz="2000" b="1" dirty="0">
                <a:solidFill>
                  <a:srgbClr val="FFFFFF"/>
                </a:solidFill>
                <a:latin typeface="Book Antiqua" panose="02040602050305030304" pitchFamily="18" charset="0"/>
                <a:ea typeface="宋体"/>
                <a:cs typeface="Arial" panose="020B0604020202020204" pitchFamily="34" charset="0"/>
              </a:rPr>
              <a:t>---- </a:t>
            </a:r>
            <a:r>
              <a:rPr lang="en-US" altLang="zh-CN" sz="1600" b="1" dirty="0">
                <a:solidFill>
                  <a:srgbClr val="FFFFFF"/>
                </a:solidFill>
                <a:latin typeface="Book Antiqua" panose="02040602050305030304" pitchFamily="18" charset="0"/>
                <a:ea typeface="宋体"/>
                <a:cs typeface="Arial" panose="020B0604020202020204" pitchFamily="34" charset="0"/>
              </a:rPr>
              <a:t>initial errors influencing El Nino predictions </a:t>
            </a:r>
            <a:endParaRPr kumimoji="0" lang="en-US" altLang="zh-CN" sz="16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grpSp>
        <p:nvGrpSpPr>
          <p:cNvPr id="10" name="组合 9"/>
          <p:cNvGrpSpPr/>
          <p:nvPr/>
        </p:nvGrpSpPr>
        <p:grpSpPr>
          <a:xfrm>
            <a:off x="651058" y="1463713"/>
            <a:ext cx="3831787" cy="4747956"/>
            <a:chOff x="563508" y="1448520"/>
            <a:chExt cx="3831787" cy="4747956"/>
          </a:xfrm>
        </p:grpSpPr>
        <p:pic>
          <p:nvPicPr>
            <p:cNvPr id="11" name="图片 10"/>
            <p:cNvPicPr/>
            <p:nvPr/>
          </p:nvPicPr>
          <p:blipFill rotWithShape="1">
            <a:blip r:embed="rId3">
              <a:extLst>
                <a:ext uri="{28A0092B-C50C-407E-A947-70E740481C1C}">
                  <a14:useLocalDpi xmlns:a14="http://schemas.microsoft.com/office/drawing/2010/main" val="0"/>
                </a:ext>
              </a:extLst>
            </a:blip>
            <a:srcRect l="74707" r="5244" b="84525"/>
            <a:stretch/>
          </p:blipFill>
          <p:spPr bwMode="auto">
            <a:xfrm rot="16200000">
              <a:off x="889245" y="1122783"/>
              <a:ext cx="2339131" cy="2990605"/>
            </a:xfrm>
            <a:prstGeom prst="rect">
              <a:avLst/>
            </a:prstGeom>
            <a:noFill/>
            <a:ln>
              <a:noFill/>
            </a:ln>
          </p:spPr>
        </p:pic>
        <p:pic>
          <p:nvPicPr>
            <p:cNvPr id="12" name="图片 11"/>
            <p:cNvPicPr/>
            <p:nvPr/>
          </p:nvPicPr>
          <p:blipFill rotWithShape="1">
            <a:blip r:embed="rId3">
              <a:extLst>
                <a:ext uri="{28A0092B-C50C-407E-A947-70E740481C1C}">
                  <a14:useLocalDpi xmlns:a14="http://schemas.microsoft.com/office/drawing/2010/main" val="0"/>
                </a:ext>
              </a:extLst>
            </a:blip>
            <a:srcRect l="-1360" t="195" r="81311" b="84330"/>
            <a:stretch/>
          </p:blipFill>
          <p:spPr bwMode="auto">
            <a:xfrm rot="16200000">
              <a:off x="896079" y="3538439"/>
              <a:ext cx="2325466" cy="2990607"/>
            </a:xfrm>
            <a:prstGeom prst="rect">
              <a:avLst/>
            </a:prstGeom>
            <a:noFill/>
            <a:ln>
              <a:noFill/>
            </a:ln>
          </p:spPr>
        </p:pic>
        <p:pic>
          <p:nvPicPr>
            <p:cNvPr id="13" name="图片 12"/>
            <p:cNvPicPr>
              <a:picLocks noChangeAspect="1"/>
            </p:cNvPicPr>
            <p:nvPr/>
          </p:nvPicPr>
          <p:blipFill>
            <a:blip r:embed="rId4"/>
            <a:stretch>
              <a:fillRect/>
            </a:stretch>
          </p:blipFill>
          <p:spPr>
            <a:xfrm rot="16200000">
              <a:off x="2077907" y="3440777"/>
              <a:ext cx="4159604" cy="475172"/>
            </a:xfrm>
            <a:prstGeom prst="rect">
              <a:avLst/>
            </a:prstGeom>
          </p:spPr>
        </p:pic>
      </p:grpSp>
      <p:sp>
        <p:nvSpPr>
          <p:cNvPr id="14" name="矩形 13"/>
          <p:cNvSpPr/>
          <p:nvPr/>
        </p:nvSpPr>
        <p:spPr>
          <a:xfrm>
            <a:off x="453784" y="6211669"/>
            <a:ext cx="3490623" cy="646331"/>
          </a:xfrm>
          <a:prstGeom prst="rect">
            <a:avLst/>
          </a:prstGeom>
        </p:spPr>
        <p:txBody>
          <a:bodyPr wrap="square">
            <a:spAutoFit/>
          </a:bodyPr>
          <a:lstStyle/>
          <a:p>
            <a:r>
              <a:rPr lang="en-US" altLang="zh-CN" sz="900" dirty="0">
                <a:solidFill>
                  <a:srgbClr val="004384"/>
                </a:solidFill>
                <a:latin typeface="Book Antiqua" panose="02040602050305030304" pitchFamily="18" charset="0"/>
              </a:rPr>
              <a:t>Composite of anomalous sea temperature (units: °C) and horizontal wind (units: m/s) components of the CP-type-1 errors. Composites of initial errors not exceeding the 95% significance level are masked.</a:t>
            </a:r>
            <a:endParaRPr lang="zh-CN" altLang="en-US" sz="900" dirty="0">
              <a:solidFill>
                <a:srgbClr val="004384"/>
              </a:solidFill>
              <a:latin typeface="Book Antiqua" panose="02040602050305030304" pitchFamily="18" charset="0"/>
            </a:endParaRPr>
          </a:p>
        </p:txBody>
      </p:sp>
      <p:sp>
        <p:nvSpPr>
          <p:cNvPr id="25" name="文本框 5"/>
          <p:cNvSpPr txBox="1">
            <a:spLocks noChangeArrowheads="1"/>
          </p:cNvSpPr>
          <p:nvPr/>
        </p:nvSpPr>
        <p:spPr bwMode="auto">
          <a:xfrm>
            <a:off x="5604725" y="2735942"/>
            <a:ext cx="2806738" cy="954107"/>
          </a:xfrm>
          <a:prstGeom prst="rect">
            <a:avLst/>
          </a:prstGeom>
          <a:noFill/>
          <a:ln w="19050">
            <a:solidFill>
              <a:srgbClr val="013476"/>
            </a:solidFill>
          </a:ln>
        </p:spPr>
        <p:txBody>
          <a:bodyPr wrap="square">
            <a:spAutoFit/>
          </a:bodyPr>
          <a:lstStyle>
            <a:defPPr>
              <a:defRPr lang="zh-CN"/>
            </a:defPPr>
            <a:lvl1pPr>
              <a:defRPr sz="1400" b="1">
                <a:solidFill>
                  <a:srgbClr val="013476"/>
                </a:solidFill>
                <a:latin typeface="Book Antiqua" panose="02040602050305030304" pitchFamily="18" charset="0"/>
              </a:defRPr>
            </a:lvl1pPr>
          </a:lstStyle>
          <a:p>
            <a:pPr algn="ctr"/>
            <a:r>
              <a:rPr lang="en-US" altLang="zh-TW" dirty="0"/>
              <a:t>North Pacific:</a:t>
            </a:r>
          </a:p>
          <a:p>
            <a:pPr algn="ctr"/>
            <a:r>
              <a:rPr lang="en-US" altLang="zh-TW" dirty="0"/>
              <a:t>Victoria mode</a:t>
            </a:r>
          </a:p>
          <a:p>
            <a:pPr algn="ctr"/>
            <a:r>
              <a:rPr lang="en-US" altLang="zh-TW" dirty="0" err="1">
                <a:solidFill>
                  <a:schemeClr val="bg1">
                    <a:lumMod val="50000"/>
                  </a:schemeClr>
                </a:solidFill>
              </a:rPr>
              <a:t>Vimont</a:t>
            </a:r>
            <a:r>
              <a:rPr lang="en-US" altLang="zh-TW" dirty="0">
                <a:solidFill>
                  <a:schemeClr val="bg1">
                    <a:lumMod val="50000"/>
                  </a:schemeClr>
                </a:solidFill>
              </a:rPr>
              <a:t> et al. 2003; Chiang and </a:t>
            </a:r>
            <a:r>
              <a:rPr lang="en-US" altLang="zh-TW" dirty="0" err="1">
                <a:solidFill>
                  <a:schemeClr val="bg1">
                    <a:lumMod val="50000"/>
                  </a:schemeClr>
                </a:solidFill>
              </a:rPr>
              <a:t>Vimont</a:t>
            </a:r>
            <a:r>
              <a:rPr lang="en-US" altLang="zh-TW" dirty="0">
                <a:solidFill>
                  <a:schemeClr val="bg1">
                    <a:lumMod val="50000"/>
                  </a:schemeClr>
                </a:solidFill>
              </a:rPr>
              <a:t>, 2004; Ding et al, 2015  </a:t>
            </a:r>
          </a:p>
        </p:txBody>
      </p:sp>
      <p:sp>
        <p:nvSpPr>
          <p:cNvPr id="26" name="矩形 25"/>
          <p:cNvSpPr/>
          <p:nvPr/>
        </p:nvSpPr>
        <p:spPr>
          <a:xfrm>
            <a:off x="5604725" y="4067628"/>
            <a:ext cx="2806738" cy="738664"/>
          </a:xfrm>
          <a:prstGeom prst="rect">
            <a:avLst/>
          </a:prstGeom>
          <a:noFill/>
          <a:ln w="19050">
            <a:solidFill>
              <a:srgbClr val="013476"/>
            </a:solidFill>
          </a:ln>
        </p:spPr>
        <p:txBody>
          <a:bodyPr wrap="square">
            <a:spAutoFit/>
          </a:bodyPr>
          <a:lstStyle/>
          <a:p>
            <a:pPr algn="ctr"/>
            <a:r>
              <a:rPr lang="en-US" altLang="zh-CN" sz="1400" b="1" dirty="0">
                <a:solidFill>
                  <a:srgbClr val="013476"/>
                </a:solidFill>
                <a:latin typeface="Book Antiqua" panose="02040602050305030304" pitchFamily="18" charset="0"/>
              </a:rPr>
              <a:t>South Pacific:</a:t>
            </a:r>
          </a:p>
          <a:p>
            <a:pPr algn="ctr"/>
            <a:r>
              <a:rPr lang="en-US" altLang="zh-CN" sz="1400" b="1" dirty="0">
                <a:solidFill>
                  <a:srgbClr val="013476"/>
                </a:solidFill>
                <a:latin typeface="Book Antiqua" panose="02040602050305030304" pitchFamily="18" charset="0"/>
              </a:rPr>
              <a:t>South Pacific Meridional Mode </a:t>
            </a:r>
            <a:r>
              <a:rPr lang="en-US" altLang="zh-CN" sz="1400" b="1" dirty="0">
                <a:solidFill>
                  <a:schemeClr val="bg1">
                    <a:lumMod val="50000"/>
                  </a:schemeClr>
                </a:solidFill>
                <a:latin typeface="Book Antiqua" panose="02040602050305030304" pitchFamily="18" charset="0"/>
              </a:rPr>
              <a:t>(SPMM; Zhang et al., 2014) </a:t>
            </a:r>
          </a:p>
        </p:txBody>
      </p:sp>
      <p:sp>
        <p:nvSpPr>
          <p:cNvPr id="28" name="矩形 27"/>
          <p:cNvSpPr/>
          <p:nvPr/>
        </p:nvSpPr>
        <p:spPr>
          <a:xfrm>
            <a:off x="5604725" y="5119040"/>
            <a:ext cx="2806738" cy="738664"/>
          </a:xfrm>
          <a:prstGeom prst="rect">
            <a:avLst/>
          </a:prstGeom>
          <a:noFill/>
          <a:ln w="19050">
            <a:solidFill>
              <a:srgbClr val="013476"/>
            </a:solidFill>
          </a:ln>
        </p:spPr>
        <p:txBody>
          <a:bodyPr wrap="square">
            <a:spAutoFit/>
          </a:bodyPr>
          <a:lstStyle/>
          <a:p>
            <a:pPr algn="ctr"/>
            <a:r>
              <a:rPr lang="en-US" altLang="zh-CN" sz="1400" b="1" dirty="0">
                <a:solidFill>
                  <a:srgbClr val="013476"/>
                </a:solidFill>
                <a:latin typeface="Book Antiqua" panose="02040602050305030304" pitchFamily="18" charset="0"/>
              </a:rPr>
              <a:t>Tropical Pacific:</a:t>
            </a:r>
          </a:p>
          <a:p>
            <a:pPr algn="ctr"/>
            <a:r>
              <a:rPr lang="en-US" altLang="zh-CN" sz="1400" b="1" dirty="0">
                <a:solidFill>
                  <a:srgbClr val="013476"/>
                </a:solidFill>
                <a:latin typeface="Book Antiqua" panose="02040602050305030304" pitchFamily="18" charset="0"/>
              </a:rPr>
              <a:t>Dipole pattern along thermocline</a:t>
            </a:r>
            <a:endParaRPr lang="en-US" altLang="zh-CN" sz="1400" b="1" dirty="0">
              <a:solidFill>
                <a:schemeClr val="bg1">
                  <a:lumMod val="50000"/>
                </a:schemeClr>
              </a:solidFill>
              <a:latin typeface="Book Antiqua" panose="02040602050305030304" pitchFamily="18" charset="0"/>
            </a:endParaRPr>
          </a:p>
        </p:txBody>
      </p:sp>
      <p:sp>
        <p:nvSpPr>
          <p:cNvPr id="29" name="矩形 28"/>
          <p:cNvSpPr/>
          <p:nvPr/>
        </p:nvSpPr>
        <p:spPr bwMode="auto">
          <a:xfrm>
            <a:off x="1923839" y="1852498"/>
            <a:ext cx="1076445" cy="696899"/>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0487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0" name="矩形 29"/>
          <p:cNvSpPr/>
          <p:nvPr/>
        </p:nvSpPr>
        <p:spPr bwMode="auto">
          <a:xfrm>
            <a:off x="2451868" y="2632755"/>
            <a:ext cx="1034553" cy="580241"/>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0487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1" name="矩形 30"/>
          <p:cNvSpPr/>
          <p:nvPr/>
        </p:nvSpPr>
        <p:spPr bwMode="auto">
          <a:xfrm>
            <a:off x="1266012" y="4998059"/>
            <a:ext cx="792318" cy="691894"/>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0487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2" name="矩形 31"/>
          <p:cNvSpPr/>
          <p:nvPr/>
        </p:nvSpPr>
        <p:spPr bwMode="auto">
          <a:xfrm>
            <a:off x="2090635" y="4232148"/>
            <a:ext cx="1374624" cy="739739"/>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0487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文本框 9"/>
          <p:cNvSpPr txBox="1">
            <a:spLocks noChangeArrowheads="1"/>
          </p:cNvSpPr>
          <p:nvPr/>
        </p:nvSpPr>
        <p:spPr bwMode="auto">
          <a:xfrm>
            <a:off x="6920669" y="6080864"/>
            <a:ext cx="22233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r>
              <a:rPr lang="nb-NO" altLang="zh-CN" sz="1100" dirty="0">
                <a:solidFill>
                  <a:schemeClr val="bg1">
                    <a:lumMod val="50000"/>
                  </a:schemeClr>
                </a:solidFill>
                <a:latin typeface="微软雅黑" panose="020B0503020204020204" pitchFamily="34" charset="-122"/>
                <a:ea typeface="微软雅黑" panose="020B0503020204020204" pitchFamily="34" charset="-122"/>
              </a:rPr>
              <a:t> Hou et al. 2019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 name="矩形 1">
            <a:extLst>
              <a:ext uri="{FF2B5EF4-FFF2-40B4-BE49-F238E27FC236}">
                <a16:creationId xmlns:a16="http://schemas.microsoft.com/office/drawing/2014/main" id="{ECB972D6-8FCD-49A8-A601-99D926A382F2}"/>
              </a:ext>
            </a:extLst>
          </p:cNvPr>
          <p:cNvSpPr/>
          <p:nvPr/>
        </p:nvSpPr>
        <p:spPr>
          <a:xfrm>
            <a:off x="651059" y="882202"/>
            <a:ext cx="7760404" cy="584775"/>
          </a:xfrm>
          <a:prstGeom prst="rect">
            <a:avLst/>
          </a:prstGeom>
          <a:solidFill>
            <a:srgbClr val="004EA1"/>
          </a:solidFill>
        </p:spPr>
        <p:style>
          <a:lnRef idx="3">
            <a:schemeClr val="lt1"/>
          </a:lnRef>
          <a:fillRef idx="1">
            <a:schemeClr val="accent1"/>
          </a:fillRef>
          <a:effectRef idx="1">
            <a:schemeClr val="accent1"/>
          </a:effectRef>
          <a:fontRef idx="minor">
            <a:schemeClr val="lt1"/>
          </a:fontRef>
        </p:style>
        <p:txBody>
          <a:bodyPr wrap="square">
            <a:spAutoFit/>
          </a:bodyPr>
          <a:lstStyle/>
          <a:p>
            <a:pPr defTabSz="904875"/>
            <a:r>
              <a:rPr lang="en-US" altLang="zh-CN" sz="1600" b="1" dirty="0">
                <a:solidFill>
                  <a:srgbClr val="FFFF00"/>
                </a:solidFill>
                <a:latin typeface="Book Antiqua" panose="02040602050305030304" pitchFamily="18" charset="0"/>
                <a:ea typeface="微软雅黑" panose="020B0503020204020204" pitchFamily="34" charset="-122"/>
              </a:rPr>
              <a:t>one effective way to improving the ENSO prediction is eliminating initial errors from ENSO prediction</a:t>
            </a:r>
            <a:endParaRPr lang="zh-CN" altLang="en-US" sz="1600" b="1" dirty="0">
              <a:solidFill>
                <a:srgbClr val="FFFF00"/>
              </a:solidFill>
              <a:latin typeface="Book Antiqua" panose="02040602050305030304" pitchFamily="18" charset="0"/>
              <a:ea typeface="微软雅黑" panose="020B0503020204020204" pitchFamily="34" charset="-122"/>
            </a:endParaRPr>
          </a:p>
        </p:txBody>
      </p:sp>
      <p:sp>
        <p:nvSpPr>
          <p:cNvPr id="3" name="矩形 2">
            <a:extLst>
              <a:ext uri="{FF2B5EF4-FFF2-40B4-BE49-F238E27FC236}">
                <a16:creationId xmlns:a16="http://schemas.microsoft.com/office/drawing/2014/main" id="{B2BD12F0-B31E-4F73-8B98-FEF3A713EAA1}"/>
              </a:ext>
            </a:extLst>
          </p:cNvPr>
          <p:cNvSpPr/>
          <p:nvPr/>
        </p:nvSpPr>
        <p:spPr>
          <a:xfrm>
            <a:off x="5604725" y="1839849"/>
            <a:ext cx="2806738" cy="523220"/>
          </a:xfrm>
          <a:prstGeom prst="rect">
            <a:avLst/>
          </a:prstGeom>
        </p:spPr>
        <p:txBody>
          <a:bodyPr wrap="square">
            <a:spAutoFit/>
          </a:bodyPr>
          <a:lstStyle/>
          <a:p>
            <a:r>
              <a:rPr lang="en-US" altLang="zh-CN" sz="1400" dirty="0">
                <a:latin typeface="Book Antiqua" panose="02040602050305030304" pitchFamily="18" charset="0"/>
                <a:ea typeface="等线" panose="02010600030101010101" pitchFamily="2" charset="-122"/>
              </a:rPr>
              <a:t>“key areas” that </a:t>
            </a:r>
            <a:r>
              <a:rPr lang="en-US" altLang="zh-CN" sz="1400" dirty="0">
                <a:latin typeface="Book Antiqua" panose="02040602050305030304" pitchFamily="18" charset="0"/>
              </a:rPr>
              <a:t>exert largest influences on ENSO prediction:</a:t>
            </a:r>
            <a:endParaRPr lang="zh-CN" altLang="en-US" sz="1400" dirty="0">
              <a:latin typeface="Book Antiqua" panose="02040602050305030304" pitchFamily="18" charset="0"/>
            </a:endParaRPr>
          </a:p>
        </p:txBody>
      </p:sp>
      <p:pic>
        <p:nvPicPr>
          <p:cNvPr id="18" name="图片 17">
            <a:extLst>
              <a:ext uri="{FF2B5EF4-FFF2-40B4-BE49-F238E27FC236}">
                <a16:creationId xmlns:a16="http://schemas.microsoft.com/office/drawing/2014/main" id="{D08FE34C-9DAE-4484-9D1E-6F5E78DBBE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134236866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1" y="48709"/>
            <a:ext cx="941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Questions</a:t>
            </a:r>
            <a:endParaRPr kumimoji="0" lang="en-US" altLang="zh-CN" sz="16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71" name="Rectangle 3"/>
          <p:cNvSpPr>
            <a:spLocks noGrp="1" noChangeAspect="1" noChangeArrowheads="1"/>
          </p:cNvSpPr>
          <p:nvPr/>
        </p:nvSpPr>
        <p:spPr bwMode="auto">
          <a:xfrm>
            <a:off x="7213564" y="779058"/>
            <a:ext cx="1930436" cy="1930436"/>
          </a:xfrm>
          <a:prstGeom prst="rect">
            <a:avLst/>
          </a:prstGeom>
          <a:blipFill dpi="0" rotWithShape="1">
            <a:blip r:embed="rId3"/>
            <a:srcRect/>
            <a:stretch>
              <a:fillRect t="5042" b="-3051"/>
            </a:stretch>
          </a:blipFill>
          <a:ln w="9525">
            <a:noFill/>
            <a:miter lim="800000"/>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endParaRPr lang="zh-CN" altLang="zh-CN">
              <a:latin typeface="Calibri" panose="020F0502020204030204" pitchFamily="34" charset="0"/>
            </a:endParaRPr>
          </a:p>
        </p:txBody>
      </p:sp>
      <p:sp>
        <p:nvSpPr>
          <p:cNvPr id="72" name="TextBox 2"/>
          <p:cNvSpPr txBox="1"/>
          <p:nvPr/>
        </p:nvSpPr>
        <p:spPr>
          <a:xfrm>
            <a:off x="664117" y="1585404"/>
            <a:ext cx="7245885" cy="4493538"/>
          </a:xfrm>
          <a:prstGeom prst="rect">
            <a:avLst/>
          </a:prstGeom>
          <a:noFill/>
        </p:spPr>
        <p:txBody>
          <a:bodyPr wrap="square" rtlCol="0">
            <a:spAutoFit/>
          </a:bodyPr>
          <a:lstStyle/>
          <a:p>
            <a:endParaRPr lang="en-US" altLang="zh-CN" sz="1700" b="1" dirty="0">
              <a:latin typeface="Book Antiqua" panose="02040602050305030304" pitchFamily="18" charset="0"/>
            </a:endParaRPr>
          </a:p>
          <a:p>
            <a:pPr marL="285750" indent="-285750">
              <a:lnSpc>
                <a:spcPct val="150000"/>
              </a:lnSpc>
              <a:buFont typeface="Wingdings" panose="05000000000000000000" pitchFamily="2" charset="2"/>
              <a:buChar char="Ø"/>
            </a:pPr>
            <a:r>
              <a:rPr lang="en-US" altLang="zh-CN" sz="2400" b="1" dirty="0">
                <a:latin typeface="Book Antiqua" panose="02040602050305030304" pitchFamily="18" charset="0"/>
              </a:rPr>
              <a:t>To what extent can the EP- and CP-El Nino predictions be improved by removing the initial errors of ocean temperature in the different sensitive areas?</a:t>
            </a:r>
          </a:p>
          <a:p>
            <a:pPr marL="285750" indent="-285750">
              <a:lnSpc>
                <a:spcPct val="150000"/>
              </a:lnSpc>
              <a:buFont typeface="Wingdings" panose="05000000000000000000" pitchFamily="2" charset="2"/>
              <a:buChar char="Ø"/>
            </a:pPr>
            <a:r>
              <a:rPr lang="en-US" altLang="zh-CN" sz="2400" b="1" dirty="0">
                <a:latin typeface="Book Antiqua" panose="02040602050305030304" pitchFamily="18" charset="0"/>
              </a:rPr>
              <a:t>How to remove initial errors by using off-line model data (CMIP5 model data) to evaluate the effect of initial errors in different areas?  </a:t>
            </a:r>
          </a:p>
          <a:p>
            <a:pPr marL="285750" indent="-285750">
              <a:buFont typeface="Wingdings" panose="05000000000000000000" pitchFamily="2" charset="2"/>
              <a:buChar char="Ø"/>
            </a:pPr>
            <a:endParaRPr lang="zh-CN" altLang="en-US" sz="1700" b="1" dirty="0">
              <a:latin typeface="Book Antiqua" panose="02040602050305030304" pitchFamily="18" charset="0"/>
            </a:endParaRPr>
          </a:p>
        </p:txBody>
      </p:sp>
      <p:pic>
        <p:nvPicPr>
          <p:cNvPr id="48" name="图片 47">
            <a:extLst>
              <a:ext uri="{FF2B5EF4-FFF2-40B4-BE49-F238E27FC236}">
                <a16:creationId xmlns:a16="http://schemas.microsoft.com/office/drawing/2014/main" id="{AD88D790-84E4-4F73-A0D3-2F10C9AB0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125958791"/>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1" y="48709"/>
            <a:ext cx="941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Data and particle filter approach</a:t>
            </a:r>
            <a:endParaRPr kumimoji="0" lang="en-US" altLang="zh-CN" sz="16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63" name="Rectangle 4"/>
          <p:cNvSpPr>
            <a:spLocks noChangeArrowheads="1"/>
          </p:cNvSpPr>
          <p:nvPr/>
        </p:nvSpPr>
        <p:spPr bwMode="auto">
          <a:xfrm>
            <a:off x="1001997" y="1527498"/>
            <a:ext cx="7140006" cy="14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780" indent="-27178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defTabSz="850900" eaLnBrk="1" fontAlgn="base" hangingPunct="1">
              <a:lnSpc>
                <a:spcPct val="130000"/>
              </a:lnSpc>
              <a:spcBef>
                <a:spcPts val="700"/>
              </a:spcBef>
              <a:spcAft>
                <a:spcPct val="0"/>
              </a:spcAft>
            </a:pPr>
            <a:r>
              <a:rPr lang="en-US" altLang="zh-CN" sz="1600" b="1" dirty="0">
                <a:solidFill>
                  <a:srgbClr val="013476"/>
                </a:solidFill>
                <a:latin typeface="Book Antiqua" panose="02040602050305030304" pitchFamily="18" charset="0"/>
                <a:ea typeface="Segoe UI" panose="020B0502040204020203" pitchFamily="34" charset="0"/>
                <a:cs typeface="Segoe UI" panose="020B0502040204020203" pitchFamily="34" charset="0"/>
              </a:rPr>
              <a:t>Model:</a:t>
            </a: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 </a:t>
            </a:r>
            <a:r>
              <a:rPr lang="en-US" altLang="zh-CN" sz="1600" b="1" dirty="0">
                <a:solidFill>
                  <a:srgbClr val="013476"/>
                </a:solidFill>
                <a:latin typeface="Book Antiqua" panose="02040602050305030304" pitchFamily="18" charset="0"/>
                <a:ea typeface="Segoe UI" panose="020B0502040204020203" pitchFamily="34" charset="0"/>
                <a:cs typeface="Segoe UI" panose="020B0502040204020203" pitchFamily="34" charset="0"/>
              </a:rPr>
              <a:t>pi-control </a:t>
            </a: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runs from 6 </a:t>
            </a:r>
            <a:r>
              <a:rPr lang="en-US" altLang="zh-CN" sz="1600" b="1" dirty="0">
                <a:solidFill>
                  <a:srgbClr val="013476"/>
                </a:solidFill>
                <a:latin typeface="Book Antiqua" panose="02040602050305030304" pitchFamily="18" charset="0"/>
                <a:ea typeface="Segoe UI" panose="020B0502040204020203" pitchFamily="34" charset="0"/>
                <a:cs typeface="Segoe UI" panose="020B0502040204020203" pitchFamily="34" charset="0"/>
              </a:rPr>
              <a:t>CMIP5 </a:t>
            </a: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model integrations. (500 years)</a:t>
            </a:r>
          </a:p>
          <a:p>
            <a:pPr marL="0" indent="0" defTabSz="850900" eaLnBrk="1" fontAlgn="base" hangingPunct="1">
              <a:lnSpc>
                <a:spcPct val="130000"/>
              </a:lnSpc>
              <a:spcBef>
                <a:spcPts val="700"/>
              </a:spcBef>
              <a:spcAft>
                <a:spcPct val="0"/>
              </a:spcAft>
            </a:pPr>
            <a:r>
              <a:rPr lang="en-US" altLang="zh-CN" sz="1600" b="1" dirty="0">
                <a:solidFill>
                  <a:srgbClr val="013476"/>
                </a:solidFill>
                <a:latin typeface="Book Antiqua" panose="02040602050305030304" pitchFamily="18" charset="0"/>
                <a:ea typeface="Segoe UI" panose="020B0502040204020203" pitchFamily="34" charset="0"/>
                <a:cs typeface="Segoe UI" panose="020B0502040204020203" pitchFamily="34" charset="0"/>
              </a:rPr>
              <a:t>Variables: Monthly</a:t>
            </a: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 ocean temperature (at depths of 0-155 m)</a:t>
            </a:r>
          </a:p>
          <a:p>
            <a:pPr marL="0" indent="0" defTabSz="850900" eaLnBrk="1" fontAlgn="base" hangingPunct="1">
              <a:lnSpc>
                <a:spcPct val="130000"/>
              </a:lnSpc>
              <a:spcBef>
                <a:spcPts val="700"/>
              </a:spcBef>
              <a:spcAft>
                <a:spcPct val="0"/>
              </a:spcAft>
            </a:pP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These 6 models can </a:t>
            </a:r>
            <a:r>
              <a:rPr lang="en-US" altLang="zh-CN" sz="1600" b="1" dirty="0">
                <a:solidFill>
                  <a:srgbClr val="013476"/>
                </a:solidFill>
                <a:latin typeface="Book Antiqua" panose="02040602050305030304" pitchFamily="18" charset="0"/>
                <a:ea typeface="Segoe UI" panose="020B0502040204020203" pitchFamily="34" charset="0"/>
                <a:cs typeface="Segoe UI" panose="020B0502040204020203" pitchFamily="34" charset="0"/>
              </a:rPr>
              <a:t>reasonably simulate </a:t>
            </a:r>
            <a:r>
              <a:rPr lang="en-US" altLang="zh-CN" sz="1600" dirty="0">
                <a:solidFill>
                  <a:srgbClr val="013476"/>
                </a:solidFill>
                <a:latin typeface="Book Antiqua" panose="02040602050305030304" pitchFamily="18" charset="0"/>
                <a:ea typeface="Segoe UI" panose="020B0502040204020203" pitchFamily="34" charset="0"/>
                <a:cs typeface="Segoe UI" panose="020B0502040204020203" pitchFamily="34" charset="0"/>
              </a:rPr>
              <a:t>the two types of El Niño events. </a:t>
            </a:r>
            <a:r>
              <a:rPr lang="en-US" altLang="zh-CN" sz="1000" dirty="0">
                <a:solidFill>
                  <a:schemeClr val="bg1">
                    <a:lumMod val="50000"/>
                  </a:schemeClr>
                </a:solidFill>
                <a:latin typeface="Book Antiqua" panose="02040602050305030304" pitchFamily="18" charset="0"/>
                <a:ea typeface="Segoe UI" panose="020B0502040204020203" pitchFamily="34" charset="0"/>
                <a:cs typeface="Segoe UI" panose="020B0502040204020203" pitchFamily="34" charset="0"/>
              </a:rPr>
              <a:t>(Ham and </a:t>
            </a:r>
            <a:r>
              <a:rPr lang="en-US" altLang="zh-CN" sz="1000" dirty="0" err="1">
                <a:solidFill>
                  <a:schemeClr val="bg1">
                    <a:lumMod val="50000"/>
                  </a:schemeClr>
                </a:solidFill>
                <a:latin typeface="Book Antiqua" panose="02040602050305030304" pitchFamily="18" charset="0"/>
                <a:ea typeface="Segoe UI" panose="020B0502040204020203" pitchFamily="34" charset="0"/>
                <a:cs typeface="Segoe UI" panose="020B0502040204020203" pitchFamily="34" charset="0"/>
              </a:rPr>
              <a:t>Kug</a:t>
            </a:r>
            <a:r>
              <a:rPr lang="en-US" altLang="zh-CN" sz="1000" dirty="0">
                <a:solidFill>
                  <a:schemeClr val="bg1">
                    <a:lumMod val="50000"/>
                  </a:schemeClr>
                </a:solidFill>
                <a:latin typeface="Book Antiqua" panose="02040602050305030304" pitchFamily="18" charset="0"/>
                <a:ea typeface="Segoe UI" panose="020B0502040204020203" pitchFamily="34" charset="0"/>
                <a:cs typeface="Segoe UI" panose="020B0502040204020203" pitchFamily="34" charset="0"/>
              </a:rPr>
              <a:t> 2012; Kim and Yu 2012; </a:t>
            </a:r>
            <a:r>
              <a:rPr lang="en-US" altLang="zh-CN" sz="1000" dirty="0" err="1">
                <a:solidFill>
                  <a:schemeClr val="bg1">
                    <a:lumMod val="50000"/>
                  </a:schemeClr>
                </a:solidFill>
                <a:latin typeface="Book Antiqua" panose="02040602050305030304" pitchFamily="18" charset="0"/>
                <a:ea typeface="Segoe UI" panose="020B0502040204020203" pitchFamily="34" charset="0"/>
                <a:cs typeface="Segoe UI" panose="020B0502040204020203" pitchFamily="34" charset="0"/>
              </a:rPr>
              <a:t>Bellenger</a:t>
            </a:r>
            <a:r>
              <a:rPr lang="en-US" altLang="zh-CN" sz="1000" dirty="0">
                <a:solidFill>
                  <a:schemeClr val="bg1">
                    <a:lumMod val="50000"/>
                  </a:schemeClr>
                </a:solidFill>
                <a:latin typeface="Book Antiqua" panose="02040602050305030304" pitchFamily="18" charset="0"/>
                <a:ea typeface="Segoe UI" panose="020B0502040204020203" pitchFamily="34" charset="0"/>
                <a:cs typeface="Segoe UI" panose="020B0502040204020203" pitchFamily="34" charset="0"/>
              </a:rPr>
              <a:t> et al. 2014)</a:t>
            </a:r>
          </a:p>
        </p:txBody>
      </p:sp>
      <p:graphicFrame>
        <p:nvGraphicFramePr>
          <p:cNvPr id="64" name="表格 63"/>
          <p:cNvGraphicFramePr>
            <a:graphicFrameLocks noGrp="1"/>
          </p:cNvGraphicFramePr>
          <p:nvPr>
            <p:extLst>
              <p:ext uri="{D42A27DB-BD31-4B8C-83A1-F6EECF244321}">
                <p14:modId xmlns:p14="http://schemas.microsoft.com/office/powerpoint/2010/main" val="2513297248"/>
              </p:ext>
            </p:extLst>
          </p:nvPr>
        </p:nvGraphicFramePr>
        <p:xfrm>
          <a:off x="1001997" y="3252688"/>
          <a:ext cx="7140006" cy="1976882"/>
        </p:xfrm>
        <a:graphic>
          <a:graphicData uri="http://schemas.openxmlformats.org/drawingml/2006/table">
            <a:tbl>
              <a:tblPr firstRow="1" firstCol="1" bandRow="1"/>
              <a:tblGrid>
                <a:gridCol w="1415324">
                  <a:extLst>
                    <a:ext uri="{9D8B030D-6E8A-4147-A177-3AD203B41FA5}">
                      <a16:colId xmlns:a16="http://schemas.microsoft.com/office/drawing/2014/main" val="20000"/>
                    </a:ext>
                  </a:extLst>
                </a:gridCol>
                <a:gridCol w="2677614">
                  <a:extLst>
                    <a:ext uri="{9D8B030D-6E8A-4147-A177-3AD203B41FA5}">
                      <a16:colId xmlns:a16="http://schemas.microsoft.com/office/drawing/2014/main" val="20001"/>
                    </a:ext>
                  </a:extLst>
                </a:gridCol>
                <a:gridCol w="1493200">
                  <a:extLst>
                    <a:ext uri="{9D8B030D-6E8A-4147-A177-3AD203B41FA5}">
                      <a16:colId xmlns:a16="http://schemas.microsoft.com/office/drawing/2014/main" val="20002"/>
                    </a:ext>
                  </a:extLst>
                </a:gridCol>
                <a:gridCol w="1553868">
                  <a:extLst>
                    <a:ext uri="{9D8B030D-6E8A-4147-A177-3AD203B41FA5}">
                      <a16:colId xmlns:a16="http://schemas.microsoft.com/office/drawing/2014/main" val="20003"/>
                    </a:ext>
                  </a:extLst>
                </a:gridCol>
              </a:tblGrid>
              <a:tr h="245724">
                <a:tc rowSpan="2">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Model</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Institute/Country</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1200">
                          <a:effectLst/>
                          <a:latin typeface="Book Antiqua" panose="02040602050305030304" pitchFamily="18" charset="0"/>
                          <a:ea typeface="Times New Roman" panose="02020603050405020304" pitchFamily="18" charset="0"/>
                        </a:rPr>
                        <a:t>Resolution (lon×lat, vertical)</a:t>
                      </a:r>
                      <a:endParaRPr lang="zh-CN" sz="1200">
                        <a:effectLst/>
                        <a:latin typeface="Book Antiqua" panose="02040602050305030304" pitchFamily="18" charset="0"/>
                        <a:ea typeface="Times New Roman" panose="02020603050405020304" pitchFamily="18" charset="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0"/>
                  </a:ext>
                </a:extLst>
              </a:tr>
              <a:tr h="245724">
                <a:tc vMerge="1">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vMerge="1">
                  <a:txBody>
                    <a:bodyPr/>
                    <a:lstStyle/>
                    <a:p>
                      <a:endParaRPr lang="zh-CN"/>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Atmosphere</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Ocean</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724">
                <a:tc>
                  <a:txBody>
                    <a:bodyPr/>
                    <a:lstStyle/>
                    <a:p>
                      <a:pPr algn="ctr">
                        <a:lnSpc>
                          <a:spcPct val="150000"/>
                        </a:lnSpc>
                        <a:spcAft>
                          <a:spcPts val="0"/>
                        </a:spcAft>
                      </a:pPr>
                      <a:r>
                        <a:rPr lang="en-US" sz="1200" dirty="0">
                          <a:solidFill>
                            <a:srgbClr val="FFFF00"/>
                          </a:solidFill>
                          <a:effectLst/>
                          <a:latin typeface="Book Antiqua" panose="02040602050305030304" pitchFamily="18" charset="0"/>
                          <a:ea typeface="Times New Roman" panose="02020603050405020304" pitchFamily="18" charset="0"/>
                        </a:rPr>
                        <a:t>CCSM4</a:t>
                      </a:r>
                      <a:endParaRPr lang="zh-CN" sz="1200" dirty="0">
                        <a:solidFill>
                          <a:srgbClr val="FFFF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4384"/>
                    </a:solidFill>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NCAR/USA</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a:effectLst/>
                          <a:latin typeface="Book Antiqua" panose="02040602050305030304" pitchFamily="18" charset="0"/>
                          <a:ea typeface="Times New Roman" panose="02020603050405020304" pitchFamily="18" charset="0"/>
                        </a:rPr>
                        <a:t>288×192, L26</a:t>
                      </a:r>
                      <a:endParaRPr lang="zh-CN" sz="1200">
                        <a:effectLst/>
                        <a:latin typeface="Book Antiqua" panose="0204060205030503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US" sz="1200">
                          <a:effectLst/>
                          <a:latin typeface="Book Antiqua" panose="02040602050305030304" pitchFamily="18" charset="0"/>
                          <a:ea typeface="Times New Roman" panose="02020603050405020304" pitchFamily="18" charset="0"/>
                        </a:rPr>
                        <a:t>320×384, L60</a:t>
                      </a:r>
                      <a:endParaRPr lang="zh-CN" sz="120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45724">
                <a:tc>
                  <a:txBody>
                    <a:bodyPr/>
                    <a:lstStyle/>
                    <a:p>
                      <a:pPr algn="ctr">
                        <a:lnSpc>
                          <a:spcPct val="150000"/>
                        </a:lnSpc>
                        <a:spcAft>
                          <a:spcPts val="0"/>
                        </a:spcAft>
                      </a:pPr>
                      <a:r>
                        <a:rPr lang="en-US" sz="1200" dirty="0">
                          <a:solidFill>
                            <a:srgbClr val="FFFF00"/>
                          </a:solidFill>
                          <a:effectLst/>
                          <a:latin typeface="Book Antiqua" panose="02040602050305030304" pitchFamily="18" charset="0"/>
                          <a:ea typeface="Times New Roman" panose="02020603050405020304" pitchFamily="18" charset="0"/>
                        </a:rPr>
                        <a:t>CESM1-BGC</a:t>
                      </a:r>
                      <a:endParaRPr lang="zh-CN" sz="1200" dirty="0">
                        <a:solidFill>
                          <a:srgbClr val="FFFF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004384"/>
                    </a:solidFill>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NSF-DOE-NCAR/USA</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288×192, L26</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effectLst/>
                          <a:latin typeface="Book Antiqua" panose="02040602050305030304" pitchFamily="18" charset="0"/>
                          <a:ea typeface="Times New Roman" panose="02020603050405020304" pitchFamily="18" charset="0"/>
                        </a:rPr>
                        <a:t>320×384, L60</a:t>
                      </a:r>
                      <a:endParaRPr lang="zh-CN" sz="120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45724">
                <a:tc>
                  <a:txBody>
                    <a:bodyPr/>
                    <a:lstStyle/>
                    <a:p>
                      <a:pPr algn="ctr">
                        <a:lnSpc>
                          <a:spcPct val="150000"/>
                        </a:lnSpc>
                        <a:spcAft>
                          <a:spcPts val="0"/>
                        </a:spcAft>
                      </a:pPr>
                      <a:r>
                        <a:rPr lang="en-US" sz="1200" dirty="0">
                          <a:solidFill>
                            <a:srgbClr val="FFFF00"/>
                          </a:solidFill>
                          <a:effectLst/>
                          <a:latin typeface="Book Antiqua" panose="02040602050305030304" pitchFamily="18" charset="0"/>
                          <a:ea typeface="Times New Roman" panose="02020603050405020304" pitchFamily="18" charset="0"/>
                        </a:rPr>
                        <a:t>CMCC-CMS</a:t>
                      </a:r>
                      <a:endParaRPr lang="zh-CN" sz="1200" dirty="0">
                        <a:solidFill>
                          <a:srgbClr val="FFFF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004384"/>
                    </a:solidFill>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CMCC/Italy</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192×96, L95</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a:effectLst/>
                          <a:latin typeface="Book Antiqua" panose="02040602050305030304" pitchFamily="18" charset="0"/>
                          <a:ea typeface="Times New Roman" panose="02020603050405020304" pitchFamily="18" charset="0"/>
                        </a:rPr>
                        <a:t>182×149, L31</a:t>
                      </a:r>
                      <a:endParaRPr lang="zh-CN" sz="120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45724">
                <a:tc>
                  <a:txBody>
                    <a:bodyPr/>
                    <a:lstStyle/>
                    <a:p>
                      <a:pPr algn="ctr">
                        <a:lnSpc>
                          <a:spcPct val="150000"/>
                        </a:lnSpc>
                        <a:spcAft>
                          <a:spcPts val="0"/>
                        </a:spcAft>
                      </a:pPr>
                      <a:r>
                        <a:rPr lang="en-US" sz="1200" dirty="0">
                          <a:solidFill>
                            <a:srgbClr val="FFFF00"/>
                          </a:solidFill>
                          <a:effectLst/>
                          <a:latin typeface="Book Antiqua" panose="02040602050305030304" pitchFamily="18" charset="0"/>
                          <a:ea typeface="Times New Roman" panose="02020603050405020304" pitchFamily="18" charset="0"/>
                        </a:rPr>
                        <a:t>CNRM-CM5</a:t>
                      </a:r>
                      <a:endParaRPr lang="zh-CN" sz="1200" dirty="0">
                        <a:solidFill>
                          <a:srgbClr val="FFFF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004384"/>
                    </a:solidFill>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CNRM-CERFACS/France</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256×128, L31</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362×292, L42</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45724">
                <a:tc>
                  <a:txBody>
                    <a:bodyPr/>
                    <a:lstStyle/>
                    <a:p>
                      <a:pPr algn="ctr">
                        <a:lnSpc>
                          <a:spcPct val="150000"/>
                        </a:lnSpc>
                        <a:spcAft>
                          <a:spcPts val="0"/>
                        </a:spcAft>
                      </a:pPr>
                      <a:r>
                        <a:rPr lang="en-US" sz="1200" dirty="0">
                          <a:solidFill>
                            <a:srgbClr val="FFFF00"/>
                          </a:solidFill>
                          <a:effectLst/>
                          <a:latin typeface="Book Antiqua" panose="02040602050305030304" pitchFamily="18" charset="0"/>
                          <a:ea typeface="Times New Roman" panose="02020603050405020304" pitchFamily="18" charset="0"/>
                        </a:rPr>
                        <a:t>GFDL-CM3</a:t>
                      </a:r>
                      <a:endParaRPr lang="zh-CN" sz="1200" dirty="0">
                        <a:solidFill>
                          <a:srgbClr val="FFFF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004384"/>
                    </a:solidFill>
                  </a:tcPr>
                </a:tc>
                <a:tc>
                  <a:txBody>
                    <a:bodyPr/>
                    <a:lstStyle/>
                    <a:p>
                      <a:pPr algn="ctr">
                        <a:lnSpc>
                          <a:spcPct val="150000"/>
                        </a:lnSpc>
                        <a:spcAft>
                          <a:spcPts val="0"/>
                        </a:spcAft>
                      </a:pPr>
                      <a:r>
                        <a:rPr lang="en-US" sz="1200">
                          <a:effectLst/>
                          <a:latin typeface="Book Antiqua" panose="02040602050305030304" pitchFamily="18" charset="0"/>
                          <a:ea typeface="Times New Roman" panose="02020603050405020304" pitchFamily="18" charset="0"/>
                        </a:rPr>
                        <a:t>NOAA GFDL/USA</a:t>
                      </a:r>
                      <a:endParaRPr lang="zh-CN" sz="120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144×90, L24</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360×200, L50</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45724">
                <a:tc>
                  <a:txBody>
                    <a:bodyPr/>
                    <a:lstStyle/>
                    <a:p>
                      <a:pPr algn="ctr">
                        <a:lnSpc>
                          <a:spcPct val="150000"/>
                        </a:lnSpc>
                        <a:spcAft>
                          <a:spcPts val="0"/>
                        </a:spcAft>
                      </a:pPr>
                      <a:r>
                        <a:rPr lang="en-US" sz="1200" dirty="0">
                          <a:solidFill>
                            <a:srgbClr val="FFFF00"/>
                          </a:solidFill>
                          <a:effectLst/>
                          <a:latin typeface="Book Antiqua" panose="02040602050305030304" pitchFamily="18" charset="0"/>
                          <a:ea typeface="Times New Roman" panose="02020603050405020304" pitchFamily="18" charset="0"/>
                        </a:rPr>
                        <a:t>GISS-E2-R</a:t>
                      </a:r>
                      <a:endParaRPr lang="zh-CN" sz="1200" dirty="0">
                        <a:solidFill>
                          <a:srgbClr val="FFFF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4384"/>
                    </a:solidFill>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NASA GISS/USA</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144×90, L24</a:t>
                      </a:r>
                      <a:endParaRPr lang="zh-CN" sz="1200" dirty="0">
                        <a:effectLst/>
                        <a:latin typeface="Book Antiqua" panose="02040602050305030304" pitchFamily="18" charset="0"/>
                        <a:ea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latin typeface="Book Antiqua" panose="02040602050305030304" pitchFamily="18" charset="0"/>
                          <a:ea typeface="Times New Roman" panose="02020603050405020304" pitchFamily="18" charset="0"/>
                        </a:rPr>
                        <a:t>288×180, L32</a:t>
                      </a:r>
                      <a:endParaRPr lang="zh-CN" sz="1200" dirty="0">
                        <a:effectLst/>
                        <a:latin typeface="Book Antiqua" panose="02040602050305030304" pitchFamily="18" charset="0"/>
                        <a:ea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5" name="文本框 64"/>
          <p:cNvSpPr txBox="1"/>
          <p:nvPr/>
        </p:nvSpPr>
        <p:spPr>
          <a:xfrm>
            <a:off x="1001997" y="5740251"/>
            <a:ext cx="7140006" cy="645160"/>
          </a:xfrm>
          <a:prstGeom prst="rect">
            <a:avLst/>
          </a:prstGeom>
          <a:solidFill>
            <a:srgbClr val="013476"/>
          </a:solidFill>
        </p:spPr>
        <p:txBody>
          <a:bodyPr wrap="square" rtlCol="0">
            <a:spAutoFit/>
          </a:bodyPr>
          <a:lstStyle/>
          <a:p>
            <a:pPr algn="ctr"/>
            <a:r>
              <a:rPr lang="en-US" altLang="zh-CN" dirty="0">
                <a:solidFill>
                  <a:srgbClr val="E0F2FC"/>
                </a:solidFill>
                <a:latin typeface="Book Antiqua" panose="02040602050305030304" pitchFamily="18" charset="0"/>
              </a:rPr>
              <a:t>How can we assimilate these </a:t>
            </a:r>
            <a:r>
              <a:rPr lang="en-US" altLang="zh-CN" b="1" dirty="0">
                <a:solidFill>
                  <a:srgbClr val="FFFF00"/>
                </a:solidFill>
                <a:latin typeface="Book Antiqua" panose="02040602050305030304" pitchFamily="18" charset="0"/>
              </a:rPr>
              <a:t>off-line data</a:t>
            </a:r>
            <a:r>
              <a:rPr lang="en-US" altLang="zh-CN" b="1" dirty="0">
                <a:solidFill>
                  <a:srgbClr val="E0F2FC"/>
                </a:solidFill>
                <a:latin typeface="Book Antiqua" panose="02040602050305030304" pitchFamily="18" charset="0"/>
              </a:rPr>
              <a:t> </a:t>
            </a:r>
            <a:r>
              <a:rPr lang="en-US" altLang="zh-CN" dirty="0">
                <a:solidFill>
                  <a:srgbClr val="E0F2FC"/>
                </a:solidFill>
                <a:latin typeface="Book Antiqua" panose="02040602050305030304" pitchFamily="18" charset="0"/>
              </a:rPr>
              <a:t>and quantify the effect of different parts of errors on ENSO prediction?</a:t>
            </a:r>
            <a:endParaRPr lang="zh-CN" altLang="en-US" dirty="0">
              <a:solidFill>
                <a:srgbClr val="E0F2FC"/>
              </a:solidFill>
              <a:latin typeface="Book Antiqua" panose="02040602050305030304" pitchFamily="18" charset="0"/>
            </a:endParaRPr>
          </a:p>
        </p:txBody>
      </p:sp>
      <p:sp>
        <p:nvSpPr>
          <p:cNvPr id="66" name="TextBox 4"/>
          <p:cNvSpPr txBox="1"/>
          <p:nvPr/>
        </p:nvSpPr>
        <p:spPr>
          <a:xfrm>
            <a:off x="1001997" y="1145114"/>
            <a:ext cx="5461752" cy="369332"/>
          </a:xfrm>
          <a:prstGeom prst="rect">
            <a:avLst/>
          </a:prstGeom>
          <a:noFill/>
        </p:spPr>
        <p:txBody>
          <a:bodyPr wrap="none" rtlCol="0">
            <a:spAutoFit/>
          </a:bodyPr>
          <a:lstStyle/>
          <a:p>
            <a:r>
              <a:rPr lang="en-US" altLang="zh-CN" b="1" dirty="0">
                <a:solidFill>
                  <a:srgbClr val="FF0000"/>
                </a:solidFill>
                <a:latin typeface="Book Antiqua" panose="02040602050305030304" pitchFamily="18" charset="0"/>
              </a:rPr>
              <a:t>Comprehensive results          Multi-model outputs </a:t>
            </a:r>
            <a:endParaRPr lang="zh-CN" altLang="en-US" b="1" dirty="0">
              <a:solidFill>
                <a:srgbClr val="FF0000"/>
              </a:solidFill>
              <a:latin typeface="Book Antiqua" panose="02040602050305030304" pitchFamily="18" charset="0"/>
            </a:endParaRPr>
          </a:p>
        </p:txBody>
      </p:sp>
      <p:sp>
        <p:nvSpPr>
          <p:cNvPr id="67" name="右箭头 66"/>
          <p:cNvSpPr/>
          <p:nvPr/>
        </p:nvSpPr>
        <p:spPr bwMode="auto">
          <a:xfrm flipH="1">
            <a:off x="3559273" y="1234495"/>
            <a:ext cx="467212" cy="195594"/>
          </a:xfrm>
          <a:prstGeom prst="rightArrow">
            <a:avLst/>
          </a:prstGeom>
          <a:solidFill>
            <a:srgbClr val="0094D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04875"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Book Antiqua" panose="02040602050305030304" pitchFamily="18" charset="0"/>
              <a:ea typeface="宋体" panose="02010600030101010101" pitchFamily="2" charset="-122"/>
            </a:endParaRPr>
          </a:p>
        </p:txBody>
      </p:sp>
      <p:pic>
        <p:nvPicPr>
          <p:cNvPr id="8" name="图片 7">
            <a:extLst>
              <a:ext uri="{FF2B5EF4-FFF2-40B4-BE49-F238E27FC236}">
                <a16:creationId xmlns:a16="http://schemas.microsoft.com/office/drawing/2014/main" id="{E422569A-708E-428F-B618-E24E9E8C2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214737357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4"/>
          <p:cNvSpPr>
            <a:spLocks noChangeArrowheads="1"/>
          </p:cNvSpPr>
          <p:nvPr/>
        </p:nvSpPr>
        <p:spPr bwMode="auto">
          <a:xfrm>
            <a:off x="-1" y="48709"/>
            <a:ext cx="941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defTabSz="851125" eaLnBrk="1" fontAlgn="base" hangingPunct="1">
              <a:spcBef>
                <a:spcPct val="0"/>
              </a:spcBef>
              <a:spcAft>
                <a:spcPct val="0"/>
              </a:spcAft>
            </a:pPr>
            <a:r>
              <a:rPr kumimoji="0" lang="en-US" altLang="zh-CN" sz="32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rPr>
              <a:t>Data and particle filter approach</a:t>
            </a:r>
            <a:endParaRPr kumimoji="0" lang="en-US" altLang="zh-CN" sz="1600" b="1" i="0" u="none" strike="noStrike" kern="1200" cap="none" spc="0" normalizeH="0" baseline="0" noProof="0" dirty="0">
              <a:ln>
                <a:noFill/>
              </a:ln>
              <a:solidFill>
                <a:srgbClr val="FFFFFF"/>
              </a:solidFill>
              <a:effectLst/>
              <a:uLnTx/>
              <a:uFillTx/>
              <a:latin typeface="Book Antiqua" panose="02040602050305030304" pitchFamily="18" charset="0"/>
              <a:ea typeface="宋体"/>
              <a:cs typeface="Arial" panose="020B0604020202020204" pitchFamily="34" charset="0"/>
            </a:endParaRPr>
          </a:p>
        </p:txBody>
      </p:sp>
      <p:sp>
        <p:nvSpPr>
          <p:cNvPr id="9" name="文本框 9"/>
          <p:cNvSpPr txBox="1">
            <a:spLocks noChangeArrowheads="1"/>
          </p:cNvSpPr>
          <p:nvPr/>
        </p:nvSpPr>
        <p:spPr bwMode="auto">
          <a:xfrm>
            <a:off x="3244646" y="1633879"/>
            <a:ext cx="16652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fontAlgn="auto" hangingPunct="1">
              <a:lnSpc>
                <a:spcPct val="100000"/>
              </a:lnSpc>
              <a:spcBef>
                <a:spcPct val="0"/>
              </a:spcBef>
              <a:spcAft>
                <a:spcPts val="0"/>
              </a:spcAft>
              <a:buFontTx/>
              <a:buNone/>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Van </a:t>
            </a:r>
            <a:r>
              <a:rPr lang="en-US" altLang="zh-CN" sz="1100" dirty="0" err="1">
                <a:solidFill>
                  <a:schemeClr val="bg1">
                    <a:lumMod val="50000"/>
                  </a:schemeClr>
                </a:solidFill>
                <a:latin typeface="微软雅黑" panose="020B0503020204020204" pitchFamily="34" charset="-122"/>
                <a:ea typeface="微软雅黑" panose="020B0503020204020204" pitchFamily="34" charset="-122"/>
              </a:rPr>
              <a:t>Leeuwen</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2010</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2" name="矩形 1"/>
          <p:cNvSpPr/>
          <p:nvPr/>
        </p:nvSpPr>
        <p:spPr>
          <a:xfrm>
            <a:off x="392829" y="1090833"/>
            <a:ext cx="4599830" cy="523220"/>
          </a:xfrm>
          <a:prstGeom prst="rect">
            <a:avLst/>
          </a:prstGeom>
        </p:spPr>
        <p:txBody>
          <a:bodyPr wrap="square">
            <a:spAutoFit/>
          </a:bodyPr>
          <a:lstStyle/>
          <a:p>
            <a:r>
              <a:rPr lang="en-US" altLang="zh-CN" sz="1400" b="1" dirty="0">
                <a:solidFill>
                  <a:srgbClr val="000000"/>
                </a:solidFill>
                <a:latin typeface="Book Antiqua" panose="02040602050305030304" pitchFamily="18" charset="0"/>
                <a:ea typeface="微软雅黑" panose="020B0503020204020204" pitchFamily="34" charset="-122"/>
              </a:rPr>
              <a:t>Schematic diagram of the Sequential Importance Resample particle filter </a:t>
            </a:r>
            <a:r>
              <a:rPr lang="zh-CN" altLang="en-US" sz="1400" b="1" dirty="0">
                <a:solidFill>
                  <a:srgbClr val="000000"/>
                </a:solidFill>
                <a:latin typeface="Book Antiqua" panose="02040602050305030304" pitchFamily="18" charset="0"/>
                <a:ea typeface="微软雅黑" panose="020B0503020204020204" pitchFamily="34" charset="-122"/>
              </a:rPr>
              <a:t>（</a:t>
            </a:r>
            <a:r>
              <a:rPr lang="en-US" altLang="zh-CN" sz="1400" b="1" dirty="0">
                <a:solidFill>
                  <a:srgbClr val="000000"/>
                </a:solidFill>
                <a:latin typeface="Book Antiqua" panose="02040602050305030304" pitchFamily="18" charset="0"/>
                <a:ea typeface="微软雅黑" panose="020B0503020204020204" pitchFamily="34" charset="-122"/>
              </a:rPr>
              <a:t>SIR-PF</a:t>
            </a:r>
            <a:r>
              <a:rPr lang="zh-CN" altLang="en-US" sz="1400" b="1" dirty="0">
                <a:solidFill>
                  <a:srgbClr val="000000"/>
                </a:solidFill>
                <a:latin typeface="Book Antiqua" panose="02040602050305030304" pitchFamily="18" charset="0"/>
                <a:ea typeface="微软雅黑" panose="020B0503020204020204" pitchFamily="34" charset="-122"/>
              </a:rPr>
              <a:t>）</a:t>
            </a:r>
            <a:r>
              <a:rPr lang="en-US" altLang="zh-CN" sz="1400" b="1" dirty="0">
                <a:solidFill>
                  <a:srgbClr val="000000"/>
                </a:solidFill>
                <a:latin typeface="Book Antiqua" panose="02040602050305030304" pitchFamily="18" charset="0"/>
                <a:ea typeface="微软雅黑" panose="020B0503020204020204" pitchFamily="34" charset="-122"/>
              </a:rPr>
              <a:t>approach</a:t>
            </a:r>
            <a:r>
              <a:rPr lang="en-US" altLang="zh-CN" sz="1400" b="1" dirty="0">
                <a:latin typeface="Book Antiqua" panose="02040602050305030304" pitchFamily="18" charset="0"/>
                <a:ea typeface="微软雅黑" panose="020B0503020204020204" pitchFamily="34" charset="-122"/>
              </a:rPr>
              <a:t> </a:t>
            </a:r>
            <a:endParaRPr lang="zh-CN" altLang="en-US" sz="1400" b="1" dirty="0">
              <a:latin typeface="Book Antiqua" panose="02040602050305030304" pitchFamily="18" charset="0"/>
              <a:ea typeface="微软雅黑" panose="020B0503020204020204" pitchFamily="34" charset="-122"/>
            </a:endParaRPr>
          </a:p>
        </p:txBody>
      </p:sp>
      <mc:AlternateContent xmlns:mc="http://schemas.openxmlformats.org/markup-compatibility/2006" xmlns:a14="http://schemas.microsoft.com/office/drawing/2010/main">
        <mc:Choice Requires="a14">
          <p:sp>
            <p:nvSpPr>
              <p:cNvPr id="5" name="矩形 4"/>
              <p:cNvSpPr/>
              <p:nvPr/>
            </p:nvSpPr>
            <p:spPr>
              <a:xfrm>
                <a:off x="5429432" y="2311809"/>
                <a:ext cx="3616696" cy="392864"/>
              </a:xfrm>
              <a:prstGeom prst="rect">
                <a:avLst/>
              </a:prstGeom>
            </p:spPr>
            <p:txBody>
              <a:bodyPr wrap="none">
                <a:spAutoFit/>
              </a:bodyPr>
              <a:lstStyle/>
              <a:p>
                <a14:m>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𝑁</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Sub>
                      </m:e>
                    </m:d>
                    <m:r>
                      <a:rPr lang="zh-CN" altLang="en-US" b="0" i="0">
                        <a:latin typeface="Cambria Math" panose="02040503050406030204" pitchFamily="18" charset="0"/>
                      </a:rPr>
                      <m:t>= </m:t>
                    </m:r>
                    <m:nary>
                      <m:naryPr>
                        <m:chr m:val="∑"/>
                        <m:limLoc m:val="undOvr"/>
                        <m:ctrlPr>
                          <a:rPr lang="zh-CN" altLang="en-US" b="0" i="1">
                            <a:latin typeface="Cambria Math" panose="02040503050406030204" pitchFamily="18" charset="0"/>
                          </a:rPr>
                        </m:ctrlPr>
                      </m:naryPr>
                      <m:sub>
                        <m:r>
                          <a:rPr lang="zh-CN" altLang="en-US" b="0" i="1">
                            <a:latin typeface="Cambria Math" panose="02040503050406030204" pitchFamily="18" charset="0"/>
                          </a:rPr>
                          <m:t>𝑖</m:t>
                        </m:r>
                        <m:r>
                          <a:rPr lang="zh-CN" altLang="en-US" b="0" i="0">
                            <a:latin typeface="Cambria Math" panose="02040503050406030204" pitchFamily="18" charset="0"/>
                          </a:rPr>
                          <m:t>=1</m:t>
                        </m:r>
                      </m:sub>
                      <m:sup>
                        <m:r>
                          <a:rPr lang="zh-CN" altLang="en-US" b="0" i="1">
                            <a:latin typeface="Cambria Math" panose="02040503050406030204" pitchFamily="18" charset="0"/>
                          </a:rPr>
                          <m:t>𝑁</m:t>
                        </m:r>
                      </m:sup>
                      <m:e>
                        <m:sSubSup>
                          <m:sSubSupPr>
                            <m:ctrlPr>
                              <a:rPr lang="zh-CN" altLang="en-US" b="0" i="1">
                                <a:latin typeface="Cambria Math" panose="02040503050406030204" pitchFamily="18" charset="0"/>
                              </a:rPr>
                            </m:ctrlPr>
                          </m:sSubSupPr>
                          <m:e>
                            <m:r>
                              <a:rPr lang="en-US" altLang="zh-CN" b="0" i="1" smtClean="0">
                                <a:latin typeface="Cambria Math" panose="02040503050406030204" pitchFamily="18" charset="0"/>
                              </a:rPr>
                              <m:t>𝑤</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e>
                    </m:nary>
                    <m:r>
                      <a:rPr lang="zh-CN" altLang="en-US" b="0" i="1">
                        <a:latin typeface="Cambria Math" panose="02040503050406030204" pitchFamily="18" charset="0"/>
                      </a:rPr>
                      <m:t>𝛿</m:t>
                    </m:r>
                    <m:r>
                      <a:rPr lang="zh-CN" altLang="en-US" b="0" i="0">
                        <a:latin typeface="Cambria Math" panose="02040503050406030204" pitchFamily="18" charset="0"/>
                      </a:rPr>
                      <m:t>(</m:t>
                    </m:r>
                    <m:sSub>
                      <m:sSubPr>
                        <m:ctrlPr>
                          <a:rPr lang="zh-CN" altLang="en-US" b="0" i="1">
                            <a:latin typeface="Cambria Math" panose="02040503050406030204" pitchFamily="18" charset="0"/>
                          </a:rPr>
                        </m:ctrlPr>
                      </m:sSub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Sub>
                    <m:r>
                      <a:rPr lang="zh-CN" altLang="en-US" b="0" i="0">
                        <a:latin typeface="Cambria Math" panose="02040503050406030204" pitchFamily="18" charset="0"/>
                      </a:rPr>
                      <m:t>− </m:t>
                    </m:r>
                    <m:sSubSup>
                      <m:sSubSupPr>
                        <m:ctrlPr>
                          <a:rPr lang="zh-CN" altLang="en-US" b="0" i="1">
                            <a:latin typeface="Cambria Math" panose="02040503050406030204" pitchFamily="18" charset="0"/>
                          </a:rPr>
                        </m:ctrlPr>
                      </m:sSubSup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oMath>
                </a14:m>
                <a:r>
                  <a:rPr lang="en-US" altLang="zh-CN" dirty="0"/>
                  <a:t>)  (1)</a:t>
                </a:r>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5429432" y="2311809"/>
                <a:ext cx="3616696" cy="392864"/>
              </a:xfrm>
              <a:prstGeom prst="rect">
                <a:avLst/>
              </a:prstGeom>
              <a:blipFill>
                <a:blip r:embed="rId3"/>
                <a:stretch>
                  <a:fillRect t="-106154" r="-675" b="-172308"/>
                </a:stretch>
              </a:blipFill>
            </p:spPr>
            <p:txBody>
              <a:bodyPr/>
              <a:lstStyle/>
              <a:p>
                <a:r>
                  <a:rPr lang="zh-CN" altLang="en-US">
                    <a:noFill/>
                  </a:rPr>
                  <a:t> </a:t>
                </a:r>
              </a:p>
            </p:txBody>
          </p:sp>
        </mc:Fallback>
      </mc:AlternateContent>
      <p:sp>
        <p:nvSpPr>
          <p:cNvPr id="7" name="Rectangle 1"/>
          <p:cNvSpPr>
            <a:spLocks noChangeArrowheads="1"/>
          </p:cNvSpPr>
          <p:nvPr/>
        </p:nvSpPr>
        <p:spPr bwMode="auto">
          <a:xfrm>
            <a:off x="-230589" y="1479845"/>
            <a:ext cx="38166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1" name="矩形 10"/>
              <p:cNvSpPr/>
              <p:nvPr/>
            </p:nvSpPr>
            <p:spPr>
              <a:xfrm>
                <a:off x="5429432" y="3058013"/>
                <a:ext cx="3613938" cy="590867"/>
              </a:xfrm>
              <a:prstGeom prst="rect">
                <a:avLst/>
              </a:prstGeom>
            </p:spPr>
            <p:txBody>
              <a:bodyPr wrap="none">
                <a:spAutoFit/>
              </a:bodyPr>
              <a:lstStyle/>
              <a:p>
                <a14:m>
                  <m:oMath xmlns:m="http://schemas.openxmlformats.org/officeDocument/2006/math">
                    <m:sSubSup>
                      <m:sSubSupPr>
                        <m:ctrlPr>
                          <a:rPr lang="zh-CN" altLang="en-US" i="1" smtClean="0">
                            <a:latin typeface="Cambria Math" panose="02040503050406030204" pitchFamily="18" charset="0"/>
                          </a:rPr>
                        </m:ctrlPr>
                      </m:sSubSupPr>
                      <m:e>
                        <m:r>
                          <a:rPr lang="zh-CN" altLang="en-US" i="1">
                            <a:latin typeface="Cambria Math" panose="02040503050406030204" pitchFamily="18" charset="0"/>
                          </a:rPr>
                          <m:t>𝑤</m:t>
                        </m:r>
                      </m:e>
                      <m:sub>
                        <m:r>
                          <a:rPr lang="zh-CN" altLang="en-US" i="1">
                            <a:latin typeface="Cambria Math" panose="02040503050406030204" pitchFamily="18" charset="0"/>
                          </a:rPr>
                          <m:t>𝑘</m:t>
                        </m:r>
                      </m:sub>
                      <m:sup>
                        <m:r>
                          <a:rPr lang="zh-CN" altLang="en-US" i="1">
                            <a:latin typeface="Cambria Math" panose="02040503050406030204" pitchFamily="18" charset="0"/>
                          </a:rPr>
                          <m:t>𝑖</m:t>
                        </m:r>
                      </m:sup>
                    </m:sSubSup>
                    <m:r>
                      <a:rPr lang="zh-CN" altLang="en-US" i="0">
                        <a:latin typeface="Cambria Math" panose="02040503050406030204" pitchFamily="18" charset="0"/>
                      </a:rPr>
                      <m:t>＝</m:t>
                    </m:r>
                    <m:r>
                      <a:rPr lang="zh-CN" altLang="en-US" i="0">
                        <a:latin typeface="Cambria Math" panose="02040503050406030204" pitchFamily="18" charset="0"/>
                      </a:rPr>
                      <m:t> </m:t>
                    </m:r>
                    <m:f>
                      <m:fPr>
                        <m:ctrlPr>
                          <a:rPr lang="zh-CN" altLang="en-US" i="1">
                            <a:latin typeface="Cambria Math" panose="02040503050406030204" pitchFamily="18" charset="0"/>
                          </a:rPr>
                        </m:ctrlPr>
                      </m:fPr>
                      <m:num>
                        <m:r>
                          <m:rPr>
                            <m:sty m:val="p"/>
                          </m:rPr>
                          <a:rPr lang="zh-CN" altLang="en-US" i="0" smtClean="0">
                            <a:latin typeface="Cambria Math" panose="02040503050406030204" pitchFamily="18" charset="0"/>
                          </a:rPr>
                          <m:t>p</m:t>
                        </m:r>
                        <m:r>
                          <a:rPr lang="zh-CN" altLang="en-US" i="0"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r>
                          <a:rPr lang="zh-CN" altLang="en-US" b="0" i="0">
                            <a:latin typeface="Cambria Math" panose="02040503050406030204" pitchFamily="18" charset="0"/>
                          </a:rPr>
                          <m:t>|</m:t>
                        </m:r>
                        <m:sSubSup>
                          <m:sSubSupPr>
                            <m:ctrlPr>
                              <a:rPr lang="zh-CN" altLang="en-US" b="0" i="1">
                                <a:latin typeface="Cambria Math" panose="02040503050406030204" pitchFamily="18" charset="0"/>
                              </a:rPr>
                            </m:ctrlPr>
                          </m:sSubSupPr>
                          <m:e>
                            <m:r>
                              <a:rPr lang="zh-CN" altLang="en-US" b="1" i="0">
                                <a:latin typeface="Cambria Math" panose="02040503050406030204" pitchFamily="18" charset="0"/>
                              </a:rPr>
                              <m:t>𝐗</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r>
                          <a:rPr lang="en-US" altLang="zh-CN" b="0" i="1" smtClean="0">
                            <a:latin typeface="Cambria Math" panose="02040503050406030204" pitchFamily="18" charset="0"/>
                          </a:rPr>
                          <m:t>)</m:t>
                        </m:r>
                      </m:num>
                      <m:den>
                        <m:r>
                          <m:rPr>
                            <m:sty m:val="p"/>
                          </m:rPr>
                          <a:rPr lang="zh-CN" altLang="en-US" b="0" i="0">
                            <a:latin typeface="Cambria Math" panose="02040503050406030204" pitchFamily="18" charset="0"/>
                          </a:rPr>
                          <m:t>p</m:t>
                        </m:r>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e>
                        </m:d>
                      </m:den>
                    </m:f>
                    <m:sSubSup>
                      <m:sSubSupPr>
                        <m:ctrlPr>
                          <a:rPr lang="zh-CN" altLang="en-US" b="0" i="1">
                            <a:latin typeface="Cambria Math" panose="02040503050406030204" pitchFamily="18" charset="0"/>
                          </a:rPr>
                        </m:ctrlPr>
                      </m:sSubSupPr>
                      <m:e>
                        <m:r>
                          <a:rPr lang="zh-CN" altLang="en-US" b="0" i="1">
                            <a:latin typeface="Cambria Math" panose="02040503050406030204" pitchFamily="18" charset="0"/>
                          </a:rPr>
                          <m:t>𝑤</m:t>
                        </m:r>
                      </m:e>
                      <m:sub>
                        <m:r>
                          <a:rPr lang="zh-CN" altLang="en-US" b="0" i="1">
                            <a:latin typeface="Cambria Math" panose="02040503050406030204" pitchFamily="18" charset="0"/>
                          </a:rPr>
                          <m:t>𝑘</m:t>
                        </m:r>
                        <m:r>
                          <a:rPr lang="zh-CN" altLang="en-US" b="0" i="0">
                            <a:latin typeface="Cambria Math" panose="02040503050406030204" pitchFamily="18" charset="0"/>
                          </a:rPr>
                          <m:t>−1</m:t>
                        </m:r>
                      </m:sub>
                      <m:sup>
                        <m:r>
                          <a:rPr lang="zh-CN" altLang="en-US" b="0" i="1">
                            <a:latin typeface="Cambria Math" panose="02040503050406030204" pitchFamily="18" charset="0"/>
                          </a:rPr>
                          <m:t>𝑖</m:t>
                        </m:r>
                      </m:sup>
                    </m:sSubSup>
                  </m:oMath>
                </a14:m>
                <a:r>
                  <a:rPr lang="zh-CN" altLang="en-US" dirty="0"/>
                  <a:t>                         </a:t>
                </a:r>
                <a:r>
                  <a:rPr lang="en-US" altLang="zh-CN" dirty="0"/>
                  <a:t>(2)</a:t>
                </a:r>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5429432" y="3058013"/>
                <a:ext cx="3613938" cy="590867"/>
              </a:xfrm>
              <a:prstGeom prst="rect">
                <a:avLst/>
              </a:prstGeom>
              <a:blipFill>
                <a:blip r:embed="rId4"/>
                <a:stretch>
                  <a:fillRect r="-676"/>
                </a:stretch>
              </a:blipFill>
            </p:spPr>
            <p:txBody>
              <a:bodyPr/>
              <a:lstStyle/>
              <a:p>
                <a:r>
                  <a:rPr lang="zh-CN" altLang="en-US">
                    <a:noFill/>
                  </a:rPr>
                  <a:t> </a:t>
                </a:r>
              </a:p>
            </p:txBody>
          </p:sp>
        </mc:Fallback>
      </mc:AlternateContent>
      <p:grpSp>
        <p:nvGrpSpPr>
          <p:cNvPr id="18" name="组合 17"/>
          <p:cNvGrpSpPr/>
          <p:nvPr/>
        </p:nvGrpSpPr>
        <p:grpSpPr>
          <a:xfrm>
            <a:off x="-3837" y="1837246"/>
            <a:ext cx="5399416" cy="2465650"/>
            <a:chOff x="179043" y="2005343"/>
            <a:chExt cx="5399416" cy="2465650"/>
          </a:xfrm>
        </p:grpSpPr>
        <p:pic>
          <p:nvPicPr>
            <p:cNvPr id="8" name="内容占位符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043" y="2005343"/>
              <a:ext cx="5399416" cy="24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p:nvPr/>
          </p:nvSpPr>
          <p:spPr>
            <a:xfrm>
              <a:off x="1756217" y="2273467"/>
              <a:ext cx="1335815" cy="338554"/>
            </a:xfrm>
            <a:prstGeom prst="rect">
              <a:avLst/>
            </a:prstGeom>
            <a:noFill/>
          </p:spPr>
          <p:txBody>
            <a:bodyPr wrap="none" rtlCol="0">
              <a:spAutoFit/>
            </a:bodyPr>
            <a:lstStyle/>
            <a:p>
              <a:r>
                <a:rPr lang="en-US" altLang="zh-CN" sz="1600" dirty="0">
                  <a:solidFill>
                    <a:srgbClr val="00B050"/>
                  </a:solidFill>
                </a:rPr>
                <a:t>“observation”</a:t>
              </a:r>
              <a:endParaRPr lang="zh-CN" altLang="en-US" sz="1600" dirty="0">
                <a:solidFill>
                  <a:srgbClr val="00B050"/>
                </a:solidFill>
              </a:endParaRPr>
            </a:p>
          </p:txBody>
        </p:sp>
        <mc:AlternateContent xmlns:mc="http://schemas.openxmlformats.org/markup-compatibility/2006" xmlns:a14="http://schemas.microsoft.com/office/drawing/2010/main">
          <mc:Choice Requires="a14">
            <p:sp>
              <p:nvSpPr>
                <p:cNvPr id="12" name="矩形 11"/>
                <p:cNvSpPr/>
                <p:nvPr/>
              </p:nvSpPr>
              <p:spPr>
                <a:xfrm>
                  <a:off x="881365" y="2105680"/>
                  <a:ext cx="8409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𝑡</m:t>
                        </m:r>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oMath>
                    </m:oMathPara>
                  </a14:m>
                  <a:endParaRPr lang="zh-CN" altLang="en-US" i="1" dirty="0">
                    <a:latin typeface="Book Antiqua" panose="0204060205030503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881365" y="2105680"/>
                  <a:ext cx="840999"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2625363" y="2472506"/>
                  <a:ext cx="5005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b="0" i="1" smtClean="0">
                                <a:solidFill>
                                  <a:srgbClr val="00B050"/>
                                </a:solidFill>
                                <a:latin typeface="Cambria Math" panose="02040503050406030204" pitchFamily="18" charset="0"/>
                              </a:rPr>
                            </m:ctrlPr>
                          </m:sSubPr>
                          <m:e>
                            <m:r>
                              <a:rPr lang="zh-CN" altLang="en-US" b="1" i="1">
                                <a:solidFill>
                                  <a:srgbClr val="00B050"/>
                                </a:solidFill>
                                <a:latin typeface="Cambria Math" panose="02040503050406030204" pitchFamily="18" charset="0"/>
                              </a:rPr>
                              <m:t>𝒀</m:t>
                            </m:r>
                          </m:e>
                          <m:sub>
                            <m:r>
                              <a:rPr lang="zh-CN" altLang="en-US" b="0" i="1">
                                <a:solidFill>
                                  <a:srgbClr val="00B050"/>
                                </a:solidFill>
                                <a:latin typeface="Cambria Math" panose="02040503050406030204" pitchFamily="18" charset="0"/>
                              </a:rPr>
                              <m:t>𝑘</m:t>
                            </m:r>
                          </m:sub>
                        </m:sSub>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2625363" y="2472506"/>
                  <a:ext cx="500522"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1051603" y="3853037"/>
                  <a:ext cx="5149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b="0" i="1" smtClean="0">
                                <a:solidFill>
                                  <a:srgbClr val="0070C0"/>
                                </a:solidFill>
                                <a:latin typeface="Cambria Math" panose="02040503050406030204" pitchFamily="18" charset="0"/>
                              </a:rPr>
                            </m:ctrlPr>
                          </m:sSubPr>
                          <m:e>
                            <m:r>
                              <a:rPr lang="en-US" altLang="zh-CN" b="1" i="1" smtClean="0">
                                <a:solidFill>
                                  <a:srgbClr val="0070C0"/>
                                </a:solidFill>
                                <a:latin typeface="Cambria Math" panose="02040503050406030204" pitchFamily="18" charset="0"/>
                              </a:rPr>
                              <m:t>𝑿</m:t>
                            </m:r>
                          </m:e>
                          <m:sub>
                            <m:r>
                              <a:rPr lang="zh-CN" altLang="en-US" b="0" i="1">
                                <a:solidFill>
                                  <a:srgbClr val="0070C0"/>
                                </a:solidFill>
                                <a:latin typeface="Cambria Math" panose="02040503050406030204" pitchFamily="18" charset="0"/>
                              </a:rPr>
                              <m:t>𝑘</m:t>
                            </m:r>
                          </m:sub>
                        </m:sSub>
                      </m:oMath>
                    </m:oMathPara>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1051603" y="3853037"/>
                  <a:ext cx="514948"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614626" y="3521544"/>
                  <a:ext cx="9675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00B0F0"/>
                                </a:solidFill>
                                <a:latin typeface="Cambria Math" panose="02040503050406030204" pitchFamily="18" charset="0"/>
                              </a:rPr>
                            </m:ctrlPr>
                          </m:sSubPr>
                          <m:e>
                            <m:r>
                              <a:rPr lang="zh-CN" altLang="en-US" i="1">
                                <a:solidFill>
                                  <a:srgbClr val="00B0F0"/>
                                </a:solidFill>
                                <a:latin typeface="Cambria Math" panose="02040503050406030204" pitchFamily="18" charset="0"/>
                              </a:rPr>
                              <m:t>𝑝</m:t>
                            </m:r>
                          </m:e>
                          <m:sub>
                            <m:r>
                              <a:rPr lang="zh-CN" altLang="en-US" i="1">
                                <a:solidFill>
                                  <a:srgbClr val="00B0F0"/>
                                </a:solidFill>
                                <a:latin typeface="Cambria Math" panose="02040503050406030204" pitchFamily="18" charset="0"/>
                              </a:rPr>
                              <m:t>𝑁</m:t>
                            </m:r>
                          </m:sub>
                        </m:sSub>
                        <m:d>
                          <m:dPr>
                            <m:ctrlPr>
                              <a:rPr lang="zh-CN" altLang="en-US" i="1">
                                <a:solidFill>
                                  <a:srgbClr val="00B0F0"/>
                                </a:solidFill>
                                <a:latin typeface="Cambria Math" panose="02040503050406030204" pitchFamily="18" charset="0"/>
                              </a:rPr>
                            </m:ctrlPr>
                          </m:dPr>
                          <m:e>
                            <m:sSub>
                              <m:sSubPr>
                                <m:ctrlPr>
                                  <a:rPr lang="zh-CN" altLang="en-US" i="1">
                                    <a:solidFill>
                                      <a:srgbClr val="00B0F0"/>
                                    </a:solidFill>
                                    <a:latin typeface="Cambria Math" panose="02040503050406030204" pitchFamily="18" charset="0"/>
                                  </a:rPr>
                                </m:ctrlPr>
                              </m:sSubPr>
                              <m:e>
                                <m:r>
                                  <a:rPr lang="zh-CN" altLang="en-US" b="1" i="1">
                                    <a:solidFill>
                                      <a:srgbClr val="00B0F0"/>
                                    </a:solidFill>
                                    <a:latin typeface="Cambria Math" panose="02040503050406030204" pitchFamily="18" charset="0"/>
                                  </a:rPr>
                                  <m:t>𝑿</m:t>
                                </m:r>
                              </m:e>
                              <m:sub>
                                <m:r>
                                  <a:rPr lang="zh-CN" altLang="en-US" b="0" i="1">
                                    <a:solidFill>
                                      <a:srgbClr val="00B0F0"/>
                                    </a:solidFill>
                                    <a:latin typeface="Cambria Math" panose="02040503050406030204" pitchFamily="18" charset="0"/>
                                  </a:rPr>
                                  <m:t>𝑘</m:t>
                                </m:r>
                              </m:sub>
                            </m:sSub>
                          </m:e>
                        </m:d>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614626" y="3521544"/>
                  <a:ext cx="967573" cy="369332"/>
                </a:xfrm>
                <a:prstGeom prst="rect">
                  <a:avLst/>
                </a:prstGeom>
                <a:blipFill>
                  <a:blip r:embed="rId9"/>
                  <a:stretch>
                    <a:fillRect b="-655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 name="矩形 16"/>
              <p:cNvSpPr/>
              <p:nvPr/>
            </p:nvSpPr>
            <p:spPr>
              <a:xfrm>
                <a:off x="1019753" y="4836627"/>
                <a:ext cx="7374836" cy="561692"/>
              </a:xfrm>
              <a:prstGeom prst="rect">
                <a:avLst/>
              </a:prstGeom>
            </p:spPr>
            <p:txBody>
              <a:bodyPr wrap="square">
                <a:spAutoFit/>
              </a:bodyPr>
              <a:lstStyle/>
              <a:p>
                <a14:m>
                  <m:oMath xmlns:m="http://schemas.openxmlformats.org/officeDocument/2006/math">
                    <m:r>
                      <a:rPr lang="zh-CN" altLang="en-US" i="1" smtClean="0">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e>
                      <m:e>
                        <m:sSubSup>
                          <m:sSubSupPr>
                            <m:ctrlPr>
                              <a:rPr lang="zh-CN" altLang="en-US" b="0" i="1">
                                <a:latin typeface="Cambria Math" panose="02040503050406030204" pitchFamily="18" charset="0"/>
                              </a:rPr>
                            </m:ctrlPr>
                          </m:sSubSup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e>
                    </m:d>
                    <m:r>
                      <a:rPr lang="zh-CN" altLang="en-US" b="0" i="0">
                        <a:latin typeface="Cambria Math" panose="02040503050406030204" pitchFamily="18" charset="0"/>
                      </a:rPr>
                      <m:t>~</m:t>
                    </m:r>
                    <m:func>
                      <m:funcPr>
                        <m:ctrlPr>
                          <a:rPr lang="zh-CN" altLang="en-US" b="0" i="1">
                            <a:latin typeface="Cambria Math" panose="02040503050406030204" pitchFamily="18" charset="0"/>
                          </a:rPr>
                        </m:ctrlPr>
                      </m:funcPr>
                      <m:fName>
                        <m:r>
                          <m:rPr>
                            <m:sty m:val="p"/>
                          </m:rPr>
                          <a:rPr lang="en-US" altLang="zh-CN" i="1">
                            <a:latin typeface="Cambria Math" panose="02040503050406030204" pitchFamily="18" charset="0"/>
                          </a:rPr>
                          <m:t>ex</m:t>
                        </m:r>
                        <m:r>
                          <m:rPr>
                            <m:sty m:val="p"/>
                          </m:rPr>
                          <a:rPr lang="zh-CN" altLang="en-US" b="0" i="0">
                            <a:latin typeface="Cambria Math" panose="02040503050406030204" pitchFamily="18" charset="0"/>
                          </a:rPr>
                          <m:t>p</m:t>
                        </m:r>
                      </m:fName>
                      <m:e>
                        <m:r>
                          <a:rPr lang="zh-CN" altLang="en-US" b="0" i="0">
                            <a:latin typeface="Cambria Math" panose="02040503050406030204" pitchFamily="18" charset="0"/>
                          </a:rPr>
                          <m:t>[</m:t>
                        </m:r>
                      </m:e>
                    </m:func>
                    <m:r>
                      <a:rPr lang="zh-CN" altLang="en-US" b="0" i="0">
                        <a:latin typeface="Cambria Math" panose="02040503050406030204" pitchFamily="18" charset="0"/>
                      </a:rPr>
                      <m:t>−</m:t>
                    </m:r>
                    <m:f>
                      <m:fPr>
                        <m:ctrlPr>
                          <a:rPr lang="zh-CN" altLang="en-US" b="0" i="1">
                            <a:latin typeface="Cambria Math" panose="02040503050406030204" pitchFamily="18" charset="0"/>
                          </a:rPr>
                        </m:ctrlPr>
                      </m:fPr>
                      <m:num>
                        <m:r>
                          <a:rPr lang="zh-CN" altLang="en-US" b="0" i="0">
                            <a:latin typeface="Cambria Math" panose="02040503050406030204" pitchFamily="18" charset="0"/>
                          </a:rPr>
                          <m:t>1</m:t>
                        </m:r>
                      </m:num>
                      <m:den>
                        <m:r>
                          <a:rPr lang="zh-CN" altLang="en-US" b="0" i="0">
                            <a:latin typeface="Cambria Math" panose="02040503050406030204" pitchFamily="18" charset="0"/>
                          </a:rPr>
                          <m:t>2</m:t>
                        </m:r>
                      </m:den>
                    </m:f>
                    <m:sSup>
                      <m:sSupPr>
                        <m:ctrlPr>
                          <a:rPr lang="zh-CN" altLang="en-US" b="0" i="1">
                            <a:latin typeface="Cambria Math" panose="02040503050406030204" pitchFamily="18" charset="0"/>
                          </a:rPr>
                        </m:ctrlPr>
                      </m:sSupPr>
                      <m:e>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r>
                              <a:rPr lang="zh-CN" altLang="en-US" b="0" i="0">
                                <a:latin typeface="Cambria Math" panose="02040503050406030204" pitchFamily="18" charset="0"/>
                              </a:rPr>
                              <m:t>−</m:t>
                            </m:r>
                            <m:r>
                              <a:rPr lang="zh-CN" altLang="en-US" b="0" i="1">
                                <a:latin typeface="Cambria Math" panose="02040503050406030204" pitchFamily="18" charset="0"/>
                              </a:rPr>
                              <m:t>𝐻</m:t>
                            </m:r>
                            <m:d>
                              <m:dPr>
                                <m:ctrlPr>
                                  <a:rPr lang="zh-CN" altLang="en-US" b="0" i="1">
                                    <a:latin typeface="Cambria Math" panose="02040503050406030204" pitchFamily="18" charset="0"/>
                                  </a:rPr>
                                </m:ctrlPr>
                              </m:dPr>
                              <m:e>
                                <m:sSubSup>
                                  <m:sSubSupPr>
                                    <m:ctrlPr>
                                      <a:rPr lang="zh-CN" altLang="en-US" b="0" i="1">
                                        <a:latin typeface="Cambria Math" panose="02040503050406030204" pitchFamily="18" charset="0"/>
                                      </a:rPr>
                                    </m:ctrlPr>
                                  </m:sSubSup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e>
                            </m:d>
                          </m:e>
                        </m:d>
                      </m:e>
                      <m:sup>
                        <m:r>
                          <a:rPr lang="zh-CN" altLang="en-US" b="0" i="1">
                            <a:latin typeface="Cambria Math" panose="02040503050406030204" pitchFamily="18" charset="0"/>
                          </a:rPr>
                          <m:t>𝑇</m:t>
                        </m:r>
                      </m:sup>
                    </m:sSup>
                    <m:sSup>
                      <m:sSupPr>
                        <m:ctrlPr>
                          <a:rPr lang="zh-CN" altLang="en-US" b="0" i="1">
                            <a:latin typeface="Cambria Math" panose="02040503050406030204" pitchFamily="18" charset="0"/>
                          </a:rPr>
                        </m:ctrlPr>
                      </m:sSupPr>
                      <m:e>
                        <m:r>
                          <a:rPr lang="en-US" altLang="zh-CN" b="0" i="0" smtClean="0">
                            <a:latin typeface="Cambria Math" panose="02040503050406030204" pitchFamily="18" charset="0"/>
                          </a:rPr>
                          <m:t>(</m:t>
                        </m:r>
                        <m:r>
                          <m:rPr>
                            <m:sty m:val="p"/>
                          </m:rPr>
                          <a:rPr lang="zh-CN" altLang="en-US" b="0" i="0">
                            <a:latin typeface="Cambria Math" panose="02040503050406030204" pitchFamily="18" charset="0"/>
                          </a:rPr>
                          <m:t>Σ</m:t>
                        </m:r>
                        <m:r>
                          <a:rPr lang="en-US" altLang="zh-CN" b="0" i="0" smtClean="0">
                            <a:latin typeface="Cambria Math" panose="02040503050406030204" pitchFamily="18" charset="0"/>
                          </a:rPr>
                          <m:t>+</m:t>
                        </m:r>
                        <m:r>
                          <a:rPr lang="en-US" altLang="zh-CN" b="0" i="1" smtClean="0">
                            <a:latin typeface="Cambria Math" panose="02040503050406030204" pitchFamily="18" charset="0"/>
                          </a:rPr>
                          <m:t>𝐵</m:t>
                        </m:r>
                        <m:r>
                          <a:rPr lang="en-US" altLang="zh-CN" b="0" i="0" smtClean="0">
                            <a:latin typeface="Cambria Math" panose="02040503050406030204" pitchFamily="18" charset="0"/>
                          </a:rPr>
                          <m:t>)</m:t>
                        </m:r>
                      </m:e>
                      <m:sup>
                        <m:r>
                          <a:rPr lang="zh-CN" altLang="en-US" b="0" i="0">
                            <a:latin typeface="Cambria Math" panose="02040503050406030204" pitchFamily="18" charset="0"/>
                          </a:rPr>
                          <m:t>−1</m:t>
                        </m:r>
                      </m:sup>
                    </m:sSup>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r>
                          <a:rPr lang="zh-CN" altLang="en-US" b="0" i="0">
                            <a:latin typeface="Cambria Math" panose="02040503050406030204" pitchFamily="18" charset="0"/>
                          </a:rPr>
                          <m:t>−</m:t>
                        </m:r>
                        <m:r>
                          <a:rPr lang="zh-CN" altLang="en-US" b="0" i="1">
                            <a:latin typeface="Cambria Math" panose="02040503050406030204" pitchFamily="18" charset="0"/>
                          </a:rPr>
                          <m:t>𝐻</m:t>
                        </m:r>
                        <m:d>
                          <m:dPr>
                            <m:ctrlPr>
                              <a:rPr lang="zh-CN" altLang="en-US" b="0" i="1">
                                <a:latin typeface="Cambria Math" panose="02040503050406030204" pitchFamily="18" charset="0"/>
                              </a:rPr>
                            </m:ctrlPr>
                          </m:dPr>
                          <m:e>
                            <m:sSubSup>
                              <m:sSubSupPr>
                                <m:ctrlPr>
                                  <a:rPr lang="zh-CN" altLang="en-US" b="0" i="1">
                                    <a:latin typeface="Cambria Math" panose="02040503050406030204" pitchFamily="18" charset="0"/>
                                  </a:rPr>
                                </m:ctrlPr>
                              </m:sSubSup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e>
                        </m:d>
                      </m:e>
                    </m:d>
                    <m:r>
                      <a:rPr lang="en-US" altLang="zh-CN" b="0" i="1" smtClean="0">
                        <a:latin typeface="Cambria Math" panose="02040503050406030204" pitchFamily="18" charset="0"/>
                      </a:rPr>
                      <m:t>]</m:t>
                    </m:r>
                  </m:oMath>
                </a14:m>
                <a:r>
                  <a:rPr lang="zh-CN" altLang="en-US" dirty="0"/>
                  <a:t>            </a:t>
                </a:r>
                <a:r>
                  <a:rPr lang="en-US" altLang="zh-CN" dirty="0"/>
                  <a:t>(3)</a:t>
                </a:r>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1019753" y="4836627"/>
                <a:ext cx="7374836" cy="561692"/>
              </a:xfrm>
              <a:prstGeom prst="rect">
                <a:avLst/>
              </a:prstGeom>
              <a:blipFill>
                <a:blip r:embed="rId10"/>
                <a:stretch>
                  <a:fillRect b="-430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1019753" y="5525721"/>
                <a:ext cx="7374836" cy="561692"/>
              </a:xfrm>
              <a:prstGeom prst="rect">
                <a:avLst/>
              </a:prstGeom>
            </p:spPr>
            <p:txBody>
              <a:bodyPr wrap="square">
                <a:spAutoFit/>
              </a:bodyPr>
              <a:lstStyle/>
              <a:p>
                <a14:m>
                  <m:oMath xmlns:m="http://schemas.openxmlformats.org/officeDocument/2006/math">
                    <m:sSubSup>
                      <m:sSubSupPr>
                        <m:ctrlPr>
                          <a:rPr lang="zh-CN" altLang="en-US" i="1" smtClean="0">
                            <a:latin typeface="Cambria Math" panose="02040503050406030204" pitchFamily="18" charset="0"/>
                          </a:rPr>
                        </m:ctrlPr>
                      </m:sSubSupPr>
                      <m:e>
                        <m:r>
                          <a:rPr lang="zh-CN" altLang="en-US" i="1">
                            <a:latin typeface="Cambria Math" panose="02040503050406030204" pitchFamily="18" charset="0"/>
                          </a:rPr>
                          <m:t>𝑤</m:t>
                        </m:r>
                      </m:e>
                      <m:sub>
                        <m:r>
                          <a:rPr lang="zh-CN" altLang="en-US" i="1">
                            <a:latin typeface="Cambria Math" panose="02040503050406030204" pitchFamily="18" charset="0"/>
                          </a:rPr>
                          <m:t>𝑘</m:t>
                        </m:r>
                      </m:sub>
                      <m:sup>
                        <m:r>
                          <a:rPr lang="zh-CN" altLang="en-US" i="1">
                            <a:latin typeface="Cambria Math" panose="02040503050406030204" pitchFamily="18" charset="0"/>
                          </a:rPr>
                          <m:t>𝑖</m:t>
                        </m:r>
                      </m:sup>
                    </m:sSubSup>
                    <m:r>
                      <a:rPr lang="zh-CN" altLang="en-US" b="0" i="0">
                        <a:latin typeface="Cambria Math" panose="02040503050406030204" pitchFamily="18" charset="0"/>
                      </a:rPr>
                      <m:t>~</m:t>
                    </m:r>
                    <m:func>
                      <m:funcPr>
                        <m:ctrlPr>
                          <a:rPr lang="zh-CN" altLang="en-US" b="0" i="1">
                            <a:latin typeface="Cambria Math" panose="02040503050406030204" pitchFamily="18" charset="0"/>
                          </a:rPr>
                        </m:ctrlPr>
                      </m:funcPr>
                      <m:fName>
                        <m:r>
                          <m:rPr>
                            <m:sty m:val="p"/>
                          </m:rPr>
                          <a:rPr lang="en-US" altLang="zh-CN" i="1">
                            <a:latin typeface="Cambria Math" panose="02040503050406030204" pitchFamily="18" charset="0"/>
                          </a:rPr>
                          <m:t>ex</m:t>
                        </m:r>
                        <m:r>
                          <m:rPr>
                            <m:sty m:val="p"/>
                          </m:rPr>
                          <a:rPr lang="zh-CN" altLang="en-US" b="0" i="0">
                            <a:latin typeface="Cambria Math" panose="02040503050406030204" pitchFamily="18" charset="0"/>
                          </a:rPr>
                          <m:t>p</m:t>
                        </m:r>
                      </m:fName>
                      <m:e>
                        <m:r>
                          <a:rPr lang="zh-CN" altLang="en-US" b="0" i="0">
                            <a:latin typeface="Cambria Math" panose="02040503050406030204" pitchFamily="18" charset="0"/>
                          </a:rPr>
                          <m:t>[</m:t>
                        </m:r>
                      </m:e>
                    </m:func>
                    <m:r>
                      <a:rPr lang="zh-CN" altLang="en-US" b="0" i="0">
                        <a:latin typeface="Cambria Math" panose="02040503050406030204" pitchFamily="18" charset="0"/>
                      </a:rPr>
                      <m:t>−</m:t>
                    </m:r>
                    <m:f>
                      <m:fPr>
                        <m:ctrlPr>
                          <a:rPr lang="zh-CN" altLang="en-US" b="0" i="1">
                            <a:latin typeface="Cambria Math" panose="02040503050406030204" pitchFamily="18" charset="0"/>
                          </a:rPr>
                        </m:ctrlPr>
                      </m:fPr>
                      <m:num>
                        <m:r>
                          <a:rPr lang="zh-CN" altLang="en-US" b="0" i="0">
                            <a:latin typeface="Cambria Math" panose="02040503050406030204" pitchFamily="18" charset="0"/>
                          </a:rPr>
                          <m:t>1</m:t>
                        </m:r>
                      </m:num>
                      <m:den>
                        <m:r>
                          <a:rPr lang="zh-CN" altLang="en-US" b="0" i="0">
                            <a:latin typeface="Cambria Math" panose="02040503050406030204" pitchFamily="18" charset="0"/>
                          </a:rPr>
                          <m:t>2</m:t>
                        </m:r>
                      </m:den>
                    </m:f>
                    <m:sSup>
                      <m:sSupPr>
                        <m:ctrlPr>
                          <a:rPr lang="zh-CN" altLang="en-US" b="0" i="1">
                            <a:latin typeface="Cambria Math" panose="02040503050406030204" pitchFamily="18" charset="0"/>
                          </a:rPr>
                        </m:ctrlPr>
                      </m:sSupPr>
                      <m:e>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r>
                              <a:rPr lang="zh-CN" altLang="en-US" b="0" i="0">
                                <a:latin typeface="Cambria Math" panose="02040503050406030204" pitchFamily="18" charset="0"/>
                              </a:rPr>
                              <m:t>−</m:t>
                            </m:r>
                            <m:r>
                              <a:rPr lang="zh-CN" altLang="en-US" b="0" i="1">
                                <a:latin typeface="Cambria Math" panose="02040503050406030204" pitchFamily="18" charset="0"/>
                              </a:rPr>
                              <m:t>𝐻</m:t>
                            </m:r>
                            <m:d>
                              <m:dPr>
                                <m:ctrlPr>
                                  <a:rPr lang="zh-CN" altLang="en-US" b="0" i="1">
                                    <a:latin typeface="Cambria Math" panose="02040503050406030204" pitchFamily="18" charset="0"/>
                                  </a:rPr>
                                </m:ctrlPr>
                              </m:dPr>
                              <m:e>
                                <m:sSubSup>
                                  <m:sSubSupPr>
                                    <m:ctrlPr>
                                      <a:rPr lang="zh-CN" altLang="en-US" b="0" i="1">
                                        <a:latin typeface="Cambria Math" panose="02040503050406030204" pitchFamily="18" charset="0"/>
                                      </a:rPr>
                                    </m:ctrlPr>
                                  </m:sSubSup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e>
                            </m:d>
                          </m:e>
                        </m:d>
                      </m:e>
                      <m:sup>
                        <m:r>
                          <a:rPr lang="zh-CN" altLang="en-US" b="0" i="1">
                            <a:latin typeface="Cambria Math" panose="02040503050406030204" pitchFamily="18" charset="0"/>
                          </a:rPr>
                          <m:t>𝑇</m:t>
                        </m:r>
                      </m:sup>
                    </m:sSup>
                    <m:sSup>
                      <m:sSupPr>
                        <m:ctrlPr>
                          <a:rPr lang="zh-CN" altLang="en-US" b="0" i="1">
                            <a:latin typeface="Cambria Math" panose="02040503050406030204" pitchFamily="18" charset="0"/>
                          </a:rPr>
                        </m:ctrlPr>
                      </m:sSupPr>
                      <m:e>
                        <m:r>
                          <a:rPr lang="en-US" altLang="zh-CN" b="0" i="0" smtClean="0">
                            <a:latin typeface="Cambria Math" panose="02040503050406030204" pitchFamily="18" charset="0"/>
                          </a:rPr>
                          <m:t>(</m:t>
                        </m:r>
                        <m:r>
                          <m:rPr>
                            <m:sty m:val="p"/>
                          </m:rPr>
                          <a:rPr lang="zh-CN" altLang="en-US" b="0" i="0">
                            <a:latin typeface="Cambria Math" panose="02040503050406030204" pitchFamily="18" charset="0"/>
                          </a:rPr>
                          <m:t>Σ</m:t>
                        </m:r>
                        <m:r>
                          <a:rPr lang="en-US" altLang="zh-CN" b="0" i="0" smtClean="0">
                            <a:latin typeface="Cambria Math" panose="02040503050406030204" pitchFamily="18" charset="0"/>
                          </a:rPr>
                          <m:t>+</m:t>
                        </m:r>
                        <m:r>
                          <a:rPr lang="en-US" altLang="zh-CN" b="0" i="1" smtClean="0">
                            <a:latin typeface="Cambria Math" panose="02040503050406030204" pitchFamily="18" charset="0"/>
                          </a:rPr>
                          <m:t>𝐵</m:t>
                        </m:r>
                        <m:r>
                          <a:rPr lang="en-US" altLang="zh-CN" b="0" i="0" smtClean="0">
                            <a:latin typeface="Cambria Math" panose="02040503050406030204" pitchFamily="18" charset="0"/>
                          </a:rPr>
                          <m:t>)</m:t>
                        </m:r>
                      </m:e>
                      <m:sup>
                        <m:r>
                          <a:rPr lang="zh-CN" altLang="en-US" b="0" i="0">
                            <a:latin typeface="Cambria Math" panose="02040503050406030204" pitchFamily="18" charset="0"/>
                          </a:rPr>
                          <m:t>−1</m:t>
                        </m:r>
                      </m:sup>
                    </m:sSup>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1" i="1">
                                <a:latin typeface="Cambria Math" panose="02040503050406030204" pitchFamily="18" charset="0"/>
                              </a:rPr>
                              <m:t>𝒀</m:t>
                            </m:r>
                          </m:e>
                          <m:sub>
                            <m:r>
                              <a:rPr lang="zh-CN" altLang="en-US" b="0" i="1">
                                <a:latin typeface="Cambria Math" panose="02040503050406030204" pitchFamily="18" charset="0"/>
                              </a:rPr>
                              <m:t>𝑘</m:t>
                            </m:r>
                          </m:sub>
                        </m:sSub>
                        <m:r>
                          <a:rPr lang="zh-CN" altLang="en-US" b="0" i="0">
                            <a:latin typeface="Cambria Math" panose="02040503050406030204" pitchFamily="18" charset="0"/>
                          </a:rPr>
                          <m:t>−</m:t>
                        </m:r>
                        <m:r>
                          <a:rPr lang="zh-CN" altLang="en-US" b="0" i="1">
                            <a:latin typeface="Cambria Math" panose="02040503050406030204" pitchFamily="18" charset="0"/>
                          </a:rPr>
                          <m:t>𝐻</m:t>
                        </m:r>
                        <m:d>
                          <m:dPr>
                            <m:ctrlPr>
                              <a:rPr lang="zh-CN" altLang="en-US" b="0" i="1">
                                <a:latin typeface="Cambria Math" panose="02040503050406030204" pitchFamily="18" charset="0"/>
                              </a:rPr>
                            </m:ctrlPr>
                          </m:dPr>
                          <m:e>
                            <m:sSubSup>
                              <m:sSubSupPr>
                                <m:ctrlPr>
                                  <a:rPr lang="zh-CN" altLang="en-US" b="0" i="1">
                                    <a:latin typeface="Cambria Math" panose="02040503050406030204" pitchFamily="18" charset="0"/>
                                  </a:rPr>
                                </m:ctrlPr>
                              </m:sSubSup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up>
                                <m:r>
                                  <a:rPr lang="zh-CN" altLang="en-US" b="0" i="1">
                                    <a:latin typeface="Cambria Math" panose="02040503050406030204" pitchFamily="18" charset="0"/>
                                  </a:rPr>
                                  <m:t>𝑖</m:t>
                                </m:r>
                              </m:sup>
                            </m:sSubSup>
                          </m:e>
                        </m:d>
                      </m:e>
                    </m:d>
                    <m:r>
                      <a:rPr lang="en-US" altLang="zh-CN" b="0" i="1" smtClean="0">
                        <a:latin typeface="Cambria Math" panose="02040503050406030204" pitchFamily="18" charset="0"/>
                      </a:rPr>
                      <m:t>]</m:t>
                    </m:r>
                  </m:oMath>
                </a14:m>
                <a:r>
                  <a:rPr lang="zh-CN" altLang="en-US" dirty="0"/>
                  <a:t>                         </a:t>
                </a:r>
                <a:r>
                  <a:rPr lang="en-US" altLang="zh-CN" dirty="0"/>
                  <a:t>(4)</a:t>
                </a:r>
                <a:endParaRPr lang="zh-CN" altLang="en-US" dirty="0"/>
              </a:p>
            </p:txBody>
          </p:sp>
        </mc:Choice>
        <mc:Fallback xmlns="">
          <p:sp>
            <p:nvSpPr>
              <p:cNvPr id="26" name="矩形 25"/>
              <p:cNvSpPr>
                <a:spLocks noRot="1" noChangeAspect="1" noMove="1" noResize="1" noEditPoints="1" noAdjustHandles="1" noChangeArrowheads="1" noChangeShapeType="1" noTextEdit="1"/>
              </p:cNvSpPr>
              <p:nvPr/>
            </p:nvSpPr>
            <p:spPr>
              <a:xfrm>
                <a:off x="1019753" y="5525721"/>
                <a:ext cx="7374836" cy="561692"/>
              </a:xfrm>
              <a:prstGeom prst="rect">
                <a:avLst/>
              </a:prstGeom>
              <a:blipFill>
                <a:blip r:embed="rId11"/>
                <a:stretch>
                  <a:fillRect b="-4301"/>
                </a:stretch>
              </a:blipFill>
            </p:spPr>
            <p:txBody>
              <a:bodyPr/>
              <a:lstStyle/>
              <a:p>
                <a:r>
                  <a:rPr lang="zh-CN" altLang="en-US">
                    <a:noFill/>
                  </a:rPr>
                  <a:t> </a:t>
                </a:r>
              </a:p>
            </p:txBody>
          </p:sp>
        </mc:Fallback>
      </mc:AlternateContent>
      <p:sp>
        <p:nvSpPr>
          <p:cNvPr id="20" name="矩形 19"/>
          <p:cNvSpPr/>
          <p:nvPr/>
        </p:nvSpPr>
        <p:spPr>
          <a:xfrm>
            <a:off x="3044355" y="3401318"/>
            <a:ext cx="1340432" cy="369332"/>
          </a:xfrm>
          <a:prstGeom prst="rect">
            <a:avLst/>
          </a:prstGeom>
        </p:spPr>
        <p:txBody>
          <a:bodyPr wrap="none">
            <a:spAutoFit/>
          </a:bodyPr>
          <a:lstStyle/>
          <a:p>
            <a:r>
              <a:rPr lang="en-US" altLang="zh-CN" kern="100" dirty="0">
                <a:latin typeface="Book Antiqua" panose="02040602050305030304" pitchFamily="18" charset="0"/>
                <a:ea typeface="宋体" panose="02010600030101010101" pitchFamily="2" charset="-122"/>
              </a:rPr>
              <a:t>resampling</a:t>
            </a:r>
            <a:endParaRPr lang="zh-CN" altLang="en-US" dirty="0">
              <a:latin typeface="Book Antiqua" panose="02040602050305030304" pitchFamily="18" charset="0"/>
            </a:endParaRPr>
          </a:p>
        </p:txBody>
      </p:sp>
      <p:pic>
        <p:nvPicPr>
          <p:cNvPr id="19" name="图片 18">
            <a:extLst>
              <a:ext uri="{FF2B5EF4-FFF2-40B4-BE49-F238E27FC236}">
                <a16:creationId xmlns:a16="http://schemas.microsoft.com/office/drawing/2014/main" id="{E797C43B-514C-4E14-91BD-B89C2892F4D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16589" y="6428558"/>
            <a:ext cx="1227411" cy="429442"/>
          </a:xfrm>
          <a:prstGeom prst="rect">
            <a:avLst/>
          </a:prstGeom>
        </p:spPr>
      </p:pic>
    </p:spTree>
    <p:extLst>
      <p:ext uri="{BB962C8B-B14F-4D97-AF65-F5344CB8AC3E}">
        <p14:creationId xmlns:p14="http://schemas.microsoft.com/office/powerpoint/2010/main" val="3211120675"/>
      </p:ext>
    </p:extLst>
  </p:cSld>
  <p:clrMapOvr>
    <a:masterClrMapping/>
  </p:clrMapOvr>
  <p:transition>
    <p:fade thruBlk="1"/>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1885</Words>
  <Application>Microsoft Office PowerPoint</Application>
  <PresentationFormat>全屏显示(4:3)</PresentationFormat>
  <Paragraphs>397</Paragraphs>
  <Slides>23</Slides>
  <Notes>19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等线</vt:lpstr>
      <vt:lpstr>宋体</vt:lpstr>
      <vt:lpstr>微软雅黑</vt:lpstr>
      <vt:lpstr>Arial</vt:lpstr>
      <vt:lpstr>Book Antiqua</vt:lpstr>
      <vt:lpstr>Calibri</vt:lpstr>
      <vt:lpstr>Calibri Light</vt:lpstr>
      <vt:lpstr>Cambria</vt:lpstr>
      <vt:lpstr>Cambria Math</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hou meiyi</dc:creator>
  <cp:lastModifiedBy>hou meiyi</cp:lastModifiedBy>
  <cp:revision>180</cp:revision>
  <dcterms:created xsi:type="dcterms:W3CDTF">2019-11-24T07:05:00Z</dcterms:created>
  <dcterms:modified xsi:type="dcterms:W3CDTF">2020-04-30T01:44:55Z</dcterms:modified>
</cp:coreProperties>
</file>