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A3934984-260A-4125-8A2B-5D9E41E5FB8C}" type="datetimeFigureOut">
              <a:rPr lang="cs-CZ" smtClean="0"/>
              <a:t>9. 4. 2020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8AD005C-D57C-45BA-B795-901D84F03A8A}" type="slidenum">
              <a:rPr lang="cs-CZ" smtClean="0"/>
              <a:t>‹#›</a:t>
            </a:fld>
            <a:endParaRPr lang="cs-CZ"/>
          </a:p>
        </p:txBody>
      </p:sp>
    </p:spTree>
    <p:extLst>
      <p:ext uri="{BB962C8B-B14F-4D97-AF65-F5344CB8AC3E}">
        <p14:creationId xmlns:p14="http://schemas.microsoft.com/office/powerpoint/2010/main" val="1967543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3934984-260A-4125-8A2B-5D9E41E5FB8C}" type="datetimeFigureOut">
              <a:rPr lang="cs-CZ" smtClean="0"/>
              <a:t>9. 4. 2020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8AD005C-D57C-45BA-B795-901D84F03A8A}" type="slidenum">
              <a:rPr lang="cs-CZ" smtClean="0"/>
              <a:t>‹#›</a:t>
            </a:fld>
            <a:endParaRPr lang="cs-CZ"/>
          </a:p>
        </p:txBody>
      </p:sp>
    </p:spTree>
    <p:extLst>
      <p:ext uri="{BB962C8B-B14F-4D97-AF65-F5344CB8AC3E}">
        <p14:creationId xmlns:p14="http://schemas.microsoft.com/office/powerpoint/2010/main" val="379059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3934984-260A-4125-8A2B-5D9E41E5FB8C}" type="datetimeFigureOut">
              <a:rPr lang="cs-CZ" smtClean="0"/>
              <a:t>9. 4. 2020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8AD005C-D57C-45BA-B795-901D84F03A8A}" type="slidenum">
              <a:rPr lang="cs-CZ" smtClean="0"/>
              <a:t>‹#›</a:t>
            </a:fld>
            <a:endParaRPr lang="cs-CZ"/>
          </a:p>
        </p:txBody>
      </p:sp>
    </p:spTree>
    <p:extLst>
      <p:ext uri="{BB962C8B-B14F-4D97-AF65-F5344CB8AC3E}">
        <p14:creationId xmlns:p14="http://schemas.microsoft.com/office/powerpoint/2010/main" val="3408720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3934984-260A-4125-8A2B-5D9E41E5FB8C}" type="datetimeFigureOut">
              <a:rPr lang="cs-CZ" smtClean="0"/>
              <a:t>9. 4. 2020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8AD005C-D57C-45BA-B795-901D84F03A8A}" type="slidenum">
              <a:rPr lang="cs-CZ" smtClean="0"/>
              <a:t>‹#›</a:t>
            </a:fld>
            <a:endParaRPr lang="cs-CZ"/>
          </a:p>
        </p:txBody>
      </p:sp>
    </p:spTree>
    <p:extLst>
      <p:ext uri="{BB962C8B-B14F-4D97-AF65-F5344CB8AC3E}">
        <p14:creationId xmlns:p14="http://schemas.microsoft.com/office/powerpoint/2010/main" val="1377439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A3934984-260A-4125-8A2B-5D9E41E5FB8C}" type="datetimeFigureOut">
              <a:rPr lang="cs-CZ" smtClean="0"/>
              <a:t>9. 4. 2020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8AD005C-D57C-45BA-B795-901D84F03A8A}" type="slidenum">
              <a:rPr lang="cs-CZ" smtClean="0"/>
              <a:t>‹#›</a:t>
            </a:fld>
            <a:endParaRPr lang="cs-CZ"/>
          </a:p>
        </p:txBody>
      </p:sp>
    </p:spTree>
    <p:extLst>
      <p:ext uri="{BB962C8B-B14F-4D97-AF65-F5344CB8AC3E}">
        <p14:creationId xmlns:p14="http://schemas.microsoft.com/office/powerpoint/2010/main" val="1234810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3934984-260A-4125-8A2B-5D9E41E5FB8C}" type="datetimeFigureOut">
              <a:rPr lang="cs-CZ" smtClean="0"/>
              <a:t>9. 4. 2020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8AD005C-D57C-45BA-B795-901D84F03A8A}" type="slidenum">
              <a:rPr lang="cs-CZ" smtClean="0"/>
              <a:t>‹#›</a:t>
            </a:fld>
            <a:endParaRPr lang="cs-CZ"/>
          </a:p>
        </p:txBody>
      </p:sp>
    </p:spTree>
    <p:extLst>
      <p:ext uri="{BB962C8B-B14F-4D97-AF65-F5344CB8AC3E}">
        <p14:creationId xmlns:p14="http://schemas.microsoft.com/office/powerpoint/2010/main" val="3168793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3934984-260A-4125-8A2B-5D9E41E5FB8C}" type="datetimeFigureOut">
              <a:rPr lang="cs-CZ" smtClean="0"/>
              <a:t>9. 4. 2020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8AD005C-D57C-45BA-B795-901D84F03A8A}" type="slidenum">
              <a:rPr lang="cs-CZ" smtClean="0"/>
              <a:t>‹#›</a:t>
            </a:fld>
            <a:endParaRPr lang="cs-CZ"/>
          </a:p>
        </p:txBody>
      </p:sp>
    </p:spTree>
    <p:extLst>
      <p:ext uri="{BB962C8B-B14F-4D97-AF65-F5344CB8AC3E}">
        <p14:creationId xmlns:p14="http://schemas.microsoft.com/office/powerpoint/2010/main" val="716235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A3934984-260A-4125-8A2B-5D9E41E5FB8C}" type="datetimeFigureOut">
              <a:rPr lang="cs-CZ" smtClean="0"/>
              <a:t>9. 4. 2020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8AD005C-D57C-45BA-B795-901D84F03A8A}" type="slidenum">
              <a:rPr lang="cs-CZ" smtClean="0"/>
              <a:t>‹#›</a:t>
            </a:fld>
            <a:endParaRPr lang="cs-CZ"/>
          </a:p>
        </p:txBody>
      </p:sp>
    </p:spTree>
    <p:extLst>
      <p:ext uri="{BB962C8B-B14F-4D97-AF65-F5344CB8AC3E}">
        <p14:creationId xmlns:p14="http://schemas.microsoft.com/office/powerpoint/2010/main" val="2098595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3934984-260A-4125-8A2B-5D9E41E5FB8C}" type="datetimeFigureOut">
              <a:rPr lang="cs-CZ" smtClean="0"/>
              <a:t>9. 4. 2020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8AD005C-D57C-45BA-B795-901D84F03A8A}" type="slidenum">
              <a:rPr lang="cs-CZ" smtClean="0"/>
              <a:t>‹#›</a:t>
            </a:fld>
            <a:endParaRPr lang="cs-CZ"/>
          </a:p>
        </p:txBody>
      </p:sp>
    </p:spTree>
    <p:extLst>
      <p:ext uri="{BB962C8B-B14F-4D97-AF65-F5344CB8AC3E}">
        <p14:creationId xmlns:p14="http://schemas.microsoft.com/office/powerpoint/2010/main" val="3153221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3934984-260A-4125-8A2B-5D9E41E5FB8C}" type="datetimeFigureOut">
              <a:rPr lang="cs-CZ" smtClean="0"/>
              <a:t>9. 4. 2020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8AD005C-D57C-45BA-B795-901D84F03A8A}" type="slidenum">
              <a:rPr lang="cs-CZ" smtClean="0"/>
              <a:t>‹#›</a:t>
            </a:fld>
            <a:endParaRPr lang="cs-CZ"/>
          </a:p>
        </p:txBody>
      </p:sp>
    </p:spTree>
    <p:extLst>
      <p:ext uri="{BB962C8B-B14F-4D97-AF65-F5344CB8AC3E}">
        <p14:creationId xmlns:p14="http://schemas.microsoft.com/office/powerpoint/2010/main" val="1531501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3934984-260A-4125-8A2B-5D9E41E5FB8C}" type="datetimeFigureOut">
              <a:rPr lang="cs-CZ" smtClean="0"/>
              <a:t>9. 4. 2020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8AD005C-D57C-45BA-B795-901D84F03A8A}" type="slidenum">
              <a:rPr lang="cs-CZ" smtClean="0"/>
              <a:t>‹#›</a:t>
            </a:fld>
            <a:endParaRPr lang="cs-CZ"/>
          </a:p>
        </p:txBody>
      </p:sp>
    </p:spTree>
    <p:extLst>
      <p:ext uri="{BB962C8B-B14F-4D97-AF65-F5344CB8AC3E}">
        <p14:creationId xmlns:p14="http://schemas.microsoft.com/office/powerpoint/2010/main" val="1816893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934984-260A-4125-8A2B-5D9E41E5FB8C}" type="datetimeFigureOut">
              <a:rPr lang="cs-CZ" smtClean="0"/>
              <a:t>9. 4. 2020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AD005C-D57C-45BA-B795-901D84F03A8A}" type="slidenum">
              <a:rPr lang="cs-CZ" smtClean="0"/>
              <a:t>‹#›</a:t>
            </a:fld>
            <a:endParaRPr lang="cs-CZ"/>
          </a:p>
        </p:txBody>
      </p:sp>
    </p:spTree>
    <p:extLst>
      <p:ext uri="{BB962C8B-B14F-4D97-AF65-F5344CB8AC3E}">
        <p14:creationId xmlns:p14="http://schemas.microsoft.com/office/powerpoint/2010/main" val="2111442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29/2019GL085033" TargetMode="External"/><Relationship Id="rId2" Type="http://schemas.openxmlformats.org/officeDocument/2006/relationships/hyperlink" Target="mailto:jla@ufa.cas.cz"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83568" y="1268760"/>
            <a:ext cx="7776864" cy="2492990"/>
          </a:xfrm>
          <a:prstGeom prst="rect">
            <a:avLst/>
          </a:prstGeom>
        </p:spPr>
        <p:txBody>
          <a:bodyPr wrap="square">
            <a:spAutoFit/>
          </a:bodyPr>
          <a:lstStyle/>
          <a:p>
            <a:pPr algn="ctr"/>
            <a:r>
              <a:rPr lang="en-US" sz="2800" b="1" dirty="0">
                <a:solidFill>
                  <a:srgbClr val="0000CC"/>
                </a:solidFill>
                <a:latin typeface="Times New Roman" panose="02020603050405020304" pitchFamily="18" charset="0"/>
                <a:cs typeface="Times New Roman" panose="02020603050405020304" pitchFamily="18" charset="0"/>
              </a:rPr>
              <a:t>The relationship between ionospheric parameters and solar proxies is changing – when? </a:t>
            </a:r>
            <a:endParaRPr lang="cs-CZ" sz="2800" b="1" dirty="0">
              <a:solidFill>
                <a:srgbClr val="0000CC"/>
              </a:solidFill>
              <a:latin typeface="Times New Roman" panose="02020603050405020304" pitchFamily="18" charset="0"/>
              <a:cs typeface="Times New Roman" panose="02020603050405020304" pitchFamily="18" charset="0"/>
            </a:endParaRPr>
          </a:p>
          <a:p>
            <a:r>
              <a:rPr lang="en-US" dirty="0"/>
              <a:t> </a:t>
            </a:r>
            <a:endParaRPr lang="cs-CZ" dirty="0"/>
          </a:p>
          <a:p>
            <a:pPr algn="ctr"/>
            <a:r>
              <a:rPr lang="en-US" sz="2800" b="1" dirty="0">
                <a:solidFill>
                  <a:srgbClr val="FF0000"/>
                </a:solidFill>
                <a:latin typeface="Times New Roman" panose="02020603050405020304" pitchFamily="18" charset="0"/>
                <a:cs typeface="Times New Roman" panose="02020603050405020304" pitchFamily="18" charset="0"/>
              </a:rPr>
              <a:t>Jan </a:t>
            </a:r>
            <a:r>
              <a:rPr lang="en-US" sz="2800" b="1" dirty="0" err="1">
                <a:solidFill>
                  <a:srgbClr val="FF0000"/>
                </a:solidFill>
                <a:latin typeface="Times New Roman" panose="02020603050405020304" pitchFamily="18" charset="0"/>
                <a:cs typeface="Times New Roman" panose="02020603050405020304" pitchFamily="18" charset="0"/>
              </a:rPr>
              <a:t>Laštovička</a:t>
            </a:r>
            <a:endParaRPr lang="cs-CZ" sz="2800" b="1" dirty="0">
              <a:solidFill>
                <a:srgbClr val="FF0000"/>
              </a:solidFill>
              <a:latin typeface="Times New Roman" panose="02020603050405020304" pitchFamily="18" charset="0"/>
              <a:cs typeface="Times New Roman" panose="02020603050405020304" pitchFamily="18" charset="0"/>
            </a:endParaRPr>
          </a:p>
          <a:p>
            <a:endParaRPr lang="cs-CZ" dirty="0" smtClean="0"/>
          </a:p>
          <a:p>
            <a:pPr algn="ctr"/>
            <a:r>
              <a:rPr lang="cs-CZ" dirty="0" smtClean="0">
                <a:latin typeface="Times New Roman" panose="02020603050405020304" pitchFamily="18" charset="0"/>
                <a:cs typeface="Times New Roman" panose="02020603050405020304" pitchFamily="18" charset="0"/>
              </a:rPr>
              <a:t>I</a:t>
            </a:r>
            <a:r>
              <a:rPr lang="en-US" dirty="0" err="1" smtClean="0">
                <a:latin typeface="Times New Roman" panose="02020603050405020304" pitchFamily="18" charset="0"/>
                <a:cs typeface="Times New Roman" panose="02020603050405020304" pitchFamily="18" charset="0"/>
              </a:rPr>
              <a:t>nstitute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of Atmospheric Physics, Czech Academy of Sciences, Prague, </a:t>
            </a:r>
            <a:r>
              <a:rPr lang="en-US" dirty="0">
                <a:latin typeface="Times New Roman" panose="02020603050405020304" pitchFamily="18" charset="0"/>
                <a:cs typeface="Times New Roman" panose="02020603050405020304" pitchFamily="18" charset="0"/>
                <a:hlinkClick r:id="rId2"/>
              </a:rPr>
              <a:t>jla@ufa.cas.cz</a:t>
            </a:r>
            <a:endParaRPr lang="cs-CZ" dirty="0">
              <a:latin typeface="Times New Roman" panose="02020603050405020304" pitchFamily="18" charset="0"/>
              <a:cs typeface="Times New Roman" panose="02020603050405020304" pitchFamily="18" charset="0"/>
            </a:endParaRPr>
          </a:p>
        </p:txBody>
      </p:sp>
      <p:sp>
        <p:nvSpPr>
          <p:cNvPr id="3" name="Obdélník 2"/>
          <p:cNvSpPr/>
          <p:nvPr/>
        </p:nvSpPr>
        <p:spPr>
          <a:xfrm>
            <a:off x="683568" y="4869160"/>
            <a:ext cx="7920880" cy="1015663"/>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based on paper J. </a:t>
            </a:r>
            <a:r>
              <a:rPr lang="en-US" sz="2000" dirty="0" err="1">
                <a:latin typeface="Times New Roman" panose="02020603050405020304" pitchFamily="18" charset="0"/>
                <a:cs typeface="Times New Roman" panose="02020603050405020304" pitchFamily="18" charset="0"/>
              </a:rPr>
              <a:t>Lastovicka</a:t>
            </a:r>
            <a:r>
              <a:rPr lang="en-US" sz="2000" dirty="0">
                <a:latin typeface="Times New Roman" panose="02020603050405020304" pitchFamily="18" charset="0"/>
                <a:cs typeface="Times New Roman" panose="02020603050405020304" pitchFamily="18" charset="0"/>
              </a:rPr>
              <a:t>: Is the Relation Between Ionospheric Parameters and Solar Proxies Stable? GRL, 46 (2019), </a:t>
            </a:r>
            <a:r>
              <a:rPr lang="cs-CZ" sz="2000" dirty="0">
                <a:latin typeface="Times New Roman" panose="02020603050405020304" pitchFamily="18" charset="0"/>
                <a:cs typeface="Times New Roman" panose="02020603050405020304" pitchFamily="18" charset="0"/>
              </a:rPr>
              <a:t>14208-14213, </a:t>
            </a:r>
            <a:r>
              <a:rPr lang="cs-CZ" sz="2000" dirty="0">
                <a:latin typeface="Times New Roman" panose="02020603050405020304" pitchFamily="18" charset="0"/>
                <a:cs typeface="Times New Roman" panose="02020603050405020304" pitchFamily="18" charset="0"/>
                <a:hlinkClick r:id="rId3"/>
              </a:rPr>
              <a:t>https://doi-org/10.1029/2019GL085033</a:t>
            </a:r>
            <a:endParaRPr 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4776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889844"/>
            <a:ext cx="7560840" cy="4185761"/>
          </a:xfrm>
          <a:prstGeom prst="rect">
            <a:avLst/>
          </a:prstGeom>
        </p:spPr>
        <p:txBody>
          <a:bodyPr wrap="square">
            <a:spAutoFit/>
          </a:bodyPr>
          <a:lstStyle/>
          <a:p>
            <a:pPr algn="ctr"/>
            <a:r>
              <a:rPr lang="en-US" sz="2800" b="1" dirty="0" smtClean="0">
                <a:solidFill>
                  <a:srgbClr val="0000CC"/>
                </a:solidFill>
                <a:latin typeface="Times New Roman" panose="02020603050405020304" pitchFamily="18" charset="0"/>
                <a:cs typeface="Times New Roman" panose="02020603050405020304" pitchFamily="18" charset="0"/>
              </a:rPr>
              <a:t>Summary</a:t>
            </a:r>
            <a:endParaRPr lang="cs-CZ" sz="2800" b="1" dirty="0" smtClean="0">
              <a:solidFill>
                <a:srgbClr val="0000CC"/>
              </a:solidFill>
              <a:latin typeface="Times New Roman" panose="02020603050405020304" pitchFamily="18" charset="0"/>
              <a:cs typeface="Times New Roman" panose="02020603050405020304" pitchFamily="18" charset="0"/>
            </a:endParaRPr>
          </a:p>
          <a:p>
            <a:endParaRPr lang="cs-CZ" dirty="0"/>
          </a:p>
          <a:p>
            <a:r>
              <a:rPr lang="en-US" sz="2000" dirty="0">
                <a:latin typeface="Times New Roman" panose="02020603050405020304" pitchFamily="18" charset="0"/>
                <a:cs typeface="Times New Roman" panose="02020603050405020304" pitchFamily="18" charset="0"/>
              </a:rPr>
              <a:t>The relationship between ionospheric parameters and solar activity proxies has broadly been assumed to be stable. However, using 1976-2014 data of foF2 from three European stations and </a:t>
            </a:r>
            <a:r>
              <a:rPr lang="en-US" sz="2000" dirty="0" err="1">
                <a:latin typeface="Times New Roman" panose="02020603050405020304" pitchFamily="18" charset="0"/>
                <a:cs typeface="Times New Roman" panose="02020603050405020304" pitchFamily="18" charset="0"/>
              </a:rPr>
              <a:t>foE</a:t>
            </a:r>
            <a:r>
              <a:rPr lang="en-US" sz="2000" dirty="0">
                <a:latin typeface="Times New Roman" panose="02020603050405020304" pitchFamily="18" charset="0"/>
                <a:cs typeface="Times New Roman" panose="02020603050405020304" pitchFamily="18" charset="0"/>
              </a:rPr>
              <a:t> from two European stations we show that this assumption is not correct. </a:t>
            </a:r>
            <a:r>
              <a:rPr lang="en-US" sz="2000" b="1" dirty="0">
                <a:latin typeface="Times New Roman" panose="02020603050405020304" pitchFamily="18" charset="0"/>
                <a:cs typeface="Times New Roman" panose="02020603050405020304" pitchFamily="18" charset="0"/>
              </a:rPr>
              <a:t>In more recent years the dependence of ionospheric parameters on solar proxies is steeper than in the past. The change is between 1994 and 1997 for foF2 and after ~2000 for </a:t>
            </a:r>
            <a:r>
              <a:rPr lang="en-US" sz="2000" b="1" dirty="0" err="1">
                <a:latin typeface="Times New Roman" panose="02020603050405020304" pitchFamily="18" charset="0"/>
                <a:cs typeface="Times New Roman" panose="02020603050405020304" pitchFamily="18" charset="0"/>
              </a:rPr>
              <a:t>foE</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Also the relationships among solar proxies have changed, which might indicate some solar changes perhaps responsible for the observed changes of the relationship between ionospheric parameters and solar proxies with implications to trend and climatological studies, and modeling.</a:t>
            </a:r>
            <a:endParaRPr 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3624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32168" y="620688"/>
            <a:ext cx="7416824" cy="5109091"/>
          </a:xfrm>
          <a:prstGeom prst="rect">
            <a:avLst/>
          </a:prstGeom>
        </p:spPr>
        <p:txBody>
          <a:bodyPr wrap="square">
            <a:spAutoFit/>
          </a:bodyPr>
          <a:lstStyle/>
          <a:p>
            <a:pPr algn="ctr"/>
            <a:r>
              <a:rPr lang="en-US" sz="2800" b="1" dirty="0">
                <a:solidFill>
                  <a:srgbClr val="0000CC"/>
                </a:solidFill>
                <a:latin typeface="Times New Roman" panose="02020603050405020304" pitchFamily="18" charset="0"/>
                <a:cs typeface="Times New Roman" panose="02020603050405020304" pitchFamily="18" charset="0"/>
              </a:rPr>
              <a:t>Data</a:t>
            </a:r>
            <a:endParaRPr lang="cs-CZ" sz="2800" b="1" dirty="0">
              <a:solidFill>
                <a:srgbClr val="0000CC"/>
              </a:solidFill>
              <a:latin typeface="Times New Roman" panose="02020603050405020304" pitchFamily="18" charset="0"/>
              <a:cs typeface="Times New Roman" panose="02020603050405020304" pitchFamily="18" charset="0"/>
            </a:endParaRPr>
          </a:p>
          <a:p>
            <a:pPr algn="ctr"/>
            <a:r>
              <a:rPr lang="en-US" sz="2800" b="1" dirty="0">
                <a:solidFill>
                  <a:srgbClr val="0000CC"/>
                </a:solidFill>
                <a:latin typeface="Times New Roman" panose="02020603050405020304" pitchFamily="18" charset="0"/>
                <a:cs typeface="Times New Roman" panose="02020603050405020304" pitchFamily="18" charset="0"/>
              </a:rPr>
              <a:t> </a:t>
            </a:r>
            <a:endParaRPr lang="cs-CZ" sz="2800" b="1" dirty="0">
              <a:solidFill>
                <a:srgbClr val="0000CC"/>
              </a:solidFill>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foF2</a:t>
            </a:r>
            <a:r>
              <a:rPr lang="en-US" dirty="0">
                <a:latin typeface="Times New Roman" panose="02020603050405020304" pitchFamily="18" charset="0"/>
                <a:cs typeface="Times New Roman" panose="02020603050405020304" pitchFamily="18" charset="0"/>
              </a:rPr>
              <a:t> - data of a north-south chain of European stations </a:t>
            </a:r>
            <a:r>
              <a:rPr lang="en-US" dirty="0" err="1">
                <a:latin typeface="Times New Roman" panose="02020603050405020304" pitchFamily="18" charset="0"/>
                <a:cs typeface="Times New Roman" panose="02020603050405020304" pitchFamily="18" charset="0"/>
              </a:rPr>
              <a:t>Juliusruh</a:t>
            </a:r>
            <a:r>
              <a:rPr lang="en-US" dirty="0">
                <a:latin typeface="Times New Roman" panose="02020603050405020304" pitchFamily="18" charset="0"/>
                <a:cs typeface="Times New Roman" panose="02020603050405020304" pitchFamily="18" charset="0"/>
              </a:rPr>
              <a:t> (54.6</a:t>
            </a:r>
            <a:r>
              <a:rPr lang="en-US" baseline="30000"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N, 13.4</a:t>
            </a:r>
            <a:r>
              <a:rPr lang="en-US" baseline="30000"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E), </a:t>
            </a:r>
            <a:r>
              <a:rPr lang="en-US" dirty="0" err="1">
                <a:latin typeface="Times New Roman" panose="02020603050405020304" pitchFamily="18" charset="0"/>
                <a:cs typeface="Times New Roman" panose="02020603050405020304" pitchFamily="18" charset="0"/>
              </a:rPr>
              <a:t>Pruhonice</a:t>
            </a:r>
            <a:r>
              <a:rPr lang="en-US"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49.98</a:t>
            </a:r>
            <a:r>
              <a:rPr lang="cs-CZ" baseline="30000" dirty="0">
                <a:latin typeface="Times New Roman" panose="02020603050405020304" pitchFamily="18" charset="0"/>
                <a:cs typeface="Times New Roman" panose="02020603050405020304" pitchFamily="18" charset="0"/>
              </a:rPr>
              <a:t>o</a:t>
            </a:r>
            <a:r>
              <a:rPr lang="cs-CZ" dirty="0">
                <a:latin typeface="Times New Roman" panose="02020603050405020304" pitchFamily="18" charset="0"/>
                <a:cs typeface="Times New Roman" panose="02020603050405020304" pitchFamily="18" charset="0"/>
              </a:rPr>
              <a:t>N, 14.55°E</a:t>
            </a:r>
            <a:r>
              <a:rPr lang="en-US" dirty="0">
                <a:latin typeface="Times New Roman" panose="02020603050405020304" pitchFamily="18" charset="0"/>
                <a:cs typeface="Times New Roman" panose="02020603050405020304" pitchFamily="18" charset="0"/>
              </a:rPr>
              <a:t>) and Rome (41.8</a:t>
            </a:r>
            <a:r>
              <a:rPr lang="en-US" baseline="30000"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N, 12.5</a:t>
            </a:r>
            <a:r>
              <a:rPr lang="en-US" baseline="30000"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E) are used, 1976-2014</a:t>
            </a:r>
            <a:endParaRPr lang="cs-CZ"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a:p>
            <a:r>
              <a:rPr lang="en-US" b="1" dirty="0" err="1">
                <a:latin typeface="Times New Roman" panose="02020603050405020304" pitchFamily="18" charset="0"/>
                <a:cs typeface="Times New Roman" panose="02020603050405020304" pitchFamily="18" charset="0"/>
              </a:rPr>
              <a:t>foE</a:t>
            </a:r>
            <a:r>
              <a:rPr lang="en-US" dirty="0">
                <a:latin typeface="Times New Roman" panose="02020603050405020304" pitchFamily="18" charset="0"/>
                <a:cs typeface="Times New Roman" panose="02020603050405020304" pitchFamily="18" charset="0"/>
              </a:rPr>
              <a:t> - data of some stations have problems with long-term data quality; therefore we use the data of the two best European stations, Slough/Chilton (51.5</a:t>
            </a:r>
            <a:r>
              <a:rPr lang="en-US" baseline="30000"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N, 1.3</a:t>
            </a:r>
            <a:r>
              <a:rPr lang="en-US" baseline="30000" dirty="0">
                <a:latin typeface="Times New Roman" panose="02020603050405020304" pitchFamily="18" charset="0"/>
                <a:cs typeface="Times New Roman" panose="02020603050405020304" pitchFamily="18" charset="0"/>
              </a:rPr>
              <a:t>o</a:t>
            </a:r>
            <a:r>
              <a:rPr lang="en-US" dirty="0">
                <a:latin typeface="Times New Roman" panose="02020603050405020304" pitchFamily="18" charset="0"/>
                <a:cs typeface="Times New Roman" panose="02020603050405020304" pitchFamily="18" charset="0"/>
              </a:rPr>
              <a:t>W) and again </a:t>
            </a:r>
            <a:r>
              <a:rPr lang="en-US" dirty="0" err="1">
                <a:latin typeface="Times New Roman" panose="02020603050405020304" pitchFamily="18" charset="0"/>
                <a:cs typeface="Times New Roman" panose="02020603050405020304" pitchFamily="18" charset="0"/>
              </a:rPr>
              <a:t>Juliusruh</a:t>
            </a:r>
            <a:r>
              <a:rPr lang="en-US" dirty="0">
                <a:latin typeface="Times New Roman" panose="02020603050405020304" pitchFamily="18" charset="0"/>
                <a:cs typeface="Times New Roman" panose="02020603050405020304" pitchFamily="18" charset="0"/>
              </a:rPr>
              <a:t>, both located at high </a:t>
            </a:r>
            <a:r>
              <a:rPr lang="en-US" dirty="0" err="1">
                <a:latin typeface="Times New Roman" panose="02020603050405020304" pitchFamily="18" charset="0"/>
                <a:cs typeface="Times New Roman" panose="02020603050405020304" pitchFamily="18" charset="0"/>
              </a:rPr>
              <a:t>midlatitudes</a:t>
            </a:r>
            <a:r>
              <a:rPr lang="en-US" dirty="0">
                <a:latin typeface="Times New Roman" panose="02020603050405020304" pitchFamily="18" charset="0"/>
                <a:cs typeface="Times New Roman" panose="02020603050405020304" pitchFamily="18" charset="0"/>
              </a:rPr>
              <a:t>, 1976-2014</a:t>
            </a:r>
            <a:endParaRPr lang="cs-CZ"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Ionospheric data are </a:t>
            </a:r>
            <a:r>
              <a:rPr lang="en-US" b="1" dirty="0">
                <a:latin typeface="Times New Roman" panose="02020603050405020304" pitchFamily="18" charset="0"/>
                <a:cs typeface="Times New Roman" panose="02020603050405020304" pitchFamily="18" charset="0"/>
              </a:rPr>
              <a:t>yearly average values </a:t>
            </a:r>
            <a:r>
              <a:rPr lang="en-US" dirty="0">
                <a:latin typeface="Times New Roman" panose="02020603050405020304" pitchFamily="18" charset="0"/>
                <a:cs typeface="Times New Roman" panose="02020603050405020304" pitchFamily="18" charset="0"/>
              </a:rPr>
              <a:t>computed as average values of monthly medians; monthly medians are calculated from daily medians for 11-13 LT (foF2) and 10-14 LT (</a:t>
            </a:r>
            <a:r>
              <a:rPr lang="en-US" dirty="0" err="1">
                <a:latin typeface="Times New Roman" panose="02020603050405020304" pitchFamily="18" charset="0"/>
                <a:cs typeface="Times New Roman" panose="02020603050405020304" pitchFamily="18" charset="0"/>
              </a:rPr>
              <a:t>foE</a:t>
            </a:r>
            <a:r>
              <a:rPr lang="en-US" dirty="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Solar data </a:t>
            </a:r>
            <a:r>
              <a:rPr lang="en-US" dirty="0">
                <a:latin typeface="Times New Roman" panose="02020603050405020304" pitchFamily="18" charset="0"/>
                <a:cs typeface="Times New Roman" panose="02020603050405020304" pitchFamily="18" charset="0"/>
              </a:rPr>
              <a:t>are yearly average values of F10.7, solar H Lyman-α flux and Mg II index</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168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92736" y="201557"/>
            <a:ext cx="7776864" cy="400110"/>
          </a:xfrm>
          <a:prstGeom prst="rect">
            <a:avLst/>
          </a:prstGeom>
        </p:spPr>
        <p:txBody>
          <a:bodyPr wrap="square">
            <a:spAutoFit/>
          </a:bodyPr>
          <a:lstStyle/>
          <a:p>
            <a:pPr algn="ctr"/>
            <a:r>
              <a:rPr lang="en-US" sz="2000" b="1" dirty="0">
                <a:solidFill>
                  <a:srgbClr val="0000CC"/>
                </a:solidFill>
                <a:latin typeface="Times New Roman" panose="02020603050405020304" pitchFamily="18" charset="0"/>
                <a:cs typeface="Times New Roman" panose="02020603050405020304" pitchFamily="18" charset="0"/>
              </a:rPr>
              <a:t>Solar dependence:     foF2(</a:t>
            </a:r>
            <a:r>
              <a:rPr lang="en-US" sz="2000" b="1" dirty="0" err="1">
                <a:solidFill>
                  <a:srgbClr val="0000CC"/>
                </a:solidFill>
                <a:latin typeface="Times New Roman" panose="02020603050405020304" pitchFamily="18" charset="0"/>
                <a:cs typeface="Times New Roman" panose="02020603050405020304" pitchFamily="18" charset="0"/>
              </a:rPr>
              <a:t>foE</a:t>
            </a:r>
            <a:r>
              <a:rPr lang="en-US" sz="2000" b="1" dirty="0">
                <a:solidFill>
                  <a:srgbClr val="0000CC"/>
                </a:solidFill>
                <a:latin typeface="Times New Roman" panose="02020603050405020304" pitchFamily="18" charset="0"/>
                <a:cs typeface="Times New Roman" panose="02020603050405020304" pitchFamily="18" charset="0"/>
              </a:rPr>
              <a:t>) = A + </a:t>
            </a:r>
            <a:r>
              <a:rPr lang="en-US" sz="2000" b="1" dirty="0">
                <a:solidFill>
                  <a:srgbClr val="FF0000"/>
                </a:solidFill>
                <a:latin typeface="Times New Roman" panose="02020603050405020304" pitchFamily="18" charset="0"/>
                <a:cs typeface="Times New Roman" panose="02020603050405020304" pitchFamily="18" charset="0"/>
              </a:rPr>
              <a:t>B</a:t>
            </a:r>
            <a:r>
              <a:rPr lang="en-US" sz="2000" b="1" dirty="0">
                <a:solidFill>
                  <a:srgbClr val="0000CC"/>
                </a:solidFill>
                <a:latin typeface="Times New Roman" panose="02020603050405020304" pitchFamily="18" charset="0"/>
                <a:cs typeface="Times New Roman" panose="02020603050405020304" pitchFamily="18" charset="0"/>
              </a:rPr>
              <a:t> * solar proxy           (1</a:t>
            </a:r>
            <a:r>
              <a:rPr lang="en-US" sz="2000" b="1" dirty="0" smtClean="0">
                <a:solidFill>
                  <a:srgbClr val="0000CC"/>
                </a:solidFill>
                <a:latin typeface="Times New Roman" panose="02020603050405020304" pitchFamily="18" charset="0"/>
                <a:cs typeface="Times New Roman" panose="02020603050405020304" pitchFamily="18" charset="0"/>
              </a:rPr>
              <a:t>)</a:t>
            </a:r>
            <a:endParaRPr lang="cs-CZ" sz="2000" b="1" dirty="0">
              <a:solidFill>
                <a:srgbClr val="0000CC"/>
              </a:solidFill>
              <a:latin typeface="Times New Roman" panose="02020603050405020304" pitchFamily="18" charset="0"/>
              <a:cs typeface="Times New Roman" panose="02020603050405020304" pitchFamily="18" charset="0"/>
            </a:endParaRPr>
          </a:p>
        </p:txBody>
      </p:sp>
      <p:graphicFrame>
        <p:nvGraphicFramePr>
          <p:cNvPr id="3" name="Tabulka 2"/>
          <p:cNvGraphicFramePr>
            <a:graphicFrameLocks noGrp="1"/>
          </p:cNvGraphicFramePr>
          <p:nvPr>
            <p:extLst>
              <p:ext uri="{D42A27DB-BD31-4B8C-83A1-F6EECF244321}">
                <p14:modId xmlns:p14="http://schemas.microsoft.com/office/powerpoint/2010/main" val="635010568"/>
              </p:ext>
            </p:extLst>
          </p:nvPr>
        </p:nvGraphicFramePr>
        <p:xfrm>
          <a:off x="216813" y="2361825"/>
          <a:ext cx="8728710" cy="4019503"/>
        </p:xfrm>
        <a:graphic>
          <a:graphicData uri="http://schemas.openxmlformats.org/drawingml/2006/table">
            <a:tbl>
              <a:tblPr firstRow="1" firstCol="1" bandRow="1">
                <a:tableStyleId>{5C22544A-7EE6-4342-B048-85BDC9FD1C3A}</a:tableStyleId>
              </a:tblPr>
              <a:tblGrid>
                <a:gridCol w="8728710"/>
              </a:tblGrid>
              <a:tr h="720080">
                <a:tc>
                  <a:txBody>
                    <a:bodyPr/>
                    <a:lstStyle/>
                    <a:p>
                      <a:pPr>
                        <a:lnSpc>
                          <a:spcPct val="200000"/>
                        </a:lnSpc>
                        <a:spcAft>
                          <a:spcPts val="0"/>
                        </a:spcAft>
                      </a:pPr>
                      <a:r>
                        <a:rPr lang="cs-CZ" sz="1800" dirty="0">
                          <a:effectLst/>
                          <a:latin typeface="Times New Roman" panose="02020603050405020304" pitchFamily="18" charset="0"/>
                          <a:cs typeface="Times New Roman" panose="02020603050405020304" pitchFamily="18" charset="0"/>
                        </a:rPr>
                        <a:t>                                        1976-1995                                            1996-2014</a:t>
                      </a:r>
                      <a:endParaRPr lang="cs-CZ" sz="1800" dirty="0">
                        <a:effectLst/>
                        <a:latin typeface="Times New Roman" panose="02020603050405020304" pitchFamily="18" charset="0"/>
                        <a:ea typeface="Calibri"/>
                        <a:cs typeface="Times New Roman" panose="02020603050405020304" pitchFamily="18" charset="0"/>
                      </a:endParaRPr>
                    </a:p>
                  </a:txBody>
                  <a:tcPr marL="68580" marR="68580" marT="0" marB="0"/>
                </a:tc>
              </a:tr>
              <a:tr h="0">
                <a:tc>
                  <a:txBody>
                    <a:bodyPr/>
                    <a:lstStyle/>
                    <a:p>
                      <a:pPr>
                        <a:lnSpc>
                          <a:spcPct val="200000"/>
                        </a:lnSpc>
                        <a:spcAft>
                          <a:spcPts val="0"/>
                        </a:spcAft>
                      </a:pPr>
                      <a:r>
                        <a:rPr lang="cs-CZ" sz="1800" dirty="0">
                          <a:effectLst/>
                          <a:latin typeface="Times New Roman" panose="02020603050405020304" pitchFamily="18" charset="0"/>
                          <a:cs typeface="Times New Roman" panose="02020603050405020304" pitchFamily="18" charset="0"/>
                        </a:rPr>
                        <a:t>                                F10.7                  Fα                    F10.7                 Fα                    Mg II</a:t>
                      </a:r>
                      <a:endParaRPr lang="cs-CZ" sz="1800" dirty="0">
                        <a:effectLst/>
                        <a:latin typeface="Times New Roman" panose="02020603050405020304" pitchFamily="18" charset="0"/>
                        <a:ea typeface="Calibri"/>
                        <a:cs typeface="Times New Roman" panose="02020603050405020304" pitchFamily="18" charset="0"/>
                      </a:endParaRPr>
                    </a:p>
                  </a:txBody>
                  <a:tcPr marL="68580" marR="68580" marT="0" marB="0"/>
                </a:tc>
              </a:tr>
              <a:tr h="2750783">
                <a:tc>
                  <a:txBody>
                    <a:bodyPr/>
                    <a:lstStyle/>
                    <a:p>
                      <a:pPr>
                        <a:lnSpc>
                          <a:spcPct val="200000"/>
                        </a:lnSpc>
                        <a:spcAft>
                          <a:spcPts val="0"/>
                        </a:spcAft>
                      </a:pPr>
                      <a:r>
                        <a:rPr lang="cs-CZ" sz="1800" dirty="0">
                          <a:effectLst/>
                          <a:latin typeface="Times New Roman" panose="02020603050405020304" pitchFamily="18" charset="0"/>
                          <a:cs typeface="Times New Roman" panose="02020603050405020304" pitchFamily="18" charset="0"/>
                        </a:rPr>
                        <a:t>   foF2 Rome           96%                   96%                  99%                  99%                   99%</a:t>
                      </a:r>
                    </a:p>
                    <a:p>
                      <a:pPr>
                        <a:lnSpc>
                          <a:spcPct val="200000"/>
                        </a:lnSpc>
                        <a:spcAft>
                          <a:spcPts val="0"/>
                        </a:spcAft>
                      </a:pPr>
                      <a:r>
                        <a:rPr lang="cs-CZ" sz="1800" dirty="0">
                          <a:effectLst/>
                          <a:latin typeface="Times New Roman" panose="02020603050405020304" pitchFamily="18" charset="0"/>
                          <a:cs typeface="Times New Roman" panose="02020603050405020304" pitchFamily="18" charset="0"/>
                        </a:rPr>
                        <a:t>   foF2 Pruh             98%                   97%                  99%                  98%                   99%</a:t>
                      </a:r>
                    </a:p>
                    <a:p>
                      <a:pPr>
                        <a:lnSpc>
                          <a:spcPct val="200000"/>
                        </a:lnSpc>
                        <a:spcAft>
                          <a:spcPts val="0"/>
                        </a:spcAft>
                      </a:pPr>
                      <a:r>
                        <a:rPr lang="cs-CZ" sz="1800" dirty="0">
                          <a:effectLst/>
                          <a:latin typeface="Times New Roman" panose="02020603050405020304" pitchFamily="18" charset="0"/>
                          <a:cs typeface="Times New Roman" panose="02020603050405020304" pitchFamily="18" charset="0"/>
                        </a:rPr>
                        <a:t>   foF2 Jul                98%                   96%                  99%                  98%                   99%</a:t>
                      </a:r>
                    </a:p>
                    <a:p>
                      <a:pPr>
                        <a:lnSpc>
                          <a:spcPct val="150000"/>
                        </a:lnSpc>
                        <a:spcAft>
                          <a:spcPts val="0"/>
                        </a:spcAft>
                      </a:pPr>
                      <a:r>
                        <a:rPr lang="cs-CZ" sz="1800" dirty="0">
                          <a:effectLst/>
                          <a:latin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cs typeface="Times New Roman" panose="02020603050405020304" pitchFamily="18" charset="0"/>
                        </a:rPr>
                        <a:t>foE</a:t>
                      </a:r>
                      <a:r>
                        <a:rPr lang="cs-CZ" sz="1800" dirty="0">
                          <a:effectLst/>
                          <a:latin typeface="Times New Roman" panose="02020603050405020304" pitchFamily="18" charset="0"/>
                          <a:cs typeface="Times New Roman" panose="02020603050405020304" pitchFamily="18" charset="0"/>
                        </a:rPr>
                        <a:t> Jul                 99%                   95%                  88%*                87%*                 86%*</a:t>
                      </a:r>
                    </a:p>
                    <a:p>
                      <a:pPr>
                        <a:lnSpc>
                          <a:spcPct val="200000"/>
                        </a:lnSpc>
                        <a:spcAft>
                          <a:spcPts val="0"/>
                        </a:spcAft>
                      </a:pPr>
                      <a:r>
                        <a:rPr lang="cs-CZ" sz="1800" dirty="0">
                          <a:effectLst/>
                          <a:latin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cs typeface="Times New Roman" panose="02020603050405020304" pitchFamily="18" charset="0"/>
                        </a:rPr>
                        <a:t>foE</a:t>
                      </a:r>
                      <a:r>
                        <a:rPr lang="cs-CZ" sz="1800" dirty="0">
                          <a:effectLst/>
                          <a:latin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cs typeface="Times New Roman" panose="02020603050405020304" pitchFamily="18" charset="0"/>
                        </a:rPr>
                        <a:t>Chil</a:t>
                      </a:r>
                      <a:r>
                        <a:rPr lang="cs-CZ" sz="1800" dirty="0">
                          <a:effectLst/>
                          <a:latin typeface="Times New Roman" panose="02020603050405020304" pitchFamily="18" charset="0"/>
                          <a:cs typeface="Times New Roman" panose="02020603050405020304" pitchFamily="18" charset="0"/>
                        </a:rPr>
                        <a:t>               99%                   96%                  94%*                93%*                 92%*</a:t>
                      </a:r>
                      <a:endParaRPr lang="cs-CZ" sz="1800" dirty="0">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
        <p:nvSpPr>
          <p:cNvPr id="4" name="Rectangle 1"/>
          <p:cNvSpPr>
            <a:spLocks noChangeArrowheads="1"/>
          </p:cNvSpPr>
          <p:nvPr/>
        </p:nvSpPr>
        <p:spPr bwMode="auto">
          <a:xfrm>
            <a:off x="539552" y="1052736"/>
            <a:ext cx="8202887"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Table </a:t>
            </a:r>
            <a:r>
              <a:rPr kumimoji="0" lang="en-US" altLang="cs-C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a:t>
            </a:r>
            <a:r>
              <a:rPr kumimoji="0" lang="en-US" altLang="cs-CZ" sz="16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altLang="cs-C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percentage of total variance of foF2 (Rome, </a:t>
            </a:r>
            <a:r>
              <a:rPr kumimoji="0" lang="en-US" altLang="cs-CZ"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Pruhonice</a:t>
            </a:r>
            <a:r>
              <a:rPr kumimoji="0" lang="en-US" altLang="cs-C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altLang="cs-CZ"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Juliusruh</a:t>
            </a:r>
            <a:r>
              <a:rPr kumimoji="0" lang="en-US" altLang="cs-C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of </a:t>
            </a:r>
            <a:r>
              <a:rPr kumimoji="0" lang="en-US" altLang="cs-CZ"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foE</a:t>
            </a:r>
            <a:r>
              <a:rPr kumimoji="0" lang="en-US" altLang="cs-C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cs-C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altLang="cs-CZ"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Juliusruh</a:t>
            </a:r>
            <a:r>
              <a:rPr kumimoji="0" lang="en-US" altLang="cs-C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Chilton) described by solar activity proxies via the simple equation (1). Mostly more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cs-C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than 95% of the total variance is described by equation (1), which means that the simple</a:t>
            </a:r>
            <a:r>
              <a:rPr kumimoji="0" lang="en-US" altLang="cs-CZ" sz="16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equation</a:t>
            </a:r>
          </a:p>
          <a:p>
            <a:pPr marL="0" marR="0" lvl="0" indent="0" algn="l" defTabSz="914400" rtl="0" eaLnBrk="0" fontAlgn="base" latinLnBrk="0" hangingPunct="0">
              <a:lnSpc>
                <a:spcPct val="100000"/>
              </a:lnSpc>
              <a:spcBef>
                <a:spcPct val="0"/>
              </a:spcBef>
              <a:spcAft>
                <a:spcPct val="0"/>
              </a:spcAft>
              <a:buClrTx/>
              <a:buSzTx/>
              <a:buFontTx/>
              <a:buNone/>
              <a:tabLst/>
            </a:pPr>
            <a:r>
              <a:rPr lang="en-US" altLang="cs-CZ" sz="1600" baseline="0" dirty="0" smtClean="0">
                <a:latin typeface="Times New Roman" pitchFamily="18" charset="0"/>
                <a:ea typeface="Calibri" pitchFamily="34" charset="0"/>
                <a:cs typeface="Times New Roman" pitchFamily="18" charset="0"/>
              </a:rPr>
              <a:t>(1)</a:t>
            </a:r>
            <a:r>
              <a:rPr lang="en-US" altLang="cs-CZ" sz="1600" dirty="0" smtClean="0">
                <a:latin typeface="Times New Roman" pitchFamily="18" charset="0"/>
                <a:ea typeface="Calibri" pitchFamily="34" charset="0"/>
                <a:cs typeface="Times New Roman" pitchFamily="18" charset="0"/>
              </a:rPr>
              <a:t> may be used.</a:t>
            </a:r>
            <a:r>
              <a:rPr kumimoji="0" lang="en-US" altLang="cs-C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Star (</a:t>
            </a:r>
            <a:r>
              <a:rPr kumimoji="0" lang="cs-CZ" altLang="cs-C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altLang="cs-CZ"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indicates data problems. </a:t>
            </a:r>
            <a:endParaRPr kumimoji="0" lang="en-US" altLang="cs-CZ"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7755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332656"/>
            <a:ext cx="7416824" cy="923330"/>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Table 2</a:t>
            </a:r>
            <a:r>
              <a:rPr lang="en-US" dirty="0" smtClean="0">
                <a:latin typeface="Times New Roman" panose="02020603050405020304" pitchFamily="18" charset="0"/>
                <a:cs typeface="Times New Roman" panose="02020603050405020304" pitchFamily="18" charset="0"/>
              </a:rPr>
              <a:t>. Solar </a:t>
            </a:r>
            <a:r>
              <a:rPr lang="en-US" dirty="0">
                <a:latin typeface="Times New Roman" panose="02020603050405020304" pitchFamily="18" charset="0"/>
                <a:cs typeface="Times New Roman" panose="02020603050405020304" pitchFamily="18" charset="0"/>
              </a:rPr>
              <a:t>coefficients </a:t>
            </a:r>
            <a:r>
              <a:rPr lang="en-US" b="1" dirty="0">
                <a:solidFill>
                  <a:srgbClr val="FF0000"/>
                </a:solidFill>
                <a:latin typeface="Times New Roman" panose="02020603050405020304" pitchFamily="18" charset="0"/>
                <a:cs typeface="Times New Roman" panose="02020603050405020304" pitchFamily="18" charset="0"/>
              </a:rPr>
              <a:t>B</a:t>
            </a:r>
            <a:r>
              <a:rPr lang="en-US" dirty="0">
                <a:latin typeface="Times New Roman" panose="02020603050405020304" pitchFamily="18" charset="0"/>
                <a:cs typeface="Times New Roman" panose="02020603050405020304" pitchFamily="18" charset="0"/>
              </a:rPr>
              <a:t> (MHz/100s.f.u. for F10.7) from equation (1) and their standard errors for solar proxies F10.7 and </a:t>
            </a:r>
            <a:r>
              <a:rPr lang="cs-CZ" dirty="0">
                <a:latin typeface="Times New Roman" panose="02020603050405020304" pitchFamily="18" charset="0"/>
                <a:cs typeface="Times New Roman" panose="02020603050405020304" pitchFamily="18" charset="0"/>
              </a:rPr>
              <a:t>Fα</a:t>
            </a:r>
            <a:r>
              <a:rPr lang="en-US" dirty="0">
                <a:latin typeface="Times New Roman" panose="02020603050405020304" pitchFamily="18" charset="0"/>
                <a:cs typeface="Times New Roman" panose="02020603050405020304" pitchFamily="18" charset="0"/>
              </a:rPr>
              <a:t>. Period I = 1976-1995, period II = 1996-2014</a:t>
            </a:r>
            <a:r>
              <a:rPr lang="en-US" dirty="0" smtClean="0">
                <a:latin typeface="Times New Roman" panose="02020603050405020304" pitchFamily="18" charset="0"/>
                <a:cs typeface="Times New Roman" panose="02020603050405020304" pitchFamily="18" charset="0"/>
              </a:rPr>
              <a:t>. </a:t>
            </a:r>
            <a:r>
              <a:rPr lang="en-US" b="1" dirty="0" smtClean="0">
                <a:solidFill>
                  <a:srgbClr val="FF0000"/>
                </a:solidFill>
                <a:latin typeface="Times New Roman" panose="02020603050405020304" pitchFamily="18" charset="0"/>
                <a:cs typeface="Times New Roman" panose="02020603050405020304" pitchFamily="18" charset="0"/>
              </a:rPr>
              <a:t>B</a:t>
            </a:r>
            <a:r>
              <a:rPr lang="en-US" b="1" dirty="0" smtClean="0">
                <a:latin typeface="Times New Roman" panose="02020603050405020304" pitchFamily="18" charset="0"/>
                <a:cs typeface="Times New Roman" panose="02020603050405020304" pitchFamily="18" charset="0"/>
              </a:rPr>
              <a:t> is systematically higher for Period II.</a:t>
            </a:r>
            <a:endParaRPr lang="cs-CZ" b="1" dirty="0">
              <a:latin typeface="Times New Roman" panose="02020603050405020304" pitchFamily="18" charset="0"/>
              <a:cs typeface="Times New Roman" panose="02020603050405020304" pitchFamily="18" charset="0"/>
            </a:endParaRPr>
          </a:p>
        </p:txBody>
      </p:sp>
      <p:graphicFrame>
        <p:nvGraphicFramePr>
          <p:cNvPr id="3" name="Tabulka 2"/>
          <p:cNvGraphicFramePr>
            <a:graphicFrameLocks noGrp="1"/>
          </p:cNvGraphicFramePr>
          <p:nvPr>
            <p:extLst>
              <p:ext uri="{D42A27DB-BD31-4B8C-83A1-F6EECF244321}">
                <p14:modId xmlns:p14="http://schemas.microsoft.com/office/powerpoint/2010/main" val="3569669160"/>
              </p:ext>
            </p:extLst>
          </p:nvPr>
        </p:nvGraphicFramePr>
        <p:xfrm>
          <a:off x="251520" y="1556792"/>
          <a:ext cx="8745584" cy="5067294"/>
        </p:xfrm>
        <a:graphic>
          <a:graphicData uri="http://schemas.openxmlformats.org/drawingml/2006/table">
            <a:tbl>
              <a:tblPr firstRow="1" firstCol="1" bandRow="1">
                <a:tableStyleId>{5C22544A-7EE6-4342-B048-85BDC9FD1C3A}</a:tableStyleId>
              </a:tblPr>
              <a:tblGrid>
                <a:gridCol w="8745584"/>
              </a:tblGrid>
              <a:tr h="648072">
                <a:tc>
                  <a:txBody>
                    <a:bodyPr/>
                    <a:lstStyle/>
                    <a:p>
                      <a:pPr>
                        <a:lnSpc>
                          <a:spcPct val="150000"/>
                        </a:lnSpc>
                        <a:spcAft>
                          <a:spcPts val="0"/>
                        </a:spcAft>
                      </a:pPr>
                      <a:r>
                        <a:rPr lang="cs-CZ" sz="1800" dirty="0">
                          <a:effectLst/>
                          <a:latin typeface="Times New Roman" panose="02020603050405020304" pitchFamily="18" charset="0"/>
                          <a:cs typeface="Times New Roman" panose="02020603050405020304" pitchFamily="18" charset="0"/>
                        </a:rPr>
                        <a:t>            Period    foF2 Rome       foF2 Pruh         foF2 Jul              </a:t>
                      </a:r>
                      <a:r>
                        <a:rPr lang="cs-CZ" sz="1800" dirty="0" err="1">
                          <a:effectLst/>
                          <a:latin typeface="Times New Roman" panose="02020603050405020304" pitchFamily="18" charset="0"/>
                          <a:cs typeface="Times New Roman" panose="02020603050405020304" pitchFamily="18" charset="0"/>
                        </a:rPr>
                        <a:t>foE</a:t>
                      </a:r>
                      <a:r>
                        <a:rPr lang="cs-CZ" sz="1800" dirty="0">
                          <a:effectLst/>
                          <a:latin typeface="Times New Roman" panose="02020603050405020304" pitchFamily="18" charset="0"/>
                          <a:cs typeface="Times New Roman" panose="02020603050405020304" pitchFamily="18" charset="0"/>
                        </a:rPr>
                        <a:t> Jul                </a:t>
                      </a:r>
                      <a:r>
                        <a:rPr lang="cs-CZ" sz="1800" dirty="0" err="1">
                          <a:effectLst/>
                          <a:latin typeface="Times New Roman" panose="02020603050405020304" pitchFamily="18" charset="0"/>
                          <a:cs typeface="Times New Roman" panose="02020603050405020304" pitchFamily="18" charset="0"/>
                        </a:rPr>
                        <a:t>foE</a:t>
                      </a:r>
                      <a:r>
                        <a:rPr lang="cs-CZ" sz="1800" dirty="0">
                          <a:effectLst/>
                          <a:latin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cs typeface="Times New Roman" panose="02020603050405020304" pitchFamily="18" charset="0"/>
                        </a:rPr>
                        <a:t>Chil</a:t>
                      </a:r>
                      <a:endParaRPr lang="cs-CZ" sz="1800" dirty="0">
                        <a:effectLst/>
                        <a:latin typeface="Times New Roman" panose="02020603050405020304" pitchFamily="18" charset="0"/>
                        <a:ea typeface="Calibri"/>
                        <a:cs typeface="Times New Roman" panose="02020603050405020304" pitchFamily="18" charset="0"/>
                      </a:endParaRPr>
                    </a:p>
                  </a:txBody>
                  <a:tcPr marL="68580" marR="68580" marT="0" marB="0"/>
                </a:tc>
              </a:tr>
              <a:tr h="2258982">
                <a:tc>
                  <a:txBody>
                    <a:bodyPr/>
                    <a:lstStyle/>
                    <a:p>
                      <a:pPr algn="ctr">
                        <a:lnSpc>
                          <a:spcPct val="150000"/>
                        </a:lnSpc>
                        <a:spcAft>
                          <a:spcPts val="0"/>
                        </a:spcAft>
                      </a:pPr>
                      <a:r>
                        <a:rPr lang="en-US" sz="1800" dirty="0">
                          <a:effectLst/>
                          <a:latin typeface="Times New Roman" panose="02020603050405020304" pitchFamily="18" charset="0"/>
                          <a:cs typeface="Times New Roman" panose="02020603050405020304" pitchFamily="18" charset="0"/>
                        </a:rPr>
                        <a:t>All years</a:t>
                      </a:r>
                      <a:endParaRPr lang="cs-CZ" sz="1800" dirty="0">
                        <a:effectLst/>
                        <a:latin typeface="Times New Roman" panose="02020603050405020304" pitchFamily="18" charset="0"/>
                        <a:cs typeface="Times New Roman" panose="02020603050405020304" pitchFamily="18" charset="0"/>
                      </a:endParaRPr>
                    </a:p>
                    <a:p>
                      <a:pPr>
                        <a:lnSpc>
                          <a:spcPct val="150000"/>
                        </a:lnSpc>
                        <a:spcAft>
                          <a:spcPts val="0"/>
                        </a:spcAft>
                      </a:pPr>
                      <a:r>
                        <a:rPr lang="cs-CZ" sz="1800" dirty="0">
                          <a:effectLst/>
                          <a:latin typeface="Times New Roman" panose="02020603050405020304" pitchFamily="18" charset="0"/>
                          <a:cs typeface="Times New Roman" panose="02020603050405020304" pitchFamily="18" charset="0"/>
                        </a:rPr>
                        <a:t> F10.7       I          4.1±0.2            3.6±0.1            3.9±0.1             0.49±0.01           0.52±0.01</a:t>
                      </a:r>
                    </a:p>
                    <a:p>
                      <a:pPr>
                        <a:lnSpc>
                          <a:spcPct val="150000"/>
                        </a:lnSpc>
                        <a:spcAft>
                          <a:spcPts val="0"/>
                        </a:spcAft>
                      </a:pPr>
                      <a:r>
                        <a:rPr lang="cs-CZ" sz="1800" dirty="0">
                          <a:effectLst/>
                          <a:latin typeface="Times New Roman" panose="02020603050405020304" pitchFamily="18" charset="0"/>
                          <a:cs typeface="Times New Roman" panose="02020603050405020304" pitchFamily="18" charset="0"/>
                        </a:rPr>
                        <a:t>                 II         5.0±0.1            4.6±0.1            4.5±0.1             0.57±0.05           0.58±0.04</a:t>
                      </a:r>
                    </a:p>
                    <a:p>
                      <a:pPr>
                        <a:lnSpc>
                          <a:spcPct val="150000"/>
                        </a:lnSpc>
                        <a:spcAft>
                          <a:spcPts val="0"/>
                        </a:spcAft>
                      </a:pPr>
                      <a:r>
                        <a:rPr lang="cs-CZ" sz="1800" dirty="0">
                          <a:effectLst/>
                          <a:latin typeface="Times New Roman" panose="02020603050405020304" pitchFamily="18" charset="0"/>
                          <a:cs typeface="Times New Roman" panose="02020603050405020304" pitchFamily="18" charset="0"/>
                        </a:rPr>
                        <a:t>    Fα         I         2.68±0.13        2.36±0.10        2.56±0.12         0.313±0.017       0.334±0.016</a:t>
                      </a:r>
                    </a:p>
                    <a:p>
                      <a:pPr>
                        <a:lnSpc>
                          <a:spcPct val="150000"/>
                        </a:lnSpc>
                        <a:spcAft>
                          <a:spcPts val="0"/>
                        </a:spcAft>
                      </a:pPr>
                      <a:r>
                        <a:rPr lang="cs-CZ" sz="1800" dirty="0">
                          <a:effectLst/>
                          <a:latin typeface="Times New Roman" panose="02020603050405020304" pitchFamily="18" charset="0"/>
                          <a:cs typeface="Times New Roman" panose="02020603050405020304" pitchFamily="18" charset="0"/>
                        </a:rPr>
                        <a:t>                 II        3.08±0.08        2.81±0.09        2.74±0.09         0.352±0.033       0.354±0.024</a:t>
                      </a:r>
                      <a:endParaRPr lang="cs-CZ" sz="1800" dirty="0">
                        <a:effectLst/>
                        <a:latin typeface="Times New Roman" panose="02020603050405020304" pitchFamily="18" charset="0"/>
                        <a:ea typeface="Calibri"/>
                        <a:cs typeface="Times New Roman" panose="02020603050405020304" pitchFamily="18" charset="0"/>
                      </a:endParaRPr>
                    </a:p>
                  </a:txBody>
                  <a:tcPr marL="68580" marR="68580" marT="0" marB="0"/>
                </a:tc>
              </a:tr>
              <a:tr h="2160240">
                <a:tc>
                  <a:txBody>
                    <a:bodyPr/>
                    <a:lstStyle/>
                    <a:p>
                      <a:pPr algn="ctr">
                        <a:lnSpc>
                          <a:spcPct val="150000"/>
                        </a:lnSpc>
                        <a:spcAft>
                          <a:spcPts val="0"/>
                        </a:spcAft>
                      </a:pPr>
                      <a:r>
                        <a:rPr lang="en-US" sz="1800" dirty="0">
                          <a:effectLst/>
                          <a:latin typeface="Times New Roman" panose="02020603050405020304" pitchFamily="18" charset="0"/>
                          <a:cs typeface="Times New Roman" panose="02020603050405020304" pitchFamily="18" charset="0"/>
                        </a:rPr>
                        <a:t>Years of high solar activity (F10.7 &gt; 152) removed</a:t>
                      </a:r>
                      <a:endParaRPr lang="cs-CZ" sz="1800" dirty="0">
                        <a:effectLst/>
                        <a:latin typeface="Times New Roman" panose="02020603050405020304" pitchFamily="18" charset="0"/>
                        <a:cs typeface="Times New Roman" panose="02020603050405020304" pitchFamily="18" charset="0"/>
                      </a:endParaRPr>
                    </a:p>
                    <a:p>
                      <a:pPr>
                        <a:lnSpc>
                          <a:spcPct val="150000"/>
                        </a:lnSpc>
                        <a:spcAft>
                          <a:spcPts val="0"/>
                        </a:spcAft>
                      </a:pPr>
                      <a:r>
                        <a:rPr lang="cs-CZ" sz="1800" dirty="0">
                          <a:effectLst/>
                          <a:latin typeface="Times New Roman" panose="02020603050405020304" pitchFamily="18" charset="0"/>
                          <a:cs typeface="Times New Roman" panose="02020603050405020304" pitchFamily="18" charset="0"/>
                        </a:rPr>
                        <a:t> F10.7       I           5.0±0.2            4.1±0.2           4.4±0.2             0.46±0.03           0.50±0.03</a:t>
                      </a:r>
                    </a:p>
                    <a:p>
                      <a:pPr>
                        <a:lnSpc>
                          <a:spcPct val="150000"/>
                        </a:lnSpc>
                        <a:spcAft>
                          <a:spcPts val="0"/>
                        </a:spcAft>
                      </a:pPr>
                      <a:r>
                        <a:rPr lang="cs-CZ" sz="1800" dirty="0">
                          <a:effectLst/>
                          <a:latin typeface="Times New Roman" panose="02020603050405020304" pitchFamily="18" charset="0"/>
                          <a:cs typeface="Times New Roman" panose="02020603050405020304" pitchFamily="18" charset="0"/>
                        </a:rPr>
                        <a:t>                 II          5.3±0.1            4.8±0.2           4.6±0.2             0.53±0.08           0.56±0.06</a:t>
                      </a:r>
                    </a:p>
                    <a:p>
                      <a:pPr>
                        <a:lnSpc>
                          <a:spcPct val="150000"/>
                        </a:lnSpc>
                        <a:spcAft>
                          <a:spcPts val="0"/>
                        </a:spcAft>
                      </a:pPr>
                      <a:r>
                        <a:rPr lang="cs-CZ" sz="1800" dirty="0">
                          <a:effectLst/>
                          <a:latin typeface="Times New Roman" panose="02020603050405020304" pitchFamily="18" charset="0"/>
                          <a:cs typeface="Times New Roman" panose="02020603050405020304" pitchFamily="18" charset="0"/>
                        </a:rPr>
                        <a:t>    Fα         I         2.91±0.22         2.31±0.22       2.48±0.24         0.252±0.034       0.278±0.032</a:t>
                      </a:r>
                    </a:p>
                    <a:p>
                      <a:pPr>
                        <a:lnSpc>
                          <a:spcPct val="150000"/>
                        </a:lnSpc>
                        <a:spcAft>
                          <a:spcPts val="0"/>
                        </a:spcAft>
                      </a:pPr>
                      <a:r>
                        <a:rPr lang="cs-CZ" sz="1800" dirty="0">
                          <a:effectLst/>
                          <a:latin typeface="Times New Roman" panose="02020603050405020304" pitchFamily="18" charset="0"/>
                          <a:cs typeface="Times New Roman" panose="02020603050405020304" pitchFamily="18" charset="0"/>
                        </a:rPr>
                        <a:t>                 II        3.22±0.11         2.98±0.13       2.75±0.15         0.331±0.056       0.352±0.039</a:t>
                      </a:r>
                      <a:endParaRPr lang="cs-CZ" sz="1800" dirty="0">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422431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5633807" y="1748011"/>
            <a:ext cx="3390005" cy="2308324"/>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Figure </a:t>
            </a:r>
            <a:r>
              <a:rPr lang="en-US" dirty="0" smtClean="0">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Evolution of the 11-year-long sliding window parameter B (MHz/100s.f.u., F10.7) from equation (1) for foF2 from </a:t>
            </a:r>
            <a:r>
              <a:rPr lang="en-US" dirty="0" err="1" smtClean="0">
                <a:latin typeface="Times New Roman" panose="02020603050405020304" pitchFamily="18" charset="0"/>
                <a:cs typeface="Times New Roman" panose="02020603050405020304" pitchFamily="18" charset="0"/>
              </a:rPr>
              <a:t>Juliusruh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Pruhonice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Rome, </a:t>
            </a:r>
            <a:r>
              <a:rPr lang="en-US" dirty="0">
                <a:latin typeface="Times New Roman" panose="02020603050405020304" pitchFamily="18" charset="0"/>
                <a:cs typeface="Times New Roman" panose="02020603050405020304" pitchFamily="18" charset="0"/>
              </a:rPr>
              <a:t>and of 10xB for </a:t>
            </a:r>
            <a:r>
              <a:rPr lang="en-US" dirty="0" err="1">
                <a:latin typeface="Times New Roman" panose="02020603050405020304" pitchFamily="18" charset="0"/>
                <a:cs typeface="Times New Roman" panose="02020603050405020304" pitchFamily="18" charset="0"/>
              </a:rPr>
              <a:t>foE</a:t>
            </a:r>
            <a:r>
              <a:rPr lang="en-US" dirty="0">
                <a:latin typeface="Times New Roman" panose="02020603050405020304" pitchFamily="18" charset="0"/>
                <a:cs typeface="Times New Roman" panose="02020603050405020304" pitchFamily="18" charset="0"/>
              </a:rPr>
              <a:t> from </a:t>
            </a:r>
            <a:r>
              <a:rPr lang="en-US" dirty="0" smtClean="0">
                <a:latin typeface="Times New Roman" panose="02020603050405020304" pitchFamily="18" charset="0"/>
                <a:cs typeface="Times New Roman" panose="02020603050405020304" pitchFamily="18" charset="0"/>
              </a:rPr>
              <a:t>Chilton </a:t>
            </a:r>
            <a:r>
              <a:rPr lang="en-US" dirty="0">
                <a:latin typeface="Times New Roman" panose="02020603050405020304" pitchFamily="18" charset="0"/>
                <a:cs typeface="Times New Roman" panose="02020603050405020304" pitchFamily="18" charset="0"/>
              </a:rPr>
              <a:t>and </a:t>
            </a:r>
            <a:r>
              <a:rPr lang="en-US" dirty="0" err="1" smtClean="0">
                <a:latin typeface="Times New Roman" panose="02020603050405020304" pitchFamily="18" charset="0"/>
                <a:cs typeface="Times New Roman" panose="02020603050405020304" pitchFamily="18" charset="0"/>
              </a:rPr>
              <a:t>Juliusruh</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for intervals centered in years 1981-2009.</a:t>
            </a:r>
            <a:endParaRPr lang="cs-CZ" dirty="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1556791"/>
            <a:ext cx="5001364" cy="4962629"/>
          </a:xfrm>
          <a:prstGeom prst="rect">
            <a:avLst/>
          </a:prstGeom>
        </p:spPr>
      </p:pic>
      <p:sp>
        <p:nvSpPr>
          <p:cNvPr id="5" name="Obdélník 4"/>
          <p:cNvSpPr/>
          <p:nvPr/>
        </p:nvSpPr>
        <p:spPr>
          <a:xfrm>
            <a:off x="5633806" y="4581128"/>
            <a:ext cx="3078145" cy="923330"/>
          </a:xfrm>
          <a:prstGeom prst="rect">
            <a:avLst/>
          </a:prstGeom>
        </p:spPr>
        <p:txBody>
          <a:bodyPr wrap="square">
            <a:spAutoFit/>
          </a:bodyPr>
          <a:lstStyle/>
          <a:p>
            <a:r>
              <a:rPr lang="en-US" dirty="0" err="1">
                <a:latin typeface="Times New Roman" panose="02020603050405020304" pitchFamily="18" charset="0"/>
                <a:cs typeface="Times New Roman" panose="02020603050405020304" pitchFamily="18" charset="0"/>
              </a:rPr>
              <a:t>foE</a:t>
            </a:r>
            <a:r>
              <a:rPr lang="en-US" dirty="0">
                <a:latin typeface="Times New Roman" panose="02020603050405020304" pitchFamily="18" charset="0"/>
                <a:cs typeface="Times New Roman" panose="02020603050405020304" pitchFamily="18" charset="0"/>
              </a:rPr>
              <a:t> - last three data points are unreliable due to serious data problems</a:t>
            </a:r>
            <a:endParaRPr lang="cs-CZ" dirty="0">
              <a:latin typeface="Times New Roman" panose="02020603050405020304" pitchFamily="18" charset="0"/>
              <a:cs typeface="Times New Roman" panose="02020603050405020304" pitchFamily="18" charset="0"/>
            </a:endParaRPr>
          </a:p>
        </p:txBody>
      </p:sp>
      <p:sp>
        <p:nvSpPr>
          <p:cNvPr id="4" name="Obdélník 3"/>
          <p:cNvSpPr/>
          <p:nvPr/>
        </p:nvSpPr>
        <p:spPr>
          <a:xfrm>
            <a:off x="610218" y="260648"/>
            <a:ext cx="7778206" cy="400110"/>
          </a:xfrm>
          <a:prstGeom prst="rect">
            <a:avLst/>
          </a:prstGeom>
        </p:spPr>
        <p:txBody>
          <a:bodyPr wrap="square">
            <a:spAutoFit/>
          </a:bodyPr>
          <a:lstStyle/>
          <a:p>
            <a:r>
              <a:rPr lang="cs-CZ" sz="2000" b="1" dirty="0" err="1">
                <a:latin typeface="Times New Roman" panose="02020603050405020304" pitchFamily="18" charset="0"/>
                <a:cs typeface="Times New Roman" panose="02020603050405020304" pitchFamily="18" charset="0"/>
              </a:rPr>
              <a:t>foE</a:t>
            </a:r>
            <a:r>
              <a:rPr lang="cs-CZ"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relatively stable level of </a:t>
            </a:r>
            <a:r>
              <a:rPr lang="en-US" sz="2000" b="1" dirty="0">
                <a:solidFill>
                  <a:srgbClr val="FF0000"/>
                </a:solidFill>
                <a:latin typeface="Times New Roman" panose="02020603050405020304" pitchFamily="18" charset="0"/>
                <a:cs typeface="Times New Roman" panose="02020603050405020304" pitchFamily="18" charset="0"/>
              </a:rPr>
              <a:t>B</a:t>
            </a:r>
            <a:r>
              <a:rPr lang="en-US" sz="2000" dirty="0">
                <a:latin typeface="Times New Roman" panose="02020603050405020304" pitchFamily="18" charset="0"/>
                <a:cs typeface="Times New Roman" panose="02020603050405020304" pitchFamily="18" charset="0"/>
              </a:rPr>
              <a:t> </a:t>
            </a:r>
            <a:r>
              <a:rPr lang="en-US" sz="2000" b="1" dirty="0">
                <a:solidFill>
                  <a:srgbClr val="0000CC"/>
                </a:solidFill>
                <a:latin typeface="Times New Roman" panose="02020603050405020304" pitchFamily="18" charset="0"/>
                <a:cs typeface="Times New Roman" panose="02020603050405020304" pitchFamily="18" charset="0"/>
              </a:rPr>
              <a:t>until ~2000, then an increase by ~20%</a:t>
            </a:r>
            <a:endParaRPr lang="cs-CZ" sz="2000" b="1" dirty="0">
              <a:solidFill>
                <a:srgbClr val="0000CC"/>
              </a:solidFill>
              <a:latin typeface="Times New Roman" panose="02020603050405020304" pitchFamily="18" charset="0"/>
              <a:cs typeface="Times New Roman" panose="02020603050405020304" pitchFamily="18" charset="0"/>
            </a:endParaRPr>
          </a:p>
        </p:txBody>
      </p:sp>
      <p:sp>
        <p:nvSpPr>
          <p:cNvPr id="7" name="Obdélník 6"/>
          <p:cNvSpPr/>
          <p:nvPr/>
        </p:nvSpPr>
        <p:spPr>
          <a:xfrm>
            <a:off x="467544" y="764704"/>
            <a:ext cx="8424936" cy="707886"/>
          </a:xfrm>
          <a:prstGeom prst="rect">
            <a:avLst/>
          </a:prstGeom>
        </p:spPr>
        <p:txBody>
          <a:bodyPr wrap="square">
            <a:spAutoFit/>
          </a:bodyPr>
          <a:lstStyle/>
          <a:p>
            <a:r>
              <a:rPr lang="cs-CZ" sz="2000" b="1" dirty="0">
                <a:latin typeface="Times New Roman" panose="02020603050405020304" pitchFamily="18" charset="0"/>
                <a:cs typeface="Times New Roman" panose="02020603050405020304" pitchFamily="18" charset="0"/>
              </a:rPr>
              <a:t>foF2</a:t>
            </a:r>
            <a:r>
              <a:rPr lang="cs-CZ"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US" sz="2000" b="1" dirty="0">
                <a:solidFill>
                  <a:srgbClr val="0000CC"/>
                </a:solidFill>
                <a:latin typeface="Times New Roman" panose="02020603050405020304" pitchFamily="18" charset="0"/>
                <a:cs typeface="Times New Roman" panose="02020603050405020304" pitchFamily="18" charset="0"/>
              </a:rPr>
              <a:t>main increase of </a:t>
            </a:r>
            <a:r>
              <a:rPr lang="en-US" sz="2000" b="1" dirty="0">
                <a:solidFill>
                  <a:srgbClr val="FF0000"/>
                </a:solidFill>
                <a:latin typeface="Times New Roman" panose="02020603050405020304" pitchFamily="18" charset="0"/>
                <a:cs typeface="Times New Roman" panose="02020603050405020304" pitchFamily="18" charset="0"/>
              </a:rPr>
              <a:t>B</a:t>
            </a:r>
            <a:r>
              <a:rPr lang="en-US" sz="2000" b="1" dirty="0">
                <a:solidFill>
                  <a:srgbClr val="0000CC"/>
                </a:solidFill>
                <a:latin typeface="Times New Roman" panose="02020603050405020304" pitchFamily="18" charset="0"/>
                <a:cs typeface="Times New Roman" panose="02020603050405020304" pitchFamily="18" charset="0"/>
              </a:rPr>
              <a:t> is between 1994 and 1997</a:t>
            </a:r>
            <a:r>
              <a:rPr lang="en-US" sz="2000" dirty="0">
                <a:latin typeface="Times New Roman" panose="02020603050405020304" pitchFamily="18" charset="0"/>
                <a:cs typeface="Times New Roman" panose="02020603050405020304" pitchFamily="18" charset="0"/>
              </a:rPr>
              <a:t>; the low level of </a:t>
            </a:r>
            <a:r>
              <a:rPr lang="en-US" sz="2000" b="1" dirty="0">
                <a:solidFill>
                  <a:srgbClr val="FF0000"/>
                </a:solidFill>
                <a:latin typeface="Times New Roman" panose="02020603050405020304" pitchFamily="18" charset="0"/>
                <a:cs typeface="Times New Roman" panose="02020603050405020304" pitchFamily="18" charset="0"/>
              </a:rPr>
              <a:t>B</a:t>
            </a:r>
            <a:r>
              <a:rPr lang="en-US" sz="2000" dirty="0">
                <a:latin typeface="Times New Roman" panose="02020603050405020304" pitchFamily="18" charset="0"/>
                <a:cs typeface="Times New Roman" panose="02020603050405020304" pitchFamily="18" charset="0"/>
              </a:rPr>
              <a:t> in 1988-1993 is </a:t>
            </a:r>
            <a:r>
              <a:rPr lang="en-US" sz="1870" dirty="0">
                <a:latin typeface="Times New Roman" panose="02020603050405020304" pitchFamily="18" charset="0"/>
                <a:cs typeface="Times New Roman" panose="02020603050405020304" pitchFamily="18" charset="0"/>
              </a:rPr>
              <a:t>due</a:t>
            </a:r>
            <a:r>
              <a:rPr lang="en-US" sz="2000" dirty="0">
                <a:latin typeface="Times New Roman" panose="02020603050405020304" pitchFamily="18" charset="0"/>
                <a:cs typeface="Times New Roman" panose="02020603050405020304" pitchFamily="18" charset="0"/>
              </a:rPr>
              <a:t> to two years of very high solar activity </a:t>
            </a:r>
            <a:r>
              <a:rPr lang="en-US" sz="2000" dirty="0" smtClean="0">
                <a:latin typeface="Times New Roman" panose="02020603050405020304" pitchFamily="18" charset="0"/>
                <a:cs typeface="Times New Roman" panose="02020603050405020304" pitchFamily="18" charset="0"/>
              </a:rPr>
              <a:t>(effect </a:t>
            </a:r>
            <a:r>
              <a:rPr lang="en-US" sz="2000" dirty="0">
                <a:latin typeface="Times New Roman" panose="02020603050405020304" pitchFamily="18" charset="0"/>
                <a:cs typeface="Times New Roman" panose="02020603050405020304" pitchFamily="18" charset="0"/>
              </a:rPr>
              <a:t>of </a:t>
            </a:r>
            <a:r>
              <a:rPr lang="en-US" sz="2000" dirty="0" smtClean="0">
                <a:latin typeface="Times New Roman" panose="02020603050405020304" pitchFamily="18" charset="0"/>
                <a:cs typeface="Times New Roman" panose="02020603050405020304" pitchFamily="18" charset="0"/>
              </a:rPr>
              <a:t>hysteresis)</a:t>
            </a:r>
            <a:endParaRPr 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3012068"/>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305" y="1844824"/>
            <a:ext cx="6623959" cy="3790976"/>
          </a:xfrm>
          <a:prstGeom prst="rect">
            <a:avLst/>
          </a:prstGeom>
        </p:spPr>
      </p:pic>
      <p:sp>
        <p:nvSpPr>
          <p:cNvPr id="3" name="Obdélník 2"/>
          <p:cNvSpPr/>
          <p:nvPr/>
        </p:nvSpPr>
        <p:spPr>
          <a:xfrm>
            <a:off x="1627123" y="260648"/>
            <a:ext cx="5889754" cy="523220"/>
          </a:xfrm>
          <a:prstGeom prst="rect">
            <a:avLst/>
          </a:prstGeom>
        </p:spPr>
        <p:txBody>
          <a:bodyPr wrap="none">
            <a:spAutoFit/>
          </a:bodyPr>
          <a:lstStyle/>
          <a:p>
            <a:r>
              <a:rPr lang="en-US" sz="2800" b="1" dirty="0">
                <a:solidFill>
                  <a:srgbClr val="0000CC"/>
                </a:solidFill>
                <a:latin typeface="Times New Roman" panose="02020603050405020304" pitchFamily="18" charset="0"/>
                <a:cs typeface="Times New Roman" panose="02020603050405020304" pitchFamily="18" charset="0"/>
              </a:rPr>
              <a:t>Something is happening with the Sun</a:t>
            </a:r>
            <a:endParaRPr lang="cs-CZ" sz="2800" b="1" dirty="0">
              <a:solidFill>
                <a:srgbClr val="0000CC"/>
              </a:solidFill>
              <a:latin typeface="Times New Roman" panose="02020603050405020304" pitchFamily="18" charset="0"/>
              <a:cs typeface="Times New Roman" panose="02020603050405020304" pitchFamily="18" charset="0"/>
            </a:endParaRPr>
          </a:p>
        </p:txBody>
      </p:sp>
      <p:sp>
        <p:nvSpPr>
          <p:cNvPr id="4" name="Obdélník 3"/>
          <p:cNvSpPr/>
          <p:nvPr/>
        </p:nvSpPr>
        <p:spPr>
          <a:xfrm>
            <a:off x="802292" y="908719"/>
            <a:ext cx="7550713" cy="830997"/>
          </a:xfrm>
          <a:prstGeom prst="rect">
            <a:avLst/>
          </a:prstGeom>
        </p:spPr>
        <p:txBody>
          <a:bodyPr wrap="square">
            <a:spAutoFit/>
          </a:bodyPr>
          <a:lstStyle/>
          <a:p>
            <a:r>
              <a:rPr lang="en-US" sz="1600" dirty="0">
                <a:latin typeface="Times New Roman" panose="02020603050405020304" pitchFamily="18" charset="0"/>
                <a:cs typeface="Times New Roman" panose="02020603050405020304" pitchFamily="18" charset="0"/>
              </a:rPr>
              <a:t>Left panel: F10.7 plotted vs. sunspot numbers. Relationship between them has changed significantly during solar cycle 23. Right panel: The sunspot formation fraction parameter changed remarkably during solar cycle 23. </a:t>
            </a:r>
            <a:r>
              <a:rPr lang="en-US" sz="1600" dirty="0" err="1">
                <a:latin typeface="Times New Roman" panose="02020603050405020304" pitchFamily="18" charset="0"/>
                <a:cs typeface="Times New Roman" panose="02020603050405020304" pitchFamily="18" charset="0"/>
              </a:rPr>
              <a:t>Balogh</a:t>
            </a:r>
            <a:r>
              <a:rPr lang="en-US" sz="1600" dirty="0">
                <a:latin typeface="Times New Roman" panose="02020603050405020304" pitchFamily="18" charset="0"/>
                <a:cs typeface="Times New Roman" panose="02020603050405020304" pitchFamily="18" charset="0"/>
              </a:rPr>
              <a:t> et al. (2014).</a:t>
            </a:r>
            <a:endParaRPr lang="cs-CZ" sz="1600" dirty="0">
              <a:latin typeface="Times New Roman" panose="02020603050405020304" pitchFamily="18" charset="0"/>
              <a:cs typeface="Times New Roman" panose="02020603050405020304" pitchFamily="18" charset="0"/>
            </a:endParaRPr>
          </a:p>
        </p:txBody>
      </p:sp>
      <p:sp>
        <p:nvSpPr>
          <p:cNvPr id="5" name="Obdélník 4"/>
          <p:cNvSpPr/>
          <p:nvPr/>
        </p:nvSpPr>
        <p:spPr>
          <a:xfrm>
            <a:off x="6933836" y="2132856"/>
            <a:ext cx="2016224" cy="2554545"/>
          </a:xfrm>
          <a:prstGeom prst="rect">
            <a:avLst/>
          </a:prstGeom>
        </p:spPr>
        <p:txBody>
          <a:bodyPr wrap="square">
            <a:spAutoFit/>
          </a:bodyPr>
          <a:lstStyle/>
          <a:p>
            <a:r>
              <a:rPr lang="en-US" sz="2000" b="1" dirty="0">
                <a:solidFill>
                  <a:srgbClr val="C00000"/>
                </a:solidFill>
                <a:latin typeface="Times New Roman" panose="02020603050405020304" pitchFamily="18" charset="0"/>
                <a:cs typeface="Times New Roman" panose="02020603050405020304" pitchFamily="18" charset="0"/>
              </a:rPr>
              <a:t>Compared to previous solar cycles, the Sun has changed its behavior in cycles 23 and </a:t>
            </a:r>
            <a:r>
              <a:rPr lang="en-US" sz="2000" b="1" dirty="0" smtClean="0">
                <a:solidFill>
                  <a:srgbClr val="C00000"/>
                </a:solidFill>
                <a:latin typeface="Times New Roman" panose="02020603050405020304" pitchFamily="18" charset="0"/>
                <a:cs typeface="Times New Roman" panose="02020603050405020304" pitchFamily="18" charset="0"/>
              </a:rPr>
              <a:t>early 24 </a:t>
            </a:r>
            <a:r>
              <a:rPr lang="en-US" sz="2000" b="1" dirty="0">
                <a:solidFill>
                  <a:srgbClr val="C00000"/>
                </a:solidFill>
                <a:latin typeface="Times New Roman" panose="02020603050405020304" pitchFamily="18" charset="0"/>
                <a:cs typeface="Times New Roman" panose="02020603050405020304" pitchFamily="18" charset="0"/>
              </a:rPr>
              <a:t>(present).</a:t>
            </a:r>
            <a:endParaRPr lang="cs-CZ" sz="2000" b="1" dirty="0">
              <a:solidFill>
                <a:srgbClr val="C00000"/>
              </a:solidFill>
              <a:latin typeface="Times New Roman" panose="02020603050405020304" pitchFamily="18" charset="0"/>
              <a:cs typeface="Times New Roman" panose="02020603050405020304" pitchFamily="18" charset="0"/>
            </a:endParaRPr>
          </a:p>
        </p:txBody>
      </p:sp>
      <p:sp>
        <p:nvSpPr>
          <p:cNvPr id="6" name="Obdélník 5"/>
          <p:cNvSpPr/>
          <p:nvPr/>
        </p:nvSpPr>
        <p:spPr>
          <a:xfrm>
            <a:off x="467544" y="5787853"/>
            <a:ext cx="8208912"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The relationships among solar proxies F10.7, Mg II and Fα (solar H Lyman alpha flux) also changed to some extent.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3637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419872" y="332656"/>
            <a:ext cx="2305439" cy="584775"/>
          </a:xfrm>
          <a:prstGeom prst="rect">
            <a:avLst/>
          </a:prstGeom>
        </p:spPr>
        <p:txBody>
          <a:bodyPr wrap="none">
            <a:spAutoFit/>
          </a:bodyPr>
          <a:lstStyle/>
          <a:p>
            <a:r>
              <a:rPr lang="en-US" sz="3200" b="1" dirty="0">
                <a:solidFill>
                  <a:srgbClr val="0000CC"/>
                </a:solidFill>
                <a:latin typeface="Times New Roman" panose="02020603050405020304" pitchFamily="18" charset="0"/>
                <a:cs typeface="Times New Roman" panose="02020603050405020304" pitchFamily="18" charset="0"/>
              </a:rPr>
              <a:t>Conclusions</a:t>
            </a:r>
            <a:endParaRPr lang="cs-CZ" sz="3200" b="1" dirty="0">
              <a:solidFill>
                <a:srgbClr val="0000CC"/>
              </a:solidFill>
              <a:latin typeface="Times New Roman" panose="02020603050405020304" pitchFamily="18" charset="0"/>
              <a:cs typeface="Times New Roman" panose="02020603050405020304" pitchFamily="18" charset="0"/>
            </a:endParaRPr>
          </a:p>
        </p:txBody>
      </p:sp>
      <p:sp>
        <p:nvSpPr>
          <p:cNvPr id="3" name="Obdélník 2"/>
          <p:cNvSpPr/>
          <p:nvPr/>
        </p:nvSpPr>
        <p:spPr>
          <a:xfrm>
            <a:off x="953344" y="1268760"/>
            <a:ext cx="7272808" cy="2246769"/>
          </a:xfrm>
          <a:prstGeom prst="rect">
            <a:avLst/>
          </a:prstGeom>
        </p:spPr>
        <p:txBody>
          <a:bodyPr wrap="square">
            <a:spAutoFit/>
          </a:bodyPr>
          <a:lstStyle/>
          <a:p>
            <a:r>
              <a:rPr lang="en-US" sz="2000" b="1" dirty="0">
                <a:solidFill>
                  <a:srgbClr val="C00000"/>
                </a:solidFill>
                <a:latin typeface="Times New Roman" panose="02020603050405020304" pitchFamily="18" charset="0"/>
                <a:cs typeface="Times New Roman" panose="02020603050405020304" pitchFamily="18" charset="0"/>
              </a:rPr>
              <a:t>1. The dependence of both foF2 and </a:t>
            </a:r>
            <a:r>
              <a:rPr lang="en-US" sz="2000" b="1" dirty="0" err="1">
                <a:solidFill>
                  <a:srgbClr val="C00000"/>
                </a:solidFill>
                <a:latin typeface="Times New Roman" panose="02020603050405020304" pitchFamily="18" charset="0"/>
                <a:cs typeface="Times New Roman" panose="02020603050405020304" pitchFamily="18" charset="0"/>
              </a:rPr>
              <a:t>foE</a:t>
            </a:r>
            <a:r>
              <a:rPr lang="en-US" sz="2000" b="1" dirty="0">
                <a:solidFill>
                  <a:srgbClr val="C00000"/>
                </a:solidFill>
                <a:latin typeface="Times New Roman" panose="02020603050405020304" pitchFamily="18" charset="0"/>
                <a:cs typeface="Times New Roman" panose="02020603050405020304" pitchFamily="18" charset="0"/>
              </a:rPr>
              <a:t> on solar activity proxies is stronger in the period 1996-2014 than in 1976-1995. </a:t>
            </a:r>
            <a:r>
              <a:rPr lang="cs-CZ" sz="2000" b="1" dirty="0" err="1" smtClean="0">
                <a:solidFill>
                  <a:srgbClr val="C00000"/>
                </a:solidFill>
                <a:latin typeface="Times New Roman" panose="02020603050405020304" pitchFamily="18" charset="0"/>
                <a:cs typeface="Times New Roman" panose="02020603050405020304" pitchFamily="18" charset="0"/>
              </a:rPr>
              <a:t>For</a:t>
            </a:r>
            <a:r>
              <a:rPr lang="cs-CZ" sz="2000" b="1" dirty="0" smtClean="0">
                <a:solidFill>
                  <a:srgbClr val="C00000"/>
                </a:solidFill>
                <a:latin typeface="Times New Roman" panose="02020603050405020304" pitchFamily="18" charset="0"/>
                <a:cs typeface="Times New Roman" panose="02020603050405020304" pitchFamily="18" charset="0"/>
              </a:rPr>
              <a:t> </a:t>
            </a:r>
            <a:r>
              <a:rPr lang="cs-CZ" sz="2000" b="1" dirty="0" err="1" smtClean="0">
                <a:solidFill>
                  <a:srgbClr val="C00000"/>
                </a:solidFill>
                <a:latin typeface="Times New Roman" panose="02020603050405020304" pitchFamily="18" charset="0"/>
                <a:cs typeface="Times New Roman" panose="02020603050405020304" pitchFamily="18" charset="0"/>
              </a:rPr>
              <a:t>foF</a:t>
            </a:r>
            <a:r>
              <a:rPr lang="en-US" sz="2000" b="1" dirty="0" smtClean="0">
                <a:solidFill>
                  <a:srgbClr val="C00000"/>
                </a:solidFill>
                <a:latin typeface="Times New Roman" panose="02020603050405020304" pitchFamily="18" charset="0"/>
                <a:cs typeface="Times New Roman" panose="02020603050405020304" pitchFamily="18" charset="0"/>
              </a:rPr>
              <a:t>2</a:t>
            </a:r>
            <a:r>
              <a:rPr lang="cs-CZ" sz="2000" b="1" dirty="0" smtClean="0">
                <a:solidFill>
                  <a:srgbClr val="C00000"/>
                </a:solidFill>
                <a:latin typeface="Times New Roman" panose="02020603050405020304" pitchFamily="18" charset="0"/>
                <a:cs typeface="Times New Roman" panose="02020603050405020304" pitchFamily="18" charset="0"/>
              </a:rPr>
              <a:t> t</a:t>
            </a:r>
            <a:r>
              <a:rPr lang="en-US" sz="2000" b="1" dirty="0" smtClean="0">
                <a:solidFill>
                  <a:srgbClr val="C00000"/>
                </a:solidFill>
                <a:latin typeface="Times New Roman" panose="02020603050405020304" pitchFamily="18" charset="0"/>
                <a:cs typeface="Times New Roman" panose="02020603050405020304" pitchFamily="18" charset="0"/>
              </a:rPr>
              <a:t>he </a:t>
            </a:r>
            <a:r>
              <a:rPr lang="cs-CZ" sz="2000" b="1" dirty="0" smtClean="0">
                <a:solidFill>
                  <a:srgbClr val="C00000"/>
                </a:solidFill>
                <a:latin typeface="Times New Roman" panose="02020603050405020304" pitchFamily="18" charset="0"/>
                <a:cs typeface="Times New Roman" panose="02020603050405020304" pitchFamily="18" charset="0"/>
              </a:rPr>
              <a:t>dependence </a:t>
            </a:r>
            <a:r>
              <a:rPr lang="en-US" sz="2000" b="1" dirty="0" smtClean="0">
                <a:solidFill>
                  <a:srgbClr val="C00000"/>
                </a:solidFill>
                <a:latin typeface="Times New Roman" panose="02020603050405020304" pitchFamily="18" charset="0"/>
                <a:cs typeface="Times New Roman" panose="02020603050405020304" pitchFamily="18" charset="0"/>
              </a:rPr>
              <a:t>changes between 1994 and 1997, for </a:t>
            </a:r>
            <a:r>
              <a:rPr lang="en-US" sz="2000" b="1" dirty="0" err="1" smtClean="0">
                <a:solidFill>
                  <a:srgbClr val="C00000"/>
                </a:solidFill>
                <a:latin typeface="Times New Roman" panose="02020603050405020304" pitchFamily="18" charset="0"/>
                <a:cs typeface="Times New Roman" panose="02020603050405020304" pitchFamily="18" charset="0"/>
              </a:rPr>
              <a:t>foE</a:t>
            </a:r>
            <a:r>
              <a:rPr lang="en-US" sz="2000" b="1" dirty="0" smtClean="0">
                <a:solidFill>
                  <a:srgbClr val="C00000"/>
                </a:solidFill>
                <a:latin typeface="Times New Roman" panose="02020603050405020304" pitchFamily="18" charset="0"/>
                <a:cs typeface="Times New Roman" panose="02020603050405020304" pitchFamily="18" charset="0"/>
              </a:rPr>
              <a:t> around 2000. Thus </a:t>
            </a:r>
            <a:r>
              <a:rPr lang="en-US" sz="2000" b="1" dirty="0">
                <a:solidFill>
                  <a:srgbClr val="C00000"/>
                </a:solidFill>
                <a:latin typeface="Times New Roman" panose="02020603050405020304" pitchFamily="18" charset="0"/>
                <a:cs typeface="Times New Roman" panose="02020603050405020304" pitchFamily="18" charset="0"/>
              </a:rPr>
              <a:t>the relationship between solar activity proxies and ionospheric parameters is not stable, which should be taken into account in ionospheric long-term trend and climatological studies as well as in modeling. </a:t>
            </a:r>
            <a:endParaRPr lang="cs-CZ" b="1" dirty="0">
              <a:solidFill>
                <a:srgbClr val="C00000"/>
              </a:solidFill>
              <a:latin typeface="Times New Roman" panose="02020603050405020304" pitchFamily="18" charset="0"/>
              <a:cs typeface="Times New Roman" panose="02020603050405020304" pitchFamily="18" charset="0"/>
            </a:endParaRPr>
          </a:p>
        </p:txBody>
      </p:sp>
      <p:sp>
        <p:nvSpPr>
          <p:cNvPr id="4" name="Obdélník 3"/>
          <p:cNvSpPr/>
          <p:nvPr/>
        </p:nvSpPr>
        <p:spPr>
          <a:xfrm>
            <a:off x="971600" y="3717032"/>
            <a:ext cx="7272808" cy="707886"/>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2. The yearly average </a:t>
            </a:r>
            <a:r>
              <a:rPr lang="en-US" sz="2000" dirty="0" smtClean="0">
                <a:latin typeface="Times New Roman" panose="02020603050405020304" pitchFamily="18" charset="0"/>
                <a:cs typeface="Times New Roman" panose="02020603050405020304" pitchFamily="18" charset="0"/>
              </a:rPr>
              <a:t>noon-time values </a:t>
            </a:r>
            <a:r>
              <a:rPr lang="en-US" sz="2000" dirty="0">
                <a:latin typeface="Times New Roman" panose="02020603050405020304" pitchFamily="18" charset="0"/>
                <a:cs typeface="Times New Roman" panose="02020603050405020304" pitchFamily="18" charset="0"/>
              </a:rPr>
              <a:t>of ionospheric parameters are very dominantly controlled by solar activity represented by proxies.</a:t>
            </a:r>
            <a:endParaRPr lang="cs-CZ" sz="2000" dirty="0">
              <a:latin typeface="Times New Roman" panose="02020603050405020304" pitchFamily="18" charset="0"/>
              <a:cs typeface="Times New Roman" panose="02020603050405020304" pitchFamily="18" charset="0"/>
            </a:endParaRPr>
          </a:p>
        </p:txBody>
      </p:sp>
      <p:sp>
        <p:nvSpPr>
          <p:cNvPr id="5" name="Obdélník 4"/>
          <p:cNvSpPr/>
          <p:nvPr/>
        </p:nvSpPr>
        <p:spPr>
          <a:xfrm>
            <a:off x="1117832" y="4813111"/>
            <a:ext cx="6910552" cy="369332"/>
          </a:xfrm>
          <a:prstGeom prst="rect">
            <a:avLst/>
          </a:prstGeom>
        </p:spPr>
        <p:txBody>
          <a:bodyPr wrap="square">
            <a:spAutoFit/>
          </a:bodyPr>
          <a:lstStyle/>
          <a:p>
            <a:r>
              <a:rPr lang="en-US" smtClean="0">
                <a:latin typeface="Times New Roman" panose="02020603050405020304" pitchFamily="18" charset="0"/>
                <a:cs typeface="Times New Roman" panose="02020603050405020304" pitchFamily="18" charset="0"/>
              </a:rPr>
              <a:t>Conclusions are </a:t>
            </a:r>
            <a:r>
              <a:rPr lang="en-US" dirty="0">
                <a:latin typeface="Times New Roman" panose="02020603050405020304" pitchFamily="18" charset="0"/>
                <a:cs typeface="Times New Roman" panose="02020603050405020304" pitchFamily="18" charset="0"/>
              </a:rPr>
              <a:t>valid for yearly average noontime </a:t>
            </a:r>
            <a:r>
              <a:rPr lang="en-US" dirty="0" smtClean="0">
                <a:latin typeface="Times New Roman" panose="02020603050405020304" pitchFamily="18" charset="0"/>
                <a:cs typeface="Times New Roman" panose="02020603050405020304" pitchFamily="18" charset="0"/>
              </a:rPr>
              <a:t>values and Europe.</a:t>
            </a:r>
            <a:endParaRPr lang="cs-CZ" dirty="0"/>
          </a:p>
        </p:txBody>
      </p:sp>
    </p:spTree>
    <p:extLst>
      <p:ext uri="{BB962C8B-B14F-4D97-AF65-F5344CB8AC3E}">
        <p14:creationId xmlns:p14="http://schemas.microsoft.com/office/powerpoint/2010/main" val="405703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187</TotalTime>
  <Words>768</Words>
  <Application>Microsoft Office PowerPoint</Application>
  <PresentationFormat>Předvádění na obrazovce (4:3)</PresentationFormat>
  <Paragraphs>54</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systému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jla</dc:creator>
  <cp:lastModifiedBy>jla</cp:lastModifiedBy>
  <cp:revision>14</cp:revision>
  <dcterms:created xsi:type="dcterms:W3CDTF">2020-04-08T08:29:35Z</dcterms:created>
  <dcterms:modified xsi:type="dcterms:W3CDTF">2020-04-09T14:10:39Z</dcterms:modified>
</cp:coreProperties>
</file>