
<file path=[Content_Types].xml><?xml version="1.0" encoding="utf-8"?>
<Types xmlns="http://schemas.openxmlformats.org/package/2006/content-types">
  <Default Extension="png" ContentType="image/png"/>
  <Default Extension="emf" ContentType="image/x-emf"/>
  <Default Extension="mov" ContentType="video/quicktime"/>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sldIdLst>
    <p:sldId id="257" r:id="rId2"/>
    <p:sldId id="332" r:id="rId3"/>
    <p:sldId id="325" r:id="rId4"/>
    <p:sldId id="279" r:id="rId5"/>
    <p:sldId id="326" r:id="rId6"/>
    <p:sldId id="327" r:id="rId7"/>
    <p:sldId id="313" r:id="rId8"/>
    <p:sldId id="298" r:id="rId9"/>
    <p:sldId id="301" r:id="rId10"/>
    <p:sldId id="312" r:id="rId11"/>
    <p:sldId id="311" r:id="rId12"/>
    <p:sldId id="303" r:id="rId13"/>
    <p:sldId id="329" r:id="rId14"/>
    <p:sldId id="330" r:id="rId15"/>
    <p:sldId id="331" r:id="rId16"/>
    <p:sldId id="307" r:id="rId17"/>
    <p:sldId id="328" r:id="rId18"/>
    <p:sldId id="323" r:id="rId19"/>
    <p:sldId id="321" r:id="rId20"/>
    <p:sldId id="322" r:id="rId21"/>
    <p:sldId id="275" r:id="rId22"/>
    <p:sldId id="324"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A9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30"/>
    <p:restoredTop sz="77866"/>
  </p:normalViewPr>
  <p:slideViewPr>
    <p:cSldViewPr snapToGrid="0" snapToObjects="1">
      <p:cViewPr varScale="1">
        <p:scale>
          <a:sx n="65" d="100"/>
          <a:sy n="65" d="100"/>
        </p:scale>
        <p:origin x="896" y="2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A2F74-8794-2744-9A00-7B5AFACE0FCE}" type="datetimeFigureOut">
              <a:rPr lang="en-US" smtClean="0"/>
              <a:t>4/17/20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F50EC-3724-9044-AF33-6B7E940C6287}" type="slidenum">
              <a:rPr lang="en-US" smtClean="0"/>
              <a:t>‹#›</a:t>
            </a:fld>
            <a:endParaRPr lang="en-US"/>
          </a:p>
        </p:txBody>
      </p:sp>
    </p:spTree>
    <p:extLst>
      <p:ext uri="{BB962C8B-B14F-4D97-AF65-F5344CB8AC3E}">
        <p14:creationId xmlns:p14="http://schemas.microsoft.com/office/powerpoint/2010/main" val="96224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Possible applications of sinking particles in GCM: </a:t>
            </a:r>
          </a:p>
          <a:p>
            <a:pPr marL="628650" lvl="1" indent="-171450">
              <a:buFontTx/>
              <a:buChar char="-"/>
            </a:pPr>
            <a:r>
              <a:rPr lang="en-US" dirty="0"/>
              <a:t>Sinking aggregates responsible for the carbon flux to the ocean bottom</a:t>
            </a:r>
          </a:p>
          <a:p>
            <a:pPr marL="628650" lvl="1" indent="-171450">
              <a:buFontTx/>
              <a:buChar char="-"/>
            </a:pPr>
            <a:r>
              <a:rPr lang="en-US" dirty="0"/>
              <a:t>Sinking plastics </a:t>
            </a:r>
          </a:p>
        </p:txBody>
      </p:sp>
      <p:sp>
        <p:nvSpPr>
          <p:cNvPr id="4" name="Slide Number Placeholder 3"/>
          <p:cNvSpPr>
            <a:spLocks noGrp="1"/>
          </p:cNvSpPr>
          <p:nvPr>
            <p:ph type="sldNum" sz="quarter" idx="5"/>
          </p:nvPr>
        </p:nvSpPr>
        <p:spPr/>
        <p:txBody>
          <a:bodyPr/>
          <a:lstStyle/>
          <a:p>
            <a:fld id="{3540D04C-75F2-AE4A-B9B7-C48022909CD2}" type="slidenum">
              <a:rPr lang="en-US" smtClean="0"/>
              <a:t>1</a:t>
            </a:fld>
            <a:endParaRPr lang="en-US"/>
          </a:p>
        </p:txBody>
      </p:sp>
    </p:spTree>
    <p:extLst>
      <p:ext uri="{BB962C8B-B14F-4D97-AF65-F5344CB8AC3E}">
        <p14:creationId xmlns:p14="http://schemas.microsoft.com/office/powerpoint/2010/main" val="1635246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Snapshot of the surface flow field in </a:t>
            </a:r>
            <a:r>
              <a:rPr lang="en-US"/>
              <a:t>the winter</a:t>
            </a:r>
          </a:p>
        </p:txBody>
      </p:sp>
      <p:sp>
        <p:nvSpPr>
          <p:cNvPr id="4" name="Slide Number Placeholder 3"/>
          <p:cNvSpPr>
            <a:spLocks noGrp="1"/>
          </p:cNvSpPr>
          <p:nvPr>
            <p:ph type="sldNum" sz="quarter" idx="5"/>
          </p:nvPr>
        </p:nvSpPr>
        <p:spPr/>
        <p:txBody>
          <a:bodyPr/>
          <a:lstStyle/>
          <a:p>
            <a:fld id="{EB5F50EC-3724-9044-AF33-6B7E940C6287}" type="slidenum">
              <a:rPr lang="en-US" smtClean="0"/>
              <a:t>11</a:t>
            </a:fld>
            <a:endParaRPr lang="en-US"/>
          </a:p>
        </p:txBody>
      </p:sp>
    </p:spTree>
    <p:extLst>
      <p:ext uri="{BB962C8B-B14F-4D97-AF65-F5344CB8AC3E}">
        <p14:creationId xmlns:p14="http://schemas.microsoft.com/office/powerpoint/2010/main" val="3958401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Small scales have an effect on the mean flow!</a:t>
            </a:r>
          </a:p>
        </p:txBody>
      </p:sp>
      <p:sp>
        <p:nvSpPr>
          <p:cNvPr id="4" name="Slide Number Placeholder 3"/>
          <p:cNvSpPr>
            <a:spLocks noGrp="1"/>
          </p:cNvSpPr>
          <p:nvPr>
            <p:ph type="sldNum" sz="quarter" idx="5"/>
          </p:nvPr>
        </p:nvSpPr>
        <p:spPr/>
        <p:txBody>
          <a:bodyPr/>
          <a:lstStyle/>
          <a:p>
            <a:fld id="{EB5F50EC-3724-9044-AF33-6B7E940C6287}" type="slidenum">
              <a:rPr lang="en-US" smtClean="0"/>
              <a:t>12</a:t>
            </a:fld>
            <a:endParaRPr lang="en-US"/>
          </a:p>
        </p:txBody>
      </p:sp>
    </p:spTree>
    <p:extLst>
      <p:ext uri="{BB962C8B-B14F-4D97-AF65-F5344CB8AC3E}">
        <p14:creationId xmlns:p14="http://schemas.microsoft.com/office/powerpoint/2010/main" val="3840615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largest surface areas of the particle distributions in the eddying model is when the flow shear is large.</a:t>
            </a:r>
          </a:p>
        </p:txBody>
      </p:sp>
      <p:sp>
        <p:nvSpPr>
          <p:cNvPr id="4" name="Slide Number Placeholder 3"/>
          <p:cNvSpPr>
            <a:spLocks noGrp="1"/>
          </p:cNvSpPr>
          <p:nvPr>
            <p:ph type="sldNum" sz="quarter" idx="5"/>
          </p:nvPr>
        </p:nvSpPr>
        <p:spPr/>
        <p:txBody>
          <a:bodyPr/>
          <a:lstStyle/>
          <a:p>
            <a:fld id="{EB5F50EC-3724-9044-AF33-6B7E940C6287}" type="slidenum">
              <a:rPr lang="en-US" smtClean="0"/>
              <a:t>13</a:t>
            </a:fld>
            <a:endParaRPr lang="en-US"/>
          </a:p>
        </p:txBody>
      </p:sp>
    </p:spTree>
    <p:extLst>
      <p:ext uri="{BB962C8B-B14F-4D97-AF65-F5344CB8AC3E}">
        <p14:creationId xmlns:p14="http://schemas.microsoft.com/office/powerpoint/2010/main" val="1909210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F50EC-3724-9044-AF33-6B7E940C6287}" type="slidenum">
              <a:rPr lang="en-US" smtClean="0"/>
              <a:t>14</a:t>
            </a:fld>
            <a:endParaRPr lang="en-US"/>
          </a:p>
        </p:txBody>
      </p:sp>
    </p:spTree>
    <p:extLst>
      <p:ext uri="{BB962C8B-B14F-4D97-AF65-F5344CB8AC3E}">
        <p14:creationId xmlns:p14="http://schemas.microsoft.com/office/powerpoint/2010/main" val="3160538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particle distribution surface area is relatively large near the equator, where the shear is large and the flow mainly zonal. The stochastic noise is large in the non-eddying model near the equator, while the particles are still mainly transported zonally.</a:t>
            </a:r>
          </a:p>
        </p:txBody>
      </p:sp>
      <p:sp>
        <p:nvSpPr>
          <p:cNvPr id="4" name="Slide Number Placeholder 3"/>
          <p:cNvSpPr>
            <a:spLocks noGrp="1"/>
          </p:cNvSpPr>
          <p:nvPr>
            <p:ph type="sldNum" sz="quarter" idx="5"/>
          </p:nvPr>
        </p:nvSpPr>
        <p:spPr/>
        <p:txBody>
          <a:bodyPr/>
          <a:lstStyle/>
          <a:p>
            <a:fld id="{EB5F50EC-3724-9044-AF33-6B7E940C6287}" type="slidenum">
              <a:rPr lang="en-US" smtClean="0"/>
              <a:t>15</a:t>
            </a:fld>
            <a:endParaRPr lang="en-US"/>
          </a:p>
        </p:txBody>
      </p:sp>
    </p:spTree>
    <p:extLst>
      <p:ext uri="{BB962C8B-B14F-4D97-AF65-F5344CB8AC3E}">
        <p14:creationId xmlns:p14="http://schemas.microsoft.com/office/powerpoint/2010/main" val="90026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B5F50EC-3724-9044-AF33-6B7E940C6287}" type="slidenum">
              <a:rPr lang="en-US" smtClean="0"/>
              <a:t>19</a:t>
            </a:fld>
            <a:endParaRPr lang="en-US"/>
          </a:p>
        </p:txBody>
      </p:sp>
    </p:spTree>
    <p:extLst>
      <p:ext uri="{BB962C8B-B14F-4D97-AF65-F5344CB8AC3E}">
        <p14:creationId xmlns:p14="http://schemas.microsoft.com/office/powerpoint/2010/main" val="1194491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F50EC-3724-9044-AF33-6B7E940C6287}" type="slidenum">
              <a:rPr lang="en-US" smtClean="0"/>
              <a:t>20</a:t>
            </a:fld>
            <a:endParaRPr lang="en-US"/>
          </a:p>
        </p:txBody>
      </p:sp>
    </p:spTree>
    <p:extLst>
      <p:ext uri="{BB962C8B-B14F-4D97-AF65-F5344CB8AC3E}">
        <p14:creationId xmlns:p14="http://schemas.microsoft.com/office/powerpoint/2010/main" val="614576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F50EC-3724-9044-AF33-6B7E940C6287}" type="slidenum">
              <a:rPr lang="en-US" smtClean="0"/>
              <a:t>21</a:t>
            </a:fld>
            <a:endParaRPr lang="en-US"/>
          </a:p>
        </p:txBody>
      </p:sp>
    </p:spTree>
    <p:extLst>
      <p:ext uri="{BB962C8B-B14F-4D97-AF65-F5344CB8AC3E}">
        <p14:creationId xmlns:p14="http://schemas.microsoft.com/office/powerpoint/2010/main" val="184960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F50EC-3724-9044-AF33-6B7E940C6287}" type="slidenum">
              <a:rPr lang="en-US" smtClean="0"/>
              <a:t>2</a:t>
            </a:fld>
            <a:endParaRPr lang="en-US"/>
          </a:p>
        </p:txBody>
      </p:sp>
    </p:spTree>
    <p:extLst>
      <p:ext uri="{BB962C8B-B14F-4D97-AF65-F5344CB8AC3E}">
        <p14:creationId xmlns:p14="http://schemas.microsoft.com/office/powerpoint/2010/main" val="127160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F50EC-3724-9044-AF33-6B7E940C6287}" type="slidenum">
              <a:rPr lang="en-US" smtClean="0"/>
              <a:t>3</a:t>
            </a:fld>
            <a:endParaRPr lang="en-US"/>
          </a:p>
        </p:txBody>
      </p:sp>
    </p:spTree>
    <p:extLst>
      <p:ext uri="{BB962C8B-B14F-4D97-AF65-F5344CB8AC3E}">
        <p14:creationId xmlns:p14="http://schemas.microsoft.com/office/powerpoint/2010/main" val="45436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method: flow field is generated by ocean circulation model. Parcels interpolates the flow linearly in time and space, given the location of the particle.</a:t>
            </a:r>
          </a:p>
          <a:p>
            <a:pPr marL="171450" indent="-171450">
              <a:buFontTx/>
              <a:buChar char="-"/>
            </a:pPr>
            <a:r>
              <a:rPr lang="en-US" dirty="0"/>
              <a:t>The method was tested in the present day, with eddying model simulations. </a:t>
            </a:r>
          </a:p>
          <a:p>
            <a:pPr marL="171450" indent="-171450">
              <a:buFontTx/>
              <a:buChar char="-"/>
            </a:pPr>
            <a:r>
              <a:rPr lang="en-US" dirty="0"/>
              <a:t>What if we want to apply this in an ocean model of the past? The models of the past are different, because less is known of the past, and it takes more model years for them to spin up and get near equilibrium. To reduce computational cost, the ocean models of the past use a grid of much lower resolution than the present-day. Which brings me on my research question…</a:t>
            </a:r>
          </a:p>
        </p:txBody>
      </p:sp>
      <p:sp>
        <p:nvSpPr>
          <p:cNvPr id="4" name="Slide Number Placeholder 3"/>
          <p:cNvSpPr>
            <a:spLocks noGrp="1"/>
          </p:cNvSpPr>
          <p:nvPr>
            <p:ph type="sldNum" sz="quarter" idx="5"/>
          </p:nvPr>
        </p:nvSpPr>
        <p:spPr/>
        <p:txBody>
          <a:bodyPr/>
          <a:lstStyle/>
          <a:p>
            <a:fld id="{3540D04C-75F2-AE4A-B9B7-C48022909CD2}" type="slidenum">
              <a:rPr lang="en-US" smtClean="0"/>
              <a:t>4</a:t>
            </a:fld>
            <a:endParaRPr lang="en-US"/>
          </a:p>
        </p:txBody>
      </p:sp>
    </p:spTree>
    <p:extLst>
      <p:ext uri="{BB962C8B-B14F-4D97-AF65-F5344CB8AC3E}">
        <p14:creationId xmlns:p14="http://schemas.microsoft.com/office/powerpoint/2010/main" val="3096512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method: flow field is generated by ocean circulation model. Parcels interpolates the flow linearly in time and space, given the location of the particle.</a:t>
            </a:r>
          </a:p>
          <a:p>
            <a:pPr marL="171450" indent="-171450">
              <a:buFontTx/>
              <a:buChar char="-"/>
            </a:pPr>
            <a:r>
              <a:rPr lang="en-US" dirty="0"/>
              <a:t>The method was tested in the present day, with eddying model simulations. </a:t>
            </a:r>
          </a:p>
          <a:p>
            <a:pPr marL="171450" indent="-171450">
              <a:buFontTx/>
              <a:buChar char="-"/>
            </a:pPr>
            <a:r>
              <a:rPr lang="en-US" dirty="0"/>
              <a:t>What if we want to apply this in an ocean model of the past? The models of the past are different, because less is known of the past, and it takes more model years for them to spin up and get near equilibrium. To reduce computational cost, the ocean models of the past use a grid of much lower resolution than the present-day. Which brings me on my research question…</a:t>
            </a:r>
          </a:p>
        </p:txBody>
      </p:sp>
      <p:sp>
        <p:nvSpPr>
          <p:cNvPr id="4" name="Slide Number Placeholder 3"/>
          <p:cNvSpPr>
            <a:spLocks noGrp="1"/>
          </p:cNvSpPr>
          <p:nvPr>
            <p:ph type="sldNum" sz="quarter" idx="5"/>
          </p:nvPr>
        </p:nvSpPr>
        <p:spPr/>
        <p:txBody>
          <a:bodyPr/>
          <a:lstStyle/>
          <a:p>
            <a:fld id="{3540D04C-75F2-AE4A-B9B7-C48022909CD2}" type="slidenum">
              <a:rPr lang="en-US" smtClean="0"/>
              <a:t>5</a:t>
            </a:fld>
            <a:endParaRPr lang="en-US"/>
          </a:p>
        </p:txBody>
      </p:sp>
    </p:spTree>
    <p:extLst>
      <p:ext uri="{BB962C8B-B14F-4D97-AF65-F5344CB8AC3E}">
        <p14:creationId xmlns:p14="http://schemas.microsoft.com/office/powerpoint/2010/main" val="25998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method: flow field is generated by ocean circulation model. Parcels interpolates the flow linearly in time and space, given the location of the particle.</a:t>
            </a:r>
          </a:p>
          <a:p>
            <a:pPr marL="171450" indent="-171450">
              <a:buFontTx/>
              <a:buChar char="-"/>
            </a:pPr>
            <a:r>
              <a:rPr lang="en-US" dirty="0"/>
              <a:t>The method was tested in the present day, with eddying model simulations. </a:t>
            </a:r>
          </a:p>
          <a:p>
            <a:pPr marL="171450" indent="-171450">
              <a:buFontTx/>
              <a:buChar char="-"/>
            </a:pPr>
            <a:r>
              <a:rPr lang="en-US" dirty="0"/>
              <a:t>What if we want to apply this in an ocean model of the past? The models of the past are different, because less is known of the past, and it takes more model years for them to spin up and get near equilibrium. To reduce computational cost, the ocean models of the past use a grid of much lower resolution than the present-day. Which brings me on my research question…</a:t>
            </a:r>
          </a:p>
        </p:txBody>
      </p:sp>
      <p:sp>
        <p:nvSpPr>
          <p:cNvPr id="4" name="Slide Number Placeholder 3"/>
          <p:cNvSpPr>
            <a:spLocks noGrp="1"/>
          </p:cNvSpPr>
          <p:nvPr>
            <p:ph type="sldNum" sz="quarter" idx="5"/>
          </p:nvPr>
        </p:nvSpPr>
        <p:spPr/>
        <p:txBody>
          <a:bodyPr/>
          <a:lstStyle/>
          <a:p>
            <a:fld id="{3540D04C-75F2-AE4A-B9B7-C48022909CD2}" type="slidenum">
              <a:rPr lang="en-US" smtClean="0"/>
              <a:t>6</a:t>
            </a:fld>
            <a:endParaRPr lang="en-US"/>
          </a:p>
        </p:txBody>
      </p:sp>
    </p:spTree>
    <p:extLst>
      <p:ext uri="{BB962C8B-B14F-4D97-AF65-F5344CB8AC3E}">
        <p14:creationId xmlns:p14="http://schemas.microsoft.com/office/powerpoint/2010/main" val="1924511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method: flow field is generated by ocean circulation model. Parcels interpolates the flow linearly in time and space, given the location of the particle.</a:t>
            </a:r>
          </a:p>
          <a:p>
            <a:pPr marL="171450" indent="-171450">
              <a:buFontTx/>
              <a:buChar char="-"/>
            </a:pPr>
            <a:r>
              <a:rPr lang="en-US" dirty="0"/>
              <a:t>The method was tested in the present day, with eddying model simulations. </a:t>
            </a:r>
          </a:p>
          <a:p>
            <a:pPr marL="171450" indent="-171450">
              <a:buFontTx/>
              <a:buChar char="-"/>
            </a:pPr>
            <a:r>
              <a:rPr lang="en-US" dirty="0"/>
              <a:t>What if we want to apply this in an ocean model of the past? The models of the past are different, because less is known of the past, and it takes more model years for them to spin up and get near equilibrium. To reduce computational cost, the ocean models of the past use a grid of much lower resolution than the present-day. Which brings me on my research question…</a:t>
            </a:r>
          </a:p>
        </p:txBody>
      </p:sp>
      <p:sp>
        <p:nvSpPr>
          <p:cNvPr id="4" name="Slide Number Placeholder 3"/>
          <p:cNvSpPr>
            <a:spLocks noGrp="1"/>
          </p:cNvSpPr>
          <p:nvPr>
            <p:ph type="sldNum" sz="quarter" idx="5"/>
          </p:nvPr>
        </p:nvSpPr>
        <p:spPr/>
        <p:txBody>
          <a:bodyPr/>
          <a:lstStyle/>
          <a:p>
            <a:fld id="{3540D04C-75F2-AE4A-B9B7-C48022909CD2}" type="slidenum">
              <a:rPr lang="en-US" smtClean="0"/>
              <a:t>7</a:t>
            </a:fld>
            <a:endParaRPr lang="en-US"/>
          </a:p>
        </p:txBody>
      </p:sp>
    </p:spTree>
    <p:extLst>
      <p:ext uri="{BB962C8B-B14F-4D97-AF65-F5344CB8AC3E}">
        <p14:creationId xmlns:p14="http://schemas.microsoft.com/office/powerpoint/2010/main" val="245158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F50EC-3724-9044-AF33-6B7E940C6287}" type="slidenum">
              <a:rPr lang="en-US" smtClean="0"/>
              <a:t>8</a:t>
            </a:fld>
            <a:endParaRPr lang="en-US"/>
          </a:p>
        </p:txBody>
      </p:sp>
    </p:spTree>
    <p:extLst>
      <p:ext uri="{BB962C8B-B14F-4D97-AF65-F5344CB8AC3E}">
        <p14:creationId xmlns:p14="http://schemas.microsoft.com/office/powerpoint/2010/main" val="26007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F50EC-3724-9044-AF33-6B7E940C6287}" type="slidenum">
              <a:rPr lang="en-US" smtClean="0"/>
              <a:t>9</a:t>
            </a:fld>
            <a:endParaRPr lang="en-US"/>
          </a:p>
        </p:txBody>
      </p:sp>
    </p:spTree>
    <p:extLst>
      <p:ext uri="{BB962C8B-B14F-4D97-AF65-F5344CB8AC3E}">
        <p14:creationId xmlns:p14="http://schemas.microsoft.com/office/powerpoint/2010/main" val="2933257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730E-BC0D-514D-9849-30C04F4E6A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60A9CF-AAB7-094A-9759-7E372B0CA9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283130-583F-B843-863B-15747D8B8358}"/>
              </a:ext>
            </a:extLst>
          </p:cNvPr>
          <p:cNvSpPr>
            <a:spLocks noGrp="1"/>
          </p:cNvSpPr>
          <p:nvPr>
            <p:ph type="dt" sz="half" idx="10"/>
          </p:nvPr>
        </p:nvSpPr>
        <p:spPr/>
        <p:txBody>
          <a:bodyPr/>
          <a:lstStyle/>
          <a:p>
            <a:fld id="{CE2A800B-78BF-3747-B8F4-A2882515D1FB}" type="datetime1">
              <a:rPr lang="en-US" smtClean="0"/>
              <a:t>4/17/20</a:t>
            </a:fld>
            <a:endParaRPr lang="en-US"/>
          </a:p>
        </p:txBody>
      </p:sp>
      <p:sp>
        <p:nvSpPr>
          <p:cNvPr id="5" name="Footer Placeholder 4">
            <a:extLst>
              <a:ext uri="{FF2B5EF4-FFF2-40B4-BE49-F238E27FC236}">
                <a16:creationId xmlns:a16="http://schemas.microsoft.com/office/drawing/2014/main" id="{28C73AB7-2B64-324D-9DD5-2490E1974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A9DC6-0142-3F4C-8BEC-A2E06732FA91}"/>
              </a:ext>
            </a:extLst>
          </p:cNvPr>
          <p:cNvSpPr>
            <a:spLocks noGrp="1"/>
          </p:cNvSpPr>
          <p:nvPr>
            <p:ph type="sldNum" sz="quarter" idx="12"/>
          </p:nvPr>
        </p:nvSpPr>
        <p:spPr/>
        <p:txBody>
          <a:bodyPr/>
          <a:lstStyle/>
          <a:p>
            <a:fld id="{F1B189D9-49BA-E045-A7E1-49E24245DF84}" type="slidenum">
              <a:rPr lang="en-US" smtClean="0"/>
              <a:t>‹#›</a:t>
            </a:fld>
            <a:endParaRPr lang="en-US"/>
          </a:p>
        </p:txBody>
      </p:sp>
    </p:spTree>
    <p:extLst>
      <p:ext uri="{BB962C8B-B14F-4D97-AF65-F5344CB8AC3E}">
        <p14:creationId xmlns:p14="http://schemas.microsoft.com/office/powerpoint/2010/main" val="145994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2C7B-9050-7D40-A18F-1AFDC06FC7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F635CE-3B7F-8240-9233-A5B924E5F4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B53001-49CC-9148-9D83-51A95903E066}"/>
              </a:ext>
            </a:extLst>
          </p:cNvPr>
          <p:cNvSpPr>
            <a:spLocks noGrp="1"/>
          </p:cNvSpPr>
          <p:nvPr>
            <p:ph type="dt" sz="half" idx="10"/>
          </p:nvPr>
        </p:nvSpPr>
        <p:spPr/>
        <p:txBody>
          <a:bodyPr/>
          <a:lstStyle/>
          <a:p>
            <a:fld id="{A3754434-2D1F-1643-8F66-0ED49424E62F}" type="datetime1">
              <a:rPr lang="en-US" smtClean="0"/>
              <a:t>4/17/20</a:t>
            </a:fld>
            <a:endParaRPr lang="en-US"/>
          </a:p>
        </p:txBody>
      </p:sp>
      <p:sp>
        <p:nvSpPr>
          <p:cNvPr id="5" name="Footer Placeholder 4">
            <a:extLst>
              <a:ext uri="{FF2B5EF4-FFF2-40B4-BE49-F238E27FC236}">
                <a16:creationId xmlns:a16="http://schemas.microsoft.com/office/drawing/2014/main" id="{998CF6F3-BF6C-0647-8701-813734D22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D19BC-5B4D-6945-9C30-0E57B1947937}"/>
              </a:ext>
            </a:extLst>
          </p:cNvPr>
          <p:cNvSpPr>
            <a:spLocks noGrp="1"/>
          </p:cNvSpPr>
          <p:nvPr>
            <p:ph type="sldNum" sz="quarter" idx="12"/>
          </p:nvPr>
        </p:nvSpPr>
        <p:spPr/>
        <p:txBody>
          <a:bodyPr/>
          <a:lstStyle/>
          <a:p>
            <a:fld id="{F1B189D9-49BA-E045-A7E1-49E24245DF84}" type="slidenum">
              <a:rPr lang="en-US" smtClean="0"/>
              <a:t>‹#›</a:t>
            </a:fld>
            <a:endParaRPr lang="en-US"/>
          </a:p>
        </p:txBody>
      </p:sp>
    </p:spTree>
    <p:extLst>
      <p:ext uri="{BB962C8B-B14F-4D97-AF65-F5344CB8AC3E}">
        <p14:creationId xmlns:p14="http://schemas.microsoft.com/office/powerpoint/2010/main" val="3701557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0C4B04-2910-3C4D-AC30-71311C4F13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E5C8B8-6BDC-1044-8CDD-AE63FF7DDD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C2958-D4A0-7B47-BC0E-A1C24D4DD497}"/>
              </a:ext>
            </a:extLst>
          </p:cNvPr>
          <p:cNvSpPr>
            <a:spLocks noGrp="1"/>
          </p:cNvSpPr>
          <p:nvPr>
            <p:ph type="dt" sz="half" idx="10"/>
          </p:nvPr>
        </p:nvSpPr>
        <p:spPr/>
        <p:txBody>
          <a:bodyPr/>
          <a:lstStyle/>
          <a:p>
            <a:fld id="{7E88276D-D38E-3A42-BDEE-841B5A1A74B2}" type="datetime1">
              <a:rPr lang="en-US" smtClean="0"/>
              <a:t>4/17/20</a:t>
            </a:fld>
            <a:endParaRPr lang="en-US"/>
          </a:p>
        </p:txBody>
      </p:sp>
      <p:sp>
        <p:nvSpPr>
          <p:cNvPr id="5" name="Footer Placeholder 4">
            <a:extLst>
              <a:ext uri="{FF2B5EF4-FFF2-40B4-BE49-F238E27FC236}">
                <a16:creationId xmlns:a16="http://schemas.microsoft.com/office/drawing/2014/main" id="{74CD612C-4DE1-7E43-AC36-6F3C004C7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F390F-676B-FF4F-82B6-E5066177C800}"/>
              </a:ext>
            </a:extLst>
          </p:cNvPr>
          <p:cNvSpPr>
            <a:spLocks noGrp="1"/>
          </p:cNvSpPr>
          <p:nvPr>
            <p:ph type="sldNum" sz="quarter" idx="12"/>
          </p:nvPr>
        </p:nvSpPr>
        <p:spPr/>
        <p:txBody>
          <a:bodyPr/>
          <a:lstStyle/>
          <a:p>
            <a:fld id="{F1B189D9-49BA-E045-A7E1-49E24245DF84}" type="slidenum">
              <a:rPr lang="en-US" smtClean="0"/>
              <a:t>‹#›</a:t>
            </a:fld>
            <a:endParaRPr lang="en-US"/>
          </a:p>
        </p:txBody>
      </p:sp>
    </p:spTree>
    <p:extLst>
      <p:ext uri="{BB962C8B-B14F-4D97-AF65-F5344CB8AC3E}">
        <p14:creationId xmlns:p14="http://schemas.microsoft.com/office/powerpoint/2010/main" val="159196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l="93000" t="9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1A0D5-3E61-A249-AB86-E517C27F4E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8F99B8-03F0-A047-867B-5F966F0123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28C715-81A2-FC47-8F9A-1ACEB3345A5F}"/>
              </a:ext>
            </a:extLst>
          </p:cNvPr>
          <p:cNvSpPr>
            <a:spLocks noGrp="1"/>
          </p:cNvSpPr>
          <p:nvPr>
            <p:ph type="dt" sz="half" idx="10"/>
          </p:nvPr>
        </p:nvSpPr>
        <p:spPr/>
        <p:txBody>
          <a:bodyPr/>
          <a:lstStyle/>
          <a:p>
            <a:fld id="{D4EC9172-F7DE-FC40-95C1-B72130B8752B}" type="datetime1">
              <a:rPr lang="en-US" smtClean="0"/>
              <a:t>4/17/20</a:t>
            </a:fld>
            <a:endParaRPr lang="en-US"/>
          </a:p>
        </p:txBody>
      </p:sp>
      <p:sp>
        <p:nvSpPr>
          <p:cNvPr id="5" name="Footer Placeholder 4">
            <a:extLst>
              <a:ext uri="{FF2B5EF4-FFF2-40B4-BE49-F238E27FC236}">
                <a16:creationId xmlns:a16="http://schemas.microsoft.com/office/drawing/2014/main" id="{93530692-D342-F14F-BC78-C74EC034C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B54BF4-2111-C145-8619-BB3FE20D3A3D}"/>
              </a:ext>
            </a:extLst>
          </p:cNvPr>
          <p:cNvSpPr>
            <a:spLocks noGrp="1"/>
          </p:cNvSpPr>
          <p:nvPr>
            <p:ph type="sldNum" sz="quarter" idx="12"/>
          </p:nvPr>
        </p:nvSpPr>
        <p:spPr/>
        <p:txBody>
          <a:bodyPr/>
          <a:lstStyle/>
          <a:p>
            <a:fld id="{F1B189D9-49BA-E045-A7E1-49E24245DF84}" type="slidenum">
              <a:rPr lang="en-US" smtClean="0"/>
              <a:t>‹#›</a:t>
            </a:fld>
            <a:endParaRPr lang="en-US"/>
          </a:p>
        </p:txBody>
      </p:sp>
    </p:spTree>
    <p:extLst>
      <p:ext uri="{BB962C8B-B14F-4D97-AF65-F5344CB8AC3E}">
        <p14:creationId xmlns:p14="http://schemas.microsoft.com/office/powerpoint/2010/main" val="1965944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0611-851E-AA4B-AE9F-393C3B1EB2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937F16-765B-F84D-8E0E-8E009ECB5C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FE258BD-0C9D-FE40-8BB5-B6AC59017683}"/>
              </a:ext>
            </a:extLst>
          </p:cNvPr>
          <p:cNvSpPr>
            <a:spLocks noGrp="1"/>
          </p:cNvSpPr>
          <p:nvPr>
            <p:ph type="dt" sz="half" idx="10"/>
          </p:nvPr>
        </p:nvSpPr>
        <p:spPr/>
        <p:txBody>
          <a:bodyPr/>
          <a:lstStyle/>
          <a:p>
            <a:fld id="{BF3623DB-F75D-A340-803E-84173AA7557D}" type="datetime1">
              <a:rPr lang="en-US" smtClean="0"/>
              <a:t>4/17/20</a:t>
            </a:fld>
            <a:endParaRPr lang="en-US"/>
          </a:p>
        </p:txBody>
      </p:sp>
      <p:sp>
        <p:nvSpPr>
          <p:cNvPr id="5" name="Footer Placeholder 4">
            <a:extLst>
              <a:ext uri="{FF2B5EF4-FFF2-40B4-BE49-F238E27FC236}">
                <a16:creationId xmlns:a16="http://schemas.microsoft.com/office/drawing/2014/main" id="{465A144C-85DC-0347-B041-3FFC07DEC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33128-4932-F64A-87DB-E8F39E588140}"/>
              </a:ext>
            </a:extLst>
          </p:cNvPr>
          <p:cNvSpPr>
            <a:spLocks noGrp="1"/>
          </p:cNvSpPr>
          <p:nvPr>
            <p:ph type="sldNum" sz="quarter" idx="12"/>
          </p:nvPr>
        </p:nvSpPr>
        <p:spPr/>
        <p:txBody>
          <a:bodyPr/>
          <a:lstStyle/>
          <a:p>
            <a:fld id="{F1B189D9-49BA-E045-A7E1-49E24245DF84}" type="slidenum">
              <a:rPr lang="en-US" smtClean="0"/>
              <a:t>‹#›</a:t>
            </a:fld>
            <a:endParaRPr lang="en-US"/>
          </a:p>
        </p:txBody>
      </p:sp>
    </p:spTree>
    <p:extLst>
      <p:ext uri="{BB962C8B-B14F-4D97-AF65-F5344CB8AC3E}">
        <p14:creationId xmlns:p14="http://schemas.microsoft.com/office/powerpoint/2010/main" val="305218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601CF-1644-264F-ADA5-1B3184B4F0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F4FF1C-38A5-EA44-B79A-CE1A633D54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7F844A-FDB3-1A4E-98BA-16BC8D93C4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5F5AB1-D98D-AF4E-A42D-7DD43BA0E94F}"/>
              </a:ext>
            </a:extLst>
          </p:cNvPr>
          <p:cNvSpPr>
            <a:spLocks noGrp="1"/>
          </p:cNvSpPr>
          <p:nvPr>
            <p:ph type="dt" sz="half" idx="10"/>
          </p:nvPr>
        </p:nvSpPr>
        <p:spPr/>
        <p:txBody>
          <a:bodyPr/>
          <a:lstStyle/>
          <a:p>
            <a:fld id="{80D40375-E2D9-8E45-B128-ABF55394187A}" type="datetime1">
              <a:rPr lang="en-US" smtClean="0"/>
              <a:t>4/17/20</a:t>
            </a:fld>
            <a:endParaRPr lang="en-US"/>
          </a:p>
        </p:txBody>
      </p:sp>
      <p:sp>
        <p:nvSpPr>
          <p:cNvPr id="6" name="Footer Placeholder 5">
            <a:extLst>
              <a:ext uri="{FF2B5EF4-FFF2-40B4-BE49-F238E27FC236}">
                <a16:creationId xmlns:a16="http://schemas.microsoft.com/office/drawing/2014/main" id="{7B9C06D9-504C-AB49-86D2-E94225599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4966D-C4EE-1E47-A2CB-FACCFA5DD8BE}"/>
              </a:ext>
            </a:extLst>
          </p:cNvPr>
          <p:cNvSpPr>
            <a:spLocks noGrp="1"/>
          </p:cNvSpPr>
          <p:nvPr>
            <p:ph type="sldNum" sz="quarter" idx="12"/>
          </p:nvPr>
        </p:nvSpPr>
        <p:spPr/>
        <p:txBody>
          <a:bodyPr/>
          <a:lstStyle/>
          <a:p>
            <a:fld id="{F1B189D9-49BA-E045-A7E1-49E24245DF84}" type="slidenum">
              <a:rPr lang="en-US" smtClean="0"/>
              <a:t>‹#›</a:t>
            </a:fld>
            <a:endParaRPr lang="en-US"/>
          </a:p>
        </p:txBody>
      </p:sp>
    </p:spTree>
    <p:extLst>
      <p:ext uri="{BB962C8B-B14F-4D97-AF65-F5344CB8AC3E}">
        <p14:creationId xmlns:p14="http://schemas.microsoft.com/office/powerpoint/2010/main" val="1533675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5813-C27A-BE42-BD98-18E6CFE7E5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8BFAF-7097-3344-94A2-25DE722301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6C6D111-7EFD-4A48-A748-D686CD9EB9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A7E2B2-7F0F-6144-8477-59BAA31D95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CEDE04-6B66-A94B-9BCC-9F3FA1FC86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B9D2C7-7535-3A4F-8126-044DC1AE8316}"/>
              </a:ext>
            </a:extLst>
          </p:cNvPr>
          <p:cNvSpPr>
            <a:spLocks noGrp="1"/>
          </p:cNvSpPr>
          <p:nvPr>
            <p:ph type="dt" sz="half" idx="10"/>
          </p:nvPr>
        </p:nvSpPr>
        <p:spPr/>
        <p:txBody>
          <a:bodyPr/>
          <a:lstStyle/>
          <a:p>
            <a:fld id="{16573B1B-03F9-CE42-B160-C78DBDCCDB32}" type="datetime1">
              <a:rPr lang="en-US" smtClean="0"/>
              <a:t>4/17/20</a:t>
            </a:fld>
            <a:endParaRPr lang="en-US"/>
          </a:p>
        </p:txBody>
      </p:sp>
      <p:sp>
        <p:nvSpPr>
          <p:cNvPr id="8" name="Footer Placeholder 7">
            <a:extLst>
              <a:ext uri="{FF2B5EF4-FFF2-40B4-BE49-F238E27FC236}">
                <a16:creationId xmlns:a16="http://schemas.microsoft.com/office/drawing/2014/main" id="{B10651D0-5D95-4E4D-BC2C-9D43F3BD11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8264DE-DAFE-F745-A0BD-A052DEE7DD23}"/>
              </a:ext>
            </a:extLst>
          </p:cNvPr>
          <p:cNvSpPr>
            <a:spLocks noGrp="1"/>
          </p:cNvSpPr>
          <p:nvPr>
            <p:ph type="sldNum" sz="quarter" idx="12"/>
          </p:nvPr>
        </p:nvSpPr>
        <p:spPr/>
        <p:txBody>
          <a:bodyPr/>
          <a:lstStyle/>
          <a:p>
            <a:fld id="{F1B189D9-49BA-E045-A7E1-49E24245DF84}" type="slidenum">
              <a:rPr lang="en-US" smtClean="0"/>
              <a:t>‹#›</a:t>
            </a:fld>
            <a:endParaRPr lang="en-US"/>
          </a:p>
        </p:txBody>
      </p:sp>
    </p:spTree>
    <p:extLst>
      <p:ext uri="{BB962C8B-B14F-4D97-AF65-F5344CB8AC3E}">
        <p14:creationId xmlns:p14="http://schemas.microsoft.com/office/powerpoint/2010/main" val="405313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0985-9F4C-4242-9E34-470B53F156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8082F7-7C6A-AF4A-BF2B-C70582FBEC62}"/>
              </a:ext>
            </a:extLst>
          </p:cNvPr>
          <p:cNvSpPr>
            <a:spLocks noGrp="1"/>
          </p:cNvSpPr>
          <p:nvPr>
            <p:ph type="dt" sz="half" idx="10"/>
          </p:nvPr>
        </p:nvSpPr>
        <p:spPr/>
        <p:txBody>
          <a:bodyPr/>
          <a:lstStyle/>
          <a:p>
            <a:fld id="{EE7C5764-738B-6742-978D-0BEC5BDF56ED}" type="datetime1">
              <a:rPr lang="en-US" smtClean="0"/>
              <a:t>4/17/20</a:t>
            </a:fld>
            <a:endParaRPr lang="en-US"/>
          </a:p>
        </p:txBody>
      </p:sp>
      <p:sp>
        <p:nvSpPr>
          <p:cNvPr id="4" name="Footer Placeholder 3">
            <a:extLst>
              <a:ext uri="{FF2B5EF4-FFF2-40B4-BE49-F238E27FC236}">
                <a16:creationId xmlns:a16="http://schemas.microsoft.com/office/drawing/2014/main" id="{BED5A0A7-9BF2-F74E-B532-D96C4C8C82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986BC7-1333-2244-8E8F-60C7C5D0FA93}"/>
              </a:ext>
            </a:extLst>
          </p:cNvPr>
          <p:cNvSpPr>
            <a:spLocks noGrp="1"/>
          </p:cNvSpPr>
          <p:nvPr>
            <p:ph type="sldNum" sz="quarter" idx="12"/>
          </p:nvPr>
        </p:nvSpPr>
        <p:spPr/>
        <p:txBody>
          <a:bodyPr/>
          <a:lstStyle/>
          <a:p>
            <a:fld id="{F1B189D9-49BA-E045-A7E1-49E24245DF84}" type="slidenum">
              <a:rPr lang="en-US" smtClean="0"/>
              <a:t>‹#›</a:t>
            </a:fld>
            <a:endParaRPr lang="en-US"/>
          </a:p>
        </p:txBody>
      </p:sp>
    </p:spTree>
    <p:extLst>
      <p:ext uri="{BB962C8B-B14F-4D97-AF65-F5344CB8AC3E}">
        <p14:creationId xmlns:p14="http://schemas.microsoft.com/office/powerpoint/2010/main" val="31768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2000ED-797F-B24B-999B-5446501359DB}"/>
              </a:ext>
            </a:extLst>
          </p:cNvPr>
          <p:cNvSpPr>
            <a:spLocks noGrp="1"/>
          </p:cNvSpPr>
          <p:nvPr>
            <p:ph type="dt" sz="half" idx="10"/>
          </p:nvPr>
        </p:nvSpPr>
        <p:spPr/>
        <p:txBody>
          <a:bodyPr/>
          <a:lstStyle/>
          <a:p>
            <a:fld id="{64FCC189-E8BD-284B-921D-D4BA2ECBD5DE}" type="datetime1">
              <a:rPr lang="en-US" smtClean="0"/>
              <a:t>4/17/20</a:t>
            </a:fld>
            <a:endParaRPr lang="en-US"/>
          </a:p>
        </p:txBody>
      </p:sp>
      <p:sp>
        <p:nvSpPr>
          <p:cNvPr id="3" name="Footer Placeholder 2">
            <a:extLst>
              <a:ext uri="{FF2B5EF4-FFF2-40B4-BE49-F238E27FC236}">
                <a16:creationId xmlns:a16="http://schemas.microsoft.com/office/drawing/2014/main" id="{EF8A6C77-0E6C-A34B-B6F9-6382E1B11E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DEFDCF-9457-4243-8849-4742DC236BD3}"/>
              </a:ext>
            </a:extLst>
          </p:cNvPr>
          <p:cNvSpPr>
            <a:spLocks noGrp="1"/>
          </p:cNvSpPr>
          <p:nvPr>
            <p:ph type="sldNum" sz="quarter" idx="12"/>
          </p:nvPr>
        </p:nvSpPr>
        <p:spPr/>
        <p:txBody>
          <a:bodyPr/>
          <a:lstStyle/>
          <a:p>
            <a:fld id="{F1B189D9-49BA-E045-A7E1-49E24245DF84}" type="slidenum">
              <a:rPr lang="en-US" smtClean="0"/>
              <a:t>‹#›</a:t>
            </a:fld>
            <a:endParaRPr lang="en-US"/>
          </a:p>
        </p:txBody>
      </p:sp>
    </p:spTree>
    <p:extLst>
      <p:ext uri="{BB962C8B-B14F-4D97-AF65-F5344CB8AC3E}">
        <p14:creationId xmlns:p14="http://schemas.microsoft.com/office/powerpoint/2010/main" val="1402040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AEB0C-F048-2A46-ACD0-81ED92AAC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6060AC-1495-784A-A2D1-28D15B1AC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FDDC59-0EEA-284C-8E89-650AC11E6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E8BAF0-E21B-0F4C-9815-E4361C672AE4}"/>
              </a:ext>
            </a:extLst>
          </p:cNvPr>
          <p:cNvSpPr>
            <a:spLocks noGrp="1"/>
          </p:cNvSpPr>
          <p:nvPr>
            <p:ph type="dt" sz="half" idx="10"/>
          </p:nvPr>
        </p:nvSpPr>
        <p:spPr/>
        <p:txBody>
          <a:bodyPr/>
          <a:lstStyle/>
          <a:p>
            <a:fld id="{C3E8750D-D2B6-9B40-8710-2ADCE60C5891}" type="datetime1">
              <a:rPr lang="en-US" smtClean="0"/>
              <a:t>4/17/20</a:t>
            </a:fld>
            <a:endParaRPr lang="en-US"/>
          </a:p>
        </p:txBody>
      </p:sp>
      <p:sp>
        <p:nvSpPr>
          <p:cNvPr id="6" name="Footer Placeholder 5">
            <a:extLst>
              <a:ext uri="{FF2B5EF4-FFF2-40B4-BE49-F238E27FC236}">
                <a16:creationId xmlns:a16="http://schemas.microsoft.com/office/drawing/2014/main" id="{F33D8E7D-94F6-A94C-882C-17316ECA4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2B4D4-D531-C840-9F8A-A98F7AD403C6}"/>
              </a:ext>
            </a:extLst>
          </p:cNvPr>
          <p:cNvSpPr>
            <a:spLocks noGrp="1"/>
          </p:cNvSpPr>
          <p:nvPr>
            <p:ph type="sldNum" sz="quarter" idx="12"/>
          </p:nvPr>
        </p:nvSpPr>
        <p:spPr/>
        <p:txBody>
          <a:bodyPr/>
          <a:lstStyle/>
          <a:p>
            <a:fld id="{F1B189D9-49BA-E045-A7E1-49E24245DF84}" type="slidenum">
              <a:rPr lang="en-US" smtClean="0"/>
              <a:t>‹#›</a:t>
            </a:fld>
            <a:endParaRPr lang="en-US"/>
          </a:p>
        </p:txBody>
      </p:sp>
    </p:spTree>
    <p:extLst>
      <p:ext uri="{BB962C8B-B14F-4D97-AF65-F5344CB8AC3E}">
        <p14:creationId xmlns:p14="http://schemas.microsoft.com/office/powerpoint/2010/main" val="376647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48F20-712F-B144-9C31-CC3DB70D7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E31E0A-0E59-3741-BA87-21495C69A0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8F984C-24ED-A04E-8A9F-FD8D9D5B7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04BA0A-3CC2-6D4D-B99A-DD0994C1ED3E}"/>
              </a:ext>
            </a:extLst>
          </p:cNvPr>
          <p:cNvSpPr>
            <a:spLocks noGrp="1"/>
          </p:cNvSpPr>
          <p:nvPr>
            <p:ph type="dt" sz="half" idx="10"/>
          </p:nvPr>
        </p:nvSpPr>
        <p:spPr/>
        <p:txBody>
          <a:bodyPr/>
          <a:lstStyle/>
          <a:p>
            <a:fld id="{0077517B-0A38-D34A-9FDB-6168DF4B6DDA}" type="datetime1">
              <a:rPr lang="en-US" smtClean="0"/>
              <a:t>4/17/20</a:t>
            </a:fld>
            <a:endParaRPr lang="en-US"/>
          </a:p>
        </p:txBody>
      </p:sp>
      <p:sp>
        <p:nvSpPr>
          <p:cNvPr id="6" name="Footer Placeholder 5">
            <a:extLst>
              <a:ext uri="{FF2B5EF4-FFF2-40B4-BE49-F238E27FC236}">
                <a16:creationId xmlns:a16="http://schemas.microsoft.com/office/drawing/2014/main" id="{9E58BE92-D5AE-E54B-B9EF-78B40CA62D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BDAE0E-831A-A04B-BFD7-97F8F4B66311}"/>
              </a:ext>
            </a:extLst>
          </p:cNvPr>
          <p:cNvSpPr>
            <a:spLocks noGrp="1"/>
          </p:cNvSpPr>
          <p:nvPr>
            <p:ph type="sldNum" sz="quarter" idx="12"/>
          </p:nvPr>
        </p:nvSpPr>
        <p:spPr/>
        <p:txBody>
          <a:bodyPr/>
          <a:lstStyle/>
          <a:p>
            <a:fld id="{F1B189D9-49BA-E045-A7E1-49E24245DF84}" type="slidenum">
              <a:rPr lang="en-US" smtClean="0"/>
              <a:t>‹#›</a:t>
            </a:fld>
            <a:endParaRPr lang="en-US"/>
          </a:p>
        </p:txBody>
      </p:sp>
    </p:spTree>
    <p:extLst>
      <p:ext uri="{BB962C8B-B14F-4D97-AF65-F5344CB8AC3E}">
        <p14:creationId xmlns:p14="http://schemas.microsoft.com/office/powerpoint/2010/main" val="3435444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1000" t="9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ACDE01-E2C5-974C-A1AA-947281E0E0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D6F978-3855-FB46-BF62-92D3327DDA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356B0-7F31-AE42-8456-58CC13ABE3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20BC0A-4F84-264A-95B1-5460B3BA0622}" type="datetime1">
              <a:rPr lang="en-US" smtClean="0"/>
              <a:t>4/17/20</a:t>
            </a:fld>
            <a:endParaRPr lang="en-US"/>
          </a:p>
        </p:txBody>
      </p:sp>
      <p:sp>
        <p:nvSpPr>
          <p:cNvPr id="5" name="Footer Placeholder 4">
            <a:extLst>
              <a:ext uri="{FF2B5EF4-FFF2-40B4-BE49-F238E27FC236}">
                <a16:creationId xmlns:a16="http://schemas.microsoft.com/office/drawing/2014/main" id="{3AEB7DAA-09A8-BD43-B755-B37966D093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2A68F7-935E-734B-BD8E-5D0F98E4A4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189D9-49BA-E045-A7E1-49E24245DF84}" type="slidenum">
              <a:rPr lang="en-US" smtClean="0"/>
              <a:t>‹#›</a:t>
            </a:fld>
            <a:endParaRPr lang="en-US"/>
          </a:p>
        </p:txBody>
      </p:sp>
    </p:spTree>
    <p:extLst>
      <p:ext uri="{BB962C8B-B14F-4D97-AF65-F5344CB8AC3E}">
        <p14:creationId xmlns:p14="http://schemas.microsoft.com/office/powerpoint/2010/main" val="3451875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s://arxiv.org/abs/2004.07099"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00.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0.png"/><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20.png"/><Relationship Id="rId4" Type="http://schemas.openxmlformats.org/officeDocument/2006/relationships/hyperlink" Target="http://planktondrift.science.uu.n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40.png"/></Relationships>
</file>

<file path=ppt/slides/_rels/slide22.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oceanparcel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hyperlink" Target="http://oceanparcels.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hyperlink" Target="http://planktondrift.science.uu.n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7" Type="http://schemas.openxmlformats.org/officeDocument/2006/relationships/hyperlink" Target="http://oceanparcels.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0.png"/><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7" Type="http://schemas.openxmlformats.org/officeDocument/2006/relationships/hyperlink" Target="http://oceanparcel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0.png"/><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80.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CEBD54-EB70-A042-BB0B-BC46FED575DF}"/>
              </a:ext>
            </a:extLst>
          </p:cNvPr>
          <p:cNvPicPr>
            <a:picLocks noChangeAspect="1"/>
          </p:cNvPicPr>
          <p:nvPr/>
        </p:nvPicPr>
        <p:blipFill>
          <a:blip r:embed="rId3"/>
          <a:stretch>
            <a:fillRect/>
          </a:stretch>
        </p:blipFill>
        <p:spPr>
          <a:xfrm>
            <a:off x="314323" y="5365654"/>
            <a:ext cx="3178344" cy="1186582"/>
          </a:xfrm>
          <a:prstGeom prst="rect">
            <a:avLst/>
          </a:prstGeom>
        </p:spPr>
      </p:pic>
      <p:sp>
        <p:nvSpPr>
          <p:cNvPr id="3" name="Subtitle 2">
            <a:extLst>
              <a:ext uri="{FF2B5EF4-FFF2-40B4-BE49-F238E27FC236}">
                <a16:creationId xmlns:a16="http://schemas.microsoft.com/office/drawing/2014/main" id="{589D0EF5-5C65-514B-9050-CDBD6B7F62D5}"/>
              </a:ext>
            </a:extLst>
          </p:cNvPr>
          <p:cNvSpPr>
            <a:spLocks noGrp="1"/>
          </p:cNvSpPr>
          <p:nvPr>
            <p:ph type="subTitle" idx="1"/>
          </p:nvPr>
        </p:nvSpPr>
        <p:spPr>
          <a:xfrm>
            <a:off x="1523998" y="2911799"/>
            <a:ext cx="9144000" cy="1655762"/>
          </a:xfrm>
        </p:spPr>
        <p:txBody>
          <a:bodyPr>
            <a:noAutofit/>
          </a:bodyPr>
          <a:lstStyle/>
          <a:p>
            <a:endParaRPr lang="en-US" sz="2800" dirty="0"/>
          </a:p>
          <a:p>
            <a:r>
              <a:rPr lang="en-US" sz="2000" dirty="0"/>
              <a:t>Peter D. </a:t>
            </a:r>
            <a:r>
              <a:rPr lang="en-US" sz="2000" dirty="0" err="1"/>
              <a:t>Nooteboom</a:t>
            </a:r>
            <a:r>
              <a:rPr lang="en-US" sz="2000" dirty="0"/>
              <a:t>, Philippe </a:t>
            </a:r>
            <a:r>
              <a:rPr lang="en-US" sz="2000" dirty="0" err="1"/>
              <a:t>Delandmeter</a:t>
            </a:r>
            <a:r>
              <a:rPr lang="en-US" sz="2000" dirty="0"/>
              <a:t>, Christian </a:t>
            </a:r>
            <a:r>
              <a:rPr lang="en-US" sz="2000" dirty="0" err="1"/>
              <a:t>Kehl</a:t>
            </a:r>
            <a:r>
              <a:rPr lang="en-US" sz="2000" dirty="0"/>
              <a:t>, Peter K. Bijl, </a:t>
            </a:r>
          </a:p>
          <a:p>
            <a:r>
              <a:rPr lang="en-US" sz="2000" dirty="0"/>
              <a:t>Erik van </a:t>
            </a:r>
            <a:r>
              <a:rPr lang="en-US" sz="2000" dirty="0" err="1"/>
              <a:t>Sebille</a:t>
            </a:r>
            <a:r>
              <a:rPr lang="en-US" sz="2000" dirty="0"/>
              <a:t>, Henk A. Dijkstra and Anna S. von der </a:t>
            </a:r>
            <a:r>
              <a:rPr lang="en-US" sz="2000" dirty="0" err="1"/>
              <a:t>Heydt</a:t>
            </a:r>
            <a:endParaRPr lang="en-US" sz="2000" dirty="0"/>
          </a:p>
          <a:p>
            <a:endParaRPr lang="en-US" sz="2800" dirty="0"/>
          </a:p>
          <a:p>
            <a:r>
              <a:rPr lang="en-US" sz="2800" dirty="0"/>
              <a:t>4 May</a:t>
            </a:r>
          </a:p>
        </p:txBody>
      </p:sp>
      <p:pic>
        <p:nvPicPr>
          <p:cNvPr id="7" name="Picture 6">
            <a:extLst>
              <a:ext uri="{FF2B5EF4-FFF2-40B4-BE49-F238E27FC236}">
                <a16:creationId xmlns:a16="http://schemas.microsoft.com/office/drawing/2014/main" id="{867FB649-D309-7D4B-AD27-0A23C76E8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323" y="275345"/>
            <a:ext cx="1993448" cy="1234879"/>
          </a:xfrm>
          <a:prstGeom prst="rect">
            <a:avLst/>
          </a:prstGeom>
        </p:spPr>
      </p:pic>
      <p:pic>
        <p:nvPicPr>
          <p:cNvPr id="9" name="Picture 8">
            <a:extLst>
              <a:ext uri="{FF2B5EF4-FFF2-40B4-BE49-F238E27FC236}">
                <a16:creationId xmlns:a16="http://schemas.microsoft.com/office/drawing/2014/main" id="{0FC8B96D-F780-284C-8460-82A43E343A97}"/>
              </a:ext>
            </a:extLst>
          </p:cNvPr>
          <p:cNvPicPr>
            <a:picLocks noChangeAspect="1"/>
          </p:cNvPicPr>
          <p:nvPr/>
        </p:nvPicPr>
        <p:blipFill>
          <a:blip r:embed="rId5"/>
          <a:stretch>
            <a:fillRect/>
          </a:stretch>
        </p:blipFill>
        <p:spPr>
          <a:xfrm>
            <a:off x="8838898" y="5463117"/>
            <a:ext cx="3251716" cy="812929"/>
          </a:xfrm>
          <a:prstGeom prst="rect">
            <a:avLst/>
          </a:prstGeom>
        </p:spPr>
      </p:pic>
      <p:sp>
        <p:nvSpPr>
          <p:cNvPr id="10" name="Title 1">
            <a:extLst>
              <a:ext uri="{FF2B5EF4-FFF2-40B4-BE49-F238E27FC236}">
                <a16:creationId xmlns:a16="http://schemas.microsoft.com/office/drawing/2014/main" id="{BCBD0A48-090C-134B-A45F-C16789558E3A}"/>
              </a:ext>
            </a:extLst>
          </p:cNvPr>
          <p:cNvSpPr txBox="1">
            <a:spLocks/>
          </p:cNvSpPr>
          <p:nvPr/>
        </p:nvSpPr>
        <p:spPr>
          <a:xfrm>
            <a:off x="431072" y="1650396"/>
            <a:ext cx="11329851" cy="13158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t>﻿Resolution-dependency of </a:t>
            </a:r>
          </a:p>
          <a:p>
            <a:r>
              <a:rPr lang="en-US" sz="4000" dirty="0"/>
              <a:t>sinking particles in general circulation models</a:t>
            </a:r>
          </a:p>
        </p:txBody>
      </p:sp>
      <p:pic>
        <p:nvPicPr>
          <p:cNvPr id="4" name="Picture 3">
            <a:extLst>
              <a:ext uri="{FF2B5EF4-FFF2-40B4-BE49-F238E27FC236}">
                <a16:creationId xmlns:a16="http://schemas.microsoft.com/office/drawing/2014/main" id="{9A3248C6-5648-5441-8AAE-1D307F39D83F}"/>
              </a:ext>
            </a:extLst>
          </p:cNvPr>
          <p:cNvPicPr>
            <a:picLocks noChangeAspect="1"/>
          </p:cNvPicPr>
          <p:nvPr/>
        </p:nvPicPr>
        <p:blipFill>
          <a:blip r:embed="rId6"/>
          <a:stretch>
            <a:fillRect/>
          </a:stretch>
        </p:blipFill>
        <p:spPr>
          <a:xfrm>
            <a:off x="10781858" y="130705"/>
            <a:ext cx="1288878" cy="2093284"/>
          </a:xfrm>
          <a:prstGeom prst="rect">
            <a:avLst/>
          </a:prstGeom>
        </p:spPr>
      </p:pic>
      <p:sp>
        <p:nvSpPr>
          <p:cNvPr id="2" name="TextBox 1">
            <a:extLst>
              <a:ext uri="{FF2B5EF4-FFF2-40B4-BE49-F238E27FC236}">
                <a16:creationId xmlns:a16="http://schemas.microsoft.com/office/drawing/2014/main" id="{2AC5AA20-05DB-8B4D-8D91-3B08276ADF4A}"/>
              </a:ext>
            </a:extLst>
          </p:cNvPr>
          <p:cNvSpPr txBox="1"/>
          <p:nvPr/>
        </p:nvSpPr>
        <p:spPr>
          <a:xfrm>
            <a:off x="4461020" y="6014047"/>
            <a:ext cx="3522696" cy="369332"/>
          </a:xfrm>
          <a:prstGeom prst="rect">
            <a:avLst/>
          </a:prstGeom>
          <a:noFill/>
        </p:spPr>
        <p:txBody>
          <a:bodyPr wrap="none" rtlCol="0">
            <a:spAutoFit/>
          </a:bodyPr>
          <a:lstStyle/>
          <a:p>
            <a:r>
              <a:rPr lang="en-US" dirty="0"/>
              <a:t>[</a:t>
            </a:r>
            <a:r>
              <a:rPr lang="en-US" dirty="0" err="1"/>
              <a:t>Nooteboom</a:t>
            </a:r>
            <a:r>
              <a:rPr lang="en-US" dirty="0"/>
              <a:t> et al., in review]: </a:t>
            </a:r>
            <a:r>
              <a:rPr lang="en-US" dirty="0">
                <a:hlinkClick r:id="rId7"/>
              </a:rPr>
              <a:t>link</a:t>
            </a:r>
            <a:endParaRPr lang="en-US" dirty="0"/>
          </a:p>
        </p:txBody>
      </p:sp>
    </p:spTree>
    <p:extLst>
      <p:ext uri="{BB962C8B-B14F-4D97-AF65-F5344CB8AC3E}">
        <p14:creationId xmlns:p14="http://schemas.microsoft.com/office/powerpoint/2010/main" val="3985169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io_media2.mov">
            <a:hlinkClick r:id="" action="ppaction://media"/>
            <a:extLst>
              <a:ext uri="{FF2B5EF4-FFF2-40B4-BE49-F238E27FC236}">
                <a16:creationId xmlns:a16="http://schemas.microsoft.com/office/drawing/2014/main" id="{CC57DF57-A728-744D-94F6-83B0E8CB05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59923" y="219618"/>
            <a:ext cx="9838659" cy="6136732"/>
          </a:xfrm>
          <a:prstGeom prst="rect">
            <a:avLst/>
          </a:prstGeom>
        </p:spPr>
      </p:pic>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771C8E36-B150-B14B-88F4-3D7B6C1ABDED}"/>
                  </a:ext>
                </a:extLst>
              </p:cNvPr>
              <p:cNvGraphicFramePr>
                <a:graphicFrameLocks noGrp="1"/>
              </p:cNvGraphicFramePr>
              <p:nvPr>
                <p:extLst/>
              </p:nvPr>
            </p:nvGraphicFramePr>
            <p:xfrm>
              <a:off x="108674" y="135114"/>
              <a:ext cx="3138222" cy="1627759"/>
            </p:xfrm>
            <a:graphic>
              <a:graphicData uri="http://schemas.openxmlformats.org/drawingml/2006/table">
                <a:tbl>
                  <a:tblPr firstRow="1" bandRow="1">
                    <a:tableStyleId>{5C22544A-7EE6-4342-B048-85BDC9FD1C3A}</a:tableStyleId>
                  </a:tblPr>
                  <a:tblGrid>
                    <a:gridCol w="1569111">
                      <a:extLst>
                        <a:ext uri="{9D8B030D-6E8A-4147-A177-3AD203B41FA5}">
                          <a16:colId xmlns:a16="http://schemas.microsoft.com/office/drawing/2014/main" val="3807921553"/>
                        </a:ext>
                      </a:extLst>
                    </a:gridCol>
                    <a:gridCol w="1569111">
                      <a:extLst>
                        <a:ext uri="{9D8B030D-6E8A-4147-A177-3AD203B41FA5}">
                          <a16:colId xmlns:a16="http://schemas.microsoft.com/office/drawing/2014/main" val="4048287617"/>
                        </a:ext>
                      </a:extLst>
                    </a:gridCol>
                  </a:tblGrid>
                  <a:tr h="694045">
                    <a:tc>
                      <a:txBody>
                        <a:bodyPr/>
                        <a:lstStyle/>
                        <a:p>
                          <a:r>
                            <a:rPr lang="en-US" sz="2200" dirty="0"/>
                            <a:t>Horizontal resolution</a:t>
                          </a:r>
                        </a:p>
                      </a:txBody>
                      <a:tcPr/>
                    </a:tc>
                    <a:tc>
                      <a:txBody>
                        <a:bodyPr/>
                        <a:lstStyle/>
                        <a:p>
                          <a:r>
                            <a:rPr lang="en-US" sz="2200" dirty="0"/>
                            <a:t>Temporal resolution</a:t>
                          </a:r>
                        </a:p>
                      </a:txBody>
                      <a:tcPr/>
                    </a:tc>
                    <a:extLst>
                      <a:ext uri="{0D108BD9-81ED-4DB2-BD59-A6C34878D82A}">
                        <a16:rowId xmlns:a16="http://schemas.microsoft.com/office/drawing/2014/main" val="3781947224"/>
                      </a:ext>
                    </a:extLst>
                  </a:tr>
                  <a:tr h="395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2200" i="1" smtClean="0">
                                      <a:latin typeface="Cambria Math" panose="02040503050406030204" pitchFamily="18" charset="0"/>
                                    </a:rPr>
                                  </m:ctrlPr>
                                </m:sSupPr>
                                <m:e>
                                  <m:f>
                                    <m:fPr>
                                      <m:type m:val="skw"/>
                                      <m:ctrlPr>
                                        <a:rPr lang="en-US" sz="2200" i="1" smtClean="0">
                                          <a:latin typeface="Cambria Math" panose="02040503050406030204" pitchFamily="18" charset="0"/>
                                        </a:rPr>
                                      </m:ctrlPr>
                                    </m:fPr>
                                    <m:num>
                                      <m:r>
                                        <a:rPr lang="en-US" sz="2200" smtClean="0">
                                          <a:latin typeface="Cambria Math" panose="02040503050406030204" pitchFamily="18" charset="0"/>
                                        </a:rPr>
                                        <m:t>1</m:t>
                                      </m:r>
                                    </m:num>
                                    <m:den>
                                      <m:r>
                                        <a:rPr lang="en-US" sz="2200" smtClean="0">
                                          <a:latin typeface="Cambria Math" panose="02040503050406030204" pitchFamily="18" charset="0"/>
                                        </a:rPr>
                                        <m:t>10</m:t>
                                      </m:r>
                                    </m:den>
                                  </m:f>
                                </m:e>
                                <m:sup>
                                  <m:r>
                                    <a:rPr lang="en-US" sz="2200" smtClean="0">
                                      <a:latin typeface="Cambria Math" panose="02040503050406030204" pitchFamily="18" charset="0"/>
                                    </a:rPr>
                                    <m:t>∘</m:t>
                                  </m:r>
                                </m:sup>
                              </m:sSup>
                            </m:oMath>
                          </a14:m>
                          <a:r>
                            <a:rPr lang="en-US" sz="2200" dirty="0"/>
                            <a:t> </a:t>
                          </a:r>
                        </a:p>
                      </a:txBody>
                      <a:tcPr>
                        <a:solidFill>
                          <a:schemeClr val="accent1">
                            <a:lumMod val="40000"/>
                            <a:lumOff val="60000"/>
                          </a:schemeClr>
                        </a:solidFill>
                      </a:tcPr>
                    </a:tc>
                    <a:tc>
                      <a:txBody>
                        <a:bodyPr/>
                        <a:lstStyle/>
                        <a:p>
                          <a:r>
                            <a:rPr lang="en-US" sz="2200" dirty="0"/>
                            <a:t>5-daily</a:t>
                          </a:r>
                        </a:p>
                      </a:txBody>
                      <a:tcPr>
                        <a:solidFill>
                          <a:schemeClr val="accent1">
                            <a:lumMod val="40000"/>
                            <a:lumOff val="60000"/>
                          </a:schemeClr>
                        </a:solidFill>
                      </a:tcPr>
                    </a:tc>
                    <a:extLst>
                      <a:ext uri="{0D108BD9-81ED-4DB2-BD59-A6C34878D82A}">
                        <a16:rowId xmlns:a16="http://schemas.microsoft.com/office/drawing/2014/main" val="2742826361"/>
                      </a:ext>
                    </a:extLst>
                  </a:tr>
                  <a:tr h="384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2200" i="1" smtClean="0">
                                      <a:latin typeface="Cambria Math" panose="02040503050406030204" pitchFamily="18" charset="0"/>
                                    </a:rPr>
                                  </m:ctrlPr>
                                </m:sSupPr>
                                <m:e>
                                  <m:r>
                                    <a:rPr lang="en-US" sz="2200" b="0" i="1" smtClean="0">
                                      <a:latin typeface="Cambria Math" panose="02040503050406030204" pitchFamily="18" charset="0"/>
                                    </a:rPr>
                                    <m:t>1</m:t>
                                  </m:r>
                                </m:e>
                                <m:sup>
                                  <m:r>
                                    <a:rPr lang="en-US" sz="2200" i="1">
                                      <a:latin typeface="Cambria Math" panose="02040503050406030204" pitchFamily="18" charset="0"/>
                                    </a:rPr>
                                    <m:t>∘</m:t>
                                  </m:r>
                                </m:sup>
                              </m:sSup>
                            </m:oMath>
                          </a14:m>
                          <a:r>
                            <a:rPr lang="en-US" sz="2200" dirty="0"/>
                            <a:t> </a:t>
                          </a:r>
                        </a:p>
                      </a:txBody>
                      <a:tcPr>
                        <a:solidFill>
                          <a:srgbClr val="FF0000"/>
                        </a:solidFill>
                      </a:tcPr>
                    </a:tc>
                    <a:tc>
                      <a:txBody>
                        <a:bodyPr/>
                        <a:lstStyle/>
                        <a:p>
                          <a:r>
                            <a:rPr lang="en-US" sz="2200" dirty="0"/>
                            <a:t>monthly</a:t>
                          </a:r>
                        </a:p>
                      </a:txBody>
                      <a:tcPr>
                        <a:solidFill>
                          <a:srgbClr val="FF0000"/>
                        </a:solidFill>
                      </a:tcPr>
                    </a:tc>
                    <a:extLst>
                      <a:ext uri="{0D108BD9-81ED-4DB2-BD59-A6C34878D82A}">
                        <a16:rowId xmlns:a16="http://schemas.microsoft.com/office/drawing/2014/main" val="2914555625"/>
                      </a:ext>
                    </a:extLst>
                  </a:tr>
                </a:tbl>
              </a:graphicData>
            </a:graphic>
          </p:graphicFrame>
        </mc:Choice>
        <mc:Fallback xmlns="">
          <p:graphicFrame>
            <p:nvGraphicFramePr>
              <p:cNvPr id="11" name="Table 10">
                <a:extLst>
                  <a:ext uri="{FF2B5EF4-FFF2-40B4-BE49-F238E27FC236}">
                    <a16:creationId xmlns:a16="http://schemas.microsoft.com/office/drawing/2014/main" id="{771C8E36-B150-B14B-88F4-3D7B6C1ABDED}"/>
                  </a:ext>
                </a:extLst>
              </p:cNvPr>
              <p:cNvGraphicFramePr>
                <a:graphicFrameLocks noGrp="1"/>
              </p:cNvGraphicFramePr>
              <p:nvPr>
                <p:extLst>
                  <p:ext uri="{D42A27DB-BD31-4B8C-83A1-F6EECF244321}">
                    <p14:modId xmlns:p14="http://schemas.microsoft.com/office/powerpoint/2010/main" val="2661057890"/>
                  </p:ext>
                </p:extLst>
              </p:nvPr>
            </p:nvGraphicFramePr>
            <p:xfrm>
              <a:off x="108674" y="135114"/>
              <a:ext cx="3138222" cy="1627759"/>
            </p:xfrm>
            <a:graphic>
              <a:graphicData uri="http://schemas.openxmlformats.org/drawingml/2006/table">
                <a:tbl>
                  <a:tblPr firstRow="1" bandRow="1">
                    <a:tableStyleId>{5C22544A-7EE6-4342-B048-85BDC9FD1C3A}</a:tableStyleId>
                  </a:tblPr>
                  <a:tblGrid>
                    <a:gridCol w="1569111">
                      <a:extLst>
                        <a:ext uri="{9D8B030D-6E8A-4147-A177-3AD203B41FA5}">
                          <a16:colId xmlns:a16="http://schemas.microsoft.com/office/drawing/2014/main" val="3807921553"/>
                        </a:ext>
                      </a:extLst>
                    </a:gridCol>
                    <a:gridCol w="1569111">
                      <a:extLst>
                        <a:ext uri="{9D8B030D-6E8A-4147-A177-3AD203B41FA5}">
                          <a16:colId xmlns:a16="http://schemas.microsoft.com/office/drawing/2014/main" val="4048287617"/>
                        </a:ext>
                      </a:extLst>
                    </a:gridCol>
                  </a:tblGrid>
                  <a:tr h="762000">
                    <a:tc>
                      <a:txBody>
                        <a:bodyPr/>
                        <a:lstStyle/>
                        <a:p>
                          <a:r>
                            <a:rPr lang="en-US" sz="2200" dirty="0"/>
                            <a:t>Horizontal resolution</a:t>
                          </a:r>
                        </a:p>
                      </a:txBody>
                      <a:tcPr/>
                    </a:tc>
                    <a:tc>
                      <a:txBody>
                        <a:bodyPr/>
                        <a:lstStyle/>
                        <a:p>
                          <a:r>
                            <a:rPr lang="en-US" sz="2200" dirty="0"/>
                            <a:t>Temporal resolution</a:t>
                          </a:r>
                        </a:p>
                      </a:txBody>
                      <a:tcPr/>
                    </a:tc>
                    <a:extLst>
                      <a:ext uri="{0D108BD9-81ED-4DB2-BD59-A6C34878D82A}">
                        <a16:rowId xmlns:a16="http://schemas.microsoft.com/office/drawing/2014/main" val="3781947224"/>
                      </a:ext>
                    </a:extLst>
                  </a:tr>
                  <a:tr h="439039">
                    <a:tc>
                      <a:txBody>
                        <a:bodyPr/>
                        <a:lstStyle/>
                        <a:p>
                          <a:endParaRPr lang="en-US"/>
                        </a:p>
                      </a:txBody>
                      <a:tcPr>
                        <a:blipFill>
                          <a:blip r:embed="rId5"/>
                          <a:stretch>
                            <a:fillRect l="-806" t="-180000" r="-100806" b="-185714"/>
                          </a:stretch>
                        </a:blipFill>
                      </a:tcPr>
                    </a:tc>
                    <a:tc>
                      <a:txBody>
                        <a:bodyPr/>
                        <a:lstStyle/>
                        <a:p>
                          <a:r>
                            <a:rPr lang="en-US" sz="2200" dirty="0"/>
                            <a:t>5-daily</a:t>
                          </a:r>
                        </a:p>
                      </a:txBody>
                      <a:tcPr>
                        <a:solidFill>
                          <a:schemeClr val="accent1">
                            <a:lumMod val="40000"/>
                            <a:lumOff val="60000"/>
                          </a:schemeClr>
                        </a:solidFill>
                      </a:tcPr>
                    </a:tc>
                    <a:extLst>
                      <a:ext uri="{0D108BD9-81ED-4DB2-BD59-A6C34878D82A}">
                        <a16:rowId xmlns:a16="http://schemas.microsoft.com/office/drawing/2014/main" val="2742826361"/>
                      </a:ext>
                    </a:extLst>
                  </a:tr>
                  <a:tr h="426720">
                    <a:tc>
                      <a:txBody>
                        <a:bodyPr/>
                        <a:lstStyle/>
                        <a:p>
                          <a:endParaRPr lang="en-US"/>
                        </a:p>
                      </a:txBody>
                      <a:tcPr>
                        <a:blipFill>
                          <a:blip r:embed="rId5"/>
                          <a:stretch>
                            <a:fillRect l="-806" t="-288235" r="-100806" b="-91176"/>
                          </a:stretch>
                        </a:blipFill>
                      </a:tcPr>
                    </a:tc>
                    <a:tc>
                      <a:txBody>
                        <a:bodyPr/>
                        <a:lstStyle/>
                        <a:p>
                          <a:r>
                            <a:rPr lang="en-US" sz="2200" dirty="0"/>
                            <a:t>monthly</a:t>
                          </a:r>
                        </a:p>
                      </a:txBody>
                      <a:tcPr>
                        <a:solidFill>
                          <a:srgbClr val="FF0000"/>
                        </a:solidFill>
                      </a:tcPr>
                    </a:tc>
                    <a:extLst>
                      <a:ext uri="{0D108BD9-81ED-4DB2-BD59-A6C34878D82A}">
                        <a16:rowId xmlns:a16="http://schemas.microsoft.com/office/drawing/2014/main" val="2914555625"/>
                      </a:ext>
                    </a:extLst>
                  </a:tr>
                </a:tbl>
              </a:graphicData>
            </a:graphic>
          </p:graphicFrame>
        </mc:Fallback>
      </mc:AlternateContent>
      <p:sp>
        <p:nvSpPr>
          <p:cNvPr id="6" name="TextBox 5">
            <a:extLst>
              <a:ext uri="{FF2B5EF4-FFF2-40B4-BE49-F238E27FC236}">
                <a16:creationId xmlns:a16="http://schemas.microsoft.com/office/drawing/2014/main" id="{EDB6D857-5430-FA44-930C-943B96B08D67}"/>
              </a:ext>
            </a:extLst>
          </p:cNvPr>
          <p:cNvSpPr txBox="1"/>
          <p:nvPr/>
        </p:nvSpPr>
        <p:spPr>
          <a:xfrm>
            <a:off x="0" y="2131260"/>
            <a:ext cx="4572000" cy="400110"/>
          </a:xfrm>
          <a:prstGeom prst="rect">
            <a:avLst/>
          </a:prstGeom>
          <a:noFill/>
        </p:spPr>
        <p:txBody>
          <a:bodyPr wrap="square" rtlCol="0">
            <a:spAutoFit/>
          </a:bodyPr>
          <a:lstStyle/>
          <a:p>
            <a:r>
              <a:rPr lang="en-US" sz="2000" dirty="0"/>
              <a:t>Backtrack analysis in non-eddying model</a:t>
            </a:r>
          </a:p>
        </p:txBody>
      </p:sp>
      <p:sp>
        <p:nvSpPr>
          <p:cNvPr id="2" name="Slide Number Placeholder 1">
            <a:extLst>
              <a:ext uri="{FF2B5EF4-FFF2-40B4-BE49-F238E27FC236}">
                <a16:creationId xmlns:a16="http://schemas.microsoft.com/office/drawing/2014/main" id="{DCB94085-F0C2-D646-A030-01F91E45E995}"/>
              </a:ext>
            </a:extLst>
          </p:cNvPr>
          <p:cNvSpPr>
            <a:spLocks noGrp="1"/>
          </p:cNvSpPr>
          <p:nvPr>
            <p:ph type="sldNum" sz="quarter" idx="12"/>
          </p:nvPr>
        </p:nvSpPr>
        <p:spPr/>
        <p:txBody>
          <a:bodyPr/>
          <a:lstStyle/>
          <a:p>
            <a:fld id="{F1B189D9-49BA-E045-A7E1-49E24245DF84}" type="slidenum">
              <a:rPr lang="en-US" smtClean="0"/>
              <a:t>10</a:t>
            </a:fld>
            <a:endParaRPr lang="en-US"/>
          </a:p>
        </p:txBody>
      </p:sp>
      <p:sp>
        <p:nvSpPr>
          <p:cNvPr id="12" name="TextBox 11">
            <a:extLst>
              <a:ext uri="{FF2B5EF4-FFF2-40B4-BE49-F238E27FC236}">
                <a16:creationId xmlns:a16="http://schemas.microsoft.com/office/drawing/2014/main" id="{2F5DF5D9-A98F-3D43-A43F-717310A9B976}"/>
              </a:ext>
            </a:extLst>
          </p:cNvPr>
          <p:cNvSpPr txBox="1"/>
          <p:nvPr/>
        </p:nvSpPr>
        <p:spPr>
          <a:xfrm>
            <a:off x="-8497" y="4750787"/>
            <a:ext cx="3950505" cy="2031325"/>
          </a:xfrm>
          <a:prstGeom prst="rect">
            <a:avLst/>
          </a:prstGeom>
          <a:noFill/>
        </p:spPr>
        <p:txBody>
          <a:bodyPr wrap="none" rtlCol="0">
            <a:spAutoFit/>
          </a:bodyPr>
          <a:lstStyle/>
          <a:p>
            <a:r>
              <a:rPr lang="en-US" dirty="0"/>
              <a:t>Add stochastic noise at every time step,</a:t>
            </a:r>
          </a:p>
          <a:p>
            <a:r>
              <a:rPr lang="en-US" dirty="0"/>
              <a:t>to represent the fluctuations in the flow</a:t>
            </a:r>
          </a:p>
          <a:p>
            <a:r>
              <a:rPr lang="en-US" dirty="0"/>
              <a:t>from eddies:</a:t>
            </a:r>
          </a:p>
          <a:p>
            <a:pPr marL="285750" indent="-285750">
              <a:buFont typeface="Arial" panose="020B0604020202020204" pitchFamily="34" charset="0"/>
              <a:buChar char="•"/>
            </a:pPr>
            <a:r>
              <a:rPr lang="en-US" dirty="0"/>
              <a:t>Horizontal</a:t>
            </a:r>
          </a:p>
          <a:p>
            <a:pPr marL="285750" indent="-285750">
              <a:buFont typeface="Arial" panose="020B0604020202020204" pitchFamily="34" charset="0"/>
              <a:buChar char="•"/>
            </a:pPr>
            <a:r>
              <a:rPr lang="en-US" dirty="0"/>
              <a:t>Depends on the flow shear</a:t>
            </a:r>
          </a:p>
          <a:p>
            <a:pPr marL="285750" indent="-285750">
              <a:buFont typeface="Arial" panose="020B0604020202020204" pitchFamily="34" charset="0"/>
              <a:buChar char="•"/>
            </a:pPr>
            <a:r>
              <a:rPr lang="en-US" dirty="0"/>
              <a:t>Horizontally isotropic</a:t>
            </a:r>
          </a:p>
          <a:p>
            <a:r>
              <a:rPr lang="en-US" dirty="0"/>
              <a:t>(see additional slides for details) </a:t>
            </a:r>
          </a:p>
        </p:txBody>
      </p:sp>
    </p:spTree>
    <p:extLst>
      <p:ext uri="{BB962C8B-B14F-4D97-AF65-F5344CB8AC3E}">
        <p14:creationId xmlns:p14="http://schemas.microsoft.com/office/powerpoint/2010/main" val="226164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021B45-CC93-3A45-965D-060D37F79C0A}"/>
              </a:ext>
            </a:extLst>
          </p:cNvPr>
          <p:cNvPicPr>
            <a:picLocks noChangeAspect="1"/>
          </p:cNvPicPr>
          <p:nvPr/>
        </p:nvPicPr>
        <p:blipFill>
          <a:blip r:embed="rId3"/>
          <a:stretch>
            <a:fillRect/>
          </a:stretch>
        </p:blipFill>
        <p:spPr>
          <a:xfrm>
            <a:off x="3059923" y="214368"/>
            <a:ext cx="9837330" cy="6141982"/>
          </a:xfrm>
          <a:prstGeom prst="rect">
            <a:avLst/>
          </a:prstGeom>
        </p:spPr>
      </p:pic>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771C8E36-B150-B14B-88F4-3D7B6C1ABDED}"/>
                  </a:ext>
                </a:extLst>
              </p:cNvPr>
              <p:cNvGraphicFramePr>
                <a:graphicFrameLocks noGrp="1"/>
              </p:cNvGraphicFramePr>
              <p:nvPr>
                <p:extLst>
                  <p:ext uri="{D42A27DB-BD31-4B8C-83A1-F6EECF244321}">
                    <p14:modId xmlns:p14="http://schemas.microsoft.com/office/powerpoint/2010/main" val="3830005730"/>
                  </p:ext>
                </p:extLst>
              </p:nvPr>
            </p:nvGraphicFramePr>
            <p:xfrm>
              <a:off x="108674" y="135114"/>
              <a:ext cx="3138222" cy="1627759"/>
            </p:xfrm>
            <a:graphic>
              <a:graphicData uri="http://schemas.openxmlformats.org/drawingml/2006/table">
                <a:tbl>
                  <a:tblPr firstRow="1" bandRow="1">
                    <a:tableStyleId>{5C22544A-7EE6-4342-B048-85BDC9FD1C3A}</a:tableStyleId>
                  </a:tblPr>
                  <a:tblGrid>
                    <a:gridCol w="1569111">
                      <a:extLst>
                        <a:ext uri="{9D8B030D-6E8A-4147-A177-3AD203B41FA5}">
                          <a16:colId xmlns:a16="http://schemas.microsoft.com/office/drawing/2014/main" val="3807921553"/>
                        </a:ext>
                      </a:extLst>
                    </a:gridCol>
                    <a:gridCol w="1569111">
                      <a:extLst>
                        <a:ext uri="{9D8B030D-6E8A-4147-A177-3AD203B41FA5}">
                          <a16:colId xmlns:a16="http://schemas.microsoft.com/office/drawing/2014/main" val="4048287617"/>
                        </a:ext>
                      </a:extLst>
                    </a:gridCol>
                  </a:tblGrid>
                  <a:tr h="694045">
                    <a:tc>
                      <a:txBody>
                        <a:bodyPr/>
                        <a:lstStyle/>
                        <a:p>
                          <a:r>
                            <a:rPr lang="en-US" sz="2200" dirty="0"/>
                            <a:t>Horizontal resolution</a:t>
                          </a:r>
                        </a:p>
                      </a:txBody>
                      <a:tcPr/>
                    </a:tc>
                    <a:tc>
                      <a:txBody>
                        <a:bodyPr/>
                        <a:lstStyle/>
                        <a:p>
                          <a:r>
                            <a:rPr lang="en-US" sz="2200" dirty="0"/>
                            <a:t>Temporal resolution</a:t>
                          </a:r>
                        </a:p>
                      </a:txBody>
                      <a:tcPr/>
                    </a:tc>
                    <a:extLst>
                      <a:ext uri="{0D108BD9-81ED-4DB2-BD59-A6C34878D82A}">
                        <a16:rowId xmlns:a16="http://schemas.microsoft.com/office/drawing/2014/main" val="3781947224"/>
                      </a:ext>
                    </a:extLst>
                  </a:tr>
                  <a:tr h="395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2200" i="1" smtClean="0">
                                      <a:latin typeface="Cambria Math" panose="02040503050406030204" pitchFamily="18" charset="0"/>
                                    </a:rPr>
                                  </m:ctrlPr>
                                </m:sSupPr>
                                <m:e>
                                  <m:f>
                                    <m:fPr>
                                      <m:type m:val="skw"/>
                                      <m:ctrlPr>
                                        <a:rPr lang="en-US" sz="2200" i="1" smtClean="0">
                                          <a:latin typeface="Cambria Math" panose="02040503050406030204" pitchFamily="18" charset="0"/>
                                        </a:rPr>
                                      </m:ctrlPr>
                                    </m:fPr>
                                    <m:num>
                                      <m:r>
                                        <a:rPr lang="en-US" sz="2200" smtClean="0">
                                          <a:latin typeface="Cambria Math" panose="02040503050406030204" pitchFamily="18" charset="0"/>
                                        </a:rPr>
                                        <m:t>1</m:t>
                                      </m:r>
                                    </m:num>
                                    <m:den>
                                      <m:r>
                                        <a:rPr lang="en-US" sz="2200" smtClean="0">
                                          <a:latin typeface="Cambria Math" panose="02040503050406030204" pitchFamily="18" charset="0"/>
                                        </a:rPr>
                                        <m:t>10</m:t>
                                      </m:r>
                                    </m:den>
                                  </m:f>
                                </m:e>
                                <m:sup>
                                  <m:r>
                                    <a:rPr lang="en-US" sz="2200" smtClean="0">
                                      <a:latin typeface="Cambria Math" panose="02040503050406030204" pitchFamily="18" charset="0"/>
                                    </a:rPr>
                                    <m:t>∘</m:t>
                                  </m:r>
                                </m:sup>
                              </m:sSup>
                            </m:oMath>
                          </a14:m>
                          <a:r>
                            <a:rPr lang="en-US" sz="2200" dirty="0"/>
                            <a:t> </a:t>
                          </a:r>
                        </a:p>
                      </a:txBody>
                      <a:tcPr>
                        <a:solidFill>
                          <a:schemeClr val="accent1">
                            <a:lumMod val="40000"/>
                            <a:lumOff val="60000"/>
                          </a:schemeClr>
                        </a:solidFill>
                      </a:tcPr>
                    </a:tc>
                    <a:tc>
                      <a:txBody>
                        <a:bodyPr/>
                        <a:lstStyle/>
                        <a:p>
                          <a:r>
                            <a:rPr lang="en-US" sz="2200" dirty="0"/>
                            <a:t>5-daily</a:t>
                          </a:r>
                        </a:p>
                      </a:txBody>
                      <a:tcPr>
                        <a:solidFill>
                          <a:schemeClr val="accent1">
                            <a:lumMod val="40000"/>
                            <a:lumOff val="60000"/>
                          </a:schemeClr>
                        </a:solidFill>
                      </a:tcPr>
                    </a:tc>
                    <a:extLst>
                      <a:ext uri="{0D108BD9-81ED-4DB2-BD59-A6C34878D82A}">
                        <a16:rowId xmlns:a16="http://schemas.microsoft.com/office/drawing/2014/main" val="2742826361"/>
                      </a:ext>
                    </a:extLst>
                  </a:tr>
                  <a:tr h="384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2200" i="1" smtClean="0">
                                      <a:latin typeface="Cambria Math" panose="02040503050406030204" pitchFamily="18" charset="0"/>
                                    </a:rPr>
                                  </m:ctrlPr>
                                </m:sSupPr>
                                <m:e>
                                  <m:r>
                                    <a:rPr lang="en-US" sz="2200" b="0" i="1" smtClean="0">
                                      <a:latin typeface="Cambria Math" panose="02040503050406030204" pitchFamily="18" charset="0"/>
                                    </a:rPr>
                                    <m:t>1</m:t>
                                  </m:r>
                                </m:e>
                                <m:sup>
                                  <m:r>
                                    <a:rPr lang="en-US" sz="2200" i="1">
                                      <a:latin typeface="Cambria Math" panose="02040503050406030204" pitchFamily="18" charset="0"/>
                                    </a:rPr>
                                    <m:t>∘</m:t>
                                  </m:r>
                                </m:sup>
                              </m:sSup>
                            </m:oMath>
                          </a14:m>
                          <a:r>
                            <a:rPr lang="en-US" sz="2200" dirty="0"/>
                            <a:t> </a:t>
                          </a:r>
                        </a:p>
                      </a:txBody>
                      <a:tcPr>
                        <a:solidFill>
                          <a:srgbClr val="FF0000"/>
                        </a:solidFill>
                      </a:tcPr>
                    </a:tc>
                    <a:tc>
                      <a:txBody>
                        <a:bodyPr/>
                        <a:lstStyle/>
                        <a:p>
                          <a:r>
                            <a:rPr lang="en-US" sz="2200" dirty="0"/>
                            <a:t>monthly</a:t>
                          </a:r>
                        </a:p>
                      </a:txBody>
                      <a:tcPr>
                        <a:solidFill>
                          <a:srgbClr val="FF0000"/>
                        </a:solidFill>
                      </a:tcPr>
                    </a:tc>
                    <a:extLst>
                      <a:ext uri="{0D108BD9-81ED-4DB2-BD59-A6C34878D82A}">
                        <a16:rowId xmlns:a16="http://schemas.microsoft.com/office/drawing/2014/main" val="2914555625"/>
                      </a:ext>
                    </a:extLst>
                  </a:tr>
                </a:tbl>
              </a:graphicData>
            </a:graphic>
          </p:graphicFrame>
        </mc:Choice>
        <mc:Fallback xmlns="">
          <p:graphicFrame>
            <p:nvGraphicFramePr>
              <p:cNvPr id="11" name="Table 10">
                <a:extLst>
                  <a:ext uri="{FF2B5EF4-FFF2-40B4-BE49-F238E27FC236}">
                    <a16:creationId xmlns:a16="http://schemas.microsoft.com/office/drawing/2014/main" id="{771C8E36-B150-B14B-88F4-3D7B6C1ABDED}"/>
                  </a:ext>
                </a:extLst>
              </p:cNvPr>
              <p:cNvGraphicFramePr>
                <a:graphicFrameLocks noGrp="1"/>
              </p:cNvGraphicFramePr>
              <p:nvPr>
                <p:extLst>
                  <p:ext uri="{D42A27DB-BD31-4B8C-83A1-F6EECF244321}">
                    <p14:modId xmlns:p14="http://schemas.microsoft.com/office/powerpoint/2010/main" val="3830005730"/>
                  </p:ext>
                </p:extLst>
              </p:nvPr>
            </p:nvGraphicFramePr>
            <p:xfrm>
              <a:off x="108674" y="135114"/>
              <a:ext cx="3138222" cy="1627759"/>
            </p:xfrm>
            <a:graphic>
              <a:graphicData uri="http://schemas.openxmlformats.org/drawingml/2006/table">
                <a:tbl>
                  <a:tblPr firstRow="1" bandRow="1">
                    <a:tableStyleId>{5C22544A-7EE6-4342-B048-85BDC9FD1C3A}</a:tableStyleId>
                  </a:tblPr>
                  <a:tblGrid>
                    <a:gridCol w="1569111">
                      <a:extLst>
                        <a:ext uri="{9D8B030D-6E8A-4147-A177-3AD203B41FA5}">
                          <a16:colId xmlns:a16="http://schemas.microsoft.com/office/drawing/2014/main" val="3807921553"/>
                        </a:ext>
                      </a:extLst>
                    </a:gridCol>
                    <a:gridCol w="1569111">
                      <a:extLst>
                        <a:ext uri="{9D8B030D-6E8A-4147-A177-3AD203B41FA5}">
                          <a16:colId xmlns:a16="http://schemas.microsoft.com/office/drawing/2014/main" val="4048287617"/>
                        </a:ext>
                      </a:extLst>
                    </a:gridCol>
                  </a:tblGrid>
                  <a:tr h="762000">
                    <a:tc>
                      <a:txBody>
                        <a:bodyPr/>
                        <a:lstStyle/>
                        <a:p>
                          <a:r>
                            <a:rPr lang="en-US" sz="2200" dirty="0"/>
                            <a:t>Horizontal resolution</a:t>
                          </a:r>
                        </a:p>
                      </a:txBody>
                      <a:tcPr/>
                    </a:tc>
                    <a:tc>
                      <a:txBody>
                        <a:bodyPr/>
                        <a:lstStyle/>
                        <a:p>
                          <a:r>
                            <a:rPr lang="en-US" sz="2200" dirty="0"/>
                            <a:t>Temporal resolution</a:t>
                          </a:r>
                        </a:p>
                      </a:txBody>
                      <a:tcPr/>
                    </a:tc>
                    <a:extLst>
                      <a:ext uri="{0D108BD9-81ED-4DB2-BD59-A6C34878D82A}">
                        <a16:rowId xmlns:a16="http://schemas.microsoft.com/office/drawing/2014/main" val="3781947224"/>
                      </a:ext>
                    </a:extLst>
                  </a:tr>
                  <a:tr h="439039">
                    <a:tc>
                      <a:txBody>
                        <a:bodyPr/>
                        <a:lstStyle/>
                        <a:p>
                          <a:endParaRPr lang="en-US"/>
                        </a:p>
                      </a:txBody>
                      <a:tcPr>
                        <a:blipFill>
                          <a:blip r:embed="rId4"/>
                          <a:stretch>
                            <a:fillRect l="-806" t="-180000" r="-100806" b="-185714"/>
                          </a:stretch>
                        </a:blipFill>
                      </a:tcPr>
                    </a:tc>
                    <a:tc>
                      <a:txBody>
                        <a:bodyPr/>
                        <a:lstStyle/>
                        <a:p>
                          <a:r>
                            <a:rPr lang="en-US" sz="2200" dirty="0"/>
                            <a:t>5-daily</a:t>
                          </a:r>
                        </a:p>
                      </a:txBody>
                      <a:tcPr>
                        <a:solidFill>
                          <a:schemeClr val="accent1">
                            <a:lumMod val="40000"/>
                            <a:lumOff val="60000"/>
                          </a:schemeClr>
                        </a:solidFill>
                      </a:tcPr>
                    </a:tc>
                    <a:extLst>
                      <a:ext uri="{0D108BD9-81ED-4DB2-BD59-A6C34878D82A}">
                        <a16:rowId xmlns:a16="http://schemas.microsoft.com/office/drawing/2014/main" val="2742826361"/>
                      </a:ext>
                    </a:extLst>
                  </a:tr>
                  <a:tr h="426720">
                    <a:tc>
                      <a:txBody>
                        <a:bodyPr/>
                        <a:lstStyle/>
                        <a:p>
                          <a:endParaRPr lang="en-US"/>
                        </a:p>
                      </a:txBody>
                      <a:tcPr>
                        <a:blipFill>
                          <a:blip r:embed="rId4"/>
                          <a:stretch>
                            <a:fillRect l="-806" t="-288235" r="-100806" b="-91176"/>
                          </a:stretch>
                        </a:blipFill>
                      </a:tcPr>
                    </a:tc>
                    <a:tc>
                      <a:txBody>
                        <a:bodyPr/>
                        <a:lstStyle/>
                        <a:p>
                          <a:r>
                            <a:rPr lang="en-US" sz="2200" dirty="0"/>
                            <a:t>monthly</a:t>
                          </a:r>
                        </a:p>
                      </a:txBody>
                      <a:tcPr>
                        <a:solidFill>
                          <a:srgbClr val="FF0000"/>
                        </a:solidFill>
                      </a:tcPr>
                    </a:tc>
                    <a:extLst>
                      <a:ext uri="{0D108BD9-81ED-4DB2-BD59-A6C34878D82A}">
                        <a16:rowId xmlns:a16="http://schemas.microsoft.com/office/drawing/2014/main" val="2914555625"/>
                      </a:ext>
                    </a:extLst>
                  </a:tr>
                </a:tbl>
              </a:graphicData>
            </a:graphic>
          </p:graphicFrame>
        </mc:Fallback>
      </mc:AlternateContent>
      <p:sp>
        <p:nvSpPr>
          <p:cNvPr id="2" name="TextBox 1">
            <a:extLst>
              <a:ext uri="{FF2B5EF4-FFF2-40B4-BE49-F238E27FC236}">
                <a16:creationId xmlns:a16="http://schemas.microsoft.com/office/drawing/2014/main" id="{8CC07E58-CF75-0D45-AAE9-7F2412D08AB3}"/>
              </a:ext>
            </a:extLst>
          </p:cNvPr>
          <p:cNvSpPr txBox="1"/>
          <p:nvPr/>
        </p:nvSpPr>
        <p:spPr>
          <a:xfrm>
            <a:off x="0" y="3207533"/>
            <a:ext cx="4204909" cy="707886"/>
          </a:xfrm>
          <a:prstGeom prst="rect">
            <a:avLst/>
          </a:prstGeom>
          <a:noFill/>
        </p:spPr>
        <p:txBody>
          <a:bodyPr wrap="square" rtlCol="0">
            <a:spAutoFit/>
          </a:bodyPr>
          <a:lstStyle/>
          <a:p>
            <a:r>
              <a:rPr lang="en-US" sz="2000" dirty="0"/>
              <a:t>Snapshot of the surface flow </a:t>
            </a:r>
          </a:p>
          <a:p>
            <a:r>
              <a:rPr lang="en-US" sz="2000" dirty="0"/>
              <a:t>(flow shear determines noise strength)</a:t>
            </a:r>
          </a:p>
        </p:txBody>
      </p:sp>
      <p:sp>
        <p:nvSpPr>
          <p:cNvPr id="10" name="TextBox 9">
            <a:extLst>
              <a:ext uri="{FF2B5EF4-FFF2-40B4-BE49-F238E27FC236}">
                <a16:creationId xmlns:a16="http://schemas.microsoft.com/office/drawing/2014/main" id="{E1239064-D1E3-8F46-9607-7AC2E438A786}"/>
              </a:ext>
            </a:extLst>
          </p:cNvPr>
          <p:cNvSpPr txBox="1"/>
          <p:nvPr/>
        </p:nvSpPr>
        <p:spPr>
          <a:xfrm>
            <a:off x="0" y="2131260"/>
            <a:ext cx="4572000" cy="707886"/>
          </a:xfrm>
          <a:prstGeom prst="rect">
            <a:avLst/>
          </a:prstGeom>
          <a:noFill/>
        </p:spPr>
        <p:txBody>
          <a:bodyPr wrap="square" rtlCol="0">
            <a:spAutoFit/>
          </a:bodyPr>
          <a:lstStyle/>
          <a:p>
            <a:r>
              <a:rPr lang="en-US" sz="2000" dirty="0"/>
              <a:t>Backtrack analysis in non-eddying model</a:t>
            </a:r>
          </a:p>
          <a:p>
            <a:r>
              <a:rPr lang="en-US" sz="2000" dirty="0"/>
              <a:t>with stochastic noise</a:t>
            </a:r>
          </a:p>
        </p:txBody>
      </p:sp>
      <p:sp>
        <p:nvSpPr>
          <p:cNvPr id="3" name="Slide Number Placeholder 2">
            <a:extLst>
              <a:ext uri="{FF2B5EF4-FFF2-40B4-BE49-F238E27FC236}">
                <a16:creationId xmlns:a16="http://schemas.microsoft.com/office/drawing/2014/main" id="{6F874D03-34A0-2D44-A014-609526D956C0}"/>
              </a:ext>
            </a:extLst>
          </p:cNvPr>
          <p:cNvSpPr>
            <a:spLocks noGrp="1"/>
          </p:cNvSpPr>
          <p:nvPr>
            <p:ph type="sldNum" sz="quarter" idx="12"/>
          </p:nvPr>
        </p:nvSpPr>
        <p:spPr/>
        <p:txBody>
          <a:bodyPr/>
          <a:lstStyle/>
          <a:p>
            <a:fld id="{F1B189D9-49BA-E045-A7E1-49E24245DF84}" type="slidenum">
              <a:rPr lang="en-US" smtClean="0"/>
              <a:t>11</a:t>
            </a:fld>
            <a:endParaRPr lang="en-US"/>
          </a:p>
        </p:txBody>
      </p:sp>
      <p:sp>
        <p:nvSpPr>
          <p:cNvPr id="7" name="TextBox 6">
            <a:extLst>
              <a:ext uri="{FF2B5EF4-FFF2-40B4-BE49-F238E27FC236}">
                <a16:creationId xmlns:a16="http://schemas.microsoft.com/office/drawing/2014/main" id="{057954C3-EB77-2F48-8CFC-288F2AE2053D}"/>
              </a:ext>
            </a:extLst>
          </p:cNvPr>
          <p:cNvSpPr txBox="1"/>
          <p:nvPr/>
        </p:nvSpPr>
        <p:spPr>
          <a:xfrm>
            <a:off x="0" y="4749668"/>
            <a:ext cx="3950505" cy="2031325"/>
          </a:xfrm>
          <a:prstGeom prst="rect">
            <a:avLst/>
          </a:prstGeom>
          <a:noFill/>
        </p:spPr>
        <p:txBody>
          <a:bodyPr wrap="none" rtlCol="0">
            <a:spAutoFit/>
          </a:bodyPr>
          <a:lstStyle/>
          <a:p>
            <a:r>
              <a:rPr lang="en-US" dirty="0"/>
              <a:t>Add stochastic noise at every time step,</a:t>
            </a:r>
          </a:p>
          <a:p>
            <a:r>
              <a:rPr lang="en-US" dirty="0"/>
              <a:t>to represent the fluctuations in the flow</a:t>
            </a:r>
          </a:p>
          <a:p>
            <a:r>
              <a:rPr lang="en-US" dirty="0"/>
              <a:t>from eddies:</a:t>
            </a:r>
          </a:p>
          <a:p>
            <a:pPr marL="285750" indent="-285750">
              <a:buFont typeface="Arial" panose="020B0604020202020204" pitchFamily="34" charset="0"/>
              <a:buChar char="•"/>
            </a:pPr>
            <a:r>
              <a:rPr lang="en-US" dirty="0"/>
              <a:t>Horizontal</a:t>
            </a:r>
          </a:p>
          <a:p>
            <a:pPr marL="285750" indent="-285750">
              <a:buFont typeface="Arial" panose="020B0604020202020204" pitchFamily="34" charset="0"/>
              <a:buChar char="•"/>
            </a:pPr>
            <a:r>
              <a:rPr lang="en-US" dirty="0"/>
              <a:t>Depends on the flow shear</a:t>
            </a:r>
          </a:p>
          <a:p>
            <a:pPr marL="285750" indent="-285750">
              <a:buFont typeface="Arial" panose="020B0604020202020204" pitchFamily="34" charset="0"/>
              <a:buChar char="•"/>
            </a:pPr>
            <a:r>
              <a:rPr lang="en-US" dirty="0"/>
              <a:t>Horizontally isotropic</a:t>
            </a:r>
          </a:p>
          <a:p>
            <a:r>
              <a:rPr lang="en-US" dirty="0"/>
              <a:t>(see additional slides for details) </a:t>
            </a:r>
          </a:p>
        </p:txBody>
      </p:sp>
    </p:spTree>
    <p:extLst>
      <p:ext uri="{BB962C8B-B14F-4D97-AF65-F5344CB8AC3E}">
        <p14:creationId xmlns:p14="http://schemas.microsoft.com/office/powerpoint/2010/main" val="307775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io_media3.mov">
            <a:hlinkClick r:id="" action="ppaction://media"/>
            <a:extLst>
              <a:ext uri="{FF2B5EF4-FFF2-40B4-BE49-F238E27FC236}">
                <a16:creationId xmlns:a16="http://schemas.microsoft.com/office/drawing/2014/main" id="{654E7D61-9202-3C40-B8AA-779715441F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59922" y="219618"/>
            <a:ext cx="9838659" cy="6136732"/>
          </a:xfrm>
          <a:prstGeom prst="rect">
            <a:avLst/>
          </a:prstGeom>
        </p:spPr>
      </p:pic>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C98E88D8-7C3B-3446-B8EE-B93C029205F0}"/>
                  </a:ext>
                </a:extLst>
              </p:cNvPr>
              <p:cNvGraphicFramePr>
                <a:graphicFrameLocks noGrp="1"/>
              </p:cNvGraphicFramePr>
              <p:nvPr>
                <p:extLst/>
              </p:nvPr>
            </p:nvGraphicFramePr>
            <p:xfrm>
              <a:off x="108674" y="135114"/>
              <a:ext cx="3138222" cy="1627759"/>
            </p:xfrm>
            <a:graphic>
              <a:graphicData uri="http://schemas.openxmlformats.org/drawingml/2006/table">
                <a:tbl>
                  <a:tblPr firstRow="1" bandRow="1">
                    <a:tableStyleId>{5C22544A-7EE6-4342-B048-85BDC9FD1C3A}</a:tableStyleId>
                  </a:tblPr>
                  <a:tblGrid>
                    <a:gridCol w="1569111">
                      <a:extLst>
                        <a:ext uri="{9D8B030D-6E8A-4147-A177-3AD203B41FA5}">
                          <a16:colId xmlns:a16="http://schemas.microsoft.com/office/drawing/2014/main" val="3807921553"/>
                        </a:ext>
                      </a:extLst>
                    </a:gridCol>
                    <a:gridCol w="1569111">
                      <a:extLst>
                        <a:ext uri="{9D8B030D-6E8A-4147-A177-3AD203B41FA5}">
                          <a16:colId xmlns:a16="http://schemas.microsoft.com/office/drawing/2014/main" val="4048287617"/>
                        </a:ext>
                      </a:extLst>
                    </a:gridCol>
                  </a:tblGrid>
                  <a:tr h="694045">
                    <a:tc>
                      <a:txBody>
                        <a:bodyPr/>
                        <a:lstStyle/>
                        <a:p>
                          <a:r>
                            <a:rPr lang="en-US" sz="2200" dirty="0"/>
                            <a:t>Horizontal resolution</a:t>
                          </a:r>
                        </a:p>
                      </a:txBody>
                      <a:tcPr/>
                    </a:tc>
                    <a:tc>
                      <a:txBody>
                        <a:bodyPr/>
                        <a:lstStyle/>
                        <a:p>
                          <a:r>
                            <a:rPr lang="en-US" sz="2200" dirty="0"/>
                            <a:t>Temporal resolution</a:t>
                          </a:r>
                        </a:p>
                      </a:txBody>
                      <a:tcPr/>
                    </a:tc>
                    <a:extLst>
                      <a:ext uri="{0D108BD9-81ED-4DB2-BD59-A6C34878D82A}">
                        <a16:rowId xmlns:a16="http://schemas.microsoft.com/office/drawing/2014/main" val="3781947224"/>
                      </a:ext>
                    </a:extLst>
                  </a:tr>
                  <a:tr h="395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2200" i="1" smtClean="0">
                                      <a:latin typeface="Cambria Math" panose="02040503050406030204" pitchFamily="18" charset="0"/>
                                    </a:rPr>
                                  </m:ctrlPr>
                                </m:sSupPr>
                                <m:e>
                                  <m:f>
                                    <m:fPr>
                                      <m:type m:val="skw"/>
                                      <m:ctrlPr>
                                        <a:rPr lang="en-US" sz="2200" i="1" smtClean="0">
                                          <a:latin typeface="Cambria Math" panose="02040503050406030204" pitchFamily="18" charset="0"/>
                                        </a:rPr>
                                      </m:ctrlPr>
                                    </m:fPr>
                                    <m:num>
                                      <m:r>
                                        <a:rPr lang="en-US" sz="2200" smtClean="0">
                                          <a:latin typeface="Cambria Math" panose="02040503050406030204" pitchFamily="18" charset="0"/>
                                        </a:rPr>
                                        <m:t>1</m:t>
                                      </m:r>
                                    </m:num>
                                    <m:den>
                                      <m:r>
                                        <a:rPr lang="en-US" sz="2200" smtClean="0">
                                          <a:latin typeface="Cambria Math" panose="02040503050406030204" pitchFamily="18" charset="0"/>
                                        </a:rPr>
                                        <m:t>10</m:t>
                                      </m:r>
                                    </m:den>
                                  </m:f>
                                </m:e>
                                <m:sup>
                                  <m:r>
                                    <a:rPr lang="en-US" sz="2200" smtClean="0">
                                      <a:latin typeface="Cambria Math" panose="02040503050406030204" pitchFamily="18" charset="0"/>
                                    </a:rPr>
                                    <m:t>∘</m:t>
                                  </m:r>
                                </m:sup>
                              </m:sSup>
                            </m:oMath>
                          </a14:m>
                          <a:r>
                            <a:rPr lang="en-US" sz="2200" dirty="0"/>
                            <a:t> </a:t>
                          </a:r>
                        </a:p>
                      </a:txBody>
                      <a:tcPr>
                        <a:solidFill>
                          <a:schemeClr val="accent1">
                            <a:lumMod val="40000"/>
                            <a:lumOff val="60000"/>
                          </a:schemeClr>
                        </a:solidFill>
                      </a:tcPr>
                    </a:tc>
                    <a:tc>
                      <a:txBody>
                        <a:bodyPr/>
                        <a:lstStyle/>
                        <a:p>
                          <a:r>
                            <a:rPr lang="en-US" sz="2200" dirty="0"/>
                            <a:t>5-daily</a:t>
                          </a:r>
                        </a:p>
                      </a:txBody>
                      <a:tcPr>
                        <a:solidFill>
                          <a:schemeClr val="accent1">
                            <a:lumMod val="40000"/>
                            <a:lumOff val="60000"/>
                          </a:schemeClr>
                        </a:solidFill>
                      </a:tcPr>
                    </a:tc>
                    <a:extLst>
                      <a:ext uri="{0D108BD9-81ED-4DB2-BD59-A6C34878D82A}">
                        <a16:rowId xmlns:a16="http://schemas.microsoft.com/office/drawing/2014/main" val="2742826361"/>
                      </a:ext>
                    </a:extLst>
                  </a:tr>
                  <a:tr h="384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2200" i="1" smtClean="0">
                                      <a:latin typeface="Cambria Math" panose="02040503050406030204" pitchFamily="18" charset="0"/>
                                    </a:rPr>
                                  </m:ctrlPr>
                                </m:sSupPr>
                                <m:e>
                                  <m:r>
                                    <a:rPr lang="en-US" sz="2200" b="0" i="1" smtClean="0">
                                      <a:latin typeface="Cambria Math" panose="02040503050406030204" pitchFamily="18" charset="0"/>
                                    </a:rPr>
                                    <m:t>1</m:t>
                                  </m:r>
                                </m:e>
                                <m:sup>
                                  <m:r>
                                    <a:rPr lang="en-US" sz="2200" i="1">
                                      <a:latin typeface="Cambria Math" panose="02040503050406030204" pitchFamily="18" charset="0"/>
                                    </a:rPr>
                                    <m:t>∘</m:t>
                                  </m:r>
                                </m:sup>
                              </m:sSup>
                            </m:oMath>
                          </a14:m>
                          <a:r>
                            <a:rPr lang="en-US" sz="2200" dirty="0"/>
                            <a:t> </a:t>
                          </a:r>
                        </a:p>
                      </a:txBody>
                      <a:tcPr>
                        <a:solidFill>
                          <a:srgbClr val="FF0000"/>
                        </a:solidFill>
                      </a:tcPr>
                    </a:tc>
                    <a:tc>
                      <a:txBody>
                        <a:bodyPr/>
                        <a:lstStyle/>
                        <a:p>
                          <a:r>
                            <a:rPr lang="en-US" sz="2200" dirty="0"/>
                            <a:t>monthly</a:t>
                          </a:r>
                        </a:p>
                      </a:txBody>
                      <a:tcPr>
                        <a:solidFill>
                          <a:srgbClr val="FF0000"/>
                        </a:solidFill>
                      </a:tcPr>
                    </a:tc>
                    <a:extLst>
                      <a:ext uri="{0D108BD9-81ED-4DB2-BD59-A6C34878D82A}">
                        <a16:rowId xmlns:a16="http://schemas.microsoft.com/office/drawing/2014/main" val="2914555625"/>
                      </a:ext>
                    </a:extLst>
                  </a:tr>
                </a:tbl>
              </a:graphicData>
            </a:graphic>
          </p:graphicFrame>
        </mc:Choice>
        <mc:Fallback xmlns="">
          <p:graphicFrame>
            <p:nvGraphicFramePr>
              <p:cNvPr id="9" name="Table 8">
                <a:extLst>
                  <a:ext uri="{FF2B5EF4-FFF2-40B4-BE49-F238E27FC236}">
                    <a16:creationId xmlns:a16="http://schemas.microsoft.com/office/drawing/2014/main" id="{C98E88D8-7C3B-3446-B8EE-B93C029205F0}"/>
                  </a:ext>
                </a:extLst>
              </p:cNvPr>
              <p:cNvGraphicFramePr>
                <a:graphicFrameLocks noGrp="1"/>
              </p:cNvGraphicFramePr>
              <p:nvPr>
                <p:extLst>
                  <p:ext uri="{D42A27DB-BD31-4B8C-83A1-F6EECF244321}">
                    <p14:modId xmlns:p14="http://schemas.microsoft.com/office/powerpoint/2010/main" val="3005818263"/>
                  </p:ext>
                </p:extLst>
              </p:nvPr>
            </p:nvGraphicFramePr>
            <p:xfrm>
              <a:off x="108674" y="135114"/>
              <a:ext cx="3138222" cy="1627759"/>
            </p:xfrm>
            <a:graphic>
              <a:graphicData uri="http://schemas.openxmlformats.org/drawingml/2006/table">
                <a:tbl>
                  <a:tblPr firstRow="1" bandRow="1">
                    <a:tableStyleId>{5C22544A-7EE6-4342-B048-85BDC9FD1C3A}</a:tableStyleId>
                  </a:tblPr>
                  <a:tblGrid>
                    <a:gridCol w="1569111">
                      <a:extLst>
                        <a:ext uri="{9D8B030D-6E8A-4147-A177-3AD203B41FA5}">
                          <a16:colId xmlns:a16="http://schemas.microsoft.com/office/drawing/2014/main" val="3807921553"/>
                        </a:ext>
                      </a:extLst>
                    </a:gridCol>
                    <a:gridCol w="1569111">
                      <a:extLst>
                        <a:ext uri="{9D8B030D-6E8A-4147-A177-3AD203B41FA5}">
                          <a16:colId xmlns:a16="http://schemas.microsoft.com/office/drawing/2014/main" val="4048287617"/>
                        </a:ext>
                      </a:extLst>
                    </a:gridCol>
                  </a:tblGrid>
                  <a:tr h="762000">
                    <a:tc>
                      <a:txBody>
                        <a:bodyPr/>
                        <a:lstStyle/>
                        <a:p>
                          <a:r>
                            <a:rPr lang="en-US" sz="2200" dirty="0"/>
                            <a:t>Horizontal resolution</a:t>
                          </a:r>
                        </a:p>
                      </a:txBody>
                      <a:tcPr/>
                    </a:tc>
                    <a:tc>
                      <a:txBody>
                        <a:bodyPr/>
                        <a:lstStyle/>
                        <a:p>
                          <a:r>
                            <a:rPr lang="en-US" sz="2200" dirty="0"/>
                            <a:t>Temporal resolution</a:t>
                          </a:r>
                        </a:p>
                      </a:txBody>
                      <a:tcPr/>
                    </a:tc>
                    <a:extLst>
                      <a:ext uri="{0D108BD9-81ED-4DB2-BD59-A6C34878D82A}">
                        <a16:rowId xmlns:a16="http://schemas.microsoft.com/office/drawing/2014/main" val="3781947224"/>
                      </a:ext>
                    </a:extLst>
                  </a:tr>
                  <a:tr h="439039">
                    <a:tc>
                      <a:txBody>
                        <a:bodyPr/>
                        <a:lstStyle/>
                        <a:p>
                          <a:endParaRPr lang="en-US"/>
                        </a:p>
                      </a:txBody>
                      <a:tcPr>
                        <a:blipFill>
                          <a:blip r:embed="rId7"/>
                          <a:stretch>
                            <a:fillRect l="-806" t="-180000" r="-100806" b="-185714"/>
                          </a:stretch>
                        </a:blipFill>
                      </a:tcPr>
                    </a:tc>
                    <a:tc>
                      <a:txBody>
                        <a:bodyPr/>
                        <a:lstStyle/>
                        <a:p>
                          <a:r>
                            <a:rPr lang="en-US" sz="2200" dirty="0"/>
                            <a:t>5-daily</a:t>
                          </a:r>
                        </a:p>
                      </a:txBody>
                      <a:tcPr>
                        <a:solidFill>
                          <a:schemeClr val="accent1">
                            <a:lumMod val="40000"/>
                            <a:lumOff val="60000"/>
                          </a:schemeClr>
                        </a:solidFill>
                      </a:tcPr>
                    </a:tc>
                    <a:extLst>
                      <a:ext uri="{0D108BD9-81ED-4DB2-BD59-A6C34878D82A}">
                        <a16:rowId xmlns:a16="http://schemas.microsoft.com/office/drawing/2014/main" val="2742826361"/>
                      </a:ext>
                    </a:extLst>
                  </a:tr>
                  <a:tr h="426720">
                    <a:tc>
                      <a:txBody>
                        <a:bodyPr/>
                        <a:lstStyle/>
                        <a:p>
                          <a:endParaRPr lang="en-US"/>
                        </a:p>
                      </a:txBody>
                      <a:tcPr>
                        <a:blipFill>
                          <a:blip r:embed="rId7"/>
                          <a:stretch>
                            <a:fillRect l="-806" t="-288235" r="-100806" b="-91176"/>
                          </a:stretch>
                        </a:blipFill>
                      </a:tcPr>
                    </a:tc>
                    <a:tc>
                      <a:txBody>
                        <a:bodyPr/>
                        <a:lstStyle/>
                        <a:p>
                          <a:r>
                            <a:rPr lang="en-US" sz="2200" dirty="0"/>
                            <a:t>monthly</a:t>
                          </a:r>
                        </a:p>
                      </a:txBody>
                      <a:tcPr>
                        <a:solidFill>
                          <a:srgbClr val="FF0000"/>
                        </a:solidFill>
                      </a:tcPr>
                    </a:tc>
                    <a:extLst>
                      <a:ext uri="{0D108BD9-81ED-4DB2-BD59-A6C34878D82A}">
                        <a16:rowId xmlns:a16="http://schemas.microsoft.com/office/drawing/2014/main" val="2914555625"/>
                      </a:ext>
                    </a:extLst>
                  </a:tr>
                </a:tbl>
              </a:graphicData>
            </a:graphic>
          </p:graphicFrame>
        </mc:Fallback>
      </mc:AlternateContent>
      <p:sp>
        <p:nvSpPr>
          <p:cNvPr id="11" name="TextBox 10">
            <a:extLst>
              <a:ext uri="{FF2B5EF4-FFF2-40B4-BE49-F238E27FC236}">
                <a16:creationId xmlns:a16="http://schemas.microsoft.com/office/drawing/2014/main" id="{71BA6142-A804-A749-AE68-84EE105579C0}"/>
              </a:ext>
            </a:extLst>
          </p:cNvPr>
          <p:cNvSpPr txBox="1"/>
          <p:nvPr/>
        </p:nvSpPr>
        <p:spPr>
          <a:xfrm>
            <a:off x="0" y="4750788"/>
            <a:ext cx="3933513" cy="2031325"/>
          </a:xfrm>
          <a:prstGeom prst="rect">
            <a:avLst/>
          </a:prstGeom>
          <a:noFill/>
        </p:spPr>
        <p:txBody>
          <a:bodyPr wrap="none" rtlCol="0">
            <a:spAutoFit/>
          </a:bodyPr>
          <a:lstStyle/>
          <a:p>
            <a:r>
              <a:rPr lang="en-US" dirty="0"/>
              <a:t>Add stochastic noise at every time step,</a:t>
            </a:r>
          </a:p>
          <a:p>
            <a:r>
              <a:rPr lang="en-US" dirty="0"/>
              <a:t>to represent the fluctuations in the flow</a:t>
            </a:r>
          </a:p>
          <a:p>
            <a:r>
              <a:rPr lang="en-US" dirty="0"/>
              <a:t>from eddies:</a:t>
            </a:r>
          </a:p>
          <a:p>
            <a:pPr marL="285750" indent="-285750">
              <a:buFont typeface="Arial" panose="020B0604020202020204" pitchFamily="34" charset="0"/>
              <a:buChar char="•"/>
            </a:pPr>
            <a:r>
              <a:rPr lang="en-US" dirty="0"/>
              <a:t>Horizontal</a:t>
            </a:r>
          </a:p>
          <a:p>
            <a:pPr marL="285750" indent="-285750">
              <a:buFont typeface="Arial" panose="020B0604020202020204" pitchFamily="34" charset="0"/>
              <a:buChar char="•"/>
            </a:pPr>
            <a:r>
              <a:rPr lang="en-US" dirty="0"/>
              <a:t>Depends on the flow shear</a:t>
            </a:r>
          </a:p>
          <a:p>
            <a:pPr marL="285750" indent="-285750">
              <a:buFont typeface="Arial" panose="020B0604020202020204" pitchFamily="34" charset="0"/>
              <a:buChar char="•"/>
            </a:pPr>
            <a:r>
              <a:rPr lang="en-US" dirty="0"/>
              <a:t>Horizontally isotropic</a:t>
            </a:r>
          </a:p>
          <a:p>
            <a:r>
              <a:rPr lang="en-US" dirty="0"/>
              <a:t>(see additional slides for details) </a:t>
            </a:r>
          </a:p>
        </p:txBody>
      </p:sp>
      <p:sp>
        <p:nvSpPr>
          <p:cNvPr id="12" name="TextBox 11">
            <a:extLst>
              <a:ext uri="{FF2B5EF4-FFF2-40B4-BE49-F238E27FC236}">
                <a16:creationId xmlns:a16="http://schemas.microsoft.com/office/drawing/2014/main" id="{DC5E71F6-41D3-AC49-A517-F280769F7D5D}"/>
              </a:ext>
            </a:extLst>
          </p:cNvPr>
          <p:cNvSpPr txBox="1"/>
          <p:nvPr/>
        </p:nvSpPr>
        <p:spPr>
          <a:xfrm>
            <a:off x="0" y="3207533"/>
            <a:ext cx="4140135" cy="1015663"/>
          </a:xfrm>
          <a:prstGeom prst="rect">
            <a:avLst/>
          </a:prstGeom>
          <a:noFill/>
        </p:spPr>
        <p:txBody>
          <a:bodyPr wrap="square" rtlCol="0">
            <a:spAutoFit/>
          </a:bodyPr>
          <a:lstStyle/>
          <a:p>
            <a:r>
              <a:rPr lang="en-US" sz="2000" dirty="0"/>
              <a:t>The small scale fluctuations from the stochastic noise do not have an effect on the large scale flow</a:t>
            </a:r>
          </a:p>
        </p:txBody>
      </p:sp>
      <p:sp>
        <p:nvSpPr>
          <p:cNvPr id="7" name="TextBox 6">
            <a:extLst>
              <a:ext uri="{FF2B5EF4-FFF2-40B4-BE49-F238E27FC236}">
                <a16:creationId xmlns:a16="http://schemas.microsoft.com/office/drawing/2014/main" id="{B90EB662-34DF-734B-8817-95916503A384}"/>
              </a:ext>
            </a:extLst>
          </p:cNvPr>
          <p:cNvSpPr txBox="1"/>
          <p:nvPr/>
        </p:nvSpPr>
        <p:spPr>
          <a:xfrm>
            <a:off x="0" y="2131260"/>
            <a:ext cx="4572000" cy="707886"/>
          </a:xfrm>
          <a:prstGeom prst="rect">
            <a:avLst/>
          </a:prstGeom>
          <a:noFill/>
        </p:spPr>
        <p:txBody>
          <a:bodyPr wrap="square" rtlCol="0">
            <a:spAutoFit/>
          </a:bodyPr>
          <a:lstStyle/>
          <a:p>
            <a:r>
              <a:rPr lang="en-US" sz="2000" dirty="0"/>
              <a:t>Backtrack analysis in non-eddying model</a:t>
            </a:r>
          </a:p>
          <a:p>
            <a:r>
              <a:rPr lang="en-US" sz="2000" dirty="0"/>
              <a:t>with stochastic noise</a:t>
            </a:r>
          </a:p>
        </p:txBody>
      </p:sp>
      <p:sp>
        <p:nvSpPr>
          <p:cNvPr id="2" name="Slide Number Placeholder 1">
            <a:extLst>
              <a:ext uri="{FF2B5EF4-FFF2-40B4-BE49-F238E27FC236}">
                <a16:creationId xmlns:a16="http://schemas.microsoft.com/office/drawing/2014/main" id="{9AF402E3-4F7D-7148-9A41-5DA0A4A583A1}"/>
              </a:ext>
            </a:extLst>
          </p:cNvPr>
          <p:cNvSpPr>
            <a:spLocks noGrp="1"/>
          </p:cNvSpPr>
          <p:nvPr>
            <p:ph type="sldNum" sz="quarter" idx="12"/>
          </p:nvPr>
        </p:nvSpPr>
        <p:spPr/>
        <p:txBody>
          <a:bodyPr/>
          <a:lstStyle/>
          <a:p>
            <a:fld id="{F1B189D9-49BA-E045-A7E1-49E24245DF84}" type="slidenum">
              <a:rPr lang="en-US" smtClean="0"/>
              <a:t>12</a:t>
            </a:fld>
            <a:endParaRPr lang="en-US"/>
          </a:p>
        </p:txBody>
      </p:sp>
    </p:spTree>
    <p:extLst>
      <p:ext uri="{BB962C8B-B14F-4D97-AF65-F5344CB8AC3E}">
        <p14:creationId xmlns:p14="http://schemas.microsoft.com/office/powerpoint/2010/main" val="274974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1ADC180-4DAE-DA4D-AA69-C7385EA6AB7B}"/>
              </a:ext>
            </a:extLst>
          </p:cNvPr>
          <p:cNvPicPr>
            <a:picLocks noChangeAspect="1"/>
          </p:cNvPicPr>
          <p:nvPr/>
        </p:nvPicPr>
        <p:blipFill>
          <a:blip r:embed="rId3"/>
          <a:srcRect/>
          <a:stretch>
            <a:fillRect/>
          </a:stretch>
        </p:blipFill>
        <p:spPr>
          <a:xfrm>
            <a:off x="27815" y="716917"/>
            <a:ext cx="12192000" cy="6141083"/>
          </a:xfrm>
          <a:custGeom>
            <a:avLst/>
            <a:gdLst>
              <a:gd name="connsiteX0" fmla="*/ 0 w 12192000"/>
              <a:gd name="connsiteY0" fmla="*/ 0 h 6141083"/>
              <a:gd name="connsiteX1" fmla="*/ 12192000 w 12192000"/>
              <a:gd name="connsiteY1" fmla="*/ 0 h 6141083"/>
              <a:gd name="connsiteX2" fmla="*/ 12192000 w 12192000"/>
              <a:gd name="connsiteY2" fmla="*/ 5226683 h 6141083"/>
              <a:gd name="connsiteX3" fmla="*/ 9155942 w 12192000"/>
              <a:gd name="connsiteY3" fmla="*/ 5226683 h 6141083"/>
              <a:gd name="connsiteX4" fmla="*/ 9155942 w 12192000"/>
              <a:gd name="connsiteY4" fmla="*/ 6141083 h 6141083"/>
              <a:gd name="connsiteX5" fmla="*/ 0 w 12192000"/>
              <a:gd name="connsiteY5" fmla="*/ 6141083 h 614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141083">
                <a:moveTo>
                  <a:pt x="0" y="0"/>
                </a:moveTo>
                <a:lnTo>
                  <a:pt x="12192000" y="0"/>
                </a:lnTo>
                <a:lnTo>
                  <a:pt x="12192000" y="5226683"/>
                </a:lnTo>
                <a:lnTo>
                  <a:pt x="9155942" y="5226683"/>
                </a:lnTo>
                <a:lnTo>
                  <a:pt x="9155942" y="6141083"/>
                </a:lnTo>
                <a:lnTo>
                  <a:pt x="0" y="6141083"/>
                </a:lnTo>
                <a:close/>
              </a:path>
            </a:pathLst>
          </a:custGeom>
        </p:spPr>
      </p:pic>
      <p:sp>
        <p:nvSpPr>
          <p:cNvPr id="17" name="Rectangle 16">
            <a:extLst>
              <a:ext uri="{FF2B5EF4-FFF2-40B4-BE49-F238E27FC236}">
                <a16:creationId xmlns:a16="http://schemas.microsoft.com/office/drawing/2014/main" id="{7D916EBC-12A6-654E-A529-3B63BA402AF2}"/>
              </a:ext>
            </a:extLst>
          </p:cNvPr>
          <p:cNvSpPr/>
          <p:nvPr/>
        </p:nvSpPr>
        <p:spPr>
          <a:xfrm>
            <a:off x="6013174" y="5625548"/>
            <a:ext cx="5754756" cy="730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EA6A15-14D4-CB41-A157-968E75E6766F}"/>
              </a:ext>
            </a:extLst>
          </p:cNvPr>
          <p:cNvSpPr/>
          <p:nvPr/>
        </p:nvSpPr>
        <p:spPr>
          <a:xfrm>
            <a:off x="0" y="3144644"/>
            <a:ext cx="12192000" cy="2651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4EF235-B050-DB45-BF10-029F6F9FAAA0}"/>
              </a:ext>
            </a:extLst>
          </p:cNvPr>
          <p:cNvSpPr/>
          <p:nvPr/>
        </p:nvSpPr>
        <p:spPr>
          <a:xfrm>
            <a:off x="6278402" y="850203"/>
            <a:ext cx="5032327" cy="2836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5">
            <a:extLst>
              <a:ext uri="{FF2B5EF4-FFF2-40B4-BE49-F238E27FC236}">
                <a16:creationId xmlns:a16="http://schemas.microsoft.com/office/drawing/2014/main" id="{EF8D67BB-2857-414E-8B72-D696EDC33371}"/>
              </a:ext>
            </a:extLst>
          </p:cNvPr>
          <p:cNvPicPr>
            <a:picLocks noChangeAspect="1"/>
          </p:cNvPicPr>
          <p:nvPr/>
        </p:nvPicPr>
        <p:blipFill>
          <a:blip r:embed="rId4"/>
          <a:stretch>
            <a:fillRect/>
          </a:stretch>
        </p:blipFill>
        <p:spPr>
          <a:xfrm>
            <a:off x="6306219" y="76351"/>
            <a:ext cx="5885780" cy="4035116"/>
          </a:xfrm>
          <a:prstGeom prst="rect">
            <a:avLst/>
          </a:prstGeom>
        </p:spPr>
      </p:pic>
      <mc:AlternateContent xmlns:mc="http://schemas.openxmlformats.org/markup-compatibility/2006" xmlns:a14="http://schemas.microsoft.com/office/drawing/2010/main">
        <mc:Choice Requires="a14">
          <p:sp>
            <p:nvSpPr>
              <p:cNvPr id="11" name="Title 1">
                <a:extLst>
                  <a:ext uri="{FF2B5EF4-FFF2-40B4-BE49-F238E27FC236}">
                    <a16:creationId xmlns:a16="http://schemas.microsoft.com/office/drawing/2014/main" id="{BFF8BE5E-37EE-8044-96FD-F1C80849C970}"/>
                  </a:ext>
                </a:extLst>
              </p:cNvPr>
              <p:cNvSpPr txBox="1">
                <a:spLocks/>
              </p:cNvSpPr>
              <p:nvPr/>
            </p:nvSpPr>
            <p:spPr>
              <a:xfrm>
                <a:off x="218661" y="3436154"/>
                <a:ext cx="6278402" cy="19313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The surface area of particle distributions is shown</a:t>
                </a:r>
              </a:p>
              <a:p>
                <a:r>
                  <a:rPr lang="en-US" sz="2000" dirty="0"/>
                  <a:t>(as measured by the surface area of the blue boxes in the illustration)</a:t>
                </a:r>
              </a:p>
              <a:p>
                <a:endParaRPr lang="en-US" sz="2000" dirty="0"/>
              </a:p>
              <a:p>
                <a:r>
                  <a:rPr lang="en-US" sz="2000" dirty="0"/>
                  <a:t>Release particles at a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m:t>
                        </m:r>
                      </m:e>
                      <m:sup>
                        <m:r>
                          <a:rPr lang="en-US" sz="2000" b="0" i="1" smtClean="0">
                            <a:latin typeface="Cambria Math" panose="02040503050406030204" pitchFamily="18" charset="0"/>
                          </a:rPr>
                          <m:t>∘</m:t>
                        </m:r>
                      </m:sup>
                    </m:sSup>
                  </m:oMath>
                </a14:m>
                <a:r>
                  <a:rPr lang="en-US" sz="2000" dirty="0"/>
                  <a:t> grid at the ocean bottom</a:t>
                </a:r>
              </a:p>
              <a:p>
                <a:endParaRPr lang="en-US" sz="2000" dirty="0"/>
              </a:p>
            </p:txBody>
          </p:sp>
        </mc:Choice>
        <mc:Fallback xmlns="">
          <p:sp>
            <p:nvSpPr>
              <p:cNvPr id="11" name="Title 1">
                <a:extLst>
                  <a:ext uri="{FF2B5EF4-FFF2-40B4-BE49-F238E27FC236}">
                    <a16:creationId xmlns:a16="http://schemas.microsoft.com/office/drawing/2014/main" id="{BFF8BE5E-37EE-8044-96FD-F1C80849C970}"/>
                  </a:ext>
                </a:extLst>
              </p:cNvPr>
              <p:cNvSpPr txBox="1">
                <a:spLocks noRot="1" noChangeAspect="1" noMove="1" noResize="1" noEditPoints="1" noAdjustHandles="1" noChangeArrowheads="1" noChangeShapeType="1" noTextEdit="1"/>
              </p:cNvSpPr>
              <p:nvPr/>
            </p:nvSpPr>
            <p:spPr>
              <a:xfrm>
                <a:off x="218661" y="3436154"/>
                <a:ext cx="6278402" cy="1931368"/>
              </a:xfrm>
              <a:prstGeom prst="rect">
                <a:avLst/>
              </a:prstGeom>
              <a:blipFill>
                <a:blip r:embed="rId5"/>
                <a:stretch>
                  <a:fillRect l="-806"/>
                </a:stretch>
              </a:blipFill>
            </p:spPr>
            <p:txBody>
              <a:bodyPr/>
              <a:lstStyle/>
              <a:p>
                <a:r>
                  <a:rPr lang="en-US">
                    <a:noFill/>
                  </a:rPr>
                  <a:t> </a:t>
                </a:r>
              </a:p>
            </p:txBody>
          </p:sp>
        </mc:Fallback>
      </mc:AlternateContent>
      <p:sp>
        <p:nvSpPr>
          <p:cNvPr id="12" name="Title 1">
            <a:extLst>
              <a:ext uri="{FF2B5EF4-FFF2-40B4-BE49-F238E27FC236}">
                <a16:creationId xmlns:a16="http://schemas.microsoft.com/office/drawing/2014/main" id="{8B1E477D-4AD1-4C4F-93EC-80976DBF2576}"/>
              </a:ext>
            </a:extLst>
          </p:cNvPr>
          <p:cNvSpPr txBox="1">
            <a:spLocks/>
          </p:cNvSpPr>
          <p:nvPr/>
        </p:nvSpPr>
        <p:spPr>
          <a:xfrm>
            <a:off x="71763" y="0"/>
            <a:ext cx="10515600" cy="850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Analysis at more locations</a:t>
            </a:r>
          </a:p>
        </p:txBody>
      </p:sp>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4F11D011-112B-2144-9FC3-845A1803BDE7}"/>
                  </a:ext>
                </a:extLst>
              </p:cNvPr>
              <p:cNvGraphicFramePr>
                <a:graphicFrameLocks noGrp="1"/>
              </p:cNvGraphicFramePr>
              <p:nvPr>
                <p:extLst>
                  <p:ext uri="{D42A27DB-BD31-4B8C-83A1-F6EECF244321}">
                    <p14:modId xmlns:p14="http://schemas.microsoft.com/office/powerpoint/2010/main" val="3671417341"/>
                  </p:ext>
                </p:extLst>
              </p:nvPr>
            </p:nvGraphicFramePr>
            <p:xfrm>
              <a:off x="6306219" y="4287002"/>
              <a:ext cx="5671931" cy="1080520"/>
            </p:xfrm>
            <a:graphic>
              <a:graphicData uri="http://schemas.openxmlformats.org/drawingml/2006/table">
                <a:tbl>
                  <a:tblPr firstRow="1" bandRow="1">
                    <a:tableStyleId>{5C22544A-7EE6-4342-B048-85BDC9FD1C3A}</a:tableStyleId>
                  </a:tblPr>
                  <a:tblGrid>
                    <a:gridCol w="1643746">
                      <a:extLst>
                        <a:ext uri="{9D8B030D-6E8A-4147-A177-3AD203B41FA5}">
                          <a16:colId xmlns:a16="http://schemas.microsoft.com/office/drawing/2014/main" val="2113437468"/>
                        </a:ext>
                      </a:extLst>
                    </a:gridCol>
                    <a:gridCol w="1643746">
                      <a:extLst>
                        <a:ext uri="{9D8B030D-6E8A-4147-A177-3AD203B41FA5}">
                          <a16:colId xmlns:a16="http://schemas.microsoft.com/office/drawing/2014/main" val="3807921553"/>
                        </a:ext>
                      </a:extLst>
                    </a:gridCol>
                    <a:gridCol w="1516665">
                      <a:extLst>
                        <a:ext uri="{9D8B030D-6E8A-4147-A177-3AD203B41FA5}">
                          <a16:colId xmlns:a16="http://schemas.microsoft.com/office/drawing/2014/main" val="4048287617"/>
                        </a:ext>
                      </a:extLst>
                    </a:gridCol>
                    <a:gridCol w="867774">
                      <a:extLst>
                        <a:ext uri="{9D8B030D-6E8A-4147-A177-3AD203B41FA5}">
                          <a16:colId xmlns:a16="http://schemas.microsoft.com/office/drawing/2014/main" val="703762938"/>
                        </a:ext>
                      </a:extLst>
                    </a:gridCol>
                  </a:tblGrid>
                  <a:tr h="540260">
                    <a:tc>
                      <a:txBody>
                        <a:bodyPr/>
                        <a:lstStyle/>
                        <a:p>
                          <a:endParaRPr lang="en-US" sz="1400" dirty="0"/>
                        </a:p>
                      </a:txBody>
                      <a:tcPr/>
                    </a:tc>
                    <a:tc>
                      <a:txBody>
                        <a:bodyPr/>
                        <a:lstStyle/>
                        <a:p>
                          <a:r>
                            <a:rPr lang="en-US" sz="1400" dirty="0"/>
                            <a:t>Horizontal resolution</a:t>
                          </a:r>
                        </a:p>
                      </a:txBody>
                      <a:tcPr/>
                    </a:tc>
                    <a:tc>
                      <a:txBody>
                        <a:bodyPr/>
                        <a:lstStyle/>
                        <a:p>
                          <a:r>
                            <a:rPr lang="en-US" sz="1400" dirty="0"/>
                            <a:t>Temporal resolution</a:t>
                          </a:r>
                        </a:p>
                      </a:txBody>
                      <a:tcPr/>
                    </a:tc>
                    <a:tc>
                      <a:txBody>
                        <a:bodyPr/>
                        <a:lstStyle/>
                        <a:p>
                          <a:r>
                            <a:rPr lang="en-US" sz="1400" dirty="0"/>
                            <a:t>Diffusion</a:t>
                          </a:r>
                        </a:p>
                      </a:txBody>
                      <a:tcPr/>
                    </a:tc>
                    <a:extLst>
                      <a:ext uri="{0D108BD9-81ED-4DB2-BD59-A6C34878D82A}">
                        <a16:rowId xmlns:a16="http://schemas.microsoft.com/office/drawing/2014/main" val="3781947224"/>
                      </a:ext>
                    </a:extLst>
                  </a:tr>
                  <a:tr h="540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a:t>
                          </a: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1400" i="1" smtClean="0">
                                      <a:latin typeface="Cambria Math" panose="02040503050406030204" pitchFamily="18" charset="0"/>
                                    </a:rPr>
                                  </m:ctrlPr>
                                </m:sSupPr>
                                <m:e>
                                  <m:f>
                                    <m:fPr>
                                      <m:type m:val="skw"/>
                                      <m:ctrlPr>
                                        <a:rPr lang="en-US" sz="1400" i="1" smtClean="0">
                                          <a:latin typeface="Cambria Math" panose="02040503050406030204" pitchFamily="18" charset="0"/>
                                        </a:rPr>
                                      </m:ctrlPr>
                                    </m:fPr>
                                    <m:num>
                                      <m:r>
                                        <a:rPr lang="en-US" sz="1400" smtClean="0">
                                          <a:latin typeface="Cambria Math" panose="02040503050406030204" pitchFamily="18" charset="0"/>
                                        </a:rPr>
                                        <m:t>1</m:t>
                                      </m:r>
                                    </m:num>
                                    <m:den>
                                      <m:r>
                                        <a:rPr lang="en-US" sz="1400" smtClean="0">
                                          <a:latin typeface="Cambria Math" panose="02040503050406030204" pitchFamily="18" charset="0"/>
                                        </a:rPr>
                                        <m:t>10</m:t>
                                      </m:r>
                                    </m:den>
                                  </m:f>
                                </m:e>
                                <m:sup>
                                  <m:r>
                                    <a:rPr lang="en-US" sz="1400" smtClean="0">
                                      <a:latin typeface="Cambria Math" panose="02040503050406030204" pitchFamily="18" charset="0"/>
                                    </a:rPr>
                                    <m:t>∘</m:t>
                                  </m:r>
                                </m:sup>
                              </m:sSup>
                            </m:oMath>
                          </a14:m>
                          <a:r>
                            <a:rPr lang="en-US" sz="1400" dirty="0"/>
                            <a:t> </a:t>
                          </a:r>
                        </a:p>
                      </a:txBody>
                      <a:tcPr>
                        <a:solidFill>
                          <a:schemeClr val="accent1">
                            <a:lumMod val="40000"/>
                            <a:lumOff val="60000"/>
                          </a:schemeClr>
                        </a:solidFill>
                      </a:tcPr>
                    </a:tc>
                    <a:tc>
                      <a:txBody>
                        <a:bodyPr/>
                        <a:lstStyle/>
                        <a:p>
                          <a:r>
                            <a:rPr lang="en-US" sz="1400" dirty="0"/>
                            <a:t>5-daily</a:t>
                          </a:r>
                        </a:p>
                      </a:txBody>
                      <a:tcPr>
                        <a:solidFill>
                          <a:schemeClr val="accent1">
                            <a:lumMod val="40000"/>
                            <a:lumOff val="60000"/>
                          </a:schemeClr>
                        </a:solidFill>
                      </a:tcPr>
                    </a:tc>
                    <a:tc>
                      <a:txBody>
                        <a:bodyPr/>
                        <a:lstStyle/>
                        <a:p>
                          <a:r>
                            <a:rPr lang="en-US" sz="1400" dirty="0"/>
                            <a:t>no</a:t>
                          </a:r>
                        </a:p>
                      </a:txBody>
                      <a:tcPr>
                        <a:solidFill>
                          <a:schemeClr val="accent1">
                            <a:lumMod val="40000"/>
                            <a:lumOff val="60000"/>
                          </a:schemeClr>
                        </a:solidFill>
                      </a:tcPr>
                    </a:tc>
                    <a:extLst>
                      <a:ext uri="{0D108BD9-81ED-4DB2-BD59-A6C34878D82A}">
                        <a16:rowId xmlns:a16="http://schemas.microsoft.com/office/drawing/2014/main" val="2742826361"/>
                      </a:ext>
                    </a:extLst>
                  </a:tr>
                </a:tbl>
              </a:graphicData>
            </a:graphic>
          </p:graphicFrame>
        </mc:Choice>
        <mc:Fallback xmlns="">
          <p:graphicFrame>
            <p:nvGraphicFramePr>
              <p:cNvPr id="19" name="Table 18">
                <a:extLst>
                  <a:ext uri="{FF2B5EF4-FFF2-40B4-BE49-F238E27FC236}">
                    <a16:creationId xmlns:a16="http://schemas.microsoft.com/office/drawing/2014/main" id="{4F11D011-112B-2144-9FC3-845A1803BDE7}"/>
                  </a:ext>
                </a:extLst>
              </p:cNvPr>
              <p:cNvGraphicFramePr>
                <a:graphicFrameLocks noGrp="1"/>
              </p:cNvGraphicFramePr>
              <p:nvPr>
                <p:extLst>
                  <p:ext uri="{D42A27DB-BD31-4B8C-83A1-F6EECF244321}">
                    <p14:modId xmlns:p14="http://schemas.microsoft.com/office/powerpoint/2010/main" val="3671417341"/>
                  </p:ext>
                </p:extLst>
              </p:nvPr>
            </p:nvGraphicFramePr>
            <p:xfrm>
              <a:off x="6306219" y="4287002"/>
              <a:ext cx="5671931" cy="1080520"/>
            </p:xfrm>
            <a:graphic>
              <a:graphicData uri="http://schemas.openxmlformats.org/drawingml/2006/table">
                <a:tbl>
                  <a:tblPr firstRow="1" bandRow="1">
                    <a:tableStyleId>{5C22544A-7EE6-4342-B048-85BDC9FD1C3A}</a:tableStyleId>
                  </a:tblPr>
                  <a:tblGrid>
                    <a:gridCol w="1643746">
                      <a:extLst>
                        <a:ext uri="{9D8B030D-6E8A-4147-A177-3AD203B41FA5}">
                          <a16:colId xmlns:a16="http://schemas.microsoft.com/office/drawing/2014/main" val="2113437468"/>
                        </a:ext>
                      </a:extLst>
                    </a:gridCol>
                    <a:gridCol w="1643746">
                      <a:extLst>
                        <a:ext uri="{9D8B030D-6E8A-4147-A177-3AD203B41FA5}">
                          <a16:colId xmlns:a16="http://schemas.microsoft.com/office/drawing/2014/main" val="3807921553"/>
                        </a:ext>
                      </a:extLst>
                    </a:gridCol>
                    <a:gridCol w="1516665">
                      <a:extLst>
                        <a:ext uri="{9D8B030D-6E8A-4147-A177-3AD203B41FA5}">
                          <a16:colId xmlns:a16="http://schemas.microsoft.com/office/drawing/2014/main" val="4048287617"/>
                        </a:ext>
                      </a:extLst>
                    </a:gridCol>
                    <a:gridCol w="867774">
                      <a:extLst>
                        <a:ext uri="{9D8B030D-6E8A-4147-A177-3AD203B41FA5}">
                          <a16:colId xmlns:a16="http://schemas.microsoft.com/office/drawing/2014/main" val="703762938"/>
                        </a:ext>
                      </a:extLst>
                    </a:gridCol>
                  </a:tblGrid>
                  <a:tr h="540260">
                    <a:tc>
                      <a:txBody>
                        <a:bodyPr/>
                        <a:lstStyle/>
                        <a:p>
                          <a:endParaRPr lang="en-US" sz="1400" dirty="0"/>
                        </a:p>
                      </a:txBody>
                      <a:tcPr/>
                    </a:tc>
                    <a:tc>
                      <a:txBody>
                        <a:bodyPr/>
                        <a:lstStyle/>
                        <a:p>
                          <a:r>
                            <a:rPr lang="en-US" sz="1400" dirty="0"/>
                            <a:t>Horizontal resolution</a:t>
                          </a:r>
                        </a:p>
                      </a:txBody>
                      <a:tcPr/>
                    </a:tc>
                    <a:tc>
                      <a:txBody>
                        <a:bodyPr/>
                        <a:lstStyle/>
                        <a:p>
                          <a:r>
                            <a:rPr lang="en-US" sz="1400" dirty="0"/>
                            <a:t>Temporal resolution</a:t>
                          </a:r>
                        </a:p>
                      </a:txBody>
                      <a:tcPr/>
                    </a:tc>
                    <a:tc>
                      <a:txBody>
                        <a:bodyPr/>
                        <a:lstStyle/>
                        <a:p>
                          <a:r>
                            <a:rPr lang="en-US" sz="1400" dirty="0"/>
                            <a:t>Diffusion</a:t>
                          </a:r>
                        </a:p>
                      </a:txBody>
                      <a:tcPr/>
                    </a:tc>
                    <a:extLst>
                      <a:ext uri="{0D108BD9-81ED-4DB2-BD59-A6C34878D82A}">
                        <a16:rowId xmlns:a16="http://schemas.microsoft.com/office/drawing/2014/main" val="3781947224"/>
                      </a:ext>
                    </a:extLst>
                  </a:tr>
                  <a:tr h="540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a:t>
                          </a:r>
                        </a:p>
                      </a:txBody>
                      <a:tcPr>
                        <a:solidFill>
                          <a:schemeClr val="accent1">
                            <a:lumMod val="40000"/>
                            <a:lumOff val="60000"/>
                          </a:schemeClr>
                        </a:solidFill>
                      </a:tcPr>
                    </a:tc>
                    <a:tc>
                      <a:txBody>
                        <a:bodyPr/>
                        <a:lstStyle/>
                        <a:p>
                          <a:endParaRPr lang="en-US"/>
                        </a:p>
                      </a:txBody>
                      <a:tcPr>
                        <a:blipFill>
                          <a:blip r:embed="rId6"/>
                          <a:stretch>
                            <a:fillRect l="-100769" t="-102326" r="-145385" b="-53488"/>
                          </a:stretch>
                        </a:blipFill>
                      </a:tcPr>
                    </a:tc>
                    <a:tc>
                      <a:txBody>
                        <a:bodyPr/>
                        <a:lstStyle/>
                        <a:p>
                          <a:r>
                            <a:rPr lang="en-US" sz="1400" dirty="0"/>
                            <a:t>5-daily</a:t>
                          </a:r>
                        </a:p>
                      </a:txBody>
                      <a:tcPr>
                        <a:solidFill>
                          <a:schemeClr val="accent1">
                            <a:lumMod val="40000"/>
                            <a:lumOff val="60000"/>
                          </a:schemeClr>
                        </a:solidFill>
                      </a:tcPr>
                    </a:tc>
                    <a:tc>
                      <a:txBody>
                        <a:bodyPr/>
                        <a:lstStyle/>
                        <a:p>
                          <a:r>
                            <a:rPr lang="en-US" sz="1400" dirty="0"/>
                            <a:t>no</a:t>
                          </a:r>
                        </a:p>
                      </a:txBody>
                      <a:tcPr>
                        <a:solidFill>
                          <a:schemeClr val="accent1">
                            <a:lumMod val="40000"/>
                            <a:lumOff val="60000"/>
                          </a:schemeClr>
                        </a:solidFill>
                      </a:tcPr>
                    </a:tc>
                    <a:extLst>
                      <a:ext uri="{0D108BD9-81ED-4DB2-BD59-A6C34878D82A}">
                        <a16:rowId xmlns:a16="http://schemas.microsoft.com/office/drawing/2014/main" val="2742826361"/>
                      </a:ext>
                    </a:extLst>
                  </a:tr>
                </a:tbl>
              </a:graphicData>
            </a:graphic>
          </p:graphicFrame>
        </mc:Fallback>
      </mc:AlternateContent>
      <p:sp>
        <p:nvSpPr>
          <p:cNvPr id="2" name="Slide Number Placeholder 1">
            <a:extLst>
              <a:ext uri="{FF2B5EF4-FFF2-40B4-BE49-F238E27FC236}">
                <a16:creationId xmlns:a16="http://schemas.microsoft.com/office/drawing/2014/main" id="{A4DA34BE-AE5C-1045-8619-94A3182627F5}"/>
              </a:ext>
            </a:extLst>
          </p:cNvPr>
          <p:cNvSpPr>
            <a:spLocks noGrp="1"/>
          </p:cNvSpPr>
          <p:nvPr>
            <p:ph type="sldNum" sz="quarter" idx="12"/>
          </p:nvPr>
        </p:nvSpPr>
        <p:spPr/>
        <p:txBody>
          <a:bodyPr/>
          <a:lstStyle/>
          <a:p>
            <a:fld id="{F1B189D9-49BA-E045-A7E1-49E24245DF84}" type="slidenum">
              <a:rPr lang="en-US" smtClean="0"/>
              <a:t>13</a:t>
            </a:fld>
            <a:endParaRPr lang="en-US"/>
          </a:p>
        </p:txBody>
      </p:sp>
    </p:spTree>
    <p:extLst>
      <p:ext uri="{BB962C8B-B14F-4D97-AF65-F5344CB8AC3E}">
        <p14:creationId xmlns:p14="http://schemas.microsoft.com/office/powerpoint/2010/main" val="3989593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F7E6D7-1D66-9D44-8376-4EEFD980FB37}"/>
              </a:ext>
            </a:extLst>
          </p:cNvPr>
          <p:cNvPicPr>
            <a:picLocks noChangeAspect="1"/>
          </p:cNvPicPr>
          <p:nvPr/>
        </p:nvPicPr>
        <p:blipFill>
          <a:blip r:embed="rId3"/>
          <a:srcRect/>
          <a:stretch>
            <a:fillRect/>
          </a:stretch>
        </p:blipFill>
        <p:spPr>
          <a:xfrm>
            <a:off x="27815" y="716917"/>
            <a:ext cx="12192000" cy="6141083"/>
          </a:xfrm>
          <a:custGeom>
            <a:avLst/>
            <a:gdLst>
              <a:gd name="connsiteX0" fmla="*/ 0 w 12192000"/>
              <a:gd name="connsiteY0" fmla="*/ 0 h 6141083"/>
              <a:gd name="connsiteX1" fmla="*/ 12192000 w 12192000"/>
              <a:gd name="connsiteY1" fmla="*/ 0 h 6141083"/>
              <a:gd name="connsiteX2" fmla="*/ 12192000 w 12192000"/>
              <a:gd name="connsiteY2" fmla="*/ 5803153 h 6141083"/>
              <a:gd name="connsiteX3" fmla="*/ 11680481 w 12192000"/>
              <a:gd name="connsiteY3" fmla="*/ 5803153 h 6141083"/>
              <a:gd name="connsiteX4" fmla="*/ 11680481 w 12192000"/>
              <a:gd name="connsiteY4" fmla="*/ 5639433 h 6141083"/>
              <a:gd name="connsiteX5" fmla="*/ 11266351 w 12192000"/>
              <a:gd name="connsiteY5" fmla="*/ 5639433 h 6141083"/>
              <a:gd name="connsiteX6" fmla="*/ 11266351 w 12192000"/>
              <a:gd name="connsiteY6" fmla="*/ 6141083 h 6141083"/>
              <a:gd name="connsiteX7" fmla="*/ 0 w 12192000"/>
              <a:gd name="connsiteY7" fmla="*/ 6141083 h 614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41083">
                <a:moveTo>
                  <a:pt x="0" y="0"/>
                </a:moveTo>
                <a:lnTo>
                  <a:pt x="12192000" y="0"/>
                </a:lnTo>
                <a:lnTo>
                  <a:pt x="12192000" y="5803153"/>
                </a:lnTo>
                <a:lnTo>
                  <a:pt x="11680481" y="5803153"/>
                </a:lnTo>
                <a:lnTo>
                  <a:pt x="11680481" y="5639433"/>
                </a:lnTo>
                <a:lnTo>
                  <a:pt x="11266351" y="5639433"/>
                </a:lnTo>
                <a:lnTo>
                  <a:pt x="11266351" y="6141083"/>
                </a:lnTo>
                <a:lnTo>
                  <a:pt x="0" y="6141083"/>
                </a:lnTo>
                <a:close/>
              </a:path>
            </a:pathLst>
          </a:custGeom>
        </p:spPr>
      </p:pic>
      <p:sp>
        <p:nvSpPr>
          <p:cNvPr id="16" name="Rectangle 15">
            <a:extLst>
              <a:ext uri="{FF2B5EF4-FFF2-40B4-BE49-F238E27FC236}">
                <a16:creationId xmlns:a16="http://schemas.microsoft.com/office/drawing/2014/main" id="{AEEA6A15-14D4-CB41-A157-968E75E6766F}"/>
              </a:ext>
            </a:extLst>
          </p:cNvPr>
          <p:cNvSpPr/>
          <p:nvPr/>
        </p:nvSpPr>
        <p:spPr>
          <a:xfrm>
            <a:off x="0" y="3300761"/>
            <a:ext cx="12188371" cy="258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D916EBC-12A6-654E-A529-3B63BA402AF2}"/>
              </a:ext>
            </a:extLst>
          </p:cNvPr>
          <p:cNvSpPr/>
          <p:nvPr/>
        </p:nvSpPr>
        <p:spPr>
          <a:xfrm>
            <a:off x="6013174" y="5625548"/>
            <a:ext cx="5754756" cy="730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1DCA85C-4A9E-6B40-B1D2-15B666414F48}"/>
              </a:ext>
            </a:extLst>
          </p:cNvPr>
          <p:cNvSpPr/>
          <p:nvPr/>
        </p:nvSpPr>
        <p:spPr>
          <a:xfrm>
            <a:off x="152401" y="3108083"/>
            <a:ext cx="5860774" cy="2775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ED1BD824-C1EF-D248-847E-3F7F49611DAF}"/>
                  </a:ext>
                </a:extLst>
              </p:cNvPr>
              <p:cNvGraphicFramePr>
                <a:graphicFrameLocks noGrp="1"/>
              </p:cNvGraphicFramePr>
              <p:nvPr>
                <p:extLst>
                  <p:ext uri="{D42A27DB-BD31-4B8C-83A1-F6EECF244321}">
                    <p14:modId xmlns:p14="http://schemas.microsoft.com/office/powerpoint/2010/main" val="1272645876"/>
                  </p:ext>
                </p:extLst>
              </p:nvPr>
            </p:nvGraphicFramePr>
            <p:xfrm>
              <a:off x="6306219" y="4287002"/>
              <a:ext cx="5671931" cy="1425624"/>
            </p:xfrm>
            <a:graphic>
              <a:graphicData uri="http://schemas.openxmlformats.org/drawingml/2006/table">
                <a:tbl>
                  <a:tblPr firstRow="1" bandRow="1">
                    <a:tableStyleId>{5C22544A-7EE6-4342-B048-85BDC9FD1C3A}</a:tableStyleId>
                  </a:tblPr>
                  <a:tblGrid>
                    <a:gridCol w="1643746">
                      <a:extLst>
                        <a:ext uri="{9D8B030D-6E8A-4147-A177-3AD203B41FA5}">
                          <a16:colId xmlns:a16="http://schemas.microsoft.com/office/drawing/2014/main" val="2113437468"/>
                        </a:ext>
                      </a:extLst>
                    </a:gridCol>
                    <a:gridCol w="1643746">
                      <a:extLst>
                        <a:ext uri="{9D8B030D-6E8A-4147-A177-3AD203B41FA5}">
                          <a16:colId xmlns:a16="http://schemas.microsoft.com/office/drawing/2014/main" val="3807921553"/>
                        </a:ext>
                      </a:extLst>
                    </a:gridCol>
                    <a:gridCol w="1516665">
                      <a:extLst>
                        <a:ext uri="{9D8B030D-6E8A-4147-A177-3AD203B41FA5}">
                          <a16:colId xmlns:a16="http://schemas.microsoft.com/office/drawing/2014/main" val="4048287617"/>
                        </a:ext>
                      </a:extLst>
                    </a:gridCol>
                    <a:gridCol w="867774">
                      <a:extLst>
                        <a:ext uri="{9D8B030D-6E8A-4147-A177-3AD203B41FA5}">
                          <a16:colId xmlns:a16="http://schemas.microsoft.com/office/drawing/2014/main" val="703762938"/>
                        </a:ext>
                      </a:extLst>
                    </a:gridCol>
                  </a:tblGrid>
                  <a:tr h="540260">
                    <a:tc>
                      <a:txBody>
                        <a:bodyPr/>
                        <a:lstStyle/>
                        <a:p>
                          <a:endParaRPr lang="en-US" sz="1400" dirty="0"/>
                        </a:p>
                      </a:txBody>
                      <a:tcPr/>
                    </a:tc>
                    <a:tc>
                      <a:txBody>
                        <a:bodyPr/>
                        <a:lstStyle/>
                        <a:p>
                          <a:r>
                            <a:rPr lang="en-US" sz="1400" dirty="0"/>
                            <a:t>Horizontal resolution</a:t>
                          </a:r>
                        </a:p>
                      </a:txBody>
                      <a:tcPr/>
                    </a:tc>
                    <a:tc>
                      <a:txBody>
                        <a:bodyPr/>
                        <a:lstStyle/>
                        <a:p>
                          <a:r>
                            <a:rPr lang="en-US" sz="1400" dirty="0"/>
                            <a:t>Temporal resolution</a:t>
                          </a:r>
                        </a:p>
                      </a:txBody>
                      <a:tcPr/>
                    </a:tc>
                    <a:tc>
                      <a:txBody>
                        <a:bodyPr/>
                        <a:lstStyle/>
                        <a:p>
                          <a:r>
                            <a:rPr lang="en-US" sz="1400" dirty="0"/>
                            <a:t>Diffusion</a:t>
                          </a:r>
                        </a:p>
                      </a:txBody>
                      <a:tcPr/>
                    </a:tc>
                    <a:extLst>
                      <a:ext uri="{0D108BD9-81ED-4DB2-BD59-A6C34878D82A}">
                        <a16:rowId xmlns:a16="http://schemas.microsoft.com/office/drawing/2014/main" val="3781947224"/>
                      </a:ext>
                    </a:extLst>
                  </a:tr>
                  <a:tr h="540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a:t>
                          </a: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1400" i="1" smtClean="0">
                                      <a:latin typeface="Cambria Math" panose="02040503050406030204" pitchFamily="18" charset="0"/>
                                    </a:rPr>
                                  </m:ctrlPr>
                                </m:sSupPr>
                                <m:e>
                                  <m:f>
                                    <m:fPr>
                                      <m:type m:val="skw"/>
                                      <m:ctrlPr>
                                        <a:rPr lang="en-US" sz="1400" i="1" smtClean="0">
                                          <a:latin typeface="Cambria Math" panose="02040503050406030204" pitchFamily="18" charset="0"/>
                                        </a:rPr>
                                      </m:ctrlPr>
                                    </m:fPr>
                                    <m:num>
                                      <m:r>
                                        <a:rPr lang="en-US" sz="1400" smtClean="0">
                                          <a:latin typeface="Cambria Math" panose="02040503050406030204" pitchFamily="18" charset="0"/>
                                        </a:rPr>
                                        <m:t>1</m:t>
                                      </m:r>
                                    </m:num>
                                    <m:den>
                                      <m:r>
                                        <a:rPr lang="en-US" sz="1400" smtClean="0">
                                          <a:latin typeface="Cambria Math" panose="02040503050406030204" pitchFamily="18" charset="0"/>
                                        </a:rPr>
                                        <m:t>10</m:t>
                                      </m:r>
                                    </m:den>
                                  </m:f>
                                </m:e>
                                <m:sup>
                                  <m:r>
                                    <a:rPr lang="en-US" sz="1400" smtClean="0">
                                      <a:latin typeface="Cambria Math" panose="02040503050406030204" pitchFamily="18" charset="0"/>
                                    </a:rPr>
                                    <m:t>∘</m:t>
                                  </m:r>
                                </m:sup>
                              </m:sSup>
                            </m:oMath>
                          </a14:m>
                          <a:r>
                            <a:rPr lang="en-US" sz="1400" dirty="0"/>
                            <a:t> </a:t>
                          </a:r>
                        </a:p>
                      </a:txBody>
                      <a:tcPr>
                        <a:solidFill>
                          <a:schemeClr val="accent1">
                            <a:lumMod val="40000"/>
                            <a:lumOff val="60000"/>
                          </a:schemeClr>
                        </a:solidFill>
                      </a:tcPr>
                    </a:tc>
                    <a:tc>
                      <a:txBody>
                        <a:bodyPr/>
                        <a:lstStyle/>
                        <a:p>
                          <a:r>
                            <a:rPr lang="en-US" sz="1400" dirty="0"/>
                            <a:t>5-daily</a:t>
                          </a:r>
                        </a:p>
                      </a:txBody>
                      <a:tcPr>
                        <a:solidFill>
                          <a:schemeClr val="accent1">
                            <a:lumMod val="40000"/>
                            <a:lumOff val="60000"/>
                          </a:schemeClr>
                        </a:solidFill>
                      </a:tcPr>
                    </a:tc>
                    <a:tc>
                      <a:txBody>
                        <a:bodyPr/>
                        <a:lstStyle/>
                        <a:p>
                          <a:r>
                            <a:rPr lang="en-US" sz="1400" dirty="0"/>
                            <a:t>no</a:t>
                          </a:r>
                        </a:p>
                      </a:txBody>
                      <a:tcPr>
                        <a:solidFill>
                          <a:schemeClr val="accent1">
                            <a:lumMod val="40000"/>
                            <a:lumOff val="60000"/>
                          </a:schemeClr>
                        </a:solidFill>
                      </a:tcPr>
                    </a:tc>
                    <a:extLst>
                      <a:ext uri="{0D108BD9-81ED-4DB2-BD59-A6C34878D82A}">
                        <a16:rowId xmlns:a16="http://schemas.microsoft.com/office/drawing/2014/main" val="2742826361"/>
                      </a:ext>
                    </a:extLst>
                  </a:tr>
                  <a:tr h="345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a:t>
                          </a: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1400" i="1" smtClean="0">
                                      <a:latin typeface="Cambria Math" panose="02040503050406030204" pitchFamily="18" charset="0"/>
                                    </a:rPr>
                                  </m:ctrlPr>
                                </m:sSupPr>
                                <m:e>
                                  <m:r>
                                    <a:rPr lang="en-US" sz="1400" b="0" i="1" smtClean="0">
                                      <a:latin typeface="Cambria Math" panose="02040503050406030204" pitchFamily="18" charset="0"/>
                                    </a:rPr>
                                    <m:t>1</m:t>
                                  </m:r>
                                </m:e>
                                <m:sup>
                                  <m:r>
                                    <a:rPr lang="en-US" sz="1400" i="1">
                                      <a:latin typeface="Cambria Math" panose="02040503050406030204" pitchFamily="18" charset="0"/>
                                    </a:rPr>
                                    <m:t>∘</m:t>
                                  </m:r>
                                </m:sup>
                              </m:sSup>
                            </m:oMath>
                          </a14:m>
                          <a:r>
                            <a:rPr lang="en-US" sz="1400" dirty="0"/>
                            <a:t> </a:t>
                          </a:r>
                        </a:p>
                      </a:txBody>
                      <a:tcPr>
                        <a:solidFill>
                          <a:schemeClr val="accent1">
                            <a:lumMod val="40000"/>
                            <a:lumOff val="60000"/>
                          </a:schemeClr>
                        </a:solidFill>
                      </a:tcPr>
                    </a:tc>
                    <a:tc>
                      <a:txBody>
                        <a:bodyPr/>
                        <a:lstStyle/>
                        <a:p>
                          <a:r>
                            <a:rPr lang="en-US" sz="1400" dirty="0"/>
                            <a:t>monthly</a:t>
                          </a:r>
                        </a:p>
                      </a:txBody>
                      <a:tcPr>
                        <a:solidFill>
                          <a:schemeClr val="accent1">
                            <a:lumMod val="40000"/>
                            <a:lumOff val="60000"/>
                          </a:schemeClr>
                        </a:solidFill>
                      </a:tcPr>
                    </a:tc>
                    <a:tc>
                      <a:txBody>
                        <a:bodyPr/>
                        <a:lstStyle/>
                        <a:p>
                          <a:r>
                            <a:rPr lang="en-US" sz="1400" dirty="0"/>
                            <a:t>no</a:t>
                          </a:r>
                        </a:p>
                      </a:txBody>
                      <a:tcPr>
                        <a:solidFill>
                          <a:schemeClr val="accent1">
                            <a:lumMod val="40000"/>
                            <a:lumOff val="60000"/>
                          </a:schemeClr>
                        </a:solidFill>
                      </a:tcPr>
                    </a:tc>
                    <a:extLst>
                      <a:ext uri="{0D108BD9-81ED-4DB2-BD59-A6C34878D82A}">
                        <a16:rowId xmlns:a16="http://schemas.microsoft.com/office/drawing/2014/main" val="2914555625"/>
                      </a:ext>
                    </a:extLst>
                  </a:tr>
                </a:tbl>
              </a:graphicData>
            </a:graphic>
          </p:graphicFrame>
        </mc:Choice>
        <mc:Fallback xmlns="">
          <p:graphicFrame>
            <p:nvGraphicFramePr>
              <p:cNvPr id="18" name="Table 17">
                <a:extLst>
                  <a:ext uri="{FF2B5EF4-FFF2-40B4-BE49-F238E27FC236}">
                    <a16:creationId xmlns:a16="http://schemas.microsoft.com/office/drawing/2014/main" id="{ED1BD824-C1EF-D248-847E-3F7F49611DAF}"/>
                  </a:ext>
                </a:extLst>
              </p:cNvPr>
              <p:cNvGraphicFramePr>
                <a:graphicFrameLocks noGrp="1"/>
              </p:cNvGraphicFramePr>
              <p:nvPr>
                <p:extLst>
                  <p:ext uri="{D42A27DB-BD31-4B8C-83A1-F6EECF244321}">
                    <p14:modId xmlns:p14="http://schemas.microsoft.com/office/powerpoint/2010/main" val="1272645876"/>
                  </p:ext>
                </p:extLst>
              </p:nvPr>
            </p:nvGraphicFramePr>
            <p:xfrm>
              <a:off x="6306219" y="4287002"/>
              <a:ext cx="5671931" cy="1425624"/>
            </p:xfrm>
            <a:graphic>
              <a:graphicData uri="http://schemas.openxmlformats.org/drawingml/2006/table">
                <a:tbl>
                  <a:tblPr firstRow="1" bandRow="1">
                    <a:tableStyleId>{5C22544A-7EE6-4342-B048-85BDC9FD1C3A}</a:tableStyleId>
                  </a:tblPr>
                  <a:tblGrid>
                    <a:gridCol w="1643746">
                      <a:extLst>
                        <a:ext uri="{9D8B030D-6E8A-4147-A177-3AD203B41FA5}">
                          <a16:colId xmlns:a16="http://schemas.microsoft.com/office/drawing/2014/main" val="2113437468"/>
                        </a:ext>
                      </a:extLst>
                    </a:gridCol>
                    <a:gridCol w="1643746">
                      <a:extLst>
                        <a:ext uri="{9D8B030D-6E8A-4147-A177-3AD203B41FA5}">
                          <a16:colId xmlns:a16="http://schemas.microsoft.com/office/drawing/2014/main" val="3807921553"/>
                        </a:ext>
                      </a:extLst>
                    </a:gridCol>
                    <a:gridCol w="1516665">
                      <a:extLst>
                        <a:ext uri="{9D8B030D-6E8A-4147-A177-3AD203B41FA5}">
                          <a16:colId xmlns:a16="http://schemas.microsoft.com/office/drawing/2014/main" val="4048287617"/>
                        </a:ext>
                      </a:extLst>
                    </a:gridCol>
                    <a:gridCol w="867774">
                      <a:extLst>
                        <a:ext uri="{9D8B030D-6E8A-4147-A177-3AD203B41FA5}">
                          <a16:colId xmlns:a16="http://schemas.microsoft.com/office/drawing/2014/main" val="703762938"/>
                        </a:ext>
                      </a:extLst>
                    </a:gridCol>
                  </a:tblGrid>
                  <a:tr h="540260">
                    <a:tc>
                      <a:txBody>
                        <a:bodyPr/>
                        <a:lstStyle/>
                        <a:p>
                          <a:endParaRPr lang="en-US" sz="1400" dirty="0"/>
                        </a:p>
                      </a:txBody>
                      <a:tcPr/>
                    </a:tc>
                    <a:tc>
                      <a:txBody>
                        <a:bodyPr/>
                        <a:lstStyle/>
                        <a:p>
                          <a:r>
                            <a:rPr lang="en-US" sz="1400" dirty="0"/>
                            <a:t>Horizontal resolution</a:t>
                          </a:r>
                        </a:p>
                      </a:txBody>
                      <a:tcPr/>
                    </a:tc>
                    <a:tc>
                      <a:txBody>
                        <a:bodyPr/>
                        <a:lstStyle/>
                        <a:p>
                          <a:r>
                            <a:rPr lang="en-US" sz="1400" dirty="0"/>
                            <a:t>Temporal resolution</a:t>
                          </a:r>
                        </a:p>
                      </a:txBody>
                      <a:tcPr/>
                    </a:tc>
                    <a:tc>
                      <a:txBody>
                        <a:bodyPr/>
                        <a:lstStyle/>
                        <a:p>
                          <a:r>
                            <a:rPr lang="en-US" sz="1400" dirty="0"/>
                            <a:t>Diffusion</a:t>
                          </a:r>
                        </a:p>
                      </a:txBody>
                      <a:tcPr/>
                    </a:tc>
                    <a:extLst>
                      <a:ext uri="{0D108BD9-81ED-4DB2-BD59-A6C34878D82A}">
                        <a16:rowId xmlns:a16="http://schemas.microsoft.com/office/drawing/2014/main" val="3781947224"/>
                      </a:ext>
                    </a:extLst>
                  </a:tr>
                  <a:tr h="540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a:t>
                          </a:r>
                        </a:p>
                      </a:txBody>
                      <a:tcPr>
                        <a:solidFill>
                          <a:schemeClr val="accent1">
                            <a:lumMod val="40000"/>
                            <a:lumOff val="60000"/>
                          </a:schemeClr>
                        </a:solidFill>
                      </a:tcPr>
                    </a:tc>
                    <a:tc>
                      <a:txBody>
                        <a:bodyPr/>
                        <a:lstStyle/>
                        <a:p>
                          <a:endParaRPr lang="en-US"/>
                        </a:p>
                      </a:txBody>
                      <a:tcPr>
                        <a:blipFill>
                          <a:blip r:embed="rId4"/>
                          <a:stretch>
                            <a:fillRect l="-100769" t="-102326" r="-145385" b="-67442"/>
                          </a:stretch>
                        </a:blipFill>
                      </a:tcPr>
                    </a:tc>
                    <a:tc>
                      <a:txBody>
                        <a:bodyPr/>
                        <a:lstStyle/>
                        <a:p>
                          <a:r>
                            <a:rPr lang="en-US" sz="1400" dirty="0"/>
                            <a:t>5-daily</a:t>
                          </a:r>
                        </a:p>
                      </a:txBody>
                      <a:tcPr>
                        <a:solidFill>
                          <a:schemeClr val="accent1">
                            <a:lumMod val="40000"/>
                            <a:lumOff val="60000"/>
                          </a:schemeClr>
                        </a:solidFill>
                      </a:tcPr>
                    </a:tc>
                    <a:tc>
                      <a:txBody>
                        <a:bodyPr/>
                        <a:lstStyle/>
                        <a:p>
                          <a:r>
                            <a:rPr lang="en-US" sz="1400" dirty="0"/>
                            <a:t>no</a:t>
                          </a:r>
                        </a:p>
                      </a:txBody>
                      <a:tcPr>
                        <a:solidFill>
                          <a:schemeClr val="accent1">
                            <a:lumMod val="40000"/>
                            <a:lumOff val="60000"/>
                          </a:schemeClr>
                        </a:solidFill>
                      </a:tcPr>
                    </a:tc>
                    <a:extLst>
                      <a:ext uri="{0D108BD9-81ED-4DB2-BD59-A6C34878D82A}">
                        <a16:rowId xmlns:a16="http://schemas.microsoft.com/office/drawing/2014/main" val="2742826361"/>
                      </a:ext>
                    </a:extLst>
                  </a:tr>
                  <a:tr h="345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a:t>
                          </a:r>
                        </a:p>
                      </a:txBody>
                      <a:tcPr>
                        <a:solidFill>
                          <a:schemeClr val="accent1">
                            <a:lumMod val="40000"/>
                            <a:lumOff val="60000"/>
                          </a:schemeClr>
                        </a:solidFill>
                      </a:tcPr>
                    </a:tc>
                    <a:tc>
                      <a:txBody>
                        <a:bodyPr/>
                        <a:lstStyle/>
                        <a:p>
                          <a:endParaRPr lang="en-US"/>
                        </a:p>
                      </a:txBody>
                      <a:tcPr>
                        <a:blipFill>
                          <a:blip r:embed="rId4"/>
                          <a:stretch>
                            <a:fillRect l="-100769" t="-322222" r="-145385" b="-7407"/>
                          </a:stretch>
                        </a:blipFill>
                      </a:tcPr>
                    </a:tc>
                    <a:tc>
                      <a:txBody>
                        <a:bodyPr/>
                        <a:lstStyle/>
                        <a:p>
                          <a:r>
                            <a:rPr lang="en-US" sz="1400" dirty="0"/>
                            <a:t>monthly</a:t>
                          </a:r>
                        </a:p>
                      </a:txBody>
                      <a:tcPr>
                        <a:solidFill>
                          <a:schemeClr val="accent1">
                            <a:lumMod val="40000"/>
                            <a:lumOff val="60000"/>
                          </a:schemeClr>
                        </a:solidFill>
                      </a:tcPr>
                    </a:tc>
                    <a:tc>
                      <a:txBody>
                        <a:bodyPr/>
                        <a:lstStyle/>
                        <a:p>
                          <a:r>
                            <a:rPr lang="en-US" sz="1400" dirty="0"/>
                            <a:t>no</a:t>
                          </a:r>
                        </a:p>
                      </a:txBody>
                      <a:tcPr>
                        <a:solidFill>
                          <a:schemeClr val="accent1">
                            <a:lumMod val="40000"/>
                            <a:lumOff val="60000"/>
                          </a:schemeClr>
                        </a:solidFill>
                      </a:tcPr>
                    </a:tc>
                    <a:extLst>
                      <a:ext uri="{0D108BD9-81ED-4DB2-BD59-A6C34878D82A}">
                        <a16:rowId xmlns:a16="http://schemas.microsoft.com/office/drawing/2014/main" val="2914555625"/>
                      </a:ext>
                    </a:extLst>
                  </a:tr>
                </a:tbl>
              </a:graphicData>
            </a:graphic>
          </p:graphicFrame>
        </mc:Fallback>
      </mc:AlternateContent>
      <p:sp>
        <p:nvSpPr>
          <p:cNvPr id="22" name="Title 1">
            <a:extLst>
              <a:ext uri="{FF2B5EF4-FFF2-40B4-BE49-F238E27FC236}">
                <a16:creationId xmlns:a16="http://schemas.microsoft.com/office/drawing/2014/main" id="{29E7E6DB-50CF-BD4B-AFE9-4BF421A114C8}"/>
              </a:ext>
            </a:extLst>
          </p:cNvPr>
          <p:cNvSpPr txBox="1">
            <a:spLocks/>
          </p:cNvSpPr>
          <p:nvPr/>
        </p:nvSpPr>
        <p:spPr>
          <a:xfrm>
            <a:off x="71763" y="0"/>
            <a:ext cx="10515600" cy="850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Analysis at more locations</a:t>
            </a:r>
          </a:p>
        </p:txBody>
      </p:sp>
      <p:sp>
        <p:nvSpPr>
          <p:cNvPr id="2" name="Slide Number Placeholder 1">
            <a:extLst>
              <a:ext uri="{FF2B5EF4-FFF2-40B4-BE49-F238E27FC236}">
                <a16:creationId xmlns:a16="http://schemas.microsoft.com/office/drawing/2014/main" id="{8334F3D9-035F-8D4E-9649-C5D9D7613EED}"/>
              </a:ext>
            </a:extLst>
          </p:cNvPr>
          <p:cNvSpPr>
            <a:spLocks noGrp="1"/>
          </p:cNvSpPr>
          <p:nvPr>
            <p:ph type="sldNum" sz="quarter" idx="12"/>
          </p:nvPr>
        </p:nvSpPr>
        <p:spPr/>
        <p:txBody>
          <a:bodyPr/>
          <a:lstStyle/>
          <a:p>
            <a:fld id="{F1B189D9-49BA-E045-A7E1-49E24245DF84}" type="slidenum">
              <a:rPr lang="en-US" smtClean="0"/>
              <a:t>14</a:t>
            </a:fld>
            <a:endParaRPr lang="en-US"/>
          </a:p>
        </p:txBody>
      </p:sp>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45DB8B7B-B673-BA4C-AA16-28E80CC46838}"/>
                  </a:ext>
                </a:extLst>
              </p:cNvPr>
              <p:cNvSpPr txBox="1">
                <a:spLocks/>
              </p:cNvSpPr>
              <p:nvPr/>
            </p:nvSpPr>
            <p:spPr>
              <a:xfrm>
                <a:off x="218661" y="3436154"/>
                <a:ext cx="6278402" cy="19313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The surface area of particle distributions is shown</a:t>
                </a:r>
              </a:p>
              <a:p>
                <a:r>
                  <a:rPr lang="en-US" sz="2000" dirty="0"/>
                  <a:t>(as measured by the surface area of the blue boxes in the illustration)</a:t>
                </a:r>
              </a:p>
              <a:p>
                <a:endParaRPr lang="en-US" sz="2000" dirty="0"/>
              </a:p>
              <a:p>
                <a:r>
                  <a:rPr lang="en-US" sz="2000" dirty="0"/>
                  <a:t>Release particles at a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m:t>
                        </m:r>
                      </m:e>
                      <m:sup>
                        <m:r>
                          <a:rPr lang="en-US" sz="2000" b="0" i="1" smtClean="0">
                            <a:latin typeface="Cambria Math" panose="02040503050406030204" pitchFamily="18" charset="0"/>
                          </a:rPr>
                          <m:t>∘</m:t>
                        </m:r>
                      </m:sup>
                    </m:sSup>
                  </m:oMath>
                </a14:m>
                <a:r>
                  <a:rPr lang="en-US" sz="2000" dirty="0"/>
                  <a:t> grid at the ocean bottom</a:t>
                </a:r>
              </a:p>
              <a:p>
                <a:endParaRPr lang="en-US" sz="2000" dirty="0"/>
              </a:p>
            </p:txBody>
          </p:sp>
        </mc:Choice>
        <mc:Fallback xmlns="">
          <p:sp>
            <p:nvSpPr>
              <p:cNvPr id="12" name="Title 1">
                <a:extLst>
                  <a:ext uri="{FF2B5EF4-FFF2-40B4-BE49-F238E27FC236}">
                    <a16:creationId xmlns:a16="http://schemas.microsoft.com/office/drawing/2014/main" id="{45DB8B7B-B673-BA4C-AA16-28E80CC46838}"/>
                  </a:ext>
                </a:extLst>
              </p:cNvPr>
              <p:cNvSpPr txBox="1">
                <a:spLocks noRot="1" noChangeAspect="1" noMove="1" noResize="1" noEditPoints="1" noAdjustHandles="1" noChangeArrowheads="1" noChangeShapeType="1" noTextEdit="1"/>
              </p:cNvSpPr>
              <p:nvPr/>
            </p:nvSpPr>
            <p:spPr>
              <a:xfrm>
                <a:off x="218661" y="3436154"/>
                <a:ext cx="6278402" cy="1931368"/>
              </a:xfrm>
              <a:prstGeom prst="rect">
                <a:avLst/>
              </a:prstGeom>
              <a:blipFill>
                <a:blip r:embed="rId5"/>
                <a:stretch>
                  <a:fillRect l="-806"/>
                </a:stretch>
              </a:blipFill>
            </p:spPr>
            <p:txBody>
              <a:bodyPr/>
              <a:lstStyle/>
              <a:p>
                <a:r>
                  <a:rPr lang="en-US">
                    <a:noFill/>
                  </a:rPr>
                  <a:t> </a:t>
                </a:r>
              </a:p>
            </p:txBody>
          </p:sp>
        </mc:Fallback>
      </mc:AlternateContent>
    </p:spTree>
    <p:extLst>
      <p:ext uri="{BB962C8B-B14F-4D97-AF65-F5344CB8AC3E}">
        <p14:creationId xmlns:p14="http://schemas.microsoft.com/office/powerpoint/2010/main" val="3571216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147B97D-D3CC-8541-8D98-B6CFCD759947}"/>
              </a:ext>
            </a:extLst>
          </p:cNvPr>
          <p:cNvPicPr>
            <a:picLocks noChangeAspect="1"/>
          </p:cNvPicPr>
          <p:nvPr/>
        </p:nvPicPr>
        <p:blipFill>
          <a:blip r:embed="rId3"/>
          <a:srcRect/>
          <a:stretch>
            <a:fillRect/>
          </a:stretch>
        </p:blipFill>
        <p:spPr>
          <a:xfrm>
            <a:off x="27815" y="716917"/>
            <a:ext cx="12192000" cy="6141083"/>
          </a:xfrm>
          <a:custGeom>
            <a:avLst/>
            <a:gdLst>
              <a:gd name="connsiteX0" fmla="*/ 0 w 12192000"/>
              <a:gd name="connsiteY0" fmla="*/ 0 h 6141083"/>
              <a:gd name="connsiteX1" fmla="*/ 12192000 w 12192000"/>
              <a:gd name="connsiteY1" fmla="*/ 0 h 6141083"/>
              <a:gd name="connsiteX2" fmla="*/ 12192000 w 12192000"/>
              <a:gd name="connsiteY2" fmla="*/ 5803153 h 6141083"/>
              <a:gd name="connsiteX3" fmla="*/ 11325985 w 12192000"/>
              <a:gd name="connsiteY3" fmla="*/ 5803153 h 6141083"/>
              <a:gd name="connsiteX4" fmla="*/ 11286229 w 12192000"/>
              <a:gd name="connsiteY4" fmla="*/ 5803153 h 6141083"/>
              <a:gd name="connsiteX5" fmla="*/ 11286229 w 12192000"/>
              <a:gd name="connsiteY5" fmla="*/ 6141083 h 6141083"/>
              <a:gd name="connsiteX6" fmla="*/ 0 w 12192000"/>
              <a:gd name="connsiteY6" fmla="*/ 6141083 h 614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141083">
                <a:moveTo>
                  <a:pt x="0" y="0"/>
                </a:moveTo>
                <a:lnTo>
                  <a:pt x="12192000" y="0"/>
                </a:lnTo>
                <a:lnTo>
                  <a:pt x="12192000" y="5803153"/>
                </a:lnTo>
                <a:lnTo>
                  <a:pt x="11325985" y="5803153"/>
                </a:lnTo>
                <a:lnTo>
                  <a:pt x="11286229" y="5803153"/>
                </a:lnTo>
                <a:lnTo>
                  <a:pt x="11286229" y="6141083"/>
                </a:lnTo>
                <a:lnTo>
                  <a:pt x="0" y="6141083"/>
                </a:lnTo>
                <a:close/>
              </a:path>
            </a:pathLst>
          </a:custGeom>
        </p:spPr>
      </p:pic>
      <p:sp>
        <p:nvSpPr>
          <p:cNvPr id="16" name="Rectangle 15">
            <a:extLst>
              <a:ext uri="{FF2B5EF4-FFF2-40B4-BE49-F238E27FC236}">
                <a16:creationId xmlns:a16="http://schemas.microsoft.com/office/drawing/2014/main" id="{AEEA6A15-14D4-CB41-A157-968E75E6766F}"/>
              </a:ext>
            </a:extLst>
          </p:cNvPr>
          <p:cNvSpPr/>
          <p:nvPr/>
        </p:nvSpPr>
        <p:spPr>
          <a:xfrm>
            <a:off x="6222380" y="3278459"/>
            <a:ext cx="5997435" cy="2605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D916EBC-12A6-654E-A529-3B63BA402AF2}"/>
              </a:ext>
            </a:extLst>
          </p:cNvPr>
          <p:cNvSpPr/>
          <p:nvPr/>
        </p:nvSpPr>
        <p:spPr>
          <a:xfrm>
            <a:off x="6013174" y="5625548"/>
            <a:ext cx="5754756" cy="730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7DCFEBAD-633C-C647-8925-326CC8F0302A}"/>
                  </a:ext>
                </a:extLst>
              </p:cNvPr>
              <p:cNvGraphicFramePr>
                <a:graphicFrameLocks noGrp="1"/>
              </p:cNvGraphicFramePr>
              <p:nvPr>
                <p:extLst>
                  <p:ext uri="{D42A27DB-BD31-4B8C-83A1-F6EECF244321}">
                    <p14:modId xmlns:p14="http://schemas.microsoft.com/office/powerpoint/2010/main" val="2898001433"/>
                  </p:ext>
                </p:extLst>
              </p:nvPr>
            </p:nvGraphicFramePr>
            <p:xfrm>
              <a:off x="6306219" y="4283002"/>
              <a:ext cx="5671931" cy="1762174"/>
            </p:xfrm>
            <a:graphic>
              <a:graphicData uri="http://schemas.openxmlformats.org/drawingml/2006/table">
                <a:tbl>
                  <a:tblPr firstRow="1" bandRow="1">
                    <a:tableStyleId>{5C22544A-7EE6-4342-B048-85BDC9FD1C3A}</a:tableStyleId>
                  </a:tblPr>
                  <a:tblGrid>
                    <a:gridCol w="1643746">
                      <a:extLst>
                        <a:ext uri="{9D8B030D-6E8A-4147-A177-3AD203B41FA5}">
                          <a16:colId xmlns:a16="http://schemas.microsoft.com/office/drawing/2014/main" val="2113437468"/>
                        </a:ext>
                      </a:extLst>
                    </a:gridCol>
                    <a:gridCol w="1643746">
                      <a:extLst>
                        <a:ext uri="{9D8B030D-6E8A-4147-A177-3AD203B41FA5}">
                          <a16:colId xmlns:a16="http://schemas.microsoft.com/office/drawing/2014/main" val="3807921553"/>
                        </a:ext>
                      </a:extLst>
                    </a:gridCol>
                    <a:gridCol w="1516665">
                      <a:extLst>
                        <a:ext uri="{9D8B030D-6E8A-4147-A177-3AD203B41FA5}">
                          <a16:colId xmlns:a16="http://schemas.microsoft.com/office/drawing/2014/main" val="4048287617"/>
                        </a:ext>
                      </a:extLst>
                    </a:gridCol>
                    <a:gridCol w="867774">
                      <a:extLst>
                        <a:ext uri="{9D8B030D-6E8A-4147-A177-3AD203B41FA5}">
                          <a16:colId xmlns:a16="http://schemas.microsoft.com/office/drawing/2014/main" val="703762938"/>
                        </a:ext>
                      </a:extLst>
                    </a:gridCol>
                  </a:tblGrid>
                  <a:tr h="540260">
                    <a:tc>
                      <a:txBody>
                        <a:bodyPr/>
                        <a:lstStyle/>
                        <a:p>
                          <a:endParaRPr lang="en-US" sz="1400" dirty="0"/>
                        </a:p>
                      </a:txBody>
                      <a:tcPr/>
                    </a:tc>
                    <a:tc>
                      <a:txBody>
                        <a:bodyPr/>
                        <a:lstStyle/>
                        <a:p>
                          <a:r>
                            <a:rPr lang="en-US" sz="1400" dirty="0"/>
                            <a:t>Horizontal resolution</a:t>
                          </a:r>
                        </a:p>
                      </a:txBody>
                      <a:tcPr/>
                    </a:tc>
                    <a:tc>
                      <a:txBody>
                        <a:bodyPr/>
                        <a:lstStyle/>
                        <a:p>
                          <a:r>
                            <a:rPr lang="en-US" sz="1400" dirty="0"/>
                            <a:t>Temporal resolution</a:t>
                          </a:r>
                        </a:p>
                      </a:txBody>
                      <a:tcPr/>
                    </a:tc>
                    <a:tc>
                      <a:txBody>
                        <a:bodyPr/>
                        <a:lstStyle/>
                        <a:p>
                          <a:r>
                            <a:rPr lang="en-US" sz="1400" dirty="0"/>
                            <a:t>Diffusion</a:t>
                          </a:r>
                        </a:p>
                      </a:txBody>
                      <a:tcPr/>
                    </a:tc>
                    <a:extLst>
                      <a:ext uri="{0D108BD9-81ED-4DB2-BD59-A6C34878D82A}">
                        <a16:rowId xmlns:a16="http://schemas.microsoft.com/office/drawing/2014/main" val="3781947224"/>
                      </a:ext>
                    </a:extLst>
                  </a:tr>
                  <a:tr h="540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a:t>
                          </a: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1400" i="1" smtClean="0">
                                      <a:latin typeface="Cambria Math" panose="02040503050406030204" pitchFamily="18" charset="0"/>
                                    </a:rPr>
                                  </m:ctrlPr>
                                </m:sSupPr>
                                <m:e>
                                  <m:f>
                                    <m:fPr>
                                      <m:type m:val="skw"/>
                                      <m:ctrlPr>
                                        <a:rPr lang="en-US" sz="1400" i="1" smtClean="0">
                                          <a:latin typeface="Cambria Math" panose="02040503050406030204" pitchFamily="18" charset="0"/>
                                        </a:rPr>
                                      </m:ctrlPr>
                                    </m:fPr>
                                    <m:num>
                                      <m:r>
                                        <a:rPr lang="en-US" sz="1400" smtClean="0">
                                          <a:latin typeface="Cambria Math" panose="02040503050406030204" pitchFamily="18" charset="0"/>
                                        </a:rPr>
                                        <m:t>1</m:t>
                                      </m:r>
                                    </m:num>
                                    <m:den>
                                      <m:r>
                                        <a:rPr lang="en-US" sz="1400" smtClean="0">
                                          <a:latin typeface="Cambria Math" panose="02040503050406030204" pitchFamily="18" charset="0"/>
                                        </a:rPr>
                                        <m:t>10</m:t>
                                      </m:r>
                                    </m:den>
                                  </m:f>
                                </m:e>
                                <m:sup>
                                  <m:r>
                                    <a:rPr lang="en-US" sz="1400" smtClean="0">
                                      <a:latin typeface="Cambria Math" panose="02040503050406030204" pitchFamily="18" charset="0"/>
                                    </a:rPr>
                                    <m:t>∘</m:t>
                                  </m:r>
                                </m:sup>
                              </m:sSup>
                            </m:oMath>
                          </a14:m>
                          <a:r>
                            <a:rPr lang="en-US" sz="1400" dirty="0"/>
                            <a:t> </a:t>
                          </a:r>
                        </a:p>
                      </a:txBody>
                      <a:tcPr>
                        <a:solidFill>
                          <a:schemeClr val="accent1">
                            <a:lumMod val="40000"/>
                            <a:lumOff val="60000"/>
                          </a:schemeClr>
                        </a:solidFill>
                      </a:tcPr>
                    </a:tc>
                    <a:tc>
                      <a:txBody>
                        <a:bodyPr/>
                        <a:lstStyle/>
                        <a:p>
                          <a:r>
                            <a:rPr lang="en-US" sz="1400" dirty="0"/>
                            <a:t>5-daily</a:t>
                          </a:r>
                        </a:p>
                      </a:txBody>
                      <a:tcPr>
                        <a:solidFill>
                          <a:schemeClr val="accent1">
                            <a:lumMod val="40000"/>
                            <a:lumOff val="60000"/>
                          </a:schemeClr>
                        </a:solidFill>
                      </a:tcPr>
                    </a:tc>
                    <a:tc>
                      <a:txBody>
                        <a:bodyPr/>
                        <a:lstStyle/>
                        <a:p>
                          <a:r>
                            <a:rPr lang="en-US" sz="1400" dirty="0"/>
                            <a:t>no</a:t>
                          </a:r>
                        </a:p>
                      </a:txBody>
                      <a:tcPr>
                        <a:solidFill>
                          <a:schemeClr val="accent1">
                            <a:lumMod val="40000"/>
                            <a:lumOff val="60000"/>
                          </a:schemeClr>
                        </a:solidFill>
                      </a:tcPr>
                    </a:tc>
                    <a:extLst>
                      <a:ext uri="{0D108BD9-81ED-4DB2-BD59-A6C34878D82A}">
                        <a16:rowId xmlns:a16="http://schemas.microsoft.com/office/drawing/2014/main" val="2742826361"/>
                      </a:ext>
                    </a:extLst>
                  </a:tr>
                  <a:tr h="345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a:t>
                          </a: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1400" i="1" smtClean="0">
                                      <a:latin typeface="Cambria Math" panose="02040503050406030204" pitchFamily="18" charset="0"/>
                                    </a:rPr>
                                  </m:ctrlPr>
                                </m:sSupPr>
                                <m:e>
                                  <m:r>
                                    <a:rPr lang="en-US" sz="1400" b="0" i="1" smtClean="0">
                                      <a:latin typeface="Cambria Math" panose="02040503050406030204" pitchFamily="18" charset="0"/>
                                    </a:rPr>
                                    <m:t>1</m:t>
                                  </m:r>
                                </m:e>
                                <m:sup>
                                  <m:r>
                                    <a:rPr lang="en-US" sz="1400" i="1">
                                      <a:latin typeface="Cambria Math" panose="02040503050406030204" pitchFamily="18" charset="0"/>
                                    </a:rPr>
                                    <m:t>∘</m:t>
                                  </m:r>
                                </m:sup>
                              </m:sSup>
                            </m:oMath>
                          </a14:m>
                          <a:r>
                            <a:rPr lang="en-US" sz="1400" dirty="0"/>
                            <a:t> </a:t>
                          </a:r>
                        </a:p>
                      </a:txBody>
                      <a:tcPr>
                        <a:solidFill>
                          <a:schemeClr val="accent1">
                            <a:lumMod val="40000"/>
                            <a:lumOff val="60000"/>
                          </a:schemeClr>
                        </a:solidFill>
                      </a:tcPr>
                    </a:tc>
                    <a:tc>
                      <a:txBody>
                        <a:bodyPr/>
                        <a:lstStyle/>
                        <a:p>
                          <a:r>
                            <a:rPr lang="en-US" sz="1400" dirty="0"/>
                            <a:t>monthly</a:t>
                          </a:r>
                        </a:p>
                      </a:txBody>
                      <a:tcPr>
                        <a:solidFill>
                          <a:schemeClr val="accent1">
                            <a:lumMod val="40000"/>
                            <a:lumOff val="60000"/>
                          </a:schemeClr>
                        </a:solidFill>
                      </a:tcPr>
                    </a:tc>
                    <a:tc>
                      <a:txBody>
                        <a:bodyPr/>
                        <a:lstStyle/>
                        <a:p>
                          <a:r>
                            <a:rPr lang="en-US" sz="1400" dirty="0"/>
                            <a:t>no</a:t>
                          </a:r>
                        </a:p>
                      </a:txBody>
                      <a:tcPr>
                        <a:solidFill>
                          <a:schemeClr val="accent1">
                            <a:lumMod val="40000"/>
                            <a:lumOff val="60000"/>
                          </a:schemeClr>
                        </a:solidFill>
                      </a:tcPr>
                    </a:tc>
                    <a:extLst>
                      <a:ext uri="{0D108BD9-81ED-4DB2-BD59-A6C34878D82A}">
                        <a16:rowId xmlns:a16="http://schemas.microsoft.com/office/drawing/2014/main" val="2914555625"/>
                      </a:ext>
                    </a:extLst>
                  </a:tr>
                  <a:tr h="336550">
                    <a:tc>
                      <a:txBody>
                        <a:bodyPr/>
                        <a:lstStyle/>
                        <a:p>
                          <a:r>
                            <a:rPr lang="en-US" sz="1400" dirty="0"/>
                            <a:t>(c)</a:t>
                          </a:r>
                        </a:p>
                      </a:txBody>
                      <a:tcPr>
                        <a:solidFill>
                          <a:schemeClr val="accent1">
                            <a:lumMod val="40000"/>
                            <a:lumOff val="60000"/>
                          </a:schemeClr>
                        </a:solidFill>
                      </a:tcPr>
                    </a:tc>
                    <a:tc>
                      <a:txBody>
                        <a:bodyPr/>
                        <a:lstStyle/>
                        <a:p>
                          <a14:m>
                            <m:oMath xmlns:m="http://schemas.openxmlformats.org/officeDocument/2006/math">
                              <m:sSup>
                                <m:sSupPr>
                                  <m:ctrlPr>
                                    <a:rPr lang="en-US" sz="1400" i="1" smtClean="0">
                                      <a:latin typeface="Cambria Math" panose="02040503050406030204" pitchFamily="18" charset="0"/>
                                    </a:rPr>
                                  </m:ctrlPr>
                                </m:sSupPr>
                                <m:e>
                                  <m:r>
                                    <a:rPr lang="en-US" sz="1400" b="0" i="1" smtClean="0">
                                      <a:latin typeface="Cambria Math" panose="02040503050406030204" pitchFamily="18" charset="0"/>
                                    </a:rPr>
                                    <m:t>1</m:t>
                                  </m:r>
                                </m:e>
                                <m:sup>
                                  <m:r>
                                    <a:rPr lang="en-US" sz="1400" i="1">
                                      <a:latin typeface="Cambria Math" panose="02040503050406030204" pitchFamily="18" charset="0"/>
                                    </a:rPr>
                                    <m:t>∘</m:t>
                                  </m:r>
                                </m:sup>
                              </m:sSup>
                            </m:oMath>
                          </a14:m>
                          <a:r>
                            <a:rPr lang="en-US" sz="1400" dirty="0"/>
                            <a:t> </a:t>
                          </a:r>
                        </a:p>
                      </a:txBody>
                      <a:tcPr>
                        <a:solidFill>
                          <a:schemeClr val="accent1">
                            <a:lumMod val="40000"/>
                            <a:lumOff val="60000"/>
                          </a:schemeClr>
                        </a:solidFill>
                      </a:tcPr>
                    </a:tc>
                    <a:tc>
                      <a:txBody>
                        <a:bodyPr/>
                        <a:lstStyle/>
                        <a:p>
                          <a:r>
                            <a:rPr lang="en-US" sz="1400" dirty="0"/>
                            <a:t>monthly</a:t>
                          </a:r>
                        </a:p>
                      </a:txBody>
                      <a:tcPr>
                        <a:solidFill>
                          <a:schemeClr val="accent1">
                            <a:lumMod val="40000"/>
                            <a:lumOff val="60000"/>
                          </a:schemeClr>
                        </a:solidFill>
                      </a:tcPr>
                    </a:tc>
                    <a:tc>
                      <a:txBody>
                        <a:bodyPr/>
                        <a:lstStyle/>
                        <a:p>
                          <a:r>
                            <a:rPr lang="en-US" sz="1400" dirty="0"/>
                            <a:t>yes</a:t>
                          </a:r>
                        </a:p>
                      </a:txBody>
                      <a:tcPr>
                        <a:solidFill>
                          <a:schemeClr val="accent1">
                            <a:lumMod val="40000"/>
                            <a:lumOff val="60000"/>
                          </a:schemeClr>
                        </a:solidFill>
                      </a:tcPr>
                    </a:tc>
                    <a:extLst>
                      <a:ext uri="{0D108BD9-81ED-4DB2-BD59-A6C34878D82A}">
                        <a16:rowId xmlns:a16="http://schemas.microsoft.com/office/drawing/2014/main" val="2317566267"/>
                      </a:ext>
                    </a:extLst>
                  </a:tr>
                </a:tbl>
              </a:graphicData>
            </a:graphic>
          </p:graphicFrame>
        </mc:Choice>
        <mc:Fallback xmlns="">
          <p:graphicFrame>
            <p:nvGraphicFramePr>
              <p:cNvPr id="8" name="Table 7">
                <a:extLst>
                  <a:ext uri="{FF2B5EF4-FFF2-40B4-BE49-F238E27FC236}">
                    <a16:creationId xmlns:a16="http://schemas.microsoft.com/office/drawing/2014/main" id="{7DCFEBAD-633C-C647-8925-326CC8F0302A}"/>
                  </a:ext>
                </a:extLst>
              </p:cNvPr>
              <p:cNvGraphicFramePr>
                <a:graphicFrameLocks noGrp="1"/>
              </p:cNvGraphicFramePr>
              <p:nvPr>
                <p:extLst>
                  <p:ext uri="{D42A27DB-BD31-4B8C-83A1-F6EECF244321}">
                    <p14:modId xmlns:p14="http://schemas.microsoft.com/office/powerpoint/2010/main" val="2898001433"/>
                  </p:ext>
                </p:extLst>
              </p:nvPr>
            </p:nvGraphicFramePr>
            <p:xfrm>
              <a:off x="6306219" y="4283002"/>
              <a:ext cx="5671931" cy="1762174"/>
            </p:xfrm>
            <a:graphic>
              <a:graphicData uri="http://schemas.openxmlformats.org/drawingml/2006/table">
                <a:tbl>
                  <a:tblPr firstRow="1" bandRow="1">
                    <a:tableStyleId>{5C22544A-7EE6-4342-B048-85BDC9FD1C3A}</a:tableStyleId>
                  </a:tblPr>
                  <a:tblGrid>
                    <a:gridCol w="1643746">
                      <a:extLst>
                        <a:ext uri="{9D8B030D-6E8A-4147-A177-3AD203B41FA5}">
                          <a16:colId xmlns:a16="http://schemas.microsoft.com/office/drawing/2014/main" val="2113437468"/>
                        </a:ext>
                      </a:extLst>
                    </a:gridCol>
                    <a:gridCol w="1643746">
                      <a:extLst>
                        <a:ext uri="{9D8B030D-6E8A-4147-A177-3AD203B41FA5}">
                          <a16:colId xmlns:a16="http://schemas.microsoft.com/office/drawing/2014/main" val="3807921553"/>
                        </a:ext>
                      </a:extLst>
                    </a:gridCol>
                    <a:gridCol w="1516665">
                      <a:extLst>
                        <a:ext uri="{9D8B030D-6E8A-4147-A177-3AD203B41FA5}">
                          <a16:colId xmlns:a16="http://schemas.microsoft.com/office/drawing/2014/main" val="4048287617"/>
                        </a:ext>
                      </a:extLst>
                    </a:gridCol>
                    <a:gridCol w="867774">
                      <a:extLst>
                        <a:ext uri="{9D8B030D-6E8A-4147-A177-3AD203B41FA5}">
                          <a16:colId xmlns:a16="http://schemas.microsoft.com/office/drawing/2014/main" val="703762938"/>
                        </a:ext>
                      </a:extLst>
                    </a:gridCol>
                  </a:tblGrid>
                  <a:tr h="540260">
                    <a:tc>
                      <a:txBody>
                        <a:bodyPr/>
                        <a:lstStyle/>
                        <a:p>
                          <a:endParaRPr lang="en-US" sz="1400" dirty="0"/>
                        </a:p>
                      </a:txBody>
                      <a:tcPr/>
                    </a:tc>
                    <a:tc>
                      <a:txBody>
                        <a:bodyPr/>
                        <a:lstStyle/>
                        <a:p>
                          <a:r>
                            <a:rPr lang="en-US" sz="1400" dirty="0"/>
                            <a:t>Horizontal resolution</a:t>
                          </a:r>
                        </a:p>
                      </a:txBody>
                      <a:tcPr/>
                    </a:tc>
                    <a:tc>
                      <a:txBody>
                        <a:bodyPr/>
                        <a:lstStyle/>
                        <a:p>
                          <a:r>
                            <a:rPr lang="en-US" sz="1400" dirty="0"/>
                            <a:t>Temporal resolution</a:t>
                          </a:r>
                        </a:p>
                      </a:txBody>
                      <a:tcPr/>
                    </a:tc>
                    <a:tc>
                      <a:txBody>
                        <a:bodyPr/>
                        <a:lstStyle/>
                        <a:p>
                          <a:r>
                            <a:rPr lang="en-US" sz="1400" dirty="0"/>
                            <a:t>Diffusion</a:t>
                          </a:r>
                        </a:p>
                      </a:txBody>
                      <a:tcPr/>
                    </a:tc>
                    <a:extLst>
                      <a:ext uri="{0D108BD9-81ED-4DB2-BD59-A6C34878D82A}">
                        <a16:rowId xmlns:a16="http://schemas.microsoft.com/office/drawing/2014/main" val="3781947224"/>
                      </a:ext>
                    </a:extLst>
                  </a:tr>
                  <a:tr h="540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a:t>
                          </a:r>
                        </a:p>
                      </a:txBody>
                      <a:tcPr>
                        <a:solidFill>
                          <a:schemeClr val="accent1">
                            <a:lumMod val="40000"/>
                            <a:lumOff val="60000"/>
                          </a:schemeClr>
                        </a:solidFill>
                      </a:tcPr>
                    </a:tc>
                    <a:tc>
                      <a:txBody>
                        <a:bodyPr/>
                        <a:lstStyle/>
                        <a:p>
                          <a:endParaRPr lang="en-US"/>
                        </a:p>
                      </a:txBody>
                      <a:tcPr>
                        <a:blipFill>
                          <a:blip r:embed="rId4"/>
                          <a:stretch>
                            <a:fillRect l="-100769" t="-104762" r="-145385" b="-135714"/>
                          </a:stretch>
                        </a:blipFill>
                      </a:tcPr>
                    </a:tc>
                    <a:tc>
                      <a:txBody>
                        <a:bodyPr/>
                        <a:lstStyle/>
                        <a:p>
                          <a:r>
                            <a:rPr lang="en-US" sz="1400" dirty="0"/>
                            <a:t>5-daily</a:t>
                          </a:r>
                        </a:p>
                      </a:txBody>
                      <a:tcPr>
                        <a:solidFill>
                          <a:schemeClr val="accent1">
                            <a:lumMod val="40000"/>
                            <a:lumOff val="60000"/>
                          </a:schemeClr>
                        </a:solidFill>
                      </a:tcPr>
                    </a:tc>
                    <a:tc>
                      <a:txBody>
                        <a:bodyPr/>
                        <a:lstStyle/>
                        <a:p>
                          <a:r>
                            <a:rPr lang="en-US" sz="1400" dirty="0"/>
                            <a:t>no</a:t>
                          </a:r>
                        </a:p>
                      </a:txBody>
                      <a:tcPr>
                        <a:solidFill>
                          <a:schemeClr val="accent1">
                            <a:lumMod val="40000"/>
                            <a:lumOff val="60000"/>
                          </a:schemeClr>
                        </a:solidFill>
                      </a:tcPr>
                    </a:tc>
                    <a:extLst>
                      <a:ext uri="{0D108BD9-81ED-4DB2-BD59-A6C34878D82A}">
                        <a16:rowId xmlns:a16="http://schemas.microsoft.com/office/drawing/2014/main" val="2742826361"/>
                      </a:ext>
                    </a:extLst>
                  </a:tr>
                  <a:tr h="345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a:t>
                          </a:r>
                        </a:p>
                      </a:txBody>
                      <a:tcPr>
                        <a:solidFill>
                          <a:schemeClr val="accent1">
                            <a:lumMod val="40000"/>
                            <a:lumOff val="60000"/>
                          </a:schemeClr>
                        </a:solidFill>
                      </a:tcPr>
                    </a:tc>
                    <a:tc>
                      <a:txBody>
                        <a:bodyPr/>
                        <a:lstStyle/>
                        <a:p>
                          <a:endParaRPr lang="en-US"/>
                        </a:p>
                      </a:txBody>
                      <a:tcPr>
                        <a:blipFill>
                          <a:blip r:embed="rId4"/>
                          <a:stretch>
                            <a:fillRect l="-100769" t="-318519" r="-145385" b="-111111"/>
                          </a:stretch>
                        </a:blipFill>
                      </a:tcPr>
                    </a:tc>
                    <a:tc>
                      <a:txBody>
                        <a:bodyPr/>
                        <a:lstStyle/>
                        <a:p>
                          <a:r>
                            <a:rPr lang="en-US" sz="1400" dirty="0"/>
                            <a:t>monthly</a:t>
                          </a:r>
                        </a:p>
                      </a:txBody>
                      <a:tcPr>
                        <a:solidFill>
                          <a:schemeClr val="accent1">
                            <a:lumMod val="40000"/>
                            <a:lumOff val="60000"/>
                          </a:schemeClr>
                        </a:solidFill>
                      </a:tcPr>
                    </a:tc>
                    <a:tc>
                      <a:txBody>
                        <a:bodyPr/>
                        <a:lstStyle/>
                        <a:p>
                          <a:r>
                            <a:rPr lang="en-US" sz="1400" dirty="0"/>
                            <a:t>no</a:t>
                          </a:r>
                        </a:p>
                      </a:txBody>
                      <a:tcPr>
                        <a:solidFill>
                          <a:schemeClr val="accent1">
                            <a:lumMod val="40000"/>
                            <a:lumOff val="60000"/>
                          </a:schemeClr>
                        </a:solidFill>
                      </a:tcPr>
                    </a:tc>
                    <a:extLst>
                      <a:ext uri="{0D108BD9-81ED-4DB2-BD59-A6C34878D82A}">
                        <a16:rowId xmlns:a16="http://schemas.microsoft.com/office/drawing/2014/main" val="2914555625"/>
                      </a:ext>
                    </a:extLst>
                  </a:tr>
                  <a:tr h="336550">
                    <a:tc>
                      <a:txBody>
                        <a:bodyPr/>
                        <a:lstStyle/>
                        <a:p>
                          <a:r>
                            <a:rPr lang="en-US" sz="1400" dirty="0"/>
                            <a:t>(c)</a:t>
                          </a:r>
                        </a:p>
                      </a:txBody>
                      <a:tcPr>
                        <a:solidFill>
                          <a:schemeClr val="accent1">
                            <a:lumMod val="40000"/>
                            <a:lumOff val="60000"/>
                          </a:schemeClr>
                        </a:solidFill>
                      </a:tcPr>
                    </a:tc>
                    <a:tc>
                      <a:txBody>
                        <a:bodyPr/>
                        <a:lstStyle/>
                        <a:p>
                          <a:endParaRPr lang="en-US"/>
                        </a:p>
                      </a:txBody>
                      <a:tcPr>
                        <a:blipFill>
                          <a:blip r:embed="rId4"/>
                          <a:stretch>
                            <a:fillRect l="-100769" t="-418519" r="-145385" b="-11111"/>
                          </a:stretch>
                        </a:blipFill>
                      </a:tcPr>
                    </a:tc>
                    <a:tc>
                      <a:txBody>
                        <a:bodyPr/>
                        <a:lstStyle/>
                        <a:p>
                          <a:r>
                            <a:rPr lang="en-US" sz="1400" dirty="0"/>
                            <a:t>monthly</a:t>
                          </a:r>
                        </a:p>
                      </a:txBody>
                      <a:tcPr>
                        <a:solidFill>
                          <a:schemeClr val="accent1">
                            <a:lumMod val="40000"/>
                            <a:lumOff val="60000"/>
                          </a:schemeClr>
                        </a:solidFill>
                      </a:tcPr>
                    </a:tc>
                    <a:tc>
                      <a:txBody>
                        <a:bodyPr/>
                        <a:lstStyle/>
                        <a:p>
                          <a:r>
                            <a:rPr lang="en-US" sz="1400" dirty="0"/>
                            <a:t>yes</a:t>
                          </a:r>
                        </a:p>
                      </a:txBody>
                      <a:tcPr>
                        <a:solidFill>
                          <a:schemeClr val="accent1">
                            <a:lumMod val="40000"/>
                            <a:lumOff val="60000"/>
                          </a:schemeClr>
                        </a:solidFill>
                      </a:tcPr>
                    </a:tc>
                    <a:extLst>
                      <a:ext uri="{0D108BD9-81ED-4DB2-BD59-A6C34878D82A}">
                        <a16:rowId xmlns:a16="http://schemas.microsoft.com/office/drawing/2014/main" val="2317566267"/>
                      </a:ext>
                    </a:extLst>
                  </a:tr>
                </a:tbl>
              </a:graphicData>
            </a:graphic>
          </p:graphicFrame>
        </mc:Fallback>
      </mc:AlternateContent>
      <p:sp>
        <p:nvSpPr>
          <p:cNvPr id="12" name="Title 1">
            <a:extLst>
              <a:ext uri="{FF2B5EF4-FFF2-40B4-BE49-F238E27FC236}">
                <a16:creationId xmlns:a16="http://schemas.microsoft.com/office/drawing/2014/main" id="{D92CFF60-ECD9-7842-AB1B-CEEEF74ABEE1}"/>
              </a:ext>
            </a:extLst>
          </p:cNvPr>
          <p:cNvSpPr txBox="1">
            <a:spLocks/>
          </p:cNvSpPr>
          <p:nvPr/>
        </p:nvSpPr>
        <p:spPr>
          <a:xfrm>
            <a:off x="71763" y="0"/>
            <a:ext cx="10515600" cy="850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Surface area in more locations</a:t>
            </a:r>
            <a:endParaRPr lang="en-US" dirty="0"/>
          </a:p>
        </p:txBody>
      </p:sp>
      <p:sp>
        <p:nvSpPr>
          <p:cNvPr id="2" name="Slide Number Placeholder 1">
            <a:extLst>
              <a:ext uri="{FF2B5EF4-FFF2-40B4-BE49-F238E27FC236}">
                <a16:creationId xmlns:a16="http://schemas.microsoft.com/office/drawing/2014/main" id="{173BA8DA-F445-614A-9C14-8FAC93D1078F}"/>
              </a:ext>
            </a:extLst>
          </p:cNvPr>
          <p:cNvSpPr>
            <a:spLocks noGrp="1"/>
          </p:cNvSpPr>
          <p:nvPr>
            <p:ph type="sldNum" sz="quarter" idx="12"/>
          </p:nvPr>
        </p:nvSpPr>
        <p:spPr/>
        <p:txBody>
          <a:bodyPr/>
          <a:lstStyle/>
          <a:p>
            <a:fld id="{F1B189D9-49BA-E045-A7E1-49E24245DF84}" type="slidenum">
              <a:rPr lang="en-US" smtClean="0"/>
              <a:t>15</a:t>
            </a:fld>
            <a:endParaRPr lang="en-US"/>
          </a:p>
        </p:txBody>
      </p:sp>
    </p:spTree>
    <p:extLst>
      <p:ext uri="{BB962C8B-B14F-4D97-AF65-F5344CB8AC3E}">
        <p14:creationId xmlns:p14="http://schemas.microsoft.com/office/powerpoint/2010/main" val="269395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2EED4-A827-C642-8A42-6C75C5C2B5A4}"/>
              </a:ext>
            </a:extLst>
          </p:cNvPr>
          <p:cNvSpPr>
            <a:spLocks noGrp="1"/>
          </p:cNvSpPr>
          <p:nvPr>
            <p:ph type="title"/>
          </p:nvPr>
        </p:nvSpPr>
        <p:spPr/>
        <p:txBody>
          <a:bodyPr/>
          <a:lstStyle/>
          <a:p>
            <a:r>
              <a:rPr lang="en-US" dirty="0"/>
              <a:t>Discussion</a:t>
            </a:r>
          </a:p>
        </p:txBody>
      </p:sp>
      <p:sp>
        <p:nvSpPr>
          <p:cNvPr id="8" name="Content Placeholder 2">
            <a:extLst>
              <a:ext uri="{FF2B5EF4-FFF2-40B4-BE49-F238E27FC236}">
                <a16:creationId xmlns:a16="http://schemas.microsoft.com/office/drawing/2014/main" id="{83D4EA23-4E6A-3942-905B-4B75441C8542}"/>
              </a:ext>
            </a:extLst>
          </p:cNvPr>
          <p:cNvSpPr>
            <a:spLocks noGrp="1"/>
          </p:cNvSpPr>
          <p:nvPr>
            <p:ph idx="1"/>
          </p:nvPr>
        </p:nvSpPr>
        <p:spPr>
          <a:xfrm>
            <a:off x="838199" y="1557377"/>
            <a:ext cx="10736179" cy="1965792"/>
          </a:xfrm>
        </p:spPr>
        <p:txBody>
          <a:bodyPr>
            <a:normAutofit fontScale="92500" lnSpcReduction="20000"/>
          </a:bodyPr>
          <a:lstStyle/>
          <a:p>
            <a:r>
              <a:rPr lang="en-US" dirty="0"/>
              <a:t>The sinking particles require eddying circulation models</a:t>
            </a:r>
          </a:p>
          <a:p>
            <a:pPr lvl="1"/>
            <a:r>
              <a:rPr lang="en-US" dirty="0"/>
              <a:t>Fluctuations in the flow field caused by eddies</a:t>
            </a:r>
          </a:p>
          <a:p>
            <a:pPr lvl="1"/>
            <a:r>
              <a:rPr lang="en-US" dirty="0"/>
              <a:t>Better representation of the mean flow field</a:t>
            </a:r>
          </a:p>
          <a:p>
            <a:r>
              <a:rPr lang="en-US" dirty="0"/>
              <a:t>Other types of sub-grid scale </a:t>
            </a:r>
            <a:r>
              <a:rPr lang="en-US" dirty="0" err="1"/>
              <a:t>parameterisations</a:t>
            </a:r>
            <a:r>
              <a:rPr lang="en-US" dirty="0"/>
              <a:t> possible</a:t>
            </a:r>
          </a:p>
          <a:p>
            <a:pPr lvl="1"/>
            <a:r>
              <a:rPr lang="en-US" dirty="0"/>
              <a:t>Eddy </a:t>
            </a:r>
            <a:r>
              <a:rPr lang="en-US" dirty="0" err="1"/>
              <a:t>parameterisation</a:t>
            </a:r>
            <a:r>
              <a:rPr lang="en-US" dirty="0"/>
              <a:t> is a challenge in ocean modelling (e.g. Fox-Kemper et al. [2019])</a:t>
            </a:r>
          </a:p>
          <a:p>
            <a:pPr lvl="2"/>
            <a:r>
              <a:rPr lang="en-US" dirty="0"/>
              <a:t>No rectification: Effect from the eddies on the large scale flow</a:t>
            </a:r>
          </a:p>
          <a:p>
            <a:endParaRPr lang="en-US" dirty="0"/>
          </a:p>
        </p:txBody>
      </p:sp>
      <p:sp>
        <p:nvSpPr>
          <p:cNvPr id="3" name="Slide Number Placeholder 2">
            <a:extLst>
              <a:ext uri="{FF2B5EF4-FFF2-40B4-BE49-F238E27FC236}">
                <a16:creationId xmlns:a16="http://schemas.microsoft.com/office/drawing/2014/main" id="{5B4FEAA6-61C8-CF4B-9C63-2B02F05C65E1}"/>
              </a:ext>
            </a:extLst>
          </p:cNvPr>
          <p:cNvSpPr>
            <a:spLocks noGrp="1"/>
          </p:cNvSpPr>
          <p:nvPr>
            <p:ph type="sldNum" sz="quarter" idx="12"/>
          </p:nvPr>
        </p:nvSpPr>
        <p:spPr/>
        <p:txBody>
          <a:bodyPr/>
          <a:lstStyle/>
          <a:p>
            <a:fld id="{F1B189D9-49BA-E045-A7E1-49E24245DF84}" type="slidenum">
              <a:rPr lang="en-US" smtClean="0"/>
              <a:t>16</a:t>
            </a:fld>
            <a:endParaRPr lang="en-US"/>
          </a:p>
        </p:txBody>
      </p:sp>
    </p:spTree>
    <p:extLst>
      <p:ext uri="{BB962C8B-B14F-4D97-AF65-F5344CB8AC3E}">
        <p14:creationId xmlns:p14="http://schemas.microsoft.com/office/powerpoint/2010/main" val="1759632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2EED4-A827-C642-8A42-6C75C5C2B5A4}"/>
              </a:ext>
            </a:extLst>
          </p:cNvPr>
          <p:cNvSpPr>
            <a:spLocks noGrp="1"/>
          </p:cNvSpPr>
          <p:nvPr>
            <p:ph type="title"/>
          </p:nvPr>
        </p:nvSpPr>
        <p:spPr/>
        <p:txBody>
          <a:bodyPr/>
          <a:lstStyle/>
          <a:p>
            <a:r>
              <a:rPr lang="en-US" dirty="0"/>
              <a:t>Discussion</a:t>
            </a:r>
          </a:p>
        </p:txBody>
      </p:sp>
      <p:sp>
        <p:nvSpPr>
          <p:cNvPr id="6" name="Title 1">
            <a:extLst>
              <a:ext uri="{FF2B5EF4-FFF2-40B4-BE49-F238E27FC236}">
                <a16:creationId xmlns:a16="http://schemas.microsoft.com/office/drawing/2014/main" id="{76F9B7B1-C08C-2E41-A21E-C4ADF248C219}"/>
              </a:ext>
            </a:extLst>
          </p:cNvPr>
          <p:cNvSpPr txBox="1">
            <a:spLocks/>
          </p:cNvSpPr>
          <p:nvPr/>
        </p:nvSpPr>
        <p:spPr>
          <a:xfrm>
            <a:off x="838200" y="35459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Outlook</a:t>
            </a:r>
          </a:p>
        </p:txBody>
      </p:sp>
      <p:sp>
        <p:nvSpPr>
          <p:cNvPr id="7" name="Content Placeholder 2">
            <a:extLst>
              <a:ext uri="{FF2B5EF4-FFF2-40B4-BE49-F238E27FC236}">
                <a16:creationId xmlns:a16="http://schemas.microsoft.com/office/drawing/2014/main" id="{0E1FA008-C1DD-AC4D-BF56-82F6BB61F0A3}"/>
              </a:ext>
            </a:extLst>
          </p:cNvPr>
          <p:cNvSpPr txBox="1">
            <a:spLocks/>
          </p:cNvSpPr>
          <p:nvPr/>
        </p:nvSpPr>
        <p:spPr>
          <a:xfrm>
            <a:off x="838199" y="4884564"/>
            <a:ext cx="11353801" cy="133781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Eddying ocean models of the past for a better comparison between model and microplankton data: </a:t>
            </a:r>
          </a:p>
          <a:p>
            <a:pPr marL="0" indent="0">
              <a:buNone/>
            </a:pPr>
            <a:r>
              <a:rPr lang="en-US" sz="2200" dirty="0"/>
              <a:t>Here we use the spin-up of a fully coupled, non-eddying </a:t>
            </a:r>
            <a:r>
              <a:rPr lang="en-US" sz="2200" dirty="0" err="1"/>
              <a:t>palaeomodel</a:t>
            </a:r>
            <a:r>
              <a:rPr lang="en-US" sz="2200" dirty="0"/>
              <a:t> [</a:t>
            </a:r>
            <a:r>
              <a:rPr lang="en-US" sz="2200" dirty="0" err="1"/>
              <a:t>Baatsen</a:t>
            </a:r>
            <a:r>
              <a:rPr lang="en-US" sz="2200" dirty="0"/>
              <a:t> et al., 2018]</a:t>
            </a:r>
          </a:p>
          <a:p>
            <a:pPr marL="0" indent="0">
              <a:buNone/>
            </a:pPr>
            <a:r>
              <a:rPr lang="en-US" sz="2200" dirty="0"/>
              <a:t>We interpolate the ocean as an initial condition and the atmosphere as a forcing of an ocean model</a:t>
            </a:r>
          </a:p>
        </p:txBody>
      </p:sp>
      <p:sp>
        <p:nvSpPr>
          <p:cNvPr id="8" name="Content Placeholder 2">
            <a:extLst>
              <a:ext uri="{FF2B5EF4-FFF2-40B4-BE49-F238E27FC236}">
                <a16:creationId xmlns:a16="http://schemas.microsoft.com/office/drawing/2014/main" id="{83D4EA23-4E6A-3942-905B-4B75441C8542}"/>
              </a:ext>
            </a:extLst>
          </p:cNvPr>
          <p:cNvSpPr>
            <a:spLocks noGrp="1"/>
          </p:cNvSpPr>
          <p:nvPr>
            <p:ph idx="1"/>
          </p:nvPr>
        </p:nvSpPr>
        <p:spPr>
          <a:xfrm>
            <a:off x="838199" y="1557377"/>
            <a:ext cx="10736179" cy="1965792"/>
          </a:xfrm>
        </p:spPr>
        <p:txBody>
          <a:bodyPr>
            <a:normAutofit fontScale="92500" lnSpcReduction="20000"/>
          </a:bodyPr>
          <a:lstStyle/>
          <a:p>
            <a:r>
              <a:rPr lang="en-US" dirty="0">
                <a:solidFill>
                  <a:schemeClr val="tx1">
                    <a:lumMod val="50000"/>
                    <a:lumOff val="50000"/>
                  </a:schemeClr>
                </a:solidFill>
              </a:rPr>
              <a:t>The sinking particles require eddying circulation models</a:t>
            </a:r>
          </a:p>
          <a:p>
            <a:pPr lvl="1"/>
            <a:r>
              <a:rPr lang="en-US" dirty="0">
                <a:solidFill>
                  <a:schemeClr val="tx1">
                    <a:lumMod val="50000"/>
                    <a:lumOff val="50000"/>
                  </a:schemeClr>
                </a:solidFill>
              </a:rPr>
              <a:t>Fluctuations in the flow field caused by eddies</a:t>
            </a:r>
          </a:p>
          <a:p>
            <a:pPr lvl="1"/>
            <a:r>
              <a:rPr lang="en-US" dirty="0">
                <a:solidFill>
                  <a:schemeClr val="tx1">
                    <a:lumMod val="50000"/>
                    <a:lumOff val="50000"/>
                  </a:schemeClr>
                </a:solidFill>
              </a:rPr>
              <a:t>Better representation of the mean flow field</a:t>
            </a:r>
          </a:p>
          <a:p>
            <a:r>
              <a:rPr lang="en-US" dirty="0">
                <a:solidFill>
                  <a:schemeClr val="tx1">
                    <a:lumMod val="50000"/>
                    <a:lumOff val="50000"/>
                  </a:schemeClr>
                </a:solidFill>
              </a:rPr>
              <a:t>Other types of sub-grid scale </a:t>
            </a:r>
            <a:r>
              <a:rPr lang="en-US" dirty="0" err="1">
                <a:solidFill>
                  <a:schemeClr val="tx1">
                    <a:lumMod val="50000"/>
                    <a:lumOff val="50000"/>
                  </a:schemeClr>
                </a:solidFill>
              </a:rPr>
              <a:t>parameterisations</a:t>
            </a:r>
            <a:r>
              <a:rPr lang="en-US" dirty="0">
                <a:solidFill>
                  <a:schemeClr val="tx1">
                    <a:lumMod val="50000"/>
                    <a:lumOff val="50000"/>
                  </a:schemeClr>
                </a:solidFill>
              </a:rPr>
              <a:t> possible</a:t>
            </a:r>
          </a:p>
          <a:p>
            <a:pPr lvl="1"/>
            <a:r>
              <a:rPr lang="en-US" dirty="0">
                <a:solidFill>
                  <a:schemeClr val="tx1">
                    <a:lumMod val="50000"/>
                    <a:lumOff val="50000"/>
                  </a:schemeClr>
                </a:solidFill>
              </a:rPr>
              <a:t>Eddy </a:t>
            </a:r>
            <a:r>
              <a:rPr lang="en-US" dirty="0" err="1">
                <a:solidFill>
                  <a:schemeClr val="tx1">
                    <a:lumMod val="50000"/>
                    <a:lumOff val="50000"/>
                  </a:schemeClr>
                </a:solidFill>
              </a:rPr>
              <a:t>parameterisation</a:t>
            </a:r>
            <a:r>
              <a:rPr lang="en-US" dirty="0">
                <a:solidFill>
                  <a:schemeClr val="tx1">
                    <a:lumMod val="50000"/>
                    <a:lumOff val="50000"/>
                  </a:schemeClr>
                </a:solidFill>
              </a:rPr>
              <a:t> is a challenge in ocean modelling (e.g. Fox-Kemper et al. [2019])</a:t>
            </a:r>
          </a:p>
          <a:p>
            <a:pPr lvl="2"/>
            <a:r>
              <a:rPr lang="en-US" dirty="0">
                <a:solidFill>
                  <a:schemeClr val="tx1">
                    <a:lumMod val="50000"/>
                    <a:lumOff val="50000"/>
                  </a:schemeClr>
                </a:solidFill>
              </a:rPr>
              <a:t>No rectification: Effect from the eddies on the large scale flow</a:t>
            </a:r>
          </a:p>
          <a:p>
            <a:endParaRPr lang="en-US" dirty="0"/>
          </a:p>
        </p:txBody>
      </p:sp>
      <p:sp>
        <p:nvSpPr>
          <p:cNvPr id="3" name="Slide Number Placeholder 2">
            <a:extLst>
              <a:ext uri="{FF2B5EF4-FFF2-40B4-BE49-F238E27FC236}">
                <a16:creationId xmlns:a16="http://schemas.microsoft.com/office/drawing/2014/main" id="{51E0BA6A-6E67-974D-8F69-204728B59D6E}"/>
              </a:ext>
            </a:extLst>
          </p:cNvPr>
          <p:cNvSpPr>
            <a:spLocks noGrp="1"/>
          </p:cNvSpPr>
          <p:nvPr>
            <p:ph type="sldNum" sz="quarter" idx="12"/>
          </p:nvPr>
        </p:nvSpPr>
        <p:spPr/>
        <p:txBody>
          <a:bodyPr/>
          <a:lstStyle/>
          <a:p>
            <a:fld id="{F1B189D9-49BA-E045-A7E1-49E24245DF84}" type="slidenum">
              <a:rPr lang="en-US" smtClean="0"/>
              <a:t>17</a:t>
            </a:fld>
            <a:endParaRPr lang="en-US"/>
          </a:p>
        </p:txBody>
      </p:sp>
    </p:spTree>
    <p:extLst>
      <p:ext uri="{BB962C8B-B14F-4D97-AF65-F5344CB8AC3E}">
        <p14:creationId xmlns:p14="http://schemas.microsoft.com/office/powerpoint/2010/main" val="3140563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FB28225-5236-5F46-A2CF-C2DFE9BC0991}"/>
              </a:ext>
            </a:extLst>
          </p:cNvPr>
          <p:cNvSpPr txBox="1">
            <a:spLocks/>
          </p:cNvSpPr>
          <p:nvPr/>
        </p:nvSpPr>
        <p:spPr>
          <a:xfrm>
            <a:off x="679173"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Online tool to see/download the present-day lateral drift of sinking particles in a location of choice: </a:t>
            </a:r>
            <a:r>
              <a:rPr lang="en-US" sz="2800" dirty="0">
                <a:hlinkClick r:id="rId4"/>
              </a:rPr>
              <a:t>planktondrift.science.uu.nl/</a:t>
            </a:r>
            <a:endParaRPr lang="en-US" sz="2800" b="1" dirty="0"/>
          </a:p>
        </p:txBody>
      </p:sp>
      <p:pic>
        <p:nvPicPr>
          <p:cNvPr id="6" name="website.mov">
            <a:hlinkClick r:id="" action="ppaction://media"/>
            <a:extLst>
              <a:ext uri="{FF2B5EF4-FFF2-40B4-BE49-F238E27FC236}">
                <a16:creationId xmlns:a16="http://schemas.microsoft.com/office/drawing/2014/main" id="{601F0279-361B-7243-95A3-05289BAEAB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0843" y="1325563"/>
            <a:ext cx="10243930" cy="5093955"/>
          </a:xfrm>
          <a:prstGeom prst="rect">
            <a:avLst/>
          </a:prstGeom>
        </p:spPr>
      </p:pic>
      <p:sp>
        <p:nvSpPr>
          <p:cNvPr id="2" name="Slide Number Placeholder 1">
            <a:extLst>
              <a:ext uri="{FF2B5EF4-FFF2-40B4-BE49-F238E27FC236}">
                <a16:creationId xmlns:a16="http://schemas.microsoft.com/office/drawing/2014/main" id="{A956ADC4-A30A-1C42-B938-A5F166934E8E}"/>
              </a:ext>
            </a:extLst>
          </p:cNvPr>
          <p:cNvSpPr>
            <a:spLocks noGrp="1"/>
          </p:cNvSpPr>
          <p:nvPr>
            <p:ph type="sldNum" sz="quarter" idx="12"/>
          </p:nvPr>
        </p:nvSpPr>
        <p:spPr/>
        <p:txBody>
          <a:bodyPr/>
          <a:lstStyle/>
          <a:p>
            <a:fld id="{F1B189D9-49BA-E045-A7E1-49E24245DF84}" type="slidenum">
              <a:rPr lang="en-US" smtClean="0"/>
              <a:t>18</a:t>
            </a:fld>
            <a:endParaRPr lang="en-US"/>
          </a:p>
        </p:txBody>
      </p:sp>
    </p:spTree>
    <p:extLst>
      <p:ext uri="{BB962C8B-B14F-4D97-AF65-F5344CB8AC3E}">
        <p14:creationId xmlns:p14="http://schemas.microsoft.com/office/powerpoint/2010/main" val="336702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87416-A330-5145-89F6-DE039EC9362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C731AA9-F146-5A4C-B266-DB2E641B82BF}"/>
              </a:ext>
            </a:extLst>
          </p:cNvPr>
          <p:cNvSpPr>
            <a:spLocks noGrp="1"/>
          </p:cNvSpPr>
          <p:nvPr>
            <p:ph idx="1"/>
          </p:nvPr>
        </p:nvSpPr>
        <p:spPr>
          <a:xfrm>
            <a:off x="838200" y="1825624"/>
            <a:ext cx="10515600" cy="5032375"/>
          </a:xfrm>
        </p:spPr>
        <p:txBody>
          <a:bodyPr>
            <a:normAutofit fontScale="70000" lnSpcReduction="20000"/>
          </a:bodyPr>
          <a:lstStyle/>
          <a:p>
            <a:r>
              <a:rPr lang="en-US" dirty="0"/>
              <a:t>van </a:t>
            </a:r>
            <a:r>
              <a:rPr lang="en-US" dirty="0" err="1"/>
              <a:t>Sebille</a:t>
            </a:r>
            <a:r>
              <a:rPr lang="en-US" dirty="0"/>
              <a:t>, E., </a:t>
            </a:r>
            <a:r>
              <a:rPr lang="en-US" dirty="0" err="1"/>
              <a:t>Scussolini</a:t>
            </a:r>
            <a:r>
              <a:rPr lang="en-US" dirty="0"/>
              <a:t>, P., </a:t>
            </a:r>
            <a:r>
              <a:rPr lang="en-US" dirty="0" err="1"/>
              <a:t>Durgadoo</a:t>
            </a:r>
            <a:r>
              <a:rPr lang="en-US" dirty="0"/>
              <a:t>, J. V., </a:t>
            </a:r>
            <a:r>
              <a:rPr lang="en-US" dirty="0" err="1"/>
              <a:t>Peeters</a:t>
            </a:r>
            <a:r>
              <a:rPr lang="en-US" dirty="0"/>
              <a:t>, F. J. C., </a:t>
            </a:r>
            <a:r>
              <a:rPr lang="en-US" dirty="0" err="1"/>
              <a:t>Biastoch</a:t>
            </a:r>
            <a:r>
              <a:rPr lang="en-US" dirty="0"/>
              <a:t>, A., </a:t>
            </a:r>
            <a:r>
              <a:rPr lang="en-US" dirty="0" err="1"/>
              <a:t>Weijer</a:t>
            </a:r>
            <a:r>
              <a:rPr lang="en-US" dirty="0"/>
              <a:t>, W., et al. (2015). Ocean currents generate large footprints in marine </a:t>
            </a:r>
            <a:r>
              <a:rPr lang="en-US" dirty="0" err="1"/>
              <a:t>palaeoclimate</a:t>
            </a:r>
            <a:r>
              <a:rPr lang="en-US" dirty="0"/>
              <a:t> proxies. Nature Communications, 6, 6521</a:t>
            </a:r>
          </a:p>
          <a:p>
            <a:r>
              <a:rPr lang="en-US" dirty="0" err="1"/>
              <a:t>Nooteboom</a:t>
            </a:r>
            <a:r>
              <a:rPr lang="en-US" dirty="0"/>
              <a:t> PD, Bijl PK, </a:t>
            </a:r>
            <a:r>
              <a:rPr lang="en-US" dirty="0" err="1"/>
              <a:t>Sebille</a:t>
            </a:r>
            <a:r>
              <a:rPr lang="en-US" dirty="0"/>
              <a:t> EV, Von Der </a:t>
            </a:r>
            <a:r>
              <a:rPr lang="en-US" dirty="0" err="1"/>
              <a:t>Heydt</a:t>
            </a:r>
            <a:r>
              <a:rPr lang="en-US" dirty="0"/>
              <a:t> AS, Dijkstra HA. Transport Bias by Ocean Currents in Sedimentary Microplankton Assemblages : Implications for </a:t>
            </a:r>
            <a:r>
              <a:rPr lang="en-US" dirty="0" err="1"/>
              <a:t>Paleoceanographic</a:t>
            </a:r>
            <a:r>
              <a:rPr lang="en-US" dirty="0"/>
              <a:t> Reconstructions. </a:t>
            </a:r>
            <a:r>
              <a:rPr lang="en-US" dirty="0" err="1"/>
              <a:t>Paleoceanogr</a:t>
            </a:r>
            <a:r>
              <a:rPr lang="en-US" dirty="0"/>
              <a:t> Paleoclimatology. 2019;34. </a:t>
            </a:r>
          </a:p>
          <a:p>
            <a:r>
              <a:rPr lang="en-US" dirty="0"/>
              <a:t>Fox-Kemper B, </a:t>
            </a:r>
            <a:r>
              <a:rPr lang="en-US" dirty="0" err="1"/>
              <a:t>Adcroft</a:t>
            </a:r>
            <a:r>
              <a:rPr lang="en-US" dirty="0"/>
              <a:t> A, Bo ̈</a:t>
            </a:r>
            <a:r>
              <a:rPr lang="en-US" dirty="0" err="1"/>
              <a:t>ning</a:t>
            </a:r>
            <a:r>
              <a:rPr lang="en-US" dirty="0"/>
              <a:t> CW, </a:t>
            </a:r>
            <a:r>
              <a:rPr lang="en-US" dirty="0" err="1"/>
              <a:t>Chassignet</a:t>
            </a:r>
            <a:r>
              <a:rPr lang="en-US" dirty="0"/>
              <a:t> EP, Gerdes R, Greatbatch RJ, et al. Challenges and Prospects in Ocean Circulation Models. Front Mar Sci. 2019;6(February):1–29. </a:t>
            </a:r>
            <a:r>
              <a:rPr lang="en-US" dirty="0" err="1"/>
              <a:t>Baatsen</a:t>
            </a:r>
            <a:r>
              <a:rPr lang="en-US" dirty="0"/>
              <a:t>, M., von der </a:t>
            </a:r>
            <a:r>
              <a:rPr lang="en-US" dirty="0" err="1"/>
              <a:t>Heydt</a:t>
            </a:r>
            <a:r>
              <a:rPr lang="en-US" dirty="0"/>
              <a:t>, A. S., Huber, M., </a:t>
            </a:r>
            <a:r>
              <a:rPr lang="en-US" dirty="0" err="1"/>
              <a:t>Kliphuis</a:t>
            </a:r>
            <a:r>
              <a:rPr lang="en-US" dirty="0"/>
              <a:t>, M. A., Bijl, P. K., </a:t>
            </a:r>
            <a:r>
              <a:rPr lang="en-US" dirty="0" err="1"/>
              <a:t>Sluijs</a:t>
            </a:r>
            <a:r>
              <a:rPr lang="en-US" dirty="0"/>
              <a:t>, A., and Dijkstra, H. A.: Equilibrium state and sensitivity of the simulated middle-to-late Eocene climate, </a:t>
            </a:r>
            <a:r>
              <a:rPr lang="en-US" dirty="0" err="1"/>
              <a:t>Clim</a:t>
            </a:r>
            <a:r>
              <a:rPr lang="en-US" dirty="0"/>
              <a:t>. Past Discuss., https://</a:t>
            </a:r>
            <a:r>
              <a:rPr lang="en-US" dirty="0" err="1"/>
              <a:t>doi.org</a:t>
            </a:r>
            <a:r>
              <a:rPr lang="en-US" dirty="0"/>
              <a:t>/10.5194/cp-2018-43, 2018.</a:t>
            </a:r>
          </a:p>
          <a:p>
            <a:r>
              <a:rPr lang="en-US" dirty="0" err="1"/>
              <a:t>Baatsen</a:t>
            </a:r>
            <a:r>
              <a:rPr lang="en-US" dirty="0"/>
              <a:t>, M., von der </a:t>
            </a:r>
            <a:r>
              <a:rPr lang="en-US" dirty="0" err="1"/>
              <a:t>Heydt</a:t>
            </a:r>
            <a:r>
              <a:rPr lang="en-US" dirty="0"/>
              <a:t>, A. S., Huber, M., </a:t>
            </a:r>
            <a:r>
              <a:rPr lang="en-US" dirty="0" err="1"/>
              <a:t>Kliphuis</a:t>
            </a:r>
            <a:r>
              <a:rPr lang="en-US" dirty="0"/>
              <a:t>, M. A., Bijl, P. K., </a:t>
            </a:r>
            <a:r>
              <a:rPr lang="en-US" dirty="0" err="1"/>
              <a:t>Sluijs</a:t>
            </a:r>
            <a:r>
              <a:rPr lang="en-US" dirty="0"/>
              <a:t>, A., and Dijkstra, H. A.: Equilibrium state and sensitivity of the simulated middle-to-late Eocene climate, </a:t>
            </a:r>
            <a:r>
              <a:rPr lang="en-US" dirty="0" err="1"/>
              <a:t>Clim</a:t>
            </a:r>
            <a:r>
              <a:rPr lang="en-US" dirty="0"/>
              <a:t>. Past Discuss.</a:t>
            </a:r>
          </a:p>
          <a:p>
            <a:r>
              <a:rPr lang="en-US" dirty="0" err="1"/>
              <a:t>Weijer</a:t>
            </a:r>
            <a:r>
              <a:rPr lang="en-US" dirty="0"/>
              <a:t> W, </a:t>
            </a:r>
            <a:r>
              <a:rPr lang="en-US" dirty="0" err="1"/>
              <a:t>Maltrud</a:t>
            </a:r>
            <a:r>
              <a:rPr lang="en-US" dirty="0"/>
              <a:t> ME, Hecht MW, Dijkstra HA, </a:t>
            </a:r>
            <a:r>
              <a:rPr lang="en-US" dirty="0" err="1"/>
              <a:t>Kliphuis</a:t>
            </a:r>
            <a:r>
              <a:rPr lang="en-US" dirty="0"/>
              <a:t> MA. Response of the Atlantic Ocean circulation to Greenland Ice Sheet melting in a strongly-eddying ocean model. </a:t>
            </a:r>
            <a:r>
              <a:rPr lang="en-US" dirty="0" err="1"/>
              <a:t>Geophys</a:t>
            </a:r>
            <a:r>
              <a:rPr lang="en-US" dirty="0"/>
              <a:t> Res Lett. 2012;39(9) </a:t>
            </a:r>
          </a:p>
          <a:p>
            <a:r>
              <a:rPr lang="en-US" dirty="0" err="1"/>
              <a:t>Smagorinsky</a:t>
            </a:r>
            <a:r>
              <a:rPr lang="en-US" dirty="0"/>
              <a:t> J. General circulation experiments with the primitive equations. Mon Weather Rev. 1963;91(3):99–163. </a:t>
            </a:r>
          </a:p>
        </p:txBody>
      </p:sp>
      <p:sp>
        <p:nvSpPr>
          <p:cNvPr id="4" name="Slide Number Placeholder 3">
            <a:extLst>
              <a:ext uri="{FF2B5EF4-FFF2-40B4-BE49-F238E27FC236}">
                <a16:creationId xmlns:a16="http://schemas.microsoft.com/office/drawing/2014/main" id="{DBD64BC0-CAF1-624B-872F-679FC1DB028B}"/>
              </a:ext>
            </a:extLst>
          </p:cNvPr>
          <p:cNvSpPr>
            <a:spLocks noGrp="1"/>
          </p:cNvSpPr>
          <p:nvPr>
            <p:ph type="sldNum" sz="quarter" idx="12"/>
          </p:nvPr>
        </p:nvSpPr>
        <p:spPr/>
        <p:txBody>
          <a:bodyPr/>
          <a:lstStyle/>
          <a:p>
            <a:fld id="{F1B189D9-49BA-E045-A7E1-49E24245DF84}" type="slidenum">
              <a:rPr lang="en-US" smtClean="0"/>
              <a:t>19</a:t>
            </a:fld>
            <a:endParaRPr lang="en-US"/>
          </a:p>
        </p:txBody>
      </p:sp>
    </p:spTree>
    <p:extLst>
      <p:ext uri="{BB962C8B-B14F-4D97-AF65-F5344CB8AC3E}">
        <p14:creationId xmlns:p14="http://schemas.microsoft.com/office/powerpoint/2010/main" val="2042278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A4CD674C-1BDA-1B43-A8E5-DD3F11B8D0CF}"/>
              </a:ext>
            </a:extLst>
          </p:cNvPr>
          <p:cNvSpPr/>
          <p:nvPr/>
        </p:nvSpPr>
        <p:spPr>
          <a:xfrm>
            <a:off x="-148856" y="-400544"/>
            <a:ext cx="12340856" cy="3041649"/>
          </a:xfrm>
          <a:custGeom>
            <a:avLst/>
            <a:gdLst>
              <a:gd name="connsiteX0" fmla="*/ 0 w 12340856"/>
              <a:gd name="connsiteY0" fmla="*/ 0 h 3041649"/>
              <a:gd name="connsiteX1" fmla="*/ 12340856 w 12340856"/>
              <a:gd name="connsiteY1" fmla="*/ 0 h 3041649"/>
              <a:gd name="connsiteX2" fmla="*/ 12340856 w 12340856"/>
              <a:gd name="connsiteY2" fmla="*/ 3041649 h 3041649"/>
              <a:gd name="connsiteX3" fmla="*/ 0 w 12340856"/>
              <a:gd name="connsiteY3" fmla="*/ 3041649 h 3041649"/>
            </a:gdLst>
            <a:ahLst/>
            <a:cxnLst>
              <a:cxn ang="0">
                <a:pos x="connsiteX0" y="connsiteY0"/>
              </a:cxn>
              <a:cxn ang="0">
                <a:pos x="connsiteX1" y="connsiteY1"/>
              </a:cxn>
              <a:cxn ang="0">
                <a:pos x="connsiteX2" y="connsiteY2"/>
              </a:cxn>
              <a:cxn ang="0">
                <a:pos x="connsiteX3" y="connsiteY3"/>
              </a:cxn>
            </a:cxnLst>
            <a:rect l="l" t="t" r="r" b="b"/>
            <a:pathLst>
              <a:path w="12340856" h="3041649">
                <a:moveTo>
                  <a:pt x="0" y="0"/>
                </a:moveTo>
                <a:lnTo>
                  <a:pt x="12340856" y="0"/>
                </a:lnTo>
                <a:lnTo>
                  <a:pt x="12340856" y="3041649"/>
                </a:lnTo>
                <a:lnTo>
                  <a:pt x="0" y="3041649"/>
                </a:lnTo>
                <a:close/>
              </a:path>
            </a:pathLst>
          </a:cu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0028828E-826F-BC4E-9888-336B0A42A756}"/>
              </a:ext>
            </a:extLst>
          </p:cNvPr>
          <p:cNvSpPr/>
          <p:nvPr/>
        </p:nvSpPr>
        <p:spPr>
          <a:xfrm>
            <a:off x="-32159" y="1812972"/>
            <a:ext cx="12224159" cy="5013544"/>
          </a:xfrm>
          <a:custGeom>
            <a:avLst/>
            <a:gdLst>
              <a:gd name="connsiteX0" fmla="*/ 0 w 12224159"/>
              <a:gd name="connsiteY0" fmla="*/ 0 h 5013544"/>
              <a:gd name="connsiteX1" fmla="*/ 12224159 w 12224159"/>
              <a:gd name="connsiteY1" fmla="*/ 0 h 5013544"/>
              <a:gd name="connsiteX2" fmla="*/ 12224159 w 12224159"/>
              <a:gd name="connsiteY2" fmla="*/ 4687219 h 5013544"/>
              <a:gd name="connsiteX3" fmla="*/ 11382645 w 12224159"/>
              <a:gd name="connsiteY3" fmla="*/ 4687219 h 5013544"/>
              <a:gd name="connsiteX4" fmla="*/ 11382645 w 12224159"/>
              <a:gd name="connsiteY4" fmla="*/ 5013544 h 5013544"/>
              <a:gd name="connsiteX5" fmla="*/ 0 w 12224159"/>
              <a:gd name="connsiteY5" fmla="*/ 5013544 h 501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4159" h="5013544">
                <a:moveTo>
                  <a:pt x="0" y="0"/>
                </a:moveTo>
                <a:lnTo>
                  <a:pt x="12224159" y="0"/>
                </a:lnTo>
                <a:lnTo>
                  <a:pt x="12224159" y="4687219"/>
                </a:lnTo>
                <a:lnTo>
                  <a:pt x="11382645" y="4687219"/>
                </a:lnTo>
                <a:lnTo>
                  <a:pt x="11382645" y="5013544"/>
                </a:lnTo>
                <a:lnTo>
                  <a:pt x="0" y="5013544"/>
                </a:lnTo>
                <a:close/>
              </a:path>
            </a:pathLst>
          </a:custGeom>
          <a:solidFill>
            <a:schemeClr val="accent1">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26">
            <a:extLst>
              <a:ext uri="{FF2B5EF4-FFF2-40B4-BE49-F238E27FC236}">
                <a16:creationId xmlns:a16="http://schemas.microsoft.com/office/drawing/2014/main" id="{F23A1C48-95EC-934D-8238-7FEC238565CE}"/>
              </a:ext>
            </a:extLst>
          </p:cNvPr>
          <p:cNvSpPr/>
          <p:nvPr/>
        </p:nvSpPr>
        <p:spPr>
          <a:xfrm>
            <a:off x="-148856" y="969073"/>
            <a:ext cx="12142382" cy="5810129"/>
          </a:xfrm>
          <a:custGeom>
            <a:avLst/>
            <a:gdLst>
              <a:gd name="connsiteX0" fmla="*/ 0 w 12142382"/>
              <a:gd name="connsiteY0" fmla="*/ 0 h 5810129"/>
              <a:gd name="connsiteX1" fmla="*/ 120728 w 12142382"/>
              <a:gd name="connsiteY1" fmla="*/ 5677 h 5810129"/>
              <a:gd name="connsiteX2" fmla="*/ 281696 w 12142382"/>
              <a:gd name="connsiteY2" fmla="*/ 45433 h 5810129"/>
              <a:gd name="connsiteX3" fmla="*/ 342058 w 12142382"/>
              <a:gd name="connsiteY3" fmla="*/ 105068 h 5810129"/>
              <a:gd name="connsiteX4" fmla="*/ 382300 w 12142382"/>
              <a:gd name="connsiteY4" fmla="*/ 164703 h 5810129"/>
              <a:gd name="connsiteX5" fmla="*/ 442664 w 12142382"/>
              <a:gd name="connsiteY5" fmla="*/ 204459 h 5810129"/>
              <a:gd name="connsiteX6" fmla="*/ 543268 w 12142382"/>
              <a:gd name="connsiteY6" fmla="*/ 323729 h 5810129"/>
              <a:gd name="connsiteX7" fmla="*/ 643873 w 12142382"/>
              <a:gd name="connsiteY7" fmla="*/ 423120 h 5810129"/>
              <a:gd name="connsiteX8" fmla="*/ 684115 w 12142382"/>
              <a:gd name="connsiteY8" fmla="*/ 542390 h 5810129"/>
              <a:gd name="connsiteX9" fmla="*/ 724357 w 12142382"/>
              <a:gd name="connsiteY9" fmla="*/ 602025 h 5810129"/>
              <a:gd name="connsiteX10" fmla="*/ 744478 w 12142382"/>
              <a:gd name="connsiteY10" fmla="*/ 661659 h 5810129"/>
              <a:gd name="connsiteX11" fmla="*/ 824962 w 12142382"/>
              <a:gd name="connsiteY11" fmla="*/ 780929 h 5810129"/>
              <a:gd name="connsiteX12" fmla="*/ 865203 w 12142382"/>
              <a:gd name="connsiteY12" fmla="*/ 840564 h 5810129"/>
              <a:gd name="connsiteX13" fmla="*/ 905446 w 12142382"/>
              <a:gd name="connsiteY13" fmla="*/ 959833 h 5810129"/>
              <a:gd name="connsiteX14" fmla="*/ 945687 w 12142382"/>
              <a:gd name="connsiteY14" fmla="*/ 1019468 h 5810129"/>
              <a:gd name="connsiteX15" fmla="*/ 965809 w 12142382"/>
              <a:gd name="connsiteY15" fmla="*/ 1079103 h 5810129"/>
              <a:gd name="connsiteX16" fmla="*/ 1006050 w 12142382"/>
              <a:gd name="connsiteY16" fmla="*/ 1138738 h 5810129"/>
              <a:gd name="connsiteX17" fmla="*/ 1024223 w 12142382"/>
              <a:gd name="connsiteY17" fmla="*/ 1196008 h 5810129"/>
              <a:gd name="connsiteX18" fmla="*/ 1020586 w 12142382"/>
              <a:gd name="connsiteY18" fmla="*/ 1191195 h 5810129"/>
              <a:gd name="connsiteX19" fmla="*/ 1020043 w 12142382"/>
              <a:gd name="connsiteY19" fmla="*/ 1190419 h 5810129"/>
              <a:gd name="connsiteX20" fmla="*/ 1018599 w 12142382"/>
              <a:gd name="connsiteY20" fmla="*/ 1188566 h 5810129"/>
              <a:gd name="connsiteX21" fmla="*/ 1020586 w 12142382"/>
              <a:gd name="connsiteY21" fmla="*/ 1191195 h 5810129"/>
              <a:gd name="connsiteX22" fmla="*/ 1034126 w 12142382"/>
              <a:gd name="connsiteY22" fmla="*/ 1210567 h 5810129"/>
              <a:gd name="connsiteX23" fmla="*/ 1066413 w 12142382"/>
              <a:gd name="connsiteY23" fmla="*/ 1258007 h 5810129"/>
              <a:gd name="connsiteX24" fmla="*/ 1083831 w 12142382"/>
              <a:gd name="connsiteY24" fmla="*/ 1327152 h 5810129"/>
              <a:gd name="connsiteX25" fmla="*/ 1088162 w 12142382"/>
              <a:gd name="connsiteY25" fmla="*/ 1344538 h 5810129"/>
              <a:gd name="connsiteX26" fmla="*/ 1088472 w 12142382"/>
              <a:gd name="connsiteY26" fmla="*/ 1345932 h 5810129"/>
              <a:gd name="connsiteX27" fmla="*/ 1088534 w 12142382"/>
              <a:gd name="connsiteY27" fmla="*/ 1346030 h 5810129"/>
              <a:gd name="connsiteX28" fmla="*/ 1088162 w 12142382"/>
              <a:gd name="connsiteY28" fmla="*/ 1344538 h 5810129"/>
              <a:gd name="connsiteX29" fmla="*/ 1085139 w 12142382"/>
              <a:gd name="connsiteY29" fmla="*/ 1330948 h 5810129"/>
              <a:gd name="connsiteX30" fmla="*/ 1106655 w 12142382"/>
              <a:gd name="connsiteY30" fmla="*/ 1397155 h 5810129"/>
              <a:gd name="connsiteX31" fmla="*/ 1167018 w 12142382"/>
              <a:gd name="connsiteY31" fmla="*/ 1595938 h 5810129"/>
              <a:gd name="connsiteX32" fmla="*/ 1207260 w 12142382"/>
              <a:gd name="connsiteY32" fmla="*/ 1715207 h 5810129"/>
              <a:gd name="connsiteX33" fmla="*/ 1227381 w 12142382"/>
              <a:gd name="connsiteY33" fmla="*/ 1774842 h 5810129"/>
              <a:gd name="connsiteX34" fmla="*/ 1247502 w 12142382"/>
              <a:gd name="connsiteY34" fmla="*/ 1854355 h 5810129"/>
              <a:gd name="connsiteX35" fmla="*/ 1267622 w 12142382"/>
              <a:gd name="connsiteY35" fmla="*/ 1953746 h 5810129"/>
              <a:gd name="connsiteX36" fmla="*/ 1307865 w 12142382"/>
              <a:gd name="connsiteY36" fmla="*/ 2112772 h 5810129"/>
              <a:gd name="connsiteX37" fmla="*/ 1327985 w 12142382"/>
              <a:gd name="connsiteY37" fmla="*/ 2232042 h 5810129"/>
              <a:gd name="connsiteX38" fmla="*/ 1348106 w 12142382"/>
              <a:gd name="connsiteY38" fmla="*/ 2291677 h 5810129"/>
              <a:gd name="connsiteX39" fmla="*/ 1368228 w 12142382"/>
              <a:gd name="connsiteY39" fmla="*/ 2371190 h 5810129"/>
              <a:gd name="connsiteX40" fmla="*/ 1408469 w 12142382"/>
              <a:gd name="connsiteY40" fmla="*/ 2569972 h 5810129"/>
              <a:gd name="connsiteX41" fmla="*/ 1428591 w 12142382"/>
              <a:gd name="connsiteY41" fmla="*/ 2669364 h 5810129"/>
              <a:gd name="connsiteX42" fmla="*/ 1509075 w 12142382"/>
              <a:gd name="connsiteY42" fmla="*/ 2868146 h 5810129"/>
              <a:gd name="connsiteX43" fmla="*/ 1549316 w 12142382"/>
              <a:gd name="connsiteY43" fmla="*/ 2987416 h 5810129"/>
              <a:gd name="connsiteX44" fmla="*/ 1569437 w 12142382"/>
              <a:gd name="connsiteY44" fmla="*/ 3047051 h 5810129"/>
              <a:gd name="connsiteX45" fmla="*/ 1609679 w 12142382"/>
              <a:gd name="connsiteY45" fmla="*/ 3106685 h 5810129"/>
              <a:gd name="connsiteX46" fmla="*/ 1670042 w 12142382"/>
              <a:gd name="connsiteY46" fmla="*/ 3245833 h 5810129"/>
              <a:gd name="connsiteX47" fmla="*/ 1730404 w 12142382"/>
              <a:gd name="connsiteY47" fmla="*/ 3305468 h 5810129"/>
              <a:gd name="connsiteX48" fmla="*/ 1810888 w 12142382"/>
              <a:gd name="connsiteY48" fmla="*/ 3424738 h 5810129"/>
              <a:gd name="connsiteX49" fmla="*/ 1831010 w 12142382"/>
              <a:gd name="connsiteY49" fmla="*/ 3484372 h 5810129"/>
              <a:gd name="connsiteX50" fmla="*/ 1951735 w 12142382"/>
              <a:gd name="connsiteY50" fmla="*/ 3603642 h 5810129"/>
              <a:gd name="connsiteX51" fmla="*/ 2012098 w 12142382"/>
              <a:gd name="connsiteY51" fmla="*/ 3663277 h 5810129"/>
              <a:gd name="connsiteX52" fmla="*/ 2052341 w 12142382"/>
              <a:gd name="connsiteY52" fmla="*/ 3722912 h 5810129"/>
              <a:gd name="connsiteX53" fmla="*/ 2132825 w 12142382"/>
              <a:gd name="connsiteY53" fmla="*/ 3782546 h 5810129"/>
              <a:gd name="connsiteX54" fmla="*/ 2193187 w 12142382"/>
              <a:gd name="connsiteY54" fmla="*/ 3842181 h 5810129"/>
              <a:gd name="connsiteX55" fmla="*/ 2394397 w 12142382"/>
              <a:gd name="connsiteY55" fmla="*/ 3981329 h 5810129"/>
              <a:gd name="connsiteX56" fmla="*/ 2635848 w 12142382"/>
              <a:gd name="connsiteY56" fmla="*/ 4140355 h 5810129"/>
              <a:gd name="connsiteX57" fmla="*/ 2776695 w 12142382"/>
              <a:gd name="connsiteY57" fmla="*/ 4219868 h 5810129"/>
              <a:gd name="connsiteX58" fmla="*/ 2837058 w 12142382"/>
              <a:gd name="connsiteY58" fmla="*/ 4259625 h 5810129"/>
              <a:gd name="connsiteX59" fmla="*/ 2897421 w 12142382"/>
              <a:gd name="connsiteY59" fmla="*/ 4279503 h 5810129"/>
              <a:gd name="connsiteX60" fmla="*/ 3158993 w 12142382"/>
              <a:gd name="connsiteY60" fmla="*/ 4398772 h 5810129"/>
              <a:gd name="connsiteX61" fmla="*/ 3219356 w 12142382"/>
              <a:gd name="connsiteY61" fmla="*/ 4438529 h 5810129"/>
              <a:gd name="connsiteX62" fmla="*/ 3340082 w 12142382"/>
              <a:gd name="connsiteY62" fmla="*/ 4478285 h 5810129"/>
              <a:gd name="connsiteX63" fmla="*/ 3400445 w 12142382"/>
              <a:gd name="connsiteY63" fmla="*/ 4518042 h 5810129"/>
              <a:gd name="connsiteX64" fmla="*/ 3480928 w 12142382"/>
              <a:gd name="connsiteY64" fmla="*/ 4537920 h 5810129"/>
              <a:gd name="connsiteX65" fmla="*/ 3541291 w 12142382"/>
              <a:gd name="connsiteY65" fmla="*/ 4557798 h 5810129"/>
              <a:gd name="connsiteX66" fmla="*/ 3722380 w 12142382"/>
              <a:gd name="connsiteY66" fmla="*/ 4597555 h 5810129"/>
              <a:gd name="connsiteX67" fmla="*/ 4024194 w 12142382"/>
              <a:gd name="connsiteY67" fmla="*/ 4577677 h 5810129"/>
              <a:gd name="connsiteX68" fmla="*/ 4326009 w 12142382"/>
              <a:gd name="connsiteY68" fmla="*/ 4518042 h 5810129"/>
              <a:gd name="connsiteX69" fmla="*/ 4547340 w 12142382"/>
              <a:gd name="connsiteY69" fmla="*/ 4458407 h 5810129"/>
              <a:gd name="connsiteX70" fmla="*/ 4607703 w 12142382"/>
              <a:gd name="connsiteY70" fmla="*/ 4438529 h 5810129"/>
              <a:gd name="connsiteX71" fmla="*/ 4668066 w 12142382"/>
              <a:gd name="connsiteY71" fmla="*/ 4418651 h 5810129"/>
              <a:gd name="connsiteX72" fmla="*/ 4748551 w 12142382"/>
              <a:gd name="connsiteY72" fmla="*/ 4378894 h 5810129"/>
              <a:gd name="connsiteX73" fmla="*/ 4869275 w 12142382"/>
              <a:gd name="connsiteY73" fmla="*/ 4339138 h 5810129"/>
              <a:gd name="connsiteX74" fmla="*/ 4929640 w 12142382"/>
              <a:gd name="connsiteY74" fmla="*/ 4299381 h 5810129"/>
              <a:gd name="connsiteX75" fmla="*/ 5211332 w 12142382"/>
              <a:gd name="connsiteY75" fmla="*/ 4299381 h 5810129"/>
              <a:gd name="connsiteX76" fmla="*/ 5432661 w 12142382"/>
              <a:gd name="connsiteY76" fmla="*/ 4339138 h 5810129"/>
              <a:gd name="connsiteX77" fmla="*/ 5513145 w 12142382"/>
              <a:gd name="connsiteY77" fmla="*/ 4378894 h 5810129"/>
              <a:gd name="connsiteX78" fmla="*/ 5573509 w 12142382"/>
              <a:gd name="connsiteY78" fmla="*/ 4398772 h 5810129"/>
              <a:gd name="connsiteX79" fmla="*/ 5674114 w 12142382"/>
              <a:gd name="connsiteY79" fmla="*/ 4438529 h 5810129"/>
              <a:gd name="connsiteX80" fmla="*/ 5734476 w 12142382"/>
              <a:gd name="connsiteY80" fmla="*/ 4458407 h 5810129"/>
              <a:gd name="connsiteX81" fmla="*/ 5895443 w 12142382"/>
              <a:gd name="connsiteY81" fmla="*/ 4498164 h 5810129"/>
              <a:gd name="connsiteX82" fmla="*/ 6036291 w 12142382"/>
              <a:gd name="connsiteY82" fmla="*/ 4557798 h 5810129"/>
              <a:gd name="connsiteX83" fmla="*/ 6136896 w 12142382"/>
              <a:gd name="connsiteY83" fmla="*/ 4577677 h 5810129"/>
              <a:gd name="connsiteX84" fmla="*/ 6197258 w 12142382"/>
              <a:gd name="connsiteY84" fmla="*/ 4597555 h 5810129"/>
              <a:gd name="connsiteX85" fmla="*/ 6639919 w 12142382"/>
              <a:gd name="connsiteY85" fmla="*/ 4557798 h 5810129"/>
              <a:gd name="connsiteX86" fmla="*/ 6821008 w 12142382"/>
              <a:gd name="connsiteY86" fmla="*/ 4498164 h 5810129"/>
              <a:gd name="connsiteX87" fmla="*/ 6881371 w 12142382"/>
              <a:gd name="connsiteY87" fmla="*/ 4478285 h 5810129"/>
              <a:gd name="connsiteX88" fmla="*/ 7002097 w 12142382"/>
              <a:gd name="connsiteY88" fmla="*/ 4418651 h 5810129"/>
              <a:gd name="connsiteX89" fmla="*/ 7122822 w 12142382"/>
              <a:gd name="connsiteY89" fmla="*/ 4339138 h 5810129"/>
              <a:gd name="connsiteX90" fmla="*/ 7183185 w 12142382"/>
              <a:gd name="connsiteY90" fmla="*/ 4299381 h 5810129"/>
              <a:gd name="connsiteX91" fmla="*/ 7243548 w 12142382"/>
              <a:gd name="connsiteY91" fmla="*/ 4279503 h 5810129"/>
              <a:gd name="connsiteX92" fmla="*/ 7303911 w 12142382"/>
              <a:gd name="connsiteY92" fmla="*/ 4239746 h 5810129"/>
              <a:gd name="connsiteX93" fmla="*/ 7384395 w 12142382"/>
              <a:gd name="connsiteY93" fmla="*/ 4219868 h 5810129"/>
              <a:gd name="connsiteX94" fmla="*/ 7444758 w 12142382"/>
              <a:gd name="connsiteY94" fmla="*/ 4199990 h 5810129"/>
              <a:gd name="connsiteX95" fmla="*/ 7847177 w 12142382"/>
              <a:gd name="connsiteY95" fmla="*/ 4160233 h 5810129"/>
              <a:gd name="connsiteX96" fmla="*/ 8068508 w 12142382"/>
              <a:gd name="connsiteY96" fmla="*/ 4140355 h 5810129"/>
              <a:gd name="connsiteX97" fmla="*/ 8289838 w 12142382"/>
              <a:gd name="connsiteY97" fmla="*/ 4100598 h 5810129"/>
              <a:gd name="connsiteX98" fmla="*/ 8430684 w 12142382"/>
              <a:gd name="connsiteY98" fmla="*/ 4080720 h 5810129"/>
              <a:gd name="connsiteX99" fmla="*/ 8611774 w 12142382"/>
              <a:gd name="connsiteY99" fmla="*/ 3981329 h 5810129"/>
              <a:gd name="connsiteX100" fmla="*/ 8672136 w 12142382"/>
              <a:gd name="connsiteY100" fmla="*/ 3941572 h 5810129"/>
              <a:gd name="connsiteX101" fmla="*/ 8792862 w 12142382"/>
              <a:gd name="connsiteY101" fmla="*/ 3901816 h 5810129"/>
              <a:gd name="connsiteX102" fmla="*/ 8853225 w 12142382"/>
              <a:gd name="connsiteY102" fmla="*/ 3881938 h 5810129"/>
              <a:gd name="connsiteX103" fmla="*/ 9134918 w 12142382"/>
              <a:gd name="connsiteY103" fmla="*/ 3901816 h 5810129"/>
              <a:gd name="connsiteX104" fmla="*/ 9255644 w 12142382"/>
              <a:gd name="connsiteY104" fmla="*/ 3941572 h 5810129"/>
              <a:gd name="connsiteX105" fmla="*/ 9336128 w 12142382"/>
              <a:gd name="connsiteY105" fmla="*/ 3961451 h 5810129"/>
              <a:gd name="connsiteX106" fmla="*/ 9396491 w 12142382"/>
              <a:gd name="connsiteY106" fmla="*/ 4001207 h 5810129"/>
              <a:gd name="connsiteX107" fmla="*/ 9617822 w 12142382"/>
              <a:gd name="connsiteY107" fmla="*/ 4080720 h 5810129"/>
              <a:gd name="connsiteX108" fmla="*/ 9678184 w 12142382"/>
              <a:gd name="connsiteY108" fmla="*/ 4120477 h 5810129"/>
              <a:gd name="connsiteX109" fmla="*/ 9738547 w 12142382"/>
              <a:gd name="connsiteY109" fmla="*/ 4140355 h 5810129"/>
              <a:gd name="connsiteX110" fmla="*/ 9919636 w 12142382"/>
              <a:gd name="connsiteY110" fmla="*/ 4239746 h 5810129"/>
              <a:gd name="connsiteX111" fmla="*/ 9979998 w 12142382"/>
              <a:gd name="connsiteY111" fmla="*/ 4279503 h 5810129"/>
              <a:gd name="connsiteX112" fmla="*/ 10040361 w 12142382"/>
              <a:gd name="connsiteY112" fmla="*/ 4299381 h 5810129"/>
              <a:gd name="connsiteX113" fmla="*/ 10120845 w 12142382"/>
              <a:gd name="connsiteY113" fmla="*/ 4339138 h 5810129"/>
              <a:gd name="connsiteX114" fmla="*/ 10241571 w 12142382"/>
              <a:gd name="connsiteY114" fmla="*/ 4398772 h 5810129"/>
              <a:gd name="connsiteX115" fmla="*/ 10289594 w 12142382"/>
              <a:gd name="connsiteY115" fmla="*/ 4430672 h 5810129"/>
              <a:gd name="connsiteX116" fmla="*/ 10309198 w 12142382"/>
              <a:gd name="connsiteY116" fmla="*/ 4444046 h 5810129"/>
              <a:gd name="connsiteX117" fmla="*/ 10311862 w 12142382"/>
              <a:gd name="connsiteY117" fmla="*/ 4446012 h 5810129"/>
              <a:gd name="connsiteX118" fmla="*/ 10309988 w 12142382"/>
              <a:gd name="connsiteY118" fmla="*/ 4444585 h 5810129"/>
              <a:gd name="connsiteX119" fmla="*/ 10309198 w 12142382"/>
              <a:gd name="connsiteY119" fmla="*/ 4444046 h 5810129"/>
              <a:gd name="connsiteX120" fmla="*/ 10304328 w 12142382"/>
              <a:gd name="connsiteY120" fmla="*/ 4440454 h 5810129"/>
              <a:gd name="connsiteX121" fmla="*/ 10362297 w 12142382"/>
              <a:gd name="connsiteY121" fmla="*/ 4458407 h 5810129"/>
              <a:gd name="connsiteX122" fmla="*/ 10422660 w 12142382"/>
              <a:gd name="connsiteY122" fmla="*/ 4498164 h 5810129"/>
              <a:gd name="connsiteX123" fmla="*/ 10623870 w 12142382"/>
              <a:gd name="connsiteY123" fmla="*/ 4557798 h 5810129"/>
              <a:gd name="connsiteX124" fmla="*/ 10825079 w 12142382"/>
              <a:gd name="connsiteY124" fmla="*/ 4617433 h 5810129"/>
              <a:gd name="connsiteX125" fmla="*/ 11428708 w 12142382"/>
              <a:gd name="connsiteY125" fmla="*/ 4597555 h 5810129"/>
              <a:gd name="connsiteX126" fmla="*/ 11589675 w 12142382"/>
              <a:gd name="connsiteY126" fmla="*/ 4557798 h 5810129"/>
              <a:gd name="connsiteX127" fmla="*/ 11670159 w 12142382"/>
              <a:gd name="connsiteY127" fmla="*/ 4537920 h 5810129"/>
              <a:gd name="connsiteX128" fmla="*/ 11790885 w 12142382"/>
              <a:gd name="connsiteY128" fmla="*/ 4498164 h 5810129"/>
              <a:gd name="connsiteX129" fmla="*/ 11851248 w 12142382"/>
              <a:gd name="connsiteY129" fmla="*/ 4478285 h 5810129"/>
              <a:gd name="connsiteX130" fmla="*/ 11931732 w 12142382"/>
              <a:gd name="connsiteY130" fmla="*/ 4458407 h 5810129"/>
              <a:gd name="connsiteX131" fmla="*/ 12142382 w 12142382"/>
              <a:gd name="connsiteY131" fmla="*/ 4475749 h 5810129"/>
              <a:gd name="connsiteX132" fmla="*/ 12142382 w 12142382"/>
              <a:gd name="connsiteY132" fmla="*/ 5531118 h 5810129"/>
              <a:gd name="connsiteX133" fmla="*/ 11920585 w 12142382"/>
              <a:gd name="connsiteY133" fmla="*/ 5531118 h 5810129"/>
              <a:gd name="connsiteX134" fmla="*/ 11891490 w 12142382"/>
              <a:gd name="connsiteY134" fmla="*/ 5511955 h 5810129"/>
              <a:gd name="connsiteX135" fmla="*/ 11811006 w 12142382"/>
              <a:gd name="connsiteY135" fmla="*/ 5452320 h 5810129"/>
              <a:gd name="connsiteX136" fmla="*/ 11690281 w 12142382"/>
              <a:gd name="connsiteY136" fmla="*/ 5412564 h 5810129"/>
              <a:gd name="connsiteX137" fmla="*/ 11086652 w 12142382"/>
              <a:gd name="connsiteY137" fmla="*/ 5432442 h 5810129"/>
              <a:gd name="connsiteX138" fmla="*/ 10664111 w 12142382"/>
              <a:gd name="connsiteY138" fmla="*/ 5452320 h 5810129"/>
              <a:gd name="connsiteX139" fmla="*/ 9819031 w 12142382"/>
              <a:gd name="connsiteY139" fmla="*/ 5472198 h 5810129"/>
              <a:gd name="connsiteX140" fmla="*/ 7203306 w 12142382"/>
              <a:gd name="connsiteY140" fmla="*/ 5432442 h 5810129"/>
              <a:gd name="connsiteX141" fmla="*/ 6780766 w 12142382"/>
              <a:gd name="connsiteY141" fmla="*/ 5412564 h 5810129"/>
              <a:gd name="connsiteX142" fmla="*/ 5955808 w 12142382"/>
              <a:gd name="connsiteY142" fmla="*/ 5392685 h 5810129"/>
              <a:gd name="connsiteX143" fmla="*/ 3883347 w 12142382"/>
              <a:gd name="connsiteY143" fmla="*/ 5333051 h 5810129"/>
              <a:gd name="connsiteX144" fmla="*/ 3722380 w 12142382"/>
              <a:gd name="connsiteY144" fmla="*/ 5293294 h 5810129"/>
              <a:gd name="connsiteX145" fmla="*/ 3641896 w 12142382"/>
              <a:gd name="connsiteY145" fmla="*/ 5273416 h 5810129"/>
              <a:gd name="connsiteX146" fmla="*/ 3420565 w 12142382"/>
              <a:gd name="connsiteY146" fmla="*/ 5253538 h 5810129"/>
              <a:gd name="connsiteX147" fmla="*/ 3299840 w 12142382"/>
              <a:gd name="connsiteY147" fmla="*/ 5293294 h 5810129"/>
              <a:gd name="connsiteX148" fmla="*/ 3239477 w 12142382"/>
              <a:gd name="connsiteY148" fmla="*/ 5313172 h 5810129"/>
              <a:gd name="connsiteX149" fmla="*/ 3098630 w 12142382"/>
              <a:gd name="connsiteY149" fmla="*/ 5333051 h 5810129"/>
              <a:gd name="connsiteX150" fmla="*/ 2796815 w 12142382"/>
              <a:gd name="connsiteY150" fmla="*/ 5472198 h 5810129"/>
              <a:gd name="connsiteX151" fmla="*/ 2635848 w 12142382"/>
              <a:gd name="connsiteY151" fmla="*/ 5531833 h 5810129"/>
              <a:gd name="connsiteX152" fmla="*/ 2454760 w 12142382"/>
              <a:gd name="connsiteY152" fmla="*/ 5611346 h 5810129"/>
              <a:gd name="connsiteX153" fmla="*/ 2334034 w 12142382"/>
              <a:gd name="connsiteY153" fmla="*/ 5670981 h 5810129"/>
              <a:gd name="connsiteX154" fmla="*/ 2173066 w 12142382"/>
              <a:gd name="connsiteY154" fmla="*/ 5710738 h 5810129"/>
              <a:gd name="connsiteX155" fmla="*/ 2052341 w 12142382"/>
              <a:gd name="connsiteY155" fmla="*/ 5770372 h 5810129"/>
              <a:gd name="connsiteX156" fmla="*/ 1911494 w 12142382"/>
              <a:gd name="connsiteY156" fmla="*/ 5810129 h 5810129"/>
              <a:gd name="connsiteX157" fmla="*/ 1770647 w 12142382"/>
              <a:gd name="connsiteY157" fmla="*/ 5770372 h 5810129"/>
              <a:gd name="connsiteX158" fmla="*/ 1690163 w 12142382"/>
              <a:gd name="connsiteY158" fmla="*/ 5730616 h 5810129"/>
              <a:gd name="connsiteX159" fmla="*/ 1509075 w 12142382"/>
              <a:gd name="connsiteY159" fmla="*/ 5631225 h 5810129"/>
              <a:gd name="connsiteX160" fmla="*/ 1368228 w 12142382"/>
              <a:gd name="connsiteY160" fmla="*/ 5531833 h 5810129"/>
              <a:gd name="connsiteX161" fmla="*/ 1287744 w 12142382"/>
              <a:gd name="connsiteY161" fmla="*/ 5492077 h 5810129"/>
              <a:gd name="connsiteX162" fmla="*/ 1207260 w 12142382"/>
              <a:gd name="connsiteY162" fmla="*/ 5472198 h 5810129"/>
              <a:gd name="connsiteX163" fmla="*/ 1086534 w 12142382"/>
              <a:gd name="connsiteY163" fmla="*/ 5392685 h 5810129"/>
              <a:gd name="connsiteX164" fmla="*/ 925566 w 12142382"/>
              <a:gd name="connsiteY164" fmla="*/ 5333051 h 5810129"/>
              <a:gd name="connsiteX165" fmla="*/ 845083 w 12142382"/>
              <a:gd name="connsiteY165" fmla="*/ 5313172 h 5810129"/>
              <a:gd name="connsiteX166" fmla="*/ 663994 w 12142382"/>
              <a:gd name="connsiteY166" fmla="*/ 5293294 h 5810129"/>
              <a:gd name="connsiteX167" fmla="*/ 563389 w 12142382"/>
              <a:gd name="connsiteY167" fmla="*/ 5273416 h 5810129"/>
              <a:gd name="connsiteX168" fmla="*/ 160970 w 12142382"/>
              <a:gd name="connsiteY168" fmla="*/ 5233659 h 5810129"/>
              <a:gd name="connsiteX169" fmla="*/ 0 w 12142382"/>
              <a:gd name="connsiteY169" fmla="*/ 5215990 h 581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42382" h="5810129">
                <a:moveTo>
                  <a:pt x="0" y="0"/>
                </a:moveTo>
                <a:lnTo>
                  <a:pt x="120728" y="5677"/>
                </a:lnTo>
                <a:cubicBezTo>
                  <a:pt x="187500" y="11674"/>
                  <a:pt x="222769" y="26028"/>
                  <a:pt x="281696" y="45433"/>
                </a:cubicBezTo>
                <a:cubicBezTo>
                  <a:pt x="301817" y="65311"/>
                  <a:pt x="323841" y="83472"/>
                  <a:pt x="342058" y="105068"/>
                </a:cubicBezTo>
                <a:cubicBezTo>
                  <a:pt x="357539" y="123422"/>
                  <a:pt x="365201" y="147810"/>
                  <a:pt x="382300" y="164703"/>
                </a:cubicBezTo>
                <a:cubicBezTo>
                  <a:pt x="399400" y="181596"/>
                  <a:pt x="422543" y="191207"/>
                  <a:pt x="442664" y="204459"/>
                </a:cubicBezTo>
                <a:cubicBezTo>
                  <a:pt x="542571" y="352515"/>
                  <a:pt x="414170" y="170680"/>
                  <a:pt x="543268" y="323729"/>
                </a:cubicBezTo>
                <a:cubicBezTo>
                  <a:pt x="627105" y="423120"/>
                  <a:pt x="533209" y="350234"/>
                  <a:pt x="643873" y="423120"/>
                </a:cubicBezTo>
                <a:cubicBezTo>
                  <a:pt x="657286" y="462877"/>
                  <a:pt x="660585" y="507521"/>
                  <a:pt x="684115" y="542390"/>
                </a:cubicBezTo>
                <a:cubicBezTo>
                  <a:pt x="697529" y="562268"/>
                  <a:pt x="713542" y="580657"/>
                  <a:pt x="724357" y="602025"/>
                </a:cubicBezTo>
                <a:cubicBezTo>
                  <a:pt x="733842" y="620766"/>
                  <a:pt x="734178" y="643343"/>
                  <a:pt x="744478" y="661659"/>
                </a:cubicBezTo>
                <a:cubicBezTo>
                  <a:pt x="767966" y="703427"/>
                  <a:pt x="798134" y="741172"/>
                  <a:pt x="824962" y="780929"/>
                </a:cubicBezTo>
                <a:cubicBezTo>
                  <a:pt x="838376" y="800807"/>
                  <a:pt x="857556" y="817899"/>
                  <a:pt x="865203" y="840564"/>
                </a:cubicBezTo>
                <a:cubicBezTo>
                  <a:pt x="878617" y="880320"/>
                  <a:pt x="881916" y="924964"/>
                  <a:pt x="905446" y="959833"/>
                </a:cubicBezTo>
                <a:cubicBezTo>
                  <a:pt x="918859" y="979711"/>
                  <a:pt x="934873" y="998100"/>
                  <a:pt x="945687" y="1019468"/>
                </a:cubicBezTo>
                <a:cubicBezTo>
                  <a:pt x="955172" y="1038210"/>
                  <a:pt x="956324" y="1060361"/>
                  <a:pt x="965809" y="1079103"/>
                </a:cubicBezTo>
                <a:cubicBezTo>
                  <a:pt x="976623" y="1100471"/>
                  <a:pt x="995236" y="1117370"/>
                  <a:pt x="1006050" y="1138738"/>
                </a:cubicBezTo>
                <a:cubicBezTo>
                  <a:pt x="1047701" y="1221034"/>
                  <a:pt x="1033960" y="1208126"/>
                  <a:pt x="1024223" y="1196008"/>
                </a:cubicBezTo>
                <a:lnTo>
                  <a:pt x="1020586" y="1191195"/>
                </a:lnTo>
                <a:lnTo>
                  <a:pt x="1020043" y="1190419"/>
                </a:lnTo>
                <a:cubicBezTo>
                  <a:pt x="1017765" y="1187253"/>
                  <a:pt x="1017592" y="1187135"/>
                  <a:pt x="1018599" y="1188566"/>
                </a:cubicBezTo>
                <a:lnTo>
                  <a:pt x="1020586" y="1191195"/>
                </a:lnTo>
                <a:lnTo>
                  <a:pt x="1034126" y="1210567"/>
                </a:lnTo>
                <a:cubicBezTo>
                  <a:pt x="1041544" y="1221331"/>
                  <a:pt x="1051999" y="1236645"/>
                  <a:pt x="1066413" y="1258007"/>
                </a:cubicBezTo>
                <a:cubicBezTo>
                  <a:pt x="1074274" y="1289072"/>
                  <a:pt x="1079897" y="1311426"/>
                  <a:pt x="1083831" y="1327152"/>
                </a:cubicBezTo>
                <a:lnTo>
                  <a:pt x="1088162" y="1344538"/>
                </a:lnTo>
                <a:lnTo>
                  <a:pt x="1088472" y="1345932"/>
                </a:lnTo>
                <a:cubicBezTo>
                  <a:pt x="1091607" y="1359198"/>
                  <a:pt x="1094489" y="1370074"/>
                  <a:pt x="1088534" y="1346030"/>
                </a:cubicBezTo>
                <a:lnTo>
                  <a:pt x="1088162" y="1344538"/>
                </a:lnTo>
                <a:lnTo>
                  <a:pt x="1085139" y="1330948"/>
                </a:lnTo>
                <a:cubicBezTo>
                  <a:pt x="1082784" y="1318981"/>
                  <a:pt x="1085010" y="1322312"/>
                  <a:pt x="1106655" y="1397155"/>
                </a:cubicBezTo>
                <a:cubicBezTo>
                  <a:pt x="1167471" y="1607444"/>
                  <a:pt x="1071390" y="1312512"/>
                  <a:pt x="1167018" y="1595938"/>
                </a:cubicBezTo>
                <a:lnTo>
                  <a:pt x="1207260" y="1715207"/>
                </a:lnTo>
                <a:cubicBezTo>
                  <a:pt x="1213967" y="1735085"/>
                  <a:pt x="1222237" y="1754514"/>
                  <a:pt x="1227381" y="1774842"/>
                </a:cubicBezTo>
                <a:cubicBezTo>
                  <a:pt x="1234088" y="1801346"/>
                  <a:pt x="1241503" y="1827686"/>
                  <a:pt x="1247502" y="1854355"/>
                </a:cubicBezTo>
                <a:cubicBezTo>
                  <a:pt x="1254920" y="1887337"/>
                  <a:pt x="1259933" y="1920825"/>
                  <a:pt x="1267622" y="1953746"/>
                </a:cubicBezTo>
                <a:cubicBezTo>
                  <a:pt x="1280058" y="2006987"/>
                  <a:pt x="1298772" y="2058875"/>
                  <a:pt x="1307865" y="2112772"/>
                </a:cubicBezTo>
                <a:cubicBezTo>
                  <a:pt x="1314572" y="2152529"/>
                  <a:pt x="1319136" y="2192697"/>
                  <a:pt x="1327985" y="2232042"/>
                </a:cubicBezTo>
                <a:cubicBezTo>
                  <a:pt x="1332586" y="2252497"/>
                  <a:pt x="1342280" y="2271530"/>
                  <a:pt x="1348106" y="2291677"/>
                </a:cubicBezTo>
                <a:cubicBezTo>
                  <a:pt x="1355703" y="2317946"/>
                  <a:pt x="1362434" y="2344476"/>
                  <a:pt x="1368228" y="2371190"/>
                </a:cubicBezTo>
                <a:cubicBezTo>
                  <a:pt x="1382560" y="2437263"/>
                  <a:pt x="1395056" y="2503711"/>
                  <a:pt x="1408469" y="2569972"/>
                </a:cubicBezTo>
                <a:cubicBezTo>
                  <a:pt x="1415176" y="2603103"/>
                  <a:pt x="1413296" y="2639144"/>
                  <a:pt x="1428591" y="2669364"/>
                </a:cubicBezTo>
                <a:cubicBezTo>
                  <a:pt x="1487801" y="2786357"/>
                  <a:pt x="1459349" y="2720768"/>
                  <a:pt x="1509075" y="2868146"/>
                </a:cubicBezTo>
                <a:lnTo>
                  <a:pt x="1549316" y="2987416"/>
                </a:lnTo>
                <a:cubicBezTo>
                  <a:pt x="1556023" y="3007294"/>
                  <a:pt x="1557672" y="3029617"/>
                  <a:pt x="1569437" y="3047051"/>
                </a:cubicBezTo>
                <a:lnTo>
                  <a:pt x="1609679" y="3106685"/>
                </a:lnTo>
                <a:cubicBezTo>
                  <a:pt x="1626100" y="3155354"/>
                  <a:pt x="1638962" y="3202844"/>
                  <a:pt x="1670042" y="3245833"/>
                </a:cubicBezTo>
                <a:cubicBezTo>
                  <a:pt x="1686582" y="3268709"/>
                  <a:pt x="1712935" y="3283278"/>
                  <a:pt x="1730404" y="3305468"/>
                </a:cubicBezTo>
                <a:cubicBezTo>
                  <a:pt x="1760098" y="3343185"/>
                  <a:pt x="1795593" y="3379409"/>
                  <a:pt x="1810888" y="3424738"/>
                </a:cubicBezTo>
                <a:cubicBezTo>
                  <a:pt x="1817595" y="3444616"/>
                  <a:pt x="1817989" y="3467832"/>
                  <a:pt x="1831010" y="3484372"/>
                </a:cubicBezTo>
                <a:cubicBezTo>
                  <a:pt x="1865949" y="3528753"/>
                  <a:pt x="1911494" y="3563885"/>
                  <a:pt x="1951735" y="3603642"/>
                </a:cubicBezTo>
                <a:cubicBezTo>
                  <a:pt x="1971856" y="3623520"/>
                  <a:pt x="1996314" y="3639886"/>
                  <a:pt x="2012098" y="3663277"/>
                </a:cubicBezTo>
                <a:cubicBezTo>
                  <a:pt x="2025512" y="3683155"/>
                  <a:pt x="2035241" y="3706019"/>
                  <a:pt x="2052341" y="3722912"/>
                </a:cubicBezTo>
                <a:cubicBezTo>
                  <a:pt x="2076054" y="3746339"/>
                  <a:pt x="2107363" y="3760985"/>
                  <a:pt x="2132825" y="3782546"/>
                </a:cubicBezTo>
                <a:cubicBezTo>
                  <a:pt x="2154429" y="3800841"/>
                  <a:pt x="2171582" y="3823886"/>
                  <a:pt x="2193187" y="3842181"/>
                </a:cubicBezTo>
                <a:cubicBezTo>
                  <a:pt x="2295754" y="3929036"/>
                  <a:pt x="2269722" y="3885529"/>
                  <a:pt x="2394397" y="3981329"/>
                </a:cubicBezTo>
                <a:cubicBezTo>
                  <a:pt x="2592227" y="4133341"/>
                  <a:pt x="2502938" y="4096587"/>
                  <a:pt x="2635848" y="4140355"/>
                </a:cubicBezTo>
                <a:cubicBezTo>
                  <a:pt x="2782914" y="4237217"/>
                  <a:pt x="2597997" y="4118986"/>
                  <a:pt x="2776695" y="4219868"/>
                </a:cubicBezTo>
                <a:cubicBezTo>
                  <a:pt x="2797691" y="4231721"/>
                  <a:pt x="2815428" y="4248941"/>
                  <a:pt x="2837058" y="4259625"/>
                </a:cubicBezTo>
                <a:cubicBezTo>
                  <a:pt x="2856028" y="4268996"/>
                  <a:pt x="2877563" y="4272146"/>
                  <a:pt x="2897421" y="4279503"/>
                </a:cubicBezTo>
                <a:cubicBezTo>
                  <a:pt x="2973833" y="4307811"/>
                  <a:pt x="3098414" y="4358872"/>
                  <a:pt x="3158993" y="4398772"/>
                </a:cubicBezTo>
                <a:cubicBezTo>
                  <a:pt x="3179114" y="4412024"/>
                  <a:pt x="3197258" y="4428826"/>
                  <a:pt x="3219356" y="4438529"/>
                </a:cubicBezTo>
                <a:cubicBezTo>
                  <a:pt x="3258119" y="4455549"/>
                  <a:pt x="3340082" y="4478285"/>
                  <a:pt x="3340082" y="4478285"/>
                </a:cubicBezTo>
                <a:cubicBezTo>
                  <a:pt x="3360202" y="4491537"/>
                  <a:pt x="3378218" y="4508631"/>
                  <a:pt x="3400445" y="4518042"/>
                </a:cubicBezTo>
                <a:cubicBezTo>
                  <a:pt x="3425862" y="4528804"/>
                  <a:pt x="3454339" y="4530415"/>
                  <a:pt x="3480928" y="4537920"/>
                </a:cubicBezTo>
                <a:cubicBezTo>
                  <a:pt x="3501321" y="4543676"/>
                  <a:pt x="3520899" y="4552042"/>
                  <a:pt x="3541291" y="4557798"/>
                </a:cubicBezTo>
                <a:cubicBezTo>
                  <a:pt x="3607605" y="4576516"/>
                  <a:pt x="3653214" y="4583889"/>
                  <a:pt x="3722380" y="4597555"/>
                </a:cubicBezTo>
                <a:cubicBezTo>
                  <a:pt x="3822984" y="4590929"/>
                  <a:pt x="3923780" y="4586696"/>
                  <a:pt x="4024194" y="4577677"/>
                </a:cubicBezTo>
                <a:cubicBezTo>
                  <a:pt x="4207987" y="4561170"/>
                  <a:pt x="4132799" y="4556217"/>
                  <a:pt x="4326009" y="4518042"/>
                </a:cubicBezTo>
                <a:cubicBezTo>
                  <a:pt x="4468211" y="4489945"/>
                  <a:pt x="4394168" y="4508849"/>
                  <a:pt x="4547340" y="4458407"/>
                </a:cubicBezTo>
                <a:lnTo>
                  <a:pt x="4607703" y="4438529"/>
                </a:lnTo>
                <a:cubicBezTo>
                  <a:pt x="4627825" y="4431903"/>
                  <a:pt x="4649097" y="4428022"/>
                  <a:pt x="4668066" y="4418651"/>
                </a:cubicBezTo>
                <a:cubicBezTo>
                  <a:pt x="4694893" y="4405399"/>
                  <a:pt x="4720701" y="4389899"/>
                  <a:pt x="4748551" y="4378894"/>
                </a:cubicBezTo>
                <a:cubicBezTo>
                  <a:pt x="4787935" y="4363330"/>
                  <a:pt x="4869275" y="4339138"/>
                  <a:pt x="4869275" y="4339138"/>
                </a:cubicBezTo>
                <a:cubicBezTo>
                  <a:pt x="4889396" y="4325886"/>
                  <a:pt x="4908009" y="4310065"/>
                  <a:pt x="4929640" y="4299381"/>
                </a:cubicBezTo>
                <a:cubicBezTo>
                  <a:pt x="5022357" y="4253582"/>
                  <a:pt x="5101349" y="4287308"/>
                  <a:pt x="5211332" y="4299381"/>
                </a:cubicBezTo>
                <a:cubicBezTo>
                  <a:pt x="5256568" y="4304346"/>
                  <a:pt x="5377882" y="4318843"/>
                  <a:pt x="5432661" y="4339138"/>
                </a:cubicBezTo>
                <a:cubicBezTo>
                  <a:pt x="5460747" y="4349543"/>
                  <a:pt x="5485576" y="4367221"/>
                  <a:pt x="5513145" y="4378894"/>
                </a:cubicBezTo>
                <a:cubicBezTo>
                  <a:pt x="5532639" y="4387148"/>
                  <a:pt x="5553650" y="4391415"/>
                  <a:pt x="5573509" y="4398772"/>
                </a:cubicBezTo>
                <a:cubicBezTo>
                  <a:pt x="5607328" y="4411301"/>
                  <a:pt x="5640295" y="4426000"/>
                  <a:pt x="5674114" y="4438529"/>
                </a:cubicBezTo>
                <a:cubicBezTo>
                  <a:pt x="5693972" y="4445886"/>
                  <a:pt x="5714014" y="4452894"/>
                  <a:pt x="5734476" y="4458407"/>
                </a:cubicBezTo>
                <a:cubicBezTo>
                  <a:pt x="5787835" y="4472784"/>
                  <a:pt x="5844608" y="4476640"/>
                  <a:pt x="5895443" y="4498164"/>
                </a:cubicBezTo>
                <a:cubicBezTo>
                  <a:pt x="5942394" y="4518042"/>
                  <a:pt x="5987833" y="4541840"/>
                  <a:pt x="6036291" y="4557798"/>
                </a:cubicBezTo>
                <a:cubicBezTo>
                  <a:pt x="6068735" y="4568482"/>
                  <a:pt x="6103718" y="4569482"/>
                  <a:pt x="6136896" y="4577677"/>
                </a:cubicBezTo>
                <a:cubicBezTo>
                  <a:pt x="6157472" y="4582759"/>
                  <a:pt x="6177137" y="4590929"/>
                  <a:pt x="6197258" y="4597555"/>
                </a:cubicBezTo>
                <a:cubicBezTo>
                  <a:pt x="6444570" y="4536473"/>
                  <a:pt x="6033581" y="4632676"/>
                  <a:pt x="6639919" y="4557798"/>
                </a:cubicBezTo>
                <a:cubicBezTo>
                  <a:pt x="6639921" y="4557798"/>
                  <a:pt x="6790824" y="4508104"/>
                  <a:pt x="6821008" y="4498164"/>
                </a:cubicBezTo>
                <a:cubicBezTo>
                  <a:pt x="6841128" y="4491538"/>
                  <a:pt x="6863723" y="4489908"/>
                  <a:pt x="6881371" y="4478285"/>
                </a:cubicBezTo>
                <a:cubicBezTo>
                  <a:pt x="6959382" y="4426906"/>
                  <a:pt x="6918792" y="4446084"/>
                  <a:pt x="7002097" y="4418651"/>
                </a:cubicBezTo>
                <a:lnTo>
                  <a:pt x="7122822" y="4339138"/>
                </a:lnTo>
                <a:cubicBezTo>
                  <a:pt x="7142943" y="4325886"/>
                  <a:pt x="7160243" y="4306936"/>
                  <a:pt x="7183185" y="4299381"/>
                </a:cubicBezTo>
                <a:lnTo>
                  <a:pt x="7243548" y="4279503"/>
                </a:lnTo>
                <a:cubicBezTo>
                  <a:pt x="7263669" y="4266251"/>
                  <a:pt x="7281684" y="4249157"/>
                  <a:pt x="7303911" y="4239746"/>
                </a:cubicBezTo>
                <a:cubicBezTo>
                  <a:pt x="7329329" y="4228984"/>
                  <a:pt x="7357805" y="4227373"/>
                  <a:pt x="7384395" y="4219868"/>
                </a:cubicBezTo>
                <a:cubicBezTo>
                  <a:pt x="7404788" y="4214112"/>
                  <a:pt x="7423960" y="4204099"/>
                  <a:pt x="7444758" y="4199990"/>
                </a:cubicBezTo>
                <a:cubicBezTo>
                  <a:pt x="7569987" y="4175247"/>
                  <a:pt x="7726744" y="4170148"/>
                  <a:pt x="7847177" y="4160233"/>
                </a:cubicBezTo>
                <a:cubicBezTo>
                  <a:pt x="7921003" y="4154155"/>
                  <a:pt x="7994935" y="4148906"/>
                  <a:pt x="8068508" y="4140355"/>
                </a:cubicBezTo>
                <a:cubicBezTo>
                  <a:pt x="8182592" y="4127095"/>
                  <a:pt x="8183074" y="4118177"/>
                  <a:pt x="8289838" y="4100598"/>
                </a:cubicBezTo>
                <a:cubicBezTo>
                  <a:pt x="8336618" y="4092895"/>
                  <a:pt x="8383735" y="4087346"/>
                  <a:pt x="8430684" y="4080720"/>
                </a:cubicBezTo>
                <a:cubicBezTo>
                  <a:pt x="8536929" y="4045733"/>
                  <a:pt x="8473403" y="4072464"/>
                  <a:pt x="8611774" y="3981329"/>
                </a:cubicBezTo>
                <a:cubicBezTo>
                  <a:pt x="8631894" y="3968077"/>
                  <a:pt x="8649194" y="3949127"/>
                  <a:pt x="8672136" y="3941572"/>
                </a:cubicBezTo>
                <a:lnTo>
                  <a:pt x="8792862" y="3901816"/>
                </a:lnTo>
                <a:lnTo>
                  <a:pt x="8853225" y="3881938"/>
                </a:lnTo>
                <a:cubicBezTo>
                  <a:pt x="8947123" y="3888564"/>
                  <a:pt x="9041823" y="3888020"/>
                  <a:pt x="9134918" y="3901816"/>
                </a:cubicBezTo>
                <a:cubicBezTo>
                  <a:pt x="9176868" y="3908032"/>
                  <a:pt x="9214492" y="3931408"/>
                  <a:pt x="9255644" y="3941572"/>
                </a:cubicBezTo>
                <a:lnTo>
                  <a:pt x="9336128" y="3961451"/>
                </a:lnTo>
                <a:cubicBezTo>
                  <a:pt x="9356249" y="3974703"/>
                  <a:pt x="9374392" y="3991504"/>
                  <a:pt x="9396491" y="4001207"/>
                </a:cubicBezTo>
                <a:cubicBezTo>
                  <a:pt x="9565487" y="4075411"/>
                  <a:pt x="9465905" y="4005678"/>
                  <a:pt x="9617822" y="4080720"/>
                </a:cubicBezTo>
                <a:cubicBezTo>
                  <a:pt x="9639451" y="4091404"/>
                  <a:pt x="9656555" y="4109793"/>
                  <a:pt x="9678184" y="4120477"/>
                </a:cubicBezTo>
                <a:cubicBezTo>
                  <a:pt x="9697154" y="4129848"/>
                  <a:pt x="9719053" y="4132101"/>
                  <a:pt x="9738547" y="4140355"/>
                </a:cubicBezTo>
                <a:cubicBezTo>
                  <a:pt x="9799683" y="4166240"/>
                  <a:pt x="9864144" y="4205482"/>
                  <a:pt x="9919636" y="4239746"/>
                </a:cubicBezTo>
                <a:cubicBezTo>
                  <a:pt x="9940142" y="4252408"/>
                  <a:pt x="9958369" y="4268819"/>
                  <a:pt x="9979998" y="4279503"/>
                </a:cubicBezTo>
                <a:cubicBezTo>
                  <a:pt x="9998968" y="4288874"/>
                  <a:pt x="10020867" y="4291127"/>
                  <a:pt x="10040361" y="4299381"/>
                </a:cubicBezTo>
                <a:cubicBezTo>
                  <a:pt x="10067931" y="4311054"/>
                  <a:pt x="10094802" y="4324436"/>
                  <a:pt x="10120845" y="4339138"/>
                </a:cubicBezTo>
                <a:cubicBezTo>
                  <a:pt x="10230055" y="4400791"/>
                  <a:pt x="10130902" y="4362328"/>
                  <a:pt x="10241571" y="4398772"/>
                </a:cubicBezTo>
                <a:cubicBezTo>
                  <a:pt x="10263195" y="4413015"/>
                  <a:pt x="10278697" y="4423342"/>
                  <a:pt x="10289594" y="4430672"/>
                </a:cubicBezTo>
                <a:lnTo>
                  <a:pt x="10309198" y="4444046"/>
                </a:lnTo>
                <a:lnTo>
                  <a:pt x="10311862" y="4446012"/>
                </a:lnTo>
                <a:cubicBezTo>
                  <a:pt x="10313312" y="4447006"/>
                  <a:pt x="10313193" y="4446836"/>
                  <a:pt x="10309988" y="4444585"/>
                </a:cubicBezTo>
                <a:lnTo>
                  <a:pt x="10309198" y="4444046"/>
                </a:lnTo>
                <a:lnTo>
                  <a:pt x="10304328" y="4440454"/>
                </a:lnTo>
                <a:cubicBezTo>
                  <a:pt x="10292059" y="4430833"/>
                  <a:pt x="10278992" y="4417257"/>
                  <a:pt x="10362297" y="4458407"/>
                </a:cubicBezTo>
                <a:cubicBezTo>
                  <a:pt x="10383926" y="4469091"/>
                  <a:pt x="10400561" y="4488461"/>
                  <a:pt x="10422660" y="4498164"/>
                </a:cubicBezTo>
                <a:cubicBezTo>
                  <a:pt x="10562600" y="4559609"/>
                  <a:pt x="10506811" y="4519249"/>
                  <a:pt x="10623870" y="4557798"/>
                </a:cubicBezTo>
                <a:cubicBezTo>
                  <a:pt x="10822407" y="4623180"/>
                  <a:pt x="10626393" y="4578176"/>
                  <a:pt x="10825079" y="4617433"/>
                </a:cubicBezTo>
                <a:cubicBezTo>
                  <a:pt x="11026289" y="4610807"/>
                  <a:pt x="11228011" y="4613208"/>
                  <a:pt x="11428708" y="4597555"/>
                </a:cubicBezTo>
                <a:cubicBezTo>
                  <a:pt x="11483844" y="4593255"/>
                  <a:pt x="11536019" y="4571050"/>
                  <a:pt x="11589675" y="4557798"/>
                </a:cubicBezTo>
                <a:cubicBezTo>
                  <a:pt x="11616503" y="4551172"/>
                  <a:pt x="11643925" y="4546559"/>
                  <a:pt x="11670159" y="4537920"/>
                </a:cubicBezTo>
                <a:lnTo>
                  <a:pt x="11790885" y="4498164"/>
                </a:lnTo>
                <a:cubicBezTo>
                  <a:pt x="11811006" y="4491538"/>
                  <a:pt x="11830672" y="4483367"/>
                  <a:pt x="11851248" y="4478285"/>
                </a:cubicBezTo>
                <a:lnTo>
                  <a:pt x="11931732" y="4458407"/>
                </a:lnTo>
                <a:lnTo>
                  <a:pt x="12142382" y="4475749"/>
                </a:lnTo>
                <a:lnTo>
                  <a:pt x="12142382" y="5531118"/>
                </a:lnTo>
                <a:lnTo>
                  <a:pt x="11920585" y="5531118"/>
                </a:lnTo>
                <a:lnTo>
                  <a:pt x="11891490" y="5511955"/>
                </a:lnTo>
                <a:cubicBezTo>
                  <a:pt x="11864202" y="5492698"/>
                  <a:pt x="11841001" y="5467136"/>
                  <a:pt x="11811006" y="5452320"/>
                </a:cubicBezTo>
                <a:cubicBezTo>
                  <a:pt x="11773065" y="5433579"/>
                  <a:pt x="11690281" y="5412564"/>
                  <a:pt x="11690281" y="5412564"/>
                </a:cubicBezTo>
                <a:lnTo>
                  <a:pt x="11086652" y="5432442"/>
                </a:lnTo>
                <a:lnTo>
                  <a:pt x="10664111" y="5452320"/>
                </a:lnTo>
                <a:lnTo>
                  <a:pt x="9819031" y="5472198"/>
                </a:lnTo>
                <a:cubicBezTo>
                  <a:pt x="7632591" y="5416812"/>
                  <a:pt x="11142412" y="5501934"/>
                  <a:pt x="7203306" y="5432442"/>
                </a:cubicBezTo>
                <a:cubicBezTo>
                  <a:pt x="7062322" y="5429955"/>
                  <a:pt x="6921699" y="5417055"/>
                  <a:pt x="6780766" y="5412564"/>
                </a:cubicBezTo>
                <a:lnTo>
                  <a:pt x="5955808" y="5392685"/>
                </a:lnTo>
                <a:cubicBezTo>
                  <a:pt x="4863608" y="5320751"/>
                  <a:pt x="5553815" y="5355658"/>
                  <a:pt x="3883347" y="5333051"/>
                </a:cubicBezTo>
                <a:cubicBezTo>
                  <a:pt x="3775485" y="5297529"/>
                  <a:pt x="3868059" y="5325276"/>
                  <a:pt x="3722380" y="5293294"/>
                </a:cubicBezTo>
                <a:cubicBezTo>
                  <a:pt x="3695385" y="5287368"/>
                  <a:pt x="3669307" y="5277027"/>
                  <a:pt x="3641896" y="5273416"/>
                </a:cubicBezTo>
                <a:cubicBezTo>
                  <a:pt x="3568464" y="5263743"/>
                  <a:pt x="3494342" y="5260164"/>
                  <a:pt x="3420565" y="5253538"/>
                </a:cubicBezTo>
                <a:lnTo>
                  <a:pt x="3299840" y="5293294"/>
                </a:lnTo>
                <a:cubicBezTo>
                  <a:pt x="3279720" y="5299920"/>
                  <a:pt x="3260473" y="5310209"/>
                  <a:pt x="3239477" y="5313172"/>
                </a:cubicBezTo>
                <a:lnTo>
                  <a:pt x="3098630" y="5333051"/>
                </a:lnTo>
                <a:cubicBezTo>
                  <a:pt x="2656203" y="5496958"/>
                  <a:pt x="3205231" y="5283903"/>
                  <a:pt x="2796815" y="5472198"/>
                </a:cubicBezTo>
                <a:cubicBezTo>
                  <a:pt x="2744887" y="5496139"/>
                  <a:pt x="2688836" y="5510277"/>
                  <a:pt x="2635848" y="5531833"/>
                </a:cubicBezTo>
                <a:cubicBezTo>
                  <a:pt x="2574767" y="5556681"/>
                  <a:pt x="2514619" y="5583749"/>
                  <a:pt x="2454760" y="5611346"/>
                </a:cubicBezTo>
                <a:cubicBezTo>
                  <a:pt x="2413989" y="5630143"/>
                  <a:pt x="2376405" y="5656031"/>
                  <a:pt x="2334034" y="5670981"/>
                </a:cubicBezTo>
                <a:cubicBezTo>
                  <a:pt x="2281948" y="5689359"/>
                  <a:pt x="2225151" y="5692361"/>
                  <a:pt x="2173066" y="5710738"/>
                </a:cubicBezTo>
                <a:cubicBezTo>
                  <a:pt x="2130696" y="5725688"/>
                  <a:pt x="2093455" y="5752320"/>
                  <a:pt x="2052341" y="5770372"/>
                </a:cubicBezTo>
                <a:cubicBezTo>
                  <a:pt x="2015222" y="5786670"/>
                  <a:pt x="1948043" y="5801102"/>
                  <a:pt x="1911494" y="5810129"/>
                </a:cubicBezTo>
                <a:cubicBezTo>
                  <a:pt x="1870644" y="5800040"/>
                  <a:pt x="1811065" y="5787485"/>
                  <a:pt x="1770647" y="5770372"/>
                </a:cubicBezTo>
                <a:cubicBezTo>
                  <a:pt x="1743077" y="5758699"/>
                  <a:pt x="1715883" y="5745862"/>
                  <a:pt x="1690163" y="5730616"/>
                </a:cubicBezTo>
                <a:cubicBezTo>
                  <a:pt x="1517196" y="5628088"/>
                  <a:pt x="1630490" y="5671209"/>
                  <a:pt x="1509075" y="5631225"/>
                </a:cubicBezTo>
                <a:cubicBezTo>
                  <a:pt x="1474529" y="5605628"/>
                  <a:pt x="1409417" y="5555085"/>
                  <a:pt x="1368228" y="5531833"/>
                </a:cubicBezTo>
                <a:cubicBezTo>
                  <a:pt x="1342186" y="5517131"/>
                  <a:pt x="1315829" y="5502482"/>
                  <a:pt x="1287744" y="5492077"/>
                </a:cubicBezTo>
                <a:cubicBezTo>
                  <a:pt x="1261851" y="5482484"/>
                  <a:pt x="1234088" y="5478824"/>
                  <a:pt x="1207260" y="5472198"/>
                </a:cubicBezTo>
                <a:cubicBezTo>
                  <a:pt x="1167018" y="5445694"/>
                  <a:pt x="1131440" y="5410430"/>
                  <a:pt x="1086534" y="5392685"/>
                </a:cubicBezTo>
                <a:cubicBezTo>
                  <a:pt x="1033373" y="5371677"/>
                  <a:pt x="980770" y="5348634"/>
                  <a:pt x="925566" y="5333051"/>
                </a:cubicBezTo>
                <a:cubicBezTo>
                  <a:pt x="898977" y="5325546"/>
                  <a:pt x="872414" y="5317326"/>
                  <a:pt x="845083" y="5313172"/>
                </a:cubicBezTo>
                <a:cubicBezTo>
                  <a:pt x="785055" y="5304048"/>
                  <a:pt x="724119" y="5301779"/>
                  <a:pt x="663994" y="5293294"/>
                </a:cubicBezTo>
                <a:cubicBezTo>
                  <a:pt x="630139" y="5288516"/>
                  <a:pt x="597344" y="5277442"/>
                  <a:pt x="563389" y="5273416"/>
                </a:cubicBezTo>
                <a:cubicBezTo>
                  <a:pt x="429540" y="5257548"/>
                  <a:pt x="294954" y="5248366"/>
                  <a:pt x="160970" y="5233659"/>
                </a:cubicBezTo>
                <a:lnTo>
                  <a:pt x="0" y="5215990"/>
                </a:lnTo>
                <a:close/>
              </a:path>
            </a:pathLst>
          </a:custGeom>
          <a:solidFill>
            <a:srgbClr val="C5A94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86937F4-3A0E-4541-AE18-9EFE4A9CF0A4}"/>
              </a:ext>
            </a:extLst>
          </p:cNvPr>
          <p:cNvPicPr>
            <a:picLocks noChangeAspect="1"/>
          </p:cNvPicPr>
          <p:nvPr/>
        </p:nvPicPr>
        <p:blipFill>
          <a:blip r:embed="rId3">
            <a:duotone>
              <a:schemeClr val="bg2">
                <a:shade val="45000"/>
                <a:satMod val="135000"/>
              </a:schemeClr>
              <a:prstClr val="white"/>
            </a:duotone>
          </a:blip>
          <a:srcRect b="8439"/>
          <a:stretch>
            <a:fillRect/>
          </a:stretch>
        </p:blipFill>
        <p:spPr>
          <a:xfrm>
            <a:off x="11350487" y="2176405"/>
            <a:ext cx="841513" cy="4343664"/>
          </a:xfrm>
          <a:custGeom>
            <a:avLst/>
            <a:gdLst>
              <a:gd name="connsiteX0" fmla="*/ 0 w 841513"/>
              <a:gd name="connsiteY0" fmla="*/ 0 h 4343664"/>
              <a:gd name="connsiteX1" fmla="*/ 841513 w 841513"/>
              <a:gd name="connsiteY1" fmla="*/ 0 h 4343664"/>
              <a:gd name="connsiteX2" fmla="*/ 841513 w 841513"/>
              <a:gd name="connsiteY2" fmla="*/ 4343664 h 4343664"/>
              <a:gd name="connsiteX3" fmla="*/ 0 w 841513"/>
              <a:gd name="connsiteY3" fmla="*/ 4343664 h 4343664"/>
            </a:gdLst>
            <a:ahLst/>
            <a:cxnLst>
              <a:cxn ang="0">
                <a:pos x="connsiteX0" y="connsiteY0"/>
              </a:cxn>
              <a:cxn ang="0">
                <a:pos x="connsiteX1" y="connsiteY1"/>
              </a:cxn>
              <a:cxn ang="0">
                <a:pos x="connsiteX2" y="connsiteY2"/>
              </a:cxn>
              <a:cxn ang="0">
                <a:pos x="connsiteX3" y="connsiteY3"/>
              </a:cxn>
            </a:cxnLst>
            <a:rect l="l" t="t" r="r" b="b"/>
            <a:pathLst>
              <a:path w="841513" h="4343664">
                <a:moveTo>
                  <a:pt x="0" y="0"/>
                </a:moveTo>
                <a:lnTo>
                  <a:pt x="841513" y="0"/>
                </a:lnTo>
                <a:lnTo>
                  <a:pt x="841513" y="4343664"/>
                </a:lnTo>
                <a:lnTo>
                  <a:pt x="0" y="4343664"/>
                </a:lnTo>
                <a:close/>
              </a:path>
            </a:pathLst>
          </a:custGeom>
        </p:spPr>
      </p:pic>
      <p:sp>
        <p:nvSpPr>
          <p:cNvPr id="2" name="TextBox 1">
            <a:extLst>
              <a:ext uri="{FF2B5EF4-FFF2-40B4-BE49-F238E27FC236}">
                <a16:creationId xmlns:a16="http://schemas.microsoft.com/office/drawing/2014/main" id="{8DF941A5-851E-CE49-A31D-183CAE81D4CA}"/>
              </a:ext>
            </a:extLst>
          </p:cNvPr>
          <p:cNvSpPr txBox="1"/>
          <p:nvPr/>
        </p:nvSpPr>
        <p:spPr>
          <a:xfrm>
            <a:off x="2186610" y="4118839"/>
            <a:ext cx="1316386" cy="646331"/>
          </a:xfrm>
          <a:prstGeom prst="rect">
            <a:avLst/>
          </a:prstGeom>
          <a:noFill/>
        </p:spPr>
        <p:txBody>
          <a:bodyPr wrap="none" rtlCol="0">
            <a:spAutoFit/>
          </a:bodyPr>
          <a:lstStyle/>
          <a:p>
            <a:r>
              <a:rPr lang="en-US" sz="3600" dirty="0">
                <a:solidFill>
                  <a:schemeClr val="bg1"/>
                </a:solidFill>
              </a:rPr>
              <a:t>ocean</a:t>
            </a:r>
          </a:p>
        </p:txBody>
      </p:sp>
      <p:sp>
        <p:nvSpPr>
          <p:cNvPr id="13" name="TextBox 12">
            <a:extLst>
              <a:ext uri="{FF2B5EF4-FFF2-40B4-BE49-F238E27FC236}">
                <a16:creationId xmlns:a16="http://schemas.microsoft.com/office/drawing/2014/main" id="{B3DC56A5-0A78-864A-B768-83D623B6ED3D}"/>
              </a:ext>
            </a:extLst>
          </p:cNvPr>
          <p:cNvSpPr txBox="1"/>
          <p:nvPr/>
        </p:nvSpPr>
        <p:spPr>
          <a:xfrm>
            <a:off x="671442" y="5038853"/>
            <a:ext cx="1932452" cy="646331"/>
          </a:xfrm>
          <a:prstGeom prst="rect">
            <a:avLst/>
          </a:prstGeom>
          <a:noFill/>
        </p:spPr>
        <p:txBody>
          <a:bodyPr wrap="none" rtlCol="0">
            <a:spAutoFit/>
          </a:bodyPr>
          <a:lstStyle/>
          <a:p>
            <a:r>
              <a:rPr lang="en-US" sz="3600" dirty="0"/>
              <a:t>sediment</a:t>
            </a:r>
          </a:p>
        </p:txBody>
      </p:sp>
      <p:sp>
        <p:nvSpPr>
          <p:cNvPr id="3" name="Slide Number Placeholder 2">
            <a:extLst>
              <a:ext uri="{FF2B5EF4-FFF2-40B4-BE49-F238E27FC236}">
                <a16:creationId xmlns:a16="http://schemas.microsoft.com/office/drawing/2014/main" id="{36B5DCA2-0784-8040-A3C6-8E23B7AFBEC8}"/>
              </a:ext>
            </a:extLst>
          </p:cNvPr>
          <p:cNvSpPr>
            <a:spLocks noGrp="1"/>
          </p:cNvSpPr>
          <p:nvPr>
            <p:ph type="sldNum" sz="quarter" idx="12"/>
          </p:nvPr>
        </p:nvSpPr>
        <p:spPr/>
        <p:txBody>
          <a:bodyPr/>
          <a:lstStyle/>
          <a:p>
            <a:fld id="{F1B189D9-49BA-E045-A7E1-49E24245DF84}" type="slidenum">
              <a:rPr lang="en-US" smtClean="0"/>
              <a:t>2</a:t>
            </a:fld>
            <a:endParaRPr lang="en-US"/>
          </a:p>
        </p:txBody>
      </p:sp>
      <p:pic>
        <p:nvPicPr>
          <p:cNvPr id="14" name="Picture 13">
            <a:extLst>
              <a:ext uri="{FF2B5EF4-FFF2-40B4-BE49-F238E27FC236}">
                <a16:creationId xmlns:a16="http://schemas.microsoft.com/office/drawing/2014/main" id="{C09BF094-4F70-9349-8DEE-B44004B8864A}"/>
              </a:ext>
            </a:extLst>
          </p:cNvPr>
          <p:cNvPicPr>
            <a:picLocks noChangeAspect="1"/>
          </p:cNvPicPr>
          <p:nvPr/>
        </p:nvPicPr>
        <p:blipFill>
          <a:blip r:embed="rId4" cstate="screen">
            <a:clrChange>
              <a:clrFrom>
                <a:srgbClr val="FFFFFF"/>
              </a:clrFrom>
              <a:clrTo>
                <a:srgbClr val="FFFFFF">
                  <a:alpha val="0"/>
                </a:srgbClr>
              </a:clrTo>
            </a:clrChange>
            <a:alphaModFix/>
            <a:duotone>
              <a:prstClr val="black"/>
              <a:schemeClr val="accent6">
                <a:lumMod val="75000"/>
                <a:tint val="45000"/>
                <a:satMod val="400000"/>
              </a:schemeClr>
            </a:duotone>
            <a:extLst>
              <a:ext uri="{BEBA8EAE-BF5A-486C-A8C5-ECC9F3942E4B}">
                <a14:imgProps xmlns:a14="http://schemas.microsoft.com/office/drawing/2010/main">
                  <a14:imgLayer r:embed="rId5">
                    <a14:imgEffect>
                      <a14:sharpenSoften amount="50000"/>
                    </a14:imgEffect>
                    <a14:imgEffect>
                      <a14:colorTemperature colorTemp="53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8028339" y="1688585"/>
            <a:ext cx="1260040" cy="1260040"/>
          </a:xfrm>
          <a:prstGeom prst="rect">
            <a:avLst/>
          </a:prstGeom>
        </p:spPr>
      </p:pic>
      <p:sp>
        <p:nvSpPr>
          <p:cNvPr id="16" name="TextBox 15">
            <a:extLst>
              <a:ext uri="{FF2B5EF4-FFF2-40B4-BE49-F238E27FC236}">
                <a16:creationId xmlns:a16="http://schemas.microsoft.com/office/drawing/2014/main" id="{F15082E4-BEDC-B34D-A46B-6100E0DA802D}"/>
              </a:ext>
            </a:extLst>
          </p:cNvPr>
          <p:cNvSpPr txBox="1"/>
          <p:nvPr/>
        </p:nvSpPr>
        <p:spPr>
          <a:xfrm>
            <a:off x="671442" y="-92270"/>
            <a:ext cx="10627076" cy="1077218"/>
          </a:xfrm>
          <a:prstGeom prst="rect">
            <a:avLst/>
          </a:prstGeom>
          <a:noFill/>
        </p:spPr>
        <p:txBody>
          <a:bodyPr wrap="none" rtlCol="0">
            <a:spAutoFit/>
          </a:bodyPr>
          <a:lstStyle/>
          <a:p>
            <a:r>
              <a:rPr lang="en-US" sz="3200" dirty="0"/>
              <a:t>Motivation: </a:t>
            </a:r>
          </a:p>
          <a:p>
            <a:r>
              <a:rPr lang="en-US" sz="3200" dirty="0"/>
              <a:t>Sinking microplankton which is used for climate reconstruction</a:t>
            </a:r>
          </a:p>
        </p:txBody>
      </p:sp>
      <p:pic>
        <p:nvPicPr>
          <p:cNvPr id="17" name="Picture 16">
            <a:extLst>
              <a:ext uri="{FF2B5EF4-FFF2-40B4-BE49-F238E27FC236}">
                <a16:creationId xmlns:a16="http://schemas.microsoft.com/office/drawing/2014/main" id="{F8FF3E01-DFF9-ED43-8E26-3DFCA80C7CC9}"/>
              </a:ext>
            </a:extLst>
          </p:cNvPr>
          <p:cNvPicPr>
            <a:picLocks noChangeAspect="1"/>
          </p:cNvPicPr>
          <p:nvPr/>
        </p:nvPicPr>
        <p:blipFill>
          <a:blip r:embed="rId6">
            <a:duotone>
              <a:schemeClr val="bg2">
                <a:shade val="45000"/>
                <a:satMod val="135000"/>
              </a:schemeClr>
              <a:prstClr val="white"/>
            </a:duotone>
          </a:blip>
          <a:srcRect/>
          <a:stretch>
            <a:fillRect/>
          </a:stretch>
        </p:blipFill>
        <p:spPr>
          <a:xfrm>
            <a:off x="-148856" y="6096301"/>
            <a:ext cx="11499342" cy="854601"/>
          </a:xfrm>
          <a:custGeom>
            <a:avLst/>
            <a:gdLst>
              <a:gd name="connsiteX0" fmla="*/ 0 w 11499342"/>
              <a:gd name="connsiteY0" fmla="*/ 0 h 854601"/>
              <a:gd name="connsiteX1" fmla="*/ 11499342 w 11499342"/>
              <a:gd name="connsiteY1" fmla="*/ 0 h 854601"/>
              <a:gd name="connsiteX2" fmla="*/ 11499342 w 11499342"/>
              <a:gd name="connsiteY2" fmla="*/ 403890 h 854601"/>
              <a:gd name="connsiteX3" fmla="*/ 11499342 w 11499342"/>
              <a:gd name="connsiteY3" fmla="*/ 423771 h 854601"/>
              <a:gd name="connsiteX4" fmla="*/ 11486090 w 11499342"/>
              <a:gd name="connsiteY4" fmla="*/ 423771 h 854601"/>
              <a:gd name="connsiteX5" fmla="*/ 11486090 w 11499342"/>
              <a:gd name="connsiteY5" fmla="*/ 854601 h 854601"/>
              <a:gd name="connsiteX6" fmla="*/ 0 w 11499342"/>
              <a:gd name="connsiteY6" fmla="*/ 854601 h 85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9342" h="854601">
                <a:moveTo>
                  <a:pt x="0" y="0"/>
                </a:moveTo>
                <a:lnTo>
                  <a:pt x="11499342" y="0"/>
                </a:lnTo>
                <a:lnTo>
                  <a:pt x="11499342" y="403890"/>
                </a:lnTo>
                <a:lnTo>
                  <a:pt x="11499342" y="423771"/>
                </a:lnTo>
                <a:lnTo>
                  <a:pt x="11486090" y="423771"/>
                </a:lnTo>
                <a:lnTo>
                  <a:pt x="11486090" y="854601"/>
                </a:lnTo>
                <a:lnTo>
                  <a:pt x="0" y="854601"/>
                </a:lnTo>
                <a:close/>
              </a:path>
            </a:pathLst>
          </a:custGeom>
        </p:spPr>
      </p:pic>
      <p:pic>
        <p:nvPicPr>
          <p:cNvPr id="19" name="Picture 18">
            <a:extLst>
              <a:ext uri="{FF2B5EF4-FFF2-40B4-BE49-F238E27FC236}">
                <a16:creationId xmlns:a16="http://schemas.microsoft.com/office/drawing/2014/main" id="{75D5A071-45DE-FE45-91BA-64AAC3F67BC6}"/>
              </a:ext>
            </a:extLst>
          </p:cNvPr>
          <p:cNvPicPr>
            <a:picLocks noChangeAspect="1"/>
          </p:cNvPicPr>
          <p:nvPr/>
        </p:nvPicPr>
        <p:blipFill>
          <a:blip r:embed="rId7"/>
          <a:stretch>
            <a:fillRect/>
          </a:stretch>
        </p:blipFill>
        <p:spPr>
          <a:xfrm>
            <a:off x="11156370" y="6526544"/>
            <a:ext cx="1027958" cy="353361"/>
          </a:xfrm>
          <a:prstGeom prst="rect">
            <a:avLst/>
          </a:prstGeom>
        </p:spPr>
      </p:pic>
    </p:spTree>
    <p:extLst>
      <p:ext uri="{BB962C8B-B14F-4D97-AF65-F5344CB8AC3E}">
        <p14:creationId xmlns:p14="http://schemas.microsoft.com/office/powerpoint/2010/main" val="354124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9 -0.00115 L 0.00039 0.38843 " pathEditMode="relative" ptsTypes="AA">
                                      <p:cBhvr>
                                        <p:cTn id="6"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5C8E3-7228-874A-96CF-B001ECB44B32}"/>
              </a:ext>
            </a:extLst>
          </p:cNvPr>
          <p:cNvSpPr>
            <a:spLocks noGrp="1"/>
          </p:cNvSpPr>
          <p:nvPr>
            <p:ph type="title"/>
          </p:nvPr>
        </p:nvSpPr>
        <p:spPr/>
        <p:txBody>
          <a:bodyPr/>
          <a:lstStyle/>
          <a:p>
            <a:r>
              <a:rPr lang="en-US" dirty="0"/>
              <a:t>Additional slides</a:t>
            </a:r>
          </a:p>
        </p:txBody>
      </p:sp>
      <p:sp>
        <p:nvSpPr>
          <p:cNvPr id="3" name="Slide Number Placeholder 2">
            <a:extLst>
              <a:ext uri="{FF2B5EF4-FFF2-40B4-BE49-F238E27FC236}">
                <a16:creationId xmlns:a16="http://schemas.microsoft.com/office/drawing/2014/main" id="{40420814-AC69-6940-8CCA-F8F99D7DB159}"/>
              </a:ext>
            </a:extLst>
          </p:cNvPr>
          <p:cNvSpPr>
            <a:spLocks noGrp="1"/>
          </p:cNvSpPr>
          <p:nvPr>
            <p:ph type="sldNum" sz="quarter" idx="12"/>
          </p:nvPr>
        </p:nvSpPr>
        <p:spPr/>
        <p:txBody>
          <a:bodyPr/>
          <a:lstStyle/>
          <a:p>
            <a:fld id="{F1B189D9-49BA-E045-A7E1-49E24245DF84}" type="slidenum">
              <a:rPr lang="en-US" smtClean="0"/>
              <a:t>20</a:t>
            </a:fld>
            <a:endParaRPr lang="en-US"/>
          </a:p>
        </p:txBody>
      </p:sp>
    </p:spTree>
    <p:extLst>
      <p:ext uri="{BB962C8B-B14F-4D97-AF65-F5344CB8AC3E}">
        <p14:creationId xmlns:p14="http://schemas.microsoft.com/office/powerpoint/2010/main" val="336321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7DBB9D-362F-C94D-BE59-92760BE0DB8C}"/>
              </a:ext>
            </a:extLst>
          </p:cNvPr>
          <p:cNvPicPr>
            <a:picLocks noChangeAspect="1"/>
          </p:cNvPicPr>
          <p:nvPr/>
        </p:nvPicPr>
        <p:blipFill>
          <a:blip r:embed="rId3"/>
          <a:stretch>
            <a:fillRect/>
          </a:stretch>
        </p:blipFill>
        <p:spPr>
          <a:xfrm>
            <a:off x="7411665" y="122052"/>
            <a:ext cx="6188262" cy="5509313"/>
          </a:xfrm>
          <a:prstGeom prst="rect">
            <a:avLst/>
          </a:prstGeom>
        </p:spPr>
      </p:pic>
      <p:sp>
        <p:nvSpPr>
          <p:cNvPr id="12" name="Rectangle 11">
            <a:extLst>
              <a:ext uri="{FF2B5EF4-FFF2-40B4-BE49-F238E27FC236}">
                <a16:creationId xmlns:a16="http://schemas.microsoft.com/office/drawing/2014/main" id="{3DA5A7AF-C72B-B140-A3BC-8C3F259C03D2}"/>
              </a:ext>
            </a:extLst>
          </p:cNvPr>
          <p:cNvSpPr/>
          <p:nvPr/>
        </p:nvSpPr>
        <p:spPr>
          <a:xfrm>
            <a:off x="7411665" y="2977518"/>
            <a:ext cx="5776332" cy="2896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1413720-3551-2941-BF8C-DE3B072A232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mn-lt"/>
              </a:rPr>
              <a:t>Method</a:t>
            </a:r>
          </a:p>
        </p:txBody>
      </p:sp>
      <p:sp>
        <p:nvSpPr>
          <p:cNvPr id="17" name="Left Brace 16">
            <a:extLst>
              <a:ext uri="{FF2B5EF4-FFF2-40B4-BE49-F238E27FC236}">
                <a16:creationId xmlns:a16="http://schemas.microsoft.com/office/drawing/2014/main" id="{725A0D2D-A96F-FF47-A684-14D5A7854C74}"/>
              </a:ext>
            </a:extLst>
          </p:cNvPr>
          <p:cNvSpPr/>
          <p:nvPr/>
        </p:nvSpPr>
        <p:spPr>
          <a:xfrm rot="16200000">
            <a:off x="8903881" y="3829965"/>
            <a:ext cx="668715" cy="1502922"/>
          </a:xfrm>
          <a:prstGeom prst="leftBrace">
            <a:avLst>
              <a:gd name="adj1" fmla="val 8333"/>
              <a:gd name="adj2" fmla="val 48530"/>
            </a:avLst>
          </a:prstGeom>
          <a:ln w="603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54E44B51-8937-214B-AAB0-AE37F19AE6AE}"/>
              </a:ext>
            </a:extLst>
          </p:cNvPr>
          <p:cNvSpPr txBox="1"/>
          <p:nvPr/>
        </p:nvSpPr>
        <p:spPr>
          <a:xfrm>
            <a:off x="8750899" y="4966249"/>
            <a:ext cx="2183546" cy="461665"/>
          </a:xfrm>
          <a:prstGeom prst="rect">
            <a:avLst/>
          </a:prstGeom>
          <a:noFill/>
        </p:spPr>
        <p:txBody>
          <a:bodyPr wrap="none" rtlCol="0">
            <a:spAutoFit/>
          </a:bodyPr>
          <a:lstStyle/>
          <a:p>
            <a:r>
              <a:rPr lang="en-US" sz="2400" dirty="0"/>
              <a:t>Stochastic noise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FA01248-3C01-DA4F-A119-DF44B57E51CF}"/>
                  </a:ext>
                </a:extLst>
              </p:cNvPr>
              <p:cNvSpPr txBox="1"/>
              <p:nvPr/>
            </p:nvSpPr>
            <p:spPr>
              <a:xfrm>
                <a:off x="3274950" y="4521519"/>
                <a:ext cx="2401683" cy="1725793"/>
              </a:xfrm>
              <a:prstGeom prst="rect">
                <a:avLst/>
              </a:prstGeom>
              <a:noFill/>
            </p:spPr>
            <p:txBody>
              <a:bodyPr wrap="none" lIns="0" tIns="0" rIns="0" bIns="0" rtlCol="0">
                <a:spAutoFit/>
              </a:bodyPr>
              <a:lstStyle/>
              <a:p>
                <a:pPr marL="342900" indent="-342900">
                  <a:buFont typeface="Courier New" panose="02070309020205020404" pitchFamily="49" charset="0"/>
                  <a:buChar char="o"/>
                </a:pPr>
                <a14:m>
                  <m:oMath xmlns:m="http://schemas.openxmlformats.org/officeDocument/2006/math">
                    <m:acc>
                      <m:accPr>
                        <m:chr m:val="⃗"/>
                        <m:ctrlPr>
                          <a:rPr lang="en-US" sz="2400" i="1" smtClean="0">
                            <a:latin typeface="Cambria Math" panose="02040503050406030204" pitchFamily="18" charset="0"/>
                          </a:rPr>
                        </m:ctrlPr>
                      </m:accPr>
                      <m:e>
                        <m:r>
                          <a:rPr lang="en-US" sz="2400" i="1">
                            <a:latin typeface="Cambria Math" panose="02040503050406030204" pitchFamily="18" charset="0"/>
                          </a:rPr>
                          <m:t>𝑞</m:t>
                        </m:r>
                      </m:e>
                    </m:acc>
                    <m:r>
                      <a:rPr lang="en-US" sz="2400" i="1">
                        <a:latin typeface="Cambria Math" panose="02040503050406030204" pitchFamily="18" charset="0"/>
                      </a:rPr>
                      <m:t>=</m:t>
                    </m:r>
                    <m:d>
                      <m:dPr>
                        <m:ctrlPr>
                          <a:rPr lang="en-US" sz="2400" i="1">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sSub>
                                <m:sSubPr>
                                  <m:ctrlPr>
                                    <a:rPr lang="en-US" sz="2400" b="0" i="1" smtClean="0">
                                      <a:latin typeface="Cambria Math" panose="02040503050406030204" pitchFamily="18" charset="0"/>
                                    </a:rPr>
                                  </m:ctrlPr>
                                </m:sSubPr>
                                <m:e>
                                  <m:r>
                                    <m:rPr>
                                      <m:brk m:alnAt="7"/>
                                    </m:rPr>
                                    <a:rPr lang="en-US" sz="2400" b="0" i="1" smtClean="0">
                                      <a:latin typeface="Cambria Math" panose="02040503050406030204" pitchFamily="18" charset="0"/>
                                    </a:rPr>
                                    <m:t>𝑅</m:t>
                                  </m:r>
                                </m:e>
                                <m:sub>
                                  <m:r>
                                    <m:rPr>
                                      <m:brk m:alnAt="7"/>
                                    </m:rPr>
                                    <a:rPr lang="en-US" sz="2400" b="0" i="1" smtClean="0">
                                      <a:latin typeface="Cambria Math" panose="02040503050406030204" pitchFamily="18" charset="0"/>
                                    </a:rPr>
                                    <m:t>1</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2</m:t>
                                  </m:r>
                                </m:sub>
                              </m:sSub>
                            </m:e>
                          </m:mr>
                          <m:mr>
                            <m:e>
                              <m:r>
                                <a:rPr lang="en-US" sz="2400" i="1">
                                  <a:latin typeface="Cambria Math" panose="02040503050406030204" pitchFamily="18" charset="0"/>
                                </a:rPr>
                                <m:t>0</m:t>
                              </m:r>
                            </m:e>
                          </m:mr>
                        </m:m>
                      </m:e>
                    </m:d>
                  </m:oMath>
                </a14:m>
                <a:endParaRPr lang="en-US" sz="2400" b="0" i="1" dirty="0">
                  <a:latin typeface="Cambria Math" panose="02040503050406030204" pitchFamily="18" charset="0"/>
                </a:endParaRPr>
              </a:p>
              <a:p>
                <a:pPr marL="342900" indent="-342900">
                  <a:buFont typeface="Courier New" panose="02070309020205020404" pitchFamily="49" charset="0"/>
                  <a:buChar char="o"/>
                </a:pP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r>
                      <a:rPr lang="en-US" sz="2400" b="0" i="1" smtClean="0">
                        <a:latin typeface="Cambria Math" panose="02040503050406030204" pitchFamily="18" charset="0"/>
                      </a:rPr>
                      <m:t>𝑁</m:t>
                    </m:r>
                    <m:r>
                      <a:rPr lang="en-US" sz="2400" b="0" i="1" smtClean="0">
                        <a:latin typeface="Cambria Math" panose="02040503050406030204" pitchFamily="18" charset="0"/>
                      </a:rPr>
                      <m:t>(0,1)</m:t>
                    </m:r>
                  </m:oMath>
                </a14:m>
                <a:endParaRPr lang="en-US" sz="2400" dirty="0"/>
              </a:p>
              <a:p>
                <a:pPr marL="342900" indent="-342900">
                  <a:buFont typeface="Courier New" panose="02070309020205020404" pitchFamily="49" charset="0"/>
                  <a:buChar char="o"/>
                </a:pPr>
                <a:endParaRPr lang="en-US" sz="2400" dirty="0"/>
              </a:p>
            </p:txBody>
          </p:sp>
        </mc:Choice>
        <mc:Fallback xmlns="">
          <p:sp>
            <p:nvSpPr>
              <p:cNvPr id="2" name="TextBox 1">
                <a:extLst>
                  <a:ext uri="{FF2B5EF4-FFF2-40B4-BE49-F238E27FC236}">
                    <a16:creationId xmlns:a16="http://schemas.microsoft.com/office/drawing/2014/main" id="{6FA01248-3C01-DA4F-A119-DF44B57E51CF}"/>
                  </a:ext>
                </a:extLst>
              </p:cNvPr>
              <p:cNvSpPr txBox="1">
                <a:spLocks noRot="1" noChangeAspect="1" noMove="1" noResize="1" noEditPoints="1" noAdjustHandles="1" noChangeArrowheads="1" noChangeShapeType="1" noTextEdit="1"/>
              </p:cNvSpPr>
              <p:nvPr/>
            </p:nvSpPr>
            <p:spPr>
              <a:xfrm>
                <a:off x="3274950" y="4521519"/>
                <a:ext cx="2401683" cy="1725793"/>
              </a:xfrm>
              <a:prstGeom prst="rect">
                <a:avLst/>
              </a:prstGeom>
              <a:blipFill>
                <a:blip r:embed="rId4"/>
                <a:stretch>
                  <a:fillRect l="-6842" r="-4737"/>
                </a:stretch>
              </a:blipFill>
            </p:spPr>
            <p:txBody>
              <a:bodyPr/>
              <a:lstStyle/>
              <a:p>
                <a:r>
                  <a:rPr lang="en-US">
                    <a:noFill/>
                  </a:rPr>
                  <a:t> </a:t>
                </a:r>
              </a:p>
            </p:txBody>
          </p:sp>
        </mc:Fallback>
      </mc:AlternateContent>
      <p:sp>
        <p:nvSpPr>
          <p:cNvPr id="14" name="Content Placeholder 2">
            <a:extLst>
              <a:ext uri="{FF2B5EF4-FFF2-40B4-BE49-F238E27FC236}">
                <a16:creationId xmlns:a16="http://schemas.microsoft.com/office/drawing/2014/main" id="{B78E84AE-FF84-404D-87B9-1864261743AC}"/>
              </a:ext>
            </a:extLst>
          </p:cNvPr>
          <p:cNvSpPr txBox="1">
            <a:spLocks/>
          </p:cNvSpPr>
          <p:nvPr/>
        </p:nvSpPr>
        <p:spPr>
          <a:xfrm>
            <a:off x="164165" y="1560477"/>
            <a:ext cx="7470011" cy="93512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700" b="1" dirty="0"/>
              <a:t>Flow fields </a:t>
            </a:r>
            <a:r>
              <a:rPr lang="en-US" dirty="0"/>
              <a:t>from the parallel ocean program (</a:t>
            </a:r>
            <a:r>
              <a:rPr lang="en-US" sz="2700" b="1" dirty="0"/>
              <a:t>POP) model</a:t>
            </a:r>
          </a:p>
          <a:p>
            <a:pPr marL="0" lvl="0" indent="0">
              <a:buNone/>
              <a:defRPr/>
            </a:pPr>
            <a:r>
              <a:rPr lang="en-US" sz="2700" dirty="0"/>
              <a:t>				(e.g. </a:t>
            </a:r>
            <a:r>
              <a:rPr lang="en-US" sz="2700" dirty="0" err="1"/>
              <a:t>Weijer</a:t>
            </a:r>
            <a:r>
              <a:rPr lang="en-US" sz="2700" dirty="0"/>
              <a:t> et al. [2012])</a:t>
            </a:r>
          </a:p>
        </p:txBody>
      </p:sp>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24B9ADFC-ADA7-8A4F-862B-8728B6700170}"/>
                  </a:ext>
                </a:extLst>
              </p:cNvPr>
              <p:cNvSpPr txBox="1">
                <a:spLocks/>
              </p:cNvSpPr>
              <p:nvPr/>
            </p:nvSpPr>
            <p:spPr>
              <a:xfrm>
                <a:off x="164165" y="3046639"/>
                <a:ext cx="10515600" cy="147764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chemeClr val="tx1"/>
                    </a:solidFill>
                    <a:effectLst/>
                    <a:uLnTx/>
                    <a:uFillTx/>
                    <a:ea typeface="+mn-ea"/>
                    <a:cs typeface="+mn-cs"/>
                  </a:rPr>
                  <a:t>Backtracking in Parcels: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14:m>
                  <m:oMath xmlns:m="http://schemas.openxmlformats.org/officeDocument/2006/math">
                    <m:acc>
                      <m:accPr>
                        <m:chr m:val="⃗"/>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𝑥</m:t>
                        </m:r>
                      </m:e>
                    </m:acc>
                    <m:d>
                      <m:dPr>
                        <m:ctrlP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ctrlPr>
                      </m:dPr>
                      <m:e>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𝑡</m:t>
                        </m:r>
                        <m:r>
                          <a:rPr kumimoji="0" lang="en-US" sz="3600" b="0" i="0"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m:t>
                        </m:r>
                        <m:r>
                          <m:rPr>
                            <m:sty m:val="p"/>
                          </m:rPr>
                          <a:rPr kumimoji="0" lang="en-US" sz="3600" b="0" i="0"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Δ</m:t>
                        </m:r>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𝑡</m:t>
                        </m:r>
                      </m:e>
                    </m:d>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m:t>
                    </m:r>
                    <m:acc>
                      <m:accPr>
                        <m:chr m:val="⃗"/>
                        <m:ctrlP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ctrlPr>
                      </m:accPr>
                      <m:e>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𝑥</m:t>
                        </m:r>
                      </m:e>
                    </m:acc>
                    <m:d>
                      <m:dPr>
                        <m:ctrlP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ctrlPr>
                      </m:dPr>
                      <m:e>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𝑡</m:t>
                        </m:r>
                      </m:e>
                    </m:d>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m:t>
                    </m:r>
                    <m:nary>
                      <m:naryPr>
                        <m:ctrlP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ctrlPr>
                      </m:naryPr>
                      <m:sub>
                        <m:r>
                          <m:rPr>
                            <m:brk m:alnAt="23"/>
                          </m:rP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𝑡</m:t>
                        </m:r>
                      </m:sub>
                      <m:sup>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𝑡</m:t>
                        </m:r>
                        <m:r>
                          <a:rPr kumimoji="0" lang="en-US" sz="3600" b="0" i="0"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m:t>
                        </m:r>
                        <m:r>
                          <m:rPr>
                            <m:sty m:val="p"/>
                          </m:rPr>
                          <a:rPr kumimoji="0" lang="en-US" sz="3600" b="0" i="0"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Δ</m:t>
                        </m:r>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𝑡</m:t>
                        </m:r>
                      </m:sup>
                      <m:e>
                        <m:acc>
                          <m:accPr>
                            <m:chr m:val="⃗"/>
                            <m:ctrlP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ctrlPr>
                          </m:accPr>
                          <m:e>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𝑣</m:t>
                            </m:r>
                          </m:e>
                        </m:acc>
                        <m:d>
                          <m:dPr>
                            <m:ctrlP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ctrlPr>
                          </m:dPr>
                          <m:e>
                            <m:acc>
                              <m:accPr>
                                <m:chr m:val="⃗"/>
                                <m:ctrlP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ctrlPr>
                              </m:accPr>
                              <m:e>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𝑥</m:t>
                                </m:r>
                              </m:e>
                            </m:acc>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m:t>
                            </m:r>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𝜏</m:t>
                            </m:r>
                          </m:e>
                        </m:d>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𝑑</m:t>
                        </m:r>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𝜏</m:t>
                        </m:r>
                      </m:e>
                    </m:nary>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m:t>
                    </m:r>
                    <m:acc>
                      <m:accPr>
                        <m:chr m:val="⃗"/>
                        <m:ctrlP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ctrlPr>
                      </m:accPr>
                      <m:e>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𝑐</m:t>
                        </m:r>
                      </m:e>
                    </m:acc>
                    <m:r>
                      <m:rPr>
                        <m:sty m:val="p"/>
                      </m:rPr>
                      <a:rPr kumimoji="0" lang="en-US" sz="3600" b="0" i="0"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Δ</m:t>
                    </m:r>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𝑡</m:t>
                    </m:r>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m:t>
                    </m:r>
                    <m:acc>
                      <m:accPr>
                        <m:chr m:val="⃗"/>
                        <m:ctrlP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ctrlPr>
                      </m:accPr>
                      <m:e>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𝑞</m:t>
                        </m:r>
                      </m:e>
                    </m:acc>
                    <m:rad>
                      <m:radPr>
                        <m:degHide m:val="on"/>
                        <m:ctrlP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ctrlPr>
                      </m:radPr>
                      <m:deg/>
                      <m:e>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2</m:t>
                        </m:r>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𝜈</m:t>
                        </m:r>
                        <m:d>
                          <m:dPr>
                            <m:ctrlP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ctrlPr>
                          </m:dPr>
                          <m:e>
                            <m:acc>
                              <m:accPr>
                                <m:chr m:val="⃗"/>
                                <m:ctrlP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ctrlPr>
                              </m:accPr>
                              <m:e>
                                <m:r>
                                  <a:rPr kumimoji="0" lang="en-US" sz="3600" b="0" i="1"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𝑥</m:t>
                                </m:r>
                              </m:e>
                            </m:acc>
                          </m:e>
                        </m:d>
                        <m:r>
                          <m:rPr>
                            <m:sty m:val="p"/>
                          </m:rPr>
                          <a:rPr kumimoji="0" lang="en-US" sz="3600" b="0" i="0" u="none" strike="noStrike" kern="1200" cap="none" spc="0" normalizeH="0" baseline="0" noProof="0" dirty="0" smtClean="0">
                            <a:ln>
                              <a:noFill/>
                            </a:ln>
                            <a:solidFill>
                              <a:schemeClr val="tx1"/>
                            </a:solidFill>
                            <a:effectLst/>
                            <a:uLnTx/>
                            <a:uFillTx/>
                            <a:latin typeface="Cambria Math" panose="02040503050406030204" pitchFamily="18" charset="0"/>
                            <a:ea typeface="+mn-ea"/>
                            <a:cs typeface="+mn-cs"/>
                          </a:rPr>
                          <m:t>Δt</m:t>
                        </m:r>
                      </m:e>
                    </m:rad>
                  </m:oMath>
                </a14:m>
                <a:endParaRPr kumimoji="0" lang="en-US" sz="3200" b="0" i="0" u="none" strike="noStrike" kern="1200" cap="none" spc="0" normalizeH="0" baseline="0" noProof="0" dirty="0">
                  <a:ln>
                    <a:noFill/>
                  </a:ln>
                  <a:solidFill>
                    <a:schemeClr val="tx1"/>
                  </a:solidFill>
                  <a:effectLst/>
                  <a:uLnTx/>
                  <a:uFillTx/>
                  <a:ea typeface="+mn-ea"/>
                  <a:cs typeface="+mn-cs"/>
                </a:endParaRPr>
              </a:p>
            </p:txBody>
          </p:sp>
        </mc:Choice>
        <mc:Fallback xmlns="">
          <p:sp>
            <p:nvSpPr>
              <p:cNvPr id="16" name="Content Placeholder 2">
                <a:extLst>
                  <a:ext uri="{FF2B5EF4-FFF2-40B4-BE49-F238E27FC236}">
                    <a16:creationId xmlns:a16="http://schemas.microsoft.com/office/drawing/2014/main" id="{24B9ADFC-ADA7-8A4F-862B-8728B6700170}"/>
                  </a:ext>
                </a:extLst>
              </p:cNvPr>
              <p:cNvSpPr txBox="1">
                <a:spLocks noRot="1" noChangeAspect="1" noMove="1" noResize="1" noEditPoints="1" noAdjustHandles="1" noChangeArrowheads="1" noChangeShapeType="1" noTextEdit="1"/>
              </p:cNvSpPr>
              <p:nvPr/>
            </p:nvSpPr>
            <p:spPr>
              <a:xfrm>
                <a:off x="164165" y="3046639"/>
                <a:ext cx="10515600" cy="1477646"/>
              </a:xfrm>
              <a:prstGeom prst="rect">
                <a:avLst/>
              </a:prstGeom>
              <a:blipFill>
                <a:blip r:embed="rId5"/>
                <a:stretch>
                  <a:fillRect l="-1206" t="-29310" b="-76724"/>
                </a:stretch>
              </a:blipFill>
            </p:spPr>
            <p:txBody>
              <a:bodyPr/>
              <a:lstStyle/>
              <a:p>
                <a:r>
                  <a:rPr lang="en-US">
                    <a:noFill/>
                  </a:rPr>
                  <a:t> </a:t>
                </a:r>
              </a:p>
            </p:txBody>
          </p:sp>
        </mc:Fallback>
      </mc:AlternateContent>
      <p:sp>
        <p:nvSpPr>
          <p:cNvPr id="18" name="Left Brace 17">
            <a:extLst>
              <a:ext uri="{FF2B5EF4-FFF2-40B4-BE49-F238E27FC236}">
                <a16:creationId xmlns:a16="http://schemas.microsoft.com/office/drawing/2014/main" id="{731DD0C5-7A20-BA42-923B-819AE2A3F895}"/>
              </a:ext>
            </a:extLst>
          </p:cNvPr>
          <p:cNvSpPr/>
          <p:nvPr/>
        </p:nvSpPr>
        <p:spPr>
          <a:xfrm rot="16200000">
            <a:off x="7164779" y="4033755"/>
            <a:ext cx="668715" cy="972000"/>
          </a:xfrm>
          <a:prstGeom prst="leftBrace">
            <a:avLst>
              <a:gd name="adj1" fmla="val 8333"/>
              <a:gd name="adj2" fmla="val 48530"/>
            </a:avLst>
          </a:prstGeom>
          <a:ln w="603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F1BBA6C-5A13-8040-8942-8556DEA1E049}"/>
                  </a:ext>
                </a:extLst>
              </p:cNvPr>
              <p:cNvSpPr txBox="1"/>
              <p:nvPr/>
            </p:nvSpPr>
            <p:spPr>
              <a:xfrm>
                <a:off x="838200" y="4519755"/>
                <a:ext cx="2038443" cy="1173078"/>
              </a:xfrm>
              <a:prstGeom prst="rect">
                <a:avLst/>
              </a:prstGeom>
              <a:noFill/>
            </p:spPr>
            <p:txBody>
              <a:bodyPr wrap="none" rtlCol="0">
                <a:spAutoFit/>
              </a:bodyPr>
              <a:lstStyle/>
              <a:p>
                <a:pPr marL="342900" indent="-342900">
                  <a:buFont typeface="Courier New" panose="02070309020205020404" pitchFamily="49" charset="0"/>
                  <a:buChar char="o"/>
                </a:pPr>
                <a14:m>
                  <m:oMath xmlns:m="http://schemas.openxmlformats.org/officeDocument/2006/math">
                    <m:acc>
                      <m:accPr>
                        <m:chr m:val="⃗"/>
                        <m:ctrlPr>
                          <a:rPr lang="en-US" sz="2400" i="1">
                            <a:latin typeface="Cambria Math" panose="02040503050406030204" pitchFamily="18" charset="0"/>
                          </a:rPr>
                        </m:ctrlPr>
                      </m:accPr>
                      <m:e>
                        <m:r>
                          <a:rPr lang="en-US" sz="2400" b="0" i="1" smtClean="0">
                            <a:latin typeface="Cambria Math" panose="02040503050406030204" pitchFamily="18" charset="0"/>
                          </a:rPr>
                          <m:t>𝑐</m:t>
                        </m:r>
                      </m:e>
                    </m:acc>
                    <m:r>
                      <a:rPr lang="en-US" sz="2400" i="1">
                        <a:latin typeface="Cambria Math" panose="02040503050406030204" pitchFamily="18" charset="0"/>
                      </a:rPr>
                      <m:t>=</m:t>
                    </m:r>
                    <m:d>
                      <m:dPr>
                        <m:ctrlPr>
                          <a:rPr lang="en-US" sz="2400" i="1">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r>
                                <m:rPr>
                                  <m:brk m:alnAt="7"/>
                                </m:rP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𝑤</m:t>
                                  </m:r>
                                </m:e>
                                <m:sub>
                                  <m:r>
                                    <a:rPr lang="en-US" sz="2400" b="0" i="1" smtClean="0">
                                      <a:latin typeface="Cambria Math" panose="02040503050406030204" pitchFamily="18" charset="0"/>
                                    </a:rPr>
                                    <m:t>𝑓</m:t>
                                  </m:r>
                                </m:sub>
                              </m:sSub>
                            </m:e>
                          </m:mr>
                        </m:m>
                      </m:e>
                    </m:d>
                  </m:oMath>
                </a14:m>
                <a:endParaRPr lang="en-US" sz="2400" dirty="0"/>
              </a:p>
            </p:txBody>
          </p:sp>
        </mc:Choice>
        <mc:Fallback xmlns="">
          <p:sp>
            <p:nvSpPr>
              <p:cNvPr id="19" name="TextBox 18">
                <a:extLst>
                  <a:ext uri="{FF2B5EF4-FFF2-40B4-BE49-F238E27FC236}">
                    <a16:creationId xmlns:a16="http://schemas.microsoft.com/office/drawing/2014/main" id="{FF1BBA6C-5A13-8040-8942-8556DEA1E049}"/>
                  </a:ext>
                </a:extLst>
              </p:cNvPr>
              <p:cNvSpPr txBox="1">
                <a:spLocks noRot="1" noChangeAspect="1" noMove="1" noResize="1" noEditPoints="1" noAdjustHandles="1" noChangeArrowheads="1" noChangeShapeType="1" noTextEdit="1"/>
              </p:cNvSpPr>
              <p:nvPr/>
            </p:nvSpPr>
            <p:spPr>
              <a:xfrm>
                <a:off x="838200" y="4519755"/>
                <a:ext cx="2038443" cy="1173078"/>
              </a:xfrm>
              <a:prstGeom prst="rect">
                <a:avLst/>
              </a:prstGeom>
              <a:blipFill>
                <a:blip r:embed="rId6"/>
                <a:stretch>
                  <a:fillRect l="-3704" b="-3226"/>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1D67B2AC-7689-5C45-8D0D-441EE7B45BFC}"/>
              </a:ext>
            </a:extLst>
          </p:cNvPr>
          <p:cNvSpPr/>
          <p:nvPr/>
        </p:nvSpPr>
        <p:spPr>
          <a:xfrm>
            <a:off x="6874498" y="4911604"/>
            <a:ext cx="1074333" cy="461665"/>
          </a:xfrm>
          <a:prstGeom prst="rect">
            <a:avLst/>
          </a:prstGeom>
        </p:spPr>
        <p:txBody>
          <a:bodyPr wrap="none">
            <a:spAutoFit/>
          </a:bodyPr>
          <a:lstStyle/>
          <a:p>
            <a:r>
              <a:rPr lang="en-US" sz="2400" dirty="0"/>
              <a:t>Sinking</a:t>
            </a:r>
          </a:p>
        </p:txBody>
      </p:sp>
      <p:sp>
        <p:nvSpPr>
          <p:cNvPr id="20" name="Footer Placeholder 12">
            <a:extLst>
              <a:ext uri="{FF2B5EF4-FFF2-40B4-BE49-F238E27FC236}">
                <a16:creationId xmlns:a16="http://schemas.microsoft.com/office/drawing/2014/main" id="{C543D9E6-3D37-7D43-B2C1-8F90A55F2735}"/>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P.D.Nooteboom</a:t>
            </a:r>
            <a:endParaRPr lang="en-US"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18AC9E1-CDFE-9147-8DD1-82D19B68A4FB}"/>
                  </a:ext>
                </a:extLst>
              </p:cNvPr>
              <p:cNvSpPr txBox="1"/>
              <p:nvPr/>
            </p:nvSpPr>
            <p:spPr>
              <a:xfrm>
                <a:off x="6615839" y="5640345"/>
                <a:ext cx="4431854"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𝜈</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𝑠</m:t>
                          </m:r>
                        </m:sub>
                      </m:sSub>
                      <m:r>
                        <a:rPr lang="en-US" b="0" i="1" smtClean="0">
                          <a:latin typeface="Cambria Math" panose="02040503050406030204" pitchFamily="18" charset="0"/>
                        </a:rPr>
                        <m:t>𝐴</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𝑢</m:t>
                                      </m:r>
                                    </m:num>
                                    <m:den>
                                      <m:r>
                                        <a:rPr lang="en-US" i="1">
                                          <a:latin typeface="Cambria Math" panose="02040503050406030204" pitchFamily="18" charset="0"/>
                                        </a:rPr>
                                        <m:t>𝜕</m:t>
                                      </m:r>
                                      <m:r>
                                        <a:rPr lang="en-US" i="1">
                                          <a:latin typeface="Cambria Math" panose="02040503050406030204" pitchFamily="18" charset="0"/>
                                        </a:rPr>
                                        <m:t>𝑥</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𝑢</m:t>
                                      </m:r>
                                    </m:num>
                                    <m:den>
                                      <m:r>
                                        <a:rPr lang="en-US" b="0" i="1" smtClean="0">
                                          <a:latin typeface="Cambria Math" panose="02040503050406030204" pitchFamily="18" charset="0"/>
                                        </a:rPr>
                                        <m:t>𝜕</m:t>
                                      </m:r>
                                      <m:r>
                                        <a:rPr lang="en-US" b="0" i="1" smtClean="0">
                                          <a:latin typeface="Cambria Math" panose="02040503050406030204" pitchFamily="18" charset="0"/>
                                        </a:rPr>
                                        <m:t>𝑦</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𝑣</m:t>
                                      </m:r>
                                    </m:num>
                                    <m:den>
                                      <m:r>
                                        <a:rPr lang="en-US" b="0" i="1" smtClean="0">
                                          <a:latin typeface="Cambria Math" panose="02040503050406030204" pitchFamily="18" charset="0"/>
                                        </a:rPr>
                                        <m:t>𝜕</m:t>
                                      </m:r>
                                      <m:r>
                                        <a:rPr lang="en-US" b="0" i="1" smtClean="0">
                                          <a:latin typeface="Cambria Math" panose="02040503050406030204" pitchFamily="18" charset="0"/>
                                        </a:rPr>
                                        <m:t>𝑥</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𝑣</m:t>
                                      </m:r>
                                    </m:num>
                                    <m:den>
                                      <m:r>
                                        <a:rPr lang="en-US" b="0" i="1" smtClean="0">
                                          <a:latin typeface="Cambria Math" panose="02040503050406030204" pitchFamily="18" charset="0"/>
                                        </a:rPr>
                                        <m:t>𝜕</m:t>
                                      </m:r>
                                      <m:r>
                                        <a:rPr lang="en-US" b="0" i="1" smtClean="0">
                                          <a:latin typeface="Cambria Math" panose="02040503050406030204" pitchFamily="18" charset="0"/>
                                        </a:rPr>
                                        <m:t>𝑦</m:t>
                                      </m:r>
                                    </m:den>
                                  </m:f>
                                </m:e>
                              </m:d>
                            </m:e>
                            <m:sup>
                              <m:r>
                                <a:rPr lang="en-US" b="0" i="1" smtClean="0">
                                  <a:latin typeface="Cambria Math" panose="02040503050406030204" pitchFamily="18" charset="0"/>
                                </a:rPr>
                                <m:t>2</m:t>
                              </m:r>
                            </m:sup>
                          </m:sSup>
                        </m:e>
                      </m:rad>
                    </m:oMath>
                  </m:oMathPara>
                </a14:m>
                <a:endParaRPr lang="en-US" dirty="0"/>
              </a:p>
            </p:txBody>
          </p:sp>
        </mc:Choice>
        <mc:Fallback xmlns="">
          <p:sp>
            <p:nvSpPr>
              <p:cNvPr id="21" name="TextBox 20">
                <a:extLst>
                  <a:ext uri="{FF2B5EF4-FFF2-40B4-BE49-F238E27FC236}">
                    <a16:creationId xmlns:a16="http://schemas.microsoft.com/office/drawing/2014/main" id="{518AC9E1-CDFE-9147-8DD1-82D19B68A4FB}"/>
                  </a:ext>
                </a:extLst>
              </p:cNvPr>
              <p:cNvSpPr txBox="1">
                <a:spLocks noRot="1" noChangeAspect="1" noMove="1" noResize="1" noEditPoints="1" noAdjustHandles="1" noChangeArrowheads="1" noChangeShapeType="1" noTextEdit="1"/>
              </p:cNvSpPr>
              <p:nvPr/>
            </p:nvSpPr>
            <p:spPr>
              <a:xfrm>
                <a:off x="6615839" y="5640345"/>
                <a:ext cx="4431854" cy="818366"/>
              </a:xfrm>
              <a:prstGeom prst="rect">
                <a:avLst/>
              </a:prstGeom>
              <a:blipFill>
                <a:blip r:embed="rId7"/>
                <a:stretch>
                  <a:fillRect b="-1538"/>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20AA159D-613F-6147-B670-F5FD53E46EA6}"/>
              </a:ext>
            </a:extLst>
          </p:cNvPr>
          <p:cNvSpPr>
            <a:spLocks noGrp="1"/>
          </p:cNvSpPr>
          <p:nvPr>
            <p:ph type="sldNum" sz="quarter" idx="12"/>
          </p:nvPr>
        </p:nvSpPr>
        <p:spPr/>
        <p:txBody>
          <a:bodyPr/>
          <a:lstStyle/>
          <a:p>
            <a:fld id="{F1B189D9-49BA-E045-A7E1-49E24245DF84}" type="slidenum">
              <a:rPr lang="en-US" smtClean="0"/>
              <a:t>21</a:t>
            </a:fld>
            <a:endParaRPr lang="en-US"/>
          </a:p>
        </p:txBody>
      </p:sp>
    </p:spTree>
    <p:extLst>
      <p:ext uri="{BB962C8B-B14F-4D97-AF65-F5344CB8AC3E}">
        <p14:creationId xmlns:p14="http://schemas.microsoft.com/office/powerpoint/2010/main" val="1646284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A3CBB6E-891A-2747-844E-B994FC4E0819}"/>
                  </a:ext>
                </a:extLst>
              </p:cNvPr>
              <p:cNvSpPr txBox="1"/>
              <p:nvPr/>
            </p:nvSpPr>
            <p:spPr>
              <a:xfrm>
                <a:off x="0" y="1717288"/>
                <a:ext cx="12191999" cy="5014450"/>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𝑥</m:t>
                        </m:r>
                      </m:e>
                    </m:acc>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 </m:t>
                            </m:r>
                            <m:r>
                              <a:rPr lang="en-US" sz="2400" b="0" i="1" smtClean="0">
                                <a:latin typeface="Cambria Math" panose="02040503050406030204" pitchFamily="18" charset="0"/>
                              </a:rPr>
                              <m:t>𝑦</m:t>
                            </m:r>
                            <m:r>
                              <a:rPr lang="en-US" sz="2400" b="0" i="1" smtClean="0">
                                <a:latin typeface="Cambria Math" panose="02040503050406030204" pitchFamily="18" charset="0"/>
                              </a:rPr>
                              <m:t> </m:t>
                            </m:r>
                            <m:r>
                              <a:rPr lang="en-US" sz="2400" b="0" i="1" smtClean="0">
                                <a:latin typeface="Cambria Math" panose="02040503050406030204" pitchFamily="18" charset="0"/>
                              </a:rPr>
                              <m:t>𝑧</m:t>
                            </m:r>
                          </m:e>
                        </m:d>
                      </m:e>
                      <m:sup>
                        <m:r>
                          <a:rPr lang="en-US" sz="2400" b="0" i="1" smtClean="0">
                            <a:latin typeface="Cambria Math" panose="02040503050406030204" pitchFamily="18" charset="0"/>
                          </a:rPr>
                          <m:t>𝑇</m:t>
                        </m:r>
                      </m:sup>
                    </m:sSup>
                  </m:oMath>
                </a14:m>
                <a:r>
                  <a:rPr lang="en-US" sz="2400" b="0" dirty="0"/>
                  <a:t> the three-dimensional particle position at time </a:t>
                </a:r>
                <a14:m>
                  <m:oMath xmlns:m="http://schemas.openxmlformats.org/officeDocument/2006/math">
                    <m:r>
                      <a:rPr lang="en-US" sz="2400" b="0" i="1" smtClean="0">
                        <a:latin typeface="Cambria Math" panose="02040503050406030204" pitchFamily="18" charset="0"/>
                      </a:rPr>
                      <m:t>𝑡</m:t>
                    </m:r>
                  </m:oMath>
                </a14:m>
                <a:endParaRPr lang="en-US" sz="2400" b="0" dirty="0"/>
              </a:p>
              <a:p>
                <a:pPr marL="342900" indent="-342900">
                  <a:buFont typeface="Arial" panose="020B0604020202020204" pitchFamily="34" charset="0"/>
                  <a:buChar char="•"/>
                </a:pPr>
                <a14:m>
                  <m:oMath xmlns:m="http://schemas.openxmlformats.org/officeDocument/2006/math">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𝑡</m:t>
                    </m:r>
                  </m:oMath>
                </a14:m>
                <a:r>
                  <a:rPr lang="en-US" sz="2400" b="0" dirty="0"/>
                  <a:t>&gt;0 the timestep.</a:t>
                </a:r>
              </a:p>
              <a:p>
                <a:pPr marL="342900" indent="-342900">
                  <a:buFont typeface="Arial" panose="020B0604020202020204" pitchFamily="34" charset="0"/>
                  <a:buChar char="•"/>
                </a:pPr>
                <a14:m>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𝑣</m:t>
                        </m:r>
                      </m:e>
                    </m:acc>
                    <m:d>
                      <m:dPr>
                        <m:ctrlPr>
                          <a:rPr lang="en-US" sz="2400" b="0" i="1" smtClean="0">
                            <a:latin typeface="Cambria Math" panose="02040503050406030204" pitchFamily="18" charset="0"/>
                          </a:rPr>
                        </m:ctrlPr>
                      </m:d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𝑥</m:t>
                            </m:r>
                          </m:e>
                        </m:acc>
                        <m:r>
                          <a:rPr lang="en-US" sz="2400" b="0" i="1" smtClean="0">
                            <a:latin typeface="Cambria Math" panose="02040503050406030204" pitchFamily="18" charset="0"/>
                          </a:rPr>
                          <m:t>, </m:t>
                        </m:r>
                        <m:r>
                          <a:rPr lang="en-US" sz="2400" b="0" i="1" smtClean="0">
                            <a:latin typeface="Cambria Math" panose="02040503050406030204" pitchFamily="18" charset="0"/>
                          </a:rPr>
                          <m:t>𝑡</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𝑢</m:t>
                            </m:r>
                            <m:r>
                              <a:rPr lang="en-US" sz="2400" b="0" i="1" smtClean="0">
                                <a:latin typeface="Cambria Math" panose="02040503050406030204" pitchFamily="18" charset="0"/>
                              </a:rPr>
                              <m:t> </m:t>
                            </m:r>
                            <m:r>
                              <a:rPr lang="en-US" sz="2400" b="0" i="1" smtClean="0">
                                <a:latin typeface="Cambria Math" panose="02040503050406030204" pitchFamily="18" charset="0"/>
                              </a:rPr>
                              <m:t>𝑣</m:t>
                            </m:r>
                            <m:r>
                              <a:rPr lang="en-US" sz="2400" b="0" i="1" smtClean="0">
                                <a:latin typeface="Cambria Math" panose="02040503050406030204" pitchFamily="18" charset="0"/>
                              </a:rPr>
                              <m:t> </m:t>
                            </m:r>
                            <m:r>
                              <a:rPr lang="en-US" sz="2400" b="0" i="1" smtClean="0">
                                <a:latin typeface="Cambria Math" panose="02040503050406030204" pitchFamily="18" charset="0"/>
                              </a:rPr>
                              <m:t>𝑤</m:t>
                            </m:r>
                          </m:e>
                        </m:d>
                      </m:e>
                      <m:sup>
                        <m:r>
                          <a:rPr lang="en-US" sz="2400" b="0" i="1" smtClean="0">
                            <a:latin typeface="Cambria Math" panose="02040503050406030204" pitchFamily="18" charset="0"/>
                          </a:rPr>
                          <m:t>𝑇</m:t>
                        </m:r>
                      </m:sup>
                    </m:sSup>
                  </m:oMath>
                </a14:m>
                <a:r>
                  <a:rPr lang="en-US" sz="2400" b="0" dirty="0"/>
                  <a:t> the three-dimensional velocity at location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𝑥</m:t>
                        </m:r>
                      </m:e>
                    </m:acc>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oMath>
                </a14:m>
                <a:r>
                  <a:rPr lang="en-US" sz="2400" dirty="0"/>
                  <a:t> at time </a:t>
                </a:r>
                <a14:m>
                  <m:oMath xmlns:m="http://schemas.openxmlformats.org/officeDocument/2006/math">
                    <m:r>
                      <a:rPr lang="en-US" sz="2400" i="1">
                        <a:latin typeface="Cambria Math" panose="02040503050406030204" pitchFamily="18" charset="0"/>
                      </a:rPr>
                      <m:t>𝑡</m:t>
                    </m:r>
                  </m:oMath>
                </a14:m>
                <a:r>
                  <a:rPr lang="en-US" sz="2400" dirty="0"/>
                  <a:t> in the ocean general circulation model (interpolated linearly in space an in time, given the flow field which is given on a grid with certain temporal resolution). </a:t>
                </a:r>
              </a:p>
              <a:p>
                <a:pPr marL="342900" indent="-342900">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𝑓</m:t>
                        </m:r>
                      </m:sub>
                    </m:sSub>
                  </m:oMath>
                </a14:m>
                <a:r>
                  <a:rPr lang="en-US" sz="2400" b="0" dirty="0"/>
                  <a:t> is the sinking speed of the particle (due to the density difference between the particle and the fluid).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𝑓</m:t>
                        </m:r>
                      </m:sub>
                    </m:sSub>
                    <m:r>
                      <a:rPr lang="en-US" sz="2400" b="0" i="1" smtClean="0">
                        <a:latin typeface="Cambria Math" panose="02040503050406030204" pitchFamily="18" charset="0"/>
                      </a:rPr>
                      <m:t>=6</m:t>
                    </m:r>
                  </m:oMath>
                </a14:m>
                <a:r>
                  <a:rPr lang="en-US" sz="2400" dirty="0"/>
                  <a:t>m/day in this presentation. </a:t>
                </a:r>
                <a:endParaRPr lang="en-US" sz="2400" b="0" dirty="0"/>
              </a:p>
              <a:p>
                <a:pPr marL="342900" indent="-342900">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2</m:t>
                        </m:r>
                      </m:sub>
                    </m:sSub>
                  </m:oMath>
                </a14:m>
                <a:r>
                  <a:rPr lang="en-US" sz="2400" b="0" dirty="0"/>
                  <a:t> are random variables, normally distributed with mean 0 and standard deviation 1</a:t>
                </a:r>
              </a:p>
              <a:p>
                <a:pPr marL="342900" indent="-342900">
                  <a:buFont typeface="Arial" panose="020B0604020202020204" pitchFamily="34" charset="0"/>
                  <a:buChar char="•"/>
                </a:pPr>
                <a14:m>
                  <m:oMath xmlns:m="http://schemas.openxmlformats.org/officeDocument/2006/math">
                    <m:r>
                      <a:rPr lang="en-US" sz="2400" i="1">
                        <a:latin typeface="Cambria Math" panose="02040503050406030204" pitchFamily="18" charset="0"/>
                      </a:rPr>
                      <m:t>𝐴</m:t>
                    </m:r>
                    <m:r>
                      <a:rPr lang="en-US" sz="2400" b="0" i="1" smtClean="0">
                        <a:latin typeface="Cambria Math" panose="02040503050406030204" pitchFamily="18" charset="0"/>
                      </a:rPr>
                      <m:t> </m:t>
                    </m:r>
                  </m:oMath>
                </a14:m>
                <a:r>
                  <a:rPr lang="en-US" sz="2400" b="0" dirty="0"/>
                  <a:t>is the surface area of the grid cell in which the particle is located</a:t>
                </a:r>
              </a:p>
              <a:p>
                <a:pPr marL="342900" indent="-342900">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𝑐</m:t>
                        </m:r>
                      </m:e>
                      <m:sub>
                        <m:r>
                          <a:rPr lang="en-US" sz="2400" b="0" i="1" smtClean="0">
                            <a:latin typeface="Cambria Math" panose="02040503050406030204" pitchFamily="18" charset="0"/>
                          </a:rPr>
                          <m:t>𝑠</m:t>
                        </m:r>
                      </m:sub>
                    </m:sSub>
                  </m:oMath>
                </a14:m>
                <a:r>
                  <a:rPr lang="en-US" sz="2400" b="0" dirty="0"/>
                  <a:t> can be used to determine the strength of the diffusion. </a:t>
                </a:r>
                <a:r>
                  <a:rPr lang="en-US" sz="2400" dirty="0"/>
                  <a:t>We used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𝑐</m:t>
                        </m:r>
                      </m:e>
                      <m:sub>
                        <m:r>
                          <a:rPr lang="en-US" sz="2400" i="1">
                            <a:latin typeface="Cambria Math" panose="02040503050406030204" pitchFamily="18" charset="0"/>
                          </a:rPr>
                          <m:t>𝑠</m:t>
                        </m:r>
                      </m:sub>
                    </m:sSub>
                    <m:r>
                      <a:rPr lang="en-US" sz="2400" b="0" i="1" smtClean="0">
                        <a:latin typeface="Cambria Math" panose="02040503050406030204" pitchFamily="18" charset="0"/>
                      </a:rPr>
                      <m:t>=2</m:t>
                    </m:r>
                  </m:oMath>
                </a14:m>
                <a:r>
                  <a:rPr lang="en-US" sz="2400" b="0" dirty="0"/>
                  <a:t> in this presentation, at which the backtracking analysis compared the most optimal with the analysis in the eddying model</a:t>
                </a:r>
              </a:p>
              <a:p>
                <a:endParaRPr lang="en-US" sz="2800" b="0" dirty="0"/>
              </a:p>
            </p:txBody>
          </p:sp>
        </mc:Choice>
        <mc:Fallback xmlns="">
          <p:sp>
            <p:nvSpPr>
              <p:cNvPr id="4" name="TextBox 3">
                <a:extLst>
                  <a:ext uri="{FF2B5EF4-FFF2-40B4-BE49-F238E27FC236}">
                    <a16:creationId xmlns:a16="http://schemas.microsoft.com/office/drawing/2014/main" id="{0A3CBB6E-891A-2747-844E-B994FC4E0819}"/>
                  </a:ext>
                </a:extLst>
              </p:cNvPr>
              <p:cNvSpPr txBox="1">
                <a:spLocks noRot="1" noChangeAspect="1" noMove="1" noResize="1" noEditPoints="1" noAdjustHandles="1" noChangeArrowheads="1" noChangeShapeType="1" noTextEdit="1"/>
              </p:cNvSpPr>
              <p:nvPr/>
            </p:nvSpPr>
            <p:spPr>
              <a:xfrm>
                <a:off x="0" y="1717288"/>
                <a:ext cx="12191999" cy="5014450"/>
              </a:xfrm>
              <a:prstGeom prst="rect">
                <a:avLst/>
              </a:prstGeom>
              <a:blipFill>
                <a:blip r:embed="rId2"/>
                <a:stretch>
                  <a:fillRect l="-625" t="-1768" r="-417"/>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98967610-10B1-8D4A-97B4-BD43797008D4}"/>
              </a:ext>
            </a:extLst>
          </p:cNvPr>
          <p:cNvSpPr txBox="1">
            <a:spLocks/>
          </p:cNvSpPr>
          <p:nvPr/>
        </p:nvSpPr>
        <p:spPr>
          <a:xfrm>
            <a:off x="347546" y="3917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mn-lt"/>
              </a:rPr>
              <a:t>Explanation of the variables</a:t>
            </a:r>
          </a:p>
        </p:txBody>
      </p:sp>
      <p:sp>
        <p:nvSpPr>
          <p:cNvPr id="2" name="Slide Number Placeholder 1">
            <a:extLst>
              <a:ext uri="{FF2B5EF4-FFF2-40B4-BE49-F238E27FC236}">
                <a16:creationId xmlns:a16="http://schemas.microsoft.com/office/drawing/2014/main" id="{0D7C9A4B-D191-FD4A-B1B1-3F33D389CD38}"/>
              </a:ext>
            </a:extLst>
          </p:cNvPr>
          <p:cNvSpPr>
            <a:spLocks noGrp="1"/>
          </p:cNvSpPr>
          <p:nvPr>
            <p:ph type="sldNum" sz="quarter" idx="12"/>
          </p:nvPr>
        </p:nvSpPr>
        <p:spPr/>
        <p:txBody>
          <a:bodyPr/>
          <a:lstStyle/>
          <a:p>
            <a:fld id="{F1B189D9-49BA-E045-A7E1-49E24245DF84}" type="slidenum">
              <a:rPr lang="en-US" smtClean="0"/>
              <a:t>22</a:t>
            </a:fld>
            <a:endParaRPr lang="en-US"/>
          </a:p>
        </p:txBody>
      </p:sp>
    </p:spTree>
    <p:extLst>
      <p:ext uri="{BB962C8B-B14F-4D97-AF65-F5344CB8AC3E}">
        <p14:creationId xmlns:p14="http://schemas.microsoft.com/office/powerpoint/2010/main" val="3501679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C289509-168A-0C46-BA28-D538D4628BA6}"/>
                  </a:ext>
                </a:extLst>
              </p:cNvPr>
              <p:cNvSpPr>
                <a:spLocks noGrp="1"/>
              </p:cNvSpPr>
              <p:nvPr>
                <p:ph type="title"/>
              </p:nvPr>
            </p:nvSpPr>
            <p:spPr>
              <a:xfrm>
                <a:off x="838200" y="0"/>
                <a:ext cx="10515600" cy="1325563"/>
              </a:xfrm>
            </p:spPr>
            <p:txBody>
              <a:bodyPr>
                <a:normAutofit/>
              </a:bodyPr>
              <a:lstStyle/>
              <a:p>
                <a:r>
                  <a:rPr lang="en-US" sz="3600" dirty="0"/>
                  <a:t>How strong does the stochastic noise depend on </a:t>
                </a:r>
                <a14:m>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𝑐</m:t>
                        </m:r>
                      </m:e>
                      <m:sub>
                        <m:r>
                          <a:rPr lang="en-US" sz="3600" b="0" i="1" smtClean="0">
                            <a:latin typeface="Cambria Math" panose="02040503050406030204" pitchFamily="18" charset="0"/>
                          </a:rPr>
                          <m:t>𝑠</m:t>
                        </m:r>
                      </m:sub>
                    </m:sSub>
                  </m:oMath>
                </a14:m>
                <a:r>
                  <a:rPr lang="en-US" sz="3600" dirty="0"/>
                  <a:t>?</a:t>
                </a:r>
              </a:p>
            </p:txBody>
          </p:sp>
        </mc:Choice>
        <mc:Fallback xmlns="">
          <p:sp>
            <p:nvSpPr>
              <p:cNvPr id="2" name="Title 1">
                <a:extLst>
                  <a:ext uri="{FF2B5EF4-FFF2-40B4-BE49-F238E27FC236}">
                    <a16:creationId xmlns:a16="http://schemas.microsoft.com/office/drawing/2014/main" id="{2C289509-168A-0C46-BA28-D538D4628BA6}"/>
                  </a:ext>
                </a:extLst>
              </p:cNvPr>
              <p:cNvSpPr>
                <a:spLocks noGrp="1" noRot="1" noChangeAspect="1" noMove="1" noResize="1" noEditPoints="1" noAdjustHandles="1" noChangeArrowheads="1" noChangeShapeType="1" noTextEdit="1"/>
              </p:cNvSpPr>
              <p:nvPr>
                <p:ph type="title"/>
              </p:nvPr>
            </p:nvSpPr>
            <p:spPr>
              <a:xfrm>
                <a:off x="838200" y="0"/>
                <a:ext cx="10515600" cy="1325563"/>
              </a:xfrm>
              <a:blipFill>
                <a:blip r:embed="rId2"/>
                <a:stretch>
                  <a:fillRect l="-16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56E79C-155F-6048-B47A-1D9966DA1081}"/>
                  </a:ext>
                </a:extLst>
              </p:cNvPr>
              <p:cNvSpPr>
                <a:spLocks noGrp="1"/>
              </p:cNvSpPr>
              <p:nvPr>
                <p:ph idx="1"/>
              </p:nvPr>
            </p:nvSpPr>
            <p:spPr>
              <a:xfrm>
                <a:off x="783956" y="1907098"/>
                <a:ext cx="10940512" cy="3867716"/>
              </a:xfrm>
            </p:spPr>
            <p:txBody>
              <a:bodyPr>
                <a:normAutofit/>
              </a:bodyPr>
              <a:lstStyle/>
              <a:p>
                <a:pPr>
                  <a:buFont typeface="Courier New" panose="02070309020205020404" pitchFamily="49" charset="0"/>
                  <a:buChar char="o"/>
                </a:pPr>
                <a14:m>
                  <m:oMath xmlns:m="http://schemas.openxmlformats.org/officeDocument/2006/math">
                    <m:r>
                      <a:rPr lang="en-US" sz="2000" i="1" smtClean="0">
                        <a:latin typeface="Cambria Math" panose="02040503050406030204" pitchFamily="18" charset="0"/>
                      </a:rPr>
                      <m:t>𝜈</m:t>
                    </m:r>
                    <m:d>
                      <m:dPr>
                        <m:ctrlPr>
                          <a:rPr lang="en-US" sz="2000" i="1">
                            <a:latin typeface="Cambria Math" panose="02040503050406030204" pitchFamily="18" charset="0"/>
                          </a:rPr>
                        </m:ctrlPr>
                      </m:dPr>
                      <m:e>
                        <m:acc>
                          <m:accPr>
                            <m:chr m:val="⃗"/>
                            <m:ctrlPr>
                              <a:rPr lang="en-US" sz="2000" i="1">
                                <a:latin typeface="Cambria Math" panose="02040503050406030204" pitchFamily="18" charset="0"/>
                              </a:rPr>
                            </m:ctrlPr>
                          </m:accPr>
                          <m:e>
                            <m:r>
                              <a:rPr lang="en-US" sz="2000" i="1">
                                <a:latin typeface="Cambria Math" panose="02040503050406030204" pitchFamily="18" charset="0"/>
                              </a:rPr>
                              <m:t>𝑥</m:t>
                            </m:r>
                          </m:e>
                        </m:acc>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𝑠</m:t>
                        </m:r>
                      </m:sub>
                    </m:sSub>
                    <m:r>
                      <a:rPr lang="en-US" sz="2000" i="1">
                        <a:latin typeface="Cambria Math" panose="02040503050406030204" pitchFamily="18" charset="0"/>
                      </a:rPr>
                      <m:t>𝐴</m:t>
                    </m:r>
                    <m:rad>
                      <m:radPr>
                        <m:degHide m:val="on"/>
                        <m:ctrlPr>
                          <a:rPr lang="en-US" sz="2000" i="1">
                            <a:latin typeface="Cambria Math" panose="02040503050406030204" pitchFamily="18" charset="0"/>
                          </a:rPr>
                        </m:ctrlPr>
                      </m:radPr>
                      <m:deg/>
                      <m:e>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𝑢</m:t>
                                    </m:r>
                                  </m:num>
                                  <m:den>
                                    <m:r>
                                      <a:rPr lang="en-US" sz="2000" i="1">
                                        <a:latin typeface="Cambria Math" panose="02040503050406030204" pitchFamily="18" charset="0"/>
                                      </a:rPr>
                                      <m:t>𝜕</m:t>
                                    </m:r>
                                    <m:r>
                                      <a:rPr lang="en-US" sz="2000" i="1">
                                        <a:latin typeface="Cambria Math" panose="02040503050406030204" pitchFamily="18" charset="0"/>
                                      </a:rPr>
                                      <m:t>𝑥</m:t>
                                    </m:r>
                                  </m:den>
                                </m:f>
                              </m:e>
                            </m:d>
                          </m:e>
                          <m:sup>
                            <m:r>
                              <a:rPr lang="en-US" sz="2000" i="1">
                                <a:latin typeface="Cambria Math" panose="02040503050406030204" pitchFamily="18" charset="0"/>
                              </a:rPr>
                              <m:t>2</m:t>
                            </m:r>
                          </m:sup>
                        </m:sSup>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𝑢</m:t>
                                    </m:r>
                                  </m:num>
                                  <m:den>
                                    <m:r>
                                      <a:rPr lang="en-US" sz="2000" i="1">
                                        <a:latin typeface="Cambria Math" panose="02040503050406030204" pitchFamily="18" charset="0"/>
                                      </a:rPr>
                                      <m:t>𝜕</m:t>
                                    </m:r>
                                    <m:r>
                                      <a:rPr lang="en-US" sz="2000" i="1">
                                        <a:latin typeface="Cambria Math" panose="02040503050406030204" pitchFamily="18" charset="0"/>
                                      </a:rPr>
                                      <m:t>𝑦</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𝑣</m:t>
                                    </m:r>
                                  </m:num>
                                  <m:den>
                                    <m:r>
                                      <a:rPr lang="en-US" sz="2000" i="1">
                                        <a:latin typeface="Cambria Math" panose="02040503050406030204" pitchFamily="18" charset="0"/>
                                      </a:rPr>
                                      <m:t>𝜕</m:t>
                                    </m:r>
                                    <m:r>
                                      <a:rPr lang="en-US" sz="2000" i="1">
                                        <a:latin typeface="Cambria Math" panose="02040503050406030204" pitchFamily="18" charset="0"/>
                                      </a:rPr>
                                      <m:t>𝑥</m:t>
                                    </m:r>
                                  </m:den>
                                </m:f>
                              </m:e>
                            </m:d>
                          </m:e>
                          <m:sup>
                            <m:r>
                              <a:rPr lang="en-US" sz="2000" i="1">
                                <a:latin typeface="Cambria Math" panose="02040503050406030204" pitchFamily="18" charset="0"/>
                              </a:rPr>
                              <m:t>2</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𝑣</m:t>
                                    </m:r>
                                  </m:num>
                                  <m:den>
                                    <m:r>
                                      <a:rPr lang="en-US" sz="2000" i="1">
                                        <a:latin typeface="Cambria Math" panose="02040503050406030204" pitchFamily="18" charset="0"/>
                                      </a:rPr>
                                      <m:t>𝜕</m:t>
                                    </m:r>
                                    <m:r>
                                      <a:rPr lang="en-US" sz="2000" i="1">
                                        <a:latin typeface="Cambria Math" panose="02040503050406030204" pitchFamily="18" charset="0"/>
                                      </a:rPr>
                                      <m:t>𝑦</m:t>
                                    </m:r>
                                  </m:den>
                                </m:f>
                              </m:e>
                            </m:d>
                          </m:e>
                          <m:sup>
                            <m:r>
                              <a:rPr lang="en-US" sz="2000" i="1">
                                <a:latin typeface="Cambria Math" panose="02040503050406030204" pitchFamily="18" charset="0"/>
                              </a:rPr>
                              <m:t>2</m:t>
                            </m:r>
                          </m:sup>
                        </m:sSup>
                      </m:e>
                    </m:rad>
                  </m:oMath>
                </a14:m>
                <a:r>
                  <a:rPr lang="en-US" sz="2000" dirty="0"/>
                  <a:t> the </a:t>
                </a:r>
                <a:r>
                  <a:rPr lang="en-US" sz="2000" dirty="0" err="1"/>
                  <a:t>Smagorinsky</a:t>
                </a:r>
                <a:r>
                  <a:rPr lang="en-US" sz="2000" dirty="0"/>
                  <a:t> (1963) viscosity</a:t>
                </a:r>
              </a:p>
              <a:p>
                <a:pPr marL="342900" indent="-342900">
                  <a:buFont typeface="Courier New" panose="02070309020205020404" pitchFamily="49" charset="0"/>
                  <a:buChar char="o"/>
                </a:pP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𝑞</m:t>
                        </m:r>
                      </m:e>
                    </m:acc>
                    <m:r>
                      <a:rPr lang="en-US" sz="2000" i="1">
                        <a:latin typeface="Cambria Math" panose="02040503050406030204" pitchFamily="18" charset="0"/>
                      </a:rPr>
                      <m:t>=</m:t>
                    </m:r>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sSub>
                                <m:sSubPr>
                                  <m:ctrlPr>
                                    <a:rPr lang="en-US" sz="2000" i="1">
                                      <a:latin typeface="Cambria Math" panose="02040503050406030204" pitchFamily="18" charset="0"/>
                                    </a:rPr>
                                  </m:ctrlPr>
                                </m:sSubPr>
                                <m:e>
                                  <m:r>
                                    <m:rPr>
                                      <m:brk m:alnAt="7"/>
                                    </m:rPr>
                                    <a:rPr lang="en-US" sz="2000" i="1">
                                      <a:latin typeface="Cambria Math" panose="02040503050406030204" pitchFamily="18" charset="0"/>
                                    </a:rPr>
                                    <m:t>𝑅</m:t>
                                  </m:r>
                                </m:e>
                                <m:sub>
                                  <m:r>
                                    <m:rPr>
                                      <m:brk m:alnAt="7"/>
                                    </m:rPr>
                                    <a:rPr lang="en-US" sz="2000" i="1">
                                      <a:latin typeface="Cambria Math" panose="02040503050406030204" pitchFamily="18" charset="0"/>
                                    </a:rPr>
                                    <m:t>1</m:t>
                                  </m:r>
                                </m:sub>
                              </m:sSub>
                            </m:e>
                          </m:mr>
                          <m:mr>
                            <m:e>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2</m:t>
                                  </m:r>
                                </m:sub>
                              </m:sSub>
                            </m:e>
                          </m:mr>
                          <m:mr>
                            <m:e>
                              <m:r>
                                <a:rPr lang="en-US" sz="2000" i="1">
                                  <a:latin typeface="Cambria Math" panose="02040503050406030204" pitchFamily="18" charset="0"/>
                                </a:rPr>
                                <m:t>0</m:t>
                              </m:r>
                            </m:e>
                          </m:mr>
                        </m:m>
                      </m:e>
                    </m:d>
                    <m:r>
                      <a:rPr lang="en-US" sz="2000" b="0" i="1" smtClean="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2</m:t>
                        </m:r>
                      </m:sub>
                    </m:sSub>
                    <m:r>
                      <a:rPr lang="en-US" sz="2000" i="1">
                        <a:latin typeface="Cambria Math" panose="02040503050406030204" pitchFamily="18" charset="0"/>
                      </a:rPr>
                      <m:t>∼</m:t>
                    </m:r>
                    <m:r>
                      <a:rPr lang="en-US" sz="2000" i="1">
                        <a:latin typeface="Cambria Math" panose="02040503050406030204" pitchFamily="18" charset="0"/>
                      </a:rPr>
                      <m:t>𝑁</m:t>
                    </m:r>
                    <m:r>
                      <a:rPr lang="en-US" sz="2000" i="1">
                        <a:latin typeface="Cambria Math" panose="02040503050406030204" pitchFamily="18" charset="0"/>
                      </a:rPr>
                      <m:t>(0,1)</m:t>
                    </m:r>
                  </m:oMath>
                </a14:m>
                <a:endParaRPr lang="en-US" sz="2000" dirty="0"/>
              </a:p>
              <a:p>
                <a:pPr marL="0" indent="0">
                  <a:buNone/>
                </a:pPr>
                <a:r>
                  <a:rPr lang="en-US" sz="2000" dirty="0"/>
                  <a:t>The shear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𝜈</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𝑠</m:t>
                            </m:r>
                          </m:sub>
                        </m:sSub>
                        <m:r>
                          <a:rPr lang="en-US" sz="2000" b="0" i="1" smtClean="0">
                            <a:latin typeface="Cambria Math" panose="02040503050406030204" pitchFamily="18" charset="0"/>
                          </a:rPr>
                          <m:t>𝐴</m:t>
                        </m:r>
                      </m:den>
                    </m:f>
                  </m:oMath>
                </a14:m>
                <a:r>
                  <a:rPr lang="en-US" sz="2000" dirty="0"/>
                  <a:t>) is in the order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−9</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−7</m:t>
                        </m:r>
                      </m:sup>
                    </m:sSup>
                    <m:sSup>
                      <m:sSupPr>
                        <m:ctrlPr>
                          <a:rPr lang="en-US" sz="2000" b="0" i="1" dirty="0" smtClean="0">
                            <a:latin typeface="Cambria Math" panose="02040503050406030204" pitchFamily="18" charset="0"/>
                          </a:rPr>
                        </m:ctrlPr>
                      </m:sSupPr>
                      <m:e>
                        <m:r>
                          <m:rPr>
                            <m:sty m:val="p"/>
                          </m:rPr>
                          <a:rPr lang="en-US" sz="2000" b="0" i="0" dirty="0" smtClean="0">
                            <a:latin typeface="Cambria Math" panose="02040503050406030204" pitchFamily="18" charset="0"/>
                          </a:rPr>
                          <m:t>s</m:t>
                        </m:r>
                      </m:e>
                      <m:sup>
                        <m:r>
                          <a:rPr lang="en-US" sz="2000" b="0" i="1" dirty="0" smtClean="0">
                            <a:latin typeface="Cambria Math" panose="02040503050406030204" pitchFamily="18" charset="0"/>
                          </a:rPr>
                          <m:t>−</m:t>
                        </m:r>
                        <m:r>
                          <a:rPr lang="en-US" sz="2000" b="0" i="0" dirty="0" smtClean="0">
                            <a:latin typeface="Cambria Math" panose="02040503050406030204" pitchFamily="18" charset="0"/>
                          </a:rPr>
                          <m:t>1</m:t>
                        </m:r>
                      </m:sup>
                    </m:sSup>
                    <m:r>
                      <a:rPr lang="en-US" sz="2000" b="0" i="1" dirty="0" smtClean="0">
                        <a:latin typeface="Cambria Math" panose="02040503050406030204" pitchFamily="18" charset="0"/>
                      </a:rPr>
                      <m:t> , </m:t>
                    </m:r>
                    <m:r>
                      <a:rPr lang="en-US" sz="2000" b="0" i="1" dirty="0" smtClean="0">
                        <a:latin typeface="Cambria Math" panose="02040503050406030204" pitchFamily="18" charset="0"/>
                      </a:rPr>
                      <m:t>𝐴</m:t>
                    </m:r>
                    <m:r>
                      <a:rPr lang="en-US" sz="2000" b="0" i="1" dirty="0" smtClean="0">
                        <a:latin typeface="Cambria Math" panose="02040503050406030204" pitchFamily="18" charset="0"/>
                      </a:rPr>
                      <m:t>≈</m:t>
                    </m:r>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10</m:t>
                        </m:r>
                      </m:e>
                      <m:sup>
                        <m:r>
                          <a:rPr lang="en-US" sz="2000" b="0" i="1" dirty="0" smtClean="0">
                            <a:latin typeface="Cambria Math" panose="02040503050406030204" pitchFamily="18" charset="0"/>
                          </a:rPr>
                          <m:t>4</m:t>
                        </m:r>
                      </m:sup>
                    </m:sSup>
                  </m:oMath>
                </a14:m>
                <a:r>
                  <a:rPr lang="en-US" sz="2000" dirty="0"/>
                  <a:t>k</a:t>
                </a:r>
                <a14:m>
                  <m:oMath xmlns:m="http://schemas.openxmlformats.org/officeDocument/2006/math">
                    <m:sSup>
                      <m:sSupPr>
                        <m:ctrlPr>
                          <a:rPr lang="en-US" sz="2000" b="0" i="1" dirty="0" smtClean="0">
                            <a:latin typeface="Cambria Math" panose="02040503050406030204" pitchFamily="18" charset="0"/>
                          </a:rPr>
                        </m:ctrlPr>
                      </m:sSupPr>
                      <m:e>
                        <m:r>
                          <m:rPr>
                            <m:sty m:val="p"/>
                          </m:rPr>
                          <a:rPr lang="en-US" sz="2000" b="0" i="0" dirty="0" smtClean="0">
                            <a:latin typeface="Cambria Math" panose="02040503050406030204" pitchFamily="18" charset="0"/>
                          </a:rPr>
                          <m:t>m</m:t>
                        </m:r>
                      </m:e>
                      <m:sup>
                        <m:r>
                          <a:rPr lang="en-US" sz="2000" b="0" i="1" dirty="0" smtClean="0">
                            <a:latin typeface="Cambria Math" panose="02040503050406030204" pitchFamily="18" charset="0"/>
                          </a:rPr>
                          <m:t>2</m:t>
                        </m:r>
                      </m:sup>
                    </m:sSup>
                  </m:oMath>
                </a14:m>
                <a:r>
                  <a:rPr lang="en-US" sz="2000" dirty="0"/>
                  <a:t> in the non-eddying POP</a:t>
                </a:r>
              </a:p>
              <a:p>
                <a:pPr marL="0" indent="0">
                  <a:buNone/>
                </a:pPr>
                <a:r>
                  <a:rPr lang="en-US" sz="2000" dirty="0"/>
                  <a:t>So the standard deviation of </a:t>
                </a:r>
                <a14:m>
                  <m:oMath xmlns:m="http://schemas.openxmlformats.org/officeDocument/2006/math">
                    <m:acc>
                      <m:accPr>
                        <m:chr m:val="⃗"/>
                        <m:ctrlPr>
                          <a:rPr lang="en-US" sz="2000" i="1" dirty="0">
                            <a:latin typeface="Cambria Math" panose="02040503050406030204" pitchFamily="18" charset="0"/>
                          </a:rPr>
                        </m:ctrlPr>
                      </m:accPr>
                      <m:e>
                        <m:r>
                          <a:rPr lang="en-US" sz="2000" i="1" dirty="0">
                            <a:latin typeface="Cambria Math" panose="02040503050406030204" pitchFamily="18" charset="0"/>
                          </a:rPr>
                          <m:t>𝑞</m:t>
                        </m:r>
                      </m:e>
                    </m:acc>
                    <m:rad>
                      <m:radPr>
                        <m:degHide m:val="on"/>
                        <m:ctrlPr>
                          <a:rPr lang="en-US" sz="2000" i="1" dirty="0">
                            <a:latin typeface="Cambria Math" panose="02040503050406030204" pitchFamily="18" charset="0"/>
                          </a:rPr>
                        </m:ctrlPr>
                      </m:radPr>
                      <m:deg/>
                      <m:e>
                        <m:r>
                          <a:rPr lang="en-US" sz="2000" i="1" dirty="0">
                            <a:latin typeface="Cambria Math" panose="02040503050406030204" pitchFamily="18" charset="0"/>
                          </a:rPr>
                          <m:t>2</m:t>
                        </m:r>
                        <m:r>
                          <a:rPr lang="en-US" sz="2000" i="1" dirty="0">
                            <a:latin typeface="Cambria Math" panose="02040503050406030204" pitchFamily="18" charset="0"/>
                          </a:rPr>
                          <m:t>𝜈</m:t>
                        </m:r>
                        <m:d>
                          <m:dPr>
                            <m:ctrlPr>
                              <a:rPr lang="en-US" sz="2000" i="1" dirty="0">
                                <a:latin typeface="Cambria Math" panose="02040503050406030204" pitchFamily="18" charset="0"/>
                              </a:rPr>
                            </m:ctrlPr>
                          </m:dPr>
                          <m:e>
                            <m:acc>
                              <m:accPr>
                                <m:chr m:val="⃗"/>
                                <m:ctrlPr>
                                  <a:rPr lang="en-US" sz="2000" i="1" dirty="0">
                                    <a:latin typeface="Cambria Math" panose="02040503050406030204" pitchFamily="18" charset="0"/>
                                  </a:rPr>
                                </m:ctrlPr>
                              </m:accPr>
                              <m:e>
                                <m:r>
                                  <a:rPr lang="en-US" sz="2000" i="1" dirty="0">
                                    <a:latin typeface="Cambria Math" panose="02040503050406030204" pitchFamily="18" charset="0"/>
                                  </a:rPr>
                                  <m:t>𝑥</m:t>
                                </m:r>
                              </m:e>
                            </m:acc>
                          </m:e>
                        </m:d>
                        <m:r>
                          <m:rPr>
                            <m:sty m:val="p"/>
                          </m:rPr>
                          <a:rPr lang="en-US" sz="2000" dirty="0">
                            <a:latin typeface="Cambria Math" panose="02040503050406030204" pitchFamily="18" charset="0"/>
                          </a:rPr>
                          <m:t>Δt</m:t>
                        </m:r>
                      </m:e>
                    </m:rad>
                  </m:oMath>
                </a14:m>
                <a:r>
                  <a:rPr lang="en-US" sz="2000" dirty="0"/>
                  <a:t> after 20 days (</a:t>
                </a:r>
                <a14:m>
                  <m:oMath xmlns:m="http://schemas.openxmlformats.org/officeDocument/2006/math">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𝑡</m:t>
                    </m:r>
                    <m:r>
                      <a:rPr lang="en-US" sz="2000" b="0" i="1" smtClean="0">
                        <a:latin typeface="Cambria Math" panose="02040503050406030204" pitchFamily="18" charset="0"/>
                      </a:rPr>
                      <m:t>≈1.6⋅</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6</m:t>
                        </m:r>
                      </m:sup>
                    </m:sSup>
                  </m:oMath>
                </a14:m>
                <a:r>
                  <a:rPr lang="en-US" sz="2000" dirty="0"/>
                  <a:t>s) ranges from </a:t>
                </a:r>
                <a14:m>
                  <m:oMath xmlns:m="http://schemas.openxmlformats.org/officeDocument/2006/math">
                    <m:r>
                      <a:rPr lang="en-US" sz="2000" b="0" i="1" smtClean="0">
                        <a:latin typeface="Cambria Math" panose="02040503050406030204" pitchFamily="18" charset="0"/>
                      </a:rPr>
                      <m:t>6</m:t>
                    </m:r>
                    <m:rad>
                      <m:radPr>
                        <m:degHide m:val="on"/>
                        <m:ctrlPr>
                          <a:rPr lang="en-US" sz="2000" b="0" i="1" smtClean="0">
                            <a:latin typeface="Cambria Math" panose="02040503050406030204" pitchFamily="18" charset="0"/>
                          </a:rPr>
                        </m:ctrlPr>
                      </m:radPr>
                      <m:deg/>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𝑠</m:t>
                            </m:r>
                          </m:sub>
                        </m:sSub>
                      </m:e>
                    </m:rad>
                  </m:oMath>
                </a14:m>
                <a:r>
                  <a:rPr lang="en-US" sz="2000" dirty="0"/>
                  <a:t> to </a:t>
                </a:r>
                <a14:m>
                  <m:oMath xmlns:m="http://schemas.openxmlformats.org/officeDocument/2006/math">
                    <m:r>
                      <a:rPr lang="en-US" sz="2000" i="1">
                        <a:latin typeface="Cambria Math" panose="02040503050406030204" pitchFamily="18" charset="0"/>
                      </a:rPr>
                      <m:t>6</m:t>
                    </m:r>
                    <m:r>
                      <a:rPr lang="en-US" sz="2000" b="0" i="1" smtClean="0">
                        <a:latin typeface="Cambria Math" panose="02040503050406030204" pitchFamily="18" charset="0"/>
                      </a:rPr>
                      <m:t>0</m:t>
                    </m:r>
                    <m:rad>
                      <m:radPr>
                        <m:degHide m:val="on"/>
                        <m:ctrlPr>
                          <a:rPr lang="en-US" sz="2000" i="1">
                            <a:latin typeface="Cambria Math" panose="02040503050406030204" pitchFamily="18" charset="0"/>
                          </a:rPr>
                        </m:ctrlPr>
                      </m:radPr>
                      <m:deg/>
                      <m:e>
                        <m:sSub>
                          <m:sSubPr>
                            <m:ctrlPr>
                              <a:rPr lang="en-US" sz="2000" i="1">
                                <a:latin typeface="Cambria Math" panose="02040503050406030204" pitchFamily="18" charset="0"/>
                              </a:rPr>
                            </m:ctrlPr>
                          </m:sSubPr>
                          <m:e>
                            <m:r>
                              <a:rPr lang="en-US" sz="2000" i="1">
                                <a:latin typeface="Cambria Math" panose="02040503050406030204" pitchFamily="18" charset="0"/>
                              </a:rPr>
                              <m:t>𝑐</m:t>
                            </m:r>
                          </m:e>
                          <m:sub>
                            <m:r>
                              <a:rPr lang="en-US" sz="2000" i="1">
                                <a:latin typeface="Cambria Math" panose="02040503050406030204" pitchFamily="18" charset="0"/>
                              </a:rPr>
                              <m:t>𝑠</m:t>
                            </m:r>
                          </m:sub>
                        </m:sSub>
                      </m:e>
                    </m:rad>
                    <m:r>
                      <a:rPr lang="en-US" sz="2000" b="0" i="0" smtClean="0">
                        <a:latin typeface="Cambria Math" panose="02040503050406030204" pitchFamily="18" charset="0"/>
                      </a:rPr>
                      <m:t> </m:t>
                    </m:r>
                    <m:r>
                      <m:rPr>
                        <m:sty m:val="p"/>
                      </m:rPr>
                      <a:rPr lang="en-US" sz="2000" b="0" i="0" smtClean="0">
                        <a:latin typeface="Cambria Math" panose="02040503050406030204" pitchFamily="18" charset="0"/>
                      </a:rPr>
                      <m:t>km</m:t>
                    </m:r>
                    <m:r>
                      <a:rPr lang="en-US" sz="2000" b="0" i="0" smtClean="0">
                        <a:latin typeface="Cambria Math" panose="02040503050406030204" pitchFamily="18" charset="0"/>
                      </a:rPr>
                      <m:t>.</m:t>
                    </m:r>
                  </m:oMath>
                </a14:m>
                <a:endParaRPr lang="en-US" sz="2000" dirty="0"/>
              </a:p>
              <a:p>
                <a:endParaRPr lang="en-US" dirty="0"/>
              </a:p>
              <a:p>
                <a:pPr marL="0" indent="0">
                  <a:buNone/>
                </a:pPr>
                <a:r>
                  <a:rPr lang="en-US" sz="2000" dirty="0"/>
                  <a:t>The scale of mesoscale eddies: 10-100 km and 10-30 days.</a:t>
                </a:r>
              </a:p>
            </p:txBody>
          </p:sp>
        </mc:Choice>
        <mc:Fallback xmlns="">
          <p:sp>
            <p:nvSpPr>
              <p:cNvPr id="3" name="Content Placeholder 2">
                <a:extLst>
                  <a:ext uri="{FF2B5EF4-FFF2-40B4-BE49-F238E27FC236}">
                    <a16:creationId xmlns:a16="http://schemas.microsoft.com/office/drawing/2014/main" id="{C356E79C-155F-6048-B47A-1D9966DA1081}"/>
                  </a:ext>
                </a:extLst>
              </p:cNvPr>
              <p:cNvSpPr>
                <a:spLocks noGrp="1" noRot="1" noChangeAspect="1" noMove="1" noResize="1" noEditPoints="1" noAdjustHandles="1" noChangeArrowheads="1" noChangeShapeType="1" noTextEdit="1"/>
              </p:cNvSpPr>
              <p:nvPr>
                <p:ph idx="1"/>
              </p:nvPr>
            </p:nvSpPr>
            <p:spPr>
              <a:xfrm>
                <a:off x="783956" y="1907098"/>
                <a:ext cx="10940512" cy="3867716"/>
              </a:xfrm>
              <a:blipFill>
                <a:blip r:embed="rId3"/>
                <a:stretch>
                  <a:fillRect l="-5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920D6E1-D2AE-374D-A7D2-8D32AA451F1C}"/>
                  </a:ext>
                </a:extLst>
              </p:cNvPr>
              <p:cNvSpPr/>
              <p:nvPr/>
            </p:nvSpPr>
            <p:spPr>
              <a:xfrm>
                <a:off x="783956" y="1325563"/>
                <a:ext cx="4932953" cy="465064"/>
              </a:xfrm>
              <a:prstGeom prst="rect">
                <a:avLst/>
              </a:prstGeom>
            </p:spPr>
            <p:txBody>
              <a:bodyPr wrap="none">
                <a:spAutoFit/>
              </a:bodyPr>
              <a:lstStyle/>
              <a:p>
                <a14:m>
                  <m:oMath xmlns:m="http://schemas.openxmlformats.org/officeDocument/2006/math">
                    <m:acc>
                      <m:accPr>
                        <m:chr m:val="⃗"/>
                        <m:ctrlPr>
                          <a:rPr lang="en-US" sz="2000" i="1" dirty="0" smtClean="0">
                            <a:latin typeface="Cambria Math" panose="02040503050406030204" pitchFamily="18" charset="0"/>
                          </a:rPr>
                        </m:ctrlPr>
                      </m:accPr>
                      <m:e>
                        <m:r>
                          <a:rPr lang="en-US" sz="2000" i="1" dirty="0">
                            <a:latin typeface="Cambria Math" panose="02040503050406030204" pitchFamily="18" charset="0"/>
                          </a:rPr>
                          <m:t>𝑞</m:t>
                        </m:r>
                      </m:e>
                    </m:acc>
                    <m:rad>
                      <m:radPr>
                        <m:degHide m:val="on"/>
                        <m:ctrlPr>
                          <a:rPr lang="en-US" sz="2000" i="1" dirty="0">
                            <a:latin typeface="Cambria Math" panose="02040503050406030204" pitchFamily="18" charset="0"/>
                          </a:rPr>
                        </m:ctrlPr>
                      </m:radPr>
                      <m:deg/>
                      <m:e>
                        <m:r>
                          <a:rPr lang="en-US" sz="2000" i="1" dirty="0">
                            <a:latin typeface="Cambria Math" panose="02040503050406030204" pitchFamily="18" charset="0"/>
                          </a:rPr>
                          <m:t>2</m:t>
                        </m:r>
                        <m:r>
                          <a:rPr lang="en-US" sz="2000" i="1" dirty="0">
                            <a:latin typeface="Cambria Math" panose="02040503050406030204" pitchFamily="18" charset="0"/>
                          </a:rPr>
                          <m:t>𝜈</m:t>
                        </m:r>
                        <m:d>
                          <m:dPr>
                            <m:ctrlPr>
                              <a:rPr lang="en-US" sz="2000" i="1" dirty="0">
                                <a:latin typeface="Cambria Math" panose="02040503050406030204" pitchFamily="18" charset="0"/>
                              </a:rPr>
                            </m:ctrlPr>
                          </m:dPr>
                          <m:e>
                            <m:acc>
                              <m:accPr>
                                <m:chr m:val="⃗"/>
                                <m:ctrlPr>
                                  <a:rPr lang="en-US" sz="2000" i="1" dirty="0">
                                    <a:latin typeface="Cambria Math" panose="02040503050406030204" pitchFamily="18" charset="0"/>
                                  </a:rPr>
                                </m:ctrlPr>
                              </m:accPr>
                              <m:e>
                                <m:r>
                                  <a:rPr lang="en-US" sz="2000" i="1" dirty="0">
                                    <a:latin typeface="Cambria Math" panose="02040503050406030204" pitchFamily="18" charset="0"/>
                                  </a:rPr>
                                  <m:t>𝑥</m:t>
                                </m:r>
                              </m:e>
                            </m:acc>
                          </m:e>
                        </m:d>
                        <m:r>
                          <m:rPr>
                            <m:sty m:val="p"/>
                          </m:rPr>
                          <a:rPr lang="en-US" sz="2000" dirty="0">
                            <a:latin typeface="Cambria Math" panose="02040503050406030204" pitchFamily="18" charset="0"/>
                          </a:rPr>
                          <m:t>Δt</m:t>
                        </m:r>
                      </m:e>
                    </m:rad>
                  </m:oMath>
                </a14:m>
                <a:r>
                  <a:rPr lang="en-US" sz="2000" dirty="0"/>
                  <a:t>   is the stochastic noise term with</a:t>
                </a:r>
              </a:p>
            </p:txBody>
          </p:sp>
        </mc:Choice>
        <mc:Fallback xmlns="">
          <p:sp>
            <p:nvSpPr>
              <p:cNvPr id="5" name="Rectangle 4">
                <a:extLst>
                  <a:ext uri="{FF2B5EF4-FFF2-40B4-BE49-F238E27FC236}">
                    <a16:creationId xmlns:a16="http://schemas.microsoft.com/office/drawing/2014/main" id="{B920D6E1-D2AE-374D-A7D2-8D32AA451F1C}"/>
                  </a:ext>
                </a:extLst>
              </p:cNvPr>
              <p:cNvSpPr>
                <a:spLocks noRot="1" noChangeAspect="1" noMove="1" noResize="1" noEditPoints="1" noAdjustHandles="1" noChangeArrowheads="1" noChangeShapeType="1" noTextEdit="1"/>
              </p:cNvSpPr>
              <p:nvPr/>
            </p:nvSpPr>
            <p:spPr>
              <a:xfrm>
                <a:off x="783956" y="1325563"/>
                <a:ext cx="4932953" cy="465064"/>
              </a:xfrm>
              <a:prstGeom prst="rect">
                <a:avLst/>
              </a:prstGeom>
              <a:blipFill>
                <a:blip r:embed="rId4"/>
                <a:stretch>
                  <a:fillRect r="-257" b="-21053"/>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448B0B18-377D-3A43-B21B-9E678870D66D}"/>
              </a:ext>
            </a:extLst>
          </p:cNvPr>
          <p:cNvSpPr>
            <a:spLocks noGrp="1"/>
          </p:cNvSpPr>
          <p:nvPr>
            <p:ph type="sldNum" sz="quarter" idx="12"/>
          </p:nvPr>
        </p:nvSpPr>
        <p:spPr/>
        <p:txBody>
          <a:bodyPr/>
          <a:lstStyle/>
          <a:p>
            <a:fld id="{F1B189D9-49BA-E045-A7E1-49E24245DF84}" type="slidenum">
              <a:rPr lang="en-US" smtClean="0"/>
              <a:t>23</a:t>
            </a:fld>
            <a:endParaRPr lang="en-US"/>
          </a:p>
        </p:txBody>
      </p:sp>
    </p:spTree>
    <p:extLst>
      <p:ext uri="{BB962C8B-B14F-4D97-AF65-F5344CB8AC3E}">
        <p14:creationId xmlns:p14="http://schemas.microsoft.com/office/powerpoint/2010/main" val="83948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A4CD674C-1BDA-1B43-A8E5-DD3F11B8D0CF}"/>
              </a:ext>
            </a:extLst>
          </p:cNvPr>
          <p:cNvSpPr/>
          <p:nvPr/>
        </p:nvSpPr>
        <p:spPr>
          <a:xfrm>
            <a:off x="-148856" y="-400544"/>
            <a:ext cx="12340856" cy="3041649"/>
          </a:xfrm>
          <a:custGeom>
            <a:avLst/>
            <a:gdLst>
              <a:gd name="connsiteX0" fmla="*/ 0 w 12340856"/>
              <a:gd name="connsiteY0" fmla="*/ 0 h 3041649"/>
              <a:gd name="connsiteX1" fmla="*/ 12340856 w 12340856"/>
              <a:gd name="connsiteY1" fmla="*/ 0 h 3041649"/>
              <a:gd name="connsiteX2" fmla="*/ 12340856 w 12340856"/>
              <a:gd name="connsiteY2" fmla="*/ 3041649 h 3041649"/>
              <a:gd name="connsiteX3" fmla="*/ 0 w 12340856"/>
              <a:gd name="connsiteY3" fmla="*/ 3041649 h 3041649"/>
            </a:gdLst>
            <a:ahLst/>
            <a:cxnLst>
              <a:cxn ang="0">
                <a:pos x="connsiteX0" y="connsiteY0"/>
              </a:cxn>
              <a:cxn ang="0">
                <a:pos x="connsiteX1" y="connsiteY1"/>
              </a:cxn>
              <a:cxn ang="0">
                <a:pos x="connsiteX2" y="connsiteY2"/>
              </a:cxn>
              <a:cxn ang="0">
                <a:pos x="connsiteX3" y="connsiteY3"/>
              </a:cxn>
            </a:cxnLst>
            <a:rect l="l" t="t" r="r" b="b"/>
            <a:pathLst>
              <a:path w="12340856" h="3041649">
                <a:moveTo>
                  <a:pt x="0" y="0"/>
                </a:moveTo>
                <a:lnTo>
                  <a:pt x="12340856" y="0"/>
                </a:lnTo>
                <a:lnTo>
                  <a:pt x="12340856" y="3041649"/>
                </a:lnTo>
                <a:lnTo>
                  <a:pt x="0" y="3041649"/>
                </a:lnTo>
                <a:close/>
              </a:path>
            </a:pathLst>
          </a:cu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0028828E-826F-BC4E-9888-336B0A42A756}"/>
              </a:ext>
            </a:extLst>
          </p:cNvPr>
          <p:cNvSpPr/>
          <p:nvPr/>
        </p:nvSpPr>
        <p:spPr>
          <a:xfrm>
            <a:off x="-32159" y="1812972"/>
            <a:ext cx="12224159" cy="5013544"/>
          </a:xfrm>
          <a:custGeom>
            <a:avLst/>
            <a:gdLst>
              <a:gd name="connsiteX0" fmla="*/ 0 w 12224159"/>
              <a:gd name="connsiteY0" fmla="*/ 0 h 5013544"/>
              <a:gd name="connsiteX1" fmla="*/ 12224159 w 12224159"/>
              <a:gd name="connsiteY1" fmla="*/ 0 h 5013544"/>
              <a:gd name="connsiteX2" fmla="*/ 12224159 w 12224159"/>
              <a:gd name="connsiteY2" fmla="*/ 4687219 h 5013544"/>
              <a:gd name="connsiteX3" fmla="*/ 11382645 w 12224159"/>
              <a:gd name="connsiteY3" fmla="*/ 4687219 h 5013544"/>
              <a:gd name="connsiteX4" fmla="*/ 11382645 w 12224159"/>
              <a:gd name="connsiteY4" fmla="*/ 5013544 h 5013544"/>
              <a:gd name="connsiteX5" fmla="*/ 0 w 12224159"/>
              <a:gd name="connsiteY5" fmla="*/ 5013544 h 501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4159" h="5013544">
                <a:moveTo>
                  <a:pt x="0" y="0"/>
                </a:moveTo>
                <a:lnTo>
                  <a:pt x="12224159" y="0"/>
                </a:lnTo>
                <a:lnTo>
                  <a:pt x="12224159" y="4687219"/>
                </a:lnTo>
                <a:lnTo>
                  <a:pt x="11382645" y="4687219"/>
                </a:lnTo>
                <a:lnTo>
                  <a:pt x="11382645" y="5013544"/>
                </a:lnTo>
                <a:lnTo>
                  <a:pt x="0" y="5013544"/>
                </a:lnTo>
                <a:close/>
              </a:path>
            </a:pathLst>
          </a:custGeom>
          <a:solidFill>
            <a:schemeClr val="accent1">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26">
            <a:extLst>
              <a:ext uri="{FF2B5EF4-FFF2-40B4-BE49-F238E27FC236}">
                <a16:creationId xmlns:a16="http://schemas.microsoft.com/office/drawing/2014/main" id="{F23A1C48-95EC-934D-8238-7FEC238565CE}"/>
              </a:ext>
            </a:extLst>
          </p:cNvPr>
          <p:cNvSpPr/>
          <p:nvPr/>
        </p:nvSpPr>
        <p:spPr>
          <a:xfrm>
            <a:off x="-148856" y="969073"/>
            <a:ext cx="12142382" cy="5810129"/>
          </a:xfrm>
          <a:custGeom>
            <a:avLst/>
            <a:gdLst>
              <a:gd name="connsiteX0" fmla="*/ 0 w 12142382"/>
              <a:gd name="connsiteY0" fmla="*/ 0 h 5810129"/>
              <a:gd name="connsiteX1" fmla="*/ 120728 w 12142382"/>
              <a:gd name="connsiteY1" fmla="*/ 5677 h 5810129"/>
              <a:gd name="connsiteX2" fmla="*/ 281696 w 12142382"/>
              <a:gd name="connsiteY2" fmla="*/ 45433 h 5810129"/>
              <a:gd name="connsiteX3" fmla="*/ 342058 w 12142382"/>
              <a:gd name="connsiteY3" fmla="*/ 105068 h 5810129"/>
              <a:gd name="connsiteX4" fmla="*/ 382300 w 12142382"/>
              <a:gd name="connsiteY4" fmla="*/ 164703 h 5810129"/>
              <a:gd name="connsiteX5" fmla="*/ 442664 w 12142382"/>
              <a:gd name="connsiteY5" fmla="*/ 204459 h 5810129"/>
              <a:gd name="connsiteX6" fmla="*/ 543268 w 12142382"/>
              <a:gd name="connsiteY6" fmla="*/ 323729 h 5810129"/>
              <a:gd name="connsiteX7" fmla="*/ 643873 w 12142382"/>
              <a:gd name="connsiteY7" fmla="*/ 423120 h 5810129"/>
              <a:gd name="connsiteX8" fmla="*/ 684115 w 12142382"/>
              <a:gd name="connsiteY8" fmla="*/ 542390 h 5810129"/>
              <a:gd name="connsiteX9" fmla="*/ 724357 w 12142382"/>
              <a:gd name="connsiteY9" fmla="*/ 602025 h 5810129"/>
              <a:gd name="connsiteX10" fmla="*/ 744478 w 12142382"/>
              <a:gd name="connsiteY10" fmla="*/ 661659 h 5810129"/>
              <a:gd name="connsiteX11" fmla="*/ 824962 w 12142382"/>
              <a:gd name="connsiteY11" fmla="*/ 780929 h 5810129"/>
              <a:gd name="connsiteX12" fmla="*/ 865203 w 12142382"/>
              <a:gd name="connsiteY12" fmla="*/ 840564 h 5810129"/>
              <a:gd name="connsiteX13" fmla="*/ 905446 w 12142382"/>
              <a:gd name="connsiteY13" fmla="*/ 959833 h 5810129"/>
              <a:gd name="connsiteX14" fmla="*/ 945687 w 12142382"/>
              <a:gd name="connsiteY14" fmla="*/ 1019468 h 5810129"/>
              <a:gd name="connsiteX15" fmla="*/ 965809 w 12142382"/>
              <a:gd name="connsiteY15" fmla="*/ 1079103 h 5810129"/>
              <a:gd name="connsiteX16" fmla="*/ 1006050 w 12142382"/>
              <a:gd name="connsiteY16" fmla="*/ 1138738 h 5810129"/>
              <a:gd name="connsiteX17" fmla="*/ 1024223 w 12142382"/>
              <a:gd name="connsiteY17" fmla="*/ 1196008 h 5810129"/>
              <a:gd name="connsiteX18" fmla="*/ 1020586 w 12142382"/>
              <a:gd name="connsiteY18" fmla="*/ 1191195 h 5810129"/>
              <a:gd name="connsiteX19" fmla="*/ 1020043 w 12142382"/>
              <a:gd name="connsiteY19" fmla="*/ 1190419 h 5810129"/>
              <a:gd name="connsiteX20" fmla="*/ 1018599 w 12142382"/>
              <a:gd name="connsiteY20" fmla="*/ 1188566 h 5810129"/>
              <a:gd name="connsiteX21" fmla="*/ 1020586 w 12142382"/>
              <a:gd name="connsiteY21" fmla="*/ 1191195 h 5810129"/>
              <a:gd name="connsiteX22" fmla="*/ 1034126 w 12142382"/>
              <a:gd name="connsiteY22" fmla="*/ 1210567 h 5810129"/>
              <a:gd name="connsiteX23" fmla="*/ 1066413 w 12142382"/>
              <a:gd name="connsiteY23" fmla="*/ 1258007 h 5810129"/>
              <a:gd name="connsiteX24" fmla="*/ 1083831 w 12142382"/>
              <a:gd name="connsiteY24" fmla="*/ 1327152 h 5810129"/>
              <a:gd name="connsiteX25" fmla="*/ 1088162 w 12142382"/>
              <a:gd name="connsiteY25" fmla="*/ 1344538 h 5810129"/>
              <a:gd name="connsiteX26" fmla="*/ 1088472 w 12142382"/>
              <a:gd name="connsiteY26" fmla="*/ 1345932 h 5810129"/>
              <a:gd name="connsiteX27" fmla="*/ 1088534 w 12142382"/>
              <a:gd name="connsiteY27" fmla="*/ 1346030 h 5810129"/>
              <a:gd name="connsiteX28" fmla="*/ 1088162 w 12142382"/>
              <a:gd name="connsiteY28" fmla="*/ 1344538 h 5810129"/>
              <a:gd name="connsiteX29" fmla="*/ 1085139 w 12142382"/>
              <a:gd name="connsiteY29" fmla="*/ 1330948 h 5810129"/>
              <a:gd name="connsiteX30" fmla="*/ 1106655 w 12142382"/>
              <a:gd name="connsiteY30" fmla="*/ 1397155 h 5810129"/>
              <a:gd name="connsiteX31" fmla="*/ 1167018 w 12142382"/>
              <a:gd name="connsiteY31" fmla="*/ 1595938 h 5810129"/>
              <a:gd name="connsiteX32" fmla="*/ 1207260 w 12142382"/>
              <a:gd name="connsiteY32" fmla="*/ 1715207 h 5810129"/>
              <a:gd name="connsiteX33" fmla="*/ 1227381 w 12142382"/>
              <a:gd name="connsiteY33" fmla="*/ 1774842 h 5810129"/>
              <a:gd name="connsiteX34" fmla="*/ 1247502 w 12142382"/>
              <a:gd name="connsiteY34" fmla="*/ 1854355 h 5810129"/>
              <a:gd name="connsiteX35" fmla="*/ 1267622 w 12142382"/>
              <a:gd name="connsiteY35" fmla="*/ 1953746 h 5810129"/>
              <a:gd name="connsiteX36" fmla="*/ 1307865 w 12142382"/>
              <a:gd name="connsiteY36" fmla="*/ 2112772 h 5810129"/>
              <a:gd name="connsiteX37" fmla="*/ 1327985 w 12142382"/>
              <a:gd name="connsiteY37" fmla="*/ 2232042 h 5810129"/>
              <a:gd name="connsiteX38" fmla="*/ 1348106 w 12142382"/>
              <a:gd name="connsiteY38" fmla="*/ 2291677 h 5810129"/>
              <a:gd name="connsiteX39" fmla="*/ 1368228 w 12142382"/>
              <a:gd name="connsiteY39" fmla="*/ 2371190 h 5810129"/>
              <a:gd name="connsiteX40" fmla="*/ 1408469 w 12142382"/>
              <a:gd name="connsiteY40" fmla="*/ 2569972 h 5810129"/>
              <a:gd name="connsiteX41" fmla="*/ 1428591 w 12142382"/>
              <a:gd name="connsiteY41" fmla="*/ 2669364 h 5810129"/>
              <a:gd name="connsiteX42" fmla="*/ 1509075 w 12142382"/>
              <a:gd name="connsiteY42" fmla="*/ 2868146 h 5810129"/>
              <a:gd name="connsiteX43" fmla="*/ 1549316 w 12142382"/>
              <a:gd name="connsiteY43" fmla="*/ 2987416 h 5810129"/>
              <a:gd name="connsiteX44" fmla="*/ 1569437 w 12142382"/>
              <a:gd name="connsiteY44" fmla="*/ 3047051 h 5810129"/>
              <a:gd name="connsiteX45" fmla="*/ 1609679 w 12142382"/>
              <a:gd name="connsiteY45" fmla="*/ 3106685 h 5810129"/>
              <a:gd name="connsiteX46" fmla="*/ 1670042 w 12142382"/>
              <a:gd name="connsiteY46" fmla="*/ 3245833 h 5810129"/>
              <a:gd name="connsiteX47" fmla="*/ 1730404 w 12142382"/>
              <a:gd name="connsiteY47" fmla="*/ 3305468 h 5810129"/>
              <a:gd name="connsiteX48" fmla="*/ 1810888 w 12142382"/>
              <a:gd name="connsiteY48" fmla="*/ 3424738 h 5810129"/>
              <a:gd name="connsiteX49" fmla="*/ 1831010 w 12142382"/>
              <a:gd name="connsiteY49" fmla="*/ 3484372 h 5810129"/>
              <a:gd name="connsiteX50" fmla="*/ 1951735 w 12142382"/>
              <a:gd name="connsiteY50" fmla="*/ 3603642 h 5810129"/>
              <a:gd name="connsiteX51" fmla="*/ 2012098 w 12142382"/>
              <a:gd name="connsiteY51" fmla="*/ 3663277 h 5810129"/>
              <a:gd name="connsiteX52" fmla="*/ 2052341 w 12142382"/>
              <a:gd name="connsiteY52" fmla="*/ 3722912 h 5810129"/>
              <a:gd name="connsiteX53" fmla="*/ 2132825 w 12142382"/>
              <a:gd name="connsiteY53" fmla="*/ 3782546 h 5810129"/>
              <a:gd name="connsiteX54" fmla="*/ 2193187 w 12142382"/>
              <a:gd name="connsiteY54" fmla="*/ 3842181 h 5810129"/>
              <a:gd name="connsiteX55" fmla="*/ 2394397 w 12142382"/>
              <a:gd name="connsiteY55" fmla="*/ 3981329 h 5810129"/>
              <a:gd name="connsiteX56" fmla="*/ 2635848 w 12142382"/>
              <a:gd name="connsiteY56" fmla="*/ 4140355 h 5810129"/>
              <a:gd name="connsiteX57" fmla="*/ 2776695 w 12142382"/>
              <a:gd name="connsiteY57" fmla="*/ 4219868 h 5810129"/>
              <a:gd name="connsiteX58" fmla="*/ 2837058 w 12142382"/>
              <a:gd name="connsiteY58" fmla="*/ 4259625 h 5810129"/>
              <a:gd name="connsiteX59" fmla="*/ 2897421 w 12142382"/>
              <a:gd name="connsiteY59" fmla="*/ 4279503 h 5810129"/>
              <a:gd name="connsiteX60" fmla="*/ 3158993 w 12142382"/>
              <a:gd name="connsiteY60" fmla="*/ 4398772 h 5810129"/>
              <a:gd name="connsiteX61" fmla="*/ 3219356 w 12142382"/>
              <a:gd name="connsiteY61" fmla="*/ 4438529 h 5810129"/>
              <a:gd name="connsiteX62" fmla="*/ 3340082 w 12142382"/>
              <a:gd name="connsiteY62" fmla="*/ 4478285 h 5810129"/>
              <a:gd name="connsiteX63" fmla="*/ 3400445 w 12142382"/>
              <a:gd name="connsiteY63" fmla="*/ 4518042 h 5810129"/>
              <a:gd name="connsiteX64" fmla="*/ 3480928 w 12142382"/>
              <a:gd name="connsiteY64" fmla="*/ 4537920 h 5810129"/>
              <a:gd name="connsiteX65" fmla="*/ 3541291 w 12142382"/>
              <a:gd name="connsiteY65" fmla="*/ 4557798 h 5810129"/>
              <a:gd name="connsiteX66" fmla="*/ 3722380 w 12142382"/>
              <a:gd name="connsiteY66" fmla="*/ 4597555 h 5810129"/>
              <a:gd name="connsiteX67" fmla="*/ 4024194 w 12142382"/>
              <a:gd name="connsiteY67" fmla="*/ 4577677 h 5810129"/>
              <a:gd name="connsiteX68" fmla="*/ 4326009 w 12142382"/>
              <a:gd name="connsiteY68" fmla="*/ 4518042 h 5810129"/>
              <a:gd name="connsiteX69" fmla="*/ 4547340 w 12142382"/>
              <a:gd name="connsiteY69" fmla="*/ 4458407 h 5810129"/>
              <a:gd name="connsiteX70" fmla="*/ 4607703 w 12142382"/>
              <a:gd name="connsiteY70" fmla="*/ 4438529 h 5810129"/>
              <a:gd name="connsiteX71" fmla="*/ 4668066 w 12142382"/>
              <a:gd name="connsiteY71" fmla="*/ 4418651 h 5810129"/>
              <a:gd name="connsiteX72" fmla="*/ 4748551 w 12142382"/>
              <a:gd name="connsiteY72" fmla="*/ 4378894 h 5810129"/>
              <a:gd name="connsiteX73" fmla="*/ 4869275 w 12142382"/>
              <a:gd name="connsiteY73" fmla="*/ 4339138 h 5810129"/>
              <a:gd name="connsiteX74" fmla="*/ 4929640 w 12142382"/>
              <a:gd name="connsiteY74" fmla="*/ 4299381 h 5810129"/>
              <a:gd name="connsiteX75" fmla="*/ 5211332 w 12142382"/>
              <a:gd name="connsiteY75" fmla="*/ 4299381 h 5810129"/>
              <a:gd name="connsiteX76" fmla="*/ 5432661 w 12142382"/>
              <a:gd name="connsiteY76" fmla="*/ 4339138 h 5810129"/>
              <a:gd name="connsiteX77" fmla="*/ 5513145 w 12142382"/>
              <a:gd name="connsiteY77" fmla="*/ 4378894 h 5810129"/>
              <a:gd name="connsiteX78" fmla="*/ 5573509 w 12142382"/>
              <a:gd name="connsiteY78" fmla="*/ 4398772 h 5810129"/>
              <a:gd name="connsiteX79" fmla="*/ 5674114 w 12142382"/>
              <a:gd name="connsiteY79" fmla="*/ 4438529 h 5810129"/>
              <a:gd name="connsiteX80" fmla="*/ 5734476 w 12142382"/>
              <a:gd name="connsiteY80" fmla="*/ 4458407 h 5810129"/>
              <a:gd name="connsiteX81" fmla="*/ 5895443 w 12142382"/>
              <a:gd name="connsiteY81" fmla="*/ 4498164 h 5810129"/>
              <a:gd name="connsiteX82" fmla="*/ 6036291 w 12142382"/>
              <a:gd name="connsiteY82" fmla="*/ 4557798 h 5810129"/>
              <a:gd name="connsiteX83" fmla="*/ 6136896 w 12142382"/>
              <a:gd name="connsiteY83" fmla="*/ 4577677 h 5810129"/>
              <a:gd name="connsiteX84" fmla="*/ 6197258 w 12142382"/>
              <a:gd name="connsiteY84" fmla="*/ 4597555 h 5810129"/>
              <a:gd name="connsiteX85" fmla="*/ 6639919 w 12142382"/>
              <a:gd name="connsiteY85" fmla="*/ 4557798 h 5810129"/>
              <a:gd name="connsiteX86" fmla="*/ 6821008 w 12142382"/>
              <a:gd name="connsiteY86" fmla="*/ 4498164 h 5810129"/>
              <a:gd name="connsiteX87" fmla="*/ 6881371 w 12142382"/>
              <a:gd name="connsiteY87" fmla="*/ 4478285 h 5810129"/>
              <a:gd name="connsiteX88" fmla="*/ 7002097 w 12142382"/>
              <a:gd name="connsiteY88" fmla="*/ 4418651 h 5810129"/>
              <a:gd name="connsiteX89" fmla="*/ 7122822 w 12142382"/>
              <a:gd name="connsiteY89" fmla="*/ 4339138 h 5810129"/>
              <a:gd name="connsiteX90" fmla="*/ 7183185 w 12142382"/>
              <a:gd name="connsiteY90" fmla="*/ 4299381 h 5810129"/>
              <a:gd name="connsiteX91" fmla="*/ 7243548 w 12142382"/>
              <a:gd name="connsiteY91" fmla="*/ 4279503 h 5810129"/>
              <a:gd name="connsiteX92" fmla="*/ 7303911 w 12142382"/>
              <a:gd name="connsiteY92" fmla="*/ 4239746 h 5810129"/>
              <a:gd name="connsiteX93" fmla="*/ 7384395 w 12142382"/>
              <a:gd name="connsiteY93" fmla="*/ 4219868 h 5810129"/>
              <a:gd name="connsiteX94" fmla="*/ 7444758 w 12142382"/>
              <a:gd name="connsiteY94" fmla="*/ 4199990 h 5810129"/>
              <a:gd name="connsiteX95" fmla="*/ 7847177 w 12142382"/>
              <a:gd name="connsiteY95" fmla="*/ 4160233 h 5810129"/>
              <a:gd name="connsiteX96" fmla="*/ 8068508 w 12142382"/>
              <a:gd name="connsiteY96" fmla="*/ 4140355 h 5810129"/>
              <a:gd name="connsiteX97" fmla="*/ 8289838 w 12142382"/>
              <a:gd name="connsiteY97" fmla="*/ 4100598 h 5810129"/>
              <a:gd name="connsiteX98" fmla="*/ 8430684 w 12142382"/>
              <a:gd name="connsiteY98" fmla="*/ 4080720 h 5810129"/>
              <a:gd name="connsiteX99" fmla="*/ 8611774 w 12142382"/>
              <a:gd name="connsiteY99" fmla="*/ 3981329 h 5810129"/>
              <a:gd name="connsiteX100" fmla="*/ 8672136 w 12142382"/>
              <a:gd name="connsiteY100" fmla="*/ 3941572 h 5810129"/>
              <a:gd name="connsiteX101" fmla="*/ 8792862 w 12142382"/>
              <a:gd name="connsiteY101" fmla="*/ 3901816 h 5810129"/>
              <a:gd name="connsiteX102" fmla="*/ 8853225 w 12142382"/>
              <a:gd name="connsiteY102" fmla="*/ 3881938 h 5810129"/>
              <a:gd name="connsiteX103" fmla="*/ 9134918 w 12142382"/>
              <a:gd name="connsiteY103" fmla="*/ 3901816 h 5810129"/>
              <a:gd name="connsiteX104" fmla="*/ 9255644 w 12142382"/>
              <a:gd name="connsiteY104" fmla="*/ 3941572 h 5810129"/>
              <a:gd name="connsiteX105" fmla="*/ 9336128 w 12142382"/>
              <a:gd name="connsiteY105" fmla="*/ 3961451 h 5810129"/>
              <a:gd name="connsiteX106" fmla="*/ 9396491 w 12142382"/>
              <a:gd name="connsiteY106" fmla="*/ 4001207 h 5810129"/>
              <a:gd name="connsiteX107" fmla="*/ 9617822 w 12142382"/>
              <a:gd name="connsiteY107" fmla="*/ 4080720 h 5810129"/>
              <a:gd name="connsiteX108" fmla="*/ 9678184 w 12142382"/>
              <a:gd name="connsiteY108" fmla="*/ 4120477 h 5810129"/>
              <a:gd name="connsiteX109" fmla="*/ 9738547 w 12142382"/>
              <a:gd name="connsiteY109" fmla="*/ 4140355 h 5810129"/>
              <a:gd name="connsiteX110" fmla="*/ 9919636 w 12142382"/>
              <a:gd name="connsiteY110" fmla="*/ 4239746 h 5810129"/>
              <a:gd name="connsiteX111" fmla="*/ 9979998 w 12142382"/>
              <a:gd name="connsiteY111" fmla="*/ 4279503 h 5810129"/>
              <a:gd name="connsiteX112" fmla="*/ 10040361 w 12142382"/>
              <a:gd name="connsiteY112" fmla="*/ 4299381 h 5810129"/>
              <a:gd name="connsiteX113" fmla="*/ 10120845 w 12142382"/>
              <a:gd name="connsiteY113" fmla="*/ 4339138 h 5810129"/>
              <a:gd name="connsiteX114" fmla="*/ 10241571 w 12142382"/>
              <a:gd name="connsiteY114" fmla="*/ 4398772 h 5810129"/>
              <a:gd name="connsiteX115" fmla="*/ 10289594 w 12142382"/>
              <a:gd name="connsiteY115" fmla="*/ 4430672 h 5810129"/>
              <a:gd name="connsiteX116" fmla="*/ 10309198 w 12142382"/>
              <a:gd name="connsiteY116" fmla="*/ 4444046 h 5810129"/>
              <a:gd name="connsiteX117" fmla="*/ 10311862 w 12142382"/>
              <a:gd name="connsiteY117" fmla="*/ 4446012 h 5810129"/>
              <a:gd name="connsiteX118" fmla="*/ 10309988 w 12142382"/>
              <a:gd name="connsiteY118" fmla="*/ 4444585 h 5810129"/>
              <a:gd name="connsiteX119" fmla="*/ 10309198 w 12142382"/>
              <a:gd name="connsiteY119" fmla="*/ 4444046 h 5810129"/>
              <a:gd name="connsiteX120" fmla="*/ 10304328 w 12142382"/>
              <a:gd name="connsiteY120" fmla="*/ 4440454 h 5810129"/>
              <a:gd name="connsiteX121" fmla="*/ 10362297 w 12142382"/>
              <a:gd name="connsiteY121" fmla="*/ 4458407 h 5810129"/>
              <a:gd name="connsiteX122" fmla="*/ 10422660 w 12142382"/>
              <a:gd name="connsiteY122" fmla="*/ 4498164 h 5810129"/>
              <a:gd name="connsiteX123" fmla="*/ 10623870 w 12142382"/>
              <a:gd name="connsiteY123" fmla="*/ 4557798 h 5810129"/>
              <a:gd name="connsiteX124" fmla="*/ 10825079 w 12142382"/>
              <a:gd name="connsiteY124" fmla="*/ 4617433 h 5810129"/>
              <a:gd name="connsiteX125" fmla="*/ 11428708 w 12142382"/>
              <a:gd name="connsiteY125" fmla="*/ 4597555 h 5810129"/>
              <a:gd name="connsiteX126" fmla="*/ 11589675 w 12142382"/>
              <a:gd name="connsiteY126" fmla="*/ 4557798 h 5810129"/>
              <a:gd name="connsiteX127" fmla="*/ 11670159 w 12142382"/>
              <a:gd name="connsiteY127" fmla="*/ 4537920 h 5810129"/>
              <a:gd name="connsiteX128" fmla="*/ 11790885 w 12142382"/>
              <a:gd name="connsiteY128" fmla="*/ 4498164 h 5810129"/>
              <a:gd name="connsiteX129" fmla="*/ 11851248 w 12142382"/>
              <a:gd name="connsiteY129" fmla="*/ 4478285 h 5810129"/>
              <a:gd name="connsiteX130" fmla="*/ 11931732 w 12142382"/>
              <a:gd name="connsiteY130" fmla="*/ 4458407 h 5810129"/>
              <a:gd name="connsiteX131" fmla="*/ 12142382 w 12142382"/>
              <a:gd name="connsiteY131" fmla="*/ 4475749 h 5810129"/>
              <a:gd name="connsiteX132" fmla="*/ 12142382 w 12142382"/>
              <a:gd name="connsiteY132" fmla="*/ 5531118 h 5810129"/>
              <a:gd name="connsiteX133" fmla="*/ 11920585 w 12142382"/>
              <a:gd name="connsiteY133" fmla="*/ 5531118 h 5810129"/>
              <a:gd name="connsiteX134" fmla="*/ 11891490 w 12142382"/>
              <a:gd name="connsiteY134" fmla="*/ 5511955 h 5810129"/>
              <a:gd name="connsiteX135" fmla="*/ 11811006 w 12142382"/>
              <a:gd name="connsiteY135" fmla="*/ 5452320 h 5810129"/>
              <a:gd name="connsiteX136" fmla="*/ 11690281 w 12142382"/>
              <a:gd name="connsiteY136" fmla="*/ 5412564 h 5810129"/>
              <a:gd name="connsiteX137" fmla="*/ 11086652 w 12142382"/>
              <a:gd name="connsiteY137" fmla="*/ 5432442 h 5810129"/>
              <a:gd name="connsiteX138" fmla="*/ 10664111 w 12142382"/>
              <a:gd name="connsiteY138" fmla="*/ 5452320 h 5810129"/>
              <a:gd name="connsiteX139" fmla="*/ 9819031 w 12142382"/>
              <a:gd name="connsiteY139" fmla="*/ 5472198 h 5810129"/>
              <a:gd name="connsiteX140" fmla="*/ 7203306 w 12142382"/>
              <a:gd name="connsiteY140" fmla="*/ 5432442 h 5810129"/>
              <a:gd name="connsiteX141" fmla="*/ 6780766 w 12142382"/>
              <a:gd name="connsiteY141" fmla="*/ 5412564 h 5810129"/>
              <a:gd name="connsiteX142" fmla="*/ 5955808 w 12142382"/>
              <a:gd name="connsiteY142" fmla="*/ 5392685 h 5810129"/>
              <a:gd name="connsiteX143" fmla="*/ 3883347 w 12142382"/>
              <a:gd name="connsiteY143" fmla="*/ 5333051 h 5810129"/>
              <a:gd name="connsiteX144" fmla="*/ 3722380 w 12142382"/>
              <a:gd name="connsiteY144" fmla="*/ 5293294 h 5810129"/>
              <a:gd name="connsiteX145" fmla="*/ 3641896 w 12142382"/>
              <a:gd name="connsiteY145" fmla="*/ 5273416 h 5810129"/>
              <a:gd name="connsiteX146" fmla="*/ 3420565 w 12142382"/>
              <a:gd name="connsiteY146" fmla="*/ 5253538 h 5810129"/>
              <a:gd name="connsiteX147" fmla="*/ 3299840 w 12142382"/>
              <a:gd name="connsiteY147" fmla="*/ 5293294 h 5810129"/>
              <a:gd name="connsiteX148" fmla="*/ 3239477 w 12142382"/>
              <a:gd name="connsiteY148" fmla="*/ 5313172 h 5810129"/>
              <a:gd name="connsiteX149" fmla="*/ 3098630 w 12142382"/>
              <a:gd name="connsiteY149" fmla="*/ 5333051 h 5810129"/>
              <a:gd name="connsiteX150" fmla="*/ 2796815 w 12142382"/>
              <a:gd name="connsiteY150" fmla="*/ 5472198 h 5810129"/>
              <a:gd name="connsiteX151" fmla="*/ 2635848 w 12142382"/>
              <a:gd name="connsiteY151" fmla="*/ 5531833 h 5810129"/>
              <a:gd name="connsiteX152" fmla="*/ 2454760 w 12142382"/>
              <a:gd name="connsiteY152" fmla="*/ 5611346 h 5810129"/>
              <a:gd name="connsiteX153" fmla="*/ 2334034 w 12142382"/>
              <a:gd name="connsiteY153" fmla="*/ 5670981 h 5810129"/>
              <a:gd name="connsiteX154" fmla="*/ 2173066 w 12142382"/>
              <a:gd name="connsiteY154" fmla="*/ 5710738 h 5810129"/>
              <a:gd name="connsiteX155" fmla="*/ 2052341 w 12142382"/>
              <a:gd name="connsiteY155" fmla="*/ 5770372 h 5810129"/>
              <a:gd name="connsiteX156" fmla="*/ 1911494 w 12142382"/>
              <a:gd name="connsiteY156" fmla="*/ 5810129 h 5810129"/>
              <a:gd name="connsiteX157" fmla="*/ 1770647 w 12142382"/>
              <a:gd name="connsiteY157" fmla="*/ 5770372 h 5810129"/>
              <a:gd name="connsiteX158" fmla="*/ 1690163 w 12142382"/>
              <a:gd name="connsiteY158" fmla="*/ 5730616 h 5810129"/>
              <a:gd name="connsiteX159" fmla="*/ 1509075 w 12142382"/>
              <a:gd name="connsiteY159" fmla="*/ 5631225 h 5810129"/>
              <a:gd name="connsiteX160" fmla="*/ 1368228 w 12142382"/>
              <a:gd name="connsiteY160" fmla="*/ 5531833 h 5810129"/>
              <a:gd name="connsiteX161" fmla="*/ 1287744 w 12142382"/>
              <a:gd name="connsiteY161" fmla="*/ 5492077 h 5810129"/>
              <a:gd name="connsiteX162" fmla="*/ 1207260 w 12142382"/>
              <a:gd name="connsiteY162" fmla="*/ 5472198 h 5810129"/>
              <a:gd name="connsiteX163" fmla="*/ 1086534 w 12142382"/>
              <a:gd name="connsiteY163" fmla="*/ 5392685 h 5810129"/>
              <a:gd name="connsiteX164" fmla="*/ 925566 w 12142382"/>
              <a:gd name="connsiteY164" fmla="*/ 5333051 h 5810129"/>
              <a:gd name="connsiteX165" fmla="*/ 845083 w 12142382"/>
              <a:gd name="connsiteY165" fmla="*/ 5313172 h 5810129"/>
              <a:gd name="connsiteX166" fmla="*/ 663994 w 12142382"/>
              <a:gd name="connsiteY166" fmla="*/ 5293294 h 5810129"/>
              <a:gd name="connsiteX167" fmla="*/ 563389 w 12142382"/>
              <a:gd name="connsiteY167" fmla="*/ 5273416 h 5810129"/>
              <a:gd name="connsiteX168" fmla="*/ 160970 w 12142382"/>
              <a:gd name="connsiteY168" fmla="*/ 5233659 h 5810129"/>
              <a:gd name="connsiteX169" fmla="*/ 0 w 12142382"/>
              <a:gd name="connsiteY169" fmla="*/ 5215990 h 581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42382" h="5810129">
                <a:moveTo>
                  <a:pt x="0" y="0"/>
                </a:moveTo>
                <a:lnTo>
                  <a:pt x="120728" y="5677"/>
                </a:lnTo>
                <a:cubicBezTo>
                  <a:pt x="187500" y="11674"/>
                  <a:pt x="222769" y="26028"/>
                  <a:pt x="281696" y="45433"/>
                </a:cubicBezTo>
                <a:cubicBezTo>
                  <a:pt x="301817" y="65311"/>
                  <a:pt x="323841" y="83472"/>
                  <a:pt x="342058" y="105068"/>
                </a:cubicBezTo>
                <a:cubicBezTo>
                  <a:pt x="357539" y="123422"/>
                  <a:pt x="365201" y="147810"/>
                  <a:pt x="382300" y="164703"/>
                </a:cubicBezTo>
                <a:cubicBezTo>
                  <a:pt x="399400" y="181596"/>
                  <a:pt x="422543" y="191207"/>
                  <a:pt x="442664" y="204459"/>
                </a:cubicBezTo>
                <a:cubicBezTo>
                  <a:pt x="542571" y="352515"/>
                  <a:pt x="414170" y="170680"/>
                  <a:pt x="543268" y="323729"/>
                </a:cubicBezTo>
                <a:cubicBezTo>
                  <a:pt x="627105" y="423120"/>
                  <a:pt x="533209" y="350234"/>
                  <a:pt x="643873" y="423120"/>
                </a:cubicBezTo>
                <a:cubicBezTo>
                  <a:pt x="657286" y="462877"/>
                  <a:pt x="660585" y="507521"/>
                  <a:pt x="684115" y="542390"/>
                </a:cubicBezTo>
                <a:cubicBezTo>
                  <a:pt x="697529" y="562268"/>
                  <a:pt x="713542" y="580657"/>
                  <a:pt x="724357" y="602025"/>
                </a:cubicBezTo>
                <a:cubicBezTo>
                  <a:pt x="733842" y="620766"/>
                  <a:pt x="734178" y="643343"/>
                  <a:pt x="744478" y="661659"/>
                </a:cubicBezTo>
                <a:cubicBezTo>
                  <a:pt x="767966" y="703427"/>
                  <a:pt x="798134" y="741172"/>
                  <a:pt x="824962" y="780929"/>
                </a:cubicBezTo>
                <a:cubicBezTo>
                  <a:pt x="838376" y="800807"/>
                  <a:pt x="857556" y="817899"/>
                  <a:pt x="865203" y="840564"/>
                </a:cubicBezTo>
                <a:cubicBezTo>
                  <a:pt x="878617" y="880320"/>
                  <a:pt x="881916" y="924964"/>
                  <a:pt x="905446" y="959833"/>
                </a:cubicBezTo>
                <a:cubicBezTo>
                  <a:pt x="918859" y="979711"/>
                  <a:pt x="934873" y="998100"/>
                  <a:pt x="945687" y="1019468"/>
                </a:cubicBezTo>
                <a:cubicBezTo>
                  <a:pt x="955172" y="1038210"/>
                  <a:pt x="956324" y="1060361"/>
                  <a:pt x="965809" y="1079103"/>
                </a:cubicBezTo>
                <a:cubicBezTo>
                  <a:pt x="976623" y="1100471"/>
                  <a:pt x="995236" y="1117370"/>
                  <a:pt x="1006050" y="1138738"/>
                </a:cubicBezTo>
                <a:cubicBezTo>
                  <a:pt x="1047701" y="1221034"/>
                  <a:pt x="1033960" y="1208126"/>
                  <a:pt x="1024223" y="1196008"/>
                </a:cubicBezTo>
                <a:lnTo>
                  <a:pt x="1020586" y="1191195"/>
                </a:lnTo>
                <a:lnTo>
                  <a:pt x="1020043" y="1190419"/>
                </a:lnTo>
                <a:cubicBezTo>
                  <a:pt x="1017765" y="1187253"/>
                  <a:pt x="1017592" y="1187135"/>
                  <a:pt x="1018599" y="1188566"/>
                </a:cubicBezTo>
                <a:lnTo>
                  <a:pt x="1020586" y="1191195"/>
                </a:lnTo>
                <a:lnTo>
                  <a:pt x="1034126" y="1210567"/>
                </a:lnTo>
                <a:cubicBezTo>
                  <a:pt x="1041544" y="1221331"/>
                  <a:pt x="1051999" y="1236645"/>
                  <a:pt x="1066413" y="1258007"/>
                </a:cubicBezTo>
                <a:cubicBezTo>
                  <a:pt x="1074274" y="1289072"/>
                  <a:pt x="1079897" y="1311426"/>
                  <a:pt x="1083831" y="1327152"/>
                </a:cubicBezTo>
                <a:lnTo>
                  <a:pt x="1088162" y="1344538"/>
                </a:lnTo>
                <a:lnTo>
                  <a:pt x="1088472" y="1345932"/>
                </a:lnTo>
                <a:cubicBezTo>
                  <a:pt x="1091607" y="1359198"/>
                  <a:pt x="1094489" y="1370074"/>
                  <a:pt x="1088534" y="1346030"/>
                </a:cubicBezTo>
                <a:lnTo>
                  <a:pt x="1088162" y="1344538"/>
                </a:lnTo>
                <a:lnTo>
                  <a:pt x="1085139" y="1330948"/>
                </a:lnTo>
                <a:cubicBezTo>
                  <a:pt x="1082784" y="1318981"/>
                  <a:pt x="1085010" y="1322312"/>
                  <a:pt x="1106655" y="1397155"/>
                </a:cubicBezTo>
                <a:cubicBezTo>
                  <a:pt x="1167471" y="1607444"/>
                  <a:pt x="1071390" y="1312512"/>
                  <a:pt x="1167018" y="1595938"/>
                </a:cubicBezTo>
                <a:lnTo>
                  <a:pt x="1207260" y="1715207"/>
                </a:lnTo>
                <a:cubicBezTo>
                  <a:pt x="1213967" y="1735085"/>
                  <a:pt x="1222237" y="1754514"/>
                  <a:pt x="1227381" y="1774842"/>
                </a:cubicBezTo>
                <a:cubicBezTo>
                  <a:pt x="1234088" y="1801346"/>
                  <a:pt x="1241503" y="1827686"/>
                  <a:pt x="1247502" y="1854355"/>
                </a:cubicBezTo>
                <a:cubicBezTo>
                  <a:pt x="1254920" y="1887337"/>
                  <a:pt x="1259933" y="1920825"/>
                  <a:pt x="1267622" y="1953746"/>
                </a:cubicBezTo>
                <a:cubicBezTo>
                  <a:pt x="1280058" y="2006987"/>
                  <a:pt x="1298772" y="2058875"/>
                  <a:pt x="1307865" y="2112772"/>
                </a:cubicBezTo>
                <a:cubicBezTo>
                  <a:pt x="1314572" y="2152529"/>
                  <a:pt x="1319136" y="2192697"/>
                  <a:pt x="1327985" y="2232042"/>
                </a:cubicBezTo>
                <a:cubicBezTo>
                  <a:pt x="1332586" y="2252497"/>
                  <a:pt x="1342280" y="2271530"/>
                  <a:pt x="1348106" y="2291677"/>
                </a:cubicBezTo>
                <a:cubicBezTo>
                  <a:pt x="1355703" y="2317946"/>
                  <a:pt x="1362434" y="2344476"/>
                  <a:pt x="1368228" y="2371190"/>
                </a:cubicBezTo>
                <a:cubicBezTo>
                  <a:pt x="1382560" y="2437263"/>
                  <a:pt x="1395056" y="2503711"/>
                  <a:pt x="1408469" y="2569972"/>
                </a:cubicBezTo>
                <a:cubicBezTo>
                  <a:pt x="1415176" y="2603103"/>
                  <a:pt x="1413296" y="2639144"/>
                  <a:pt x="1428591" y="2669364"/>
                </a:cubicBezTo>
                <a:cubicBezTo>
                  <a:pt x="1487801" y="2786357"/>
                  <a:pt x="1459349" y="2720768"/>
                  <a:pt x="1509075" y="2868146"/>
                </a:cubicBezTo>
                <a:lnTo>
                  <a:pt x="1549316" y="2987416"/>
                </a:lnTo>
                <a:cubicBezTo>
                  <a:pt x="1556023" y="3007294"/>
                  <a:pt x="1557672" y="3029617"/>
                  <a:pt x="1569437" y="3047051"/>
                </a:cubicBezTo>
                <a:lnTo>
                  <a:pt x="1609679" y="3106685"/>
                </a:lnTo>
                <a:cubicBezTo>
                  <a:pt x="1626100" y="3155354"/>
                  <a:pt x="1638962" y="3202844"/>
                  <a:pt x="1670042" y="3245833"/>
                </a:cubicBezTo>
                <a:cubicBezTo>
                  <a:pt x="1686582" y="3268709"/>
                  <a:pt x="1712935" y="3283278"/>
                  <a:pt x="1730404" y="3305468"/>
                </a:cubicBezTo>
                <a:cubicBezTo>
                  <a:pt x="1760098" y="3343185"/>
                  <a:pt x="1795593" y="3379409"/>
                  <a:pt x="1810888" y="3424738"/>
                </a:cubicBezTo>
                <a:cubicBezTo>
                  <a:pt x="1817595" y="3444616"/>
                  <a:pt x="1817989" y="3467832"/>
                  <a:pt x="1831010" y="3484372"/>
                </a:cubicBezTo>
                <a:cubicBezTo>
                  <a:pt x="1865949" y="3528753"/>
                  <a:pt x="1911494" y="3563885"/>
                  <a:pt x="1951735" y="3603642"/>
                </a:cubicBezTo>
                <a:cubicBezTo>
                  <a:pt x="1971856" y="3623520"/>
                  <a:pt x="1996314" y="3639886"/>
                  <a:pt x="2012098" y="3663277"/>
                </a:cubicBezTo>
                <a:cubicBezTo>
                  <a:pt x="2025512" y="3683155"/>
                  <a:pt x="2035241" y="3706019"/>
                  <a:pt x="2052341" y="3722912"/>
                </a:cubicBezTo>
                <a:cubicBezTo>
                  <a:pt x="2076054" y="3746339"/>
                  <a:pt x="2107363" y="3760985"/>
                  <a:pt x="2132825" y="3782546"/>
                </a:cubicBezTo>
                <a:cubicBezTo>
                  <a:pt x="2154429" y="3800841"/>
                  <a:pt x="2171582" y="3823886"/>
                  <a:pt x="2193187" y="3842181"/>
                </a:cubicBezTo>
                <a:cubicBezTo>
                  <a:pt x="2295754" y="3929036"/>
                  <a:pt x="2269722" y="3885529"/>
                  <a:pt x="2394397" y="3981329"/>
                </a:cubicBezTo>
                <a:cubicBezTo>
                  <a:pt x="2592227" y="4133341"/>
                  <a:pt x="2502938" y="4096587"/>
                  <a:pt x="2635848" y="4140355"/>
                </a:cubicBezTo>
                <a:cubicBezTo>
                  <a:pt x="2782914" y="4237217"/>
                  <a:pt x="2597997" y="4118986"/>
                  <a:pt x="2776695" y="4219868"/>
                </a:cubicBezTo>
                <a:cubicBezTo>
                  <a:pt x="2797691" y="4231721"/>
                  <a:pt x="2815428" y="4248941"/>
                  <a:pt x="2837058" y="4259625"/>
                </a:cubicBezTo>
                <a:cubicBezTo>
                  <a:pt x="2856028" y="4268996"/>
                  <a:pt x="2877563" y="4272146"/>
                  <a:pt x="2897421" y="4279503"/>
                </a:cubicBezTo>
                <a:cubicBezTo>
                  <a:pt x="2973833" y="4307811"/>
                  <a:pt x="3098414" y="4358872"/>
                  <a:pt x="3158993" y="4398772"/>
                </a:cubicBezTo>
                <a:cubicBezTo>
                  <a:pt x="3179114" y="4412024"/>
                  <a:pt x="3197258" y="4428826"/>
                  <a:pt x="3219356" y="4438529"/>
                </a:cubicBezTo>
                <a:cubicBezTo>
                  <a:pt x="3258119" y="4455549"/>
                  <a:pt x="3340082" y="4478285"/>
                  <a:pt x="3340082" y="4478285"/>
                </a:cubicBezTo>
                <a:cubicBezTo>
                  <a:pt x="3360202" y="4491537"/>
                  <a:pt x="3378218" y="4508631"/>
                  <a:pt x="3400445" y="4518042"/>
                </a:cubicBezTo>
                <a:cubicBezTo>
                  <a:pt x="3425862" y="4528804"/>
                  <a:pt x="3454339" y="4530415"/>
                  <a:pt x="3480928" y="4537920"/>
                </a:cubicBezTo>
                <a:cubicBezTo>
                  <a:pt x="3501321" y="4543676"/>
                  <a:pt x="3520899" y="4552042"/>
                  <a:pt x="3541291" y="4557798"/>
                </a:cubicBezTo>
                <a:cubicBezTo>
                  <a:pt x="3607605" y="4576516"/>
                  <a:pt x="3653214" y="4583889"/>
                  <a:pt x="3722380" y="4597555"/>
                </a:cubicBezTo>
                <a:cubicBezTo>
                  <a:pt x="3822984" y="4590929"/>
                  <a:pt x="3923780" y="4586696"/>
                  <a:pt x="4024194" y="4577677"/>
                </a:cubicBezTo>
                <a:cubicBezTo>
                  <a:pt x="4207987" y="4561170"/>
                  <a:pt x="4132799" y="4556217"/>
                  <a:pt x="4326009" y="4518042"/>
                </a:cubicBezTo>
                <a:cubicBezTo>
                  <a:pt x="4468211" y="4489945"/>
                  <a:pt x="4394168" y="4508849"/>
                  <a:pt x="4547340" y="4458407"/>
                </a:cubicBezTo>
                <a:lnTo>
                  <a:pt x="4607703" y="4438529"/>
                </a:lnTo>
                <a:cubicBezTo>
                  <a:pt x="4627825" y="4431903"/>
                  <a:pt x="4649097" y="4428022"/>
                  <a:pt x="4668066" y="4418651"/>
                </a:cubicBezTo>
                <a:cubicBezTo>
                  <a:pt x="4694893" y="4405399"/>
                  <a:pt x="4720701" y="4389899"/>
                  <a:pt x="4748551" y="4378894"/>
                </a:cubicBezTo>
                <a:cubicBezTo>
                  <a:pt x="4787935" y="4363330"/>
                  <a:pt x="4869275" y="4339138"/>
                  <a:pt x="4869275" y="4339138"/>
                </a:cubicBezTo>
                <a:cubicBezTo>
                  <a:pt x="4889396" y="4325886"/>
                  <a:pt x="4908009" y="4310065"/>
                  <a:pt x="4929640" y="4299381"/>
                </a:cubicBezTo>
                <a:cubicBezTo>
                  <a:pt x="5022357" y="4253582"/>
                  <a:pt x="5101349" y="4287308"/>
                  <a:pt x="5211332" y="4299381"/>
                </a:cubicBezTo>
                <a:cubicBezTo>
                  <a:pt x="5256568" y="4304346"/>
                  <a:pt x="5377882" y="4318843"/>
                  <a:pt x="5432661" y="4339138"/>
                </a:cubicBezTo>
                <a:cubicBezTo>
                  <a:pt x="5460747" y="4349543"/>
                  <a:pt x="5485576" y="4367221"/>
                  <a:pt x="5513145" y="4378894"/>
                </a:cubicBezTo>
                <a:cubicBezTo>
                  <a:pt x="5532639" y="4387148"/>
                  <a:pt x="5553650" y="4391415"/>
                  <a:pt x="5573509" y="4398772"/>
                </a:cubicBezTo>
                <a:cubicBezTo>
                  <a:pt x="5607328" y="4411301"/>
                  <a:pt x="5640295" y="4426000"/>
                  <a:pt x="5674114" y="4438529"/>
                </a:cubicBezTo>
                <a:cubicBezTo>
                  <a:pt x="5693972" y="4445886"/>
                  <a:pt x="5714014" y="4452894"/>
                  <a:pt x="5734476" y="4458407"/>
                </a:cubicBezTo>
                <a:cubicBezTo>
                  <a:pt x="5787835" y="4472784"/>
                  <a:pt x="5844608" y="4476640"/>
                  <a:pt x="5895443" y="4498164"/>
                </a:cubicBezTo>
                <a:cubicBezTo>
                  <a:pt x="5942394" y="4518042"/>
                  <a:pt x="5987833" y="4541840"/>
                  <a:pt x="6036291" y="4557798"/>
                </a:cubicBezTo>
                <a:cubicBezTo>
                  <a:pt x="6068735" y="4568482"/>
                  <a:pt x="6103718" y="4569482"/>
                  <a:pt x="6136896" y="4577677"/>
                </a:cubicBezTo>
                <a:cubicBezTo>
                  <a:pt x="6157472" y="4582759"/>
                  <a:pt x="6177137" y="4590929"/>
                  <a:pt x="6197258" y="4597555"/>
                </a:cubicBezTo>
                <a:cubicBezTo>
                  <a:pt x="6444570" y="4536473"/>
                  <a:pt x="6033581" y="4632676"/>
                  <a:pt x="6639919" y="4557798"/>
                </a:cubicBezTo>
                <a:cubicBezTo>
                  <a:pt x="6639921" y="4557798"/>
                  <a:pt x="6790824" y="4508104"/>
                  <a:pt x="6821008" y="4498164"/>
                </a:cubicBezTo>
                <a:cubicBezTo>
                  <a:pt x="6841128" y="4491538"/>
                  <a:pt x="6863723" y="4489908"/>
                  <a:pt x="6881371" y="4478285"/>
                </a:cubicBezTo>
                <a:cubicBezTo>
                  <a:pt x="6959382" y="4426906"/>
                  <a:pt x="6918792" y="4446084"/>
                  <a:pt x="7002097" y="4418651"/>
                </a:cubicBezTo>
                <a:lnTo>
                  <a:pt x="7122822" y="4339138"/>
                </a:lnTo>
                <a:cubicBezTo>
                  <a:pt x="7142943" y="4325886"/>
                  <a:pt x="7160243" y="4306936"/>
                  <a:pt x="7183185" y="4299381"/>
                </a:cubicBezTo>
                <a:lnTo>
                  <a:pt x="7243548" y="4279503"/>
                </a:lnTo>
                <a:cubicBezTo>
                  <a:pt x="7263669" y="4266251"/>
                  <a:pt x="7281684" y="4249157"/>
                  <a:pt x="7303911" y="4239746"/>
                </a:cubicBezTo>
                <a:cubicBezTo>
                  <a:pt x="7329329" y="4228984"/>
                  <a:pt x="7357805" y="4227373"/>
                  <a:pt x="7384395" y="4219868"/>
                </a:cubicBezTo>
                <a:cubicBezTo>
                  <a:pt x="7404788" y="4214112"/>
                  <a:pt x="7423960" y="4204099"/>
                  <a:pt x="7444758" y="4199990"/>
                </a:cubicBezTo>
                <a:cubicBezTo>
                  <a:pt x="7569987" y="4175247"/>
                  <a:pt x="7726744" y="4170148"/>
                  <a:pt x="7847177" y="4160233"/>
                </a:cubicBezTo>
                <a:cubicBezTo>
                  <a:pt x="7921003" y="4154155"/>
                  <a:pt x="7994935" y="4148906"/>
                  <a:pt x="8068508" y="4140355"/>
                </a:cubicBezTo>
                <a:cubicBezTo>
                  <a:pt x="8182592" y="4127095"/>
                  <a:pt x="8183074" y="4118177"/>
                  <a:pt x="8289838" y="4100598"/>
                </a:cubicBezTo>
                <a:cubicBezTo>
                  <a:pt x="8336618" y="4092895"/>
                  <a:pt x="8383735" y="4087346"/>
                  <a:pt x="8430684" y="4080720"/>
                </a:cubicBezTo>
                <a:cubicBezTo>
                  <a:pt x="8536929" y="4045733"/>
                  <a:pt x="8473403" y="4072464"/>
                  <a:pt x="8611774" y="3981329"/>
                </a:cubicBezTo>
                <a:cubicBezTo>
                  <a:pt x="8631894" y="3968077"/>
                  <a:pt x="8649194" y="3949127"/>
                  <a:pt x="8672136" y="3941572"/>
                </a:cubicBezTo>
                <a:lnTo>
                  <a:pt x="8792862" y="3901816"/>
                </a:lnTo>
                <a:lnTo>
                  <a:pt x="8853225" y="3881938"/>
                </a:lnTo>
                <a:cubicBezTo>
                  <a:pt x="8947123" y="3888564"/>
                  <a:pt x="9041823" y="3888020"/>
                  <a:pt x="9134918" y="3901816"/>
                </a:cubicBezTo>
                <a:cubicBezTo>
                  <a:pt x="9176868" y="3908032"/>
                  <a:pt x="9214492" y="3931408"/>
                  <a:pt x="9255644" y="3941572"/>
                </a:cubicBezTo>
                <a:lnTo>
                  <a:pt x="9336128" y="3961451"/>
                </a:lnTo>
                <a:cubicBezTo>
                  <a:pt x="9356249" y="3974703"/>
                  <a:pt x="9374392" y="3991504"/>
                  <a:pt x="9396491" y="4001207"/>
                </a:cubicBezTo>
                <a:cubicBezTo>
                  <a:pt x="9565487" y="4075411"/>
                  <a:pt x="9465905" y="4005678"/>
                  <a:pt x="9617822" y="4080720"/>
                </a:cubicBezTo>
                <a:cubicBezTo>
                  <a:pt x="9639451" y="4091404"/>
                  <a:pt x="9656555" y="4109793"/>
                  <a:pt x="9678184" y="4120477"/>
                </a:cubicBezTo>
                <a:cubicBezTo>
                  <a:pt x="9697154" y="4129848"/>
                  <a:pt x="9719053" y="4132101"/>
                  <a:pt x="9738547" y="4140355"/>
                </a:cubicBezTo>
                <a:cubicBezTo>
                  <a:pt x="9799683" y="4166240"/>
                  <a:pt x="9864144" y="4205482"/>
                  <a:pt x="9919636" y="4239746"/>
                </a:cubicBezTo>
                <a:cubicBezTo>
                  <a:pt x="9940142" y="4252408"/>
                  <a:pt x="9958369" y="4268819"/>
                  <a:pt x="9979998" y="4279503"/>
                </a:cubicBezTo>
                <a:cubicBezTo>
                  <a:pt x="9998968" y="4288874"/>
                  <a:pt x="10020867" y="4291127"/>
                  <a:pt x="10040361" y="4299381"/>
                </a:cubicBezTo>
                <a:cubicBezTo>
                  <a:pt x="10067931" y="4311054"/>
                  <a:pt x="10094802" y="4324436"/>
                  <a:pt x="10120845" y="4339138"/>
                </a:cubicBezTo>
                <a:cubicBezTo>
                  <a:pt x="10230055" y="4400791"/>
                  <a:pt x="10130902" y="4362328"/>
                  <a:pt x="10241571" y="4398772"/>
                </a:cubicBezTo>
                <a:cubicBezTo>
                  <a:pt x="10263195" y="4413015"/>
                  <a:pt x="10278697" y="4423342"/>
                  <a:pt x="10289594" y="4430672"/>
                </a:cubicBezTo>
                <a:lnTo>
                  <a:pt x="10309198" y="4444046"/>
                </a:lnTo>
                <a:lnTo>
                  <a:pt x="10311862" y="4446012"/>
                </a:lnTo>
                <a:cubicBezTo>
                  <a:pt x="10313312" y="4447006"/>
                  <a:pt x="10313193" y="4446836"/>
                  <a:pt x="10309988" y="4444585"/>
                </a:cubicBezTo>
                <a:lnTo>
                  <a:pt x="10309198" y="4444046"/>
                </a:lnTo>
                <a:lnTo>
                  <a:pt x="10304328" y="4440454"/>
                </a:lnTo>
                <a:cubicBezTo>
                  <a:pt x="10292059" y="4430833"/>
                  <a:pt x="10278992" y="4417257"/>
                  <a:pt x="10362297" y="4458407"/>
                </a:cubicBezTo>
                <a:cubicBezTo>
                  <a:pt x="10383926" y="4469091"/>
                  <a:pt x="10400561" y="4488461"/>
                  <a:pt x="10422660" y="4498164"/>
                </a:cubicBezTo>
                <a:cubicBezTo>
                  <a:pt x="10562600" y="4559609"/>
                  <a:pt x="10506811" y="4519249"/>
                  <a:pt x="10623870" y="4557798"/>
                </a:cubicBezTo>
                <a:cubicBezTo>
                  <a:pt x="10822407" y="4623180"/>
                  <a:pt x="10626393" y="4578176"/>
                  <a:pt x="10825079" y="4617433"/>
                </a:cubicBezTo>
                <a:cubicBezTo>
                  <a:pt x="11026289" y="4610807"/>
                  <a:pt x="11228011" y="4613208"/>
                  <a:pt x="11428708" y="4597555"/>
                </a:cubicBezTo>
                <a:cubicBezTo>
                  <a:pt x="11483844" y="4593255"/>
                  <a:pt x="11536019" y="4571050"/>
                  <a:pt x="11589675" y="4557798"/>
                </a:cubicBezTo>
                <a:cubicBezTo>
                  <a:pt x="11616503" y="4551172"/>
                  <a:pt x="11643925" y="4546559"/>
                  <a:pt x="11670159" y="4537920"/>
                </a:cubicBezTo>
                <a:lnTo>
                  <a:pt x="11790885" y="4498164"/>
                </a:lnTo>
                <a:cubicBezTo>
                  <a:pt x="11811006" y="4491538"/>
                  <a:pt x="11830672" y="4483367"/>
                  <a:pt x="11851248" y="4478285"/>
                </a:cubicBezTo>
                <a:lnTo>
                  <a:pt x="11931732" y="4458407"/>
                </a:lnTo>
                <a:lnTo>
                  <a:pt x="12142382" y="4475749"/>
                </a:lnTo>
                <a:lnTo>
                  <a:pt x="12142382" y="5531118"/>
                </a:lnTo>
                <a:lnTo>
                  <a:pt x="11920585" y="5531118"/>
                </a:lnTo>
                <a:lnTo>
                  <a:pt x="11891490" y="5511955"/>
                </a:lnTo>
                <a:cubicBezTo>
                  <a:pt x="11864202" y="5492698"/>
                  <a:pt x="11841001" y="5467136"/>
                  <a:pt x="11811006" y="5452320"/>
                </a:cubicBezTo>
                <a:cubicBezTo>
                  <a:pt x="11773065" y="5433579"/>
                  <a:pt x="11690281" y="5412564"/>
                  <a:pt x="11690281" y="5412564"/>
                </a:cubicBezTo>
                <a:lnTo>
                  <a:pt x="11086652" y="5432442"/>
                </a:lnTo>
                <a:lnTo>
                  <a:pt x="10664111" y="5452320"/>
                </a:lnTo>
                <a:lnTo>
                  <a:pt x="9819031" y="5472198"/>
                </a:lnTo>
                <a:cubicBezTo>
                  <a:pt x="7632591" y="5416812"/>
                  <a:pt x="11142412" y="5501934"/>
                  <a:pt x="7203306" y="5432442"/>
                </a:cubicBezTo>
                <a:cubicBezTo>
                  <a:pt x="7062322" y="5429955"/>
                  <a:pt x="6921699" y="5417055"/>
                  <a:pt x="6780766" y="5412564"/>
                </a:cubicBezTo>
                <a:lnTo>
                  <a:pt x="5955808" y="5392685"/>
                </a:lnTo>
                <a:cubicBezTo>
                  <a:pt x="4863608" y="5320751"/>
                  <a:pt x="5553815" y="5355658"/>
                  <a:pt x="3883347" y="5333051"/>
                </a:cubicBezTo>
                <a:cubicBezTo>
                  <a:pt x="3775485" y="5297529"/>
                  <a:pt x="3868059" y="5325276"/>
                  <a:pt x="3722380" y="5293294"/>
                </a:cubicBezTo>
                <a:cubicBezTo>
                  <a:pt x="3695385" y="5287368"/>
                  <a:pt x="3669307" y="5277027"/>
                  <a:pt x="3641896" y="5273416"/>
                </a:cubicBezTo>
                <a:cubicBezTo>
                  <a:pt x="3568464" y="5263743"/>
                  <a:pt x="3494342" y="5260164"/>
                  <a:pt x="3420565" y="5253538"/>
                </a:cubicBezTo>
                <a:lnTo>
                  <a:pt x="3299840" y="5293294"/>
                </a:lnTo>
                <a:cubicBezTo>
                  <a:pt x="3279720" y="5299920"/>
                  <a:pt x="3260473" y="5310209"/>
                  <a:pt x="3239477" y="5313172"/>
                </a:cubicBezTo>
                <a:lnTo>
                  <a:pt x="3098630" y="5333051"/>
                </a:lnTo>
                <a:cubicBezTo>
                  <a:pt x="2656203" y="5496958"/>
                  <a:pt x="3205231" y="5283903"/>
                  <a:pt x="2796815" y="5472198"/>
                </a:cubicBezTo>
                <a:cubicBezTo>
                  <a:pt x="2744887" y="5496139"/>
                  <a:pt x="2688836" y="5510277"/>
                  <a:pt x="2635848" y="5531833"/>
                </a:cubicBezTo>
                <a:cubicBezTo>
                  <a:pt x="2574767" y="5556681"/>
                  <a:pt x="2514619" y="5583749"/>
                  <a:pt x="2454760" y="5611346"/>
                </a:cubicBezTo>
                <a:cubicBezTo>
                  <a:pt x="2413989" y="5630143"/>
                  <a:pt x="2376405" y="5656031"/>
                  <a:pt x="2334034" y="5670981"/>
                </a:cubicBezTo>
                <a:cubicBezTo>
                  <a:pt x="2281948" y="5689359"/>
                  <a:pt x="2225151" y="5692361"/>
                  <a:pt x="2173066" y="5710738"/>
                </a:cubicBezTo>
                <a:cubicBezTo>
                  <a:pt x="2130696" y="5725688"/>
                  <a:pt x="2093455" y="5752320"/>
                  <a:pt x="2052341" y="5770372"/>
                </a:cubicBezTo>
                <a:cubicBezTo>
                  <a:pt x="2015222" y="5786670"/>
                  <a:pt x="1948043" y="5801102"/>
                  <a:pt x="1911494" y="5810129"/>
                </a:cubicBezTo>
                <a:cubicBezTo>
                  <a:pt x="1870644" y="5800040"/>
                  <a:pt x="1811065" y="5787485"/>
                  <a:pt x="1770647" y="5770372"/>
                </a:cubicBezTo>
                <a:cubicBezTo>
                  <a:pt x="1743077" y="5758699"/>
                  <a:pt x="1715883" y="5745862"/>
                  <a:pt x="1690163" y="5730616"/>
                </a:cubicBezTo>
                <a:cubicBezTo>
                  <a:pt x="1517196" y="5628088"/>
                  <a:pt x="1630490" y="5671209"/>
                  <a:pt x="1509075" y="5631225"/>
                </a:cubicBezTo>
                <a:cubicBezTo>
                  <a:pt x="1474529" y="5605628"/>
                  <a:pt x="1409417" y="5555085"/>
                  <a:pt x="1368228" y="5531833"/>
                </a:cubicBezTo>
                <a:cubicBezTo>
                  <a:pt x="1342186" y="5517131"/>
                  <a:pt x="1315829" y="5502482"/>
                  <a:pt x="1287744" y="5492077"/>
                </a:cubicBezTo>
                <a:cubicBezTo>
                  <a:pt x="1261851" y="5482484"/>
                  <a:pt x="1234088" y="5478824"/>
                  <a:pt x="1207260" y="5472198"/>
                </a:cubicBezTo>
                <a:cubicBezTo>
                  <a:pt x="1167018" y="5445694"/>
                  <a:pt x="1131440" y="5410430"/>
                  <a:pt x="1086534" y="5392685"/>
                </a:cubicBezTo>
                <a:cubicBezTo>
                  <a:pt x="1033373" y="5371677"/>
                  <a:pt x="980770" y="5348634"/>
                  <a:pt x="925566" y="5333051"/>
                </a:cubicBezTo>
                <a:cubicBezTo>
                  <a:pt x="898977" y="5325546"/>
                  <a:pt x="872414" y="5317326"/>
                  <a:pt x="845083" y="5313172"/>
                </a:cubicBezTo>
                <a:cubicBezTo>
                  <a:pt x="785055" y="5304048"/>
                  <a:pt x="724119" y="5301779"/>
                  <a:pt x="663994" y="5293294"/>
                </a:cubicBezTo>
                <a:cubicBezTo>
                  <a:pt x="630139" y="5288516"/>
                  <a:pt x="597344" y="5277442"/>
                  <a:pt x="563389" y="5273416"/>
                </a:cubicBezTo>
                <a:cubicBezTo>
                  <a:pt x="429540" y="5257548"/>
                  <a:pt x="294954" y="5248366"/>
                  <a:pt x="160970" y="5233659"/>
                </a:cubicBezTo>
                <a:lnTo>
                  <a:pt x="0" y="5215990"/>
                </a:lnTo>
                <a:close/>
              </a:path>
            </a:pathLst>
          </a:custGeom>
          <a:solidFill>
            <a:srgbClr val="C5A94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86937F4-3A0E-4541-AE18-9EFE4A9CF0A4}"/>
              </a:ext>
            </a:extLst>
          </p:cNvPr>
          <p:cNvPicPr>
            <a:picLocks noChangeAspect="1"/>
          </p:cNvPicPr>
          <p:nvPr/>
        </p:nvPicPr>
        <p:blipFill>
          <a:blip r:embed="rId3">
            <a:duotone>
              <a:schemeClr val="bg2">
                <a:shade val="45000"/>
                <a:satMod val="135000"/>
              </a:schemeClr>
              <a:prstClr val="white"/>
            </a:duotone>
          </a:blip>
          <a:srcRect b="8439"/>
          <a:stretch>
            <a:fillRect/>
          </a:stretch>
        </p:blipFill>
        <p:spPr>
          <a:xfrm>
            <a:off x="11350487" y="2176405"/>
            <a:ext cx="841513" cy="4343664"/>
          </a:xfrm>
          <a:custGeom>
            <a:avLst/>
            <a:gdLst>
              <a:gd name="connsiteX0" fmla="*/ 0 w 841513"/>
              <a:gd name="connsiteY0" fmla="*/ 0 h 4343664"/>
              <a:gd name="connsiteX1" fmla="*/ 841513 w 841513"/>
              <a:gd name="connsiteY1" fmla="*/ 0 h 4343664"/>
              <a:gd name="connsiteX2" fmla="*/ 841513 w 841513"/>
              <a:gd name="connsiteY2" fmla="*/ 4343664 h 4343664"/>
              <a:gd name="connsiteX3" fmla="*/ 0 w 841513"/>
              <a:gd name="connsiteY3" fmla="*/ 4343664 h 4343664"/>
            </a:gdLst>
            <a:ahLst/>
            <a:cxnLst>
              <a:cxn ang="0">
                <a:pos x="connsiteX0" y="connsiteY0"/>
              </a:cxn>
              <a:cxn ang="0">
                <a:pos x="connsiteX1" y="connsiteY1"/>
              </a:cxn>
              <a:cxn ang="0">
                <a:pos x="connsiteX2" y="connsiteY2"/>
              </a:cxn>
              <a:cxn ang="0">
                <a:pos x="connsiteX3" y="connsiteY3"/>
              </a:cxn>
            </a:cxnLst>
            <a:rect l="l" t="t" r="r" b="b"/>
            <a:pathLst>
              <a:path w="841513" h="4343664">
                <a:moveTo>
                  <a:pt x="0" y="0"/>
                </a:moveTo>
                <a:lnTo>
                  <a:pt x="841513" y="0"/>
                </a:lnTo>
                <a:lnTo>
                  <a:pt x="841513" y="4343664"/>
                </a:lnTo>
                <a:lnTo>
                  <a:pt x="0" y="4343664"/>
                </a:lnTo>
                <a:close/>
              </a:path>
            </a:pathLst>
          </a:custGeom>
        </p:spPr>
      </p:pic>
      <p:pic>
        <p:nvPicPr>
          <p:cNvPr id="28" name="Picture 27">
            <a:extLst>
              <a:ext uri="{FF2B5EF4-FFF2-40B4-BE49-F238E27FC236}">
                <a16:creationId xmlns:a16="http://schemas.microsoft.com/office/drawing/2014/main" id="{8E335E45-AD87-6D4E-9781-2F3CF5876B0F}"/>
              </a:ext>
            </a:extLst>
          </p:cNvPr>
          <p:cNvPicPr>
            <a:picLocks noChangeAspect="1"/>
          </p:cNvPicPr>
          <p:nvPr/>
        </p:nvPicPr>
        <p:blipFill>
          <a:blip r:embed="rId4">
            <a:duotone>
              <a:schemeClr val="bg2">
                <a:shade val="45000"/>
                <a:satMod val="135000"/>
              </a:schemeClr>
              <a:prstClr val="white"/>
            </a:duotone>
          </a:blip>
          <a:srcRect/>
          <a:stretch>
            <a:fillRect/>
          </a:stretch>
        </p:blipFill>
        <p:spPr>
          <a:xfrm>
            <a:off x="-148856" y="6096301"/>
            <a:ext cx="11499342" cy="854601"/>
          </a:xfrm>
          <a:custGeom>
            <a:avLst/>
            <a:gdLst>
              <a:gd name="connsiteX0" fmla="*/ 0 w 11499342"/>
              <a:gd name="connsiteY0" fmla="*/ 0 h 854601"/>
              <a:gd name="connsiteX1" fmla="*/ 11499342 w 11499342"/>
              <a:gd name="connsiteY1" fmla="*/ 0 h 854601"/>
              <a:gd name="connsiteX2" fmla="*/ 11499342 w 11499342"/>
              <a:gd name="connsiteY2" fmla="*/ 403890 h 854601"/>
              <a:gd name="connsiteX3" fmla="*/ 11499342 w 11499342"/>
              <a:gd name="connsiteY3" fmla="*/ 423771 h 854601"/>
              <a:gd name="connsiteX4" fmla="*/ 11486090 w 11499342"/>
              <a:gd name="connsiteY4" fmla="*/ 423771 h 854601"/>
              <a:gd name="connsiteX5" fmla="*/ 11486090 w 11499342"/>
              <a:gd name="connsiteY5" fmla="*/ 854601 h 854601"/>
              <a:gd name="connsiteX6" fmla="*/ 0 w 11499342"/>
              <a:gd name="connsiteY6" fmla="*/ 854601 h 85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9342" h="854601">
                <a:moveTo>
                  <a:pt x="0" y="0"/>
                </a:moveTo>
                <a:lnTo>
                  <a:pt x="11499342" y="0"/>
                </a:lnTo>
                <a:lnTo>
                  <a:pt x="11499342" y="403890"/>
                </a:lnTo>
                <a:lnTo>
                  <a:pt x="11499342" y="423771"/>
                </a:lnTo>
                <a:lnTo>
                  <a:pt x="11486090" y="423771"/>
                </a:lnTo>
                <a:lnTo>
                  <a:pt x="11486090" y="854601"/>
                </a:lnTo>
                <a:lnTo>
                  <a:pt x="0" y="854601"/>
                </a:lnTo>
                <a:close/>
              </a:path>
            </a:pathLst>
          </a:custGeom>
        </p:spPr>
      </p:pic>
      <p:sp>
        <p:nvSpPr>
          <p:cNvPr id="2" name="TextBox 1">
            <a:extLst>
              <a:ext uri="{FF2B5EF4-FFF2-40B4-BE49-F238E27FC236}">
                <a16:creationId xmlns:a16="http://schemas.microsoft.com/office/drawing/2014/main" id="{8DF941A5-851E-CE49-A31D-183CAE81D4CA}"/>
              </a:ext>
            </a:extLst>
          </p:cNvPr>
          <p:cNvSpPr txBox="1"/>
          <p:nvPr/>
        </p:nvSpPr>
        <p:spPr>
          <a:xfrm>
            <a:off x="2186610" y="4118839"/>
            <a:ext cx="1316386" cy="646331"/>
          </a:xfrm>
          <a:prstGeom prst="rect">
            <a:avLst/>
          </a:prstGeom>
          <a:noFill/>
        </p:spPr>
        <p:txBody>
          <a:bodyPr wrap="none" rtlCol="0">
            <a:spAutoFit/>
          </a:bodyPr>
          <a:lstStyle/>
          <a:p>
            <a:r>
              <a:rPr lang="en-US" sz="3600" dirty="0">
                <a:solidFill>
                  <a:schemeClr val="bg1"/>
                </a:solidFill>
              </a:rPr>
              <a:t>ocean</a:t>
            </a:r>
          </a:p>
        </p:txBody>
      </p:sp>
      <p:sp>
        <p:nvSpPr>
          <p:cNvPr id="13" name="TextBox 12">
            <a:extLst>
              <a:ext uri="{FF2B5EF4-FFF2-40B4-BE49-F238E27FC236}">
                <a16:creationId xmlns:a16="http://schemas.microsoft.com/office/drawing/2014/main" id="{B3DC56A5-0A78-864A-B768-83D623B6ED3D}"/>
              </a:ext>
            </a:extLst>
          </p:cNvPr>
          <p:cNvSpPr txBox="1"/>
          <p:nvPr/>
        </p:nvSpPr>
        <p:spPr>
          <a:xfrm>
            <a:off x="671442" y="5038853"/>
            <a:ext cx="1932452" cy="646331"/>
          </a:xfrm>
          <a:prstGeom prst="rect">
            <a:avLst/>
          </a:prstGeom>
          <a:noFill/>
        </p:spPr>
        <p:txBody>
          <a:bodyPr wrap="none" rtlCol="0">
            <a:spAutoFit/>
          </a:bodyPr>
          <a:lstStyle/>
          <a:p>
            <a:r>
              <a:rPr lang="en-US" sz="3600" dirty="0"/>
              <a:t>sediment</a:t>
            </a:r>
          </a:p>
        </p:txBody>
      </p:sp>
      <p:pic>
        <p:nvPicPr>
          <p:cNvPr id="12" name="Picture 11">
            <a:extLst>
              <a:ext uri="{FF2B5EF4-FFF2-40B4-BE49-F238E27FC236}">
                <a16:creationId xmlns:a16="http://schemas.microsoft.com/office/drawing/2014/main" id="{8133EBC6-C7ED-CF49-B6E0-6A2CF5929C18}"/>
              </a:ext>
            </a:extLst>
          </p:cNvPr>
          <p:cNvPicPr>
            <a:picLocks noChangeAspect="1"/>
          </p:cNvPicPr>
          <p:nvPr/>
        </p:nvPicPr>
        <p:blipFill>
          <a:blip r:embed="rId5" cstate="screen">
            <a:clrChange>
              <a:clrFrom>
                <a:srgbClr val="FFFFFF"/>
              </a:clrFrom>
              <a:clrTo>
                <a:srgbClr val="FFFFFF">
                  <a:alpha val="0"/>
                </a:srgbClr>
              </a:clrTo>
            </a:clrChange>
            <a:alphaModFix/>
            <a:duotone>
              <a:prstClr val="black"/>
              <a:schemeClr val="accent6">
                <a:lumMod val="75000"/>
                <a:tint val="45000"/>
                <a:satMod val="400000"/>
              </a:schemeClr>
            </a:duotone>
            <a:extLst>
              <a:ext uri="{BEBA8EAE-BF5A-486C-A8C5-ECC9F3942E4B}">
                <a14:imgProps xmlns:a14="http://schemas.microsoft.com/office/drawing/2010/main">
                  <a14:imgLayer r:embed="rId6">
                    <a14:imgEffect>
                      <a14:sharpenSoften amount="50000"/>
                    </a14:imgEffect>
                    <a14:imgEffect>
                      <a14:colorTemperature colorTemp="53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2180992" y="1732477"/>
            <a:ext cx="1260040" cy="1260040"/>
          </a:xfrm>
          <a:prstGeom prst="rect">
            <a:avLst/>
          </a:prstGeom>
        </p:spPr>
      </p:pic>
      <p:sp>
        <p:nvSpPr>
          <p:cNvPr id="15" name="TextBox 14">
            <a:extLst>
              <a:ext uri="{FF2B5EF4-FFF2-40B4-BE49-F238E27FC236}">
                <a16:creationId xmlns:a16="http://schemas.microsoft.com/office/drawing/2014/main" id="{F4E6274A-D9A2-ED4C-9A5B-02703B97B842}"/>
              </a:ext>
            </a:extLst>
          </p:cNvPr>
          <p:cNvSpPr txBox="1"/>
          <p:nvPr/>
        </p:nvSpPr>
        <p:spPr>
          <a:xfrm>
            <a:off x="671442" y="-102495"/>
            <a:ext cx="10385600" cy="1569660"/>
          </a:xfrm>
          <a:prstGeom prst="rect">
            <a:avLst/>
          </a:prstGeom>
          <a:noFill/>
        </p:spPr>
        <p:txBody>
          <a:bodyPr wrap="none" rtlCol="0">
            <a:spAutoFit/>
          </a:bodyPr>
          <a:lstStyle/>
          <a:p>
            <a:r>
              <a:rPr lang="en-US" sz="3200" dirty="0"/>
              <a:t>Motivation: </a:t>
            </a:r>
          </a:p>
          <a:p>
            <a:r>
              <a:rPr lang="en-US" sz="3200" dirty="0"/>
              <a:t>Take into account lateral advection of sinking microplankton, </a:t>
            </a:r>
          </a:p>
          <a:p>
            <a:r>
              <a:rPr lang="en-US" sz="3200" dirty="0"/>
              <a:t>to improve model-data comparison</a:t>
            </a:r>
          </a:p>
        </p:txBody>
      </p:sp>
      <p:sp>
        <p:nvSpPr>
          <p:cNvPr id="3" name="Slide Number Placeholder 2">
            <a:extLst>
              <a:ext uri="{FF2B5EF4-FFF2-40B4-BE49-F238E27FC236}">
                <a16:creationId xmlns:a16="http://schemas.microsoft.com/office/drawing/2014/main" id="{36B5DCA2-0784-8040-A3C6-8E23B7AFBEC8}"/>
              </a:ext>
            </a:extLst>
          </p:cNvPr>
          <p:cNvSpPr>
            <a:spLocks noGrp="1"/>
          </p:cNvSpPr>
          <p:nvPr>
            <p:ph type="sldNum" sz="quarter" idx="12"/>
          </p:nvPr>
        </p:nvSpPr>
        <p:spPr/>
        <p:txBody>
          <a:bodyPr/>
          <a:lstStyle/>
          <a:p>
            <a:fld id="{F1B189D9-49BA-E045-A7E1-49E24245DF84}" type="slidenum">
              <a:rPr lang="en-US" smtClean="0"/>
              <a:t>3</a:t>
            </a:fld>
            <a:endParaRPr lang="en-US"/>
          </a:p>
        </p:txBody>
      </p:sp>
      <p:pic>
        <p:nvPicPr>
          <p:cNvPr id="30" name="Picture 29">
            <a:extLst>
              <a:ext uri="{FF2B5EF4-FFF2-40B4-BE49-F238E27FC236}">
                <a16:creationId xmlns:a16="http://schemas.microsoft.com/office/drawing/2014/main" id="{9D5DA031-145B-C549-8199-E140F98EE0F5}"/>
              </a:ext>
            </a:extLst>
          </p:cNvPr>
          <p:cNvPicPr>
            <a:picLocks noChangeAspect="1"/>
          </p:cNvPicPr>
          <p:nvPr/>
        </p:nvPicPr>
        <p:blipFill>
          <a:blip r:embed="rId7"/>
          <a:stretch>
            <a:fillRect/>
          </a:stretch>
        </p:blipFill>
        <p:spPr>
          <a:xfrm>
            <a:off x="11156370" y="6526544"/>
            <a:ext cx="1027958" cy="353361"/>
          </a:xfrm>
          <a:prstGeom prst="rect">
            <a:avLst/>
          </a:prstGeom>
        </p:spPr>
      </p:pic>
    </p:spTree>
    <p:extLst>
      <p:ext uri="{BB962C8B-B14F-4D97-AF65-F5344CB8AC3E}">
        <p14:creationId xmlns:p14="http://schemas.microsoft.com/office/powerpoint/2010/main" val="38842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234 0.00301 C 0.02891 0.01088 -0.00352 0.00301 0.03971 0.00301 C 0.06549 0.00301 0.09114 0.00533 0.1168 0.00649 C 0.12239 0.00834 0.12891 0.01042 0.1345 0.01343 C 0.13854 0.01551 0.14245 0.01806 0.14635 0.02037 C 0.14831 0.02153 0.15052 0.022 0.15221 0.02385 L 0.17005 0.04491 L 0.1819 0.05903 C 0.18385 0.06135 0.18607 0.06297 0.18776 0.06598 C 0.19739 0.08287 0.18529 0.06227 0.19766 0.0801 C 0.20404 0.08912 0.19961 0.08542 0.2056 0.09769 C 0.20859 0.10371 0.21549 0.11505 0.21549 0.11505 C 0.21966 0.13797 0.21836 0.12616 0.21549 0.16783 C 0.21536 0.16922 0.2125 0.18959 0.21146 0.19237 C 0.20989 0.19653 0.20768 0.19954 0.2056 0.20278 C 0.20378 0.20556 0.20182 0.20811 0.19961 0.20973 C 0.19349 0.21482 0.18646 0.21737 0.17995 0.22037 C 0.1763 0.21968 0.16029 0.21783 0.1543 0.21343 C 0.12747 0.19283 0.16732 0.2176 0.14245 0.20278 C 0.1332 0.18658 0.13151 0.19098 0.13646 0.16412 C 0.13711 0.16112 0.13906 0.1595 0.14049 0.15718 C 0.14114 0.15371 0.14114 0.14954 0.14245 0.14676 C 0.14583 0.13912 0.15651 0.13473 0.16016 0.13264 L 0.16614 0.12917 L 0.172 0.1257 C 0.18516 0.12686 0.19831 0.12709 0.21146 0.12917 C 0.21354 0.1294 0.21536 0.13172 0.21745 0.13264 C 0.2207 0.13403 0.22396 0.13473 0.22721 0.13612 C 0.23255 0.13843 0.2431 0.14329 0.2431 0.14329 C 0.24505 0.14676 0.24766 0.14931 0.24896 0.15371 C 0.25104 0.16019 0.25065 0.16852 0.25299 0.17477 C 0.26419 0.20487 0.25065 0.16667 0.25885 0.19584 C 0.2625 0.2088 0.26211 0.20348 0.2668 0.21343 C 0.26888 0.21783 0.27057 0.22292 0.27266 0.22732 C 0.27383 0.22987 0.27539 0.23172 0.27656 0.2345 C 0.2806 0.24329 0.28385 0.25857 0.29049 0.2625 L 0.29635 0.26598 C 0.29831 0.26829 0.30013 0.2713 0.30221 0.27292 C 0.30534 0.27524 0.31745 0.27871 0.32005 0.27987 C 0.34753 0.29329 0.31289 0.28473 0.36146 0.29051 C 0.37591 0.28936 0.39049 0.28912 0.40495 0.28704 C 0.40703 0.28681 0.40885 0.2845 0.41081 0.28357 C 0.41341 0.28218 0.41614 0.28125 0.41875 0.27987 C 0.42266 0.27778 0.42656 0.27524 0.4306 0.27292 C 0.43255 0.27176 0.4345 0.27037 0.43646 0.26945 L 0.4444 0.26598 C 0.45026 0.26713 0.45625 0.26783 0.46211 0.26945 C 0.46419 0.27014 0.46641 0.27061 0.4681 0.27292 C 0.46992 0.2757 0.4707 0.27987 0.472 0.28357 C 0.47721 0.31135 0.47526 0.29723 0.47799 0.32547 C 0.47721 0.32917 0.47708 0.33287 0.47591 0.33612 C 0.47253 0.3463 0.46601 0.34653 0.46016 0.35024 C 0.46016 0.35024 0.44831 0.35718 0.44831 0.35718 L 0.44245 0.36412 C 0.43854 0.38496 0.4345 0.38357 0.4444 0.39213 C 0.44622 0.39375 0.44831 0.39445 0.45026 0.39584 C 0.45273 0.39514 0.46575 0.39329 0.47005 0.38866 C 0.47161 0.38704 0.47266 0.38403 0.47396 0.38172 " pathEditMode="relative" ptsTypes="AAAAAAAAAAAAAAAAAAAAAAAAAAAAAAAAAAAAAAAAAAAAAAAAAAAAAAAAAA">
                                      <p:cBhvr>
                                        <p:cTn id="6" dur="5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73E95D1-1863-D843-950D-1D538C1B690B}"/>
              </a:ext>
            </a:extLst>
          </p:cNvPr>
          <p:cNvSpPr txBox="1">
            <a:spLocks/>
          </p:cNvSpPr>
          <p:nvPr/>
        </p:nvSpPr>
        <p:spPr>
          <a:xfrm>
            <a:off x="164165" y="1690688"/>
            <a:ext cx="7072976" cy="53595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800" b="1" i="0" u="none" strike="noStrike" kern="1200" cap="none" spc="0" normalizeH="0" baseline="0" noProof="0" dirty="0">
                <a:ln>
                  <a:noFill/>
                </a:ln>
                <a:solidFill>
                  <a:schemeClr val="tx1"/>
                </a:solidFill>
                <a:effectLst/>
                <a:uLnTx/>
                <a:uFillTx/>
                <a:ea typeface="+mn-ea"/>
                <a:cs typeface="+mn-cs"/>
              </a:rPr>
              <a:t>Flow field </a:t>
            </a:r>
            <a:r>
              <a:rPr kumimoji="0" lang="en-US" sz="3100" b="0" i="0" u="none" strike="noStrike" kern="1200" cap="none" spc="0" normalizeH="0" baseline="0" noProof="0" dirty="0">
                <a:ln>
                  <a:noFill/>
                </a:ln>
                <a:solidFill>
                  <a:schemeClr val="tx1"/>
                </a:solidFill>
                <a:effectLst/>
                <a:uLnTx/>
                <a:uFillTx/>
                <a:ea typeface="+mn-ea"/>
                <a:cs typeface="+mn-cs"/>
              </a:rPr>
              <a:t>from an Ocean General Circulation Model</a:t>
            </a:r>
          </a:p>
        </p:txBody>
      </p:sp>
      <p:sp>
        <p:nvSpPr>
          <p:cNvPr id="6" name="Title 1">
            <a:extLst>
              <a:ext uri="{FF2B5EF4-FFF2-40B4-BE49-F238E27FC236}">
                <a16:creationId xmlns:a16="http://schemas.microsoft.com/office/drawing/2014/main" id="{E534DA75-5DB6-BD48-BB75-45CB828CCA4B}"/>
              </a:ext>
            </a:extLst>
          </p:cNvPr>
          <p:cNvSpPr txBox="1">
            <a:spLocks/>
          </p:cNvSpPr>
          <p:nvPr/>
        </p:nvSpPr>
        <p:spPr>
          <a:xfrm>
            <a:off x="63747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Lagrangian</a:t>
            </a:r>
            <a:r>
              <a:rPr lang="en-US" dirty="0"/>
              <a:t> tracking of particles</a:t>
            </a:r>
          </a:p>
        </p:txBody>
      </p:sp>
      <p:pic>
        <p:nvPicPr>
          <p:cNvPr id="7" name="Picture 6">
            <a:hlinkClick r:id="rId3"/>
            <a:extLst>
              <a:ext uri="{FF2B5EF4-FFF2-40B4-BE49-F238E27FC236}">
                <a16:creationId xmlns:a16="http://schemas.microsoft.com/office/drawing/2014/main" id="{E0FDB12E-0AD3-FC46-A8D8-1F6D781411F7}"/>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5653"/>
                    </a14:imgEffect>
                    <a14:imgEffect>
                      <a14:saturation sat="105000"/>
                    </a14:imgEffect>
                  </a14:imgLayer>
                </a14:imgProps>
              </a:ext>
            </a:extLst>
          </a:blip>
          <a:stretch>
            <a:fillRect/>
          </a:stretch>
        </p:blipFill>
        <p:spPr>
          <a:xfrm>
            <a:off x="10321560" y="80719"/>
            <a:ext cx="1663035" cy="1164124"/>
          </a:xfrm>
          <a:prstGeom prst="rect">
            <a:avLst/>
          </a:prstGeom>
          <a:solidFill>
            <a:schemeClr val="bg1">
              <a:alpha val="92000"/>
            </a:schemeClr>
          </a:solidFill>
          <a:ln>
            <a:noFill/>
          </a:ln>
        </p:spPr>
      </p:pic>
      <p:sp>
        <p:nvSpPr>
          <p:cNvPr id="2" name="Slide Number Placeholder 1">
            <a:extLst>
              <a:ext uri="{FF2B5EF4-FFF2-40B4-BE49-F238E27FC236}">
                <a16:creationId xmlns:a16="http://schemas.microsoft.com/office/drawing/2014/main" id="{D3380864-B005-7145-A186-ABDBF12C87A2}"/>
              </a:ext>
            </a:extLst>
          </p:cNvPr>
          <p:cNvSpPr>
            <a:spLocks noGrp="1"/>
          </p:cNvSpPr>
          <p:nvPr>
            <p:ph type="sldNum" sz="quarter" idx="12"/>
          </p:nvPr>
        </p:nvSpPr>
        <p:spPr/>
        <p:txBody>
          <a:bodyPr/>
          <a:lstStyle/>
          <a:p>
            <a:fld id="{F1B189D9-49BA-E045-A7E1-49E24245DF84}" type="slidenum">
              <a:rPr lang="en-US" smtClean="0"/>
              <a:t>4</a:t>
            </a:fld>
            <a:endParaRPr lang="en-US"/>
          </a:p>
        </p:txBody>
      </p:sp>
    </p:spTree>
    <p:extLst>
      <p:ext uri="{BB962C8B-B14F-4D97-AF65-F5344CB8AC3E}">
        <p14:creationId xmlns:p14="http://schemas.microsoft.com/office/powerpoint/2010/main" val="1762985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719F3B-77A0-574F-86E7-DE120408B435}"/>
              </a:ext>
            </a:extLst>
          </p:cNvPr>
          <p:cNvPicPr>
            <a:picLocks noChangeAspect="1"/>
          </p:cNvPicPr>
          <p:nvPr/>
        </p:nvPicPr>
        <p:blipFill>
          <a:blip r:embed="rId3"/>
          <a:stretch>
            <a:fillRect/>
          </a:stretch>
        </p:blipFill>
        <p:spPr>
          <a:xfrm>
            <a:off x="6776924" y="1027906"/>
            <a:ext cx="5250911" cy="4791916"/>
          </a:xfrm>
          <a:prstGeom prst="rect">
            <a:avLst/>
          </a:prstGeom>
        </p:spPr>
      </p:pic>
      <p:sp>
        <p:nvSpPr>
          <p:cNvPr id="5" name="Content Placeholder 2">
            <a:extLst>
              <a:ext uri="{FF2B5EF4-FFF2-40B4-BE49-F238E27FC236}">
                <a16:creationId xmlns:a16="http://schemas.microsoft.com/office/drawing/2014/main" id="{173E95D1-1863-D843-950D-1D538C1B690B}"/>
              </a:ext>
            </a:extLst>
          </p:cNvPr>
          <p:cNvSpPr txBox="1">
            <a:spLocks/>
          </p:cNvSpPr>
          <p:nvPr/>
        </p:nvSpPr>
        <p:spPr>
          <a:xfrm>
            <a:off x="164165" y="1690688"/>
            <a:ext cx="7072976" cy="53595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800" b="1" i="0" u="none" strike="noStrike" kern="1200" cap="none" spc="0" normalizeH="0" baseline="0" noProof="0" dirty="0">
                <a:ln>
                  <a:noFill/>
                </a:ln>
                <a:effectLst/>
                <a:uLnTx/>
                <a:uFillTx/>
                <a:ea typeface="+mn-ea"/>
                <a:cs typeface="+mn-cs"/>
              </a:rPr>
              <a:t>Flow field </a:t>
            </a:r>
            <a:r>
              <a:rPr kumimoji="0" lang="en-US" sz="3100" b="0" i="0" u="none" strike="noStrike" kern="1200" cap="none" spc="0" normalizeH="0" baseline="0" noProof="0" dirty="0">
                <a:ln>
                  <a:noFill/>
                </a:ln>
                <a:effectLst/>
                <a:uLnTx/>
                <a:uFillTx/>
                <a:ea typeface="+mn-ea"/>
                <a:cs typeface="+mn-cs"/>
              </a:rPr>
              <a:t>from an Ocean General Circulation Model</a:t>
            </a:r>
          </a:p>
        </p:txBody>
      </p:sp>
      <p:sp>
        <p:nvSpPr>
          <p:cNvPr id="11" name="Content Placeholder 2">
            <a:extLst>
              <a:ext uri="{FF2B5EF4-FFF2-40B4-BE49-F238E27FC236}">
                <a16:creationId xmlns:a16="http://schemas.microsoft.com/office/drawing/2014/main" id="{D1D94285-E17E-9E49-A8A3-D35D4A3B4A00}"/>
              </a:ext>
            </a:extLst>
          </p:cNvPr>
          <p:cNvSpPr txBox="1">
            <a:spLocks/>
          </p:cNvSpPr>
          <p:nvPr/>
        </p:nvSpPr>
        <p:spPr>
          <a:xfrm>
            <a:off x="113633" y="3149811"/>
            <a:ext cx="6549657" cy="7842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400" b="0" i="0" u="none" strike="noStrike" kern="1200" cap="none" spc="0" normalizeH="0" baseline="0" noProof="0" dirty="0">
                <a:ln>
                  <a:noFill/>
                </a:ln>
                <a:solidFill>
                  <a:schemeClr val="tx1"/>
                </a:solidFill>
                <a:effectLst/>
                <a:uLnTx/>
                <a:uFillTx/>
                <a:ea typeface="+mn-ea"/>
                <a:cs typeface="+mn-cs"/>
              </a:rPr>
              <a:t>The final particle distribution is representative of the sedimentary particles</a:t>
            </a:r>
          </a:p>
        </p:txBody>
      </p:sp>
      <p:sp>
        <p:nvSpPr>
          <p:cNvPr id="12" name="Title 1">
            <a:extLst>
              <a:ext uri="{FF2B5EF4-FFF2-40B4-BE49-F238E27FC236}">
                <a16:creationId xmlns:a16="http://schemas.microsoft.com/office/drawing/2014/main" id="{64A98E04-1552-6A45-8540-901CF511A791}"/>
              </a:ext>
            </a:extLst>
          </p:cNvPr>
          <p:cNvSpPr txBox="1">
            <a:spLocks/>
          </p:cNvSpPr>
          <p:nvPr/>
        </p:nvSpPr>
        <p:spPr>
          <a:xfrm>
            <a:off x="63747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Lagrangian</a:t>
            </a:r>
            <a:r>
              <a:rPr lang="en-US" dirty="0"/>
              <a:t> tracking of particles</a:t>
            </a:r>
          </a:p>
        </p:txBody>
      </p:sp>
      <p:pic>
        <p:nvPicPr>
          <p:cNvPr id="13" name="Picture 12">
            <a:hlinkClick r:id="rId4"/>
            <a:extLst>
              <a:ext uri="{FF2B5EF4-FFF2-40B4-BE49-F238E27FC236}">
                <a16:creationId xmlns:a16="http://schemas.microsoft.com/office/drawing/2014/main" id="{7ACD95DB-1F55-8A4E-AEC7-C761937938C0}"/>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5653"/>
                    </a14:imgEffect>
                    <a14:imgEffect>
                      <a14:saturation sat="105000"/>
                    </a14:imgEffect>
                  </a14:imgLayer>
                </a14:imgProps>
              </a:ext>
            </a:extLst>
          </a:blip>
          <a:stretch>
            <a:fillRect/>
          </a:stretch>
        </p:blipFill>
        <p:spPr>
          <a:xfrm>
            <a:off x="10321560" y="80719"/>
            <a:ext cx="1663035" cy="1164124"/>
          </a:xfrm>
          <a:prstGeom prst="rect">
            <a:avLst/>
          </a:prstGeom>
          <a:solidFill>
            <a:schemeClr val="bg1">
              <a:alpha val="92000"/>
            </a:schemeClr>
          </a:solidFill>
          <a:ln>
            <a:noFill/>
          </a:ln>
        </p:spPr>
      </p:pic>
      <p:sp>
        <p:nvSpPr>
          <p:cNvPr id="14" name="Content Placeholder 2">
            <a:extLst>
              <a:ext uri="{FF2B5EF4-FFF2-40B4-BE49-F238E27FC236}">
                <a16:creationId xmlns:a16="http://schemas.microsoft.com/office/drawing/2014/main" id="{942C6657-4816-7B4A-AE05-B1316170752F}"/>
              </a:ext>
            </a:extLst>
          </p:cNvPr>
          <p:cNvSpPr txBox="1">
            <a:spLocks/>
          </p:cNvSpPr>
          <p:nvPr/>
        </p:nvSpPr>
        <p:spPr>
          <a:xfrm>
            <a:off x="164165" y="2358300"/>
            <a:ext cx="6776924" cy="11509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ea typeface="+mn-ea"/>
                <a:cs typeface="+mn-cs"/>
              </a:rPr>
              <a:t>Backtrack analysis: Particles </a:t>
            </a:r>
            <a:r>
              <a:rPr kumimoji="0" lang="en-US" sz="2100" i="0" u="none" strike="noStrike" kern="1200" cap="none" spc="0" normalizeH="0" baseline="0" noProof="0" dirty="0">
                <a:ln>
                  <a:noFill/>
                </a:ln>
                <a:solidFill>
                  <a:schemeClr val="tx1"/>
                </a:solidFill>
                <a:effectLst/>
                <a:uLnTx/>
                <a:uFillTx/>
                <a:ea typeface="+mn-ea"/>
                <a:cs typeface="+mn-cs"/>
              </a:rPr>
              <a:t>are</a:t>
            </a:r>
            <a:r>
              <a:rPr kumimoji="0" lang="en-US" sz="2100" b="1" i="0" u="none" strike="noStrike" kern="1200" cap="none" spc="0" normalizeH="0" baseline="0" noProof="0" dirty="0">
                <a:ln>
                  <a:noFill/>
                </a:ln>
                <a:solidFill>
                  <a:schemeClr val="tx1"/>
                </a:solidFill>
                <a:effectLst/>
                <a:uLnTx/>
                <a:uFillTx/>
                <a:ea typeface="+mn-ea"/>
                <a:cs typeface="+mn-cs"/>
              </a:rPr>
              <a:t> released at the bottom</a:t>
            </a:r>
            <a:r>
              <a:rPr kumimoji="0" lang="en-US" sz="2100" b="0" i="0" u="none" strike="noStrike" kern="1200" cap="none" spc="0" normalizeH="0" baseline="0" noProof="0" dirty="0">
                <a:ln>
                  <a:noFill/>
                </a:ln>
                <a:solidFill>
                  <a:schemeClr val="tx1"/>
                </a:solidFill>
                <a:effectLst/>
                <a:uLnTx/>
                <a:uFillTx/>
                <a:ea typeface="+mn-ea"/>
                <a:cs typeface="+mn-cs"/>
              </a:rPr>
              <a:t>, </a:t>
            </a:r>
            <a:r>
              <a:rPr kumimoji="0" lang="en-US" sz="2100" b="1" i="0" u="none" strike="noStrike" kern="1200" cap="none" spc="0" normalizeH="0" baseline="0" noProof="0" dirty="0">
                <a:ln>
                  <a:noFill/>
                </a:ln>
                <a:solidFill>
                  <a:schemeClr val="tx1"/>
                </a:solidFill>
                <a:effectLst/>
                <a:uLnTx/>
                <a:uFillTx/>
                <a:ea typeface="+mn-ea"/>
                <a:cs typeface="+mn-cs"/>
              </a:rPr>
              <a:t>tracked back in time </a:t>
            </a:r>
            <a:r>
              <a:rPr kumimoji="0" lang="en-US" sz="2100" b="0" i="0" u="none" strike="noStrike" kern="1200" cap="none" spc="0" normalizeH="0" baseline="0" noProof="0" dirty="0">
                <a:ln>
                  <a:noFill/>
                </a:ln>
                <a:solidFill>
                  <a:schemeClr val="tx1"/>
                </a:solidFill>
                <a:effectLst/>
                <a:uLnTx/>
                <a:uFillTx/>
                <a:ea typeface="+mn-ea"/>
                <a:cs typeface="+mn-cs"/>
              </a:rPr>
              <a:t>until they reach the surface</a:t>
            </a:r>
          </a:p>
        </p:txBody>
      </p:sp>
      <p:sp>
        <p:nvSpPr>
          <p:cNvPr id="2" name="Slide Number Placeholder 1">
            <a:extLst>
              <a:ext uri="{FF2B5EF4-FFF2-40B4-BE49-F238E27FC236}">
                <a16:creationId xmlns:a16="http://schemas.microsoft.com/office/drawing/2014/main" id="{182F1FE5-0366-5042-AA50-0A3BEE9FFE9B}"/>
              </a:ext>
            </a:extLst>
          </p:cNvPr>
          <p:cNvSpPr>
            <a:spLocks noGrp="1"/>
          </p:cNvSpPr>
          <p:nvPr>
            <p:ph type="sldNum" sz="quarter" idx="12"/>
          </p:nvPr>
        </p:nvSpPr>
        <p:spPr/>
        <p:txBody>
          <a:bodyPr/>
          <a:lstStyle/>
          <a:p>
            <a:fld id="{F1B189D9-49BA-E045-A7E1-49E24245DF84}" type="slidenum">
              <a:rPr lang="en-US" smtClean="0"/>
              <a:t>5</a:t>
            </a:fld>
            <a:endParaRPr lang="en-US"/>
          </a:p>
        </p:txBody>
      </p:sp>
    </p:spTree>
    <p:extLst>
      <p:ext uri="{BB962C8B-B14F-4D97-AF65-F5344CB8AC3E}">
        <p14:creationId xmlns:p14="http://schemas.microsoft.com/office/powerpoint/2010/main" val="3858569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719F3B-77A0-574F-86E7-DE120408B435}"/>
              </a:ext>
            </a:extLst>
          </p:cNvPr>
          <p:cNvPicPr>
            <a:picLocks noChangeAspect="1"/>
          </p:cNvPicPr>
          <p:nvPr/>
        </p:nvPicPr>
        <p:blipFill>
          <a:blip r:embed="rId3"/>
          <a:stretch>
            <a:fillRect/>
          </a:stretch>
        </p:blipFill>
        <p:spPr>
          <a:xfrm>
            <a:off x="6776924" y="1027906"/>
            <a:ext cx="5250911" cy="4791916"/>
          </a:xfrm>
          <a:prstGeom prst="rect">
            <a:avLst/>
          </a:prstGeom>
        </p:spPr>
      </p:pic>
      <p:sp>
        <p:nvSpPr>
          <p:cNvPr id="5" name="Content Placeholder 2">
            <a:extLst>
              <a:ext uri="{FF2B5EF4-FFF2-40B4-BE49-F238E27FC236}">
                <a16:creationId xmlns:a16="http://schemas.microsoft.com/office/drawing/2014/main" id="{173E95D1-1863-D843-950D-1D538C1B690B}"/>
              </a:ext>
            </a:extLst>
          </p:cNvPr>
          <p:cNvSpPr txBox="1">
            <a:spLocks/>
          </p:cNvSpPr>
          <p:nvPr/>
        </p:nvSpPr>
        <p:spPr>
          <a:xfrm>
            <a:off x="164165" y="1690688"/>
            <a:ext cx="7072976" cy="53595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800" b="1" i="0" u="none" strike="noStrike" kern="1200" cap="none" spc="0" normalizeH="0" baseline="0" noProof="0" dirty="0">
                <a:ln>
                  <a:noFill/>
                </a:ln>
                <a:effectLst/>
                <a:uLnTx/>
                <a:uFillTx/>
                <a:ea typeface="+mn-ea"/>
                <a:cs typeface="+mn-cs"/>
              </a:rPr>
              <a:t>Flow field </a:t>
            </a:r>
            <a:r>
              <a:rPr kumimoji="0" lang="en-US" sz="3100" b="0" i="0" u="none" strike="noStrike" kern="1200" cap="none" spc="0" normalizeH="0" baseline="0" noProof="0" dirty="0">
                <a:ln>
                  <a:noFill/>
                </a:ln>
                <a:effectLst/>
                <a:uLnTx/>
                <a:uFillTx/>
                <a:ea typeface="+mn-ea"/>
                <a:cs typeface="+mn-cs"/>
              </a:rPr>
              <a:t>from an Ocean General Circulation Model</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314E545-A8DB-4A4A-9A91-C45FA0CB662F}"/>
                  </a:ext>
                </a:extLst>
              </p:cNvPr>
              <p:cNvSpPr txBox="1"/>
              <p:nvPr/>
            </p:nvSpPr>
            <p:spPr>
              <a:xfrm>
                <a:off x="113633" y="4881234"/>
                <a:ext cx="11497119"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[van </a:t>
                </a:r>
                <a:r>
                  <a:rPr lang="en-US" sz="2400" dirty="0" err="1"/>
                  <a:t>Sebille</a:t>
                </a:r>
                <a:r>
                  <a:rPr lang="en-US" sz="2400" dirty="0"/>
                  <a:t> et al., 2015; </a:t>
                </a:r>
                <a:r>
                  <a:rPr lang="en-US" sz="2400" dirty="0" err="1"/>
                  <a:t>Nooteboom</a:t>
                </a:r>
                <a:r>
                  <a:rPr lang="en-US" sz="2400" dirty="0"/>
                  <a:t> et al. 2019] </a:t>
                </a:r>
              </a:p>
              <a:p>
                <a:r>
                  <a:rPr lang="en-US" sz="2400" dirty="0"/>
                  <a:t>     Eddying present-day models (</a:t>
                </a:r>
                <a14:m>
                  <m:oMath xmlns:m="http://schemas.openxmlformats.org/officeDocument/2006/math">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0.1</m:t>
                        </m:r>
                      </m:e>
                      <m:sup>
                        <m:r>
                          <a:rPr lang="en-US" sz="2400" b="0" i="1" smtClean="0">
                            <a:latin typeface="Cambria Math" panose="02040503050406030204" pitchFamily="18" charset="0"/>
                          </a:rPr>
                          <m:t>∘</m:t>
                        </m:r>
                      </m:sup>
                    </m:sSup>
                  </m:oMath>
                </a14:m>
                <a:r>
                  <a:rPr lang="en-US" sz="2400" dirty="0"/>
                  <a:t> horizontal resolution)</a:t>
                </a:r>
              </a:p>
            </p:txBody>
          </p:sp>
        </mc:Choice>
        <mc:Fallback xmlns="">
          <p:sp>
            <p:nvSpPr>
              <p:cNvPr id="8" name="TextBox 7">
                <a:extLst>
                  <a:ext uri="{FF2B5EF4-FFF2-40B4-BE49-F238E27FC236}">
                    <a16:creationId xmlns:a16="http://schemas.microsoft.com/office/drawing/2014/main" id="{B314E545-A8DB-4A4A-9A91-C45FA0CB662F}"/>
                  </a:ext>
                </a:extLst>
              </p:cNvPr>
              <p:cNvSpPr txBox="1">
                <a:spLocks noRot="1" noChangeAspect="1" noMove="1" noResize="1" noEditPoints="1" noAdjustHandles="1" noChangeArrowheads="1" noChangeShapeType="1" noTextEdit="1"/>
              </p:cNvSpPr>
              <p:nvPr/>
            </p:nvSpPr>
            <p:spPr>
              <a:xfrm>
                <a:off x="113633" y="4881234"/>
                <a:ext cx="11497119" cy="830997"/>
              </a:xfrm>
              <a:prstGeom prst="rect">
                <a:avLst/>
              </a:prstGeom>
              <a:blipFill>
                <a:blip r:embed="rId4"/>
                <a:stretch>
                  <a:fillRect l="-662" t="-6061" b="-13636"/>
                </a:stretch>
              </a:blipFill>
            </p:spPr>
            <p:txBody>
              <a:bodyPr/>
              <a:lstStyle/>
              <a:p>
                <a:r>
                  <a:rPr lang="en-US">
                    <a:noFill/>
                  </a:rPr>
                  <a:t> </a:t>
                </a:r>
              </a:p>
            </p:txBody>
          </p:sp>
        </mc:Fallback>
      </mc:AlternateContent>
      <p:sp>
        <p:nvSpPr>
          <p:cNvPr id="11" name="Content Placeholder 2">
            <a:extLst>
              <a:ext uri="{FF2B5EF4-FFF2-40B4-BE49-F238E27FC236}">
                <a16:creationId xmlns:a16="http://schemas.microsoft.com/office/drawing/2014/main" id="{D1D94285-E17E-9E49-A8A3-D35D4A3B4A00}"/>
              </a:ext>
            </a:extLst>
          </p:cNvPr>
          <p:cNvSpPr txBox="1">
            <a:spLocks/>
          </p:cNvSpPr>
          <p:nvPr/>
        </p:nvSpPr>
        <p:spPr>
          <a:xfrm>
            <a:off x="113633" y="3149811"/>
            <a:ext cx="6549657" cy="7842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400" b="0" i="0" u="none" strike="noStrike" kern="1200" cap="none" spc="0" normalizeH="0" baseline="0" noProof="0" dirty="0">
                <a:ln>
                  <a:noFill/>
                </a:ln>
                <a:solidFill>
                  <a:schemeClr val="tx1">
                    <a:lumMod val="50000"/>
                    <a:lumOff val="50000"/>
                  </a:schemeClr>
                </a:solidFill>
                <a:effectLst/>
                <a:uLnTx/>
                <a:uFillTx/>
                <a:ea typeface="+mn-ea"/>
                <a:cs typeface="+mn-cs"/>
              </a:rPr>
              <a:t>The final particle distribution is representative of the sedimentary particles</a:t>
            </a:r>
          </a:p>
        </p:txBody>
      </p:sp>
      <p:sp>
        <p:nvSpPr>
          <p:cNvPr id="12" name="Title 1">
            <a:extLst>
              <a:ext uri="{FF2B5EF4-FFF2-40B4-BE49-F238E27FC236}">
                <a16:creationId xmlns:a16="http://schemas.microsoft.com/office/drawing/2014/main" id="{64A98E04-1552-6A45-8540-901CF511A791}"/>
              </a:ext>
            </a:extLst>
          </p:cNvPr>
          <p:cNvSpPr txBox="1">
            <a:spLocks/>
          </p:cNvSpPr>
          <p:nvPr/>
        </p:nvSpPr>
        <p:spPr>
          <a:xfrm>
            <a:off x="63747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Lagrangian</a:t>
            </a:r>
            <a:r>
              <a:rPr lang="en-US" dirty="0"/>
              <a:t> tracking of particles</a:t>
            </a:r>
          </a:p>
        </p:txBody>
      </p:sp>
      <p:pic>
        <p:nvPicPr>
          <p:cNvPr id="13" name="Picture 12">
            <a:extLst>
              <a:ext uri="{FF2B5EF4-FFF2-40B4-BE49-F238E27FC236}">
                <a16:creationId xmlns:a16="http://schemas.microsoft.com/office/drawing/2014/main" id="{7ACD95DB-1F55-8A4E-AEC7-C761937938C0}"/>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5653"/>
                    </a14:imgEffect>
                    <a14:imgEffect>
                      <a14:saturation sat="105000"/>
                    </a14:imgEffect>
                  </a14:imgLayer>
                </a14:imgProps>
              </a:ext>
            </a:extLst>
          </a:blip>
          <a:stretch>
            <a:fillRect/>
          </a:stretch>
        </p:blipFill>
        <p:spPr>
          <a:xfrm>
            <a:off x="10321560" y="80719"/>
            <a:ext cx="1663035" cy="1164124"/>
          </a:xfrm>
          <a:prstGeom prst="rect">
            <a:avLst/>
          </a:prstGeom>
          <a:solidFill>
            <a:schemeClr val="bg1">
              <a:alpha val="92000"/>
            </a:schemeClr>
          </a:solidFill>
          <a:ln>
            <a:noFill/>
          </a:ln>
        </p:spPr>
      </p:pic>
      <p:sp>
        <p:nvSpPr>
          <p:cNvPr id="14" name="Content Placeholder 2">
            <a:extLst>
              <a:ext uri="{FF2B5EF4-FFF2-40B4-BE49-F238E27FC236}">
                <a16:creationId xmlns:a16="http://schemas.microsoft.com/office/drawing/2014/main" id="{942C6657-4816-7B4A-AE05-B1316170752F}"/>
              </a:ext>
            </a:extLst>
          </p:cNvPr>
          <p:cNvSpPr txBox="1">
            <a:spLocks/>
          </p:cNvSpPr>
          <p:nvPr/>
        </p:nvSpPr>
        <p:spPr>
          <a:xfrm>
            <a:off x="164165" y="2358300"/>
            <a:ext cx="6776924" cy="11509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100" dirty="0">
                <a:solidFill>
                  <a:schemeClr val="tx1">
                    <a:lumMod val="50000"/>
                    <a:lumOff val="50000"/>
                  </a:schemeClr>
                </a:solidFill>
              </a:rPr>
              <a:t>Backtrack analysis: </a:t>
            </a:r>
            <a:r>
              <a:rPr kumimoji="0" lang="en-US" sz="2100" b="0" i="0" u="none" strike="noStrike" kern="1200" cap="none" spc="0" normalizeH="0" baseline="0" noProof="0" dirty="0">
                <a:ln>
                  <a:noFill/>
                </a:ln>
                <a:solidFill>
                  <a:schemeClr val="tx1">
                    <a:lumMod val="50000"/>
                    <a:lumOff val="50000"/>
                  </a:schemeClr>
                </a:solidFill>
                <a:effectLst/>
                <a:uLnTx/>
                <a:uFillTx/>
                <a:ea typeface="+mn-ea"/>
                <a:cs typeface="+mn-cs"/>
              </a:rPr>
              <a:t>Particles </a:t>
            </a:r>
            <a:r>
              <a:rPr kumimoji="0" lang="en-US" sz="2100" i="0" u="none" strike="noStrike" kern="1200" cap="none" spc="0" normalizeH="0" baseline="0" noProof="0" dirty="0">
                <a:ln>
                  <a:noFill/>
                </a:ln>
                <a:solidFill>
                  <a:schemeClr val="tx1">
                    <a:lumMod val="50000"/>
                    <a:lumOff val="50000"/>
                  </a:schemeClr>
                </a:solidFill>
                <a:effectLst/>
                <a:uLnTx/>
                <a:uFillTx/>
                <a:ea typeface="+mn-ea"/>
                <a:cs typeface="+mn-cs"/>
              </a:rPr>
              <a:t>are</a:t>
            </a:r>
            <a:r>
              <a:rPr kumimoji="0" lang="en-US" sz="2100" b="1" i="0" u="none" strike="noStrike" kern="1200" cap="none" spc="0" normalizeH="0" baseline="0" noProof="0" dirty="0">
                <a:ln>
                  <a:noFill/>
                </a:ln>
                <a:solidFill>
                  <a:schemeClr val="tx1">
                    <a:lumMod val="50000"/>
                    <a:lumOff val="50000"/>
                  </a:schemeClr>
                </a:solidFill>
                <a:effectLst/>
                <a:uLnTx/>
                <a:uFillTx/>
                <a:ea typeface="+mn-ea"/>
                <a:cs typeface="+mn-cs"/>
              </a:rPr>
              <a:t> released at the bottom</a:t>
            </a:r>
            <a:r>
              <a:rPr kumimoji="0" lang="en-US" sz="2100" b="0" i="0" u="none" strike="noStrike" kern="1200" cap="none" spc="0" normalizeH="0" baseline="0" noProof="0" dirty="0">
                <a:ln>
                  <a:noFill/>
                </a:ln>
                <a:solidFill>
                  <a:schemeClr val="tx1">
                    <a:lumMod val="50000"/>
                    <a:lumOff val="50000"/>
                  </a:schemeClr>
                </a:solidFill>
                <a:effectLst/>
                <a:uLnTx/>
                <a:uFillTx/>
                <a:ea typeface="+mn-ea"/>
                <a:cs typeface="+mn-cs"/>
              </a:rPr>
              <a:t>, </a:t>
            </a:r>
            <a:r>
              <a:rPr kumimoji="0" lang="en-US" sz="2100" b="1" i="0" u="none" strike="noStrike" kern="1200" cap="none" spc="0" normalizeH="0" baseline="0" noProof="0" dirty="0">
                <a:ln>
                  <a:noFill/>
                </a:ln>
                <a:solidFill>
                  <a:schemeClr val="tx1">
                    <a:lumMod val="50000"/>
                    <a:lumOff val="50000"/>
                  </a:schemeClr>
                </a:solidFill>
                <a:effectLst/>
                <a:uLnTx/>
                <a:uFillTx/>
                <a:ea typeface="+mn-ea"/>
                <a:cs typeface="+mn-cs"/>
              </a:rPr>
              <a:t>tracked back in time </a:t>
            </a:r>
            <a:r>
              <a:rPr kumimoji="0" lang="en-US" sz="2100" b="0" i="0" u="none" strike="noStrike" kern="1200" cap="none" spc="0" normalizeH="0" baseline="0" noProof="0" dirty="0">
                <a:ln>
                  <a:noFill/>
                </a:ln>
                <a:solidFill>
                  <a:schemeClr val="tx1">
                    <a:lumMod val="50000"/>
                    <a:lumOff val="50000"/>
                  </a:schemeClr>
                </a:solidFill>
                <a:effectLst/>
                <a:uLnTx/>
                <a:uFillTx/>
                <a:ea typeface="+mn-ea"/>
                <a:cs typeface="+mn-cs"/>
              </a:rPr>
              <a:t>until they reach the surface</a:t>
            </a:r>
          </a:p>
        </p:txBody>
      </p:sp>
      <p:sp>
        <p:nvSpPr>
          <p:cNvPr id="15" name="Content Placeholder 2">
            <a:extLst>
              <a:ext uri="{FF2B5EF4-FFF2-40B4-BE49-F238E27FC236}">
                <a16:creationId xmlns:a16="http://schemas.microsoft.com/office/drawing/2014/main" id="{D107E275-3C8F-7445-AA4A-59D06CFEEC4A}"/>
              </a:ext>
            </a:extLst>
          </p:cNvPr>
          <p:cNvSpPr txBox="1">
            <a:spLocks/>
          </p:cNvSpPr>
          <p:nvPr/>
        </p:nvSpPr>
        <p:spPr>
          <a:xfrm>
            <a:off x="113633" y="5951545"/>
            <a:ext cx="9654363" cy="466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400" b="0" i="0" u="none" strike="noStrike" kern="1200" cap="none" spc="0" normalizeH="0" baseline="0" noProof="0" dirty="0">
                <a:ln>
                  <a:noFill/>
                </a:ln>
                <a:solidFill>
                  <a:schemeClr val="tx1"/>
                </a:solidFill>
                <a:effectLst/>
                <a:uLnTx/>
                <a:uFillTx/>
                <a:ea typeface="+mn-ea"/>
                <a:cs typeface="+mn-cs"/>
              </a:rPr>
              <a:t>See also: </a:t>
            </a:r>
            <a:r>
              <a:rPr kumimoji="0" lang="en-US" sz="2400" b="0" i="0" u="none" strike="noStrike" kern="1200" cap="none" spc="0" normalizeH="0" baseline="0" noProof="0" dirty="0" err="1">
                <a:ln>
                  <a:noFill/>
                </a:ln>
                <a:solidFill>
                  <a:schemeClr val="tx1"/>
                </a:solidFill>
                <a:effectLst/>
                <a:uLnTx/>
                <a:uFillTx/>
                <a:ea typeface="+mn-ea"/>
                <a:cs typeface="+mn-cs"/>
                <a:hlinkClick r:id="rId7"/>
              </a:rPr>
              <a:t>planktondrift.science.uu.nl</a:t>
            </a:r>
            <a:endParaRPr kumimoji="0" lang="en-US" sz="2400" b="0" i="0" u="none" strike="noStrike" kern="1200" cap="none" spc="0" normalizeH="0" baseline="0" noProof="0" dirty="0">
              <a:ln>
                <a:noFill/>
              </a:ln>
              <a:solidFill>
                <a:schemeClr val="tx1"/>
              </a:solidFill>
              <a:effectLst/>
              <a:uLnTx/>
              <a:uFillTx/>
              <a:ea typeface="+mn-ea"/>
              <a:cs typeface="+mn-cs"/>
            </a:endParaRPr>
          </a:p>
        </p:txBody>
      </p:sp>
      <p:sp>
        <p:nvSpPr>
          <p:cNvPr id="2" name="Slide Number Placeholder 1">
            <a:extLst>
              <a:ext uri="{FF2B5EF4-FFF2-40B4-BE49-F238E27FC236}">
                <a16:creationId xmlns:a16="http://schemas.microsoft.com/office/drawing/2014/main" id="{B0CC4E9D-5EC8-A048-B824-934FFD4AEDB3}"/>
              </a:ext>
            </a:extLst>
          </p:cNvPr>
          <p:cNvSpPr>
            <a:spLocks noGrp="1"/>
          </p:cNvSpPr>
          <p:nvPr>
            <p:ph type="sldNum" sz="quarter" idx="12"/>
          </p:nvPr>
        </p:nvSpPr>
        <p:spPr/>
        <p:txBody>
          <a:bodyPr/>
          <a:lstStyle/>
          <a:p>
            <a:fld id="{F1B189D9-49BA-E045-A7E1-49E24245DF84}" type="slidenum">
              <a:rPr lang="en-US" smtClean="0"/>
              <a:t>6</a:t>
            </a:fld>
            <a:endParaRPr lang="en-US"/>
          </a:p>
        </p:txBody>
      </p:sp>
    </p:spTree>
    <p:extLst>
      <p:ext uri="{BB962C8B-B14F-4D97-AF65-F5344CB8AC3E}">
        <p14:creationId xmlns:p14="http://schemas.microsoft.com/office/powerpoint/2010/main" val="2223706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73E95D1-1863-D843-950D-1D538C1B690B}"/>
              </a:ext>
            </a:extLst>
          </p:cNvPr>
          <p:cNvSpPr txBox="1">
            <a:spLocks/>
          </p:cNvSpPr>
          <p:nvPr/>
        </p:nvSpPr>
        <p:spPr>
          <a:xfrm>
            <a:off x="164165" y="1690688"/>
            <a:ext cx="7072976" cy="53595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800" b="1" i="0" u="none" strike="noStrike" kern="1200" cap="none" spc="0" normalizeH="0" baseline="0" noProof="0" dirty="0">
                <a:ln>
                  <a:noFill/>
                </a:ln>
                <a:effectLst/>
                <a:uLnTx/>
                <a:uFillTx/>
                <a:ea typeface="+mn-ea"/>
                <a:cs typeface="+mn-cs"/>
              </a:rPr>
              <a:t>Flow field </a:t>
            </a:r>
            <a:r>
              <a:rPr kumimoji="0" lang="en-US" sz="3100" b="0" i="0" u="none" strike="noStrike" kern="1200" cap="none" spc="0" normalizeH="0" baseline="0" noProof="0" dirty="0">
                <a:ln>
                  <a:noFill/>
                </a:ln>
                <a:effectLst/>
                <a:uLnTx/>
                <a:uFillTx/>
                <a:ea typeface="+mn-ea"/>
                <a:cs typeface="+mn-cs"/>
              </a:rPr>
              <a:t>from an Ocean General Circulation Model</a:t>
            </a:r>
          </a:p>
        </p:txBody>
      </p:sp>
      <p:graphicFrame>
        <p:nvGraphicFramePr>
          <p:cNvPr id="13" name="Table 12">
            <a:extLst>
              <a:ext uri="{FF2B5EF4-FFF2-40B4-BE49-F238E27FC236}">
                <a16:creationId xmlns:a16="http://schemas.microsoft.com/office/drawing/2014/main" id="{976E6901-C96F-D842-8CA6-66D6A3629BE7}"/>
              </a:ext>
            </a:extLst>
          </p:cNvPr>
          <p:cNvGraphicFramePr>
            <a:graphicFrameLocks noGrp="1"/>
          </p:cNvGraphicFramePr>
          <p:nvPr>
            <p:extLst>
              <p:ext uri="{D42A27DB-BD31-4B8C-83A1-F6EECF244321}">
                <p14:modId xmlns:p14="http://schemas.microsoft.com/office/powerpoint/2010/main" val="3111953717"/>
              </p:ext>
            </p:extLst>
          </p:nvPr>
        </p:nvGraphicFramePr>
        <p:xfrm>
          <a:off x="2722603" y="2411381"/>
          <a:ext cx="3744000" cy="2088000"/>
        </p:xfrm>
        <a:graphic>
          <a:graphicData uri="http://schemas.openxmlformats.org/drawingml/2006/table">
            <a:tbl>
              <a:tblPr>
                <a:tableStyleId>{D7AC3CCA-C797-4891-BE02-D94E43425B78}</a:tableStyleId>
              </a:tblPr>
              <a:tblGrid>
                <a:gridCol w="1872000">
                  <a:extLst>
                    <a:ext uri="{9D8B030D-6E8A-4147-A177-3AD203B41FA5}">
                      <a16:colId xmlns:a16="http://schemas.microsoft.com/office/drawing/2014/main" val="384821463"/>
                    </a:ext>
                  </a:extLst>
                </a:gridCol>
                <a:gridCol w="1872000">
                  <a:extLst>
                    <a:ext uri="{9D8B030D-6E8A-4147-A177-3AD203B41FA5}">
                      <a16:colId xmlns:a16="http://schemas.microsoft.com/office/drawing/2014/main" val="2222491507"/>
                    </a:ext>
                  </a:extLst>
                </a:gridCol>
              </a:tblGrid>
              <a:tr h="1044000">
                <a:tc>
                  <a:txBody>
                    <a:bodyPr/>
                    <a:lstStyle/>
                    <a:p>
                      <a:endParaRPr lang="en-US" dirty="0"/>
                    </a:p>
                  </a:txBody>
                  <a:tcPr/>
                </a:tc>
                <a:tc>
                  <a:txBody>
                    <a:bodyPr/>
                    <a:lstStyle/>
                    <a:p>
                      <a:endParaRPr lang="en-US" dirty="0"/>
                    </a:p>
                  </a:txBody>
                  <a:tcPr>
                    <a:lnTlToBr w="12700" cap="flat" cmpd="sng" algn="ctr">
                      <a:solidFill>
                        <a:schemeClr val="tx1"/>
                      </a:solidFill>
                      <a:prstDash val="solid"/>
                      <a:round/>
                      <a:headEnd type="none" w="med" len="med"/>
                      <a:tailEnd type="none" w="med" len="med"/>
                    </a:lnTlToBr>
                    <a:lnBlToTr w="12700" cap="flat" cmpd="sng" algn="ctr">
                      <a:solidFill>
                        <a:schemeClr val="tx1"/>
                      </a:solidFill>
                      <a:prstDash val="solid"/>
                      <a:round/>
                      <a:headEnd type="none" w="med" len="med"/>
                      <a:tailEnd type="none" w="med" len="med"/>
                    </a:lnBlToTr>
                    <a:solidFill>
                      <a:srgbClr val="C00000"/>
                    </a:solidFill>
                  </a:tcPr>
                </a:tc>
                <a:extLst>
                  <a:ext uri="{0D108BD9-81ED-4DB2-BD59-A6C34878D82A}">
                    <a16:rowId xmlns:a16="http://schemas.microsoft.com/office/drawing/2014/main" val="3468893016"/>
                  </a:ext>
                </a:extLst>
              </a:tr>
              <a:tr h="104400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18450847"/>
                  </a:ext>
                </a:extLst>
              </a:tr>
            </a:tbl>
          </a:graphicData>
        </a:graphic>
      </p:graphicFrame>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AA31014-EF21-3245-9037-9F1D59ACD34C}"/>
                  </a:ext>
                </a:extLst>
              </p:cNvPr>
              <p:cNvSpPr txBox="1"/>
              <p:nvPr/>
            </p:nvSpPr>
            <p:spPr>
              <a:xfrm>
                <a:off x="936934" y="2750534"/>
                <a:ext cx="1834669" cy="379399"/>
              </a:xfrm>
              <a:prstGeom prst="rect">
                <a:avLst/>
              </a:prstGeom>
              <a:noFill/>
            </p:spPr>
            <p:txBody>
              <a:bodyPr wrap="none" rtlCol="0">
                <a:spAutoFit/>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f>
                          <m:fPr>
                            <m:type m:val="skw"/>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10</m:t>
                            </m:r>
                          </m:den>
                        </m:f>
                      </m:e>
                      <m:sup>
                        <m:r>
                          <a:rPr lang="en-US" b="0" i="1" smtClean="0">
                            <a:latin typeface="Cambria Math" panose="02040503050406030204" pitchFamily="18" charset="0"/>
                          </a:rPr>
                          <m:t>∘</m:t>
                        </m:r>
                      </m:sup>
                    </m:sSup>
                  </m:oMath>
                </a14:m>
                <a:r>
                  <a:rPr lang="en-US" dirty="0"/>
                  <a:t>resolution</a:t>
                </a:r>
              </a:p>
            </p:txBody>
          </p:sp>
        </mc:Choice>
        <mc:Fallback xmlns="">
          <p:sp>
            <p:nvSpPr>
              <p:cNvPr id="14" name="TextBox 13">
                <a:extLst>
                  <a:ext uri="{FF2B5EF4-FFF2-40B4-BE49-F238E27FC236}">
                    <a16:creationId xmlns:a16="http://schemas.microsoft.com/office/drawing/2014/main" id="{2AA31014-EF21-3245-9037-9F1D59ACD34C}"/>
                  </a:ext>
                </a:extLst>
              </p:cNvPr>
              <p:cNvSpPr txBox="1">
                <a:spLocks noRot="1" noChangeAspect="1" noMove="1" noResize="1" noEditPoints="1" noAdjustHandles="1" noChangeArrowheads="1" noChangeShapeType="1" noTextEdit="1"/>
              </p:cNvSpPr>
              <p:nvPr/>
            </p:nvSpPr>
            <p:spPr>
              <a:xfrm>
                <a:off x="936934" y="2750534"/>
                <a:ext cx="1834669" cy="379399"/>
              </a:xfrm>
              <a:prstGeom prst="rect">
                <a:avLst/>
              </a:prstGeom>
              <a:blipFill>
                <a:blip r:embed="rId4"/>
                <a:stretch>
                  <a:fillRect l="-690" t="-106667" r="-1379" b="-16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E24635E-A0AF-6943-8C86-DB514512AE6E}"/>
                  </a:ext>
                </a:extLst>
              </p:cNvPr>
              <p:cNvSpPr txBox="1"/>
              <p:nvPr/>
            </p:nvSpPr>
            <p:spPr>
              <a:xfrm>
                <a:off x="1046131" y="3909011"/>
                <a:ext cx="1616276" cy="369332"/>
              </a:xfrm>
              <a:prstGeom prst="rect">
                <a:avLst/>
              </a:prstGeom>
              <a:noFill/>
            </p:spPr>
            <p:txBody>
              <a:bodyPr wrap="none" rtlCol="0">
                <a:spAutoFit/>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i="1" smtClean="0">
                            <a:latin typeface="Cambria Math" panose="02040503050406030204" pitchFamily="18" charset="0"/>
                          </a:rPr>
                          <m:t>1</m:t>
                        </m:r>
                      </m:e>
                      <m:sup>
                        <m:r>
                          <a:rPr lang="en-US" b="0" i="1" smtClean="0">
                            <a:latin typeface="Cambria Math" panose="02040503050406030204" pitchFamily="18" charset="0"/>
                          </a:rPr>
                          <m:t>∘ </m:t>
                        </m:r>
                      </m:sup>
                    </m:sSup>
                  </m:oMath>
                </a14:m>
                <a:r>
                  <a:rPr lang="en-US" dirty="0"/>
                  <a:t>resolution</a:t>
                </a:r>
              </a:p>
            </p:txBody>
          </p:sp>
        </mc:Choice>
        <mc:Fallback xmlns="">
          <p:sp>
            <p:nvSpPr>
              <p:cNvPr id="15" name="TextBox 14">
                <a:extLst>
                  <a:ext uri="{FF2B5EF4-FFF2-40B4-BE49-F238E27FC236}">
                    <a16:creationId xmlns:a16="http://schemas.microsoft.com/office/drawing/2014/main" id="{AE24635E-A0AF-6943-8C86-DB514512AE6E}"/>
                  </a:ext>
                </a:extLst>
              </p:cNvPr>
              <p:cNvSpPr txBox="1">
                <a:spLocks noRot="1" noChangeAspect="1" noMove="1" noResize="1" noEditPoints="1" noAdjustHandles="1" noChangeArrowheads="1" noChangeShapeType="1" noTextEdit="1"/>
              </p:cNvSpPr>
              <p:nvPr/>
            </p:nvSpPr>
            <p:spPr>
              <a:xfrm>
                <a:off x="1046131" y="3909011"/>
                <a:ext cx="1616276" cy="369332"/>
              </a:xfrm>
              <a:prstGeom prst="rect">
                <a:avLst/>
              </a:prstGeom>
              <a:blipFill>
                <a:blip r:embed="rId5"/>
                <a:stretch>
                  <a:fillRect t="-6667" r="-1550" b="-2333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96E1F32-E17A-6F44-9A85-6AD6FB572897}"/>
              </a:ext>
            </a:extLst>
          </p:cNvPr>
          <p:cNvSpPr txBox="1"/>
          <p:nvPr/>
        </p:nvSpPr>
        <p:spPr>
          <a:xfrm rot="-2700000">
            <a:off x="3223759" y="4625999"/>
            <a:ext cx="953787" cy="369332"/>
          </a:xfrm>
          <a:prstGeom prst="rect">
            <a:avLst/>
          </a:prstGeom>
          <a:noFill/>
        </p:spPr>
        <p:txBody>
          <a:bodyPr wrap="none" rtlCol="0">
            <a:spAutoFit/>
          </a:bodyPr>
          <a:lstStyle/>
          <a:p>
            <a:r>
              <a:rPr lang="en-US" dirty="0"/>
              <a:t>Present </a:t>
            </a:r>
          </a:p>
        </p:txBody>
      </p:sp>
      <p:sp>
        <p:nvSpPr>
          <p:cNvPr id="17" name="TextBox 16">
            <a:extLst>
              <a:ext uri="{FF2B5EF4-FFF2-40B4-BE49-F238E27FC236}">
                <a16:creationId xmlns:a16="http://schemas.microsoft.com/office/drawing/2014/main" id="{4C5E00B3-6507-D343-8557-59C8B34F0538}"/>
              </a:ext>
            </a:extLst>
          </p:cNvPr>
          <p:cNvSpPr txBox="1"/>
          <p:nvPr/>
        </p:nvSpPr>
        <p:spPr>
          <a:xfrm rot="-2700000">
            <a:off x="5159682" y="4625998"/>
            <a:ext cx="626005" cy="369332"/>
          </a:xfrm>
          <a:prstGeom prst="rect">
            <a:avLst/>
          </a:prstGeom>
          <a:noFill/>
        </p:spPr>
        <p:txBody>
          <a:bodyPr wrap="none" rtlCol="0">
            <a:spAutoFit/>
          </a:bodyPr>
          <a:lstStyle/>
          <a:p>
            <a:r>
              <a:rPr lang="en-US" dirty="0"/>
              <a:t>Past </a:t>
            </a:r>
          </a:p>
        </p:txBody>
      </p:sp>
      <p:sp>
        <p:nvSpPr>
          <p:cNvPr id="11" name="Title 1">
            <a:extLst>
              <a:ext uri="{FF2B5EF4-FFF2-40B4-BE49-F238E27FC236}">
                <a16:creationId xmlns:a16="http://schemas.microsoft.com/office/drawing/2014/main" id="{53523B73-ED40-B947-92EE-838A9B1A2F53}"/>
              </a:ext>
            </a:extLst>
          </p:cNvPr>
          <p:cNvSpPr txBox="1">
            <a:spLocks/>
          </p:cNvSpPr>
          <p:nvPr/>
        </p:nvSpPr>
        <p:spPr>
          <a:xfrm>
            <a:off x="63747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Lagrangian</a:t>
            </a:r>
            <a:r>
              <a:rPr lang="en-US" dirty="0"/>
              <a:t> tracking of particles</a:t>
            </a:r>
          </a:p>
        </p:txBody>
      </p:sp>
      <p:pic>
        <p:nvPicPr>
          <p:cNvPr id="12" name="Picture 11">
            <a:extLst>
              <a:ext uri="{FF2B5EF4-FFF2-40B4-BE49-F238E27FC236}">
                <a16:creationId xmlns:a16="http://schemas.microsoft.com/office/drawing/2014/main" id="{244A5853-11F2-1443-829A-35684D4D8B83}"/>
              </a:ext>
            </a:extLst>
          </p:cNvPr>
          <p:cNvPicPr>
            <a:picLocks noChangeAspect="1"/>
          </p:cNvPicPr>
          <p:nvPr/>
        </p:nvPicPr>
        <p:blipFill>
          <a:blip r:embed="rId6"/>
          <a:stretch>
            <a:fillRect/>
          </a:stretch>
        </p:blipFill>
        <p:spPr>
          <a:xfrm>
            <a:off x="6776924" y="1027906"/>
            <a:ext cx="5250911" cy="4791916"/>
          </a:xfrm>
          <a:prstGeom prst="rect">
            <a:avLst/>
          </a:prstGeom>
        </p:spPr>
      </p:pic>
      <p:sp>
        <p:nvSpPr>
          <p:cNvPr id="10" name="Content Placeholder 2">
            <a:extLst>
              <a:ext uri="{FF2B5EF4-FFF2-40B4-BE49-F238E27FC236}">
                <a16:creationId xmlns:a16="http://schemas.microsoft.com/office/drawing/2014/main" id="{83F062E4-9B21-384D-AC73-0C2F5EF516B8}"/>
              </a:ext>
            </a:extLst>
          </p:cNvPr>
          <p:cNvSpPr txBox="1">
            <a:spLocks/>
          </p:cNvSpPr>
          <p:nvPr/>
        </p:nvSpPr>
        <p:spPr>
          <a:xfrm>
            <a:off x="164165" y="5606109"/>
            <a:ext cx="9317765" cy="73299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100" dirty="0"/>
              <a:t>Fully coupled p</a:t>
            </a:r>
            <a:r>
              <a:rPr kumimoji="0" lang="en-US" sz="3100" b="0" i="0" u="none" strike="noStrike" kern="1200" cap="none" spc="0" normalizeH="0" baseline="0" noProof="0" dirty="0" err="1">
                <a:ln>
                  <a:noFill/>
                </a:ln>
                <a:solidFill>
                  <a:schemeClr val="tx1"/>
                </a:solidFill>
                <a:effectLst/>
                <a:uLnTx/>
                <a:uFillTx/>
                <a:ea typeface="+mn-ea"/>
                <a:cs typeface="+mn-cs"/>
              </a:rPr>
              <a:t>alaeoclimate</a:t>
            </a:r>
            <a:r>
              <a:rPr kumimoji="0" lang="en-US" sz="3100" b="0" i="0" u="none" strike="noStrike" kern="1200" cap="none" spc="0" normalizeH="0" baseline="0" noProof="0" dirty="0">
                <a:ln>
                  <a:noFill/>
                </a:ln>
                <a:solidFill>
                  <a:schemeClr val="tx1"/>
                </a:solidFill>
                <a:effectLst/>
                <a:uLnTx/>
                <a:uFillTx/>
                <a:ea typeface="+mn-ea"/>
                <a:cs typeface="+mn-cs"/>
              </a:rPr>
              <a:t> models require long spin-up times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100" dirty="0" err="1"/>
              <a:t>Palaeoclimate</a:t>
            </a:r>
            <a:r>
              <a:rPr lang="en-US" sz="3100" dirty="0"/>
              <a:t> models are not eddying, to reduce computational costs</a:t>
            </a:r>
            <a:endParaRPr kumimoji="0" lang="en-US" sz="3100" b="0" i="0" u="none" strike="noStrike" kern="1200" cap="none" spc="0" normalizeH="0" baseline="0" noProof="0" dirty="0">
              <a:ln>
                <a:noFill/>
              </a:ln>
              <a:solidFill>
                <a:schemeClr val="tx1"/>
              </a:solidFill>
              <a:effectLst/>
              <a:uLnTx/>
              <a:uFillTx/>
              <a:ea typeface="+mn-ea"/>
              <a:cs typeface="+mn-cs"/>
            </a:endParaRPr>
          </a:p>
        </p:txBody>
      </p:sp>
      <p:pic>
        <p:nvPicPr>
          <p:cNvPr id="19" name="Picture 18">
            <a:hlinkClick r:id="rId7"/>
            <a:extLst>
              <a:ext uri="{FF2B5EF4-FFF2-40B4-BE49-F238E27FC236}">
                <a16:creationId xmlns:a16="http://schemas.microsoft.com/office/drawing/2014/main" id="{2CAA121F-5F7B-304E-A3E8-A1BE3642CF2F}"/>
              </a:ext>
            </a:extLst>
          </p:cNvPr>
          <p:cNvPicPr>
            <a:picLocks noChangeAspect="1"/>
          </p:cNvPicPr>
          <p:nvPr/>
        </p:nvPicPr>
        <p:blipFill>
          <a:blip r:embed="rId5">
            <a:alphaModFix/>
            <a:extLst>
              <a:ext uri="{BEBA8EAE-BF5A-486C-A8C5-ECC9F3942E4B}">
                <a14:imgProps xmlns:a14="http://schemas.microsoft.com/office/drawing/2010/main">
                  <a14:imgLayer r:embed="rId8">
                    <a14:imgEffect>
                      <a14:colorTemperature colorTemp="5653"/>
                    </a14:imgEffect>
                    <a14:imgEffect>
                      <a14:saturation sat="105000"/>
                    </a14:imgEffect>
                  </a14:imgLayer>
                </a14:imgProps>
              </a:ext>
            </a:extLst>
          </a:blip>
          <a:stretch>
            <a:fillRect/>
          </a:stretch>
        </p:blipFill>
        <p:spPr>
          <a:xfrm>
            <a:off x="10321560" y="80719"/>
            <a:ext cx="1663035" cy="1164124"/>
          </a:xfrm>
          <a:prstGeom prst="rect">
            <a:avLst/>
          </a:prstGeom>
          <a:solidFill>
            <a:schemeClr val="bg1">
              <a:alpha val="92000"/>
            </a:schemeClr>
          </a:solidFill>
          <a:ln>
            <a:noFill/>
          </a:ln>
        </p:spPr>
      </p:pic>
      <p:sp>
        <p:nvSpPr>
          <p:cNvPr id="2" name="Slide Number Placeholder 1">
            <a:extLst>
              <a:ext uri="{FF2B5EF4-FFF2-40B4-BE49-F238E27FC236}">
                <a16:creationId xmlns:a16="http://schemas.microsoft.com/office/drawing/2014/main" id="{D94D6689-1131-DD4B-A9B1-2D3C5C61564D}"/>
              </a:ext>
            </a:extLst>
          </p:cNvPr>
          <p:cNvSpPr>
            <a:spLocks noGrp="1"/>
          </p:cNvSpPr>
          <p:nvPr>
            <p:ph type="sldNum" sz="quarter" idx="12"/>
          </p:nvPr>
        </p:nvSpPr>
        <p:spPr/>
        <p:txBody>
          <a:bodyPr/>
          <a:lstStyle/>
          <a:p>
            <a:fld id="{F1B189D9-49BA-E045-A7E1-49E24245DF84}" type="slidenum">
              <a:rPr lang="en-US" smtClean="0"/>
              <a:t>7</a:t>
            </a:fld>
            <a:endParaRPr lang="en-US"/>
          </a:p>
        </p:txBody>
      </p:sp>
    </p:spTree>
    <p:extLst>
      <p:ext uri="{BB962C8B-B14F-4D97-AF65-F5344CB8AC3E}">
        <p14:creationId xmlns:p14="http://schemas.microsoft.com/office/powerpoint/2010/main" val="2656021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2F6847D-359B-F047-A574-BAFED771D1D3}"/>
              </a:ext>
            </a:extLst>
          </p:cNvPr>
          <p:cNvSpPr>
            <a:spLocks noGrp="1"/>
          </p:cNvSpPr>
          <p:nvPr>
            <p:ph idx="1"/>
          </p:nvPr>
        </p:nvSpPr>
        <p:spPr>
          <a:xfrm>
            <a:off x="207197" y="5415937"/>
            <a:ext cx="11189635" cy="1188000"/>
          </a:xfrm>
        </p:spPr>
        <p:txBody>
          <a:bodyPr>
            <a:normAutofit/>
          </a:bodyPr>
          <a:lstStyle/>
          <a:p>
            <a:pPr marL="0" indent="0">
              <a:buNone/>
            </a:pPr>
            <a:r>
              <a:rPr lang="en-US" dirty="0"/>
              <a:t>Research question:</a:t>
            </a:r>
          </a:p>
          <a:p>
            <a:r>
              <a:rPr lang="en-US" sz="2000" dirty="0"/>
              <a:t>Do particle trajectories vary in flow fields from models with different resolutions?</a:t>
            </a:r>
          </a:p>
        </p:txBody>
      </p:sp>
      <p:sp>
        <p:nvSpPr>
          <p:cNvPr id="11" name="Content Placeholder 2">
            <a:extLst>
              <a:ext uri="{FF2B5EF4-FFF2-40B4-BE49-F238E27FC236}">
                <a16:creationId xmlns:a16="http://schemas.microsoft.com/office/drawing/2014/main" id="{FDF745B2-149D-564E-A415-544B18FE565B}"/>
              </a:ext>
            </a:extLst>
          </p:cNvPr>
          <p:cNvSpPr txBox="1">
            <a:spLocks/>
          </p:cNvSpPr>
          <p:nvPr/>
        </p:nvSpPr>
        <p:spPr>
          <a:xfrm>
            <a:off x="164165" y="1690688"/>
            <a:ext cx="7072976" cy="53595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800" b="1" i="0" u="none" strike="noStrike" kern="1200" cap="none" spc="0" normalizeH="0" baseline="0" noProof="0" dirty="0">
                <a:ln>
                  <a:noFill/>
                </a:ln>
                <a:solidFill>
                  <a:schemeClr val="tx1"/>
                </a:solidFill>
                <a:effectLst/>
                <a:uLnTx/>
                <a:uFillTx/>
                <a:ea typeface="+mn-ea"/>
                <a:cs typeface="+mn-cs"/>
              </a:rPr>
              <a:t>Flow field </a:t>
            </a:r>
            <a:r>
              <a:rPr kumimoji="0" lang="en-US" sz="3100" b="0" i="0" u="none" strike="noStrike" kern="1200" cap="none" spc="0" normalizeH="0" baseline="0" noProof="0" dirty="0">
                <a:ln>
                  <a:noFill/>
                </a:ln>
                <a:solidFill>
                  <a:schemeClr val="tx1"/>
                </a:solidFill>
                <a:effectLst/>
                <a:uLnTx/>
                <a:uFillTx/>
                <a:ea typeface="+mn-ea"/>
                <a:cs typeface="+mn-cs"/>
              </a:rPr>
              <a:t>from an Ocean General Circulation Model</a:t>
            </a:r>
          </a:p>
        </p:txBody>
      </p:sp>
      <p:graphicFrame>
        <p:nvGraphicFramePr>
          <p:cNvPr id="10" name="Table 9">
            <a:extLst>
              <a:ext uri="{FF2B5EF4-FFF2-40B4-BE49-F238E27FC236}">
                <a16:creationId xmlns:a16="http://schemas.microsoft.com/office/drawing/2014/main" id="{77A878F2-7BB6-3F49-94D3-09F0188B6C0D}"/>
              </a:ext>
            </a:extLst>
          </p:cNvPr>
          <p:cNvGraphicFramePr>
            <a:graphicFrameLocks noGrp="1"/>
          </p:cNvGraphicFramePr>
          <p:nvPr>
            <p:extLst>
              <p:ext uri="{D42A27DB-BD31-4B8C-83A1-F6EECF244321}">
                <p14:modId xmlns:p14="http://schemas.microsoft.com/office/powerpoint/2010/main" val="761722215"/>
              </p:ext>
            </p:extLst>
          </p:nvPr>
        </p:nvGraphicFramePr>
        <p:xfrm>
          <a:off x="2722603" y="2411381"/>
          <a:ext cx="3744000" cy="2088000"/>
        </p:xfrm>
        <a:graphic>
          <a:graphicData uri="http://schemas.openxmlformats.org/drawingml/2006/table">
            <a:tbl>
              <a:tblPr>
                <a:tableStyleId>{D7AC3CCA-C797-4891-BE02-D94E43425B78}</a:tableStyleId>
              </a:tblPr>
              <a:tblGrid>
                <a:gridCol w="1872000">
                  <a:extLst>
                    <a:ext uri="{9D8B030D-6E8A-4147-A177-3AD203B41FA5}">
                      <a16:colId xmlns:a16="http://schemas.microsoft.com/office/drawing/2014/main" val="384821463"/>
                    </a:ext>
                  </a:extLst>
                </a:gridCol>
                <a:gridCol w="1872000">
                  <a:extLst>
                    <a:ext uri="{9D8B030D-6E8A-4147-A177-3AD203B41FA5}">
                      <a16:colId xmlns:a16="http://schemas.microsoft.com/office/drawing/2014/main" val="2222491507"/>
                    </a:ext>
                  </a:extLst>
                </a:gridCol>
              </a:tblGrid>
              <a:tr h="1044000">
                <a:tc>
                  <a:txBody>
                    <a:bodyPr/>
                    <a:lstStyle/>
                    <a:p>
                      <a:endParaRPr lang="en-US" dirty="0"/>
                    </a:p>
                  </a:txBody>
                  <a:tcPr/>
                </a:tc>
                <a:tc>
                  <a:txBody>
                    <a:bodyPr/>
                    <a:lstStyle/>
                    <a:p>
                      <a:endParaRPr lang="en-US" dirty="0"/>
                    </a:p>
                  </a:txBody>
                  <a:tcPr>
                    <a:lnTlToBr w="12700" cap="flat" cmpd="sng" algn="ctr">
                      <a:solidFill>
                        <a:schemeClr val="tx1"/>
                      </a:solidFill>
                      <a:prstDash val="solid"/>
                      <a:round/>
                      <a:headEnd type="none" w="med" len="med"/>
                      <a:tailEnd type="none" w="med" len="med"/>
                    </a:lnTlToBr>
                    <a:lnBlToTr w="12700" cap="flat" cmpd="sng" algn="ctr">
                      <a:solidFill>
                        <a:schemeClr val="tx1"/>
                      </a:solidFill>
                      <a:prstDash val="solid"/>
                      <a:round/>
                      <a:headEnd type="none" w="med" len="med"/>
                      <a:tailEnd type="none" w="med" len="med"/>
                    </a:lnBlToTr>
                    <a:solidFill>
                      <a:srgbClr val="C00000"/>
                    </a:solidFill>
                  </a:tcPr>
                </a:tc>
                <a:extLst>
                  <a:ext uri="{0D108BD9-81ED-4DB2-BD59-A6C34878D82A}">
                    <a16:rowId xmlns:a16="http://schemas.microsoft.com/office/drawing/2014/main" val="3468893016"/>
                  </a:ext>
                </a:extLst>
              </a:tr>
              <a:tr h="104400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18450847"/>
                  </a:ext>
                </a:extLst>
              </a:tr>
            </a:tbl>
          </a:graphicData>
        </a:graphic>
      </p:graphicFrame>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3B4BD43-4ADA-D14C-AADB-E80454EA809A}"/>
                  </a:ext>
                </a:extLst>
              </p:cNvPr>
              <p:cNvSpPr txBox="1"/>
              <p:nvPr/>
            </p:nvSpPr>
            <p:spPr>
              <a:xfrm>
                <a:off x="936934" y="2750534"/>
                <a:ext cx="1834669" cy="379399"/>
              </a:xfrm>
              <a:prstGeom prst="rect">
                <a:avLst/>
              </a:prstGeom>
              <a:noFill/>
            </p:spPr>
            <p:txBody>
              <a:bodyPr wrap="none" rtlCol="0">
                <a:spAutoFit/>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f>
                          <m:fPr>
                            <m:type m:val="skw"/>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10</m:t>
                            </m:r>
                          </m:den>
                        </m:f>
                      </m:e>
                      <m:sup>
                        <m:r>
                          <a:rPr lang="en-US" b="0" i="1" smtClean="0">
                            <a:latin typeface="Cambria Math" panose="02040503050406030204" pitchFamily="18" charset="0"/>
                          </a:rPr>
                          <m:t>∘</m:t>
                        </m:r>
                      </m:sup>
                    </m:sSup>
                  </m:oMath>
                </a14:m>
                <a:r>
                  <a:rPr lang="en-US" dirty="0"/>
                  <a:t>resolution</a:t>
                </a:r>
              </a:p>
            </p:txBody>
          </p:sp>
        </mc:Choice>
        <mc:Fallback xmlns="">
          <p:sp>
            <p:nvSpPr>
              <p:cNvPr id="12" name="TextBox 11">
                <a:extLst>
                  <a:ext uri="{FF2B5EF4-FFF2-40B4-BE49-F238E27FC236}">
                    <a16:creationId xmlns:a16="http://schemas.microsoft.com/office/drawing/2014/main" id="{03B4BD43-4ADA-D14C-AADB-E80454EA809A}"/>
                  </a:ext>
                </a:extLst>
              </p:cNvPr>
              <p:cNvSpPr txBox="1">
                <a:spLocks noRot="1" noChangeAspect="1" noMove="1" noResize="1" noEditPoints="1" noAdjustHandles="1" noChangeArrowheads="1" noChangeShapeType="1" noTextEdit="1"/>
              </p:cNvSpPr>
              <p:nvPr/>
            </p:nvSpPr>
            <p:spPr>
              <a:xfrm>
                <a:off x="936934" y="2750534"/>
                <a:ext cx="1834669" cy="379399"/>
              </a:xfrm>
              <a:prstGeom prst="rect">
                <a:avLst/>
              </a:prstGeom>
              <a:blipFill>
                <a:blip r:embed="rId4"/>
                <a:stretch>
                  <a:fillRect l="-690" t="-106667" r="-1379" b="-16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E43DD48-E33C-704A-B987-4B1E2E7E635D}"/>
                  </a:ext>
                </a:extLst>
              </p:cNvPr>
              <p:cNvSpPr txBox="1"/>
              <p:nvPr/>
            </p:nvSpPr>
            <p:spPr>
              <a:xfrm>
                <a:off x="1046131" y="3909011"/>
                <a:ext cx="1616276" cy="369332"/>
              </a:xfrm>
              <a:prstGeom prst="rect">
                <a:avLst/>
              </a:prstGeom>
              <a:noFill/>
            </p:spPr>
            <p:txBody>
              <a:bodyPr wrap="none" rtlCol="0">
                <a:spAutoFit/>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i="1" smtClean="0">
                            <a:latin typeface="Cambria Math" panose="02040503050406030204" pitchFamily="18" charset="0"/>
                          </a:rPr>
                          <m:t>1</m:t>
                        </m:r>
                      </m:e>
                      <m:sup>
                        <m:r>
                          <a:rPr lang="en-US" b="0" i="1" smtClean="0">
                            <a:latin typeface="Cambria Math" panose="02040503050406030204" pitchFamily="18" charset="0"/>
                          </a:rPr>
                          <m:t>∘ </m:t>
                        </m:r>
                      </m:sup>
                    </m:sSup>
                  </m:oMath>
                </a14:m>
                <a:r>
                  <a:rPr lang="en-US" dirty="0"/>
                  <a:t>resolution</a:t>
                </a:r>
              </a:p>
            </p:txBody>
          </p:sp>
        </mc:Choice>
        <mc:Fallback xmlns="">
          <p:sp>
            <p:nvSpPr>
              <p:cNvPr id="13" name="TextBox 12">
                <a:extLst>
                  <a:ext uri="{FF2B5EF4-FFF2-40B4-BE49-F238E27FC236}">
                    <a16:creationId xmlns:a16="http://schemas.microsoft.com/office/drawing/2014/main" id="{EE43DD48-E33C-704A-B987-4B1E2E7E635D}"/>
                  </a:ext>
                </a:extLst>
              </p:cNvPr>
              <p:cNvSpPr txBox="1">
                <a:spLocks noRot="1" noChangeAspect="1" noMove="1" noResize="1" noEditPoints="1" noAdjustHandles="1" noChangeArrowheads="1" noChangeShapeType="1" noTextEdit="1"/>
              </p:cNvSpPr>
              <p:nvPr/>
            </p:nvSpPr>
            <p:spPr>
              <a:xfrm>
                <a:off x="1046131" y="3909011"/>
                <a:ext cx="1616276" cy="369332"/>
              </a:xfrm>
              <a:prstGeom prst="rect">
                <a:avLst/>
              </a:prstGeom>
              <a:blipFill>
                <a:blip r:embed="rId5"/>
                <a:stretch>
                  <a:fillRect t="-6667" r="-1550" b="-23333"/>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54C7F7B9-0AAD-F244-82D4-91E7FD865DBF}"/>
              </a:ext>
            </a:extLst>
          </p:cNvPr>
          <p:cNvSpPr txBox="1"/>
          <p:nvPr/>
        </p:nvSpPr>
        <p:spPr>
          <a:xfrm rot="-2700000">
            <a:off x="3223759" y="4625999"/>
            <a:ext cx="953787" cy="369332"/>
          </a:xfrm>
          <a:prstGeom prst="rect">
            <a:avLst/>
          </a:prstGeom>
          <a:noFill/>
        </p:spPr>
        <p:txBody>
          <a:bodyPr wrap="none" rtlCol="0">
            <a:spAutoFit/>
          </a:bodyPr>
          <a:lstStyle/>
          <a:p>
            <a:r>
              <a:rPr lang="en-US" dirty="0"/>
              <a:t>Present </a:t>
            </a:r>
          </a:p>
        </p:txBody>
      </p:sp>
      <p:sp>
        <p:nvSpPr>
          <p:cNvPr id="17" name="TextBox 16">
            <a:extLst>
              <a:ext uri="{FF2B5EF4-FFF2-40B4-BE49-F238E27FC236}">
                <a16:creationId xmlns:a16="http://schemas.microsoft.com/office/drawing/2014/main" id="{C3D58446-71F7-6747-B799-5E49492B71E3}"/>
              </a:ext>
            </a:extLst>
          </p:cNvPr>
          <p:cNvSpPr txBox="1"/>
          <p:nvPr/>
        </p:nvSpPr>
        <p:spPr>
          <a:xfrm rot="-2700000">
            <a:off x="5159682" y="4625998"/>
            <a:ext cx="626005" cy="369332"/>
          </a:xfrm>
          <a:prstGeom prst="rect">
            <a:avLst/>
          </a:prstGeom>
          <a:noFill/>
        </p:spPr>
        <p:txBody>
          <a:bodyPr wrap="none" rtlCol="0">
            <a:spAutoFit/>
          </a:bodyPr>
          <a:lstStyle/>
          <a:p>
            <a:r>
              <a:rPr lang="en-US" dirty="0"/>
              <a:t>Past </a:t>
            </a:r>
          </a:p>
        </p:txBody>
      </p:sp>
      <p:sp>
        <p:nvSpPr>
          <p:cNvPr id="15" name="Title 1">
            <a:extLst>
              <a:ext uri="{FF2B5EF4-FFF2-40B4-BE49-F238E27FC236}">
                <a16:creationId xmlns:a16="http://schemas.microsoft.com/office/drawing/2014/main" id="{045E0461-6E1C-BA41-B463-B74FC238120B}"/>
              </a:ext>
            </a:extLst>
          </p:cNvPr>
          <p:cNvSpPr txBox="1">
            <a:spLocks/>
          </p:cNvSpPr>
          <p:nvPr/>
        </p:nvSpPr>
        <p:spPr>
          <a:xfrm>
            <a:off x="63747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Lagrangian</a:t>
            </a:r>
            <a:r>
              <a:rPr lang="en-US" dirty="0"/>
              <a:t> tracking of particles</a:t>
            </a:r>
          </a:p>
        </p:txBody>
      </p:sp>
      <p:pic>
        <p:nvPicPr>
          <p:cNvPr id="16" name="Picture 15">
            <a:extLst>
              <a:ext uri="{FF2B5EF4-FFF2-40B4-BE49-F238E27FC236}">
                <a16:creationId xmlns:a16="http://schemas.microsoft.com/office/drawing/2014/main" id="{AAE37366-FD59-4741-BC55-18CDF74A0AC7}"/>
              </a:ext>
            </a:extLst>
          </p:cNvPr>
          <p:cNvPicPr>
            <a:picLocks noChangeAspect="1"/>
          </p:cNvPicPr>
          <p:nvPr/>
        </p:nvPicPr>
        <p:blipFill>
          <a:blip r:embed="rId6"/>
          <a:stretch>
            <a:fillRect/>
          </a:stretch>
        </p:blipFill>
        <p:spPr>
          <a:xfrm>
            <a:off x="6776924" y="1027906"/>
            <a:ext cx="5250911" cy="4791916"/>
          </a:xfrm>
          <a:prstGeom prst="rect">
            <a:avLst/>
          </a:prstGeom>
        </p:spPr>
      </p:pic>
      <p:pic>
        <p:nvPicPr>
          <p:cNvPr id="19" name="Picture 18">
            <a:hlinkClick r:id="rId7"/>
            <a:extLst>
              <a:ext uri="{FF2B5EF4-FFF2-40B4-BE49-F238E27FC236}">
                <a16:creationId xmlns:a16="http://schemas.microsoft.com/office/drawing/2014/main" id="{B719AA28-6A7B-C145-9B9A-3E3327049A77}"/>
              </a:ext>
            </a:extLst>
          </p:cNvPr>
          <p:cNvPicPr>
            <a:picLocks noChangeAspect="1"/>
          </p:cNvPicPr>
          <p:nvPr/>
        </p:nvPicPr>
        <p:blipFill>
          <a:blip r:embed="rId5">
            <a:alphaModFix/>
            <a:extLst>
              <a:ext uri="{BEBA8EAE-BF5A-486C-A8C5-ECC9F3942E4B}">
                <a14:imgProps xmlns:a14="http://schemas.microsoft.com/office/drawing/2010/main">
                  <a14:imgLayer r:embed="rId8">
                    <a14:imgEffect>
                      <a14:colorTemperature colorTemp="5653"/>
                    </a14:imgEffect>
                    <a14:imgEffect>
                      <a14:saturation sat="105000"/>
                    </a14:imgEffect>
                  </a14:imgLayer>
                </a14:imgProps>
              </a:ext>
            </a:extLst>
          </a:blip>
          <a:stretch>
            <a:fillRect/>
          </a:stretch>
        </p:blipFill>
        <p:spPr>
          <a:xfrm>
            <a:off x="10321560" y="80719"/>
            <a:ext cx="1663035" cy="1164124"/>
          </a:xfrm>
          <a:prstGeom prst="rect">
            <a:avLst/>
          </a:prstGeom>
          <a:solidFill>
            <a:schemeClr val="bg1">
              <a:alpha val="92000"/>
            </a:schemeClr>
          </a:solidFill>
          <a:ln>
            <a:noFill/>
          </a:ln>
        </p:spPr>
      </p:pic>
      <p:sp>
        <p:nvSpPr>
          <p:cNvPr id="2" name="Slide Number Placeholder 1">
            <a:extLst>
              <a:ext uri="{FF2B5EF4-FFF2-40B4-BE49-F238E27FC236}">
                <a16:creationId xmlns:a16="http://schemas.microsoft.com/office/drawing/2014/main" id="{94569FC7-251A-0748-BBCB-7B764A12D6B2}"/>
              </a:ext>
            </a:extLst>
          </p:cNvPr>
          <p:cNvSpPr>
            <a:spLocks noGrp="1"/>
          </p:cNvSpPr>
          <p:nvPr>
            <p:ph type="sldNum" sz="quarter" idx="12"/>
          </p:nvPr>
        </p:nvSpPr>
        <p:spPr/>
        <p:txBody>
          <a:bodyPr/>
          <a:lstStyle/>
          <a:p>
            <a:fld id="{F1B189D9-49BA-E045-A7E1-49E24245DF84}" type="slidenum">
              <a:rPr lang="en-US" smtClean="0"/>
              <a:t>8</a:t>
            </a:fld>
            <a:endParaRPr lang="en-US"/>
          </a:p>
        </p:txBody>
      </p:sp>
    </p:spTree>
    <p:extLst>
      <p:ext uri="{BB962C8B-B14F-4D97-AF65-F5344CB8AC3E}">
        <p14:creationId xmlns:p14="http://schemas.microsoft.com/office/powerpoint/2010/main" val="183738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io_media1.mov">
            <a:hlinkClick r:id="" action="ppaction://media"/>
            <a:extLst>
              <a:ext uri="{FF2B5EF4-FFF2-40B4-BE49-F238E27FC236}">
                <a16:creationId xmlns:a16="http://schemas.microsoft.com/office/drawing/2014/main" id="{E7418EF6-1FAF-2548-A653-CDAF6A604E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59923" y="219618"/>
            <a:ext cx="9838659" cy="6136732"/>
          </a:xfrm>
          <a:prstGeom prst="rect">
            <a:avLst/>
          </a:prstGeom>
        </p:spPr>
      </p:pic>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D71975AB-7FFC-EF44-947E-21FF9F302137}"/>
                  </a:ext>
                </a:extLst>
              </p:cNvPr>
              <p:cNvGraphicFramePr>
                <a:graphicFrameLocks noGrp="1"/>
              </p:cNvGraphicFramePr>
              <p:nvPr>
                <p:extLst/>
              </p:nvPr>
            </p:nvGraphicFramePr>
            <p:xfrm>
              <a:off x="108674" y="135114"/>
              <a:ext cx="3138222" cy="1290491"/>
            </p:xfrm>
            <a:graphic>
              <a:graphicData uri="http://schemas.openxmlformats.org/drawingml/2006/table">
                <a:tbl>
                  <a:tblPr firstRow="1" bandRow="1">
                    <a:tableStyleId>{5C22544A-7EE6-4342-B048-85BDC9FD1C3A}</a:tableStyleId>
                  </a:tblPr>
                  <a:tblGrid>
                    <a:gridCol w="1569111">
                      <a:extLst>
                        <a:ext uri="{9D8B030D-6E8A-4147-A177-3AD203B41FA5}">
                          <a16:colId xmlns:a16="http://schemas.microsoft.com/office/drawing/2014/main" val="3807921553"/>
                        </a:ext>
                      </a:extLst>
                    </a:gridCol>
                    <a:gridCol w="1569111">
                      <a:extLst>
                        <a:ext uri="{9D8B030D-6E8A-4147-A177-3AD203B41FA5}">
                          <a16:colId xmlns:a16="http://schemas.microsoft.com/office/drawing/2014/main" val="4048287617"/>
                        </a:ext>
                      </a:extLst>
                    </a:gridCol>
                  </a:tblGrid>
                  <a:tr h="851452">
                    <a:tc>
                      <a:txBody>
                        <a:bodyPr/>
                        <a:lstStyle/>
                        <a:p>
                          <a:r>
                            <a:rPr lang="en-US" sz="2200" dirty="0"/>
                            <a:t>Horizontal resolution</a:t>
                          </a:r>
                        </a:p>
                      </a:txBody>
                      <a:tcPr/>
                    </a:tc>
                    <a:tc>
                      <a:txBody>
                        <a:bodyPr/>
                        <a:lstStyle/>
                        <a:p>
                          <a:r>
                            <a:rPr lang="en-US" sz="2200" dirty="0"/>
                            <a:t>Temporal resolution</a:t>
                          </a:r>
                        </a:p>
                      </a:txBody>
                      <a:tcPr/>
                    </a:tc>
                    <a:extLst>
                      <a:ext uri="{0D108BD9-81ED-4DB2-BD59-A6C34878D82A}">
                        <a16:rowId xmlns:a16="http://schemas.microsoft.com/office/drawing/2014/main" val="3781947224"/>
                      </a:ext>
                    </a:extLst>
                  </a:tr>
                  <a:tr h="395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2200" i="1" smtClean="0">
                                      <a:latin typeface="Cambria Math" panose="02040503050406030204" pitchFamily="18" charset="0"/>
                                    </a:rPr>
                                  </m:ctrlPr>
                                </m:sSupPr>
                                <m:e>
                                  <m:f>
                                    <m:fPr>
                                      <m:type m:val="skw"/>
                                      <m:ctrlPr>
                                        <a:rPr lang="en-US" sz="2200" i="1" smtClean="0">
                                          <a:latin typeface="Cambria Math" panose="02040503050406030204" pitchFamily="18" charset="0"/>
                                        </a:rPr>
                                      </m:ctrlPr>
                                    </m:fPr>
                                    <m:num>
                                      <m:r>
                                        <a:rPr lang="en-US" sz="2200" smtClean="0">
                                          <a:latin typeface="Cambria Math" panose="02040503050406030204" pitchFamily="18" charset="0"/>
                                        </a:rPr>
                                        <m:t>1</m:t>
                                      </m:r>
                                    </m:num>
                                    <m:den>
                                      <m:r>
                                        <a:rPr lang="en-US" sz="2200" smtClean="0">
                                          <a:latin typeface="Cambria Math" panose="02040503050406030204" pitchFamily="18" charset="0"/>
                                        </a:rPr>
                                        <m:t>10</m:t>
                                      </m:r>
                                    </m:den>
                                  </m:f>
                                </m:e>
                                <m:sup>
                                  <m:r>
                                    <a:rPr lang="en-US" sz="2200" smtClean="0">
                                      <a:latin typeface="Cambria Math" panose="02040503050406030204" pitchFamily="18" charset="0"/>
                                    </a:rPr>
                                    <m:t>∘</m:t>
                                  </m:r>
                                </m:sup>
                              </m:sSup>
                            </m:oMath>
                          </a14:m>
                          <a:r>
                            <a:rPr lang="en-US" sz="2200" dirty="0"/>
                            <a:t> </a:t>
                          </a:r>
                        </a:p>
                      </a:txBody>
                      <a:tcPr>
                        <a:solidFill>
                          <a:srgbClr val="FF0000"/>
                        </a:solidFill>
                      </a:tcPr>
                    </a:tc>
                    <a:tc>
                      <a:txBody>
                        <a:bodyPr/>
                        <a:lstStyle/>
                        <a:p>
                          <a:r>
                            <a:rPr lang="en-US" sz="2200" dirty="0"/>
                            <a:t>5-daily</a:t>
                          </a:r>
                        </a:p>
                      </a:txBody>
                      <a:tcPr>
                        <a:solidFill>
                          <a:srgbClr val="FF0000"/>
                        </a:solidFill>
                      </a:tcPr>
                    </a:tc>
                    <a:extLst>
                      <a:ext uri="{0D108BD9-81ED-4DB2-BD59-A6C34878D82A}">
                        <a16:rowId xmlns:a16="http://schemas.microsoft.com/office/drawing/2014/main" val="2742826361"/>
                      </a:ext>
                    </a:extLst>
                  </a:tr>
                </a:tbl>
              </a:graphicData>
            </a:graphic>
          </p:graphicFrame>
        </mc:Choice>
        <mc:Fallback xmlns="">
          <p:graphicFrame>
            <p:nvGraphicFramePr>
              <p:cNvPr id="11" name="Table 10">
                <a:extLst>
                  <a:ext uri="{FF2B5EF4-FFF2-40B4-BE49-F238E27FC236}">
                    <a16:creationId xmlns:a16="http://schemas.microsoft.com/office/drawing/2014/main" id="{D71975AB-7FFC-EF44-947E-21FF9F302137}"/>
                  </a:ext>
                </a:extLst>
              </p:cNvPr>
              <p:cNvGraphicFramePr>
                <a:graphicFrameLocks noGrp="1"/>
              </p:cNvGraphicFramePr>
              <p:nvPr>
                <p:extLst>
                  <p:ext uri="{D42A27DB-BD31-4B8C-83A1-F6EECF244321}">
                    <p14:modId xmlns:p14="http://schemas.microsoft.com/office/powerpoint/2010/main" val="1355384231"/>
                  </p:ext>
                </p:extLst>
              </p:nvPr>
            </p:nvGraphicFramePr>
            <p:xfrm>
              <a:off x="108674" y="135114"/>
              <a:ext cx="3138222" cy="1290491"/>
            </p:xfrm>
            <a:graphic>
              <a:graphicData uri="http://schemas.openxmlformats.org/drawingml/2006/table">
                <a:tbl>
                  <a:tblPr firstRow="1" bandRow="1">
                    <a:tableStyleId>{5C22544A-7EE6-4342-B048-85BDC9FD1C3A}</a:tableStyleId>
                  </a:tblPr>
                  <a:tblGrid>
                    <a:gridCol w="1569111">
                      <a:extLst>
                        <a:ext uri="{9D8B030D-6E8A-4147-A177-3AD203B41FA5}">
                          <a16:colId xmlns:a16="http://schemas.microsoft.com/office/drawing/2014/main" val="3807921553"/>
                        </a:ext>
                      </a:extLst>
                    </a:gridCol>
                    <a:gridCol w="1569111">
                      <a:extLst>
                        <a:ext uri="{9D8B030D-6E8A-4147-A177-3AD203B41FA5}">
                          <a16:colId xmlns:a16="http://schemas.microsoft.com/office/drawing/2014/main" val="4048287617"/>
                        </a:ext>
                      </a:extLst>
                    </a:gridCol>
                  </a:tblGrid>
                  <a:tr h="851452">
                    <a:tc>
                      <a:txBody>
                        <a:bodyPr/>
                        <a:lstStyle/>
                        <a:p>
                          <a:r>
                            <a:rPr lang="en-US" sz="2200" dirty="0"/>
                            <a:t>Horizontal resolution</a:t>
                          </a:r>
                        </a:p>
                      </a:txBody>
                      <a:tcPr/>
                    </a:tc>
                    <a:tc>
                      <a:txBody>
                        <a:bodyPr/>
                        <a:lstStyle/>
                        <a:p>
                          <a:r>
                            <a:rPr lang="en-US" sz="2200" dirty="0"/>
                            <a:t>Temporal resolution</a:t>
                          </a:r>
                        </a:p>
                      </a:txBody>
                      <a:tcPr/>
                    </a:tc>
                    <a:extLst>
                      <a:ext uri="{0D108BD9-81ED-4DB2-BD59-A6C34878D82A}">
                        <a16:rowId xmlns:a16="http://schemas.microsoft.com/office/drawing/2014/main" val="3781947224"/>
                      </a:ext>
                    </a:extLst>
                  </a:tr>
                  <a:tr h="439039">
                    <a:tc>
                      <a:txBody>
                        <a:bodyPr/>
                        <a:lstStyle/>
                        <a:p>
                          <a:endParaRPr lang="en-US"/>
                        </a:p>
                      </a:txBody>
                      <a:tcPr>
                        <a:blipFill>
                          <a:blip r:embed="rId6"/>
                          <a:stretch>
                            <a:fillRect l="-806" t="-202857" r="-100806" b="-182857"/>
                          </a:stretch>
                        </a:blipFill>
                      </a:tcPr>
                    </a:tc>
                    <a:tc>
                      <a:txBody>
                        <a:bodyPr/>
                        <a:lstStyle/>
                        <a:p>
                          <a:r>
                            <a:rPr lang="en-US" sz="2200" dirty="0"/>
                            <a:t>5-daily</a:t>
                          </a:r>
                        </a:p>
                      </a:txBody>
                      <a:tcPr>
                        <a:solidFill>
                          <a:srgbClr val="FF0000"/>
                        </a:solidFill>
                      </a:tcPr>
                    </a:tc>
                    <a:extLst>
                      <a:ext uri="{0D108BD9-81ED-4DB2-BD59-A6C34878D82A}">
                        <a16:rowId xmlns:a16="http://schemas.microsoft.com/office/drawing/2014/main" val="2742826361"/>
                      </a:ext>
                    </a:extLst>
                  </a:tr>
                </a:tbl>
              </a:graphicData>
            </a:graphic>
          </p:graphicFrame>
        </mc:Fallback>
      </mc:AlternateContent>
      <p:sp>
        <p:nvSpPr>
          <p:cNvPr id="6" name="TextBox 5">
            <a:extLst>
              <a:ext uri="{FF2B5EF4-FFF2-40B4-BE49-F238E27FC236}">
                <a16:creationId xmlns:a16="http://schemas.microsoft.com/office/drawing/2014/main" id="{54854208-0009-7D45-B130-31618B097FB8}"/>
              </a:ext>
            </a:extLst>
          </p:cNvPr>
          <p:cNvSpPr txBox="1"/>
          <p:nvPr/>
        </p:nvSpPr>
        <p:spPr>
          <a:xfrm>
            <a:off x="0" y="2131260"/>
            <a:ext cx="4572000" cy="1323439"/>
          </a:xfrm>
          <a:prstGeom prst="rect">
            <a:avLst/>
          </a:prstGeom>
          <a:noFill/>
        </p:spPr>
        <p:txBody>
          <a:bodyPr wrap="square" rtlCol="0">
            <a:spAutoFit/>
          </a:bodyPr>
          <a:lstStyle/>
          <a:p>
            <a:r>
              <a:rPr lang="en-US" sz="2000" dirty="0"/>
              <a:t>Backtrack analysis in the eddying model</a:t>
            </a:r>
          </a:p>
          <a:p>
            <a:endParaRPr lang="en-US" sz="2000" dirty="0"/>
          </a:p>
          <a:p>
            <a:r>
              <a:rPr lang="en-US" sz="2000" dirty="0"/>
              <a:t>Sediment sample in the Southern Ocean</a:t>
            </a:r>
          </a:p>
          <a:p>
            <a:r>
              <a:rPr lang="en-US" sz="2000" dirty="0"/>
              <a:t>(between Australia and Antarctica)</a:t>
            </a:r>
          </a:p>
        </p:txBody>
      </p:sp>
      <p:sp>
        <p:nvSpPr>
          <p:cNvPr id="2" name="Slide Number Placeholder 1">
            <a:extLst>
              <a:ext uri="{FF2B5EF4-FFF2-40B4-BE49-F238E27FC236}">
                <a16:creationId xmlns:a16="http://schemas.microsoft.com/office/drawing/2014/main" id="{48FA3D65-48D4-5541-8F75-9A37A07D6BC1}"/>
              </a:ext>
            </a:extLst>
          </p:cNvPr>
          <p:cNvSpPr>
            <a:spLocks noGrp="1"/>
          </p:cNvSpPr>
          <p:nvPr>
            <p:ph type="sldNum" sz="quarter" idx="12"/>
          </p:nvPr>
        </p:nvSpPr>
        <p:spPr/>
        <p:txBody>
          <a:bodyPr/>
          <a:lstStyle/>
          <a:p>
            <a:fld id="{F1B189D9-49BA-E045-A7E1-49E24245DF84}" type="slidenum">
              <a:rPr lang="en-US" smtClean="0"/>
              <a:t>9</a:t>
            </a:fld>
            <a:endParaRPr lang="en-US"/>
          </a:p>
        </p:txBody>
      </p:sp>
    </p:spTree>
    <p:extLst>
      <p:ext uri="{BB962C8B-B14F-4D97-AF65-F5344CB8AC3E}">
        <p14:creationId xmlns:p14="http://schemas.microsoft.com/office/powerpoint/2010/main" val="8529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7340</TotalTime>
  <Words>2073</Words>
  <Application>Microsoft Macintosh PowerPoint</Application>
  <PresentationFormat>Widescreen</PresentationFormat>
  <Paragraphs>258</Paragraphs>
  <Slides>23</Slides>
  <Notes>17</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Cambria Math</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Discussion</vt:lpstr>
      <vt:lpstr>PowerPoint Presentation</vt:lpstr>
      <vt:lpstr>References</vt:lpstr>
      <vt:lpstr>Additional slides</vt:lpstr>
      <vt:lpstr>PowerPoint Presentation</vt:lpstr>
      <vt:lpstr>PowerPoint Presentation</vt:lpstr>
      <vt:lpstr>How strong does the stochastic noise depend on c_s?</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Microsoft Office User</cp:lastModifiedBy>
  <cp:revision>179</cp:revision>
  <dcterms:created xsi:type="dcterms:W3CDTF">2020-03-06T07:55:48Z</dcterms:created>
  <dcterms:modified xsi:type="dcterms:W3CDTF">2020-04-17T11:39:06Z</dcterms:modified>
  <cp:category/>
</cp:coreProperties>
</file>