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1" r:id="rId4"/>
    <p:sldId id="257" r:id="rId5"/>
    <p:sldId id="258" r:id="rId6"/>
    <p:sldId id="259" r:id="rId7"/>
    <p:sldId id="262"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4864C-E41D-FA4B-BF3F-D739F052237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AU"/>
          </a:p>
        </p:txBody>
      </p:sp>
      <p:sp>
        <p:nvSpPr>
          <p:cNvPr id="3" name="Untertitel 2">
            <a:extLst>
              <a:ext uri="{FF2B5EF4-FFF2-40B4-BE49-F238E27FC236}">
                <a16:creationId xmlns:a16="http://schemas.microsoft.com/office/drawing/2014/main" id="{B6434083-1523-EA4A-A9F7-FA087D875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AU"/>
          </a:p>
        </p:txBody>
      </p:sp>
      <p:sp>
        <p:nvSpPr>
          <p:cNvPr id="4" name="Datumsplatzhalter 3">
            <a:extLst>
              <a:ext uri="{FF2B5EF4-FFF2-40B4-BE49-F238E27FC236}">
                <a16:creationId xmlns:a16="http://schemas.microsoft.com/office/drawing/2014/main" id="{56C6410D-CD72-CF49-95D1-51A278093554}"/>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5" name="Fußzeilenplatzhalter 4">
            <a:extLst>
              <a:ext uri="{FF2B5EF4-FFF2-40B4-BE49-F238E27FC236}">
                <a16:creationId xmlns:a16="http://schemas.microsoft.com/office/drawing/2014/main" id="{DF7DD337-2153-AA4E-B43B-CE992147DA91}"/>
              </a:ext>
            </a:extLst>
          </p:cNvPr>
          <p:cNvSpPr>
            <a:spLocks noGrp="1"/>
          </p:cNvSpPr>
          <p:nvPr>
            <p:ph type="ftr" sz="quarter" idx="11"/>
          </p:nvPr>
        </p:nvSpPr>
        <p:spPr/>
        <p:txBody>
          <a:bodyPr/>
          <a:lstStyle/>
          <a:p>
            <a:endParaRPr lang="en-AU"/>
          </a:p>
        </p:txBody>
      </p:sp>
      <p:sp>
        <p:nvSpPr>
          <p:cNvPr id="6" name="Foliennummernplatzhalter 5">
            <a:extLst>
              <a:ext uri="{FF2B5EF4-FFF2-40B4-BE49-F238E27FC236}">
                <a16:creationId xmlns:a16="http://schemas.microsoft.com/office/drawing/2014/main" id="{CCD38F11-B0A5-1545-82F3-BF2EBAE8BD0F}"/>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405506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BA445-97C9-1846-BD56-13A37FCB3A57}"/>
              </a:ext>
            </a:extLst>
          </p:cNvPr>
          <p:cNvSpPr>
            <a:spLocks noGrp="1"/>
          </p:cNvSpPr>
          <p:nvPr>
            <p:ph type="title"/>
          </p:nvPr>
        </p:nvSpPr>
        <p:spPr/>
        <p:txBody>
          <a:bodyPr/>
          <a:lstStyle/>
          <a:p>
            <a:r>
              <a:rPr lang="de-DE"/>
              <a:t>Mastertitelformat bearbeiten</a:t>
            </a:r>
            <a:endParaRPr lang="en-AU"/>
          </a:p>
        </p:txBody>
      </p:sp>
      <p:sp>
        <p:nvSpPr>
          <p:cNvPr id="3" name="Vertikaler Textplatzhalter 2">
            <a:extLst>
              <a:ext uri="{FF2B5EF4-FFF2-40B4-BE49-F238E27FC236}">
                <a16:creationId xmlns:a16="http://schemas.microsoft.com/office/drawing/2014/main" id="{C345DA09-7738-5E48-AD9F-2B050DEC22E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4" name="Datumsplatzhalter 3">
            <a:extLst>
              <a:ext uri="{FF2B5EF4-FFF2-40B4-BE49-F238E27FC236}">
                <a16:creationId xmlns:a16="http://schemas.microsoft.com/office/drawing/2014/main" id="{19728441-F079-A645-83FD-5CA03F29D19B}"/>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5" name="Fußzeilenplatzhalter 4">
            <a:extLst>
              <a:ext uri="{FF2B5EF4-FFF2-40B4-BE49-F238E27FC236}">
                <a16:creationId xmlns:a16="http://schemas.microsoft.com/office/drawing/2014/main" id="{6086C98E-EE16-3842-BAF5-99C476ACCC4E}"/>
              </a:ext>
            </a:extLst>
          </p:cNvPr>
          <p:cNvSpPr>
            <a:spLocks noGrp="1"/>
          </p:cNvSpPr>
          <p:nvPr>
            <p:ph type="ftr" sz="quarter" idx="11"/>
          </p:nvPr>
        </p:nvSpPr>
        <p:spPr/>
        <p:txBody>
          <a:bodyPr/>
          <a:lstStyle/>
          <a:p>
            <a:endParaRPr lang="en-AU"/>
          </a:p>
        </p:txBody>
      </p:sp>
      <p:sp>
        <p:nvSpPr>
          <p:cNvPr id="6" name="Foliennummernplatzhalter 5">
            <a:extLst>
              <a:ext uri="{FF2B5EF4-FFF2-40B4-BE49-F238E27FC236}">
                <a16:creationId xmlns:a16="http://schemas.microsoft.com/office/drawing/2014/main" id="{1838F1B5-96E3-8346-8010-7CC0D63DE24D}"/>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127354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61A10B-3E8C-7042-9DC9-22F2857EE04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AU"/>
          </a:p>
        </p:txBody>
      </p:sp>
      <p:sp>
        <p:nvSpPr>
          <p:cNvPr id="3" name="Vertikaler Textplatzhalter 2">
            <a:extLst>
              <a:ext uri="{FF2B5EF4-FFF2-40B4-BE49-F238E27FC236}">
                <a16:creationId xmlns:a16="http://schemas.microsoft.com/office/drawing/2014/main" id="{72A881C0-430E-2F4C-849B-4CE0954E20F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4" name="Datumsplatzhalter 3">
            <a:extLst>
              <a:ext uri="{FF2B5EF4-FFF2-40B4-BE49-F238E27FC236}">
                <a16:creationId xmlns:a16="http://schemas.microsoft.com/office/drawing/2014/main" id="{6A24701D-CEA5-B34D-87EC-781F19A493B0}"/>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5" name="Fußzeilenplatzhalter 4">
            <a:extLst>
              <a:ext uri="{FF2B5EF4-FFF2-40B4-BE49-F238E27FC236}">
                <a16:creationId xmlns:a16="http://schemas.microsoft.com/office/drawing/2014/main" id="{0F182455-1FF6-DE40-B6F9-2BF47EC67728}"/>
              </a:ext>
            </a:extLst>
          </p:cNvPr>
          <p:cNvSpPr>
            <a:spLocks noGrp="1"/>
          </p:cNvSpPr>
          <p:nvPr>
            <p:ph type="ftr" sz="quarter" idx="11"/>
          </p:nvPr>
        </p:nvSpPr>
        <p:spPr/>
        <p:txBody>
          <a:bodyPr/>
          <a:lstStyle/>
          <a:p>
            <a:endParaRPr lang="en-AU"/>
          </a:p>
        </p:txBody>
      </p:sp>
      <p:sp>
        <p:nvSpPr>
          <p:cNvPr id="6" name="Foliennummernplatzhalter 5">
            <a:extLst>
              <a:ext uri="{FF2B5EF4-FFF2-40B4-BE49-F238E27FC236}">
                <a16:creationId xmlns:a16="http://schemas.microsoft.com/office/drawing/2014/main" id="{5496661D-36B8-C241-B4D1-DCB51524194F}"/>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78020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C69A6-96A4-2E49-B861-31003E5E1726}"/>
              </a:ext>
            </a:extLst>
          </p:cNvPr>
          <p:cNvSpPr>
            <a:spLocks noGrp="1"/>
          </p:cNvSpPr>
          <p:nvPr>
            <p:ph type="title"/>
          </p:nvPr>
        </p:nvSpPr>
        <p:spPr/>
        <p:txBody>
          <a:bodyPr/>
          <a:lstStyle/>
          <a:p>
            <a:r>
              <a:rPr lang="de-DE"/>
              <a:t>Mastertitelformat bearbeiten</a:t>
            </a:r>
            <a:endParaRPr lang="en-AU"/>
          </a:p>
        </p:txBody>
      </p:sp>
      <p:sp>
        <p:nvSpPr>
          <p:cNvPr id="3" name="Inhaltsplatzhalter 2">
            <a:extLst>
              <a:ext uri="{FF2B5EF4-FFF2-40B4-BE49-F238E27FC236}">
                <a16:creationId xmlns:a16="http://schemas.microsoft.com/office/drawing/2014/main" id="{C9AB7572-6C81-C04B-BA3D-6260778560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4" name="Datumsplatzhalter 3">
            <a:extLst>
              <a:ext uri="{FF2B5EF4-FFF2-40B4-BE49-F238E27FC236}">
                <a16:creationId xmlns:a16="http://schemas.microsoft.com/office/drawing/2014/main" id="{943E4CFB-4705-6344-84B2-93B9E91C1DE3}"/>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5" name="Fußzeilenplatzhalter 4">
            <a:extLst>
              <a:ext uri="{FF2B5EF4-FFF2-40B4-BE49-F238E27FC236}">
                <a16:creationId xmlns:a16="http://schemas.microsoft.com/office/drawing/2014/main" id="{20BEC362-DBDA-994A-BAA5-8DFA4597422C}"/>
              </a:ext>
            </a:extLst>
          </p:cNvPr>
          <p:cNvSpPr>
            <a:spLocks noGrp="1"/>
          </p:cNvSpPr>
          <p:nvPr>
            <p:ph type="ftr" sz="quarter" idx="11"/>
          </p:nvPr>
        </p:nvSpPr>
        <p:spPr/>
        <p:txBody>
          <a:bodyPr/>
          <a:lstStyle/>
          <a:p>
            <a:endParaRPr lang="en-AU"/>
          </a:p>
        </p:txBody>
      </p:sp>
      <p:sp>
        <p:nvSpPr>
          <p:cNvPr id="6" name="Foliennummernplatzhalter 5">
            <a:extLst>
              <a:ext uri="{FF2B5EF4-FFF2-40B4-BE49-F238E27FC236}">
                <a16:creationId xmlns:a16="http://schemas.microsoft.com/office/drawing/2014/main" id="{F88EB4FB-F977-3246-A810-CB1ED2C968F9}"/>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318651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930B7-FDAB-024B-BE68-8FBC177810D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AU"/>
          </a:p>
        </p:txBody>
      </p:sp>
      <p:sp>
        <p:nvSpPr>
          <p:cNvPr id="3" name="Textplatzhalter 2">
            <a:extLst>
              <a:ext uri="{FF2B5EF4-FFF2-40B4-BE49-F238E27FC236}">
                <a16:creationId xmlns:a16="http://schemas.microsoft.com/office/drawing/2014/main" id="{F6E69633-404E-DB43-A758-96DE022272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A8BC3B-B918-1746-99A1-20BD20C30425}"/>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5" name="Fußzeilenplatzhalter 4">
            <a:extLst>
              <a:ext uri="{FF2B5EF4-FFF2-40B4-BE49-F238E27FC236}">
                <a16:creationId xmlns:a16="http://schemas.microsoft.com/office/drawing/2014/main" id="{A97C46E9-EC07-E243-B2AF-07853D2DC673}"/>
              </a:ext>
            </a:extLst>
          </p:cNvPr>
          <p:cNvSpPr>
            <a:spLocks noGrp="1"/>
          </p:cNvSpPr>
          <p:nvPr>
            <p:ph type="ftr" sz="quarter" idx="11"/>
          </p:nvPr>
        </p:nvSpPr>
        <p:spPr/>
        <p:txBody>
          <a:bodyPr/>
          <a:lstStyle/>
          <a:p>
            <a:endParaRPr lang="en-AU"/>
          </a:p>
        </p:txBody>
      </p:sp>
      <p:sp>
        <p:nvSpPr>
          <p:cNvPr id="6" name="Foliennummernplatzhalter 5">
            <a:extLst>
              <a:ext uri="{FF2B5EF4-FFF2-40B4-BE49-F238E27FC236}">
                <a16:creationId xmlns:a16="http://schemas.microsoft.com/office/drawing/2014/main" id="{2361E6EC-26FB-0040-AD70-33961FEE354D}"/>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413289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18F94-3009-A544-9D2D-89302E62E773}"/>
              </a:ext>
            </a:extLst>
          </p:cNvPr>
          <p:cNvSpPr>
            <a:spLocks noGrp="1"/>
          </p:cNvSpPr>
          <p:nvPr>
            <p:ph type="title"/>
          </p:nvPr>
        </p:nvSpPr>
        <p:spPr/>
        <p:txBody>
          <a:bodyPr/>
          <a:lstStyle/>
          <a:p>
            <a:r>
              <a:rPr lang="de-DE"/>
              <a:t>Mastertitelformat bearbeiten</a:t>
            </a:r>
            <a:endParaRPr lang="en-AU"/>
          </a:p>
        </p:txBody>
      </p:sp>
      <p:sp>
        <p:nvSpPr>
          <p:cNvPr id="3" name="Inhaltsplatzhalter 2">
            <a:extLst>
              <a:ext uri="{FF2B5EF4-FFF2-40B4-BE49-F238E27FC236}">
                <a16:creationId xmlns:a16="http://schemas.microsoft.com/office/drawing/2014/main" id="{69095E70-3B14-374D-A322-FD702D20D9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4" name="Inhaltsplatzhalter 3">
            <a:extLst>
              <a:ext uri="{FF2B5EF4-FFF2-40B4-BE49-F238E27FC236}">
                <a16:creationId xmlns:a16="http://schemas.microsoft.com/office/drawing/2014/main" id="{E0090ED9-4639-3E4E-A5B2-7C89FB40DAF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5" name="Datumsplatzhalter 4">
            <a:extLst>
              <a:ext uri="{FF2B5EF4-FFF2-40B4-BE49-F238E27FC236}">
                <a16:creationId xmlns:a16="http://schemas.microsoft.com/office/drawing/2014/main" id="{325167D2-2451-B440-B30D-C5A49F8A515D}"/>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6" name="Fußzeilenplatzhalter 5">
            <a:extLst>
              <a:ext uri="{FF2B5EF4-FFF2-40B4-BE49-F238E27FC236}">
                <a16:creationId xmlns:a16="http://schemas.microsoft.com/office/drawing/2014/main" id="{D519E289-E234-1A44-B619-5B4BE863661E}"/>
              </a:ext>
            </a:extLst>
          </p:cNvPr>
          <p:cNvSpPr>
            <a:spLocks noGrp="1"/>
          </p:cNvSpPr>
          <p:nvPr>
            <p:ph type="ftr" sz="quarter" idx="11"/>
          </p:nvPr>
        </p:nvSpPr>
        <p:spPr/>
        <p:txBody>
          <a:bodyPr/>
          <a:lstStyle/>
          <a:p>
            <a:endParaRPr lang="en-AU"/>
          </a:p>
        </p:txBody>
      </p:sp>
      <p:sp>
        <p:nvSpPr>
          <p:cNvPr id="7" name="Foliennummernplatzhalter 6">
            <a:extLst>
              <a:ext uri="{FF2B5EF4-FFF2-40B4-BE49-F238E27FC236}">
                <a16:creationId xmlns:a16="http://schemas.microsoft.com/office/drawing/2014/main" id="{B8538702-1247-824C-BB29-0C5CF3DE5064}"/>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254363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01A4F-A928-7148-9AC3-7EAB4381BA82}"/>
              </a:ext>
            </a:extLst>
          </p:cNvPr>
          <p:cNvSpPr>
            <a:spLocks noGrp="1"/>
          </p:cNvSpPr>
          <p:nvPr>
            <p:ph type="title"/>
          </p:nvPr>
        </p:nvSpPr>
        <p:spPr>
          <a:xfrm>
            <a:off x="839788" y="365125"/>
            <a:ext cx="10515600" cy="1325563"/>
          </a:xfrm>
        </p:spPr>
        <p:txBody>
          <a:bodyPr/>
          <a:lstStyle/>
          <a:p>
            <a:r>
              <a:rPr lang="de-DE"/>
              <a:t>Mastertitelformat bearbeiten</a:t>
            </a:r>
            <a:endParaRPr lang="en-AU"/>
          </a:p>
        </p:txBody>
      </p:sp>
      <p:sp>
        <p:nvSpPr>
          <p:cNvPr id="3" name="Textplatzhalter 2">
            <a:extLst>
              <a:ext uri="{FF2B5EF4-FFF2-40B4-BE49-F238E27FC236}">
                <a16:creationId xmlns:a16="http://schemas.microsoft.com/office/drawing/2014/main" id="{1342B3AF-54DB-E540-BF16-35F9FAB0C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8981A2A-12E2-314A-B8A6-EF9BB7D747A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5" name="Textplatzhalter 4">
            <a:extLst>
              <a:ext uri="{FF2B5EF4-FFF2-40B4-BE49-F238E27FC236}">
                <a16:creationId xmlns:a16="http://schemas.microsoft.com/office/drawing/2014/main" id="{3682CC8D-7AF6-3C4E-80BF-E3AFE575C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E5CACE4-91D3-7545-ACF6-7A349284A6B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7" name="Datumsplatzhalter 6">
            <a:extLst>
              <a:ext uri="{FF2B5EF4-FFF2-40B4-BE49-F238E27FC236}">
                <a16:creationId xmlns:a16="http://schemas.microsoft.com/office/drawing/2014/main" id="{E5A214DD-5402-214D-8276-EC4F7008838D}"/>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8" name="Fußzeilenplatzhalter 7">
            <a:extLst>
              <a:ext uri="{FF2B5EF4-FFF2-40B4-BE49-F238E27FC236}">
                <a16:creationId xmlns:a16="http://schemas.microsoft.com/office/drawing/2014/main" id="{9ACCA583-B8B8-9C44-937C-CDBE46730D13}"/>
              </a:ext>
            </a:extLst>
          </p:cNvPr>
          <p:cNvSpPr>
            <a:spLocks noGrp="1"/>
          </p:cNvSpPr>
          <p:nvPr>
            <p:ph type="ftr" sz="quarter" idx="11"/>
          </p:nvPr>
        </p:nvSpPr>
        <p:spPr/>
        <p:txBody>
          <a:bodyPr/>
          <a:lstStyle/>
          <a:p>
            <a:endParaRPr lang="en-AU"/>
          </a:p>
        </p:txBody>
      </p:sp>
      <p:sp>
        <p:nvSpPr>
          <p:cNvPr id="9" name="Foliennummernplatzhalter 8">
            <a:extLst>
              <a:ext uri="{FF2B5EF4-FFF2-40B4-BE49-F238E27FC236}">
                <a16:creationId xmlns:a16="http://schemas.microsoft.com/office/drawing/2014/main" id="{BE8505CE-A53A-C941-9E9E-32104DBCD610}"/>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325236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96B91-6A53-3643-AA49-68BE8E82FA3D}"/>
              </a:ext>
            </a:extLst>
          </p:cNvPr>
          <p:cNvSpPr>
            <a:spLocks noGrp="1"/>
          </p:cNvSpPr>
          <p:nvPr>
            <p:ph type="title"/>
          </p:nvPr>
        </p:nvSpPr>
        <p:spPr/>
        <p:txBody>
          <a:bodyPr/>
          <a:lstStyle/>
          <a:p>
            <a:r>
              <a:rPr lang="de-DE"/>
              <a:t>Mastertitelformat bearbeiten</a:t>
            </a:r>
            <a:endParaRPr lang="en-AU"/>
          </a:p>
        </p:txBody>
      </p:sp>
      <p:sp>
        <p:nvSpPr>
          <p:cNvPr id="3" name="Datumsplatzhalter 2">
            <a:extLst>
              <a:ext uri="{FF2B5EF4-FFF2-40B4-BE49-F238E27FC236}">
                <a16:creationId xmlns:a16="http://schemas.microsoft.com/office/drawing/2014/main" id="{23FE7BAE-9010-8F49-88D2-802617CE1605}"/>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4" name="Fußzeilenplatzhalter 3">
            <a:extLst>
              <a:ext uri="{FF2B5EF4-FFF2-40B4-BE49-F238E27FC236}">
                <a16:creationId xmlns:a16="http://schemas.microsoft.com/office/drawing/2014/main" id="{9C6266DA-936C-234D-A2E6-5720F6F9CBE4}"/>
              </a:ext>
            </a:extLst>
          </p:cNvPr>
          <p:cNvSpPr>
            <a:spLocks noGrp="1"/>
          </p:cNvSpPr>
          <p:nvPr>
            <p:ph type="ftr" sz="quarter" idx="11"/>
          </p:nvPr>
        </p:nvSpPr>
        <p:spPr/>
        <p:txBody>
          <a:bodyPr/>
          <a:lstStyle/>
          <a:p>
            <a:endParaRPr lang="en-AU"/>
          </a:p>
        </p:txBody>
      </p:sp>
      <p:sp>
        <p:nvSpPr>
          <p:cNvPr id="5" name="Foliennummernplatzhalter 4">
            <a:extLst>
              <a:ext uri="{FF2B5EF4-FFF2-40B4-BE49-F238E27FC236}">
                <a16:creationId xmlns:a16="http://schemas.microsoft.com/office/drawing/2014/main" id="{8CDB83DA-FA25-A742-B52E-6F15C45A599E}"/>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414910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11181B4-CD9D-E64A-9C32-3887097C69A4}"/>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3" name="Fußzeilenplatzhalter 2">
            <a:extLst>
              <a:ext uri="{FF2B5EF4-FFF2-40B4-BE49-F238E27FC236}">
                <a16:creationId xmlns:a16="http://schemas.microsoft.com/office/drawing/2014/main" id="{E3840C34-D2BC-5441-8413-8A3BEA3B351A}"/>
              </a:ext>
            </a:extLst>
          </p:cNvPr>
          <p:cNvSpPr>
            <a:spLocks noGrp="1"/>
          </p:cNvSpPr>
          <p:nvPr>
            <p:ph type="ftr" sz="quarter" idx="11"/>
          </p:nvPr>
        </p:nvSpPr>
        <p:spPr/>
        <p:txBody>
          <a:bodyPr/>
          <a:lstStyle/>
          <a:p>
            <a:endParaRPr lang="en-AU"/>
          </a:p>
        </p:txBody>
      </p:sp>
      <p:sp>
        <p:nvSpPr>
          <p:cNvPr id="4" name="Foliennummernplatzhalter 3">
            <a:extLst>
              <a:ext uri="{FF2B5EF4-FFF2-40B4-BE49-F238E27FC236}">
                <a16:creationId xmlns:a16="http://schemas.microsoft.com/office/drawing/2014/main" id="{83041C91-94E3-BD47-BA8C-E47BDDD1A662}"/>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205210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E2F0B-4709-A04E-9547-364EDE2E56F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AU"/>
          </a:p>
        </p:txBody>
      </p:sp>
      <p:sp>
        <p:nvSpPr>
          <p:cNvPr id="3" name="Inhaltsplatzhalter 2">
            <a:extLst>
              <a:ext uri="{FF2B5EF4-FFF2-40B4-BE49-F238E27FC236}">
                <a16:creationId xmlns:a16="http://schemas.microsoft.com/office/drawing/2014/main" id="{020211E7-DC4E-B249-A6AD-4548DFFAA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4" name="Textplatzhalter 3">
            <a:extLst>
              <a:ext uri="{FF2B5EF4-FFF2-40B4-BE49-F238E27FC236}">
                <a16:creationId xmlns:a16="http://schemas.microsoft.com/office/drawing/2014/main" id="{D4630385-636F-FD47-A743-1F219C0D9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513F9D9-4E76-404C-A2A1-AB5C4BC80407}"/>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6" name="Fußzeilenplatzhalter 5">
            <a:extLst>
              <a:ext uri="{FF2B5EF4-FFF2-40B4-BE49-F238E27FC236}">
                <a16:creationId xmlns:a16="http://schemas.microsoft.com/office/drawing/2014/main" id="{51797DC0-1880-BA40-B732-9DAB4A0330D1}"/>
              </a:ext>
            </a:extLst>
          </p:cNvPr>
          <p:cNvSpPr>
            <a:spLocks noGrp="1"/>
          </p:cNvSpPr>
          <p:nvPr>
            <p:ph type="ftr" sz="quarter" idx="11"/>
          </p:nvPr>
        </p:nvSpPr>
        <p:spPr/>
        <p:txBody>
          <a:bodyPr/>
          <a:lstStyle/>
          <a:p>
            <a:endParaRPr lang="en-AU"/>
          </a:p>
        </p:txBody>
      </p:sp>
      <p:sp>
        <p:nvSpPr>
          <p:cNvPr id="7" name="Foliennummernplatzhalter 6">
            <a:extLst>
              <a:ext uri="{FF2B5EF4-FFF2-40B4-BE49-F238E27FC236}">
                <a16:creationId xmlns:a16="http://schemas.microsoft.com/office/drawing/2014/main" id="{968A23C2-E8DB-A84E-83F0-79025C63B8ED}"/>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350044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A6A92-E83F-0F4D-A430-2FE25D5AE7A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AU"/>
          </a:p>
        </p:txBody>
      </p:sp>
      <p:sp>
        <p:nvSpPr>
          <p:cNvPr id="3" name="Bildplatzhalter 2">
            <a:extLst>
              <a:ext uri="{FF2B5EF4-FFF2-40B4-BE49-F238E27FC236}">
                <a16:creationId xmlns:a16="http://schemas.microsoft.com/office/drawing/2014/main" id="{4303295C-362A-CF47-BA73-C934D13056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platzhalter 3">
            <a:extLst>
              <a:ext uri="{FF2B5EF4-FFF2-40B4-BE49-F238E27FC236}">
                <a16:creationId xmlns:a16="http://schemas.microsoft.com/office/drawing/2014/main" id="{F1D70E47-1621-0448-947C-FDA2BDC9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60043A5-A953-3047-8501-33B44D698A89}"/>
              </a:ext>
            </a:extLst>
          </p:cNvPr>
          <p:cNvSpPr>
            <a:spLocks noGrp="1"/>
          </p:cNvSpPr>
          <p:nvPr>
            <p:ph type="dt" sz="half" idx="10"/>
          </p:nvPr>
        </p:nvSpPr>
        <p:spPr/>
        <p:txBody>
          <a:bodyPr/>
          <a:lstStyle/>
          <a:p>
            <a:fld id="{1BA8B59F-3796-7544-B8D6-2E291C0542D0}" type="datetimeFigureOut">
              <a:rPr lang="en-AU" smtClean="0"/>
              <a:t>30/4/20</a:t>
            </a:fld>
            <a:endParaRPr lang="en-AU"/>
          </a:p>
        </p:txBody>
      </p:sp>
      <p:sp>
        <p:nvSpPr>
          <p:cNvPr id="6" name="Fußzeilenplatzhalter 5">
            <a:extLst>
              <a:ext uri="{FF2B5EF4-FFF2-40B4-BE49-F238E27FC236}">
                <a16:creationId xmlns:a16="http://schemas.microsoft.com/office/drawing/2014/main" id="{2026063F-1BF4-1C41-A9B0-A9C2D9BA3896}"/>
              </a:ext>
            </a:extLst>
          </p:cNvPr>
          <p:cNvSpPr>
            <a:spLocks noGrp="1"/>
          </p:cNvSpPr>
          <p:nvPr>
            <p:ph type="ftr" sz="quarter" idx="11"/>
          </p:nvPr>
        </p:nvSpPr>
        <p:spPr/>
        <p:txBody>
          <a:bodyPr/>
          <a:lstStyle/>
          <a:p>
            <a:endParaRPr lang="en-AU"/>
          </a:p>
        </p:txBody>
      </p:sp>
      <p:sp>
        <p:nvSpPr>
          <p:cNvPr id="7" name="Foliennummernplatzhalter 6">
            <a:extLst>
              <a:ext uri="{FF2B5EF4-FFF2-40B4-BE49-F238E27FC236}">
                <a16:creationId xmlns:a16="http://schemas.microsoft.com/office/drawing/2014/main" id="{773E03CD-10A4-2D49-8881-D3DFBABEC276}"/>
              </a:ext>
            </a:extLst>
          </p:cNvPr>
          <p:cNvSpPr>
            <a:spLocks noGrp="1"/>
          </p:cNvSpPr>
          <p:nvPr>
            <p:ph type="sldNum" sz="quarter" idx="12"/>
          </p:nvPr>
        </p:nvSpPr>
        <p:spPr/>
        <p:txBody>
          <a:bodyPr/>
          <a:lstStyle/>
          <a:p>
            <a:fld id="{C4F51EF1-AD73-3D46-94E3-BD307DD10881}" type="slidenum">
              <a:rPr lang="en-AU" smtClean="0"/>
              <a:t>‹Nr.›</a:t>
            </a:fld>
            <a:endParaRPr lang="en-AU"/>
          </a:p>
        </p:txBody>
      </p:sp>
    </p:spTree>
    <p:extLst>
      <p:ext uri="{BB962C8B-B14F-4D97-AF65-F5344CB8AC3E}">
        <p14:creationId xmlns:p14="http://schemas.microsoft.com/office/powerpoint/2010/main" val="115324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C978023-A025-5B4D-AC1A-7851AC6DD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AU"/>
          </a:p>
        </p:txBody>
      </p:sp>
      <p:sp>
        <p:nvSpPr>
          <p:cNvPr id="3" name="Textplatzhalter 2">
            <a:extLst>
              <a:ext uri="{FF2B5EF4-FFF2-40B4-BE49-F238E27FC236}">
                <a16:creationId xmlns:a16="http://schemas.microsoft.com/office/drawing/2014/main" id="{C9047C79-3D35-4347-9988-075167B6D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AU"/>
          </a:p>
        </p:txBody>
      </p:sp>
      <p:sp>
        <p:nvSpPr>
          <p:cNvPr id="4" name="Datumsplatzhalter 3">
            <a:extLst>
              <a:ext uri="{FF2B5EF4-FFF2-40B4-BE49-F238E27FC236}">
                <a16:creationId xmlns:a16="http://schemas.microsoft.com/office/drawing/2014/main" id="{8C556F76-DEE4-B744-8979-0DFD7ACFF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8B59F-3796-7544-B8D6-2E291C0542D0}" type="datetimeFigureOut">
              <a:rPr lang="en-AU" smtClean="0"/>
              <a:t>30/4/20</a:t>
            </a:fld>
            <a:endParaRPr lang="en-AU"/>
          </a:p>
        </p:txBody>
      </p:sp>
      <p:sp>
        <p:nvSpPr>
          <p:cNvPr id="5" name="Fußzeilenplatzhalter 4">
            <a:extLst>
              <a:ext uri="{FF2B5EF4-FFF2-40B4-BE49-F238E27FC236}">
                <a16:creationId xmlns:a16="http://schemas.microsoft.com/office/drawing/2014/main" id="{69B7604B-821F-BF46-A028-C2F6236E5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Foliennummernplatzhalter 5">
            <a:extLst>
              <a:ext uri="{FF2B5EF4-FFF2-40B4-BE49-F238E27FC236}">
                <a16:creationId xmlns:a16="http://schemas.microsoft.com/office/drawing/2014/main" id="{450FD1E6-F6A8-294C-B829-8034739E7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51EF1-AD73-3D46-94E3-BD307DD10881}" type="slidenum">
              <a:rPr lang="en-AU" smtClean="0"/>
              <a:t>‹Nr.›</a:t>
            </a:fld>
            <a:endParaRPr lang="en-AU"/>
          </a:p>
        </p:txBody>
      </p:sp>
    </p:spTree>
    <p:extLst>
      <p:ext uri="{BB962C8B-B14F-4D97-AF65-F5344CB8AC3E}">
        <p14:creationId xmlns:p14="http://schemas.microsoft.com/office/powerpoint/2010/main" val="3915840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tiff"/><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F428E7C-CF72-4177-B907-662EDCB35B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884544" y="2265762"/>
            <a:ext cx="6329167" cy="2547872"/>
            <a:chOff x="-2412483" y="5117355"/>
            <a:chExt cx="4342728" cy="1748210"/>
          </a:xfrm>
        </p:grpSpPr>
        <p:sp>
          <p:nvSpPr>
            <p:cNvPr id="11" name="Isosceles Triangle 10">
              <a:extLst>
                <a:ext uri="{FF2B5EF4-FFF2-40B4-BE49-F238E27FC236}">
                  <a16:creationId xmlns:a16="http://schemas.microsoft.com/office/drawing/2014/main" id="{E2C38613-1CC6-42DF-9D5B-1C3CFF915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6174" y="5117355"/>
              <a:ext cx="3496419" cy="174821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FA88567F-0B25-4895-A6DF-304638BE5B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12483" y="6202815"/>
              <a:ext cx="1325500" cy="66275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4B7A2B20-C280-41CF-965D-FA68DA2BD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83073" y="-1094168"/>
            <a:ext cx="4864676" cy="3807333"/>
          </a:xfrm>
          <a:custGeom>
            <a:avLst/>
            <a:gdLst>
              <a:gd name="connsiteX0" fmla="*/ 0 w 4864676"/>
              <a:gd name="connsiteY0" fmla="*/ 3191201 h 3807333"/>
              <a:gd name="connsiteX1" fmla="*/ 3191202 w 4864676"/>
              <a:gd name="connsiteY1" fmla="*/ 0 h 3807333"/>
              <a:gd name="connsiteX2" fmla="*/ 4864676 w 4864676"/>
              <a:gd name="connsiteY2" fmla="*/ 1673474 h 3807333"/>
              <a:gd name="connsiteX3" fmla="*/ 4864676 w 4864676"/>
              <a:gd name="connsiteY3" fmla="*/ 3807333 h 3807333"/>
              <a:gd name="connsiteX4" fmla="*/ 0 w 4864676"/>
              <a:gd name="connsiteY4" fmla="*/ 3807333 h 380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3807333">
                <a:moveTo>
                  <a:pt x="0" y="3191201"/>
                </a:moveTo>
                <a:lnTo>
                  <a:pt x="3191202" y="0"/>
                </a:lnTo>
                <a:lnTo>
                  <a:pt x="4864676" y="1673474"/>
                </a:lnTo>
                <a:lnTo>
                  <a:pt x="4864676" y="3807333"/>
                </a:lnTo>
                <a:lnTo>
                  <a:pt x="0" y="380733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CF218E6-E246-4EBB-BA8D-DB65AB59A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83537" y="3632636"/>
            <a:ext cx="1185708" cy="1185708"/>
          </a:xfrm>
          <a:custGeom>
            <a:avLst/>
            <a:gdLst>
              <a:gd name="connsiteX0" fmla="*/ 0 w 1185708"/>
              <a:gd name="connsiteY0" fmla="*/ 0 h 1185708"/>
              <a:gd name="connsiteX1" fmla="*/ 454971 w 1185708"/>
              <a:gd name="connsiteY1" fmla="*/ 0 h 1185708"/>
              <a:gd name="connsiteX2" fmla="*/ 1185708 w 1185708"/>
              <a:gd name="connsiteY2" fmla="*/ 730737 h 1185708"/>
              <a:gd name="connsiteX3" fmla="*/ 1185708 w 1185708"/>
              <a:gd name="connsiteY3" fmla="*/ 1185708 h 1185708"/>
              <a:gd name="connsiteX4" fmla="*/ 0 w 1185708"/>
              <a:gd name="connsiteY4" fmla="*/ 1185708 h 118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708" h="1185708">
                <a:moveTo>
                  <a:pt x="0" y="0"/>
                </a:moveTo>
                <a:lnTo>
                  <a:pt x="454971" y="0"/>
                </a:lnTo>
                <a:lnTo>
                  <a:pt x="1185708" y="730737"/>
                </a:lnTo>
                <a:lnTo>
                  <a:pt x="1185708" y="1185708"/>
                </a:lnTo>
                <a:lnTo>
                  <a:pt x="0" y="1185708"/>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13B9D26D-939B-4838-886B-07E227F3A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03927" y="5624986"/>
            <a:ext cx="989294" cy="98929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0A80B01-7FDA-4264-BAC7-CA797D496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2" y="-723949"/>
            <a:ext cx="5389379" cy="5389379"/>
          </a:xfrm>
          <a:custGeom>
            <a:avLst/>
            <a:gdLst>
              <a:gd name="connsiteX0" fmla="*/ 0 w 5389379"/>
              <a:gd name="connsiteY0" fmla="*/ 2602331 h 5389379"/>
              <a:gd name="connsiteX1" fmla="*/ 2602331 w 5389379"/>
              <a:gd name="connsiteY1" fmla="*/ 0 h 5389379"/>
              <a:gd name="connsiteX2" fmla="*/ 5389379 w 5389379"/>
              <a:gd name="connsiteY2" fmla="*/ 0 h 5389379"/>
              <a:gd name="connsiteX3" fmla="*/ 5389379 w 5389379"/>
              <a:gd name="connsiteY3" fmla="*/ 5389379 h 5389379"/>
              <a:gd name="connsiteX4" fmla="*/ 0 w 5389379"/>
              <a:gd name="connsiteY4" fmla="*/ 5389379 h 538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379" h="5389379">
                <a:moveTo>
                  <a:pt x="0" y="2602331"/>
                </a:moveTo>
                <a:lnTo>
                  <a:pt x="2602331" y="0"/>
                </a:lnTo>
                <a:lnTo>
                  <a:pt x="5389379" y="0"/>
                </a:lnTo>
                <a:lnTo>
                  <a:pt x="5389379"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49E75B4-6C35-495B-850B-28CDE6E3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4" y="-1424977"/>
            <a:ext cx="6791435" cy="6791435"/>
          </a:xfrm>
          <a:custGeom>
            <a:avLst/>
            <a:gdLst>
              <a:gd name="connsiteX0" fmla="*/ 0 w 6791435"/>
              <a:gd name="connsiteY0" fmla="*/ 4004387 h 6791435"/>
              <a:gd name="connsiteX1" fmla="*/ 81158 w 6791435"/>
              <a:gd name="connsiteY1" fmla="*/ 3923229 h 6791435"/>
              <a:gd name="connsiteX2" fmla="*/ 81158 w 6791435"/>
              <a:gd name="connsiteY2" fmla="*/ 6710277 h 6791435"/>
              <a:gd name="connsiteX3" fmla="*/ 6710277 w 6791435"/>
              <a:gd name="connsiteY3" fmla="*/ 6710277 h 6791435"/>
              <a:gd name="connsiteX4" fmla="*/ 6710277 w 6791435"/>
              <a:gd name="connsiteY4" fmla="*/ 81158 h 6791435"/>
              <a:gd name="connsiteX5" fmla="*/ 3923229 w 6791435"/>
              <a:gd name="connsiteY5" fmla="*/ 81158 h 6791435"/>
              <a:gd name="connsiteX6" fmla="*/ 4004387 w 6791435"/>
              <a:gd name="connsiteY6" fmla="*/ 0 h 6791435"/>
              <a:gd name="connsiteX7" fmla="*/ 6791435 w 6791435"/>
              <a:gd name="connsiteY7" fmla="*/ 0 h 6791435"/>
              <a:gd name="connsiteX8" fmla="*/ 6791435 w 6791435"/>
              <a:gd name="connsiteY8" fmla="*/ 6791435 h 6791435"/>
              <a:gd name="connsiteX9" fmla="*/ 0 w 6791435"/>
              <a:gd name="connsiteY9"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1435" h="6791435">
                <a:moveTo>
                  <a:pt x="0" y="4004387"/>
                </a:moveTo>
                <a:lnTo>
                  <a:pt x="81158" y="3923229"/>
                </a:lnTo>
                <a:lnTo>
                  <a:pt x="81158" y="6710277"/>
                </a:lnTo>
                <a:lnTo>
                  <a:pt x="6710277" y="6710277"/>
                </a:lnTo>
                <a:lnTo>
                  <a:pt x="6710277" y="81158"/>
                </a:lnTo>
                <a:lnTo>
                  <a:pt x="3923229" y="81158"/>
                </a:lnTo>
                <a:lnTo>
                  <a:pt x="4004387" y="0"/>
                </a:lnTo>
                <a:lnTo>
                  <a:pt x="6791435" y="0"/>
                </a:lnTo>
                <a:lnTo>
                  <a:pt x="679143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Untertitel 2">
            <a:extLst>
              <a:ext uri="{FF2B5EF4-FFF2-40B4-BE49-F238E27FC236}">
                <a16:creationId xmlns:a16="http://schemas.microsoft.com/office/drawing/2014/main" id="{7206C7A3-F417-C74C-B8BB-EC47E9B41994}"/>
              </a:ext>
            </a:extLst>
          </p:cNvPr>
          <p:cNvSpPr>
            <a:spLocks noGrp="1"/>
          </p:cNvSpPr>
          <p:nvPr>
            <p:ph type="subTitle" idx="1"/>
          </p:nvPr>
        </p:nvSpPr>
        <p:spPr>
          <a:xfrm>
            <a:off x="4308953" y="2712112"/>
            <a:ext cx="3540318" cy="1582473"/>
          </a:xfrm>
          <a:noFill/>
        </p:spPr>
        <p:txBody>
          <a:bodyPr>
            <a:normAutofit fontScale="92500" lnSpcReduction="20000"/>
          </a:bodyPr>
          <a:lstStyle/>
          <a:p>
            <a:r>
              <a:rPr lang="de-DE" sz="2000" b="1" dirty="0"/>
              <a:t>Arthur Gessler</a:t>
            </a:r>
            <a:r>
              <a:rPr lang="de-DE" sz="2000" baseline="30000" dirty="0"/>
              <a:t>1,2</a:t>
            </a:r>
            <a:r>
              <a:rPr lang="de-DE" sz="2000" dirty="0"/>
              <a:t>, Lukas Bächli</a:t>
            </a:r>
            <a:r>
              <a:rPr lang="de-DE" sz="2000" baseline="30000" dirty="0"/>
              <a:t>1</a:t>
            </a:r>
            <a:r>
              <a:rPr lang="de-DE" sz="2000" dirty="0"/>
              <a:t>, Kerstin Treydte</a:t>
            </a:r>
            <a:r>
              <a:rPr lang="de-DE" sz="2000" baseline="30000" dirty="0"/>
              <a:t>1</a:t>
            </a:r>
            <a:r>
              <a:rPr lang="de-DE" sz="2000" dirty="0"/>
              <a:t>, Matthias Saurer</a:t>
            </a:r>
            <a:r>
              <a:rPr lang="de-DE" sz="2000" baseline="30000" dirty="0"/>
              <a:t>1</a:t>
            </a:r>
            <a:r>
              <a:rPr lang="de-DE" sz="2000" dirty="0"/>
              <a:t>, Matthias Häni</a:t>
            </a:r>
            <a:r>
              <a:rPr lang="de-DE" sz="2000" baseline="30000" dirty="0"/>
              <a:t>1</a:t>
            </a:r>
            <a:r>
              <a:rPr lang="de-DE" sz="2000" dirty="0"/>
              <a:t>, Roman Zweifel</a:t>
            </a:r>
            <a:r>
              <a:rPr lang="de-DE" sz="2000" baseline="30000" dirty="0"/>
              <a:t>1</a:t>
            </a:r>
            <a:r>
              <a:rPr lang="de-DE" sz="2000" dirty="0"/>
              <a:t>, Andi Rigling</a:t>
            </a:r>
            <a:r>
              <a:rPr lang="de-DE" sz="2000" baseline="30000" dirty="0"/>
              <a:t>1,2</a:t>
            </a:r>
            <a:r>
              <a:rPr lang="de-DE" sz="2000" dirty="0"/>
              <a:t>, Marcus Schaub</a:t>
            </a:r>
            <a:r>
              <a:rPr lang="de-DE" sz="2000" baseline="30000" dirty="0"/>
              <a:t>1</a:t>
            </a:r>
            <a:r>
              <a:rPr lang="de-DE" sz="2000" dirty="0"/>
              <a:t>, Stefan Seeger</a:t>
            </a:r>
            <a:r>
              <a:rPr lang="de-DE" sz="2000" baseline="30000" dirty="0"/>
              <a:t>3</a:t>
            </a:r>
            <a:r>
              <a:rPr lang="de-DE" sz="2000" dirty="0"/>
              <a:t>, Barbara Herbstritt</a:t>
            </a:r>
            <a:r>
              <a:rPr lang="de-DE" sz="2000" baseline="30000" dirty="0"/>
              <a:t>3</a:t>
            </a:r>
            <a:r>
              <a:rPr lang="de-DE" sz="2000" dirty="0"/>
              <a:t>, Markus Weiler</a:t>
            </a:r>
            <a:r>
              <a:rPr lang="de-DE" sz="2000" baseline="30000" dirty="0"/>
              <a:t>3</a:t>
            </a:r>
            <a:r>
              <a:rPr lang="de-DE" sz="2000" dirty="0"/>
              <a:t>, Katrin Meusburger</a:t>
            </a:r>
            <a:r>
              <a:rPr lang="de-DE" sz="2000" baseline="30000" dirty="0"/>
              <a:t>1</a:t>
            </a:r>
          </a:p>
          <a:p>
            <a:endParaRPr lang="de-DE" sz="2000" baseline="30000" dirty="0"/>
          </a:p>
          <a:p>
            <a:endParaRPr lang="de-DE" sz="2000" baseline="30000" dirty="0"/>
          </a:p>
          <a:p>
            <a:endParaRPr lang="de-DE" sz="2000" dirty="0"/>
          </a:p>
          <a:p>
            <a:endParaRPr lang="en-AU" sz="2000" dirty="0">
              <a:solidFill>
                <a:srgbClr val="080808"/>
              </a:solidFill>
            </a:endParaRPr>
          </a:p>
        </p:txBody>
      </p:sp>
      <p:sp>
        <p:nvSpPr>
          <p:cNvPr id="2" name="Titel 1">
            <a:extLst>
              <a:ext uri="{FF2B5EF4-FFF2-40B4-BE49-F238E27FC236}">
                <a16:creationId xmlns:a16="http://schemas.microsoft.com/office/drawing/2014/main" id="{04A72A96-E28A-CF40-A7A5-0C792B982728}"/>
              </a:ext>
            </a:extLst>
          </p:cNvPr>
          <p:cNvSpPr>
            <a:spLocks noGrp="1"/>
          </p:cNvSpPr>
          <p:nvPr>
            <p:ph type="ctrTitle"/>
          </p:nvPr>
        </p:nvSpPr>
        <p:spPr>
          <a:xfrm>
            <a:off x="3259398" y="614056"/>
            <a:ext cx="5782716" cy="2150719"/>
          </a:xfrm>
          <a:noFill/>
        </p:spPr>
        <p:txBody>
          <a:bodyPr anchor="ctr">
            <a:normAutofit/>
          </a:bodyPr>
          <a:lstStyle/>
          <a:p>
            <a:r>
              <a:rPr lang="en-US" sz="2800" b="1" dirty="0">
                <a:solidFill>
                  <a:srgbClr val="080808"/>
                </a:solidFill>
              </a:rPr>
              <a:t>Where does the water come from? Variations in soil water uptake depth in a beech forest during the 2018 drought</a:t>
            </a:r>
            <a:br>
              <a:rPr lang="de-DE" sz="2800" dirty="0">
                <a:solidFill>
                  <a:srgbClr val="080808"/>
                </a:solidFill>
              </a:rPr>
            </a:br>
            <a:endParaRPr lang="en-AU" sz="2800" dirty="0">
              <a:solidFill>
                <a:srgbClr val="080808"/>
              </a:solidFill>
            </a:endParaRPr>
          </a:p>
        </p:txBody>
      </p:sp>
      <p:sp>
        <p:nvSpPr>
          <p:cNvPr id="24" name="Isosceles Triangle 23">
            <a:extLst>
              <a:ext uri="{FF2B5EF4-FFF2-40B4-BE49-F238E27FC236}">
                <a16:creationId xmlns:a16="http://schemas.microsoft.com/office/drawing/2014/main" id="{0EB2D58A-B2F2-4B07-9595-4FED1037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67461" y="5398157"/>
            <a:ext cx="2934814" cy="146740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Isosceles Triangle 25">
            <a:extLst>
              <a:ext uri="{FF2B5EF4-FFF2-40B4-BE49-F238E27FC236}">
                <a16:creationId xmlns:a16="http://schemas.microsoft.com/office/drawing/2014/main" id="{DEB95C3F-0968-4E23-80BD-35CE22E83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5580" y="5117355"/>
            <a:ext cx="3496419" cy="174821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16E9C92B-1893-4BFE-B7CF-905EB3F87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9271" y="5949259"/>
            <a:ext cx="1832612" cy="91630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9B4A44FA-FC92-EB47-8C51-170EAE5C4104}"/>
              </a:ext>
            </a:extLst>
          </p:cNvPr>
          <p:cNvSpPr txBox="1"/>
          <p:nvPr/>
        </p:nvSpPr>
        <p:spPr>
          <a:xfrm>
            <a:off x="-23668" y="5996811"/>
            <a:ext cx="6224974" cy="923330"/>
          </a:xfrm>
          <a:prstGeom prst="rect">
            <a:avLst/>
          </a:prstGeom>
          <a:noFill/>
        </p:spPr>
        <p:txBody>
          <a:bodyPr wrap="none" rtlCol="0">
            <a:spAutoFit/>
          </a:bodyPr>
          <a:lstStyle/>
          <a:p>
            <a:r>
              <a:rPr lang="de-DE" baseline="30000" dirty="0"/>
              <a:t>1</a:t>
            </a:r>
            <a:r>
              <a:rPr lang="de-DE" dirty="0"/>
              <a:t>Swiss Federal Research Institute WSL, Birmensdorf, </a:t>
            </a:r>
            <a:r>
              <a:rPr lang="de-DE" dirty="0" err="1"/>
              <a:t>Switzerland</a:t>
            </a:r>
            <a:r>
              <a:rPr lang="de-DE" dirty="0"/>
              <a:t> </a:t>
            </a:r>
          </a:p>
          <a:p>
            <a:r>
              <a:rPr lang="de-DE" baseline="30000" dirty="0"/>
              <a:t>2</a:t>
            </a:r>
            <a:r>
              <a:rPr lang="de-DE" dirty="0"/>
              <a:t>ETH </a:t>
            </a:r>
            <a:r>
              <a:rPr lang="de-DE" dirty="0" err="1"/>
              <a:t>Zurich</a:t>
            </a:r>
            <a:r>
              <a:rPr lang="de-DE" dirty="0"/>
              <a:t>, </a:t>
            </a:r>
            <a:r>
              <a:rPr lang="de-DE" dirty="0" err="1"/>
              <a:t>Zurich</a:t>
            </a:r>
            <a:r>
              <a:rPr lang="de-DE" dirty="0"/>
              <a:t>, </a:t>
            </a:r>
            <a:r>
              <a:rPr lang="de-DE" dirty="0" err="1"/>
              <a:t>Switzerland</a:t>
            </a:r>
            <a:endParaRPr lang="de-DE" dirty="0"/>
          </a:p>
          <a:p>
            <a:r>
              <a:rPr lang="en-US" baseline="30000" dirty="0"/>
              <a:t>3</a:t>
            </a:r>
            <a:r>
              <a:rPr lang="en-US" dirty="0"/>
              <a:t>University of Freiburg, Freiburg, Germany</a:t>
            </a:r>
            <a:endParaRPr lang="de-DE" dirty="0"/>
          </a:p>
        </p:txBody>
      </p:sp>
      <p:pic>
        <p:nvPicPr>
          <p:cNvPr id="7" name="Audio 6">
            <a:hlinkClick r:id="" action="ppaction://media"/>
            <a:extLst>
              <a:ext uri="{FF2B5EF4-FFF2-40B4-BE49-F238E27FC236}">
                <a16:creationId xmlns:a16="http://schemas.microsoft.com/office/drawing/2014/main" id="{C95EE205-34BF-664F-B614-F9953D3C1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27292794"/>
      </p:ext>
    </p:extLst>
  </p:cSld>
  <p:clrMapOvr>
    <a:masterClrMapping/>
  </p:clrMapOvr>
  <mc:AlternateContent xmlns:mc="http://schemas.openxmlformats.org/markup-compatibility/2006">
    <mc:Choice xmlns:p14="http://schemas.microsoft.com/office/powerpoint/2010/main" Requires="p14">
      <p:transition spd="slow" p14:dur="2000" advTm="25283"/>
    </mc:Choice>
    <mc:Fallback>
      <p:transition spd="slow" advTm="2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64851-9777-E34E-9C1A-6C0F1AF9D0D3}"/>
              </a:ext>
            </a:extLst>
          </p:cNvPr>
          <p:cNvSpPr>
            <a:spLocks noGrp="1"/>
          </p:cNvSpPr>
          <p:nvPr>
            <p:ph type="title"/>
          </p:nvPr>
        </p:nvSpPr>
        <p:spPr/>
        <p:txBody>
          <a:bodyPr/>
          <a:lstStyle/>
          <a:p>
            <a:r>
              <a:rPr lang="en-AU" dirty="0"/>
              <a:t>Background</a:t>
            </a:r>
          </a:p>
        </p:txBody>
      </p:sp>
      <p:sp>
        <p:nvSpPr>
          <p:cNvPr id="3" name="Inhaltsplatzhalter 2">
            <a:extLst>
              <a:ext uri="{FF2B5EF4-FFF2-40B4-BE49-F238E27FC236}">
                <a16:creationId xmlns:a16="http://schemas.microsoft.com/office/drawing/2014/main" id="{BD26CD82-CD9E-2E4F-A11F-39C15B2B48E4}"/>
              </a:ext>
            </a:extLst>
          </p:cNvPr>
          <p:cNvSpPr>
            <a:spLocks noGrp="1"/>
          </p:cNvSpPr>
          <p:nvPr>
            <p:ph idx="1"/>
          </p:nvPr>
        </p:nvSpPr>
        <p:spPr/>
        <p:txBody>
          <a:bodyPr/>
          <a:lstStyle/>
          <a:p>
            <a:r>
              <a:rPr lang="en-US" dirty="0"/>
              <a:t>Current climate projections predict an increasing variability of precipitation and thus a higher frequency of droughts alternating with extreme precipitation events. </a:t>
            </a:r>
          </a:p>
          <a:p>
            <a:r>
              <a:rPr lang="en-US" dirty="0"/>
              <a:t>Reduced water availability is the most critical driver for tree mortality and impairment of trees’ functions.</a:t>
            </a:r>
          </a:p>
          <a:p>
            <a:r>
              <a:rPr lang="en-US" dirty="0"/>
              <a:t>Under variable water supply, both the ability of a plant species to utilize remaining water under drought and to immediately capitalize on soil rewetting from subsequent rainfall events will be crucial for its survival and competitiveness.</a:t>
            </a:r>
            <a:r>
              <a:rPr lang="de-DE" dirty="0">
                <a:effectLst/>
              </a:rPr>
              <a:t>  </a:t>
            </a:r>
            <a:endParaRPr lang="en-AU" dirty="0"/>
          </a:p>
        </p:txBody>
      </p:sp>
      <p:pic>
        <p:nvPicPr>
          <p:cNvPr id="6" name="Audio 5">
            <a:hlinkClick r:id="" action="ppaction://media"/>
            <a:extLst>
              <a:ext uri="{FF2B5EF4-FFF2-40B4-BE49-F238E27FC236}">
                <a16:creationId xmlns:a16="http://schemas.microsoft.com/office/drawing/2014/main" id="{CEE99E21-BF4C-6F45-A9C6-27E311778B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8921212"/>
      </p:ext>
    </p:extLst>
  </p:cSld>
  <p:clrMapOvr>
    <a:masterClrMapping/>
  </p:clrMapOvr>
  <mc:AlternateContent xmlns:mc="http://schemas.openxmlformats.org/markup-compatibility/2006">
    <mc:Choice xmlns:p14="http://schemas.microsoft.com/office/powerpoint/2010/main" Requires="p14">
      <p:transition spd="slow" p14:dur="2000" advTm="68648"/>
    </mc:Choice>
    <mc:Fallback>
      <p:transition spd="slow" advTm="6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A1A63-9B8C-3E4C-A91E-657BA989340D}"/>
              </a:ext>
            </a:extLst>
          </p:cNvPr>
          <p:cNvSpPr>
            <a:spLocks noGrp="1"/>
          </p:cNvSpPr>
          <p:nvPr>
            <p:ph type="title"/>
          </p:nvPr>
        </p:nvSpPr>
        <p:spPr/>
        <p:txBody>
          <a:bodyPr/>
          <a:lstStyle/>
          <a:p>
            <a:r>
              <a:rPr lang="en-AU" dirty="0"/>
              <a:t>Methodology</a:t>
            </a:r>
          </a:p>
        </p:txBody>
      </p:sp>
      <p:grpSp>
        <p:nvGrpSpPr>
          <p:cNvPr id="9" name="Gruppieren 8">
            <a:extLst>
              <a:ext uri="{FF2B5EF4-FFF2-40B4-BE49-F238E27FC236}">
                <a16:creationId xmlns:a16="http://schemas.microsoft.com/office/drawing/2014/main" id="{D258AEB9-1F7A-E048-B23D-70492CB0E39E}"/>
              </a:ext>
            </a:extLst>
          </p:cNvPr>
          <p:cNvGrpSpPr/>
          <p:nvPr/>
        </p:nvGrpSpPr>
        <p:grpSpPr>
          <a:xfrm>
            <a:off x="175593" y="1518211"/>
            <a:ext cx="7974496" cy="4233233"/>
            <a:chOff x="14556581" y="20526029"/>
            <a:chExt cx="6120760" cy="2132965"/>
          </a:xfrm>
        </p:grpSpPr>
        <p:grpSp>
          <p:nvGrpSpPr>
            <p:cNvPr id="10" name="Gruppierung 5">
              <a:extLst>
                <a:ext uri="{FF2B5EF4-FFF2-40B4-BE49-F238E27FC236}">
                  <a16:creationId xmlns:a16="http://schemas.microsoft.com/office/drawing/2014/main" id="{C097ECFA-3DB1-A24C-A217-3E1ABA059C4C}"/>
                </a:ext>
              </a:extLst>
            </p:cNvPr>
            <p:cNvGrpSpPr/>
            <p:nvPr/>
          </p:nvGrpSpPr>
          <p:grpSpPr>
            <a:xfrm>
              <a:off x="14556581" y="20581461"/>
              <a:ext cx="1162050" cy="1640840"/>
              <a:chOff x="1" y="0"/>
              <a:chExt cx="1021731" cy="1475740"/>
            </a:xfrm>
          </p:grpSpPr>
          <p:pic>
            <p:nvPicPr>
              <p:cNvPr id="12" name="Bild 5">
                <a:extLst>
                  <a:ext uri="{FF2B5EF4-FFF2-40B4-BE49-F238E27FC236}">
                    <a16:creationId xmlns:a16="http://schemas.microsoft.com/office/drawing/2014/main" id="{3551B3DA-D491-BC43-B44B-50BE84F5BB05}"/>
                  </a:ext>
                </a:extLst>
              </p:cNvPr>
              <p:cNvPicPr/>
              <p:nvPr/>
            </p:nvPicPr>
            <p:blipFill rotWithShape="1">
              <a:blip r:embed="rId4"/>
              <a:srcRect r="7153"/>
              <a:stretch/>
            </p:blipFill>
            <p:spPr>
              <a:xfrm>
                <a:off x="1" y="0"/>
                <a:ext cx="1021731" cy="1475740"/>
              </a:xfrm>
              <a:prstGeom prst="rect">
                <a:avLst/>
              </a:prstGeom>
            </p:spPr>
          </p:pic>
          <p:sp>
            <p:nvSpPr>
              <p:cNvPr id="13" name="Rechteck 12">
                <a:extLst>
                  <a:ext uri="{FF2B5EF4-FFF2-40B4-BE49-F238E27FC236}">
                    <a16:creationId xmlns:a16="http://schemas.microsoft.com/office/drawing/2014/main" id="{205E97F9-A1DF-2348-8826-A29AE343C798}"/>
                  </a:ext>
                </a:extLst>
              </p:cNvPr>
              <p:cNvSpPr/>
              <p:nvPr/>
            </p:nvSpPr>
            <p:spPr>
              <a:xfrm>
                <a:off x="99378" y="909320"/>
                <a:ext cx="40005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AU" sz="1200">
                    <a:effectLst/>
                    <a:ea typeface="Times New Roman" panose="02020603050405020304" pitchFamily="18" charset="0"/>
                    <a:cs typeface="Times New Roman" panose="02020603050405020304" pitchFamily="18" charset="0"/>
                  </a:rPr>
                  <a:t> </a:t>
                </a:r>
                <a:endParaRPr lang="en-AU" sz="1200">
                  <a:effectLst/>
                  <a:ea typeface="Calibri" panose="020F0502020204030204" pitchFamily="34" charset="0"/>
                  <a:cs typeface="Times New Roman" panose="02020603050405020304" pitchFamily="18" charset="0"/>
                </a:endParaRPr>
              </a:p>
            </p:txBody>
          </p:sp>
        </p:grpSp>
        <p:pic>
          <p:nvPicPr>
            <p:cNvPr id="11" name="Bild 1">
              <a:extLst>
                <a:ext uri="{FF2B5EF4-FFF2-40B4-BE49-F238E27FC236}">
                  <a16:creationId xmlns:a16="http://schemas.microsoft.com/office/drawing/2014/main" id="{F171BEEE-B228-D24D-99F6-0D88686DD188}"/>
                </a:ext>
              </a:extLst>
            </p:cNvPr>
            <p:cNvPicPr/>
            <p:nvPr/>
          </p:nvPicPr>
          <p:blipFill rotWithShape="1">
            <a:blip r:embed="rId5">
              <a:extLst>
                <a:ext uri="{28A0092B-C50C-407E-A947-70E740481C1C}">
                  <a14:useLocalDpi xmlns:a14="http://schemas.microsoft.com/office/drawing/2010/main" val="0"/>
                </a:ext>
              </a:extLst>
            </a:blip>
            <a:srcRect l="6209" r="9204" b="9471"/>
            <a:stretch/>
          </p:blipFill>
          <p:spPr bwMode="auto">
            <a:xfrm>
              <a:off x="15831656" y="20526029"/>
              <a:ext cx="4845685" cy="2132965"/>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lc="http://schemas.openxmlformats.org/drawingml/2006/lockedCanvas"/>
              </a:ext>
            </a:extLst>
          </p:spPr>
        </p:pic>
      </p:grpSp>
      <p:sp>
        <p:nvSpPr>
          <p:cNvPr id="14" name="Rechteck 13">
            <a:extLst>
              <a:ext uri="{FF2B5EF4-FFF2-40B4-BE49-F238E27FC236}">
                <a16:creationId xmlns:a16="http://schemas.microsoft.com/office/drawing/2014/main" id="{0FFEA5FD-702A-264E-8E42-BF74C27AC638}"/>
              </a:ext>
            </a:extLst>
          </p:cNvPr>
          <p:cNvSpPr/>
          <p:nvPr/>
        </p:nvSpPr>
        <p:spPr>
          <a:xfrm>
            <a:off x="175593" y="5751444"/>
            <a:ext cx="6096000" cy="1015663"/>
          </a:xfrm>
          <a:prstGeom prst="rect">
            <a:avLst/>
          </a:prstGeom>
        </p:spPr>
        <p:txBody>
          <a:bodyPr>
            <a:spAutoFit/>
          </a:bodyPr>
          <a:lstStyle/>
          <a:p>
            <a:pPr marL="457200" indent="-457200">
              <a:spcAft>
                <a:spcPts val="0"/>
              </a:spcAft>
            </a:pPr>
            <a:r>
              <a:rPr lang="de-CH" sz="1200" b="1" dirty="0">
                <a:latin typeface="Calibri" panose="020F0502020204030204" pitchFamily="34" charset="0"/>
                <a:ea typeface="Calibri" panose="020F0502020204030204" pitchFamily="34" charset="0"/>
              </a:rPr>
              <a:t>Volkmann THM, Haberer K, Gessler A, Weiler M. 2016a.</a:t>
            </a:r>
            <a:r>
              <a:rPr lang="de-CH" sz="1200" dirty="0">
                <a:latin typeface="Calibri" panose="020F0502020204030204" pitchFamily="34" charset="0"/>
                <a:ea typeface="Calibri" panose="020F0502020204030204" pitchFamily="34" charset="0"/>
              </a:rPr>
              <a:t> </a:t>
            </a:r>
            <a:r>
              <a:rPr lang="en-US" sz="1200" dirty="0">
                <a:latin typeface="Calibri" panose="020F0502020204030204" pitchFamily="34" charset="0"/>
                <a:ea typeface="Calibri" panose="020F0502020204030204" pitchFamily="34" charset="0"/>
              </a:rPr>
              <a:t>High-resolution isotope measurements resolve rapid ecohydrological dynamics at the soil–plant interface. </a:t>
            </a:r>
            <a:r>
              <a:rPr lang="de-CH" sz="1200" i="1" dirty="0">
                <a:latin typeface="Calibri" panose="020F0502020204030204" pitchFamily="34" charset="0"/>
                <a:ea typeface="Calibri" panose="020F0502020204030204" pitchFamily="34" charset="0"/>
              </a:rPr>
              <a:t>The New </a:t>
            </a:r>
            <a:r>
              <a:rPr lang="de-CH" sz="1200" i="1" dirty="0" err="1">
                <a:latin typeface="Calibri" panose="020F0502020204030204" pitchFamily="34" charset="0"/>
                <a:ea typeface="Calibri" panose="020F0502020204030204" pitchFamily="34" charset="0"/>
              </a:rPr>
              <a:t>phytologist</a:t>
            </a:r>
            <a:r>
              <a:rPr lang="de-CH" sz="1200" dirty="0">
                <a:latin typeface="Calibri" panose="020F0502020204030204" pitchFamily="34" charset="0"/>
                <a:ea typeface="Calibri" panose="020F0502020204030204" pitchFamily="34" charset="0"/>
              </a:rPr>
              <a:t> </a:t>
            </a:r>
            <a:r>
              <a:rPr lang="de-CH" sz="1200" b="1" dirty="0">
                <a:latin typeface="Calibri" panose="020F0502020204030204" pitchFamily="34" charset="0"/>
                <a:ea typeface="Calibri" panose="020F0502020204030204" pitchFamily="34" charset="0"/>
              </a:rPr>
              <a:t>210</a:t>
            </a:r>
            <a:r>
              <a:rPr lang="de-CH" sz="1200" dirty="0">
                <a:latin typeface="Calibri" panose="020F0502020204030204" pitchFamily="34" charset="0"/>
                <a:ea typeface="Calibri" panose="020F0502020204030204" pitchFamily="34" charset="0"/>
              </a:rPr>
              <a:t>: 839-849.</a:t>
            </a:r>
            <a:endParaRPr lang="de-DE" sz="1200" dirty="0">
              <a:latin typeface="Calibri" panose="020F0502020204030204" pitchFamily="34" charset="0"/>
              <a:ea typeface="Calibri" panose="020F0502020204030204" pitchFamily="34" charset="0"/>
            </a:endParaRPr>
          </a:p>
          <a:p>
            <a:r>
              <a:rPr lang="de-CH" sz="1200" b="1" dirty="0">
                <a:latin typeface="Calibri" panose="020F0502020204030204" pitchFamily="34" charset="0"/>
                <a:ea typeface="Calibri" panose="020F0502020204030204" pitchFamily="34" charset="0"/>
                <a:cs typeface="Times New Roman" panose="02020603050405020304" pitchFamily="18" charset="0"/>
              </a:rPr>
              <a:t>Volkmann THM, </a:t>
            </a:r>
            <a:r>
              <a:rPr lang="de-CH" sz="1200" b="1" dirty="0" err="1">
                <a:latin typeface="Calibri" panose="020F0502020204030204" pitchFamily="34" charset="0"/>
                <a:ea typeface="Calibri" panose="020F0502020204030204" pitchFamily="34" charset="0"/>
                <a:cs typeface="Times New Roman" panose="02020603050405020304" pitchFamily="18" charset="0"/>
              </a:rPr>
              <a:t>Kühnhammer</a:t>
            </a:r>
            <a:r>
              <a:rPr lang="de-CH" sz="1200" b="1" dirty="0">
                <a:latin typeface="Calibri" panose="020F0502020204030204" pitchFamily="34" charset="0"/>
                <a:ea typeface="Calibri" panose="020F0502020204030204" pitchFamily="34" charset="0"/>
                <a:cs typeface="Times New Roman" panose="02020603050405020304" pitchFamily="18" charset="0"/>
              </a:rPr>
              <a:t> K, Herbstritt B, Gessler A, Weiler M. 2016b.</a:t>
            </a:r>
            <a:r>
              <a:rPr lang="de-CH"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A </a:t>
            </a:r>
            <a:r>
              <a:rPr lang="de-DE" sz="1200" dirty="0" err="1">
                <a:latin typeface="Calibri" panose="020F0502020204030204" pitchFamily="34" charset="0"/>
                <a:ea typeface="Calibri" panose="020F0502020204030204" pitchFamily="34" charset="0"/>
                <a:cs typeface="Times New Roman" panose="02020603050405020304" pitchFamily="18" charset="0"/>
              </a:rPr>
              <a:t>method</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for</a:t>
            </a:r>
            <a:r>
              <a:rPr lang="de-DE" sz="1200" dirty="0">
                <a:latin typeface="Calibri" panose="020F0502020204030204" pitchFamily="34" charset="0"/>
                <a:ea typeface="Calibri" panose="020F0502020204030204" pitchFamily="34" charset="0"/>
                <a:cs typeface="Times New Roman" panose="02020603050405020304" pitchFamily="18" charset="0"/>
              </a:rPr>
              <a:t> in situ </a:t>
            </a:r>
            <a:r>
              <a:rPr lang="de-DE" sz="1200" dirty="0" err="1">
                <a:latin typeface="Calibri" panose="020F0502020204030204" pitchFamily="34" charset="0"/>
                <a:ea typeface="Calibri" panose="020F0502020204030204" pitchFamily="34" charset="0"/>
                <a:cs typeface="Times New Roman" panose="02020603050405020304" pitchFamily="18" charset="0"/>
              </a:rPr>
              <a:t>monitoring</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of</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the</a:t>
            </a:r>
            <a:r>
              <a:rPr lang="de-DE" sz="1200" dirty="0">
                <a:latin typeface="Calibri" panose="020F0502020204030204" pitchFamily="34" charset="0"/>
                <a:ea typeface="Calibri" panose="020F0502020204030204" pitchFamily="34" charset="0"/>
                <a:cs typeface="Times New Roman" panose="02020603050405020304" pitchFamily="18" charset="0"/>
              </a:rPr>
              <a:t> isotope </a:t>
            </a:r>
            <a:r>
              <a:rPr lang="de-DE" sz="1200" dirty="0" err="1">
                <a:latin typeface="Calibri" panose="020F0502020204030204" pitchFamily="34" charset="0"/>
                <a:ea typeface="Calibri" panose="020F0502020204030204" pitchFamily="34" charset="0"/>
                <a:cs typeface="Times New Roman" panose="02020603050405020304" pitchFamily="18" charset="0"/>
              </a:rPr>
              <a:t>composition</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of</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tree</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xylem</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water</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using</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laser</a:t>
            </a:r>
            <a:r>
              <a:rPr lang="de-DE" sz="1200" dirty="0">
                <a:latin typeface="Calibri" panose="020F0502020204030204" pitchFamily="34" charset="0"/>
                <a:ea typeface="Calibri" panose="020F0502020204030204" pitchFamily="34" charset="0"/>
                <a:cs typeface="Times New Roman" panose="02020603050405020304" pitchFamily="18" charset="0"/>
              </a:rPr>
              <a:t> </a:t>
            </a:r>
            <a:endParaRPr lang="en-AU" sz="1200" dirty="0"/>
          </a:p>
        </p:txBody>
      </p:sp>
      <p:sp>
        <p:nvSpPr>
          <p:cNvPr id="16" name="Textfeld 15">
            <a:extLst>
              <a:ext uri="{FF2B5EF4-FFF2-40B4-BE49-F238E27FC236}">
                <a16:creationId xmlns:a16="http://schemas.microsoft.com/office/drawing/2014/main" id="{FE402C6D-855B-5248-B2B7-6BB07809DCA5}"/>
              </a:ext>
            </a:extLst>
          </p:cNvPr>
          <p:cNvSpPr txBox="1"/>
          <p:nvPr/>
        </p:nvSpPr>
        <p:spPr>
          <a:xfrm>
            <a:off x="8256104" y="680172"/>
            <a:ext cx="3935896" cy="5632311"/>
          </a:xfrm>
          <a:prstGeom prst="rect">
            <a:avLst/>
          </a:prstGeom>
          <a:noFill/>
        </p:spPr>
        <p:txBody>
          <a:bodyPr wrap="square" rtlCol="0">
            <a:spAutoFit/>
          </a:bodyPr>
          <a:lstStyle/>
          <a:p>
            <a:r>
              <a:rPr lang="en-AU" i="1" dirty="0"/>
              <a:t>Schematic representation of the in situ pore water and xylem water isotopic monitoring system. In brief, a carrier gas (N2) is transferred via flow controllers to the probes (either installed in the soil (right hand side) or in the tree trunk (left)). The tips of the probes are made of a water vapour permeable membrane and allow the vapour to enter the probe in isotopic equilibrium with the soil/xylem water. The water vapour is diluted in N</a:t>
            </a:r>
            <a:r>
              <a:rPr lang="en-AU" i="1" baseline="-25000" dirty="0"/>
              <a:t>2</a:t>
            </a:r>
            <a:r>
              <a:rPr lang="en-AU" i="1" dirty="0"/>
              <a:t> gas stream to avoid isotopic fractionation and condensation of water in the tubing system. The water vapour is transported to an isotope laser spectrometer to determine the oxygen and hydrogen </a:t>
            </a:r>
            <a:r>
              <a:rPr lang="en-AU" i="1" dirty="0" err="1"/>
              <a:t>isotopologues</a:t>
            </a:r>
            <a:r>
              <a:rPr lang="en-AU" i="1" dirty="0"/>
              <a:t> of water (figures from Volkmann et al. (2016 ab).</a:t>
            </a:r>
          </a:p>
          <a:p>
            <a:endParaRPr lang="en-AU" dirty="0"/>
          </a:p>
        </p:txBody>
      </p:sp>
      <p:pic>
        <p:nvPicPr>
          <p:cNvPr id="5" name="Audio 4">
            <a:hlinkClick r:id="" action="ppaction://media"/>
            <a:extLst>
              <a:ext uri="{FF2B5EF4-FFF2-40B4-BE49-F238E27FC236}">
                <a16:creationId xmlns:a16="http://schemas.microsoft.com/office/drawing/2014/main" id="{F6A6B3A4-AC9D-5F47-BFCF-DA4004F2E1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38107349"/>
      </p:ext>
    </p:extLst>
  </p:cSld>
  <p:clrMapOvr>
    <a:masterClrMapping/>
  </p:clrMapOvr>
  <mc:AlternateContent xmlns:mc="http://schemas.openxmlformats.org/markup-compatibility/2006">
    <mc:Choice xmlns:p14="http://schemas.microsoft.com/office/powerpoint/2010/main" Requires="p14">
      <p:transition spd="slow" p14:dur="2000" advTm="78695"/>
    </mc:Choice>
    <mc:Fallback>
      <p:transition spd="slow" advTm="7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53E2D81D-FAEF-6644-838F-6F23D7AC037E}"/>
              </a:ext>
            </a:extLst>
          </p:cNvPr>
          <p:cNvPicPr>
            <a:picLocks noGrp="1" noChangeAspect="1"/>
          </p:cNvPicPr>
          <p:nvPr>
            <p:ph idx="1"/>
          </p:nvPr>
        </p:nvPicPr>
        <p:blipFill rotWithShape="1">
          <a:blip r:embed="rId4"/>
          <a:srcRect t="7787"/>
          <a:stretch/>
        </p:blipFill>
        <p:spPr>
          <a:xfrm>
            <a:off x="1682664" y="70476"/>
            <a:ext cx="10509336" cy="6770959"/>
          </a:xfrm>
          <a:prstGeom prst="rect">
            <a:avLst/>
          </a:prstGeom>
        </p:spPr>
      </p:pic>
      <p:sp>
        <p:nvSpPr>
          <p:cNvPr id="5" name="Textfeld 4">
            <a:extLst>
              <a:ext uri="{FF2B5EF4-FFF2-40B4-BE49-F238E27FC236}">
                <a16:creationId xmlns:a16="http://schemas.microsoft.com/office/drawing/2014/main" id="{96C66B3A-ED29-064C-BB82-054105A2FA23}"/>
              </a:ext>
            </a:extLst>
          </p:cNvPr>
          <p:cNvSpPr txBox="1"/>
          <p:nvPr/>
        </p:nvSpPr>
        <p:spPr>
          <a:xfrm>
            <a:off x="43423" y="874644"/>
            <a:ext cx="1685911" cy="646331"/>
          </a:xfrm>
          <a:prstGeom prst="rect">
            <a:avLst/>
          </a:prstGeom>
          <a:noFill/>
        </p:spPr>
        <p:txBody>
          <a:bodyPr wrap="none" rtlCol="0">
            <a:spAutoFit/>
          </a:bodyPr>
          <a:lstStyle/>
          <a:p>
            <a:r>
              <a:rPr lang="en-AU" baseline="30000" dirty="0"/>
              <a:t>18</a:t>
            </a:r>
            <a:r>
              <a:rPr lang="en-AU" dirty="0"/>
              <a:t>O in soil water</a:t>
            </a:r>
            <a:br>
              <a:rPr lang="en-AU" dirty="0"/>
            </a:br>
            <a:r>
              <a:rPr lang="en-AU" dirty="0"/>
              <a:t>and tree xylem</a:t>
            </a:r>
          </a:p>
        </p:txBody>
      </p:sp>
      <p:sp>
        <p:nvSpPr>
          <p:cNvPr id="6" name="Textfeld 5">
            <a:extLst>
              <a:ext uri="{FF2B5EF4-FFF2-40B4-BE49-F238E27FC236}">
                <a16:creationId xmlns:a16="http://schemas.microsoft.com/office/drawing/2014/main" id="{1A5BEDB3-2B49-B245-B825-7E6BC8C51493}"/>
              </a:ext>
            </a:extLst>
          </p:cNvPr>
          <p:cNvSpPr txBox="1"/>
          <p:nvPr/>
        </p:nvSpPr>
        <p:spPr>
          <a:xfrm>
            <a:off x="0" y="3397236"/>
            <a:ext cx="1872820" cy="646331"/>
          </a:xfrm>
          <a:prstGeom prst="rect">
            <a:avLst/>
          </a:prstGeom>
          <a:noFill/>
        </p:spPr>
        <p:txBody>
          <a:bodyPr wrap="none" rtlCol="0">
            <a:spAutoFit/>
          </a:bodyPr>
          <a:lstStyle/>
          <a:p>
            <a:r>
              <a:rPr lang="en-AU" dirty="0"/>
              <a:t>Transpiration and</a:t>
            </a:r>
            <a:br>
              <a:rPr lang="en-AU" dirty="0"/>
            </a:br>
            <a:r>
              <a:rPr lang="en-AU" dirty="0"/>
              <a:t>soil water content</a:t>
            </a:r>
          </a:p>
        </p:txBody>
      </p:sp>
      <p:sp>
        <p:nvSpPr>
          <p:cNvPr id="7" name="Textfeld 6">
            <a:extLst>
              <a:ext uri="{FF2B5EF4-FFF2-40B4-BE49-F238E27FC236}">
                <a16:creationId xmlns:a16="http://schemas.microsoft.com/office/drawing/2014/main" id="{5C12504F-FD6F-D143-A3D3-F866C3082541}"/>
              </a:ext>
            </a:extLst>
          </p:cNvPr>
          <p:cNvSpPr txBox="1"/>
          <p:nvPr/>
        </p:nvSpPr>
        <p:spPr>
          <a:xfrm>
            <a:off x="0" y="4756413"/>
            <a:ext cx="1601977" cy="646331"/>
          </a:xfrm>
          <a:prstGeom prst="rect">
            <a:avLst/>
          </a:prstGeom>
          <a:noFill/>
        </p:spPr>
        <p:txBody>
          <a:bodyPr wrap="none" rtlCol="0">
            <a:spAutoFit/>
          </a:bodyPr>
          <a:lstStyle/>
          <a:p>
            <a:r>
              <a:rPr lang="en-AU" dirty="0"/>
              <a:t>Meteorological</a:t>
            </a:r>
            <a:br>
              <a:rPr lang="en-AU" dirty="0"/>
            </a:br>
            <a:r>
              <a:rPr lang="en-AU" dirty="0"/>
              <a:t>parameters</a:t>
            </a:r>
          </a:p>
        </p:txBody>
      </p:sp>
      <p:pic>
        <p:nvPicPr>
          <p:cNvPr id="8" name="Audio 7">
            <a:hlinkClick r:id="" action="ppaction://media"/>
            <a:extLst>
              <a:ext uri="{FF2B5EF4-FFF2-40B4-BE49-F238E27FC236}">
                <a16:creationId xmlns:a16="http://schemas.microsoft.com/office/drawing/2014/main" id="{E598A89D-C594-B647-A2D4-F019256F64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6951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589FDD9-1821-0545-9200-EEF8188FA5DB}"/>
              </a:ext>
            </a:extLst>
          </p:cNvPr>
          <p:cNvPicPr>
            <a:picLocks noChangeAspect="1"/>
          </p:cNvPicPr>
          <p:nvPr/>
        </p:nvPicPr>
        <p:blipFill rotWithShape="1">
          <a:blip r:embed="rId5"/>
          <a:srcRect l="3659" r="8702"/>
          <a:stretch/>
        </p:blipFill>
        <p:spPr>
          <a:xfrm>
            <a:off x="643467" y="1581439"/>
            <a:ext cx="5291666" cy="4649279"/>
          </a:xfrm>
          <a:prstGeom prst="rect">
            <a:avLst/>
          </a:prstGeom>
        </p:spPr>
      </p:pic>
      <p:pic>
        <p:nvPicPr>
          <p:cNvPr id="5" name="Grafik 4">
            <a:extLst>
              <a:ext uri="{FF2B5EF4-FFF2-40B4-BE49-F238E27FC236}">
                <a16:creationId xmlns:a16="http://schemas.microsoft.com/office/drawing/2014/main" id="{CD2F7523-DC4F-AA45-AD07-20750E0801B5}"/>
              </a:ext>
            </a:extLst>
          </p:cNvPr>
          <p:cNvPicPr>
            <a:picLocks noChangeAspect="1"/>
          </p:cNvPicPr>
          <p:nvPr/>
        </p:nvPicPr>
        <p:blipFill>
          <a:blip r:embed="rId6"/>
          <a:stretch>
            <a:fillRect/>
          </a:stretch>
        </p:blipFill>
        <p:spPr>
          <a:xfrm>
            <a:off x="6256865" y="2107302"/>
            <a:ext cx="5291667" cy="4048125"/>
          </a:xfrm>
          <a:prstGeom prst="rect">
            <a:avLst/>
          </a:prstGeom>
        </p:spPr>
      </p:pic>
      <p:sp>
        <p:nvSpPr>
          <p:cNvPr id="6" name="Textfeld 5">
            <a:extLst>
              <a:ext uri="{FF2B5EF4-FFF2-40B4-BE49-F238E27FC236}">
                <a16:creationId xmlns:a16="http://schemas.microsoft.com/office/drawing/2014/main" id="{722D2754-9487-4748-8C4A-42BF3C3B1424}"/>
              </a:ext>
            </a:extLst>
          </p:cNvPr>
          <p:cNvSpPr txBox="1"/>
          <p:nvPr/>
        </p:nvSpPr>
        <p:spPr>
          <a:xfrm>
            <a:off x="954157" y="165617"/>
            <a:ext cx="4258410" cy="646331"/>
          </a:xfrm>
          <a:prstGeom prst="rect">
            <a:avLst/>
          </a:prstGeom>
          <a:noFill/>
        </p:spPr>
        <p:txBody>
          <a:bodyPr wrap="none" rtlCol="0">
            <a:spAutoFit/>
          </a:bodyPr>
          <a:lstStyle/>
          <a:p>
            <a:r>
              <a:rPr lang="en-AU" dirty="0"/>
              <a:t>Relative contribution of water sources from</a:t>
            </a:r>
            <a:br>
              <a:rPr lang="en-AU" dirty="0"/>
            </a:br>
            <a:r>
              <a:rPr lang="en-AU" dirty="0"/>
              <a:t>different depths to total tree water use</a:t>
            </a:r>
          </a:p>
        </p:txBody>
      </p:sp>
      <p:sp>
        <p:nvSpPr>
          <p:cNvPr id="7" name="Textfeld 6">
            <a:extLst>
              <a:ext uri="{FF2B5EF4-FFF2-40B4-BE49-F238E27FC236}">
                <a16:creationId xmlns:a16="http://schemas.microsoft.com/office/drawing/2014/main" id="{EEA90AF3-8FF1-7049-BB27-EFB6B4C14222}"/>
              </a:ext>
            </a:extLst>
          </p:cNvPr>
          <p:cNvSpPr txBox="1"/>
          <p:nvPr/>
        </p:nvSpPr>
        <p:spPr>
          <a:xfrm>
            <a:off x="6988886" y="119450"/>
            <a:ext cx="4559646" cy="369332"/>
          </a:xfrm>
          <a:prstGeom prst="rect">
            <a:avLst/>
          </a:prstGeom>
          <a:noFill/>
        </p:spPr>
        <p:txBody>
          <a:bodyPr wrap="none" rtlCol="0">
            <a:spAutoFit/>
          </a:bodyPr>
          <a:lstStyle/>
          <a:p>
            <a:r>
              <a:rPr lang="en-AU" dirty="0"/>
              <a:t>Root biomass distribution over the soil horizon</a:t>
            </a:r>
          </a:p>
        </p:txBody>
      </p:sp>
      <p:sp>
        <p:nvSpPr>
          <p:cNvPr id="8" name="Textfeld 7">
            <a:extLst>
              <a:ext uri="{FF2B5EF4-FFF2-40B4-BE49-F238E27FC236}">
                <a16:creationId xmlns:a16="http://schemas.microsoft.com/office/drawing/2014/main" id="{7A4C7E15-2C43-124D-B34B-554D6AE97CA1}"/>
              </a:ext>
            </a:extLst>
          </p:cNvPr>
          <p:cNvSpPr txBox="1"/>
          <p:nvPr/>
        </p:nvSpPr>
        <p:spPr>
          <a:xfrm>
            <a:off x="954157" y="827361"/>
            <a:ext cx="4136325" cy="369332"/>
          </a:xfrm>
          <a:prstGeom prst="rect">
            <a:avLst/>
          </a:prstGeom>
          <a:noFill/>
        </p:spPr>
        <p:txBody>
          <a:bodyPr wrap="none" rtlCol="0">
            <a:spAutoFit/>
          </a:bodyPr>
          <a:lstStyle/>
          <a:p>
            <a:r>
              <a:rPr lang="en-AU" dirty="0"/>
              <a:t>Bayesian isotope mixing </a:t>
            </a:r>
            <a:r>
              <a:rPr lang="en-AU" dirty="0" err="1"/>
              <a:t>modeling</a:t>
            </a:r>
            <a:r>
              <a:rPr lang="en-AU" dirty="0"/>
              <a:t> (BIMM)</a:t>
            </a:r>
          </a:p>
        </p:txBody>
      </p:sp>
      <p:pic>
        <p:nvPicPr>
          <p:cNvPr id="9" name="Audio 8">
            <a:hlinkClick r:id="" action="ppaction://media"/>
            <a:extLst>
              <a:ext uri="{FF2B5EF4-FFF2-40B4-BE49-F238E27FC236}">
                <a16:creationId xmlns:a16="http://schemas.microsoft.com/office/drawing/2014/main" id="{753BA7FC-D70A-0543-BCF8-A814A79B60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37230006"/>
      </p:ext>
    </p:extLst>
  </p:cSld>
  <p:clrMapOvr>
    <a:masterClrMapping/>
  </p:clrMapOvr>
  <mc:AlternateContent xmlns:mc="http://schemas.openxmlformats.org/markup-compatibility/2006">
    <mc:Choice xmlns:p14="http://schemas.microsoft.com/office/powerpoint/2010/main" Requires="p14">
      <p:transition spd="slow" p14:dur="2000" advTm="105314"/>
    </mc:Choice>
    <mc:Fallback>
      <p:transition spd="slow" advTm="10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3BA5155-838E-164B-9FCA-417CA0DD944F}"/>
              </a:ext>
            </a:extLst>
          </p:cNvPr>
          <p:cNvPicPr>
            <a:picLocks noChangeAspect="1"/>
          </p:cNvPicPr>
          <p:nvPr/>
        </p:nvPicPr>
        <p:blipFill>
          <a:blip r:embed="rId4"/>
          <a:stretch>
            <a:fillRect/>
          </a:stretch>
        </p:blipFill>
        <p:spPr>
          <a:xfrm>
            <a:off x="2561300" y="816916"/>
            <a:ext cx="7841080" cy="6041084"/>
          </a:xfrm>
          <a:prstGeom prst="rect">
            <a:avLst/>
          </a:prstGeom>
        </p:spPr>
      </p:pic>
      <p:sp>
        <p:nvSpPr>
          <p:cNvPr id="8" name="Textfeld 7">
            <a:extLst>
              <a:ext uri="{FF2B5EF4-FFF2-40B4-BE49-F238E27FC236}">
                <a16:creationId xmlns:a16="http://schemas.microsoft.com/office/drawing/2014/main" id="{101DE563-66CD-C444-BEF0-82556F772533}"/>
              </a:ext>
            </a:extLst>
          </p:cNvPr>
          <p:cNvSpPr txBox="1"/>
          <p:nvPr/>
        </p:nvSpPr>
        <p:spPr>
          <a:xfrm>
            <a:off x="4028661" y="291547"/>
            <a:ext cx="4343305" cy="646331"/>
          </a:xfrm>
          <a:prstGeom prst="rect">
            <a:avLst/>
          </a:prstGeom>
          <a:noFill/>
        </p:spPr>
        <p:txBody>
          <a:bodyPr wrap="none" rtlCol="0">
            <a:spAutoFit/>
          </a:bodyPr>
          <a:lstStyle/>
          <a:p>
            <a:r>
              <a:rPr lang="en-AU" dirty="0"/>
              <a:t>Absolute contribution of water sources from</a:t>
            </a:r>
            <a:br>
              <a:rPr lang="en-AU" dirty="0"/>
            </a:br>
            <a:r>
              <a:rPr lang="en-AU" dirty="0"/>
              <a:t>different depths to total tree water use</a:t>
            </a:r>
          </a:p>
        </p:txBody>
      </p:sp>
      <p:pic>
        <p:nvPicPr>
          <p:cNvPr id="4" name="Audio 3">
            <a:hlinkClick r:id="" action="ppaction://media"/>
            <a:extLst>
              <a:ext uri="{FF2B5EF4-FFF2-40B4-BE49-F238E27FC236}">
                <a16:creationId xmlns:a16="http://schemas.microsoft.com/office/drawing/2014/main" id="{0BA456A4-58C2-7243-B33A-2D977CD49E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76928194"/>
      </p:ext>
    </p:extLst>
  </p:cSld>
  <p:clrMapOvr>
    <a:masterClrMapping/>
  </p:clrMapOvr>
  <mc:AlternateContent xmlns:mc="http://schemas.openxmlformats.org/markup-compatibility/2006">
    <mc:Choice xmlns:p14="http://schemas.microsoft.com/office/powerpoint/2010/main" Requires="p14">
      <p:transition spd="slow" p14:dur="2000" advTm="74685"/>
    </mc:Choice>
    <mc:Fallback>
      <p:transition spd="slow" advTm="7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364851-9777-E34E-9C1A-6C0F1AF9D0D3}"/>
              </a:ext>
            </a:extLst>
          </p:cNvPr>
          <p:cNvSpPr>
            <a:spLocks noGrp="1"/>
          </p:cNvSpPr>
          <p:nvPr>
            <p:ph type="title"/>
          </p:nvPr>
        </p:nvSpPr>
        <p:spPr/>
        <p:txBody>
          <a:bodyPr/>
          <a:lstStyle/>
          <a:p>
            <a:r>
              <a:rPr lang="en-AU" dirty="0"/>
              <a:t>Conclusions</a:t>
            </a:r>
          </a:p>
        </p:txBody>
      </p:sp>
      <p:sp>
        <p:nvSpPr>
          <p:cNvPr id="3" name="Inhaltsplatzhalter 2">
            <a:extLst>
              <a:ext uri="{FF2B5EF4-FFF2-40B4-BE49-F238E27FC236}">
                <a16:creationId xmlns:a16="http://schemas.microsoft.com/office/drawing/2014/main" id="{BD26CD82-CD9E-2E4F-A11F-39C15B2B48E4}"/>
              </a:ext>
            </a:extLst>
          </p:cNvPr>
          <p:cNvSpPr>
            <a:spLocks noGrp="1"/>
          </p:cNvSpPr>
          <p:nvPr>
            <p:ph idx="1"/>
          </p:nvPr>
        </p:nvSpPr>
        <p:spPr/>
        <p:txBody>
          <a:bodyPr/>
          <a:lstStyle/>
          <a:p>
            <a:r>
              <a:rPr lang="en-AU" dirty="0"/>
              <a:t>Beech trees are able to shift water uptake to deeper layers</a:t>
            </a:r>
          </a:p>
          <a:p>
            <a:r>
              <a:rPr lang="en-AU" dirty="0"/>
              <a:t>That, however, can only partially compensate the lower availability in shallower layers (root distribution)</a:t>
            </a:r>
          </a:p>
          <a:p>
            <a:r>
              <a:rPr lang="en-AU" dirty="0"/>
              <a:t>Fast recovery of water use and also shift to uptake from shallower layers after drought has ceased</a:t>
            </a:r>
          </a:p>
        </p:txBody>
      </p:sp>
      <p:pic>
        <p:nvPicPr>
          <p:cNvPr id="6" name="Audio 5">
            <a:hlinkClick r:id="" action="ppaction://media"/>
            <a:extLst>
              <a:ext uri="{FF2B5EF4-FFF2-40B4-BE49-F238E27FC236}">
                <a16:creationId xmlns:a16="http://schemas.microsoft.com/office/drawing/2014/main" id="{868BA8AF-DE46-4D46-8F36-7ACA163E49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88912030"/>
      </p:ext>
    </p:extLst>
  </p:cSld>
  <p:clrMapOvr>
    <a:masterClrMapping/>
  </p:clrMapOvr>
  <mc:AlternateContent xmlns:mc="http://schemas.openxmlformats.org/markup-compatibility/2006">
    <mc:Choice xmlns:p14="http://schemas.microsoft.com/office/powerpoint/2010/main" Requires="p14">
      <p:transition spd="slow" p14:dur="2000" advTm="54520"/>
    </mc:Choice>
    <mc:Fallback>
      <p:transition spd="slow" advTm="5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Words>
  <Application>Microsoft Macintosh PowerPoint</Application>
  <PresentationFormat>Breitbild</PresentationFormat>
  <Paragraphs>27</Paragraphs>
  <Slides>7</Slides>
  <Notes>0</Notes>
  <HiddenSlides>0</HiddenSlides>
  <MMClips>7</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Calibri Light</vt:lpstr>
      <vt:lpstr>Office</vt:lpstr>
      <vt:lpstr>Where does the water come from? Variations in soil water uptake depth in a beech forest during the 2018 drought </vt:lpstr>
      <vt:lpstr>Background</vt:lpstr>
      <vt:lpstr>Methodology</vt:lpstr>
      <vt:lpstr>PowerPoint-Präsentation</vt:lpstr>
      <vt:lpstr>PowerPoint-Präsentation</vt:lpstr>
      <vt:lpstr>PowerPoint-Präsentation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does the water come from? Variations in soil water uptake depth in a beech forest during the 2018 drought </dc:title>
  <dc:creator>Arthur Gessler</dc:creator>
  <cp:lastModifiedBy>Arthur Gessler</cp:lastModifiedBy>
  <cp:revision>7</cp:revision>
  <dcterms:created xsi:type="dcterms:W3CDTF">2020-04-30T10:42:19Z</dcterms:created>
  <dcterms:modified xsi:type="dcterms:W3CDTF">2020-04-30T12:29:51Z</dcterms:modified>
</cp:coreProperties>
</file>