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332" r:id="rId6"/>
    <p:sldId id="333" r:id="rId7"/>
    <p:sldId id="260" r:id="rId8"/>
    <p:sldId id="267" r:id="rId9"/>
    <p:sldId id="268" r:id="rId10"/>
    <p:sldId id="271" r:id="rId11"/>
    <p:sldId id="301" r:id="rId12"/>
    <p:sldId id="273" r:id="rId13"/>
    <p:sldId id="331" r:id="rId14"/>
    <p:sldId id="275" r:id="rId15"/>
    <p:sldId id="334" r:id="rId16"/>
    <p:sldId id="276" r:id="rId17"/>
    <p:sldId id="278" r:id="rId18"/>
    <p:sldId id="340" r:id="rId19"/>
    <p:sldId id="303" r:id="rId20"/>
    <p:sldId id="279" r:id="rId21"/>
    <p:sldId id="304" r:id="rId22"/>
    <p:sldId id="305" r:id="rId23"/>
    <p:sldId id="281" r:id="rId24"/>
    <p:sldId id="284" r:id="rId25"/>
    <p:sldId id="335" r:id="rId26"/>
    <p:sldId id="282" r:id="rId27"/>
    <p:sldId id="306" r:id="rId28"/>
    <p:sldId id="283" r:id="rId29"/>
    <p:sldId id="336" r:id="rId30"/>
    <p:sldId id="337" r:id="rId31"/>
    <p:sldId id="339" r:id="rId32"/>
    <p:sldId id="33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.E. Wieser" initials="PW" lastIdx="1" clrIdx="0">
    <p:extLst>
      <p:ext uri="{19B8F6BF-5375-455C-9EA6-DF929625EA0E}">
        <p15:presenceInfo xmlns:p15="http://schemas.microsoft.com/office/powerpoint/2012/main" userId="P.E. Wie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58" autoAdjust="0"/>
  </p:normalViewPr>
  <p:slideViewPr>
    <p:cSldViewPr snapToGrid="0">
      <p:cViewPr>
        <p:scale>
          <a:sx n="58" d="100"/>
          <a:sy n="58" d="100"/>
        </p:scale>
        <p:origin x="2634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51D3F8-CD7D-4211-9616-E41B037443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483C5-F0EC-4A19-A7F7-47F49670AF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7025C-8DF0-498D-9B05-93EA87A2E3CB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4C53A-968E-494B-8F28-9852F770B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1E81C-40C8-415C-877A-21A5CDF646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C1044-6009-471A-A523-E2F4C4896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0404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4C739-B938-4B3A-991F-79FEF1F05CFA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4C091-1710-481C-AFFD-492B21C96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717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50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4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99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93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484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57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34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33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28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CD728-8A03-4175-89BE-8BEADD663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93D52-142D-4E41-BA28-C64932252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C8B8A-30BD-47B7-9CCA-ED01F1AA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1A5F-516B-4DC3-BE11-99C038B928CC}" type="datetime1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5063D-EBAA-435E-B90E-A12B0FAC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010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2E04-579F-4667-B217-3B11D021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9595E-FB1D-43E7-B61B-05856B70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0B9EB-5569-407B-B0BB-7E603B88B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02CF-2F8B-461B-A034-754654B83D03}" type="datetime1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95D04-7C3C-471A-A48C-33DE694A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23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27DD98-4CEE-49FC-8A9D-049800C80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20320-8031-4C78-AEF3-476ECFCE1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DD31C-BB44-4E0C-A5AA-B1BE908D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A2EB-559A-4D6E-BB74-08D73C0F2C1D}" type="datetime1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AD9EB-62E3-4780-8DAE-B78CB60A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05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BB0A-D160-404E-AFEE-B6F7B573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5DD3-0BC8-48A5-9BB1-8F55B105C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DC9AD-B864-42B7-B7B4-D0CE38E9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C82E-4CA4-43BC-BF48-77F499CA5A81}" type="datetime1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CC2AF-8694-4A70-9950-57FE460F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54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3A67-BF44-411B-9459-8D56A0671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F8B4D-CA74-4C9A-AB14-061C16B7C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32F1C-EBCD-4CBF-8FAB-721599A2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D153-C7BE-434A-BE2E-D569499AA10F}" type="datetime1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029F-4F72-44E6-AD98-8E238352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8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C447-F3B5-4C75-BA7F-1ED9D6525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53A7-A034-4E82-88E9-CAD6544CA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9C0C2-DBC2-406D-AE7C-EB579EB65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F80D8-DCF1-4DC5-A74A-41D890F8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B9D7-84F5-4DF5-AB0E-1C9A5EFEEF28}" type="datetime1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0C713-BC4E-42CB-9F8A-E8D4644C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83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2DC6-CDEC-4D53-A023-8B0173B4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E96E8-22A2-49DF-ACE0-7926309E1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A6746-CD45-4080-BD42-C8D78B91B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D75F4-FDEC-42CC-8998-7BC36B32A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F04C3E-88B2-4B50-ACBC-B7EB23E71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139FDB-F43E-49AB-8952-80710029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A125-CE8F-4362-980A-1B479D9A1529}" type="datetime1">
              <a:rPr lang="en-GB" smtClean="0"/>
              <a:t>24/04/2020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D2FE91-0C28-4393-A5FE-0EF9BEC3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98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2845D-76E1-4814-A5F4-3787E61A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16B00-EA0E-402E-ABF2-E5B41092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5E5A-1398-46E7-8412-04CC230D0335}" type="datetime1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02B47-A592-4950-8D61-8AC5EFB2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86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F682A-86F5-460C-BA68-4B0C20927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CC4F-D4BC-4D31-BB24-FE96EACCA91F}" type="datetime1">
              <a:rPr lang="en-GB" smtClean="0"/>
              <a:t>24/04/2020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4ABF-6F65-4A17-8301-92F5EB03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0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26E1-DF2F-4D1E-A9B0-25FA03459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3E61A-6C26-4FB9-AD1A-BC7E6E351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335BD-3A8F-448A-BDFC-B1D6E9A2F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93303-F14B-4311-975E-AFBF481F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7F2A1-DD83-42C2-9883-88C79D6B06F6}" type="datetime1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52104-67C8-4444-A4E2-8FE790A6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74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9AA5-AB1B-4837-AE97-57A20563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CD1AA-2739-47EC-9809-CF9E814DC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336B9-B0B7-4AA5-B9F2-78FE569D2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49C2A-FCBC-42E5-B6B0-388078AB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D988-A5E6-4D8D-956A-043406870D32}" type="datetime1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ADC21-680B-4E56-ABA0-EF3412D9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8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015A78-EFB9-4419-9CA5-734EF790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EF3FB-7F93-4DB0-8CFD-6474297D6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95592-CD10-4D34-9107-2017BAB55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D79D-EC1A-4AEC-89C0-8BF0CB20F519}" type="datetime1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39132-6A7C-40EE-AFD5-AFF7DEFF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608D76-38D2-47CC-A66F-77DD3CB64E84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774FBE-DFF7-4610-9D7E-5AAE4A2A64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0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hyperlink" Target="https://www.nature.com/articles/s41467-019-13635-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0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motenay.wordpress.com/portfolio/disk-mikado-mini-gam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467-019-13635-y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nature.com/articles/s41467-019-13518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tex-toolbox.github.i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0C741-C8A5-45E2-86AC-59AA6C3D5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17900" r="15747" b="15384"/>
          <a:stretch/>
        </p:blipFill>
        <p:spPr>
          <a:xfrm>
            <a:off x="1860887" y="6221851"/>
            <a:ext cx="8181473" cy="6476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45C2E2-A10E-4967-B4EC-5D0285910DF4}"/>
              </a:ext>
            </a:extLst>
          </p:cNvPr>
          <p:cNvSpPr/>
          <p:nvPr/>
        </p:nvSpPr>
        <p:spPr>
          <a:xfrm>
            <a:off x="-1" y="0"/>
            <a:ext cx="12192000" cy="16517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14C09-10A0-43BA-95C4-2F4761B7DF91}"/>
              </a:ext>
            </a:extLst>
          </p:cNvPr>
          <p:cNvSpPr txBox="1"/>
          <p:nvPr/>
        </p:nvSpPr>
        <p:spPr>
          <a:xfrm>
            <a:off x="883919" y="-135511"/>
            <a:ext cx="10858500" cy="165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Microstructural Constraints on Magmatic Mushes Beneath K</a:t>
            </a:r>
            <a:r>
              <a:rPr lang="en-GB" sz="4000" b="1" dirty="0"/>
              <a:t>ī</a:t>
            </a:r>
            <a:r>
              <a:rPr lang="en-US" sz="4000" b="1" dirty="0" err="1"/>
              <a:t>lauea</a:t>
            </a:r>
            <a:r>
              <a:rPr lang="en-US" sz="4000" b="1" dirty="0"/>
              <a:t> Volcano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AA269-25F6-4B6A-8FDE-BAA234A77D8F}"/>
              </a:ext>
            </a:extLst>
          </p:cNvPr>
          <p:cNvSpPr txBox="1"/>
          <p:nvPr/>
        </p:nvSpPr>
        <p:spPr>
          <a:xfrm>
            <a:off x="3235355" y="1081848"/>
            <a:ext cx="6954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u="sng" dirty="0"/>
              <a:t>Penny Wieser</a:t>
            </a:r>
            <a:r>
              <a:rPr lang="en-GB" u="sng" baseline="30000" dirty="0"/>
              <a:t>*1</a:t>
            </a:r>
            <a:r>
              <a:rPr lang="en-GB" dirty="0"/>
              <a:t>, Marie Edmonds</a:t>
            </a:r>
            <a:r>
              <a:rPr lang="en-GB" baseline="30000" dirty="0"/>
              <a:t> 1</a:t>
            </a:r>
            <a:r>
              <a:rPr lang="en-GB" dirty="0"/>
              <a:t>, John Maclennan</a:t>
            </a:r>
            <a:r>
              <a:rPr lang="en-GB" baseline="30000" dirty="0"/>
              <a:t>1</a:t>
            </a:r>
            <a:r>
              <a:rPr lang="en-GB" dirty="0"/>
              <a:t>, and John Wheeler</a:t>
            </a:r>
            <a:r>
              <a:rPr lang="en-GB" baseline="30000" dirty="0"/>
              <a:t>2</a:t>
            </a:r>
          </a:p>
          <a:p>
            <a:pPr algn="ctr"/>
            <a:r>
              <a:rPr lang="en-GB" baseline="30000" dirty="0"/>
              <a:t>1</a:t>
            </a:r>
            <a:r>
              <a:rPr lang="en-GB" dirty="0"/>
              <a:t>University of Cambridge </a:t>
            </a:r>
            <a:r>
              <a:rPr lang="en-GB" baseline="30000" dirty="0"/>
              <a:t>2</a:t>
            </a:r>
            <a:r>
              <a:rPr lang="en-GB" dirty="0"/>
              <a:t>University of Liverpool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3BA77DE8-8D9F-4220-9105-705C91599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56121"/>
          <a:stretch/>
        </p:blipFill>
        <p:spPr>
          <a:xfrm>
            <a:off x="262890" y="1891468"/>
            <a:ext cx="5196555" cy="4090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5474E4-C95C-4A4A-A140-2653A04B14D6}"/>
              </a:ext>
            </a:extLst>
          </p:cNvPr>
          <p:cNvSpPr txBox="1"/>
          <p:nvPr/>
        </p:nvSpPr>
        <p:spPr>
          <a:xfrm>
            <a:off x="5703379" y="1651734"/>
            <a:ext cx="629412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Motivation:</a:t>
            </a: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What igneous processes produce distorted olivine crystals at basaltic volcanoes?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What can these features tell us about the geometry of magmatic mush piles?</a:t>
            </a:r>
          </a:p>
          <a:p>
            <a:r>
              <a:rPr lang="en-GB" sz="2500" b="1" dirty="0"/>
              <a:t>Findings: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EBSD allows quantitative assessment of different hypotheses.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Distorted olivines form during gravitation loading in mush piles with thicknesses of ~180-720 m.</a:t>
            </a:r>
          </a:p>
          <a:p>
            <a:r>
              <a:rPr lang="en-GB" sz="2500" b="1" dirty="0"/>
              <a:t>For more info, flick through slides, or read the paper!</a:t>
            </a:r>
            <a:r>
              <a:rPr lang="en-GB" sz="1400" b="1" dirty="0"/>
              <a:t> </a:t>
            </a:r>
            <a:r>
              <a:rPr lang="en-GB" dirty="0">
                <a:hlinkClick r:id="rId4"/>
              </a:rPr>
              <a:t>https://www.nature.com/articles/s41467-019-13635-y</a:t>
            </a: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b="1" dirty="0"/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2449A1-DD2F-4E97-92B8-8CCB825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9887"/>
            <a:ext cx="1652337" cy="5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4FFA9B-16D7-47AA-A6D4-60C101348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8468" y="6180449"/>
            <a:ext cx="1389150" cy="74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3E528-CF2F-4EEA-A1CA-8E1CE02B2F25}"/>
              </a:ext>
            </a:extLst>
          </p:cNvPr>
          <p:cNvSpPr txBox="1"/>
          <p:nvPr/>
        </p:nvSpPr>
        <p:spPr>
          <a:xfrm>
            <a:off x="10465605" y="6274658"/>
            <a:ext cx="16832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Penny_Wieser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0235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2190" y="-10510"/>
            <a:ext cx="564281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86710" y="-10510"/>
            <a:ext cx="562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Dendritic Growth Signatures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68DB7-6FD6-4A5B-8918-E0A877F09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0" r="49958" b="39127"/>
          <a:stretch/>
        </p:blipFill>
        <p:spPr>
          <a:xfrm>
            <a:off x="767255" y="844370"/>
            <a:ext cx="10657490" cy="4646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8F0D01-1024-4F53-AB6E-2269BA6A96D2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CE506-040B-4CDA-A3AD-2A382E44C8E3}"/>
              </a:ext>
            </a:extLst>
          </p:cNvPr>
          <p:cNvSpPr txBox="1"/>
          <p:nvPr/>
        </p:nvSpPr>
        <p:spPr>
          <a:xfrm>
            <a:off x="0" y="5502365"/>
            <a:ext cx="1220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Dendrite buds in West Greenland olivines are predominantly </a:t>
            </a:r>
            <a:r>
              <a:rPr lang="en-GB" sz="2400" dirty="0" err="1"/>
              <a:t>misorientated</a:t>
            </a:r>
            <a:r>
              <a:rPr lang="en-GB" sz="2400" dirty="0"/>
              <a:t> from the main crystal about the [010] axis, with a secondary maximum at [100].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Misorientation angles are mostly &lt;10˚, but extend to significantly higher angles.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D1457D-B988-4870-A54C-4AFCF36132E5}"/>
              </a:ext>
            </a:extLst>
          </p:cNvPr>
          <p:cNvSpPr/>
          <p:nvPr/>
        </p:nvSpPr>
        <p:spPr>
          <a:xfrm>
            <a:off x="71164" y="5545367"/>
            <a:ext cx="12031936" cy="1206302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1E5760E-8102-46DA-9216-5F16F48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48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3DDF80-4F7B-46EB-A01B-107B4F8F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9" y="452440"/>
            <a:ext cx="10869516" cy="5557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79FDCF-AAD2-40C1-BED2-8BE11477109B}"/>
              </a:ext>
            </a:extLst>
          </p:cNvPr>
          <p:cNvSpPr/>
          <p:nvPr/>
        </p:nvSpPr>
        <p:spPr>
          <a:xfrm>
            <a:off x="-10510" y="-10510"/>
            <a:ext cx="564281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06D8C-3064-4403-9F78-20F7A9BC9350}"/>
              </a:ext>
            </a:extLst>
          </p:cNvPr>
          <p:cNvSpPr txBox="1"/>
          <p:nvPr/>
        </p:nvSpPr>
        <p:spPr>
          <a:xfrm>
            <a:off x="-52990" y="-10510"/>
            <a:ext cx="562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Dendritic Growth Signatures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86EC3-0540-440F-B777-0CF4314692A8}"/>
              </a:ext>
            </a:extLst>
          </p:cNvPr>
          <p:cNvSpPr txBox="1"/>
          <p:nvPr/>
        </p:nvSpPr>
        <p:spPr>
          <a:xfrm>
            <a:off x="31344" y="6178503"/>
            <a:ext cx="1220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Dendrite buds show predominantly [010] (blue) WBVDs, with secondary [010] (red) directions.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CAC57-DCAB-43A9-A6E9-CE7E650C0959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9B07E5-5F12-4BF3-907B-EB31CE402577}"/>
              </a:ext>
            </a:extLst>
          </p:cNvPr>
          <p:cNvSpPr/>
          <p:nvPr/>
        </p:nvSpPr>
        <p:spPr>
          <a:xfrm>
            <a:off x="71164" y="6105337"/>
            <a:ext cx="12070036" cy="646332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A8EDB00-B1F2-4D5C-B287-23450A6E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14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E9593-986F-401B-B2BB-9BEBB3FCD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430"/>
            <a:ext cx="12784633" cy="41335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A846F8-E44D-4E1A-BE7E-003A7C3E03BD}"/>
              </a:ext>
            </a:extLst>
          </p:cNvPr>
          <p:cNvSpPr/>
          <p:nvPr/>
        </p:nvSpPr>
        <p:spPr>
          <a:xfrm>
            <a:off x="2190" y="-10510"/>
            <a:ext cx="359190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C2214-7F56-4E6C-91EE-42F654D4BDD6}"/>
              </a:ext>
            </a:extLst>
          </p:cNvPr>
          <p:cNvSpPr txBox="1"/>
          <p:nvPr/>
        </p:nvSpPr>
        <p:spPr>
          <a:xfrm>
            <a:off x="11018" y="-10510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/>
              <a:t>Kīlauean</a:t>
            </a:r>
            <a:r>
              <a:rPr lang="en-GB" sz="3600" b="1" dirty="0"/>
              <a:t> Olivines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DDCA8-31D1-4667-B0C5-11CB5597DE1F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E50ED-0F83-4A00-906A-AA04F4F43ACD}"/>
              </a:ext>
            </a:extLst>
          </p:cNvPr>
          <p:cNvSpPr/>
          <p:nvPr/>
        </p:nvSpPr>
        <p:spPr>
          <a:xfrm>
            <a:off x="71164" y="5598425"/>
            <a:ext cx="11963764" cy="1198964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CACAF-FBDE-42AB-AB2C-13F2C791558E}"/>
              </a:ext>
            </a:extLst>
          </p:cNvPr>
          <p:cNvSpPr txBox="1"/>
          <p:nvPr/>
        </p:nvSpPr>
        <p:spPr>
          <a:xfrm>
            <a:off x="139292" y="5552705"/>
            <a:ext cx="11963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Subgrain boundaries within </a:t>
            </a:r>
            <a:r>
              <a:rPr lang="en-GB" sz="2400" dirty="0" err="1"/>
              <a:t>Kīlauean</a:t>
            </a:r>
            <a:r>
              <a:rPr lang="en-GB" sz="2400" dirty="0"/>
              <a:t> olivines exhibit misorientation angles between 0.5-5˚, and misorientation axes distributed in a girdle between [001] and [010].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Predominantly [100] (green) WBVDs, with secondary [010] (red) directions.</a:t>
            </a:r>
          </a:p>
          <a:p>
            <a:endParaRPr lang="en-GB" sz="24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028270-D552-4ADB-81C7-DBE82FD6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20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1F07D38-6F71-48EC-8366-3E6C0D8F5713}"/>
              </a:ext>
            </a:extLst>
          </p:cNvPr>
          <p:cNvSpPr txBox="1"/>
          <p:nvPr/>
        </p:nvSpPr>
        <p:spPr>
          <a:xfrm>
            <a:off x="865612" y="485849"/>
            <a:ext cx="1741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</a:rPr>
              <a:t>Dendrites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A846F8-E44D-4E1A-BE7E-003A7C3E03BD}"/>
              </a:ext>
            </a:extLst>
          </p:cNvPr>
          <p:cNvSpPr/>
          <p:nvPr/>
        </p:nvSpPr>
        <p:spPr>
          <a:xfrm>
            <a:off x="2191" y="-10509"/>
            <a:ext cx="2588610" cy="592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C2214-7F56-4E6C-91EE-42F654D4BDD6}"/>
              </a:ext>
            </a:extLst>
          </p:cNvPr>
          <p:cNvSpPr txBox="1"/>
          <p:nvPr/>
        </p:nvSpPr>
        <p:spPr>
          <a:xfrm>
            <a:off x="11018" y="-10510"/>
            <a:ext cx="248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Comparison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01AE7F-B9D2-458E-BEDD-E4D4691639EC}"/>
              </a:ext>
            </a:extLst>
          </p:cNvPr>
          <p:cNvSpPr txBox="1"/>
          <p:nvPr/>
        </p:nvSpPr>
        <p:spPr>
          <a:xfrm>
            <a:off x="494506" y="2767155"/>
            <a:ext cx="29483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err="1">
                <a:solidFill>
                  <a:srgbClr val="00B050"/>
                </a:solidFill>
              </a:rPr>
              <a:t>Kīlauean</a:t>
            </a:r>
            <a:r>
              <a:rPr lang="en-GB" sz="3000" b="1" dirty="0">
                <a:solidFill>
                  <a:srgbClr val="00B050"/>
                </a:solidFill>
              </a:rPr>
              <a:t> Olivines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48469A-8EA3-434C-800D-48CE5B3D15A5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50B919-F74A-408B-9E97-F8759A5E8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87"/>
          <a:stretch/>
        </p:blipFill>
        <p:spPr>
          <a:xfrm>
            <a:off x="-3742" y="3212920"/>
            <a:ext cx="2499228" cy="2425700"/>
          </a:xfrm>
          <a:prstGeom prst="rect">
            <a:avLst/>
          </a:prstGeom>
        </p:spPr>
      </p:pic>
      <p:pic>
        <p:nvPicPr>
          <p:cNvPr id="25" name="Picture 24" descr="A picture containing indoor, building, dark, lit&#10;&#10;Description automatically generated">
            <a:extLst>
              <a:ext uri="{FF2B5EF4-FFF2-40B4-BE49-F238E27FC236}">
                <a16:creationId xmlns:a16="http://schemas.microsoft.com/office/drawing/2014/main" id="{EB1D4190-BC6C-4D03-AEB6-5457FB4D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 b="46124"/>
          <a:stretch/>
        </p:blipFill>
        <p:spPr>
          <a:xfrm>
            <a:off x="-72894" y="950835"/>
            <a:ext cx="3415972" cy="16962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677CA3-9B96-414F-A74D-2FDDEC903C12}"/>
              </a:ext>
            </a:extLst>
          </p:cNvPr>
          <p:cNvCxnSpPr/>
          <p:nvPr/>
        </p:nvCxnSpPr>
        <p:spPr>
          <a:xfrm>
            <a:off x="108641" y="3247661"/>
            <a:ext cx="1197471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D01D5D-61C1-4529-A8F7-4EAF8C5286AA}"/>
              </a:ext>
            </a:extLst>
          </p:cNvPr>
          <p:cNvCxnSpPr/>
          <p:nvPr/>
        </p:nvCxnSpPr>
        <p:spPr>
          <a:xfrm>
            <a:off x="0" y="937082"/>
            <a:ext cx="11974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9E515F-E88C-42F9-9AF8-F600B6863FB6}"/>
              </a:ext>
            </a:extLst>
          </p:cNvPr>
          <p:cNvSpPr txBox="1"/>
          <p:nvPr/>
        </p:nvSpPr>
        <p:spPr>
          <a:xfrm>
            <a:off x="9194895" y="-1047"/>
            <a:ext cx="3163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b="1" dirty="0"/>
              <a:t>3. Weighted Burgers </a:t>
            </a:r>
          </a:p>
          <a:p>
            <a:r>
              <a:rPr lang="en-GB" sz="2700" b="1" dirty="0"/>
              <a:t>Vector Directions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77190E-C3A1-49B5-895A-9C6987C8C5FF}"/>
              </a:ext>
            </a:extLst>
          </p:cNvPr>
          <p:cNvSpPr txBox="1"/>
          <p:nvPr/>
        </p:nvSpPr>
        <p:spPr>
          <a:xfrm>
            <a:off x="3479068" y="-8308"/>
            <a:ext cx="2670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700" b="1" dirty="0"/>
              <a:t>1. Misorientation</a:t>
            </a:r>
          </a:p>
          <a:p>
            <a:pPr algn="ctr"/>
            <a:r>
              <a:rPr lang="en-GB" sz="2700" b="1" dirty="0"/>
              <a:t>angles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F616C0-1077-487F-8AF5-7000F63EE576}"/>
              </a:ext>
            </a:extLst>
          </p:cNvPr>
          <p:cNvSpPr txBox="1"/>
          <p:nvPr/>
        </p:nvSpPr>
        <p:spPr>
          <a:xfrm>
            <a:off x="6338335" y="-1559"/>
            <a:ext cx="2670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700" b="1" dirty="0"/>
              <a:t>2. Misorientation</a:t>
            </a:r>
          </a:p>
          <a:p>
            <a:pPr algn="ctr"/>
            <a:r>
              <a:rPr lang="en-GB" sz="2700" b="1" dirty="0"/>
              <a:t>axes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40F7D45-E879-4850-9B95-045A2A255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0" r="82158" b="45241"/>
          <a:stretch/>
        </p:blipFill>
        <p:spPr>
          <a:xfrm>
            <a:off x="6753680" y="906321"/>
            <a:ext cx="2221207" cy="22257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16FAF4B-317D-43E4-9225-1379E0656E7C}"/>
              </a:ext>
            </a:extLst>
          </p:cNvPr>
          <p:cNvSpPr txBox="1"/>
          <p:nvPr/>
        </p:nvSpPr>
        <p:spPr>
          <a:xfrm>
            <a:off x="6431399" y="1710683"/>
            <a:ext cx="25714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[010], secondary [100]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5424055-8175-4086-ADF5-6307918D9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63" t="15447" r="10477"/>
          <a:stretch/>
        </p:blipFill>
        <p:spPr>
          <a:xfrm>
            <a:off x="6753680" y="3268520"/>
            <a:ext cx="1950801" cy="22257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340A2F-BA4A-4CE9-B3A7-204F16E276C2}"/>
              </a:ext>
            </a:extLst>
          </p:cNvPr>
          <p:cNvSpPr txBox="1"/>
          <p:nvPr/>
        </p:nvSpPr>
        <p:spPr>
          <a:xfrm>
            <a:off x="6661342" y="4367288"/>
            <a:ext cx="203619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[010]-[001] girdle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7D902-F42B-46D1-B8FC-6AC04BC8B763}"/>
              </a:ext>
            </a:extLst>
          </p:cNvPr>
          <p:cNvSpPr txBox="1"/>
          <p:nvPr/>
        </p:nvSpPr>
        <p:spPr>
          <a:xfrm>
            <a:off x="3949014" y="1319847"/>
            <a:ext cx="192571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500" b="1" dirty="0">
                <a:solidFill>
                  <a:srgbClr val="FF0000"/>
                </a:solidFill>
              </a:rPr>
              <a:t>Peak at 3-10˚</a:t>
            </a:r>
          </a:p>
          <a:p>
            <a:pPr algn="ctr"/>
            <a:r>
              <a:rPr lang="en-GB" sz="2500" b="1" dirty="0">
                <a:solidFill>
                  <a:srgbClr val="FF0000"/>
                </a:solidFill>
              </a:rPr>
              <a:t>tail between </a:t>
            </a:r>
          </a:p>
          <a:p>
            <a:pPr algn="ctr"/>
            <a:r>
              <a:rPr lang="en-GB" sz="2500" b="1" dirty="0">
                <a:solidFill>
                  <a:srgbClr val="FF0000"/>
                </a:solidFill>
              </a:rPr>
              <a:t>10-90˚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FE8E7A-345E-49C0-93BB-77939BDBB15A}"/>
              </a:ext>
            </a:extLst>
          </p:cNvPr>
          <p:cNvSpPr txBox="1"/>
          <p:nvPr/>
        </p:nvSpPr>
        <p:spPr>
          <a:xfrm>
            <a:off x="3885146" y="3879042"/>
            <a:ext cx="20410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rgbClr val="00B050"/>
                </a:solidFill>
              </a:rPr>
              <a:t>Mostly 0.5-1, </a:t>
            </a:r>
          </a:p>
          <a:p>
            <a:r>
              <a:rPr lang="en-GB" sz="2500" b="1" dirty="0">
                <a:solidFill>
                  <a:srgbClr val="00B050"/>
                </a:solidFill>
              </a:rPr>
              <a:t>some up to 5˚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2F8A3F-C9E4-4A17-91DC-DB089D961F87}"/>
              </a:ext>
            </a:extLst>
          </p:cNvPr>
          <p:cNvSpPr txBox="1"/>
          <p:nvPr/>
        </p:nvSpPr>
        <p:spPr>
          <a:xfrm>
            <a:off x="10234850" y="1400601"/>
            <a:ext cx="90922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500" b="1" dirty="0">
                <a:solidFill>
                  <a:srgbClr val="FF0000"/>
                </a:solidFill>
              </a:rPr>
              <a:t>[010]</a:t>
            </a:r>
          </a:p>
          <a:p>
            <a:pPr algn="ctr"/>
            <a:r>
              <a:rPr lang="en-GB" sz="2500" b="1" dirty="0">
                <a:solidFill>
                  <a:srgbClr val="FF0000"/>
                </a:solidFill>
              </a:rPr>
              <a:t>some</a:t>
            </a:r>
          </a:p>
          <a:p>
            <a:pPr algn="ctr"/>
            <a:r>
              <a:rPr lang="en-GB" sz="2500" b="1" dirty="0">
                <a:solidFill>
                  <a:srgbClr val="FF0000"/>
                </a:solidFill>
              </a:rPr>
              <a:t>[001]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43C3D0-109C-483D-A05F-DA57F8C9140B}"/>
              </a:ext>
            </a:extLst>
          </p:cNvPr>
          <p:cNvSpPr txBox="1"/>
          <p:nvPr/>
        </p:nvSpPr>
        <p:spPr>
          <a:xfrm>
            <a:off x="10276017" y="3541409"/>
            <a:ext cx="90922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500" b="1" dirty="0">
                <a:solidFill>
                  <a:srgbClr val="00B050"/>
                </a:solidFill>
              </a:rPr>
              <a:t>[100]</a:t>
            </a:r>
          </a:p>
          <a:p>
            <a:pPr algn="ctr"/>
            <a:r>
              <a:rPr lang="en-GB" sz="2500" b="1" dirty="0">
                <a:solidFill>
                  <a:srgbClr val="00B050"/>
                </a:solidFill>
              </a:rPr>
              <a:t>some</a:t>
            </a:r>
          </a:p>
          <a:p>
            <a:pPr algn="ctr"/>
            <a:r>
              <a:rPr lang="en-GB" sz="2500" b="1" dirty="0">
                <a:solidFill>
                  <a:srgbClr val="00B050"/>
                </a:solidFill>
              </a:rPr>
              <a:t>[001]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202AB2-A4C8-4AB4-8AB5-95E386E2174F}"/>
              </a:ext>
            </a:extLst>
          </p:cNvPr>
          <p:cNvSpPr/>
          <p:nvPr/>
        </p:nvSpPr>
        <p:spPr>
          <a:xfrm>
            <a:off x="67708" y="5571951"/>
            <a:ext cx="12015651" cy="1210672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6E7B9E-8992-4AAF-B916-22B4A17019C1}"/>
              </a:ext>
            </a:extLst>
          </p:cNvPr>
          <p:cNvSpPr txBox="1"/>
          <p:nvPr/>
        </p:nvSpPr>
        <p:spPr>
          <a:xfrm>
            <a:off x="150076" y="5535931"/>
            <a:ext cx="1220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For all 3 measures, dendrites and </a:t>
            </a:r>
            <a:r>
              <a:rPr lang="en-GB" sz="2400" dirty="0" err="1"/>
              <a:t>Kīlauean</a:t>
            </a:r>
            <a:r>
              <a:rPr lang="en-GB" sz="2400" dirty="0"/>
              <a:t> olivines have different signatures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This rules out the dendritic growth hypothesis, and suggests that </a:t>
            </a:r>
            <a:r>
              <a:rPr lang="en-GB" sz="2400" b="1" dirty="0" err="1"/>
              <a:t>Kīlauean</a:t>
            </a:r>
            <a:r>
              <a:rPr lang="en-GB" sz="2400" b="1" dirty="0"/>
              <a:t> olivines have experienced true deformation of the crystal lattice</a:t>
            </a:r>
          </a:p>
        </p:txBody>
      </p:sp>
    </p:spTree>
    <p:extLst>
      <p:ext uri="{BB962C8B-B14F-4D97-AF65-F5344CB8AC3E}">
        <p14:creationId xmlns:p14="http://schemas.microsoft.com/office/powerpoint/2010/main" val="314746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4823810" cy="6406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10510" y="-16239"/>
            <a:ext cx="4689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Olivine Microstructures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48152-1913-41AF-BF2D-E7C13A5D0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23"/>
          <a:stretch/>
        </p:blipFill>
        <p:spPr>
          <a:xfrm>
            <a:off x="7233028" y="728325"/>
            <a:ext cx="4581423" cy="2066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F33B8-9B33-42A8-BE83-0557D4751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84"/>
          <a:stretch/>
        </p:blipFill>
        <p:spPr>
          <a:xfrm>
            <a:off x="7344672" y="2731941"/>
            <a:ext cx="4411892" cy="2071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5BEE9-1A2C-45AF-AB0C-12210E367F93}"/>
              </a:ext>
            </a:extLst>
          </p:cNvPr>
          <p:cNvSpPr txBox="1"/>
          <p:nvPr/>
        </p:nvSpPr>
        <p:spPr>
          <a:xfrm>
            <a:off x="7468705" y="-46055"/>
            <a:ext cx="3771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Traditional method – CPOs – </a:t>
            </a:r>
          </a:p>
          <a:p>
            <a:pPr algn="ctr"/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E.g., 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</a:rPr>
              <a:t>Skemer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 and Hansen, 2016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662728-8FAA-48C9-AABF-A204CBED62A0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22DB86-392C-44A3-9FCA-4E562EF0EA3E}"/>
              </a:ext>
            </a:extLst>
          </p:cNvPr>
          <p:cNvSpPr txBox="1"/>
          <p:nvPr/>
        </p:nvSpPr>
        <p:spPr>
          <a:xfrm>
            <a:off x="50450" y="4906298"/>
            <a:ext cx="12187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Extensive study of naturally and experimentally-deformed mantle peridotites has identified 5 olivine fabric types- these form at different stresses, temperatures, and water contents (</a:t>
            </a:r>
            <a:r>
              <a:rPr lang="en-GB" sz="2400" b="1" dirty="0"/>
              <a:t>a</a:t>
            </a:r>
            <a:r>
              <a:rPr lang="en-GB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Thus, classification of fabric types allows inference of the conditions of deformation.</a:t>
            </a:r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Fabric types are traditionally identified using </a:t>
            </a:r>
            <a:r>
              <a:rPr lang="en-GB" sz="2400" dirty="0" err="1"/>
              <a:t>crystallographically</a:t>
            </a:r>
            <a:r>
              <a:rPr lang="en-GB" sz="2400" dirty="0"/>
              <a:t>-preferred orientations</a:t>
            </a:r>
          </a:p>
          <a:p>
            <a:r>
              <a:rPr lang="en-GB" sz="2400" dirty="0"/>
              <a:t>     (CPOs, </a:t>
            </a:r>
            <a:r>
              <a:rPr lang="en-GB" sz="2400" b="1" dirty="0"/>
              <a:t>b</a:t>
            </a:r>
            <a:r>
              <a:rPr lang="en-GB" sz="2400" dirty="0"/>
              <a:t>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726079-5D35-4E8E-9FF7-B6C6683B3302}"/>
              </a:ext>
            </a:extLst>
          </p:cNvPr>
          <p:cNvSpPr/>
          <p:nvPr/>
        </p:nvSpPr>
        <p:spPr>
          <a:xfrm>
            <a:off x="96170" y="4906298"/>
            <a:ext cx="11999020" cy="1926282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0FA496-A5F1-41B9-968A-6BAA5F93A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323"/>
          <a:stretch/>
        </p:blipFill>
        <p:spPr>
          <a:xfrm>
            <a:off x="469889" y="771540"/>
            <a:ext cx="4480552" cy="4031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590A1B-D1BC-4512-82E4-661E77E9D497}"/>
              </a:ext>
            </a:extLst>
          </p:cNvPr>
          <p:cNvSpPr txBox="1"/>
          <p:nvPr/>
        </p:nvSpPr>
        <p:spPr>
          <a:xfrm>
            <a:off x="1547442" y="642802"/>
            <a:ext cx="20694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Jung et al., 2006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088F2-1017-410A-9304-67BB231C77AA}"/>
              </a:ext>
            </a:extLst>
          </p:cNvPr>
          <p:cNvSpPr txBox="1"/>
          <p:nvPr/>
        </p:nvSpPr>
        <p:spPr>
          <a:xfrm>
            <a:off x="1300419" y="938138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4CBB5-9E7A-4BA6-AD8F-8156A407BA13}"/>
              </a:ext>
            </a:extLst>
          </p:cNvPr>
          <p:cNvSpPr txBox="1"/>
          <p:nvPr/>
        </p:nvSpPr>
        <p:spPr>
          <a:xfrm>
            <a:off x="7274893" y="733387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883BB67-16D7-4E12-9385-D429CC12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58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E17F3-5A79-4FF4-93F5-C3DF41B05700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5914A9-C9DF-415B-A7E9-16F782B8110B}"/>
              </a:ext>
            </a:extLst>
          </p:cNvPr>
          <p:cNvGrpSpPr/>
          <p:nvPr/>
        </p:nvGrpSpPr>
        <p:grpSpPr>
          <a:xfrm>
            <a:off x="645" y="766044"/>
            <a:ext cx="7902253" cy="5811121"/>
            <a:chOff x="3008190" y="0"/>
            <a:chExt cx="7100772" cy="5221732"/>
          </a:xfrm>
        </p:grpSpPr>
        <p:pic>
          <p:nvPicPr>
            <p:cNvPr id="10" name="Picture 9" descr="Image result for usgs mauna ulu eruption usgs">
              <a:extLst>
                <a:ext uri="{FF2B5EF4-FFF2-40B4-BE49-F238E27FC236}">
                  <a16:creationId xmlns:a16="http://schemas.microsoft.com/office/drawing/2014/main" id="{F112FA3B-CFC0-40E4-8D7C-31D09C1BE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"/>
            <a:stretch/>
          </p:blipFill>
          <p:spPr bwMode="auto">
            <a:xfrm>
              <a:off x="3008190" y="0"/>
              <a:ext cx="7100772" cy="5221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25B50B-341C-4184-AEC6-319B86768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49139">
              <a:off x="5831015" y="1117648"/>
              <a:ext cx="611888" cy="918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574341-32B7-4AE9-8AA8-D97E931B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248411">
              <a:off x="3704013" y="1634632"/>
              <a:ext cx="611888" cy="918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D0D6A1-03E2-4422-ABAE-3DA49E330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64775">
              <a:off x="5919246" y="2448485"/>
              <a:ext cx="567788" cy="643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88BCC1-3586-41C2-A5C8-9E83FBB0B6B3}"/>
                </a:ext>
              </a:extLst>
            </p:cNvPr>
            <p:cNvSpPr txBox="1"/>
            <p:nvPr/>
          </p:nvSpPr>
          <p:spPr>
            <a:xfrm>
              <a:off x="5732834" y="45984"/>
              <a:ext cx="39844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Mauna Ulu eruption: Photo credit USGS</a:t>
              </a:r>
              <a:endParaRPr lang="en-GB" sz="1800" b="1" dirty="0">
                <a:solidFill>
                  <a:schemeClr val="bg1"/>
                </a:solidFill>
              </a:endParaRPr>
            </a:p>
            <a:p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97ACE0C-1AAE-4260-A57E-B8833BF22444}"/>
              </a:ext>
            </a:extLst>
          </p:cNvPr>
          <p:cNvSpPr/>
          <p:nvPr/>
        </p:nvSpPr>
        <p:spPr>
          <a:xfrm>
            <a:off x="8001000" y="735564"/>
            <a:ext cx="3867180" cy="581112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C35648-AB82-479A-A01B-86E99E07CA82}"/>
              </a:ext>
            </a:extLst>
          </p:cNvPr>
          <p:cNvSpPr/>
          <p:nvPr/>
        </p:nvSpPr>
        <p:spPr>
          <a:xfrm>
            <a:off x="8102459" y="659364"/>
            <a:ext cx="375570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However, olivine crystals in volcanic products are suspended in the melt, rather than in close contact with each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Their orientations have been randomised by volcanological processing, sample collection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Instead, we classify slip systems by examining individual subgrain boundaries, using well established links between slip systems and fabric types.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ED57B0-D2B1-41B7-9404-09225C633547}"/>
              </a:ext>
            </a:extLst>
          </p:cNvPr>
          <p:cNvSpPr/>
          <p:nvPr/>
        </p:nvSpPr>
        <p:spPr>
          <a:xfrm>
            <a:off x="-10510" y="-10510"/>
            <a:ext cx="4823810" cy="6406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D7C0-DD90-43E4-9995-800A9FE15992}"/>
              </a:ext>
            </a:extLst>
          </p:cNvPr>
          <p:cNvSpPr txBox="1"/>
          <p:nvPr/>
        </p:nvSpPr>
        <p:spPr>
          <a:xfrm>
            <a:off x="10510" y="-16239"/>
            <a:ext cx="4689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Olivine Microstructures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2CAE811-D21E-487A-82CA-A8D51378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01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949D35FB-E75B-449B-AA9C-170892690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9"/>
          <a:stretch/>
        </p:blipFill>
        <p:spPr>
          <a:xfrm>
            <a:off x="346171" y="-1020816"/>
            <a:ext cx="11350910" cy="5201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5043998" cy="558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10510" y="-97850"/>
            <a:ext cx="5022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Slip System Identification</a:t>
            </a:r>
          </a:p>
        </p:txBody>
      </p:sp>
      <p:pic>
        <p:nvPicPr>
          <p:cNvPr id="20" name="Picture 19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8D9DF7CA-47CE-482F-ABAC-D5A9A702A8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7" r="35073"/>
          <a:stretch/>
        </p:blipFill>
        <p:spPr>
          <a:xfrm>
            <a:off x="431975" y="4167751"/>
            <a:ext cx="7369838" cy="24479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D916E4-82E2-49E4-BF91-6088610D8058}"/>
              </a:ext>
            </a:extLst>
          </p:cNvPr>
          <p:cNvSpPr/>
          <p:nvPr/>
        </p:nvSpPr>
        <p:spPr>
          <a:xfrm>
            <a:off x="8433953" y="4041140"/>
            <a:ext cx="1272592" cy="279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9CB2BE-066E-44DD-918D-9B7457DDD0E7}"/>
              </a:ext>
            </a:extLst>
          </p:cNvPr>
          <p:cNvSpPr txBox="1"/>
          <p:nvPr/>
        </p:nvSpPr>
        <p:spPr>
          <a:xfrm>
            <a:off x="7871195" y="3810835"/>
            <a:ext cx="41884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Our MTEX code utilizes misorientation axes (</a:t>
            </a:r>
            <a:r>
              <a:rPr lang="en-GB" sz="2400" b="1" dirty="0"/>
              <a:t>a</a:t>
            </a:r>
            <a:r>
              <a:rPr lang="en-GB" sz="2400" dirty="0"/>
              <a:t>), WBVDs (</a:t>
            </a:r>
            <a:r>
              <a:rPr lang="en-GB" sz="2400" b="1" dirty="0"/>
              <a:t>b</a:t>
            </a:r>
            <a:r>
              <a:rPr lang="en-GB" sz="2400" dirty="0"/>
              <a:t>), and the orientation of the boundary trace (</a:t>
            </a:r>
            <a:r>
              <a:rPr lang="en-GB" sz="2400" b="1" dirty="0"/>
              <a:t>c</a:t>
            </a:r>
            <a:r>
              <a:rPr lang="en-GB" sz="2400" dirty="0"/>
              <a:t>) to classify the most  slip system operating on each subgrain boundary.  </a:t>
            </a:r>
            <a:endParaRPr lang="en-GB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C6040-1102-4E6A-AD88-6F2E9A63A798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6E8D8-3E8C-46F3-84E2-36557231800A}"/>
              </a:ext>
            </a:extLst>
          </p:cNvPr>
          <p:cNvSpPr/>
          <p:nvPr/>
        </p:nvSpPr>
        <p:spPr>
          <a:xfrm>
            <a:off x="7823666" y="3852391"/>
            <a:ext cx="4230096" cy="2677656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7EE76-63AE-431F-8F84-7052D5EC96A0}"/>
              </a:ext>
            </a:extLst>
          </p:cNvPr>
          <p:cNvSpPr txBox="1"/>
          <p:nvPr/>
        </p:nvSpPr>
        <p:spPr>
          <a:xfrm>
            <a:off x="4466271" y="478120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70FAF-3D62-4EB4-90C8-BF1ED327C90A}"/>
              </a:ext>
            </a:extLst>
          </p:cNvPr>
          <p:cNvSpPr txBox="1"/>
          <p:nvPr/>
        </p:nvSpPr>
        <p:spPr>
          <a:xfrm>
            <a:off x="8659542" y="469529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3CFCC-9295-4CFD-B099-B794FDE50200}"/>
              </a:ext>
            </a:extLst>
          </p:cNvPr>
          <p:cNvSpPr txBox="1"/>
          <p:nvPr/>
        </p:nvSpPr>
        <p:spPr>
          <a:xfrm>
            <a:off x="3361974" y="4080572"/>
            <a:ext cx="465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c)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1920FFD-72D1-43DF-8DB8-D8DB11A2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6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5077810" cy="7852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92900" y="0"/>
            <a:ext cx="4691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Slip system proportions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2BF7735-554E-40BF-879D-D4948F378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0" y="1118992"/>
            <a:ext cx="5799108" cy="5683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59465-6DB4-45B9-BEDD-A88A91AEC023}"/>
              </a:ext>
            </a:extLst>
          </p:cNvPr>
          <p:cNvSpPr txBox="1"/>
          <p:nvPr/>
        </p:nvSpPr>
        <p:spPr>
          <a:xfrm>
            <a:off x="6479408" y="1351508"/>
            <a:ext cx="5213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Kīlauean</a:t>
            </a:r>
            <a:r>
              <a:rPr lang="en-GB" sz="2400" dirty="0"/>
              <a:t> olivines predominantly show slip systems with [100] WBVDs, consistent with deformation at high temperatures (&gt;1000˚C) and low water contents.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Independent constraints are needed to estimate stresses (as slip systems thought to form D-type fabrics may form at high stresses, or through the interaction of A and E-type dislocations on a single boundary)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360033-67C9-47B6-AD26-CE9EFDFC7C8C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B16D0-E256-47C7-A508-6D44BEF67893}"/>
              </a:ext>
            </a:extLst>
          </p:cNvPr>
          <p:cNvSpPr/>
          <p:nvPr/>
        </p:nvSpPr>
        <p:spPr>
          <a:xfrm>
            <a:off x="6299994" y="1351508"/>
            <a:ext cx="5587206" cy="452431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D7E1116-A78F-47C8-B04E-3D1DD5F4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05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3020410" cy="777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10510" y="17107"/>
            <a:ext cx="288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Subgrain Sizes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E5F5B-3CA3-46E4-AC8D-1338705D7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1" t="9694" r="36448" b="15485"/>
          <a:stretch/>
        </p:blipFill>
        <p:spPr>
          <a:xfrm>
            <a:off x="726545" y="2668483"/>
            <a:ext cx="4909848" cy="4134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CFB2A-6916-48E5-948C-5F6AAC287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82" y="943085"/>
            <a:ext cx="4519082" cy="41799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646D61-F0BD-4FAB-B480-B4BD1E9BC0BD}"/>
              </a:ext>
            </a:extLst>
          </p:cNvPr>
          <p:cNvGrpSpPr/>
          <p:nvPr/>
        </p:nvGrpSpPr>
        <p:grpSpPr>
          <a:xfrm>
            <a:off x="610536" y="849504"/>
            <a:ext cx="5715000" cy="1673843"/>
            <a:chOff x="213632" y="4951157"/>
            <a:chExt cx="5715000" cy="16738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5E1808-6DE3-4085-9345-C9F4585B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632" y="5186725"/>
              <a:ext cx="5715000" cy="14382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8BC327-EE61-42E7-A5C2-9944498FE94C}"/>
                </a:ext>
              </a:extLst>
            </p:cNvPr>
            <p:cNvSpPr txBox="1"/>
            <p:nvPr/>
          </p:nvSpPr>
          <p:spPr>
            <a:xfrm>
              <a:off x="261336" y="4951157"/>
              <a:ext cx="403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 err="1"/>
                <a:t>Toriumi</a:t>
              </a:r>
              <a:r>
                <a:rPr lang="en-GB" b="1" u="sng" dirty="0"/>
                <a:t> et al., 1979 Subgrain piezometry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886882-EF50-432D-8873-044D20466633}"/>
              </a:ext>
            </a:extLst>
          </p:cNvPr>
          <p:cNvSpPr txBox="1"/>
          <p:nvPr/>
        </p:nvSpPr>
        <p:spPr>
          <a:xfrm>
            <a:off x="6325536" y="5232809"/>
            <a:ext cx="586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Intercept distances (subgrain sizes,</a:t>
            </a:r>
            <a:r>
              <a:rPr lang="en-GB" sz="2400" b="1" dirty="0"/>
              <a:t> a</a:t>
            </a:r>
            <a:r>
              <a:rPr lang="en-GB" sz="2400" dirty="0"/>
              <a:t>) were converted into differential stresses (</a:t>
            </a:r>
            <a:r>
              <a:rPr lang="en-GB" sz="2400" b="1" dirty="0"/>
              <a:t>b</a:t>
            </a:r>
            <a:r>
              <a:rPr lang="en-GB" sz="2400" dirty="0"/>
              <a:t>) using the piezometer of </a:t>
            </a:r>
            <a:r>
              <a:rPr lang="en-GB" sz="2400" dirty="0" err="1"/>
              <a:t>Toriumi</a:t>
            </a:r>
            <a:r>
              <a:rPr lang="en-GB" sz="2400" dirty="0"/>
              <a:t> (1979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EDB653-6CAE-451C-B097-40C7D5B5050B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2571A6-CC41-4D31-BFB0-F65BEBEEFF8C}"/>
              </a:ext>
            </a:extLst>
          </p:cNvPr>
          <p:cNvSpPr/>
          <p:nvPr/>
        </p:nvSpPr>
        <p:spPr>
          <a:xfrm>
            <a:off x="6249440" y="5232809"/>
            <a:ext cx="5866464" cy="128229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1A87F6-428A-44B9-9B92-3C4DAE81F400}"/>
              </a:ext>
            </a:extLst>
          </p:cNvPr>
          <p:cNvSpPr txBox="1"/>
          <p:nvPr/>
        </p:nvSpPr>
        <p:spPr>
          <a:xfrm>
            <a:off x="4956232" y="6132552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BB46D-DE57-4432-B94D-933F7596C1F6}"/>
              </a:ext>
            </a:extLst>
          </p:cNvPr>
          <p:cNvSpPr txBox="1"/>
          <p:nvPr/>
        </p:nvSpPr>
        <p:spPr>
          <a:xfrm>
            <a:off x="7061613" y="897010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F122EF6-BEC8-428E-891B-22FDE400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58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4145109" cy="6309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-10510" y="-76897"/>
            <a:ext cx="418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Dislocation Densities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6E34D9-04B3-4A1A-9008-56D0F8B0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8" y="978583"/>
            <a:ext cx="5666582" cy="1649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173031-6BFD-4367-B760-C7B5996723B1}"/>
              </a:ext>
            </a:extLst>
          </p:cNvPr>
          <p:cNvSpPr txBox="1"/>
          <p:nvPr/>
        </p:nvSpPr>
        <p:spPr>
          <a:xfrm>
            <a:off x="429418" y="620470"/>
            <a:ext cx="24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Bai and </a:t>
            </a:r>
            <a:r>
              <a:rPr lang="en-GB" b="1" u="sng" dirty="0" err="1"/>
              <a:t>Kohlstedt</a:t>
            </a:r>
            <a:r>
              <a:rPr lang="en-GB" b="1" u="sng" dirty="0"/>
              <a:t>, 1992</a:t>
            </a: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A34647A6-9444-4202-9561-43BC1CD57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44" y="330380"/>
            <a:ext cx="4407612" cy="4076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EC4D6-6E6C-4FFA-965C-63D6DE6EB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00" y="2628229"/>
            <a:ext cx="5360000" cy="3983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9C596E-D1CD-4B66-912C-485C9BB3B221}"/>
              </a:ext>
            </a:extLst>
          </p:cNvPr>
          <p:cNvSpPr txBox="1"/>
          <p:nvPr/>
        </p:nvSpPr>
        <p:spPr>
          <a:xfrm rot="16200000">
            <a:off x="-538825" y="4895851"/>
            <a:ext cx="170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Sakyi</a:t>
            </a:r>
            <a:r>
              <a:rPr lang="en-GB" dirty="0"/>
              <a:t> et al. 2012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4B7C9-21DC-451D-87E2-31BD1815EDC9}"/>
              </a:ext>
            </a:extLst>
          </p:cNvPr>
          <p:cNvSpPr txBox="1"/>
          <p:nvPr/>
        </p:nvSpPr>
        <p:spPr>
          <a:xfrm>
            <a:off x="6007100" y="4619980"/>
            <a:ext cx="6057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Dislocation densities measured in Hawaiian olivines by </a:t>
            </a:r>
            <a:r>
              <a:rPr lang="en-GB" sz="2400" dirty="0" err="1"/>
              <a:t>Sakyi</a:t>
            </a:r>
            <a:r>
              <a:rPr lang="en-GB" sz="2400" dirty="0"/>
              <a:t> et al. (2012, </a:t>
            </a:r>
            <a:r>
              <a:rPr lang="en-GB" sz="2400" b="1" dirty="0"/>
              <a:t>a</a:t>
            </a:r>
            <a:r>
              <a:rPr lang="en-GB" sz="2400" dirty="0"/>
              <a:t>) yield differential stresses which overlap with those estimated from subgrain sizes (~3 –12 MPa, </a:t>
            </a:r>
            <a:r>
              <a:rPr lang="en-GB" sz="2400" b="1" dirty="0"/>
              <a:t>b</a:t>
            </a:r>
            <a:r>
              <a:rPr lang="en-GB" sz="2400" dirty="0"/>
              <a:t>).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639413-F485-4418-AE47-C1EA95B962F9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50755D-CF90-42DA-AD25-D83AA8239AFC}"/>
              </a:ext>
            </a:extLst>
          </p:cNvPr>
          <p:cNvSpPr/>
          <p:nvPr/>
        </p:nvSpPr>
        <p:spPr>
          <a:xfrm>
            <a:off x="5971382" y="4619979"/>
            <a:ext cx="5953918" cy="156966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54B63-B49F-4EBC-9CDD-3A2AD47F31E3}"/>
              </a:ext>
            </a:extLst>
          </p:cNvPr>
          <p:cNvSpPr txBox="1"/>
          <p:nvPr/>
        </p:nvSpPr>
        <p:spPr>
          <a:xfrm>
            <a:off x="182395" y="2483380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AB907B1-1DE1-44E1-8E74-1A9D726B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3C3471-F782-495C-9807-63A0E275AE54}"/>
              </a:ext>
            </a:extLst>
          </p:cNvPr>
          <p:cNvSpPr txBox="1"/>
          <p:nvPr/>
        </p:nvSpPr>
        <p:spPr>
          <a:xfrm>
            <a:off x="6605762" y="239403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09036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6CEB1-7FA7-4A16-95CC-40DC5B517736}"/>
              </a:ext>
            </a:extLst>
          </p:cNvPr>
          <p:cNvSpPr/>
          <p:nvPr/>
        </p:nvSpPr>
        <p:spPr>
          <a:xfrm>
            <a:off x="-1" y="0"/>
            <a:ext cx="4749699" cy="777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CD840-D7E1-4A1C-94B5-4D1EFD924CA1}"/>
              </a:ext>
            </a:extLst>
          </p:cNvPr>
          <p:cNvSpPr txBox="1"/>
          <p:nvPr/>
        </p:nvSpPr>
        <p:spPr>
          <a:xfrm>
            <a:off x="0" y="20341"/>
            <a:ext cx="47496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Distorted Olivine Crystals</a:t>
            </a:r>
          </a:p>
        </p:txBody>
      </p:sp>
      <p:pic>
        <p:nvPicPr>
          <p:cNvPr id="17" name="Picture 16" descr="A picture containing photo, different, cake, sitting&#10;&#10;Description automatically generated">
            <a:extLst>
              <a:ext uri="{FF2B5EF4-FFF2-40B4-BE49-F238E27FC236}">
                <a16:creationId xmlns:a16="http://schemas.microsoft.com/office/drawing/2014/main" id="{D8FDED2D-BEC3-47FF-B954-403E77D01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6366"/>
          <a:stretch/>
        </p:blipFill>
        <p:spPr>
          <a:xfrm>
            <a:off x="1585550" y="777766"/>
            <a:ext cx="9408936" cy="44524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D00E16-7F6E-42D2-8F0A-0B3F004F220F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2336E5-37D5-4A48-B2FA-5CA47F8F0E35}"/>
              </a:ext>
            </a:extLst>
          </p:cNvPr>
          <p:cNvSpPr txBox="1"/>
          <p:nvPr/>
        </p:nvSpPr>
        <p:spPr>
          <a:xfrm>
            <a:off x="-19049" y="5325878"/>
            <a:ext cx="1219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study investigates the origin of prominent “intracrystalline distortions” within olivine crystals at Kīlauea Volcano.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Distortions of the crystal lattice produce sharp changes in birefringence colours across linear “subgrain” boundaries under a polarizing microscope (blue and white arrows).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D909A-0411-4F4B-AD7F-57BEE0028FA1}"/>
              </a:ext>
            </a:extLst>
          </p:cNvPr>
          <p:cNvSpPr/>
          <p:nvPr/>
        </p:nvSpPr>
        <p:spPr>
          <a:xfrm>
            <a:off x="50800" y="5325878"/>
            <a:ext cx="12052300" cy="151178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01F437F-FAF3-4C0D-BB6B-3408D1BA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48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5127173" cy="613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-10510" y="-17399"/>
            <a:ext cx="5127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A Deep Rift Zone Source?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26386-2C0C-410E-8929-C241EFFFDF5D}"/>
              </a:ext>
            </a:extLst>
          </p:cNvPr>
          <p:cNvSpPr txBox="1"/>
          <p:nvPr/>
        </p:nvSpPr>
        <p:spPr>
          <a:xfrm>
            <a:off x="7186099" y="1201759"/>
            <a:ext cx="4897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Suggestions that deformed olivines are derived from creeping bodies within </a:t>
            </a:r>
            <a:r>
              <a:rPr lang="en-GB" sz="2400" dirty="0" err="1"/>
              <a:t>Kīlauea’s</a:t>
            </a:r>
            <a:r>
              <a:rPr lang="en-GB" sz="2400" dirty="0"/>
              <a:t> deep rift zones require significant proportions of magma to be transported along the basal decollement to pick up these olivines (</a:t>
            </a:r>
            <a:r>
              <a:rPr lang="en-GB" sz="2400" b="1" dirty="0"/>
              <a:t>a</a:t>
            </a:r>
            <a:r>
              <a:rPr lang="en-GB" sz="2400" dirty="0"/>
              <a:t>), followed by vertical transport to the eruption site (</a:t>
            </a:r>
            <a:r>
              <a:rPr lang="en-GB" sz="2400" b="1" dirty="0"/>
              <a:t>b</a:t>
            </a:r>
            <a:r>
              <a:rPr lang="en-GB" sz="2400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However, there is very limited geophysical evidence that magma supply bypasses the summit reservoir system in this way.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4002C-AEA2-4E20-8C9A-48D735DC2502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8DB3DE-57DD-471B-BA1C-2516F4DF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" b="452"/>
          <a:stretch/>
        </p:blipFill>
        <p:spPr>
          <a:xfrm>
            <a:off x="107949" y="877627"/>
            <a:ext cx="6824978" cy="5102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F1A41C-A270-486E-B4B5-30D6348BAB2D}"/>
              </a:ext>
            </a:extLst>
          </p:cNvPr>
          <p:cNvSpPr txBox="1"/>
          <p:nvPr/>
        </p:nvSpPr>
        <p:spPr>
          <a:xfrm>
            <a:off x="422726" y="6330434"/>
            <a:ext cx="349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Fig. from </a:t>
            </a:r>
            <a:r>
              <a:rPr lang="en-GB" b="1" dirty="0" err="1">
                <a:solidFill>
                  <a:schemeClr val="accent5">
                    <a:lumMod val="50000"/>
                  </a:schemeClr>
                </a:solidFill>
              </a:rPr>
              <a:t>Vinet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 and Higgins, 2010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24E0A7-C269-4825-8B80-EDCBEF7F4DD8}"/>
              </a:ext>
            </a:extLst>
          </p:cNvPr>
          <p:cNvSpPr/>
          <p:nvPr/>
        </p:nvSpPr>
        <p:spPr>
          <a:xfrm rot="21403010">
            <a:off x="1444964" y="4223297"/>
            <a:ext cx="4930634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DC35F5-FE4A-4A91-B4D2-BC882F090ED4}"/>
              </a:ext>
            </a:extLst>
          </p:cNvPr>
          <p:cNvSpPr/>
          <p:nvPr/>
        </p:nvSpPr>
        <p:spPr>
          <a:xfrm>
            <a:off x="7186098" y="1227879"/>
            <a:ext cx="4897952" cy="500118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84B2D1-B723-4D27-9E4C-738CC4466291}"/>
              </a:ext>
            </a:extLst>
          </p:cNvPr>
          <p:cNvSpPr txBox="1"/>
          <p:nvPr/>
        </p:nvSpPr>
        <p:spPr>
          <a:xfrm>
            <a:off x="931359" y="4409955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BD2F31-B33E-45EC-BEE0-72CF57E69940}"/>
              </a:ext>
            </a:extLst>
          </p:cNvPr>
          <p:cNvSpPr txBox="1"/>
          <p:nvPr/>
        </p:nvSpPr>
        <p:spPr>
          <a:xfrm>
            <a:off x="4543239" y="3547878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9E1433D-548D-469E-89DC-D6CD95DB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33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39379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214128" y="0"/>
            <a:ext cx="371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Global Occurrence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51375-107F-4201-90C8-14D9C03FE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1"/>
          <a:stretch/>
        </p:blipFill>
        <p:spPr>
          <a:xfrm>
            <a:off x="3251008" y="740229"/>
            <a:ext cx="3523668" cy="2587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22095A-EA4A-4E69-8AA1-11E4BF41A4A4}"/>
              </a:ext>
            </a:extLst>
          </p:cNvPr>
          <p:cNvSpPr txBox="1"/>
          <p:nvPr/>
        </p:nvSpPr>
        <p:spPr>
          <a:xfrm>
            <a:off x="3927486" y="3167152"/>
            <a:ext cx="258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Isla Santiago -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 Gleeson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FAFB5-5143-464E-BAB8-4C09C56B0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4390"/>
            <a:ext cx="3287298" cy="2522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61959-BFC6-4451-8D52-39A1C130E4D1}"/>
              </a:ext>
            </a:extLst>
          </p:cNvPr>
          <p:cNvSpPr txBox="1"/>
          <p:nvPr/>
        </p:nvSpPr>
        <p:spPr>
          <a:xfrm>
            <a:off x="214128" y="3207972"/>
            <a:ext cx="288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Reunion -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Welsch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et al. 2012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4C4836-5C7F-48A8-8DF7-358A0BA99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9"/>
          <a:stretch/>
        </p:blipFill>
        <p:spPr>
          <a:xfrm>
            <a:off x="3364170" y="4022100"/>
            <a:ext cx="3404195" cy="2881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657CEA-D132-4DFA-B097-F700E5EB8AA4}"/>
              </a:ext>
            </a:extLst>
          </p:cNvPr>
          <p:cNvSpPr txBox="1"/>
          <p:nvPr/>
        </p:nvSpPr>
        <p:spPr>
          <a:xfrm>
            <a:off x="3688670" y="3628817"/>
            <a:ext cx="296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Mull, UK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– J.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Westland, thesis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AC6DE-25A8-40E9-AB39-2314CA9A1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2100"/>
            <a:ext cx="3350182" cy="2835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8D3CC-FFC6-4D40-97B0-5DA24E603E3F}"/>
              </a:ext>
            </a:extLst>
          </p:cNvPr>
          <p:cNvSpPr txBox="1"/>
          <p:nvPr/>
        </p:nvSpPr>
        <p:spPr>
          <a:xfrm>
            <a:off x="308597" y="3652768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Andean SVZ -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Vinet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et al. 2011</a:t>
            </a:r>
            <a:endParaRPr lang="en-GB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1015D-EE6C-48AE-8F46-719BF2EF117B}"/>
              </a:ext>
            </a:extLst>
          </p:cNvPr>
          <p:cNvSpPr txBox="1"/>
          <p:nvPr/>
        </p:nvSpPr>
        <p:spPr>
          <a:xfrm>
            <a:off x="7054520" y="388855"/>
            <a:ext cx="4897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Additionally, deformed olivines are found in a variety of basaltic systems which do not have deep rift zones.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indicates that olivines must be deformed by a mechanism which operates at many different basaltic volcanoes.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D4A6FB-5267-4015-9645-2047DE8D8FC1}"/>
              </a:ext>
            </a:extLst>
          </p:cNvPr>
          <p:cNvSpPr/>
          <p:nvPr/>
        </p:nvSpPr>
        <p:spPr>
          <a:xfrm>
            <a:off x="6984715" y="435360"/>
            <a:ext cx="4993158" cy="294330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B452B-4968-49D4-AC8A-8F6FCAF2A0D2}"/>
              </a:ext>
            </a:extLst>
          </p:cNvPr>
          <p:cNvSpPr txBox="1"/>
          <p:nvPr/>
        </p:nvSpPr>
        <p:spPr>
          <a:xfrm>
            <a:off x="7287481" y="3618192"/>
            <a:ext cx="400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Iceland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Thomson and Maclennan, 2012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2EF544-42E2-459E-A4C0-AD497F3913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81" r="1"/>
          <a:stretch/>
        </p:blipFill>
        <p:spPr>
          <a:xfrm>
            <a:off x="9658091" y="4029919"/>
            <a:ext cx="2549147" cy="28354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6BE56A-CA31-4220-96AC-98F3CEFC09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85" t="15426" r="20742"/>
          <a:stretch/>
        </p:blipFill>
        <p:spPr>
          <a:xfrm>
            <a:off x="6788628" y="4022100"/>
            <a:ext cx="2843051" cy="283543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D0E1FD3-762F-44CD-A24E-83DFEC1D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69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7821821" cy="613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-10510" y="-17399"/>
            <a:ext cx="7741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Spatial Distribution of Deformed Grains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83B60C-26C1-42EC-B96D-5C4116175941}"/>
              </a:ext>
            </a:extLst>
          </p:cNvPr>
          <p:cNvGrpSpPr/>
          <p:nvPr/>
        </p:nvGrpSpPr>
        <p:grpSpPr>
          <a:xfrm>
            <a:off x="0" y="602813"/>
            <a:ext cx="12801600" cy="4374078"/>
            <a:chOff x="1887" y="1344662"/>
            <a:chExt cx="13317688" cy="45504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8C4DA4-D2EC-419E-8739-8B661DB92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45" b="31837"/>
            <a:stretch/>
          </p:blipFill>
          <p:spPr>
            <a:xfrm>
              <a:off x="1887" y="1344662"/>
              <a:ext cx="13317688" cy="45504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525440-BB41-418D-B88D-933B8A0F7D17}"/>
                </a:ext>
              </a:extLst>
            </p:cNvPr>
            <p:cNvSpPr txBox="1"/>
            <p:nvPr/>
          </p:nvSpPr>
          <p:spPr>
            <a:xfrm>
              <a:off x="749154" y="4721311"/>
              <a:ext cx="2002086" cy="67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Adapted from 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Poland et al., 2014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D24002C-AEA2-4E20-8C9A-48D735DC2502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568DF-7C18-4A51-96FA-B61580CAF1C2}"/>
              </a:ext>
            </a:extLst>
          </p:cNvPr>
          <p:cNvSpPr txBox="1"/>
          <p:nvPr/>
        </p:nvSpPr>
        <p:spPr>
          <a:xfrm>
            <a:off x="121860" y="4776500"/>
            <a:ext cx="11732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find that eruptions containing high proportions of deformed grains are located on </a:t>
            </a:r>
            <a:r>
              <a:rPr lang="en-GB" sz="2400" dirty="0" err="1"/>
              <a:t>Kīlauea’s</a:t>
            </a:r>
            <a:r>
              <a:rPr lang="en-GB" sz="2400" dirty="0"/>
              <a:t> rift zones </a:t>
            </a:r>
            <a:r>
              <a:rPr lang="en-GB" sz="2400" b="1" dirty="0"/>
              <a:t>and</a:t>
            </a:r>
            <a:r>
              <a:rPr lang="en-GB" sz="2400" dirty="0"/>
              <a:t> on the rim of the summit caldera.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It seems very unlikely these eruptions were all supplied by deep magma transport paths.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However, these eruptions derive their magma supply from the deeper reservoir at 3-5 km.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We suggest that olivines are deformed by processes operating within this reservoir.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13915-704D-4954-A0AB-BE8B354CFA20}"/>
              </a:ext>
            </a:extLst>
          </p:cNvPr>
          <p:cNvSpPr/>
          <p:nvPr/>
        </p:nvSpPr>
        <p:spPr>
          <a:xfrm>
            <a:off x="121860" y="4767625"/>
            <a:ext cx="11948280" cy="194786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202AD94-1301-4006-99E4-D51F63DC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58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422520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12707" y="-10510"/>
            <a:ext cx="4283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Gravitational Loading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D4E2AE0-E7F4-4B65-A842-068E15B94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/>
        </p:blipFill>
        <p:spPr>
          <a:xfrm>
            <a:off x="94462" y="1231900"/>
            <a:ext cx="4662775" cy="5495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DF42E7-490B-4C00-95DA-91D25A2E3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970" b="-2676"/>
          <a:stretch/>
        </p:blipFill>
        <p:spPr>
          <a:xfrm>
            <a:off x="5242917" y="2112051"/>
            <a:ext cx="5876925" cy="777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D41E80-C24C-42A3-A05C-B24E163D6F55}"/>
                  </a:ext>
                </a:extLst>
              </p:cNvPr>
              <p:cNvSpPr txBox="1"/>
              <p:nvPr/>
            </p:nvSpPr>
            <p:spPr>
              <a:xfrm>
                <a:off x="5912092" y="954826"/>
                <a:ext cx="4342471" cy="597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3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36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D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l-GR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Δρ</m:t>
                      </m:r>
                      <m:r>
                        <m:rPr>
                          <m:nor/>
                        </m:rP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36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36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GB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D41E80-C24C-42A3-A05C-B24E163D6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092" y="954826"/>
                <a:ext cx="4342471" cy="597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6306475-F1F2-4345-A7F1-DF18C50AD30C}"/>
              </a:ext>
            </a:extLst>
          </p:cNvPr>
          <p:cNvSpPr txBox="1"/>
          <p:nvPr/>
        </p:nvSpPr>
        <p:spPr>
          <a:xfrm>
            <a:off x="6330283" y="291119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H ~ 540-2160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59593-78D2-4607-AC3B-064A7C9C0F4B}"/>
              </a:ext>
            </a:extLst>
          </p:cNvPr>
          <p:cNvSpPr txBox="1"/>
          <p:nvPr/>
        </p:nvSpPr>
        <p:spPr>
          <a:xfrm>
            <a:off x="406248" y="872448"/>
            <a:ext cx="30623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rgbClr val="FF0000"/>
                </a:solidFill>
              </a:rPr>
              <a:t>Magmastatic</a:t>
            </a:r>
            <a:r>
              <a:rPr lang="en-GB" sz="2500" dirty="0">
                <a:solidFill>
                  <a:srgbClr val="FF0000"/>
                </a:solidFill>
              </a:rPr>
              <a:t> 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6D3D2-F747-4839-9999-ED30138AE9A3}"/>
              </a:ext>
            </a:extLst>
          </p:cNvPr>
          <p:cNvSpPr txBox="1"/>
          <p:nvPr/>
        </p:nvSpPr>
        <p:spPr>
          <a:xfrm>
            <a:off x="4896937" y="3769010"/>
            <a:ext cx="72006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Due to their high densities, olivine crystals settle into mush piles at the base of magma storage reservoirs.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differential stress exerted on these settled crystals scales as a function of the density difference between olivine and the melt, as well as the height of the mush pile.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Differential stresses of 3-12 MPa can be generated in mush piles with heights of 540-2160 m</a:t>
            </a:r>
            <a:r>
              <a:rPr lang="en-GB" sz="24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F0EEE-A945-4555-8A5E-B34B005F10BC}"/>
              </a:ext>
            </a:extLst>
          </p:cNvPr>
          <p:cNvSpPr/>
          <p:nvPr/>
        </p:nvSpPr>
        <p:spPr>
          <a:xfrm>
            <a:off x="4869538" y="3769011"/>
            <a:ext cx="7200602" cy="2957970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C613B8E-41E4-4B28-BAF0-A4140A92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5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2614038" cy="5707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10510" y="-86088"/>
            <a:ext cx="2593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Force Chains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FAC8E-93DF-4ACD-BCC8-15AE42158060}"/>
              </a:ext>
            </a:extLst>
          </p:cNvPr>
          <p:cNvSpPr txBox="1"/>
          <p:nvPr/>
        </p:nvSpPr>
        <p:spPr>
          <a:xfrm>
            <a:off x="5226598" y="6405991"/>
            <a:ext cx="345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Adapted from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Bergantz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et al., 2017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96AAA8-B42A-4928-B792-58ABD31F766F}"/>
              </a:ext>
            </a:extLst>
          </p:cNvPr>
          <p:cNvCxnSpPr/>
          <p:nvPr/>
        </p:nvCxnSpPr>
        <p:spPr>
          <a:xfrm>
            <a:off x="5544312" y="1680437"/>
            <a:ext cx="0" cy="42314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F81CDA-AF45-456B-AF7B-9543F3A8C1AB}"/>
              </a:ext>
            </a:extLst>
          </p:cNvPr>
          <p:cNvSpPr txBox="1"/>
          <p:nvPr/>
        </p:nvSpPr>
        <p:spPr>
          <a:xfrm rot="16200000">
            <a:off x="4491631" y="3549959"/>
            <a:ext cx="16433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/>
              <a:t>180-720 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6353E8-711D-40C3-8E96-51EFFE7F292D}"/>
              </a:ext>
            </a:extLst>
          </p:cNvPr>
          <p:cNvGrpSpPr/>
          <p:nvPr/>
        </p:nvGrpSpPr>
        <p:grpSpPr>
          <a:xfrm>
            <a:off x="113899" y="1008807"/>
            <a:ext cx="8607996" cy="4903115"/>
            <a:chOff x="121186" y="1057796"/>
            <a:chExt cx="9293238" cy="5293428"/>
          </a:xfrm>
        </p:grpSpPr>
        <p:pic>
          <p:nvPicPr>
            <p:cNvPr id="1026" name="Picture 2" descr="Image result for force chains photoelastic discs">
              <a:extLst>
                <a:ext uri="{FF2B5EF4-FFF2-40B4-BE49-F238E27FC236}">
                  <a16:creationId xmlns:a16="http://schemas.microsoft.com/office/drawing/2014/main" id="{3C7DDE70-D839-4411-94DE-F6E40FE51A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57"/>
            <a:stretch/>
          </p:blipFill>
          <p:spPr bwMode="auto">
            <a:xfrm>
              <a:off x="121186" y="1057796"/>
              <a:ext cx="5241504" cy="5293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picture containing building, window&#10;&#10;Description automatically generated">
              <a:extLst>
                <a:ext uri="{FF2B5EF4-FFF2-40B4-BE49-F238E27FC236}">
                  <a16:creationId xmlns:a16="http://schemas.microsoft.com/office/drawing/2014/main" id="{A0FE6AB2-EA0F-4821-B3B4-B3A9E855F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73" y="1084258"/>
              <a:ext cx="3427651" cy="5194452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CDEE475-909A-453E-A0A6-0AA8C1859D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6568" y="2231571"/>
              <a:ext cx="465780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AAC84B-9D6F-433C-9B3D-DF1624B4B0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064" y="2590800"/>
              <a:ext cx="2052936" cy="21771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9118B2-0EC5-4F13-B359-7AC0C98AD7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6716" y="2764971"/>
              <a:ext cx="3492596" cy="64037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1E3E0F0-815D-4FA9-9E3A-94F91BABBD24}"/>
              </a:ext>
            </a:extLst>
          </p:cNvPr>
          <p:cNvSpPr txBox="1"/>
          <p:nvPr/>
        </p:nvSpPr>
        <p:spPr>
          <a:xfrm>
            <a:off x="8685815" y="277286"/>
            <a:ext cx="350696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Mushes behave as granular mediums, so force chains are expected to 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Certain grains will experience far more than the mean stress, while others will experience low-to-no stress. Magma injection, small seismic events and other processes will cause force chain migration.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Thus, large numbers of crystals experience ~3x the mean stress.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3E96DC-81C8-46C6-AD97-41817E56C2CD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9C456-1585-41F0-9BE6-D43D2706CCE5}"/>
              </a:ext>
            </a:extLst>
          </p:cNvPr>
          <p:cNvSpPr txBox="1"/>
          <p:nvPr/>
        </p:nvSpPr>
        <p:spPr>
          <a:xfrm>
            <a:off x="196850" y="5970563"/>
            <a:ext cx="4113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Disk Mikado Game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hlinkClick r:id="rId4"/>
              </a:rPr>
              <a:t>–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GB" dirty="0">
                <a:hlinkClick r:id="rId4"/>
              </a:rPr>
              <a:t>https://motenay.wordpress.com/portfolio</a:t>
            </a:r>
          </a:p>
          <a:p>
            <a:r>
              <a:rPr lang="en-GB" dirty="0">
                <a:hlinkClick r:id="rId4"/>
              </a:rPr>
              <a:t>/disk-mikado-mini-game/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E90EC3-A80D-412E-B635-72EDA9FB513E}"/>
              </a:ext>
            </a:extLst>
          </p:cNvPr>
          <p:cNvSpPr/>
          <p:nvPr/>
        </p:nvSpPr>
        <p:spPr>
          <a:xfrm>
            <a:off x="8751180" y="360767"/>
            <a:ext cx="3318960" cy="6187499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EF68C2E-EA74-46B7-9CBB-76BF3F91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94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08FD71-7658-491B-8007-F44457F50E1E}"/>
              </a:ext>
            </a:extLst>
          </p:cNvPr>
          <p:cNvSpPr/>
          <p:nvPr/>
        </p:nvSpPr>
        <p:spPr>
          <a:xfrm>
            <a:off x="-10510" y="-10510"/>
            <a:ext cx="610651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0D86E-B7E0-49EC-BC2D-BB39A323F654}"/>
              </a:ext>
            </a:extLst>
          </p:cNvPr>
          <p:cNvSpPr txBox="1"/>
          <p:nvPr/>
        </p:nvSpPr>
        <p:spPr>
          <a:xfrm>
            <a:off x="66464" y="-76228"/>
            <a:ext cx="601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Exploring the Parameter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64B60-2A7D-4FB5-AE47-4BB61FB8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40" y="668679"/>
            <a:ext cx="9156700" cy="42639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49374F-4DC8-45C9-BE13-E0FEC5A8F786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1A7B8-9C09-4926-8D00-3E262C020314}"/>
              </a:ext>
            </a:extLst>
          </p:cNvPr>
          <p:cNvSpPr txBox="1"/>
          <p:nvPr/>
        </p:nvSpPr>
        <p:spPr>
          <a:xfrm>
            <a:off x="-10510" y="4919008"/>
            <a:ext cx="1210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Stress amplification in force chains reduces the required mush thickness to ~180 – 720 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Using a simple box model of magma input rates at Kīlauea (</a:t>
            </a:r>
            <a:r>
              <a:rPr lang="en-GB" sz="2400" b="1" dirty="0"/>
              <a:t>a</a:t>
            </a:r>
            <a:r>
              <a:rPr lang="en-GB" sz="2400" dirty="0"/>
              <a:t>, with  ~14 vol% of olivine fractionating from primary melts; Clague and Denlinger, 1994), these thicknesses can accumulate in a few centuries (</a:t>
            </a:r>
            <a:r>
              <a:rPr lang="en-GB" sz="2400" b="1" dirty="0"/>
              <a:t>b</a:t>
            </a:r>
            <a:r>
              <a:rPr lang="en-GB" sz="2400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is consistent with storage times from melt inclusion chemistry (Wieser et al., 2019).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0354CD-6DB0-4D1D-B9B3-DF0697BBD899}"/>
              </a:ext>
            </a:extLst>
          </p:cNvPr>
          <p:cNvSpPr/>
          <p:nvPr/>
        </p:nvSpPr>
        <p:spPr>
          <a:xfrm>
            <a:off x="30480" y="5000718"/>
            <a:ext cx="12108240" cy="182680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D076CCF-26CA-4E17-AC88-1E6A4AF7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32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C7A520-94D6-4488-AC11-F1E665292131}"/>
              </a:ext>
            </a:extLst>
          </p:cNvPr>
          <p:cNvSpPr/>
          <p:nvPr/>
        </p:nvSpPr>
        <p:spPr>
          <a:xfrm>
            <a:off x="-10510" y="-10510"/>
            <a:ext cx="252739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E34FD-EF72-4C97-B0B1-4B8C1B8B76A4}"/>
              </a:ext>
            </a:extLst>
          </p:cNvPr>
          <p:cNvSpPr txBox="1"/>
          <p:nvPr/>
        </p:nvSpPr>
        <p:spPr>
          <a:xfrm>
            <a:off x="55954" y="-97193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94082-61C6-4682-9F6B-5664A78C17FB}"/>
              </a:ext>
            </a:extLst>
          </p:cNvPr>
          <p:cNvSpPr txBox="1"/>
          <p:nvPr/>
        </p:nvSpPr>
        <p:spPr>
          <a:xfrm>
            <a:off x="240601" y="1166842"/>
            <a:ext cx="117107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Deformed olivine crystals show different crystallographic signatures from olivine dendrites – </a:t>
            </a:r>
            <a:r>
              <a:rPr lang="en-GB" sz="2800" dirty="0"/>
              <a:t>Rules out an origin from fast crystal growth</a:t>
            </a:r>
          </a:p>
          <a:p>
            <a:endParaRPr lang="en-GB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They are present in a variety of basaltic systems –</a:t>
            </a:r>
            <a:r>
              <a:rPr lang="en-GB" sz="2800" dirty="0"/>
              <a:t> Inconsistent with an origin from deep rift zone dunitic bodies, which are unique to Kīlauea. </a:t>
            </a:r>
          </a:p>
          <a:p>
            <a:endParaRPr lang="en-GB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Gravitational loading within mush piles</a:t>
            </a:r>
            <a:r>
              <a:rPr lang="en-GB" sz="2800" dirty="0"/>
              <a:t>– Accounts for the near-ubiquity of these textures in basaltic volcanoes worldwide, as well as their prevalence in </a:t>
            </a:r>
            <a:r>
              <a:rPr lang="en-GB" sz="2800" dirty="0" err="1"/>
              <a:t>Kīlauean</a:t>
            </a:r>
            <a:r>
              <a:rPr lang="en-GB" sz="2800" dirty="0"/>
              <a:t> eruptions which are thought to tap the deeper reservoir (where the vast majority of olivine fractionation takes place). </a:t>
            </a:r>
          </a:p>
          <a:p>
            <a:endParaRPr lang="en-GB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Piezometric techniques – </a:t>
            </a:r>
            <a:r>
              <a:rPr lang="en-GB" sz="2800" dirty="0"/>
              <a:t>Provide the first quantitative constraints on the geometry of mush piles within volcanic systems.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25A1DC-3F10-4E51-873F-E3D3D6D617EB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2CB5589-D7D2-42C8-B3F7-2E2988D9D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057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8A370-D403-4C19-A868-BA6EA6DE3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"/>
          <a:stretch/>
        </p:blipFill>
        <p:spPr>
          <a:xfrm>
            <a:off x="695325" y="984885"/>
            <a:ext cx="10801350" cy="48672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AEEDF-5603-48E2-9348-0A4D11302FB5}"/>
              </a:ext>
            </a:extLst>
          </p:cNvPr>
          <p:cNvSpPr/>
          <p:nvPr/>
        </p:nvSpPr>
        <p:spPr>
          <a:xfrm>
            <a:off x="319995" y="5765025"/>
            <a:ext cx="11552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hlinkClick r:id="rId3"/>
              </a:rPr>
              <a:t>https://www.nature.com/articles/s41467-019-13635-y</a:t>
            </a:r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C9A28D-8065-4DA4-8450-3AEF04E8725F}"/>
              </a:ext>
            </a:extLst>
          </p:cNvPr>
          <p:cNvSpPr/>
          <p:nvPr/>
        </p:nvSpPr>
        <p:spPr>
          <a:xfrm>
            <a:off x="-10510" y="-10510"/>
            <a:ext cx="252739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2F13D-3F05-4A8E-99EE-3D56248D1DB2}"/>
              </a:ext>
            </a:extLst>
          </p:cNvPr>
          <p:cNvSpPr txBox="1"/>
          <p:nvPr/>
        </p:nvSpPr>
        <p:spPr>
          <a:xfrm>
            <a:off x="55954" y="-9719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This paper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D63D1F-6FC7-484E-AC6E-3E3DB2A89279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2D0623-38D9-4DF8-A12D-C0CE4E3F9540}"/>
              </a:ext>
            </a:extLst>
          </p:cNvPr>
          <p:cNvSpPr/>
          <p:nvPr/>
        </p:nvSpPr>
        <p:spPr>
          <a:xfrm>
            <a:off x="167837" y="5765025"/>
            <a:ext cx="11818680" cy="87239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BCE23A1-54E8-4F2B-9D42-5D8CE903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57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833CC5-D2E4-4901-8DB6-A16491680940}"/>
              </a:ext>
            </a:extLst>
          </p:cNvPr>
          <p:cNvSpPr txBox="1"/>
          <p:nvPr/>
        </p:nvSpPr>
        <p:spPr>
          <a:xfrm>
            <a:off x="301557" y="6025639"/>
            <a:ext cx="1207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hlinkClick r:id="rId2"/>
              </a:rPr>
              <a:t>https://www.nature.com/articles/s41467-019-13518-2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4A69B-F870-4AB6-8784-A66DC09B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171" y="635821"/>
            <a:ext cx="8394011" cy="5396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255E51-ADBC-4F50-888B-4B1E5ACA8396}"/>
              </a:ext>
            </a:extLst>
          </p:cNvPr>
          <p:cNvSpPr/>
          <p:nvPr/>
        </p:nvSpPr>
        <p:spPr>
          <a:xfrm>
            <a:off x="-10510" y="-10510"/>
            <a:ext cx="992921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E53F7-0B31-42E9-9FC2-2B02DB7DCFE3}"/>
              </a:ext>
            </a:extLst>
          </p:cNvPr>
          <p:cNvSpPr txBox="1"/>
          <p:nvPr/>
        </p:nvSpPr>
        <p:spPr>
          <a:xfrm>
            <a:off x="55954" y="-97193"/>
            <a:ext cx="9765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Companion paper – links to melt inclusion records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83355E-69BD-4082-8ECF-44E21C4335B3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56B0C-5A05-4723-B807-A40C8BE01D17}"/>
              </a:ext>
            </a:extLst>
          </p:cNvPr>
          <p:cNvSpPr/>
          <p:nvPr/>
        </p:nvSpPr>
        <p:spPr>
          <a:xfrm>
            <a:off x="167837" y="6118654"/>
            <a:ext cx="11818680" cy="64633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26C261A-1CAA-41E9-8236-0F2C9DB8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638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4A347-92BA-42C6-962D-3D14D427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2275"/>
            <a:ext cx="10515600" cy="1325563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DFB83-0777-45CC-A37B-D273B000661B}"/>
              </a:ext>
            </a:extLst>
          </p:cNvPr>
          <p:cNvSpPr txBox="1"/>
          <p:nvPr/>
        </p:nvSpPr>
        <p:spPr>
          <a:xfrm>
            <a:off x="134620" y="474345"/>
            <a:ext cx="118592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Bai, Q. &amp; </a:t>
            </a:r>
            <a:r>
              <a:rPr lang="en-US" dirty="0" err="1"/>
              <a:t>Kohlstedt</a:t>
            </a:r>
            <a:r>
              <a:rPr lang="en-US" dirty="0"/>
              <a:t>, D. L. High-temperature creep of olivine single crystals, 2. Dislocation structures. Tectonophysics 206, 1–29 (1992)</a:t>
            </a:r>
          </a:p>
          <a:p>
            <a:r>
              <a:rPr lang="en-GB" dirty="0" err="1"/>
              <a:t>Bergantz</a:t>
            </a:r>
            <a:r>
              <a:rPr lang="en-GB" dirty="0"/>
              <a:t>, G. W., </a:t>
            </a:r>
            <a:r>
              <a:rPr lang="en-GB" dirty="0" err="1"/>
              <a:t>Schleicher</a:t>
            </a:r>
            <a:r>
              <a:rPr lang="en-GB" dirty="0"/>
              <a:t>, J. M. &amp; </a:t>
            </a:r>
            <a:r>
              <a:rPr lang="en-GB" dirty="0" err="1"/>
              <a:t>Burgisser</a:t>
            </a:r>
            <a:r>
              <a:rPr lang="en-GB" dirty="0"/>
              <a:t>, A. On the kinematics and dynamics of crystal-rich systems: </a:t>
            </a:r>
            <a:r>
              <a:rPr lang="en-GB" dirty="0" err="1"/>
              <a:t>hydrogranular</a:t>
            </a:r>
            <a:r>
              <a:rPr lang="en-GB" dirty="0"/>
              <a:t> dynamics. J. </a:t>
            </a:r>
            <a:r>
              <a:rPr lang="en-GB" dirty="0" err="1"/>
              <a:t>Geophys</a:t>
            </a:r>
            <a:r>
              <a:rPr lang="en-GB" dirty="0"/>
              <a:t>. Res. 122, 6131–6159 (2017).</a:t>
            </a:r>
          </a:p>
          <a:p>
            <a:r>
              <a:rPr lang="en-GB" dirty="0"/>
              <a:t>Clague, D. A. &amp; Denlinger, R. P. Role of olivine cumulates in destabilizing the flanks of Hawaiian volcanoes. Bull. </a:t>
            </a:r>
            <a:r>
              <a:rPr lang="en-GB" dirty="0" err="1"/>
              <a:t>Volcanol</a:t>
            </a:r>
            <a:r>
              <a:rPr lang="en-GB" dirty="0"/>
              <a:t>. 56, 425–434 (1994)</a:t>
            </a:r>
          </a:p>
          <a:p>
            <a:r>
              <a:rPr lang="en-GB" dirty="0"/>
              <a:t>Denlinger, R. P. &amp; Morgan, J. K. Instability of Hawaiian volcanoes. </a:t>
            </a:r>
            <a:r>
              <a:rPr lang="en-GB" dirty="0" err="1"/>
              <a:t>Charact</a:t>
            </a:r>
            <a:r>
              <a:rPr lang="en-GB" dirty="0"/>
              <a:t>. Hawaii. Volcanoes 1801, 149–176 (2014).</a:t>
            </a:r>
          </a:p>
          <a:p>
            <a:r>
              <a:rPr lang="en-GB" dirty="0"/>
              <a:t>Poland, M. P., </a:t>
            </a:r>
            <a:r>
              <a:rPr lang="en-GB" dirty="0" err="1"/>
              <a:t>Miklius</a:t>
            </a:r>
            <a:r>
              <a:rPr lang="en-GB" dirty="0"/>
              <a:t>, A. &amp; Emily, M.-B. Magma supply, storage, and transport at shield-stage Hawaiian volcanoes. </a:t>
            </a:r>
            <a:r>
              <a:rPr lang="en-GB" dirty="0" err="1"/>
              <a:t>Charact</a:t>
            </a:r>
            <a:r>
              <a:rPr lang="en-GB" dirty="0"/>
              <a:t>. Hawaii. Volcanoes 1081, 179–234 (2014)</a:t>
            </a:r>
          </a:p>
          <a:p>
            <a:r>
              <a:rPr lang="en-GB" dirty="0" err="1"/>
              <a:t>Sakyi</a:t>
            </a:r>
            <a:r>
              <a:rPr lang="en-GB" dirty="0"/>
              <a:t>, P. A., Tanaka, R., Kobayashi, K. &amp; Nakamura, E. Inherited Pb isotopic records in olivine </a:t>
            </a:r>
            <a:r>
              <a:rPr lang="en-GB" dirty="0" err="1"/>
              <a:t>antecryst</a:t>
            </a:r>
            <a:r>
              <a:rPr lang="en-GB" dirty="0"/>
              <a:t>-hosted melt inclusions from Hawaiian lavas. </a:t>
            </a:r>
            <a:r>
              <a:rPr lang="en-GB" dirty="0" err="1"/>
              <a:t>Geochim</a:t>
            </a:r>
            <a:r>
              <a:rPr lang="en-GB" dirty="0"/>
              <a:t>. et </a:t>
            </a:r>
            <a:r>
              <a:rPr lang="en-GB" dirty="0" err="1"/>
              <a:t>Cosmochim</a:t>
            </a:r>
            <a:r>
              <a:rPr lang="en-GB" dirty="0"/>
              <a:t>. Acta 95, 169–195 (2012).</a:t>
            </a:r>
          </a:p>
          <a:p>
            <a:r>
              <a:rPr lang="en-GB" dirty="0" err="1"/>
              <a:t>Skemer</a:t>
            </a:r>
            <a:r>
              <a:rPr lang="en-GB" dirty="0"/>
              <a:t>, P., and Hansen, L.N. Inferring upper-mantle flow from seismic anisotropy: An experimental perspective. Tectonophysics. 1-4, 2016. </a:t>
            </a:r>
          </a:p>
          <a:p>
            <a:r>
              <a:rPr lang="en-US" dirty="0" err="1"/>
              <a:t>Toriumi</a:t>
            </a:r>
            <a:r>
              <a:rPr lang="en-US" dirty="0"/>
              <a:t>, M. Relation between dislocation density and subgrain size of naturally deformed olivine in peridotites. Contrib. Mineral. Petrol. 68, 181–186 (1979).</a:t>
            </a:r>
          </a:p>
          <a:p>
            <a:r>
              <a:rPr lang="en-US" dirty="0"/>
              <a:t>Thomson, A. &amp; Maclennan, J. The distribution of olivine compositions in Icelandic basalts and </a:t>
            </a:r>
            <a:r>
              <a:rPr lang="en-US" dirty="0" err="1"/>
              <a:t>picrites</a:t>
            </a:r>
            <a:r>
              <a:rPr lang="en-US" dirty="0"/>
              <a:t>. J. Petrol. 54, 745–768 (2013).</a:t>
            </a:r>
            <a:endParaRPr lang="en-GB" dirty="0"/>
          </a:p>
          <a:p>
            <a:r>
              <a:rPr lang="en-GB" dirty="0" err="1"/>
              <a:t>Vinet</a:t>
            </a:r>
            <a:r>
              <a:rPr lang="en-GB" dirty="0"/>
              <a:t>, N. &amp; Higgins, M. D. Magma solidification processes beneath Kīlauea Volcano, Hawaii: a quantitative textural and geochemical study of the 1969–1974 Mauna Ulu Lavas. J. Petrol. 51, 1297–1332 (2010)</a:t>
            </a:r>
          </a:p>
          <a:p>
            <a:r>
              <a:rPr lang="en-GB" dirty="0"/>
              <a:t>Wieser, P. E., Edmonds, M., Maclennan, J., Jenner, F. E. &amp; Kunz, B. E. Crystal scavenging from mush piles recorded by melt inclusions. Nat. </a:t>
            </a:r>
            <a:r>
              <a:rPr lang="en-GB" dirty="0" err="1"/>
              <a:t>Commun</a:t>
            </a:r>
            <a:r>
              <a:rPr lang="en-GB" dirty="0"/>
              <a:t>. (2019). https://doi.org/10.1038/s41467-019-13518-2. (2019).</a:t>
            </a:r>
          </a:p>
          <a:p>
            <a:r>
              <a:rPr lang="en-GB" dirty="0"/>
              <a:t>MTEX - </a:t>
            </a:r>
            <a:r>
              <a:rPr lang="en-GB" dirty="0">
                <a:hlinkClick r:id="rId2"/>
              </a:rPr>
              <a:t>https://mtex-toolbox.github.io/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93802E-5CD9-41F6-B426-E90ACAB7D5CE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57F13C-64ED-46F0-9BCE-1739A5DA7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420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6CEB1-7FA7-4A16-95CC-40DC5B517736}"/>
              </a:ext>
            </a:extLst>
          </p:cNvPr>
          <p:cNvSpPr/>
          <p:nvPr/>
        </p:nvSpPr>
        <p:spPr>
          <a:xfrm>
            <a:off x="-1" y="0"/>
            <a:ext cx="3417571" cy="777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CD840-D7E1-4A1C-94B5-4D1EFD924CA1}"/>
              </a:ext>
            </a:extLst>
          </p:cNvPr>
          <p:cNvSpPr txBox="1"/>
          <p:nvPr/>
        </p:nvSpPr>
        <p:spPr>
          <a:xfrm>
            <a:off x="133380" y="52622"/>
            <a:ext cx="30744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Kīlauea Volcano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6F7F2A-39B5-45B5-992E-D75497DDF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29"/>
          <a:stretch/>
        </p:blipFill>
        <p:spPr>
          <a:xfrm>
            <a:off x="4461846" y="1381382"/>
            <a:ext cx="7551084" cy="409523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E7691-277B-45E0-B3EE-04350AF94D3F}"/>
              </a:ext>
            </a:extLst>
          </p:cNvPr>
          <p:cNvGrpSpPr/>
          <p:nvPr/>
        </p:nvGrpSpPr>
        <p:grpSpPr>
          <a:xfrm>
            <a:off x="-473899" y="1371654"/>
            <a:ext cx="5013569" cy="4032835"/>
            <a:chOff x="19016" y="1772816"/>
            <a:chExt cx="4913024" cy="3903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ACB775-CEBE-483E-AD92-5F8734729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16" y="1772816"/>
              <a:ext cx="4913024" cy="3903439"/>
            </a:xfrm>
            <a:prstGeom prst="rect">
              <a:avLst/>
            </a:prstGeom>
          </p:spPr>
        </p:pic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0A9B9A8-4D5C-4F8A-9862-F2645F7B64CF}"/>
                </a:ext>
              </a:extLst>
            </p:cNvPr>
            <p:cNvSpPr/>
            <p:nvPr/>
          </p:nvSpPr>
          <p:spPr bwMode="auto">
            <a:xfrm>
              <a:off x="4043601" y="4402769"/>
              <a:ext cx="216024" cy="21602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C785024-6FF2-4C88-90E3-D11694A0926A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91533-0324-4615-99A9-3111D32D61EA}"/>
              </a:ext>
            </a:extLst>
          </p:cNvPr>
          <p:cNvSpPr txBox="1"/>
          <p:nvPr/>
        </p:nvSpPr>
        <p:spPr>
          <a:xfrm>
            <a:off x="133380" y="5574210"/>
            <a:ext cx="1187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focus on Kīlauea - the youngest volcano on the island of Hawai’i (</a:t>
            </a:r>
            <a:r>
              <a:rPr lang="en-GB" sz="2400" b="1" dirty="0"/>
              <a:t>a</a:t>
            </a:r>
            <a:r>
              <a:rPr lang="en-GB" sz="2400" dirty="0"/>
              <a:t>, red triangle).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Eruptive activity is focused around the summit caldera, and on two prominent rift zones extending to the East and South West (</a:t>
            </a:r>
            <a:r>
              <a:rPr lang="en-GB" sz="2400" b="1" dirty="0"/>
              <a:t>b</a:t>
            </a:r>
            <a:r>
              <a:rPr lang="en-GB" sz="2400" dirty="0"/>
              <a:t>).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22D82-E6B7-4880-B03F-149AD3F02570}"/>
              </a:ext>
            </a:extLst>
          </p:cNvPr>
          <p:cNvSpPr/>
          <p:nvPr/>
        </p:nvSpPr>
        <p:spPr>
          <a:xfrm>
            <a:off x="76200" y="5535944"/>
            <a:ext cx="12052300" cy="1200329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830D4-20B6-476F-AE42-76B4AA8894D8}"/>
              </a:ext>
            </a:extLst>
          </p:cNvPr>
          <p:cNvSpPr txBox="1"/>
          <p:nvPr/>
        </p:nvSpPr>
        <p:spPr>
          <a:xfrm>
            <a:off x="4100078" y="1313932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65AAF-5FA5-4AB2-ACBE-C9E3D0D32A8C}"/>
              </a:ext>
            </a:extLst>
          </p:cNvPr>
          <p:cNvSpPr txBox="1"/>
          <p:nvPr/>
        </p:nvSpPr>
        <p:spPr>
          <a:xfrm>
            <a:off x="11469751" y="1265292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</a:rPr>
              <a:t>b)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A5A173-AC4D-494E-92D8-D5771B41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54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6CEB1-7FA7-4A16-95CC-40DC5B517736}"/>
              </a:ext>
            </a:extLst>
          </p:cNvPr>
          <p:cNvSpPr/>
          <p:nvPr/>
        </p:nvSpPr>
        <p:spPr>
          <a:xfrm>
            <a:off x="-1" y="0"/>
            <a:ext cx="3714751" cy="777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CD840-D7E1-4A1C-94B5-4D1EFD924CA1}"/>
              </a:ext>
            </a:extLst>
          </p:cNvPr>
          <p:cNvSpPr txBox="1"/>
          <p:nvPr/>
        </p:nvSpPr>
        <p:spPr>
          <a:xfrm>
            <a:off x="98889" y="79582"/>
            <a:ext cx="34913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Volcanic Plumbing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DFAED-387C-4355-B442-43954B004B33}"/>
              </a:ext>
            </a:extLst>
          </p:cNvPr>
          <p:cNvSpPr txBox="1"/>
          <p:nvPr/>
        </p:nvSpPr>
        <p:spPr>
          <a:xfrm>
            <a:off x="8147963" y="2083074"/>
            <a:ext cx="3966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Primary melts ascend from the Hawaiian mantle plume, and are stored within two main magma storage reservoirs  (3-5 km and 1-2 km depth).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It is thought that melts travel laterally from the deeper reservoir (1.) into the rift zones.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FB11AC-FBC3-4F24-BA69-C6D7D9F1CAFF}"/>
              </a:ext>
            </a:extLst>
          </p:cNvPr>
          <p:cNvGrpSpPr/>
          <p:nvPr/>
        </p:nvGrpSpPr>
        <p:grpSpPr>
          <a:xfrm>
            <a:off x="291707" y="880843"/>
            <a:ext cx="8082719" cy="5759987"/>
            <a:chOff x="191819" y="987029"/>
            <a:chExt cx="6876763" cy="4900587"/>
          </a:xfrm>
        </p:grpSpPr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27D22FCA-CDC9-4295-B726-627CDE5F0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69"/>
            <a:stretch/>
          </p:blipFill>
          <p:spPr>
            <a:xfrm>
              <a:off x="191819" y="987029"/>
              <a:ext cx="6876763" cy="490058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6DF75C-5F37-4CAC-851C-50CC4002AC3E}"/>
                </a:ext>
              </a:extLst>
            </p:cNvPr>
            <p:cNvSpPr txBox="1"/>
            <p:nvPr/>
          </p:nvSpPr>
          <p:spPr>
            <a:xfrm>
              <a:off x="1507724" y="2788615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1.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498415-4920-4FC4-8AF9-B02A6003B025}"/>
                </a:ext>
              </a:extLst>
            </p:cNvPr>
            <p:cNvSpPr txBox="1"/>
            <p:nvPr/>
          </p:nvSpPr>
          <p:spPr>
            <a:xfrm>
              <a:off x="1614930" y="2326950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2.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B91DCD2-535B-4A7C-84BE-3E128C452F6A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A18BDC-0AAB-4B45-BD6F-B4604C52C8F7}"/>
              </a:ext>
            </a:extLst>
          </p:cNvPr>
          <p:cNvSpPr/>
          <p:nvPr/>
        </p:nvSpPr>
        <p:spPr>
          <a:xfrm>
            <a:off x="8147963" y="2088428"/>
            <a:ext cx="3966344" cy="4426672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C908EEB-D884-45F4-9CB9-F59AB99A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25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6CEB1-7FA7-4A16-95CC-40DC5B517736}"/>
              </a:ext>
            </a:extLst>
          </p:cNvPr>
          <p:cNvSpPr/>
          <p:nvPr/>
        </p:nvSpPr>
        <p:spPr>
          <a:xfrm>
            <a:off x="-10510" y="-10510"/>
            <a:ext cx="3313780" cy="777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DF179-B7CE-438A-91C0-EE8405C8274B}"/>
              </a:ext>
            </a:extLst>
          </p:cNvPr>
          <p:cNvSpPr txBox="1"/>
          <p:nvPr/>
        </p:nvSpPr>
        <p:spPr>
          <a:xfrm>
            <a:off x="164153" y="10917"/>
            <a:ext cx="265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Hypothesis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743961-F2E4-467F-8A8F-0300A14B26EA}"/>
              </a:ext>
            </a:extLst>
          </p:cNvPr>
          <p:cNvGrpSpPr/>
          <p:nvPr/>
        </p:nvGrpSpPr>
        <p:grpSpPr>
          <a:xfrm>
            <a:off x="64283" y="845035"/>
            <a:ext cx="12063433" cy="2958659"/>
            <a:chOff x="0" y="1815380"/>
            <a:chExt cx="12063433" cy="2958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BED906-AB73-466E-A98B-DB191A19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955" b="3366"/>
            <a:stretch/>
          </p:blipFill>
          <p:spPr>
            <a:xfrm>
              <a:off x="0" y="1883400"/>
              <a:ext cx="12063433" cy="2890639"/>
            </a:xfrm>
            <a:prstGeom prst="rect">
              <a:avLst/>
            </a:prstGeom>
          </p:spPr>
        </p:pic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D23D3F43-B05A-4CAA-B009-3B38B490A6C5}"/>
                </a:ext>
              </a:extLst>
            </p:cNvPr>
            <p:cNvSpPr/>
            <p:nvPr/>
          </p:nvSpPr>
          <p:spPr bwMode="auto">
            <a:xfrm>
              <a:off x="5436653" y="3770354"/>
              <a:ext cx="432048" cy="432048"/>
            </a:xfrm>
            <a:prstGeom prst="irregularSeal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815204-61FB-4A91-81F6-02D0DCE2EC05}"/>
                </a:ext>
              </a:extLst>
            </p:cNvPr>
            <p:cNvSpPr txBox="1"/>
            <p:nvPr/>
          </p:nvSpPr>
          <p:spPr>
            <a:xfrm>
              <a:off x="5685211" y="1815380"/>
              <a:ext cx="44598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M7.7 in 1975, M6.9 in 2018!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EE157D-144F-4EFC-A8FD-8B0F173C125F}"/>
              </a:ext>
            </a:extLst>
          </p:cNvPr>
          <p:cNvSpPr txBox="1"/>
          <p:nvPr/>
        </p:nvSpPr>
        <p:spPr>
          <a:xfrm>
            <a:off x="3685580" y="427390"/>
            <a:ext cx="722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Fig. from Denlinger and Morgan, 2014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, see also Clague and Denlinger, 1994</a:t>
            </a: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E0F97797-8C36-4105-A38A-0F6E93FFEA80}"/>
              </a:ext>
            </a:extLst>
          </p:cNvPr>
          <p:cNvSpPr/>
          <p:nvPr/>
        </p:nvSpPr>
        <p:spPr bwMode="auto">
          <a:xfrm>
            <a:off x="8203439" y="2567336"/>
            <a:ext cx="432048" cy="448697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929B30-5E22-428C-9FAA-8E8DAAB9370D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EC08EA-62F8-4C7D-8254-BAE6655C8F7B}"/>
              </a:ext>
            </a:extLst>
          </p:cNvPr>
          <p:cNvSpPr/>
          <p:nvPr/>
        </p:nvSpPr>
        <p:spPr>
          <a:xfrm>
            <a:off x="105268" y="4036360"/>
            <a:ext cx="11996704" cy="275159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D4C99-5530-4125-A9EF-68A8BBEE85D3}"/>
              </a:ext>
            </a:extLst>
          </p:cNvPr>
          <p:cNvSpPr txBox="1"/>
          <p:nvPr/>
        </p:nvSpPr>
        <p:spPr>
          <a:xfrm>
            <a:off x="118893" y="4036360"/>
            <a:ext cx="115852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south flank of Kīlauea has the structure of a large landslide slump, thrusting over the basal decollement (where the volcanic edifice rests on sea floor sediments) in large earthquake events.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It has been suggested that the creep of hot, ductile olivine cumulates within </a:t>
            </a:r>
            <a:r>
              <a:rPr lang="en-GB" sz="2400" dirty="0" err="1"/>
              <a:t>Kīlauea’s</a:t>
            </a:r>
            <a:r>
              <a:rPr lang="en-GB" sz="2400" dirty="0"/>
              <a:t> deep rift zones help to drive these collapse events. </a:t>
            </a:r>
          </a:p>
          <a:p>
            <a:r>
              <a:rPr lang="en-GB" sz="2400" b="1" u="sng" dirty="0"/>
              <a:t>Hypothesis 1</a:t>
            </a:r>
            <a:r>
              <a:rPr lang="en-GB" sz="2400" b="1" dirty="0"/>
              <a:t>: Olivine crystals are deformed within these creeping bodies. Magma transport paths through the deep rift zones carry these crystals to the surface. </a:t>
            </a:r>
          </a:p>
          <a:p>
            <a:endParaRPr lang="en-GB" sz="24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8F5406B-12CD-483C-ACC7-6FB615B3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6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7E6D6DA9-C1FB-4935-9766-3F382EAD8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64" y="380370"/>
            <a:ext cx="9442632" cy="41464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86320C-06A7-4A30-A308-E8F00B20AFF1}"/>
              </a:ext>
            </a:extLst>
          </p:cNvPr>
          <p:cNvSpPr/>
          <p:nvPr/>
        </p:nvSpPr>
        <p:spPr>
          <a:xfrm>
            <a:off x="-10510" y="-10510"/>
            <a:ext cx="3313780" cy="5820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C09A0-3528-44CA-855C-FA5CC4C6D833}"/>
              </a:ext>
            </a:extLst>
          </p:cNvPr>
          <p:cNvSpPr txBox="1"/>
          <p:nvPr/>
        </p:nvSpPr>
        <p:spPr>
          <a:xfrm>
            <a:off x="152723" y="-74831"/>
            <a:ext cx="265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Hypothesis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7AFB2-493E-47E7-9EA0-5007D2D85ACD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73FFD-726D-4889-BEB2-4257DB52BA75}"/>
              </a:ext>
            </a:extLst>
          </p:cNvPr>
          <p:cNvSpPr txBox="1"/>
          <p:nvPr/>
        </p:nvSpPr>
        <p:spPr>
          <a:xfrm>
            <a:off x="51716" y="4461168"/>
            <a:ext cx="12052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However, </a:t>
            </a:r>
            <a:r>
              <a:rPr lang="en-GB" sz="2400" dirty="0" err="1"/>
              <a:t>Welsch</a:t>
            </a:r>
            <a:r>
              <a:rPr lang="en-GB" sz="2400" dirty="0"/>
              <a:t> et al (2013) suggest that these textures form during rapid, dendritic growth.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Olivine dendrites form small “buds” which have a different orientation to the host crystal (</a:t>
            </a:r>
            <a:r>
              <a:rPr lang="en-GB" sz="2400" b="1" dirty="0"/>
              <a:t>a</a:t>
            </a:r>
            <a:r>
              <a:rPr lang="en-GB" sz="2400" dirty="0"/>
              <a:t>).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Following textural re-equilibration and the development of polyhedral crystal shapes during slower growth (</a:t>
            </a:r>
            <a:r>
              <a:rPr lang="en-GB" sz="2400" b="1" dirty="0"/>
              <a:t>b</a:t>
            </a:r>
            <a:r>
              <a:rPr lang="en-GB" sz="2400" dirty="0"/>
              <a:t>), merging of these buds with the host crystal produces planar “</a:t>
            </a:r>
            <a:r>
              <a:rPr lang="en-GB" sz="2400" dirty="0" err="1"/>
              <a:t>pseudodeformational</a:t>
            </a:r>
            <a:r>
              <a:rPr lang="en-GB" sz="2400" dirty="0"/>
              <a:t>” features (</a:t>
            </a:r>
            <a:r>
              <a:rPr lang="en-GB" sz="2400" b="1" dirty="0"/>
              <a:t>c</a:t>
            </a:r>
            <a:r>
              <a:rPr lang="en-GB" sz="2400" dirty="0"/>
              <a:t>).</a:t>
            </a:r>
          </a:p>
          <a:p>
            <a:r>
              <a:rPr lang="en-GB" sz="2400" b="1" u="sng" dirty="0"/>
              <a:t>Hypothesis 2</a:t>
            </a:r>
            <a:r>
              <a:rPr lang="en-GB" sz="2400" b="1" dirty="0"/>
              <a:t>: Rapid growth, not plastic deformation.</a:t>
            </a:r>
          </a:p>
          <a:p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44C75F-8CED-4A38-BD99-9DE1DCC0C744}"/>
              </a:ext>
            </a:extLst>
          </p:cNvPr>
          <p:cNvSpPr/>
          <p:nvPr/>
        </p:nvSpPr>
        <p:spPr>
          <a:xfrm>
            <a:off x="101236" y="4526806"/>
            <a:ext cx="11963764" cy="222629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1335D-69FC-48F1-8DAB-2C9C901DAAE6}"/>
              </a:ext>
            </a:extLst>
          </p:cNvPr>
          <p:cNvSpPr txBox="1"/>
          <p:nvPr/>
        </p:nvSpPr>
        <p:spPr>
          <a:xfrm>
            <a:off x="2941838" y="2118308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CAE051-272E-4E80-B193-7E6F72633F73}"/>
              </a:ext>
            </a:extLst>
          </p:cNvPr>
          <p:cNvSpPr txBox="1"/>
          <p:nvPr/>
        </p:nvSpPr>
        <p:spPr>
          <a:xfrm>
            <a:off x="8138678" y="3482598"/>
            <a:ext cx="465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58E82-996C-4422-A2E7-F3AC31ACC76C}"/>
              </a:ext>
            </a:extLst>
          </p:cNvPr>
          <p:cNvSpPr txBox="1"/>
          <p:nvPr/>
        </p:nvSpPr>
        <p:spPr>
          <a:xfrm>
            <a:off x="5973563" y="3366087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CF44B81-1DD5-4916-BCD5-1971770D7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76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6CEB1-7FA7-4A16-95CC-40DC5B517736}"/>
              </a:ext>
            </a:extLst>
          </p:cNvPr>
          <p:cNvSpPr/>
          <p:nvPr/>
        </p:nvSpPr>
        <p:spPr>
          <a:xfrm>
            <a:off x="-10510" y="-10510"/>
            <a:ext cx="1279240" cy="639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2A558-5F91-4FC8-B8AF-768821DEFD98}"/>
              </a:ext>
            </a:extLst>
          </p:cNvPr>
          <p:cNvSpPr txBox="1"/>
          <p:nvPr/>
        </p:nvSpPr>
        <p:spPr>
          <a:xfrm>
            <a:off x="10510" y="-73120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EBSD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0D2965-4515-4E88-85B4-278389693123}"/>
              </a:ext>
            </a:extLst>
          </p:cNvPr>
          <p:cNvGrpSpPr/>
          <p:nvPr/>
        </p:nvGrpSpPr>
        <p:grpSpPr>
          <a:xfrm>
            <a:off x="533161" y="-311191"/>
            <a:ext cx="11923844" cy="7537724"/>
            <a:chOff x="255326" y="1263609"/>
            <a:chExt cx="11923844" cy="7537724"/>
          </a:xfrm>
        </p:grpSpPr>
        <p:pic>
          <p:nvPicPr>
            <p:cNvPr id="1026" name="Picture 2" descr="Image result for cambridge earth sciences SEM">
              <a:extLst>
                <a:ext uri="{FF2B5EF4-FFF2-40B4-BE49-F238E27FC236}">
                  <a16:creationId xmlns:a16="http://schemas.microsoft.com/office/drawing/2014/main" id="{510E8331-B912-42D4-A6DF-52FFAC9F7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326" y="2398323"/>
              <a:ext cx="5481815" cy="411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picture containing indoor, building, dark, lit&#10;&#10;Description automatically generated">
              <a:extLst>
                <a:ext uri="{FF2B5EF4-FFF2-40B4-BE49-F238E27FC236}">
                  <a16:creationId xmlns:a16="http://schemas.microsoft.com/office/drawing/2014/main" id="{06665E1D-7E2A-4041-96C0-E95137A16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7134" y="1263609"/>
              <a:ext cx="6092036" cy="75377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ECC41-E422-44B8-8F39-1D7CE302F070}"/>
                </a:ext>
              </a:extLst>
            </p:cNvPr>
            <p:cNvSpPr txBox="1"/>
            <p:nvPr/>
          </p:nvSpPr>
          <p:spPr>
            <a:xfrm>
              <a:off x="919720" y="1998213"/>
              <a:ext cx="39720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accent1"/>
                  </a:solidFill>
                </a:rPr>
                <a:t>Cambridge SEM with EBSD detector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FA1484-5E6B-4CD8-80DD-B16830201772}"/>
                </a:ext>
              </a:extLst>
            </p:cNvPr>
            <p:cNvSpPr txBox="1"/>
            <p:nvPr/>
          </p:nvSpPr>
          <p:spPr>
            <a:xfrm>
              <a:off x="6787120" y="1998213"/>
              <a:ext cx="438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accent1"/>
                  </a:solidFill>
                </a:rPr>
                <a:t>Dendritic olivines from West Greenland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E2C58-0AA9-4E9F-ABA2-3B1B012B72A7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9BD8E-B14A-48CC-927C-B4C894B0EA72}"/>
              </a:ext>
            </a:extLst>
          </p:cNvPr>
          <p:cNvSpPr txBox="1"/>
          <p:nvPr/>
        </p:nvSpPr>
        <p:spPr>
          <a:xfrm>
            <a:off x="137358" y="4592406"/>
            <a:ext cx="11963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use Electron Backscatter Diffraction (EBSD,</a:t>
            </a:r>
            <a:r>
              <a:rPr lang="en-GB" sz="2400" b="1" dirty="0">
                <a:solidFill>
                  <a:srgbClr val="FF0000"/>
                </a:solidFill>
              </a:rPr>
              <a:t> a</a:t>
            </a:r>
            <a:r>
              <a:rPr lang="en-GB" sz="2400" dirty="0"/>
              <a:t>) to quantitatively assess the misorientation and Weighted Burgers Vector Directions (WBVDs) of subgrain boundaries within </a:t>
            </a:r>
            <a:r>
              <a:rPr lang="en-GB" sz="2400" dirty="0" err="1"/>
              <a:t>Kīlauean</a:t>
            </a:r>
            <a:r>
              <a:rPr lang="en-GB" sz="2400" dirty="0"/>
              <a:t> olivines and branching olivine dendrites from West Greenland (</a:t>
            </a:r>
            <a:r>
              <a:rPr lang="en-GB" sz="2400" dirty="0">
                <a:solidFill>
                  <a:srgbClr val="FF0000"/>
                </a:solidFill>
              </a:rPr>
              <a:t>b</a:t>
            </a:r>
            <a:r>
              <a:rPr lang="en-GB" sz="2400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If distorted </a:t>
            </a:r>
            <a:r>
              <a:rPr lang="en-GB" sz="2400" dirty="0" err="1"/>
              <a:t>Kīlauean</a:t>
            </a:r>
            <a:r>
              <a:rPr lang="en-GB" sz="2400" dirty="0"/>
              <a:t> olivines were formed by an early dendritic growth phase, their crystallographic signatures should match those of dendrites.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3C79-7BCD-4C97-B3C5-B9CC9ED63E83}"/>
              </a:ext>
            </a:extLst>
          </p:cNvPr>
          <p:cNvSpPr/>
          <p:nvPr/>
        </p:nvSpPr>
        <p:spPr>
          <a:xfrm>
            <a:off x="101418" y="5048781"/>
            <a:ext cx="11963764" cy="176015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F89B60-D68B-44EC-9949-FCB62D44BA6C}"/>
              </a:ext>
            </a:extLst>
          </p:cNvPr>
          <p:cNvSpPr txBox="1"/>
          <p:nvPr/>
        </p:nvSpPr>
        <p:spPr>
          <a:xfrm>
            <a:off x="3072765" y="2707362"/>
            <a:ext cx="54534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9D769B-6F8B-4C72-BA14-8CC781AB18E5}"/>
              </a:ext>
            </a:extLst>
          </p:cNvPr>
          <p:cNvSpPr txBox="1"/>
          <p:nvPr/>
        </p:nvSpPr>
        <p:spPr>
          <a:xfrm>
            <a:off x="6792284" y="668413"/>
            <a:ext cx="56457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b="1" dirty="0">
                <a:solidFill>
                  <a:srgbClr val="FF0000"/>
                </a:solidFill>
              </a:rPr>
              <a:t>b)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4C535EC-CEBE-4625-9A1D-27FB2412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53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86CEB1-7FA7-4A16-95CC-40DC5B517736}"/>
              </a:ext>
            </a:extLst>
          </p:cNvPr>
          <p:cNvSpPr/>
          <p:nvPr/>
        </p:nvSpPr>
        <p:spPr>
          <a:xfrm>
            <a:off x="-10510" y="-10510"/>
            <a:ext cx="3039358" cy="5536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2A558-5F91-4FC8-B8AF-768821DEFD98}"/>
              </a:ext>
            </a:extLst>
          </p:cNvPr>
          <p:cNvSpPr txBox="1"/>
          <p:nvPr/>
        </p:nvSpPr>
        <p:spPr>
          <a:xfrm>
            <a:off x="10510" y="-103210"/>
            <a:ext cx="3039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Misorientation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8632B-E8BB-4E3C-A481-E49C9EC16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5821"/>
            <a:ext cx="11054993" cy="4730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46164D-AFAE-4161-9C35-4DB1F372FE98}"/>
              </a:ext>
            </a:extLst>
          </p:cNvPr>
          <p:cNvSpPr txBox="1"/>
          <p:nvPr/>
        </p:nvSpPr>
        <p:spPr>
          <a:xfrm>
            <a:off x="508000" y="589271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9DD540-6D42-42E1-B4A5-15864F61FC81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6DAF9-9520-4D91-9BFC-6120D2F30082}"/>
              </a:ext>
            </a:extLst>
          </p:cNvPr>
          <p:cNvSpPr txBox="1"/>
          <p:nvPr/>
        </p:nvSpPr>
        <p:spPr>
          <a:xfrm>
            <a:off x="157072" y="4938372"/>
            <a:ext cx="11704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EBSD allows the “misorientation” between two regions of a crystal to be quantified in terms of a crystallographic axis (</a:t>
            </a:r>
            <a:r>
              <a:rPr lang="en-GB" sz="2400" b="1" dirty="0"/>
              <a:t>a</a:t>
            </a:r>
            <a:r>
              <a:rPr lang="en-GB" sz="2400" dirty="0"/>
              <a:t>) and angle (</a:t>
            </a:r>
            <a:r>
              <a:rPr lang="en-GB" sz="2400" b="1" dirty="0"/>
              <a:t>b</a:t>
            </a:r>
            <a:r>
              <a:rPr lang="en-GB" sz="2400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Misorientation axes are plotted on inverse pole figures (</a:t>
            </a:r>
            <a:r>
              <a:rPr lang="en-GB" sz="2400" b="1" dirty="0"/>
              <a:t>c</a:t>
            </a:r>
            <a:r>
              <a:rPr lang="en-GB" sz="2400" dirty="0"/>
              <a:t>)– The light and dark green crystals are </a:t>
            </a:r>
            <a:r>
              <a:rPr lang="en-GB" sz="2400" dirty="0" err="1"/>
              <a:t>misorientated</a:t>
            </a:r>
            <a:r>
              <a:rPr lang="en-GB" sz="2400" dirty="0"/>
              <a:t> about the [100] axis.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FB6B9-1D90-4391-8352-A81CBD33FDC1}"/>
              </a:ext>
            </a:extLst>
          </p:cNvPr>
          <p:cNvSpPr/>
          <p:nvPr/>
        </p:nvSpPr>
        <p:spPr>
          <a:xfrm>
            <a:off x="71164" y="5366672"/>
            <a:ext cx="11963764" cy="1491327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46419-A63A-4B7D-AD8A-75C0A2B61CB3}"/>
              </a:ext>
            </a:extLst>
          </p:cNvPr>
          <p:cNvSpPr txBox="1"/>
          <p:nvPr/>
        </p:nvSpPr>
        <p:spPr>
          <a:xfrm>
            <a:off x="1829318" y="767535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FCCA2B-56E9-4905-B2BB-B0A1E666F6BB}"/>
              </a:ext>
            </a:extLst>
          </p:cNvPr>
          <p:cNvSpPr txBox="1"/>
          <p:nvPr/>
        </p:nvSpPr>
        <p:spPr>
          <a:xfrm>
            <a:off x="853958" y="4304661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19174-761D-49E6-81D2-1B26E3D46291}"/>
              </a:ext>
            </a:extLst>
          </p:cNvPr>
          <p:cNvSpPr txBox="1"/>
          <p:nvPr/>
        </p:nvSpPr>
        <p:spPr>
          <a:xfrm>
            <a:off x="8550158" y="2123900"/>
            <a:ext cx="465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c)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A7308CE-C574-48AD-94F0-792E123E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5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9F2AF-E1F9-484B-BF28-E2F8B7928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468"/>
          <a:stretch/>
        </p:blipFill>
        <p:spPr>
          <a:xfrm>
            <a:off x="749125" y="323165"/>
            <a:ext cx="11486725" cy="43071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86CEB1-7FA7-4A16-95CC-40DC5B517736}"/>
              </a:ext>
            </a:extLst>
          </p:cNvPr>
          <p:cNvSpPr/>
          <p:nvPr/>
        </p:nvSpPr>
        <p:spPr>
          <a:xfrm>
            <a:off x="-10510" y="0"/>
            <a:ext cx="1519270" cy="7672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5788B-CF7A-47B5-924F-E8AE5D079499}"/>
              </a:ext>
            </a:extLst>
          </p:cNvPr>
          <p:cNvSpPr txBox="1"/>
          <p:nvPr/>
        </p:nvSpPr>
        <p:spPr>
          <a:xfrm>
            <a:off x="10510" y="0"/>
            <a:ext cx="1417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WBVD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43721-5FE0-49D3-92AE-0C524C8682D8}"/>
              </a:ext>
            </a:extLst>
          </p:cNvPr>
          <p:cNvSpPr/>
          <p:nvPr/>
        </p:nvSpPr>
        <p:spPr>
          <a:xfrm>
            <a:off x="0" y="6515100"/>
            <a:ext cx="3937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DFE46D-DC1A-49D0-9CE3-3F2E01E95E6C}"/>
              </a:ext>
            </a:extLst>
          </p:cNvPr>
          <p:cNvSpPr txBox="1"/>
          <p:nvPr/>
        </p:nvSpPr>
        <p:spPr>
          <a:xfrm>
            <a:off x="157072" y="4846499"/>
            <a:ext cx="11995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Burgers vector quantifies the magnitude and direction of the distortion of a lattice due to the presence of a dislocation (shown here as a red arrow for an edge and screw dislocation).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crystallographic direction of the Burgers vector can be calculated from orientation gradients in EBSD maps (Weighted Burgers Vector Direction; WBVD; Wheeler et al., 2009).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21BF5C-53CC-401D-9654-5BBD47DA052A}"/>
              </a:ext>
            </a:extLst>
          </p:cNvPr>
          <p:cNvSpPr/>
          <p:nvPr/>
        </p:nvSpPr>
        <p:spPr>
          <a:xfrm>
            <a:off x="71164" y="4888290"/>
            <a:ext cx="11963764" cy="1897201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40DE77A-29E2-4722-95F7-7B3E7817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868" y="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01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F25F74D5BC8640A1D8A02A7C257194" ma:contentTypeVersion="0" ma:contentTypeDescription="Create a new document." ma:contentTypeScope="" ma:versionID="e3dc80f998d01c2b55ab41afb1f4959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582FD7-DC97-415D-A683-41A9EF55A89E}">
  <ds:schemaRefs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BB2BE8-4489-45C7-8C28-5E057A2B7A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20A59FD-703C-4331-8139-5F5BAD3FB6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2280</Words>
  <Application>Microsoft Office PowerPoint</Application>
  <PresentationFormat>Widescreen</PresentationFormat>
  <Paragraphs>191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P.E. Wieser</dc:creator>
  <cp:lastModifiedBy>P.E. Wieser</cp:lastModifiedBy>
  <cp:revision>261</cp:revision>
  <dcterms:created xsi:type="dcterms:W3CDTF">2020-01-29T18:03:34Z</dcterms:created>
  <dcterms:modified xsi:type="dcterms:W3CDTF">2020-04-24T17:11:11Z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0x01010074F25F74D5BC8640A1D8A02A7C257194</vt:lpwstr>
  </property>
</Properties>
</file>