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7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61221-2D7B-4F22-B79F-AEA34C4005B4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5C0DA-D12C-4CF6-A419-6CF85D1D7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532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5C0DA-D12C-4CF6-A419-6CF85D1D7F8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067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5C0DA-D12C-4CF6-A419-6CF85D1D7F8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729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5C0DA-D12C-4CF6-A419-6CF85D1D7F8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78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066D-8C9A-4D3C-B7B4-4858359AE92E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E097-98CA-486D-AF4A-4AC5FDCF9E3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7669E7B-75B9-4F69-9EC7-D07DB7EDF7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735637"/>
            <a:ext cx="3111585" cy="54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05E0E62-6871-44B8-A3B8-362DB8A65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20" y="5771637"/>
            <a:ext cx="468002" cy="468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B2BDB82-243A-4751-A3E0-645F3812C2F3}"/>
              </a:ext>
            </a:extLst>
          </p:cNvPr>
          <p:cNvSpPr txBox="1"/>
          <p:nvPr userDrawn="1"/>
        </p:nvSpPr>
        <p:spPr>
          <a:xfrm>
            <a:off x="4361822" y="5978027"/>
            <a:ext cx="3642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0" dirty="0">
                <a:latin typeface="Arial" panose="020B0604020202020204" pitchFamily="34" charset="0"/>
                <a:cs typeface="Arial" panose="020B0604020202020204" pitchFamily="34" charset="0"/>
              </a:rPr>
              <a:t>Swiss Federal Research Institute WSL</a:t>
            </a:r>
            <a:endParaRPr lang="zh-CN" altLang="en-US" sz="11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25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066D-8C9A-4D3C-B7B4-4858359AE92E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E097-98CA-486D-AF4A-4AC5FDCF9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03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066D-8C9A-4D3C-B7B4-4858359AE92E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E097-98CA-486D-AF4A-4AC5FDCF9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80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066D-8C9A-4D3C-B7B4-4858359AE92E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E097-98CA-486D-AF4A-4AC5FDCF9E3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A9C2DFB-1B84-4D90-BBCC-E559ADCC3A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361476"/>
            <a:ext cx="361295" cy="3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6ADCAF0-E9E4-4F15-A586-6EA51A647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45" y="635635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4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066D-8C9A-4D3C-B7B4-4858359AE92E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E097-98CA-486D-AF4A-4AC5FDCF9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287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066D-8C9A-4D3C-B7B4-4858359AE92E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E097-98CA-486D-AF4A-4AC5FDCF9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076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066D-8C9A-4D3C-B7B4-4858359AE92E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E097-98CA-486D-AF4A-4AC5FDCF9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84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066D-8C9A-4D3C-B7B4-4858359AE92E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E097-98CA-486D-AF4A-4AC5FDCF9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745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066D-8C9A-4D3C-B7B4-4858359AE92E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E097-98CA-486D-AF4A-4AC5FDCF9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20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066D-8C9A-4D3C-B7B4-4858359AE92E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E097-98CA-486D-AF4A-4AC5FDCF9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119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066D-8C9A-4D3C-B7B4-4858359AE92E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E097-98CA-486D-AF4A-4AC5FDCF9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90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9066D-8C9A-4D3C-B7B4-4858359AE92E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FE097-98CA-486D-AF4A-4AC5FDCF9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60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kv"/><Relationship Id="rId7" Type="http://schemas.openxmlformats.org/officeDocument/2006/relationships/image" Target="../media/image18.tif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k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tiff"/><Relationship Id="rId7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4.tiff"/><Relationship Id="rId4" Type="http://schemas.openxmlformats.org/officeDocument/2006/relationships/image" Target="../media/image23.tif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tiff"/><Relationship Id="rId7" Type="http://schemas.openxmlformats.org/officeDocument/2006/relationships/image" Target="../media/image30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6CCB79-1145-458C-BBCC-5E5F6CC6D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80958"/>
            <a:ext cx="7772400" cy="2387600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Effects of Obstacle’s Curvature on Shock Waves in Gravity-Driven Experimental Flows Impacting a Circular Cylinder or a Wall</a:t>
            </a:r>
            <a:endParaRPr lang="zh-CN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5F8F86-D0C2-4526-BCB6-2AA9C4AEF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17195"/>
            <a:ext cx="6858000" cy="1912644"/>
          </a:xfrm>
        </p:spPr>
        <p:txBody>
          <a:bodyPr>
            <a:normAutofit fontScale="47500" lnSpcReduction="20000"/>
          </a:bodyPr>
          <a:lstStyle/>
          <a:p>
            <a:r>
              <a:rPr lang="en-US" altLang="zh-CN" sz="3800" dirty="0"/>
              <a:t>Zheng Chen</a:t>
            </a:r>
            <a:r>
              <a:rPr lang="en-US" altLang="zh-CN" sz="3800" baseline="30000" dirty="0"/>
              <a:t>1, 2</a:t>
            </a:r>
            <a:r>
              <a:rPr lang="en-US" altLang="zh-CN" sz="3800" dirty="0"/>
              <a:t>, </a:t>
            </a:r>
            <a:r>
              <a:rPr lang="en-US" altLang="zh-CN" sz="3800" dirty="0" err="1"/>
              <a:t>Siming</a:t>
            </a:r>
            <a:r>
              <a:rPr lang="en-US" altLang="zh-CN" sz="3800" dirty="0"/>
              <a:t> He</a:t>
            </a:r>
            <a:r>
              <a:rPr lang="en-US" altLang="zh-CN" sz="3800" baseline="30000" dirty="0"/>
              <a:t>1</a:t>
            </a:r>
            <a:r>
              <a:rPr lang="en-US" altLang="zh-CN" sz="3800" dirty="0"/>
              <a:t>, Dieter Rickenmann</a:t>
            </a:r>
            <a:r>
              <a:rPr lang="en-US" altLang="zh-CN" sz="3800" baseline="30000" dirty="0"/>
              <a:t>2</a:t>
            </a:r>
          </a:p>
          <a:p>
            <a:r>
              <a:rPr lang="en-US" altLang="zh-CN" sz="3400" dirty="0"/>
              <a:t>zheng.chen@wsl.ch</a:t>
            </a:r>
          </a:p>
          <a:p>
            <a:r>
              <a:rPr lang="en-US" altLang="zh-CN" sz="3400" dirty="0"/>
              <a:t>EGU2020 (May 2020)</a:t>
            </a:r>
          </a:p>
          <a:p>
            <a:pPr algn="l"/>
            <a:br>
              <a:rPr lang="de-DE" altLang="zh-CN" sz="2200" kern="0" dirty="0">
                <a:solidFill>
                  <a:srgbClr val="000000"/>
                </a:solidFill>
              </a:rPr>
            </a:br>
            <a:r>
              <a:rPr lang="en-US" altLang="zh-CN" sz="2900" baseline="30000" dirty="0"/>
              <a:t>1</a:t>
            </a:r>
            <a:r>
              <a:rPr lang="en-US" altLang="zh-CN" sz="2900" dirty="0"/>
              <a:t>Key Laboratory of Mountain Hazards and Surface Process, Institute of Mountain Hazards and Environment </a:t>
            </a:r>
            <a:r>
              <a:rPr lang="en-US" altLang="zh-CN" sz="2900" b="1" dirty="0"/>
              <a:t>IMHE</a:t>
            </a:r>
            <a:r>
              <a:rPr lang="en-US" altLang="zh-CN" sz="2900" dirty="0"/>
              <a:t>, CAS, 610041 Chengdu, China</a:t>
            </a:r>
          </a:p>
          <a:p>
            <a:pPr algn="l"/>
            <a:r>
              <a:rPr lang="en-US" altLang="zh-CN" sz="2900" baseline="30000" dirty="0"/>
              <a:t>2</a:t>
            </a:r>
            <a:r>
              <a:rPr lang="de-DE" altLang="zh-CN" sz="2900" kern="0" dirty="0">
                <a:solidFill>
                  <a:srgbClr val="000000"/>
                </a:solidFill>
              </a:rPr>
              <a:t>Mountain Hydrology and Mass Movements, Swiss Federal Research Institute </a:t>
            </a:r>
            <a:r>
              <a:rPr lang="de-DE" altLang="zh-CN" sz="2900" b="1" kern="0" dirty="0">
                <a:solidFill>
                  <a:srgbClr val="000000"/>
                </a:solidFill>
              </a:rPr>
              <a:t>WSL</a:t>
            </a:r>
            <a:r>
              <a:rPr lang="de-DE" altLang="zh-CN" sz="2900" kern="0" dirty="0">
                <a:solidFill>
                  <a:srgbClr val="000000"/>
                </a:solidFill>
              </a:rPr>
              <a:t>, 8903 Birmensdorf, Switzerland</a:t>
            </a:r>
          </a:p>
          <a:p>
            <a:pPr algn="l"/>
            <a:endParaRPr lang="zh-CN" altLang="zh-CN" sz="26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63319D1-C157-4C36-B1B8-E7F0DC9CBBAA}"/>
              </a:ext>
            </a:extLst>
          </p:cNvPr>
          <p:cNvSpPr txBox="1"/>
          <p:nvPr/>
        </p:nvSpPr>
        <p:spPr>
          <a:xfrm>
            <a:off x="1244338" y="6495068"/>
            <a:ext cx="2187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© Authors. All rights reserved</a:t>
            </a:r>
            <a:endParaRPr lang="zh-CN" altLang="en-US" sz="12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6790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590A2F-57B9-4516-9A14-601A59AC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03437"/>
            <a:ext cx="7886700" cy="1325563"/>
          </a:xfrm>
        </p:spPr>
        <p:txBody>
          <a:bodyPr/>
          <a:lstStyle/>
          <a:p>
            <a:pPr algn="ctr"/>
            <a:r>
              <a:rPr lang="en-US" altLang="zh-CN" dirty="0"/>
              <a:t>Thanks for listening!</a:t>
            </a:r>
            <a:br>
              <a:rPr lang="en-US" altLang="zh-CN" dirty="0"/>
            </a:br>
            <a:r>
              <a:rPr lang="en-US" altLang="zh-CN" dirty="0"/>
              <a:t>Any questions?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2689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590A2F-57B9-4516-9A14-601A59ACA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E695F6-4E1F-4829-A49F-B7F28C849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Granular-flow experimental simulation system</a:t>
            </a:r>
          </a:p>
          <a:p>
            <a:r>
              <a:rPr lang="en-US" altLang="zh-CN" dirty="0"/>
              <a:t>Methods</a:t>
            </a:r>
          </a:p>
          <a:p>
            <a:r>
              <a:rPr lang="en-US" altLang="zh-CN" dirty="0"/>
              <a:t>Granular shock waves: geometric properties, impact pressures, and seismic signals </a:t>
            </a:r>
          </a:p>
          <a:p>
            <a:r>
              <a:rPr lang="en-US" altLang="zh-CN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785456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8382E2A-03F1-4A5B-9685-B3C450202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530" y="2712002"/>
            <a:ext cx="2546728" cy="354352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03B54D5-85DC-4B1B-B02A-7CE896A9F55F}"/>
              </a:ext>
            </a:extLst>
          </p:cNvPr>
          <p:cNvSpPr txBox="1"/>
          <p:nvPr/>
        </p:nvSpPr>
        <p:spPr>
          <a:xfrm>
            <a:off x="6160450" y="6209740"/>
            <a:ext cx="1781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</a:rPr>
              <a:t>Ng et al. (2019)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2526086-7045-4920-B82E-FAF014164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3" y="209165"/>
            <a:ext cx="2765119" cy="208423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4BF2A8E-781A-4C70-BF87-715EE4914C89}"/>
              </a:ext>
            </a:extLst>
          </p:cNvPr>
          <p:cNvSpPr txBox="1"/>
          <p:nvPr/>
        </p:nvSpPr>
        <p:spPr>
          <a:xfrm>
            <a:off x="131550" y="2302309"/>
            <a:ext cx="19425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</a:rPr>
              <a:t>Cui and Gray (2013)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309A361-F316-4034-A50A-B41CC0C12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913" y="209165"/>
            <a:ext cx="1607054" cy="20842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A7D9262-03D6-4465-92FC-F3DF7251D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4393" y="209165"/>
            <a:ext cx="1486057" cy="208423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D76FC2C-16B8-43BC-AF45-2CA69F7B13B1}"/>
              </a:ext>
            </a:extLst>
          </p:cNvPr>
          <p:cNvSpPr txBox="1"/>
          <p:nvPr/>
        </p:nvSpPr>
        <p:spPr>
          <a:xfrm>
            <a:off x="2971370" y="2220209"/>
            <a:ext cx="29754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chemeClr val="bg1">
                    <a:lumMod val="50000"/>
                  </a:schemeClr>
                </a:solidFill>
              </a:rPr>
              <a:t>Tai et al. (1999 and 2001)</a:t>
            </a:r>
          </a:p>
          <a:p>
            <a:r>
              <a:rPr lang="en-US" altLang="zh-CN" sz="1050" dirty="0">
                <a:solidFill>
                  <a:schemeClr val="bg1">
                    <a:lumMod val="50000"/>
                  </a:schemeClr>
                </a:solidFill>
              </a:rPr>
              <a:t>Color pictures can be found in </a:t>
            </a:r>
            <a:r>
              <a:rPr lang="en-US" altLang="zh-CN" sz="1050" dirty="0" err="1">
                <a:solidFill>
                  <a:schemeClr val="bg1">
                    <a:lumMod val="50000"/>
                  </a:schemeClr>
                </a:solidFill>
              </a:rPr>
              <a:t>Abdelrazek</a:t>
            </a:r>
            <a:r>
              <a:rPr lang="en-US" altLang="zh-CN" sz="1050" dirty="0">
                <a:solidFill>
                  <a:schemeClr val="bg1">
                    <a:lumMod val="50000"/>
                  </a:schemeClr>
                </a:solidFill>
              </a:rPr>
              <a:t> AM, Kimura I and Shimizu Y (2016) 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02F14E3-7F0C-4E08-8B3D-85FD52F72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2411" y="209165"/>
            <a:ext cx="2357847" cy="207058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9243CB3-A672-402B-ABEE-CC3D1626E226}"/>
              </a:ext>
            </a:extLst>
          </p:cNvPr>
          <p:cNvSpPr txBox="1"/>
          <p:nvPr/>
        </p:nvSpPr>
        <p:spPr>
          <a:xfrm>
            <a:off x="6245849" y="2287878"/>
            <a:ext cx="1781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 err="1">
                <a:solidFill>
                  <a:schemeClr val="bg1">
                    <a:lumMod val="50000"/>
                  </a:schemeClr>
                </a:solidFill>
              </a:rPr>
              <a:t>Faug</a:t>
            </a:r>
            <a:r>
              <a:rPr lang="en-US" altLang="zh-CN" sz="1050" dirty="0">
                <a:solidFill>
                  <a:schemeClr val="bg1">
                    <a:lumMod val="50000"/>
                  </a:schemeClr>
                </a:solidFill>
              </a:rPr>
              <a:t> (2015)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DDE08F7-5924-4497-93FD-A6E28B11D3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33" t="2823" r="1865" b="7737"/>
          <a:stretch/>
        </p:blipFill>
        <p:spPr>
          <a:xfrm>
            <a:off x="2615905" y="4475202"/>
            <a:ext cx="3237194" cy="21264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106AEE7-3FA9-40AA-83D8-35EF59EC7F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970"/>
          <a:stretch/>
        </p:blipFill>
        <p:spPr>
          <a:xfrm>
            <a:off x="131550" y="2672613"/>
            <a:ext cx="2300565" cy="16179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5A76233-8AD2-488C-97C9-4DD175A327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030"/>
          <a:stretch/>
        </p:blipFill>
        <p:spPr>
          <a:xfrm>
            <a:off x="60588" y="4305375"/>
            <a:ext cx="2371528" cy="160441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F8D811C-3711-49C3-92F4-BF0883905825}"/>
              </a:ext>
            </a:extLst>
          </p:cNvPr>
          <p:cNvSpPr txBox="1"/>
          <p:nvPr/>
        </p:nvSpPr>
        <p:spPr>
          <a:xfrm>
            <a:off x="4795397" y="6531852"/>
            <a:ext cx="1781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</a:rPr>
              <a:t>Wang et al. (2020)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5F5E82C-80D9-4B3A-8E05-3FFB50579D67}"/>
              </a:ext>
            </a:extLst>
          </p:cNvPr>
          <p:cNvSpPr txBox="1"/>
          <p:nvPr/>
        </p:nvSpPr>
        <p:spPr>
          <a:xfrm>
            <a:off x="60588" y="5835822"/>
            <a:ext cx="1781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</a:rPr>
              <a:t>Iverson et al. (2016)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7E7B676-448B-4EAA-8E5F-6F0DDA568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7637" y="2722472"/>
            <a:ext cx="3237194" cy="158290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F874E68-3B29-4887-9D67-7AA39DF94DF9}"/>
              </a:ext>
            </a:extLst>
          </p:cNvPr>
          <p:cNvSpPr txBox="1"/>
          <p:nvPr/>
        </p:nvSpPr>
        <p:spPr>
          <a:xfrm>
            <a:off x="2470194" y="3751981"/>
            <a:ext cx="3476638" cy="1200329"/>
          </a:xfrm>
          <a:prstGeom prst="rect">
            <a:avLst/>
          </a:prstGeom>
          <a:noFill/>
          <a:ln w="76200">
            <a:solidFill>
              <a:srgbClr val="FF0000"/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Dutch801 XBd BT" panose="02020903060505020304" pitchFamily="18" charset="0"/>
                <a:cs typeface="Times New Roman" panose="02020603050405020304" pitchFamily="18" charset="0"/>
              </a:rPr>
              <a:t>Effects of obstacle shape? </a:t>
            </a:r>
            <a:endParaRPr lang="zh-CN" altLang="en-US" sz="3600" b="1" dirty="0">
              <a:solidFill>
                <a:srgbClr val="FF0000"/>
              </a:solidFill>
              <a:latin typeface="Dutch801 XBd BT" panose="0202090306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37D9A0B-F092-43A0-B38B-BEB6A9250118}"/>
              </a:ext>
            </a:extLst>
          </p:cNvPr>
          <p:cNvSpPr txBox="1"/>
          <p:nvPr/>
        </p:nvSpPr>
        <p:spPr>
          <a:xfrm>
            <a:off x="4617831" y="4213593"/>
            <a:ext cx="1781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</a:rPr>
              <a:t>Boudet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</a:rPr>
              <a:t> et al. (2007)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8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9C8A4A4-C509-4C5B-ADCA-88E3E2FAB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4" y="28281"/>
            <a:ext cx="4732020" cy="63093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18DD591-A13F-40AD-926A-77FDEDD6525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76" y="30480"/>
            <a:ext cx="3277144" cy="339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82E71E8-FE60-4345-BEB7-01B3B86424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4" b="9315"/>
          <a:stretch/>
        </p:blipFill>
        <p:spPr>
          <a:xfrm>
            <a:off x="1886879" y="58761"/>
            <a:ext cx="2880360" cy="1509407"/>
          </a:xfrm>
          <a:prstGeom prst="rect">
            <a:avLst/>
          </a:prstGeom>
          <a:ln w="38100">
            <a:solidFill>
              <a:srgbClr val="00B0F0"/>
            </a:solidFill>
            <a:prstDash val="sysDash"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CE9CACB-8962-4B13-AFF8-3061606917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36" t="61093" r="33696" b="14304"/>
          <a:stretch/>
        </p:blipFill>
        <p:spPr>
          <a:xfrm>
            <a:off x="5061676" y="3665926"/>
            <a:ext cx="1809946" cy="2027864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4FCCFBAC-7A30-48C8-A268-9670C81E487D}"/>
              </a:ext>
            </a:extLst>
          </p:cNvPr>
          <p:cNvCxnSpPr>
            <a:cxnSpLocks/>
          </p:cNvCxnSpPr>
          <p:nvPr/>
        </p:nvCxnSpPr>
        <p:spPr>
          <a:xfrm flipH="1">
            <a:off x="2753146" y="3156492"/>
            <a:ext cx="856800" cy="34918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638BFF31-598F-48C4-A3A2-DAA5F3BC6E1D}"/>
              </a:ext>
            </a:extLst>
          </p:cNvPr>
          <p:cNvSpPr txBox="1"/>
          <p:nvPr/>
        </p:nvSpPr>
        <p:spPr>
          <a:xfrm rot="21394467">
            <a:off x="3155675" y="2896455"/>
            <a:ext cx="167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Accelerometers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C4F1764E-14D3-4A94-B281-A0B098A72A75}"/>
              </a:ext>
            </a:extLst>
          </p:cNvPr>
          <p:cNvCxnSpPr>
            <a:cxnSpLocks/>
          </p:cNvCxnSpPr>
          <p:nvPr/>
        </p:nvCxnSpPr>
        <p:spPr>
          <a:xfrm flipH="1">
            <a:off x="2845067" y="3237073"/>
            <a:ext cx="559040" cy="14925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2078DE6C-8373-4BCC-98CD-55665DDEC0A0}"/>
              </a:ext>
            </a:extLst>
          </p:cNvPr>
          <p:cNvSpPr txBox="1"/>
          <p:nvPr/>
        </p:nvSpPr>
        <p:spPr>
          <a:xfrm>
            <a:off x="5078842" y="5033913"/>
            <a:ext cx="179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Pressure sensors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A732EE0-689C-4577-A309-6DFC8B5A2CAC}"/>
              </a:ext>
            </a:extLst>
          </p:cNvPr>
          <p:cNvSpPr txBox="1"/>
          <p:nvPr/>
        </p:nvSpPr>
        <p:spPr>
          <a:xfrm>
            <a:off x="5495193" y="4743368"/>
            <a:ext cx="33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B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0C938EC-1BCE-4C3D-AE0C-FB4E94308C18}"/>
              </a:ext>
            </a:extLst>
          </p:cNvPr>
          <p:cNvSpPr txBox="1"/>
          <p:nvPr/>
        </p:nvSpPr>
        <p:spPr>
          <a:xfrm>
            <a:off x="5852835" y="4427655"/>
            <a:ext cx="33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A7AE98F-07B3-49C6-B98E-D3E3790764A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37" y="3665926"/>
            <a:ext cx="647700" cy="61341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B91F180-74C2-4C98-86E0-286E8C3910D7}"/>
              </a:ext>
            </a:extLst>
          </p:cNvPr>
          <p:cNvSpPr txBox="1"/>
          <p:nvPr/>
        </p:nvSpPr>
        <p:spPr>
          <a:xfrm>
            <a:off x="6898692" y="4310526"/>
            <a:ext cx="179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Accelerometer</a:t>
            </a:r>
            <a:endParaRPr lang="zh-CN" altLang="en-US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CF68187-6DDD-4F0B-A51C-7E6C600299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"/>
          <a:stretch/>
        </p:blipFill>
        <p:spPr>
          <a:xfrm>
            <a:off x="6898692" y="4928034"/>
            <a:ext cx="1670090" cy="122132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EC125558-F80E-49B6-8450-F06D806E8519}"/>
              </a:ext>
            </a:extLst>
          </p:cNvPr>
          <p:cNvSpPr txBox="1"/>
          <p:nvPr/>
        </p:nvSpPr>
        <p:spPr>
          <a:xfrm>
            <a:off x="6898692" y="6149355"/>
            <a:ext cx="179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Pressure sensor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12FC2B5-303C-437C-AC2D-53BB26E47515}"/>
              </a:ext>
            </a:extLst>
          </p:cNvPr>
          <p:cNvSpPr txBox="1"/>
          <p:nvPr/>
        </p:nvSpPr>
        <p:spPr>
          <a:xfrm>
            <a:off x="1740461" y="1668475"/>
            <a:ext cx="96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Hopper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31B2756-C81A-4704-8A87-E724F9E6C24F}"/>
              </a:ext>
            </a:extLst>
          </p:cNvPr>
          <p:cNvSpPr txBox="1"/>
          <p:nvPr/>
        </p:nvSpPr>
        <p:spPr>
          <a:xfrm rot="20721671">
            <a:off x="2845067" y="5162232"/>
            <a:ext cx="167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Collecting box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528A1E3-9135-4CAD-A7AB-1468003AB93B}"/>
              </a:ext>
            </a:extLst>
          </p:cNvPr>
          <p:cNvSpPr txBox="1"/>
          <p:nvPr/>
        </p:nvSpPr>
        <p:spPr>
          <a:xfrm>
            <a:off x="3007048" y="1181888"/>
            <a:ext cx="192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Glass-sand grains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6631F3F-5587-4666-B787-7278F659FC6A}"/>
              </a:ext>
            </a:extLst>
          </p:cNvPr>
          <p:cNvSpPr txBox="1"/>
          <p:nvPr/>
        </p:nvSpPr>
        <p:spPr>
          <a:xfrm>
            <a:off x="503222" y="1200685"/>
            <a:ext cx="1077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Hydraulic system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524089A0-265D-4B35-972C-82F5E156F4A4}"/>
              </a:ext>
            </a:extLst>
          </p:cNvPr>
          <p:cNvCxnSpPr>
            <a:cxnSpLocks/>
          </p:cNvCxnSpPr>
          <p:nvPr/>
        </p:nvCxnSpPr>
        <p:spPr>
          <a:xfrm>
            <a:off x="1043323" y="1810417"/>
            <a:ext cx="402350" cy="63112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07BC2D49-1E22-4327-842A-D2060148A28C}"/>
              </a:ext>
            </a:extLst>
          </p:cNvPr>
          <p:cNvSpPr txBox="1"/>
          <p:nvPr/>
        </p:nvSpPr>
        <p:spPr>
          <a:xfrm>
            <a:off x="5078842" y="2477839"/>
            <a:ext cx="3355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RCSSP =radius of curvature of the structure at the stagnation point (or upstream impact point) </a:t>
            </a:r>
            <a:endParaRPr lang="zh-CN" altLang="en-US" dirty="0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B5DF6A74-438B-4579-B4DA-E94FD403B7E0}"/>
              </a:ext>
            </a:extLst>
          </p:cNvPr>
          <p:cNvCxnSpPr>
            <a:cxnSpLocks/>
          </p:cNvCxnSpPr>
          <p:nvPr/>
        </p:nvCxnSpPr>
        <p:spPr>
          <a:xfrm>
            <a:off x="1547022" y="2191050"/>
            <a:ext cx="899942" cy="2078187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07809F33-9CC3-4089-8335-D50AA1AAB73D}"/>
              </a:ext>
            </a:extLst>
          </p:cNvPr>
          <p:cNvCxnSpPr>
            <a:cxnSpLocks/>
          </p:cNvCxnSpPr>
          <p:nvPr/>
        </p:nvCxnSpPr>
        <p:spPr>
          <a:xfrm flipV="1">
            <a:off x="2474034" y="4073972"/>
            <a:ext cx="1339430" cy="236554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49AD3E6-2C36-441E-B9C5-58C5BF59F788}"/>
              </a:ext>
            </a:extLst>
          </p:cNvPr>
          <p:cNvCxnSpPr>
            <a:cxnSpLocks/>
          </p:cNvCxnSpPr>
          <p:nvPr/>
        </p:nvCxnSpPr>
        <p:spPr>
          <a:xfrm flipV="1">
            <a:off x="3785722" y="3592756"/>
            <a:ext cx="210660" cy="584895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1FC3994F-2B45-448A-A9BF-F7776773D2B5}"/>
              </a:ext>
            </a:extLst>
          </p:cNvPr>
          <p:cNvCxnSpPr>
            <a:cxnSpLocks/>
          </p:cNvCxnSpPr>
          <p:nvPr/>
        </p:nvCxnSpPr>
        <p:spPr>
          <a:xfrm flipV="1">
            <a:off x="2405394" y="2391823"/>
            <a:ext cx="115124" cy="4833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86762AFC-4818-4245-8F1C-C0219A2EDA99}"/>
              </a:ext>
            </a:extLst>
          </p:cNvPr>
          <p:cNvCxnSpPr>
            <a:cxnSpLocks/>
          </p:cNvCxnSpPr>
          <p:nvPr/>
        </p:nvCxnSpPr>
        <p:spPr>
          <a:xfrm flipV="1">
            <a:off x="2408042" y="2828975"/>
            <a:ext cx="429261" cy="358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5AE326F7-2205-4458-A3EA-24D33E13359B}"/>
              </a:ext>
            </a:extLst>
          </p:cNvPr>
          <p:cNvCxnSpPr>
            <a:cxnSpLocks/>
          </p:cNvCxnSpPr>
          <p:nvPr/>
        </p:nvCxnSpPr>
        <p:spPr>
          <a:xfrm>
            <a:off x="2391593" y="2816791"/>
            <a:ext cx="148657" cy="2876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A2A6940E-D70F-4C37-A0FA-1F07F206DF43}"/>
              </a:ext>
            </a:extLst>
          </p:cNvPr>
          <p:cNvSpPr txBox="1"/>
          <p:nvPr/>
        </p:nvSpPr>
        <p:spPr>
          <a:xfrm>
            <a:off x="2462266" y="2867741"/>
            <a:ext cx="338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X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A8F16D2-8FC8-420D-8789-E94E4D1F8771}"/>
              </a:ext>
            </a:extLst>
          </p:cNvPr>
          <p:cNvSpPr txBox="1"/>
          <p:nvPr/>
        </p:nvSpPr>
        <p:spPr>
          <a:xfrm>
            <a:off x="2767194" y="2633511"/>
            <a:ext cx="338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928B53C-3DD9-4AC1-8AE2-4CB70CEDEFC3}"/>
              </a:ext>
            </a:extLst>
          </p:cNvPr>
          <p:cNvSpPr txBox="1"/>
          <p:nvPr/>
        </p:nvSpPr>
        <p:spPr>
          <a:xfrm>
            <a:off x="2481614" y="2230481"/>
            <a:ext cx="338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Z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69C3D9B-CABE-42EA-B74D-D7E90FAFA2F9}"/>
              </a:ext>
            </a:extLst>
          </p:cNvPr>
          <p:cNvSpPr txBox="1"/>
          <p:nvPr/>
        </p:nvSpPr>
        <p:spPr>
          <a:xfrm rot="20788128">
            <a:off x="2860864" y="4111148"/>
            <a:ext cx="7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0.8 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CF616CA-F49B-4512-9625-CF09095CE4E0}"/>
              </a:ext>
            </a:extLst>
          </p:cNvPr>
          <p:cNvSpPr txBox="1"/>
          <p:nvPr/>
        </p:nvSpPr>
        <p:spPr>
          <a:xfrm rot="4121176">
            <a:off x="1471742" y="3124237"/>
            <a:ext cx="7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2.5 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C204CF4-D3C8-452F-9937-183C7184A71C}"/>
              </a:ext>
            </a:extLst>
          </p:cNvPr>
          <p:cNvSpPr txBox="1"/>
          <p:nvPr/>
        </p:nvSpPr>
        <p:spPr>
          <a:xfrm rot="17194738">
            <a:off x="3651771" y="3708345"/>
            <a:ext cx="858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0.35 m</a:t>
            </a:r>
            <a:endParaRPr lang="zh-CN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B8C0173F-DB1E-4807-9B16-3E017DF175E7}"/>
                  </a:ext>
                </a:extLst>
              </p:cNvPr>
              <p:cNvSpPr/>
              <p:nvPr/>
            </p:nvSpPr>
            <p:spPr>
              <a:xfrm>
                <a:off x="3527984" y="12264"/>
                <a:ext cx="1332952" cy="3125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zh-CN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zh-CN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chemeClr val="bg1"/>
                    </a:solidFill>
                  </a:rPr>
                  <a:t>grid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B8C0173F-DB1E-4807-9B16-3E017DF175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984" y="12264"/>
                <a:ext cx="1332952" cy="312586"/>
              </a:xfrm>
              <a:prstGeom prst="rect">
                <a:avLst/>
              </a:prstGeom>
              <a:blipFill>
                <a:blip r:embed="rId10"/>
                <a:stretch>
                  <a:fillRect t="-1961" b="-215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文本框 50">
            <a:extLst>
              <a:ext uri="{FF2B5EF4-FFF2-40B4-BE49-F238E27FC236}">
                <a16:creationId xmlns:a16="http://schemas.microsoft.com/office/drawing/2014/main" id="{CF80378F-4045-4585-935E-11C781032D00}"/>
              </a:ext>
            </a:extLst>
          </p:cNvPr>
          <p:cNvSpPr txBox="1"/>
          <p:nvPr/>
        </p:nvSpPr>
        <p:spPr>
          <a:xfrm>
            <a:off x="1788423" y="1992998"/>
            <a:ext cx="96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100 kg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06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BBC7548-FA65-4612-A8E9-03E54517083B}"/>
              </a:ext>
            </a:extLst>
          </p:cNvPr>
          <p:cNvSpPr txBox="1"/>
          <p:nvPr/>
        </p:nvSpPr>
        <p:spPr>
          <a:xfrm>
            <a:off x="641023" y="5857267"/>
            <a:ext cx="375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RCSSP = 8 cm, v = 2.19 m/s, Fr1 = 7.3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5BBB123-AE60-44FE-9309-470F2D4BA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99" y="631401"/>
            <a:ext cx="4567701" cy="511447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4250C26-9A55-4BC5-815E-34BE65540458}"/>
              </a:ext>
            </a:extLst>
          </p:cNvPr>
          <p:cNvSpPr/>
          <p:nvPr/>
        </p:nvSpPr>
        <p:spPr>
          <a:xfrm>
            <a:off x="5015060" y="4468368"/>
            <a:ext cx="414779" cy="316992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roject 1">
            <a:hlinkClick r:id="" action="ppaction://media"/>
            <a:extLst>
              <a:ext uri="{FF2B5EF4-FFF2-40B4-BE49-F238E27FC236}">
                <a16:creationId xmlns:a16="http://schemas.microsoft.com/office/drawing/2014/main" id="{705E454C-513B-4632-8CA9-082B7EA570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138" y="631401"/>
            <a:ext cx="2698260" cy="2698260"/>
          </a:xfrm>
          <a:prstGeom prst="rect">
            <a:avLst/>
          </a:prstGeom>
        </p:spPr>
      </p:pic>
      <p:pic>
        <p:nvPicPr>
          <p:cNvPr id="9" name="Project 2">
            <a:hlinkClick r:id="" action="ppaction://media"/>
            <a:extLst>
              <a:ext uri="{FF2B5EF4-FFF2-40B4-BE49-F238E27FC236}">
                <a16:creationId xmlns:a16="http://schemas.microsoft.com/office/drawing/2014/main" id="{3872FBA1-3036-4F4F-95F5-EE43C273684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138" y="3380953"/>
            <a:ext cx="2698260" cy="21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7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590A2F-57B9-4516-9A14-601A59AC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0100"/>
            <a:ext cx="5571165" cy="1325563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Granular shock waves: geometric properties and Fr</a:t>
            </a:r>
            <a:r>
              <a:rPr lang="en-US" altLang="zh-CN" sz="3200" baseline="-25000" dirty="0"/>
              <a:t>1</a:t>
            </a:r>
            <a:endParaRPr lang="zh-CN" altLang="en-US" sz="3200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5B606109-D7E1-4DE5-B77B-FA834667CF8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61289"/>
            <a:ext cx="2811390" cy="224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C284BB-B25F-4972-B2BD-2979CB04A7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42" y="3887112"/>
            <a:ext cx="2743798" cy="230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4C8B0B-2EE5-4B30-8113-77838C5138B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915" y="1628915"/>
            <a:ext cx="2811390" cy="230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91C1710-00D0-44CA-87EF-9177EFEAB78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915" y="3902512"/>
            <a:ext cx="2791660" cy="230615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AE555616-E2AE-4AE0-BAA7-DDEC2935AAA8}"/>
                  </a:ext>
                </a:extLst>
              </p:cNvPr>
              <p:cNvSpPr/>
              <p:nvPr/>
            </p:nvSpPr>
            <p:spPr>
              <a:xfrm>
                <a:off x="6111713" y="4806108"/>
                <a:ext cx="3129699" cy="5307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𝐷𝐻</m:t>
                          </m:r>
                        </m:e>
                        <m:sub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𝑟𝑢𝑛𝑢𝑝</m:t>
                          </m:r>
                        </m:sub>
                      </m:sSub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1+8</m:t>
                          </m:r>
                          <m:r>
                            <m:rPr>
                              <m:sty m:val="p"/>
                            </m:rPr>
                            <a:rPr lang="zh-CN" altLang="en-US" sz="1400" i="0">
                              <a:latin typeface="Cambria Math" panose="02040503050406030204" pitchFamily="18" charset="0"/>
                            </a:rPr>
                            <m:t>χ</m:t>
                          </m:r>
                          <m:sSubSup>
                            <m:sSubSupPr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Fr</m:t>
                              </m:r>
                            </m:e>
                            <m:sub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AE555616-E2AE-4AE0-BAA7-DDEC2935AA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713" y="4806108"/>
                <a:ext cx="3129699" cy="5307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0A1B620B-4086-4D8F-B42F-7BA0E2E79CE9}"/>
                  </a:ext>
                </a:extLst>
              </p:cNvPr>
              <p:cNvSpPr/>
              <p:nvPr/>
            </p:nvSpPr>
            <p:spPr>
              <a:xfrm>
                <a:off x="6493450" y="5445802"/>
                <a:ext cx="2366224" cy="576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400" i="1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zh-CN" altLang="en-US" sz="1400" i="0">
                          <a:latin typeface="Cambria Math" panose="02040503050406030204" pitchFamily="18" charset="0"/>
                        </a:rPr>
                        <m:t>β</m:t>
                      </m:r>
                      <m:d>
                        <m:dPr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𝐾𝐿</m:t>
                              </m:r>
                              <m:d>
                                <m:dPr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𝑡𝑎𝑛</m:t>
                                  </m:r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0A1B620B-4086-4D8F-B42F-7BA0E2E79C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450" y="5445802"/>
                <a:ext cx="2366224" cy="5763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B6410AD2-E8D3-4EF9-97D3-412E69C2E517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30"/>
          <a:stretch/>
        </p:blipFill>
        <p:spPr bwMode="auto">
          <a:xfrm>
            <a:off x="6863471" y="649334"/>
            <a:ext cx="1815549" cy="2233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9DCD6A5-F0C8-4475-89D9-740326D2AA98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4"/>
          <a:stretch/>
        </p:blipFill>
        <p:spPr bwMode="auto">
          <a:xfrm>
            <a:off x="6863471" y="2949024"/>
            <a:ext cx="1789039" cy="16257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FFF9248-17D5-4A62-9638-8453D9A99B5F}"/>
              </a:ext>
            </a:extLst>
          </p:cNvPr>
          <p:cNvSpPr/>
          <p:nvPr/>
        </p:nvSpPr>
        <p:spPr>
          <a:xfrm>
            <a:off x="6513180" y="575035"/>
            <a:ext cx="2409923" cy="5981881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0874D45-3C8F-40F7-B79E-F42D3075AA2F}"/>
              </a:ext>
            </a:extLst>
          </p:cNvPr>
          <p:cNvSpPr/>
          <p:nvPr/>
        </p:nvSpPr>
        <p:spPr>
          <a:xfrm>
            <a:off x="3570916" y="1521169"/>
            <a:ext cx="2822348" cy="4687497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1055E88-5BDA-4541-B79F-C2B80D3B1CCB}"/>
              </a:ext>
            </a:extLst>
          </p:cNvPr>
          <p:cNvSpPr txBox="1"/>
          <p:nvPr/>
        </p:nvSpPr>
        <p:spPr>
          <a:xfrm>
            <a:off x="4572000" y="6208666"/>
            <a:ext cx="91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Runup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81A7416-2F8E-4EFF-8B17-799E1C5EC708}"/>
              </a:ext>
            </a:extLst>
          </p:cNvPr>
          <p:cNvSpPr txBox="1"/>
          <p:nvPr/>
        </p:nvSpPr>
        <p:spPr>
          <a:xfrm>
            <a:off x="1704130" y="6187584"/>
            <a:ext cx="112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Pinch-off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289AB6-C0B9-4528-BABE-D74CE868D9B9}"/>
              </a:ext>
            </a:extLst>
          </p:cNvPr>
          <p:cNvSpPr txBox="1"/>
          <p:nvPr/>
        </p:nvSpPr>
        <p:spPr>
          <a:xfrm>
            <a:off x="1704130" y="1352917"/>
            <a:ext cx="112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Standoff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AA944737-BA1E-4239-B3BF-98B396F5F681}"/>
                  </a:ext>
                </a:extLst>
              </p:cNvPr>
              <p:cNvSpPr/>
              <p:nvPr/>
            </p:nvSpPr>
            <p:spPr>
              <a:xfrm>
                <a:off x="6454978" y="6058678"/>
                <a:ext cx="1870640" cy="3532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𝐹𝑟</m:t>
                          </m:r>
                        </m:e>
                        <m:sub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  <m:sub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rad>
                        </m:den>
                      </m:f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AA944737-BA1E-4239-B3BF-98B396F5F6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978" y="6058678"/>
                <a:ext cx="1870640" cy="353238"/>
              </a:xfrm>
              <a:prstGeom prst="rect">
                <a:avLst/>
              </a:prstGeom>
              <a:blipFill>
                <a:blip r:embed="rId9"/>
                <a:stretch>
                  <a:fillRect t="-72414" b="-1310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1112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590A2F-57B9-4516-9A14-601A59AC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058974" cy="1325563"/>
          </a:xfrm>
        </p:spPr>
        <p:txBody>
          <a:bodyPr>
            <a:normAutofit fontScale="90000"/>
          </a:bodyPr>
          <a:lstStyle/>
          <a:p>
            <a:r>
              <a:rPr lang="en-US" altLang="zh-CN" sz="3600" dirty="0"/>
              <a:t>Granular shock waves: empirical impact coefficient and Fr</a:t>
            </a:r>
            <a:endParaRPr lang="zh-CN" altLang="en-US" sz="3600" dirty="0"/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0E37362C-6453-4245-8E57-8A2C2BEA453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48946"/>
            <a:ext cx="2630978" cy="214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7D1CEC-1F4C-4285-8BD3-7C5604D53C9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47" y="1848946"/>
            <a:ext cx="2628900" cy="2110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A8E83BF-D0D2-4C92-BCA6-778AEE4582E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147730"/>
            <a:ext cx="26289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6D5D968-C178-4910-A737-91F5CD0E0F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47" y="4147730"/>
            <a:ext cx="2625725" cy="21748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FB5C4842-08A4-493D-A3A9-A13A8CA32C16}"/>
                  </a:ext>
                </a:extLst>
              </p:cNvPr>
              <p:cNvSpPr/>
              <p:nvPr/>
            </p:nvSpPr>
            <p:spPr>
              <a:xfrm>
                <a:off x="6687624" y="3429000"/>
                <a:ext cx="1929054" cy="6771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𝐼𝑀𝑃</m:t>
                          </m:r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sSubSup>
                            <m:sSub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𝐹𝑟</m:t>
                          </m:r>
                        </m:e>
                        <m:sup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FB5C4842-08A4-493D-A3A9-A13A8CA32C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7624" y="3429000"/>
                <a:ext cx="1929054" cy="6771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C3D95DE4-2FF5-4657-9FA2-F5821288F2C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34" y="1221066"/>
            <a:ext cx="2484435" cy="17680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DFA7FB2-F40F-4C4D-8AEC-555BBE003B50}"/>
              </a:ext>
            </a:extLst>
          </p:cNvPr>
          <p:cNvSpPr/>
          <p:nvPr/>
        </p:nvSpPr>
        <p:spPr>
          <a:xfrm>
            <a:off x="6343110" y="1027907"/>
            <a:ext cx="2625725" cy="3327277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F3DB5A00-1C7B-4CB8-A241-EC96E3A426A9}"/>
                  </a:ext>
                </a:extLst>
              </p:cNvPr>
              <p:cNvSpPr/>
              <p:nvPr/>
            </p:nvSpPr>
            <p:spPr>
              <a:xfrm>
                <a:off x="6915667" y="4595200"/>
                <a:ext cx="1472967" cy="127676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h𝑒𝑎𝑑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𝑚𝑒𝑎𝑛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h𝑒𝑎𝑑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𝑚𝑒𝑎𝑛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𝑏𝑜𝑑𝑦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𝑚𝑒𝑎𝑛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𝑎𝑙𝑙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F3DB5A00-1C7B-4CB8-A241-EC96E3A426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667" y="4595200"/>
                <a:ext cx="1472967" cy="12767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5916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590A2F-57B9-4516-9A14-601A59ACA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Granular shock waves: seismic signals </a:t>
            </a:r>
            <a:endParaRPr lang="zh-CN" altLang="en-US" sz="3600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33DC7027-1882-492A-B6CE-D537F9B21DA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89184"/>
            <a:ext cx="5205594" cy="228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1E09C9-48A8-4B61-9D2D-C7EB383B144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85" y="3954452"/>
            <a:ext cx="2791918" cy="228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00E460-88B2-46AE-ABD4-7FDF5399B6F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03" y="3939413"/>
            <a:ext cx="2791918" cy="23125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5D483CB-069E-4D67-B204-13ACC299E0A3}"/>
              </a:ext>
            </a:extLst>
          </p:cNvPr>
          <p:cNvSpPr/>
          <p:nvPr/>
        </p:nvSpPr>
        <p:spPr>
          <a:xfrm>
            <a:off x="6352301" y="1690689"/>
            <a:ext cx="2484700" cy="2937872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3D1DDD4-BF59-4DAD-BA16-68E1E5D28737}"/>
              </a:ext>
            </a:extLst>
          </p:cNvPr>
          <p:cNvSpPr txBox="1"/>
          <p:nvPr/>
        </p:nvSpPr>
        <p:spPr>
          <a:xfrm>
            <a:off x="1229239" y="4010980"/>
            <a:ext cx="3205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D2D2279-A6F7-4FD6-884A-4F0B63B68117}"/>
              </a:ext>
            </a:extLst>
          </p:cNvPr>
          <p:cNvSpPr txBox="1"/>
          <p:nvPr/>
        </p:nvSpPr>
        <p:spPr>
          <a:xfrm>
            <a:off x="4013537" y="3733779"/>
            <a:ext cx="3205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c</a:t>
            </a:r>
            <a:endParaRPr lang="zh-CN" altLang="en-US" sz="24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B6C71DB-9F9B-4250-A7BF-92C7CA8D677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568" y="1768688"/>
            <a:ext cx="2302864" cy="17606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D796CAF-1A51-4286-A0EA-58651138EA4C}"/>
              </a:ext>
            </a:extLst>
          </p:cNvPr>
          <p:cNvSpPr/>
          <p:nvPr/>
        </p:nvSpPr>
        <p:spPr>
          <a:xfrm>
            <a:off x="6851904" y="1828800"/>
            <a:ext cx="201168" cy="201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9E05C0A6-DB8A-4183-9E1B-EB70433C2F2C}"/>
              </a:ext>
            </a:extLst>
          </p:cNvPr>
          <p:cNvCxnSpPr/>
          <p:nvPr/>
        </p:nvCxnSpPr>
        <p:spPr>
          <a:xfrm>
            <a:off x="7778496" y="1768688"/>
            <a:ext cx="0" cy="14743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2BCE3E23-D0F6-4CE4-B3EA-52A0D8CDA566}"/>
                  </a:ext>
                </a:extLst>
              </p:cNvPr>
              <p:cNvSpPr/>
              <p:nvPr/>
            </p:nvSpPr>
            <p:spPr>
              <a:xfrm>
                <a:off x="6698037" y="3733779"/>
                <a:ext cx="1943224" cy="6585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latin typeface="Cambria Math" panose="02040503050406030204" pitchFamily="18" charset="0"/>
                  </a:rPr>
                  <a:t>FFT transform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𝑚𝑒𝑎𝑛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CN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𝑚𝑒𝑎𝑛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𝐼𝑀𝑃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2BCE3E23-D0F6-4CE4-B3EA-52A0D8CDA5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8037" y="3733779"/>
                <a:ext cx="1943224" cy="658514"/>
              </a:xfrm>
              <a:prstGeom prst="rect">
                <a:avLst/>
              </a:prstGeom>
              <a:blipFill>
                <a:blip r:embed="rId7"/>
                <a:stretch>
                  <a:fillRect l="-2821" t="-5505" b="-119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0152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590A2F-57B9-4516-9A14-601A59ACA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E695F6-4E1F-4829-A49F-B7F28C849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6967"/>
            <a:ext cx="7886700" cy="4351338"/>
          </a:xfrm>
        </p:spPr>
        <p:txBody>
          <a:bodyPr>
            <a:noAutofit/>
          </a:bodyPr>
          <a:lstStyle/>
          <a:p>
            <a:r>
              <a:rPr lang="en-US" altLang="zh-CN" sz="1600" dirty="0"/>
              <a:t>The standoff distance decreased nonlinearly with increasing </a:t>
            </a:r>
            <a:r>
              <a:rPr lang="en-US" altLang="zh-CN" sz="1600" i="1" dirty="0"/>
              <a:t>Fr</a:t>
            </a:r>
            <a:r>
              <a:rPr lang="en-US" altLang="zh-CN" sz="1600" i="1" baseline="-25000" dirty="0"/>
              <a:t>1</a:t>
            </a:r>
            <a:r>
              <a:rPr lang="en-US" altLang="zh-CN" sz="1600" dirty="0"/>
              <a:t>. The pinch-off distance and the runup height increased linearly with increasing </a:t>
            </a:r>
            <a:r>
              <a:rPr lang="en-US" altLang="zh-CN" sz="1600" i="1" dirty="0"/>
              <a:t>Fr</a:t>
            </a:r>
            <a:r>
              <a:rPr lang="en-US" altLang="zh-CN" sz="1600" i="1" baseline="-25000" dirty="0"/>
              <a:t>1</a:t>
            </a:r>
            <a:r>
              <a:rPr lang="en-US" altLang="zh-CN" sz="1600" dirty="0"/>
              <a:t>. The runup heights were generally higher than compared to a traditional hydraulic jump model valid for Newtonian fluids.</a:t>
            </a:r>
          </a:p>
          <a:p>
            <a:r>
              <a:rPr lang="en-US" altLang="zh-CN" sz="1600" dirty="0"/>
              <a:t>This empirical coefficient </a:t>
            </a:r>
            <a:r>
              <a:rPr lang="en-US" altLang="zh-CN" sz="1600" i="1" dirty="0"/>
              <a:t>α</a:t>
            </a:r>
            <a:r>
              <a:rPr lang="en-US" altLang="zh-CN" sz="1600" dirty="0"/>
              <a:t> generally decreased with increasing approach flow Froude number </a:t>
            </a:r>
            <a:r>
              <a:rPr lang="en-US" altLang="zh-CN" sz="1600" i="1" dirty="0"/>
              <a:t>Fr. </a:t>
            </a:r>
            <a:r>
              <a:rPr lang="en-US" altLang="zh-CN" sz="1600" dirty="0"/>
              <a:t>The larger values of </a:t>
            </a:r>
            <a:r>
              <a:rPr lang="en-US" altLang="zh-CN" sz="1600" i="1" dirty="0"/>
              <a:t>α </a:t>
            </a:r>
            <a:r>
              <a:rPr lang="en-US" altLang="zh-CN" sz="1600" dirty="0"/>
              <a:t>are caused by the smaller obstacle geometry.  We found that increasing flow intensity weakens the effects of obstacle geometry on the impact pressure.</a:t>
            </a:r>
          </a:p>
          <a:p>
            <a:r>
              <a:rPr lang="en-US" altLang="zh-CN" sz="1600" dirty="0"/>
              <a:t>We observed that the flow-transversal vibrations were the weakest among three spatial components. Generally, the strongest vibrations were observed for the bed-normal direction. </a:t>
            </a:r>
            <a:r>
              <a:rPr lang="en-US" altLang="zh-CN" sz="1600" dirty="0" err="1"/>
              <a:t>f</a:t>
            </a:r>
            <a:r>
              <a:rPr lang="en-US" altLang="zh-CN" sz="1600" baseline="-25000" dirty="0" err="1"/>
              <a:t>mean,A</a:t>
            </a:r>
            <a:r>
              <a:rPr lang="en-US" altLang="zh-CN" sz="1600" dirty="0"/>
              <a:t> and </a:t>
            </a:r>
            <a:r>
              <a:rPr lang="en-US" altLang="zh-CN" sz="1600" dirty="0" err="1"/>
              <a:t>f</a:t>
            </a:r>
            <a:r>
              <a:rPr lang="en-US" altLang="zh-CN" sz="1600" baseline="-25000" dirty="0" err="1"/>
              <a:t>mean,IMP</a:t>
            </a:r>
            <a:r>
              <a:rPr lang="en-US" altLang="zh-CN" sz="1600" dirty="0"/>
              <a:t> show dependence of RCSSP. </a:t>
            </a:r>
            <a:r>
              <a:rPr lang="en-US" altLang="zh-CN" sz="1600" dirty="0" err="1"/>
              <a:t>f</a:t>
            </a:r>
            <a:r>
              <a:rPr lang="en-US" altLang="zh-CN" sz="1600" baseline="-25000" dirty="0" err="1"/>
              <a:t>mean,A</a:t>
            </a:r>
            <a:r>
              <a:rPr lang="en-US" altLang="zh-CN" sz="1600" dirty="0"/>
              <a:t> and </a:t>
            </a:r>
            <a:r>
              <a:rPr lang="en-US" altLang="zh-CN" sz="1600" dirty="0" err="1"/>
              <a:t>f</a:t>
            </a:r>
            <a:r>
              <a:rPr lang="en-US" altLang="zh-CN" sz="1600" baseline="-25000" dirty="0" err="1"/>
              <a:t>mean,IMP</a:t>
            </a:r>
            <a:r>
              <a:rPr lang="en-US" altLang="zh-CN" sz="1600" dirty="0"/>
              <a:t> show the opposite trend caused by RCSSP in the range of 6 cm to 12 cm. </a:t>
            </a:r>
            <a:endParaRPr lang="zh-CN" altLang="zh-CN" sz="1600" dirty="0"/>
          </a:p>
        </p:txBody>
      </p:sp>
    </p:spTree>
    <p:extLst>
      <p:ext uri="{BB962C8B-B14F-4D97-AF65-F5344CB8AC3E}">
        <p14:creationId xmlns:p14="http://schemas.microsoft.com/office/powerpoint/2010/main" val="160483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2093</TotalTime>
  <Words>466</Words>
  <Application>Microsoft Office PowerPoint</Application>
  <PresentationFormat>全屏显示(4:3)</PresentationFormat>
  <Paragraphs>67</Paragraphs>
  <Slides>10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7" baseType="lpstr">
      <vt:lpstr>等线</vt:lpstr>
      <vt:lpstr>Arial</vt:lpstr>
      <vt:lpstr>Calibri</vt:lpstr>
      <vt:lpstr>Calibri Light</vt:lpstr>
      <vt:lpstr>Cambria Math</vt:lpstr>
      <vt:lpstr>Dutch801 XBd BT</vt:lpstr>
      <vt:lpstr>Office 主题​​</vt:lpstr>
      <vt:lpstr>Effects of Obstacle’s Curvature on Shock Waves in Gravity-Driven Experimental Flows Impacting a Circular Cylinder or a Wall</vt:lpstr>
      <vt:lpstr>Contents</vt:lpstr>
      <vt:lpstr>PowerPoint 演示文稿</vt:lpstr>
      <vt:lpstr>PowerPoint 演示文稿</vt:lpstr>
      <vt:lpstr>PowerPoint 演示文稿</vt:lpstr>
      <vt:lpstr>Granular shock waves: geometric properties and Fr1</vt:lpstr>
      <vt:lpstr>Granular shock waves: empirical impact coefficient and Fr</vt:lpstr>
      <vt:lpstr>Granular shock waves: seismic signals </vt:lpstr>
      <vt:lpstr>Conclusions</vt:lpstr>
      <vt:lpstr>Thanks for listening!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 </dc:creator>
  <cp:lastModifiedBy> </cp:lastModifiedBy>
  <cp:revision>89</cp:revision>
  <dcterms:created xsi:type="dcterms:W3CDTF">2020-04-22T11:40:27Z</dcterms:created>
  <dcterms:modified xsi:type="dcterms:W3CDTF">2020-05-05T16:09:13Z</dcterms:modified>
</cp:coreProperties>
</file>