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58" r:id="rId3"/>
    <p:sldId id="259" r:id="rId4"/>
    <p:sldId id="260" r:id="rId5"/>
    <p:sldId id="261" r:id="rId6"/>
    <p:sldId id="262" r:id="rId7"/>
    <p:sldId id="263" r:id="rId8"/>
    <p:sldId id="264" r:id="rId9"/>
    <p:sldId id="265" r:id="rId10"/>
    <p:sldId id="266" r:id="rId11"/>
    <p:sldId id="267"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D0"/>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958" autoAdjust="0"/>
  </p:normalViewPr>
  <p:slideViewPr>
    <p:cSldViewPr snapToGrid="0">
      <p:cViewPr varScale="1">
        <p:scale>
          <a:sx n="71" d="100"/>
          <a:sy n="71" d="100"/>
        </p:scale>
        <p:origin x="1138" y="43"/>
      </p:cViewPr>
      <p:guideLst/>
    </p:cSldViewPr>
  </p:slideViewPr>
  <p:notesTextViewPr>
    <p:cViewPr>
      <p:scale>
        <a:sx n="1" d="1"/>
        <a:sy n="1" d="1"/>
      </p:scale>
      <p:origin x="0" y="0"/>
    </p:cViewPr>
  </p:notesTextViewPr>
  <p:notesViewPr>
    <p:cSldViewPr snapToGrid="0">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CA05E-D602-4334-8173-1BBAABF2ED0C}" type="datetimeFigureOut">
              <a:rPr lang="it-IT" smtClean="0"/>
              <a:t>14/04/2020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CD355-5FEC-4BF0-BC7B-518F0E5DDFAB}" type="slidenum">
              <a:rPr lang="it-IT" smtClean="0"/>
              <a:t>‹N›</a:t>
            </a:fld>
            <a:endParaRPr lang="it-IT"/>
          </a:p>
        </p:txBody>
      </p:sp>
    </p:spTree>
    <p:extLst>
      <p:ext uri="{BB962C8B-B14F-4D97-AF65-F5344CB8AC3E}">
        <p14:creationId xmlns:p14="http://schemas.microsoft.com/office/powerpoint/2010/main" val="1945360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55691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d58c009b6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d58c009b6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kern="1200" dirty="0" smtClean="0">
                <a:solidFill>
                  <a:schemeClr val="tx1"/>
                </a:solidFill>
                <a:effectLst/>
                <a:latin typeface="+mn-lt"/>
                <a:ea typeface="+mn-ea"/>
                <a:cs typeface="+mn-cs"/>
              </a:rPr>
              <a:t>On</a:t>
            </a:r>
            <a:r>
              <a:rPr lang="en-US" sz="1200" kern="1200" baseline="0" dirty="0" smtClean="0">
                <a:solidFill>
                  <a:schemeClr val="tx1"/>
                </a:solidFill>
                <a:effectLst/>
                <a:latin typeface="+mn-lt"/>
                <a:ea typeface="+mn-ea"/>
                <a:cs typeface="+mn-cs"/>
              </a:rPr>
              <a:t> the left: </a:t>
            </a:r>
            <a:r>
              <a:rPr lang="en-US" sz="1200" kern="1200" dirty="0" smtClean="0">
                <a:solidFill>
                  <a:schemeClr val="tx1"/>
                </a:solidFill>
                <a:effectLst/>
                <a:latin typeface="+mn-lt"/>
                <a:ea typeface="+mn-ea"/>
                <a:cs typeface="+mn-cs"/>
              </a:rPr>
              <a:t>round truth (a) and clustering derived (b) maps for the periods May-September 2016 and May-September 2017. The irrigated areas are represented in blue, the forest or natural areas in green and the dryland in brown.</a:t>
            </a:r>
          </a:p>
          <a:p>
            <a:pPr marL="0" lvl="0" indent="0" algn="l" rtl="0">
              <a:spcBef>
                <a:spcPts val="0"/>
              </a:spcBef>
              <a:spcAft>
                <a:spcPts val="0"/>
              </a:spcAft>
              <a:buNone/>
            </a:pPr>
            <a:r>
              <a:rPr lang="en-US" sz="1200" kern="1200" dirty="0" smtClean="0">
                <a:solidFill>
                  <a:schemeClr val="tx1"/>
                </a:solidFill>
                <a:effectLst/>
                <a:latin typeface="+mn-lt"/>
                <a:ea typeface="+mn-ea"/>
                <a:cs typeface="+mn-cs"/>
              </a:rPr>
              <a:t>The classification that best reproduces the irrigated areas exploits the standard deviation of the relative differences and the mean of temporal anomalies of soil moisture from </a:t>
            </a:r>
            <a:r>
              <a:rPr lang="en-US" sz="1200" kern="1200" baseline="0" dirty="0" smtClean="0">
                <a:solidFill>
                  <a:schemeClr val="tx1"/>
                </a:solidFill>
                <a:effectLst/>
                <a:latin typeface="+mn-lt"/>
                <a:ea typeface="+mn-ea"/>
                <a:cs typeface="+mn-cs"/>
              </a:rPr>
              <a:t>SMAP at 1 km. The classification that best represents all the three classes concurrently exploits the same data set, but the input parameters are: the mean of relative differences, the mean of temporal anomalies and the correlation with the model.</a:t>
            </a:r>
            <a:endParaRPr dirty="0"/>
          </a:p>
        </p:txBody>
      </p:sp>
    </p:spTree>
    <p:extLst>
      <p:ext uri="{BB962C8B-B14F-4D97-AF65-F5344CB8AC3E}">
        <p14:creationId xmlns:p14="http://schemas.microsoft.com/office/powerpoint/2010/main" val="1967006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d58c009b6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d58c009b6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smtClean="0"/>
              <a:t>On the bar chart: </a:t>
            </a:r>
            <a:r>
              <a:rPr lang="it-IT" dirty="0" err="1" smtClean="0"/>
              <a:t>estimated</a:t>
            </a:r>
            <a:r>
              <a:rPr lang="it-IT" dirty="0" smtClean="0"/>
              <a:t> and </a:t>
            </a:r>
            <a:r>
              <a:rPr lang="it-IT" dirty="0" err="1" smtClean="0"/>
              <a:t>observed</a:t>
            </a:r>
            <a:r>
              <a:rPr lang="it-IT" dirty="0" smtClean="0"/>
              <a:t> </a:t>
            </a:r>
            <a:r>
              <a:rPr lang="it-IT" dirty="0" err="1" smtClean="0"/>
              <a:t>cumulated</a:t>
            </a:r>
            <a:r>
              <a:rPr lang="it-IT" baseline="0" dirty="0" smtClean="0"/>
              <a:t> </a:t>
            </a:r>
            <a:r>
              <a:rPr lang="it-IT" baseline="0" dirty="0" err="1" smtClean="0"/>
              <a:t>irrigation</a:t>
            </a:r>
            <a:r>
              <a:rPr lang="it-IT" baseline="0" dirty="0" smtClean="0"/>
              <a:t> </a:t>
            </a:r>
            <a:r>
              <a:rPr lang="it-IT" baseline="0" dirty="0" err="1" smtClean="0"/>
              <a:t>volumes</a:t>
            </a:r>
            <a:r>
              <a:rPr lang="it-IT" baseline="0" dirty="0" smtClean="0"/>
              <a:t> </a:t>
            </a:r>
            <a:r>
              <a:rPr lang="it-IT" baseline="0" dirty="0" err="1" smtClean="0"/>
              <a:t>during</a:t>
            </a:r>
            <a:r>
              <a:rPr lang="it-IT" baseline="0" dirty="0" smtClean="0"/>
              <a:t> 2016 (on the </a:t>
            </a:r>
            <a:r>
              <a:rPr lang="it-IT" baseline="0" dirty="0" err="1" smtClean="0"/>
              <a:t>left</a:t>
            </a:r>
            <a:r>
              <a:rPr lang="it-IT" baseline="0" dirty="0" smtClean="0"/>
              <a:t>) and </a:t>
            </a:r>
            <a:r>
              <a:rPr lang="it-IT" baseline="0" dirty="0" err="1" smtClean="0"/>
              <a:t>January-September</a:t>
            </a:r>
            <a:r>
              <a:rPr lang="it-IT" baseline="0" dirty="0" smtClean="0"/>
              <a:t> 2017 (on the right) over the </a:t>
            </a:r>
            <a:r>
              <a:rPr lang="it-IT" baseline="0" dirty="0" err="1" smtClean="0"/>
              <a:t>districts</a:t>
            </a:r>
            <a:r>
              <a:rPr lang="it-IT" baseline="0" dirty="0" smtClean="0"/>
              <a:t>: </a:t>
            </a:r>
            <a:r>
              <a:rPr lang="it-IT" baseline="0" dirty="0" err="1" smtClean="0"/>
              <a:t>Urgell</a:t>
            </a:r>
            <a:r>
              <a:rPr lang="it-IT" baseline="0" dirty="0" smtClean="0"/>
              <a:t> (URG), North </a:t>
            </a:r>
            <a:r>
              <a:rPr lang="it-IT" baseline="0" dirty="0" err="1" smtClean="0"/>
              <a:t>Catalan</a:t>
            </a:r>
            <a:r>
              <a:rPr lang="it-IT" baseline="0" dirty="0" smtClean="0"/>
              <a:t> and Aragonese (NCA), South </a:t>
            </a:r>
            <a:r>
              <a:rPr lang="it-IT" baseline="0" dirty="0" err="1" smtClean="0"/>
              <a:t>Catalan</a:t>
            </a:r>
            <a:r>
              <a:rPr lang="it-IT" baseline="0" dirty="0" smtClean="0"/>
              <a:t> and Aragonese (SCA), </a:t>
            </a:r>
            <a:r>
              <a:rPr lang="it-IT" baseline="0" dirty="0" err="1" smtClean="0"/>
              <a:t>Pinyana</a:t>
            </a:r>
            <a:r>
              <a:rPr lang="it-IT" baseline="0" dirty="0" smtClean="0"/>
              <a:t> (PIN), and </a:t>
            </a:r>
            <a:r>
              <a:rPr lang="it-IT" baseline="0" dirty="0" err="1" smtClean="0"/>
              <a:t>Algerri</a:t>
            </a:r>
            <a:r>
              <a:rPr lang="it-IT" baseline="0" dirty="0" smtClean="0"/>
              <a:t> </a:t>
            </a:r>
            <a:r>
              <a:rPr lang="it-IT" baseline="0" dirty="0" err="1" smtClean="0"/>
              <a:t>Balaguer</a:t>
            </a:r>
            <a:r>
              <a:rPr lang="it-IT" baseline="0" dirty="0" smtClean="0"/>
              <a:t> (AB). The </a:t>
            </a:r>
            <a:r>
              <a:rPr lang="it-IT" baseline="0" dirty="0" err="1" smtClean="0"/>
              <a:t>black</a:t>
            </a:r>
            <a:r>
              <a:rPr lang="it-IT" baseline="0" dirty="0" smtClean="0"/>
              <a:t> </a:t>
            </a:r>
            <a:r>
              <a:rPr lang="it-IT" baseline="0" dirty="0" err="1" smtClean="0"/>
              <a:t>bars</a:t>
            </a:r>
            <a:r>
              <a:rPr lang="it-IT" baseline="0" dirty="0" smtClean="0"/>
              <a:t> show the </a:t>
            </a:r>
            <a:r>
              <a:rPr lang="it-IT" baseline="0" dirty="0" err="1" smtClean="0"/>
              <a:t>estimated</a:t>
            </a:r>
            <a:r>
              <a:rPr lang="it-IT" baseline="0" dirty="0" smtClean="0"/>
              <a:t> </a:t>
            </a:r>
            <a:r>
              <a:rPr lang="it-IT" baseline="0" dirty="0" err="1" smtClean="0"/>
              <a:t>irrigation</a:t>
            </a:r>
            <a:r>
              <a:rPr lang="it-IT" baseline="0" dirty="0" smtClean="0"/>
              <a:t> </a:t>
            </a:r>
            <a:r>
              <a:rPr lang="it-IT" baseline="0" dirty="0" err="1" smtClean="0"/>
              <a:t>volumes</a:t>
            </a:r>
            <a:r>
              <a:rPr lang="it-IT" baseline="0" dirty="0" smtClean="0"/>
              <a:t>, the dark </a:t>
            </a:r>
            <a:r>
              <a:rPr lang="it-IT" baseline="0" dirty="0" err="1" smtClean="0"/>
              <a:t>gray</a:t>
            </a:r>
            <a:r>
              <a:rPr lang="it-IT" baseline="0" dirty="0" smtClean="0"/>
              <a:t> </a:t>
            </a:r>
            <a:r>
              <a:rPr lang="it-IT" baseline="0" dirty="0" err="1" smtClean="0"/>
              <a:t>bars</a:t>
            </a:r>
            <a:r>
              <a:rPr lang="it-IT" baseline="0" dirty="0" smtClean="0"/>
              <a:t> </a:t>
            </a:r>
            <a:r>
              <a:rPr lang="it-IT" baseline="0" dirty="0" err="1" smtClean="0"/>
              <a:t>represent</a:t>
            </a:r>
            <a:r>
              <a:rPr lang="it-IT" baseline="0" dirty="0" smtClean="0"/>
              <a:t> the benchmark </a:t>
            </a:r>
            <a:r>
              <a:rPr lang="it-IT" baseline="0" dirty="0" err="1" smtClean="0"/>
              <a:t>values</a:t>
            </a:r>
            <a:r>
              <a:rPr lang="it-IT" baseline="0" dirty="0" smtClean="0"/>
              <a:t> and the light </a:t>
            </a:r>
            <a:r>
              <a:rPr lang="it-IT" baseline="0" dirty="0" err="1" smtClean="0"/>
              <a:t>grey</a:t>
            </a:r>
            <a:r>
              <a:rPr lang="it-IT" baseline="0" dirty="0" smtClean="0"/>
              <a:t> </a:t>
            </a:r>
            <a:r>
              <a:rPr lang="it-IT" baseline="0" dirty="0" err="1" smtClean="0"/>
              <a:t>bars</a:t>
            </a:r>
            <a:r>
              <a:rPr lang="it-IT" baseline="0" dirty="0" smtClean="0"/>
              <a:t> are the benchmark </a:t>
            </a:r>
            <a:r>
              <a:rPr lang="it-IT" baseline="0" dirty="0" err="1" smtClean="0"/>
              <a:t>values</a:t>
            </a:r>
            <a:r>
              <a:rPr lang="it-IT" baseline="0" dirty="0" smtClean="0"/>
              <a:t> </a:t>
            </a:r>
            <a:r>
              <a:rPr lang="it-IT" baseline="0" dirty="0" err="1" smtClean="0"/>
              <a:t>adjusted</a:t>
            </a:r>
            <a:r>
              <a:rPr lang="it-IT" baseline="0" dirty="0" smtClean="0"/>
              <a:t> </a:t>
            </a:r>
            <a:r>
              <a:rPr lang="it-IT" baseline="0" dirty="0" err="1" smtClean="0"/>
              <a:t>considering</a:t>
            </a:r>
            <a:r>
              <a:rPr lang="it-IT" baseline="0" dirty="0" smtClean="0"/>
              <a:t> </a:t>
            </a:r>
            <a:r>
              <a:rPr lang="it-IT" baseline="0" dirty="0" err="1" smtClean="0"/>
              <a:t>losses</a:t>
            </a:r>
            <a:r>
              <a:rPr lang="it-IT" baseline="0" dirty="0" smtClean="0"/>
              <a:t> due to </a:t>
            </a:r>
            <a:r>
              <a:rPr lang="it-IT" baseline="0" dirty="0" err="1" smtClean="0"/>
              <a:t>irrigation</a:t>
            </a:r>
            <a:r>
              <a:rPr lang="it-IT" baseline="0" dirty="0" smtClean="0"/>
              <a:t> </a:t>
            </a:r>
            <a:r>
              <a:rPr lang="it-IT" baseline="0" dirty="0" err="1" smtClean="0"/>
              <a:t>efficiency</a:t>
            </a:r>
            <a:r>
              <a:rPr lang="it-IT" baseline="0" dirty="0" smtClean="0"/>
              <a:t>.</a:t>
            </a:r>
          </a:p>
          <a:p>
            <a:pPr marL="0" lvl="0" indent="0" algn="l" rtl="0">
              <a:spcBef>
                <a:spcPts val="0"/>
              </a:spcBef>
              <a:spcAft>
                <a:spcPts val="0"/>
              </a:spcAft>
              <a:buNone/>
            </a:pPr>
            <a:endParaRPr lang="it-IT" baseline="0" dirty="0" smtClean="0"/>
          </a:p>
          <a:p>
            <a:pPr marL="0" lvl="0" indent="0" algn="l" rtl="0">
              <a:spcBef>
                <a:spcPts val="0"/>
              </a:spcBef>
              <a:spcAft>
                <a:spcPts val="0"/>
              </a:spcAft>
              <a:buNone/>
            </a:pPr>
            <a:r>
              <a:rPr lang="it-IT" baseline="0" dirty="0" err="1" smtClean="0"/>
              <a:t>References</a:t>
            </a:r>
            <a:r>
              <a:rPr lang="it-IT" baseline="0" dirty="0" smtClean="0"/>
              <a:t>:</a:t>
            </a:r>
          </a:p>
          <a:p>
            <a:pPr marL="0" lvl="0" indent="0" algn="l" rtl="0">
              <a:spcBef>
                <a:spcPts val="0"/>
              </a:spcBef>
              <a:spcAft>
                <a:spcPts val="0"/>
              </a:spcAft>
              <a:buNone/>
            </a:pPr>
            <a:r>
              <a:rPr lang="it-IT" baseline="0" dirty="0" smtClean="0"/>
              <a:t>Allen, R.G., Pereira, L.S., </a:t>
            </a:r>
            <a:r>
              <a:rPr lang="it-IT" baseline="0" dirty="0" err="1" smtClean="0"/>
              <a:t>Raes</a:t>
            </a:r>
            <a:r>
              <a:rPr lang="it-IT" baseline="0" dirty="0" smtClean="0"/>
              <a:t>, D., Smith, M., 1998. </a:t>
            </a:r>
            <a:r>
              <a:rPr lang="it-IT" baseline="0" dirty="0" err="1" smtClean="0"/>
              <a:t>Crop</a:t>
            </a:r>
            <a:r>
              <a:rPr lang="it-IT" baseline="0" dirty="0" smtClean="0"/>
              <a:t> </a:t>
            </a:r>
            <a:r>
              <a:rPr lang="it-IT" baseline="0" dirty="0" err="1" smtClean="0"/>
              <a:t>evapotranspiration</a:t>
            </a:r>
            <a:r>
              <a:rPr lang="it-IT" baseline="0" dirty="0" smtClean="0"/>
              <a:t> – </a:t>
            </a:r>
            <a:r>
              <a:rPr lang="it-IT" baseline="0" dirty="0" err="1" smtClean="0"/>
              <a:t>Guidelines</a:t>
            </a:r>
            <a:r>
              <a:rPr lang="it-IT" baseline="0" dirty="0" smtClean="0"/>
              <a:t> for </a:t>
            </a:r>
            <a:r>
              <a:rPr lang="it-IT" baseline="0" dirty="0" err="1" smtClean="0"/>
              <a:t>computing</a:t>
            </a:r>
            <a:r>
              <a:rPr lang="it-IT" baseline="0" dirty="0" smtClean="0"/>
              <a:t> water </a:t>
            </a:r>
            <a:r>
              <a:rPr lang="it-IT" baseline="0" dirty="0" err="1" smtClean="0"/>
              <a:t>requirements</a:t>
            </a:r>
            <a:r>
              <a:rPr lang="it-IT" baseline="0" dirty="0" smtClean="0"/>
              <a:t> – FAO </a:t>
            </a:r>
            <a:r>
              <a:rPr lang="it-IT" baseline="0" dirty="0" err="1" smtClean="0"/>
              <a:t>Irrigation</a:t>
            </a:r>
            <a:r>
              <a:rPr lang="it-IT" baseline="0" dirty="0" smtClean="0"/>
              <a:t> and </a:t>
            </a:r>
            <a:r>
              <a:rPr lang="it-IT" baseline="0" dirty="0" err="1" smtClean="0"/>
              <a:t>drainage</a:t>
            </a:r>
            <a:r>
              <a:rPr lang="it-IT" baseline="0" dirty="0" smtClean="0"/>
              <a:t> </a:t>
            </a:r>
            <a:r>
              <a:rPr lang="it-IT" baseline="0" dirty="0" err="1" smtClean="0"/>
              <a:t>paper</a:t>
            </a:r>
            <a:r>
              <a:rPr lang="it-IT" baseline="0" dirty="0" smtClean="0"/>
              <a:t> 56. </a:t>
            </a:r>
            <a:r>
              <a:rPr lang="en-US" baseline="0" dirty="0" smtClean="0"/>
              <a:t>(Rome: Food and Agriculture Organization (FAO) of the United Nations).</a:t>
            </a:r>
            <a:endParaRPr lang="it-IT" baseline="0" dirty="0" smtClean="0"/>
          </a:p>
          <a:p>
            <a:pPr marL="0" lvl="0" indent="0" algn="l" rtl="0">
              <a:spcBef>
                <a:spcPts val="0"/>
              </a:spcBef>
              <a:spcAft>
                <a:spcPts val="0"/>
              </a:spcAft>
              <a:buNone/>
            </a:pPr>
            <a:r>
              <a:rPr lang="it-IT" dirty="0" smtClean="0"/>
              <a:t>Brocca, L., Tarpanelli, A., Filippucci, P., Dorigo, W., </a:t>
            </a:r>
            <a:r>
              <a:rPr lang="it-IT" dirty="0" err="1" smtClean="0"/>
              <a:t>Zaussinger</a:t>
            </a:r>
            <a:r>
              <a:rPr lang="it-IT" dirty="0" smtClean="0"/>
              <a:t>, F., Gruber, A., Fernández-</a:t>
            </a:r>
            <a:r>
              <a:rPr lang="it-IT" dirty="0" err="1" smtClean="0"/>
              <a:t>Prieto</a:t>
            </a:r>
            <a:r>
              <a:rPr lang="it-IT" dirty="0" smtClean="0"/>
              <a:t>, D., 2018. How </a:t>
            </a:r>
            <a:r>
              <a:rPr lang="it-IT" dirty="0" err="1" smtClean="0"/>
              <a:t>much</a:t>
            </a:r>
            <a:r>
              <a:rPr lang="it-IT" dirty="0" smtClean="0"/>
              <a:t> water </a:t>
            </a:r>
            <a:r>
              <a:rPr lang="it-IT" dirty="0" err="1" smtClean="0"/>
              <a:t>is</a:t>
            </a:r>
            <a:r>
              <a:rPr lang="it-IT" dirty="0" smtClean="0"/>
              <a:t> </a:t>
            </a:r>
            <a:r>
              <a:rPr lang="it-IT" dirty="0" err="1" smtClean="0"/>
              <a:t>used</a:t>
            </a:r>
            <a:r>
              <a:rPr lang="it-IT" dirty="0" smtClean="0"/>
              <a:t> for </a:t>
            </a:r>
            <a:r>
              <a:rPr lang="it-IT" dirty="0" err="1" smtClean="0"/>
              <a:t>irrigation</a:t>
            </a:r>
            <a:r>
              <a:rPr lang="it-IT" dirty="0" smtClean="0"/>
              <a:t>? A new </a:t>
            </a:r>
            <a:r>
              <a:rPr lang="it-IT" dirty="0" err="1" smtClean="0"/>
              <a:t>approach</a:t>
            </a:r>
            <a:r>
              <a:rPr lang="it-IT" dirty="0" smtClean="0"/>
              <a:t> </a:t>
            </a:r>
            <a:r>
              <a:rPr lang="it-IT" dirty="0" err="1" smtClean="0"/>
              <a:t>exploiting</a:t>
            </a:r>
            <a:r>
              <a:rPr lang="it-IT" dirty="0" smtClean="0"/>
              <a:t> </a:t>
            </a:r>
            <a:r>
              <a:rPr lang="it-IT" dirty="0" err="1" smtClean="0"/>
              <a:t>coarse</a:t>
            </a:r>
            <a:r>
              <a:rPr lang="it-IT" dirty="0" smtClean="0"/>
              <a:t> </a:t>
            </a:r>
            <a:r>
              <a:rPr lang="it-IT" dirty="0" err="1" smtClean="0"/>
              <a:t>resolution</a:t>
            </a:r>
            <a:r>
              <a:rPr lang="it-IT" dirty="0" smtClean="0"/>
              <a:t> satellite </a:t>
            </a:r>
            <a:r>
              <a:rPr lang="it-IT" dirty="0" err="1" smtClean="0"/>
              <a:t>soil</a:t>
            </a:r>
            <a:r>
              <a:rPr lang="it-IT" dirty="0" smtClean="0"/>
              <a:t> </a:t>
            </a:r>
            <a:r>
              <a:rPr lang="it-IT" dirty="0" err="1" smtClean="0"/>
              <a:t>moisture</a:t>
            </a:r>
            <a:r>
              <a:rPr lang="it-IT" dirty="0" smtClean="0"/>
              <a:t> </a:t>
            </a:r>
            <a:r>
              <a:rPr lang="it-IT" dirty="0" err="1" smtClean="0"/>
              <a:t>products</a:t>
            </a:r>
            <a:r>
              <a:rPr lang="it-IT" dirty="0" smtClean="0"/>
              <a:t>. </a:t>
            </a:r>
            <a:r>
              <a:rPr lang="it-IT" dirty="0" err="1" smtClean="0"/>
              <a:t>Int</a:t>
            </a:r>
            <a:r>
              <a:rPr lang="it-IT" dirty="0" smtClean="0"/>
              <a:t>. J. Earth </a:t>
            </a:r>
            <a:r>
              <a:rPr lang="it-IT" dirty="0" err="1" smtClean="0"/>
              <a:t>Obs</a:t>
            </a:r>
            <a:r>
              <a:rPr lang="it-IT" dirty="0" smtClean="0"/>
              <a:t>. </a:t>
            </a:r>
            <a:r>
              <a:rPr lang="it-IT" dirty="0" err="1" smtClean="0"/>
              <a:t>Geoinformation</a:t>
            </a:r>
            <a:r>
              <a:rPr lang="it-IT" dirty="0" smtClean="0"/>
              <a:t>, 73, 752-766.</a:t>
            </a:r>
          </a:p>
          <a:p>
            <a:pPr marL="0" lvl="0" indent="0" algn="l" rtl="0">
              <a:spcBef>
                <a:spcPts val="0"/>
              </a:spcBef>
              <a:spcAft>
                <a:spcPts val="0"/>
              </a:spcAft>
              <a:buNone/>
            </a:pPr>
            <a:r>
              <a:rPr lang="it-IT" dirty="0" smtClean="0"/>
              <a:t>Allen</a:t>
            </a:r>
            <a:endParaRPr dirty="0"/>
          </a:p>
        </p:txBody>
      </p:sp>
    </p:spTree>
    <p:extLst>
      <p:ext uri="{BB962C8B-B14F-4D97-AF65-F5344CB8AC3E}">
        <p14:creationId xmlns:p14="http://schemas.microsoft.com/office/powerpoint/2010/main" val="3183677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d58c009b6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d58c009b6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1516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d58c009b6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d58c009b6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latin typeface="Trebuchet MS" panose="020B0603020202020204" pitchFamily="34" charset="0"/>
              </a:rPr>
              <a:t>The data about the irrigation systems flow is delivered by the Automatic Hydrologic Information System of the Ebro river basin (SAIH Ebro),</a:t>
            </a:r>
            <a:r>
              <a:rPr lang="en-US" baseline="0" dirty="0" smtClean="0">
                <a:latin typeface="Trebuchet MS" panose="020B0603020202020204" pitchFamily="34" charset="0"/>
              </a:rPr>
              <a:t> http://www.saihebro.com/saihebro/index.php?url=/datos/canals.</a:t>
            </a:r>
          </a:p>
          <a:p>
            <a:pPr marL="0" lvl="0" indent="0" algn="l" rtl="0">
              <a:spcBef>
                <a:spcPts val="0"/>
              </a:spcBef>
              <a:spcAft>
                <a:spcPts val="0"/>
              </a:spcAft>
              <a:buNone/>
            </a:pPr>
            <a:endParaRPr lang="it-IT" dirty="0" smtClean="0">
              <a:latin typeface="Trebuchet MS" panose="020B0603020202020204" pitchFamily="34" charset="0"/>
            </a:endParaRPr>
          </a:p>
          <a:p>
            <a:pPr marL="0" lvl="0" indent="0" algn="l" rtl="0">
              <a:spcBef>
                <a:spcPts val="0"/>
              </a:spcBef>
              <a:spcAft>
                <a:spcPts val="0"/>
              </a:spcAft>
              <a:buNone/>
            </a:pPr>
            <a:r>
              <a:rPr lang="it-IT" dirty="0" err="1" smtClean="0">
                <a:latin typeface="Trebuchet MS" panose="020B0603020202020204" pitchFamily="34" charset="0"/>
              </a:rPr>
              <a:t>References</a:t>
            </a:r>
            <a:r>
              <a:rPr lang="it-IT" dirty="0" smtClean="0">
                <a:latin typeface="Trebuchet MS" panose="020B0603020202020204" pitchFamily="34" charset="0"/>
              </a:rPr>
              <a:t>:</a:t>
            </a:r>
          </a:p>
          <a:p>
            <a:pPr marL="0" lvl="0" indent="0" algn="l" rtl="0">
              <a:spcBef>
                <a:spcPts val="0"/>
              </a:spcBef>
              <a:spcAft>
                <a:spcPts val="0"/>
              </a:spcAft>
              <a:buNone/>
            </a:pPr>
            <a:r>
              <a:rPr lang="it-IT" dirty="0" err="1" smtClean="0">
                <a:latin typeface="Trebuchet MS" panose="020B0603020202020204" pitchFamily="34" charset="0"/>
              </a:rPr>
              <a:t>Siebert</a:t>
            </a:r>
            <a:r>
              <a:rPr lang="it-IT" dirty="0" smtClean="0">
                <a:latin typeface="Trebuchet MS" panose="020B0603020202020204" pitchFamily="34" charset="0"/>
              </a:rPr>
              <a:t>, S., </a:t>
            </a:r>
            <a:r>
              <a:rPr lang="it-IT" dirty="0" err="1" smtClean="0">
                <a:latin typeface="Trebuchet MS" panose="020B0603020202020204" pitchFamily="34" charset="0"/>
              </a:rPr>
              <a:t>Henrich</a:t>
            </a:r>
            <a:r>
              <a:rPr lang="it-IT" dirty="0" smtClean="0">
                <a:latin typeface="Trebuchet MS" panose="020B0603020202020204" pitchFamily="34" charset="0"/>
              </a:rPr>
              <a:t>, V., </a:t>
            </a:r>
            <a:r>
              <a:rPr lang="it-IT" dirty="0" err="1" smtClean="0">
                <a:latin typeface="Trebuchet MS" panose="020B0603020202020204" pitchFamily="34" charset="0"/>
              </a:rPr>
              <a:t>Frenken</a:t>
            </a:r>
            <a:r>
              <a:rPr lang="it-IT" dirty="0" smtClean="0">
                <a:latin typeface="Trebuchet MS" panose="020B0603020202020204" pitchFamily="34" charset="0"/>
              </a:rPr>
              <a:t>, K., Burke, J., 2013. Global </a:t>
            </a:r>
            <a:r>
              <a:rPr lang="it-IT" dirty="0" err="1" smtClean="0">
                <a:latin typeface="Trebuchet MS" panose="020B0603020202020204" pitchFamily="34" charset="0"/>
              </a:rPr>
              <a:t>Map</a:t>
            </a:r>
            <a:r>
              <a:rPr lang="it-IT" dirty="0" smtClean="0">
                <a:latin typeface="Trebuchet MS" panose="020B0603020202020204" pitchFamily="34" charset="0"/>
              </a:rPr>
              <a:t> of </a:t>
            </a:r>
            <a:r>
              <a:rPr lang="it-IT" dirty="0" err="1" smtClean="0">
                <a:latin typeface="Trebuchet MS" panose="020B0603020202020204" pitchFamily="34" charset="0"/>
              </a:rPr>
              <a:t>Irrigation</a:t>
            </a:r>
            <a:r>
              <a:rPr lang="it-IT" dirty="0" smtClean="0">
                <a:latin typeface="Trebuchet MS" panose="020B0603020202020204" pitchFamily="34" charset="0"/>
              </a:rPr>
              <a:t> </a:t>
            </a:r>
            <a:r>
              <a:rPr lang="it-IT" dirty="0" err="1" smtClean="0">
                <a:latin typeface="Trebuchet MS" panose="020B0603020202020204" pitchFamily="34" charset="0"/>
              </a:rPr>
              <a:t>Areas</a:t>
            </a:r>
            <a:r>
              <a:rPr lang="it-IT" dirty="0" smtClean="0">
                <a:latin typeface="Trebuchet MS" panose="020B0603020202020204" pitchFamily="34" charset="0"/>
              </a:rPr>
              <a:t> </a:t>
            </a:r>
            <a:r>
              <a:rPr lang="it-IT" dirty="0" err="1" smtClean="0">
                <a:latin typeface="Trebuchet MS" panose="020B0603020202020204" pitchFamily="34" charset="0"/>
              </a:rPr>
              <a:t>version</a:t>
            </a:r>
            <a:r>
              <a:rPr lang="it-IT" dirty="0" smtClean="0">
                <a:latin typeface="Trebuchet MS" panose="020B0603020202020204" pitchFamily="34" charset="0"/>
              </a:rPr>
              <a:t> 5. </a:t>
            </a:r>
            <a:r>
              <a:rPr lang="it-IT" dirty="0" err="1" smtClean="0">
                <a:latin typeface="Trebuchet MS" panose="020B0603020202020204" pitchFamily="34" charset="0"/>
              </a:rPr>
              <a:t>Rheinische</a:t>
            </a:r>
            <a:r>
              <a:rPr lang="it-IT" dirty="0" smtClean="0">
                <a:latin typeface="Trebuchet MS" panose="020B0603020202020204" pitchFamily="34" charset="0"/>
              </a:rPr>
              <a:t> Friedrich-</a:t>
            </a:r>
            <a:r>
              <a:rPr lang="it-IT" dirty="0" err="1" smtClean="0">
                <a:latin typeface="Trebuchet MS" panose="020B0603020202020204" pitchFamily="34" charset="0"/>
              </a:rPr>
              <a:t>Wilhelms</a:t>
            </a:r>
            <a:r>
              <a:rPr lang="it-IT" dirty="0" smtClean="0">
                <a:latin typeface="Trebuchet MS" panose="020B0603020202020204" pitchFamily="34" charset="0"/>
              </a:rPr>
              <a:t>-</a:t>
            </a:r>
            <a:r>
              <a:rPr lang="it-IT" dirty="0" err="1" smtClean="0">
                <a:latin typeface="Trebuchet MS" panose="020B0603020202020204" pitchFamily="34" charset="0"/>
              </a:rPr>
              <a:t>University</a:t>
            </a:r>
            <a:r>
              <a:rPr lang="it-IT" dirty="0" smtClean="0">
                <a:latin typeface="Trebuchet MS" panose="020B0603020202020204" pitchFamily="34" charset="0"/>
              </a:rPr>
              <a:t>, Bonn, Germany / </a:t>
            </a:r>
            <a:r>
              <a:rPr lang="it-IT" dirty="0" err="1" smtClean="0">
                <a:latin typeface="Trebuchet MS" panose="020B0603020202020204" pitchFamily="34" charset="0"/>
              </a:rPr>
              <a:t>Food</a:t>
            </a:r>
            <a:r>
              <a:rPr lang="it-IT" dirty="0" smtClean="0">
                <a:latin typeface="Trebuchet MS" panose="020B0603020202020204" pitchFamily="34" charset="0"/>
              </a:rPr>
              <a:t> and </a:t>
            </a:r>
            <a:r>
              <a:rPr lang="it-IT" dirty="0" err="1" smtClean="0">
                <a:latin typeface="Trebuchet MS" panose="020B0603020202020204" pitchFamily="34" charset="0"/>
              </a:rPr>
              <a:t>Agriculture</a:t>
            </a:r>
            <a:r>
              <a:rPr lang="it-IT" dirty="0" smtClean="0">
                <a:latin typeface="Trebuchet MS" panose="020B0603020202020204" pitchFamily="34" charset="0"/>
              </a:rPr>
              <a:t> Organization of the </a:t>
            </a:r>
            <a:r>
              <a:rPr lang="it-IT" dirty="0" err="1" smtClean="0">
                <a:latin typeface="Trebuchet MS" panose="020B0603020202020204" pitchFamily="34" charset="0"/>
              </a:rPr>
              <a:t>United</a:t>
            </a:r>
            <a:r>
              <a:rPr lang="it-IT" dirty="0" smtClean="0">
                <a:latin typeface="Trebuchet MS" panose="020B0603020202020204" pitchFamily="34" charset="0"/>
              </a:rPr>
              <a:t> Nations, Rome, </a:t>
            </a:r>
            <a:r>
              <a:rPr lang="it-IT" dirty="0" err="1" smtClean="0">
                <a:latin typeface="Trebuchet MS" panose="020B0603020202020204" pitchFamily="34" charset="0"/>
              </a:rPr>
              <a:t>Italy</a:t>
            </a:r>
            <a:r>
              <a:rPr lang="it-IT" dirty="0" smtClean="0">
                <a:latin typeface="Trebuchet MS" panose="020B0603020202020204" pitchFamily="34" charset="0"/>
              </a:rPr>
              <a:t>.</a:t>
            </a:r>
            <a:endParaRPr dirty="0">
              <a:latin typeface="Trebuchet MS" panose="020B0603020202020204" pitchFamily="34" charset="0"/>
            </a:endParaRPr>
          </a:p>
        </p:txBody>
      </p:sp>
    </p:spTree>
    <p:extLst>
      <p:ext uri="{BB962C8B-B14F-4D97-AF65-F5344CB8AC3E}">
        <p14:creationId xmlns:p14="http://schemas.microsoft.com/office/powerpoint/2010/main" val="3795081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d58c009b6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d58c009b6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smtClean="0">
                <a:latin typeface="Trebuchet MS" panose="020B0603020202020204" pitchFamily="34" charset="0"/>
              </a:rPr>
              <a:t>References</a:t>
            </a:r>
            <a:r>
              <a:rPr lang="it-IT" dirty="0" smtClean="0">
                <a:latin typeface="Trebuchet MS" panose="020B0603020202020204" pitchFamily="34" charset="0"/>
              </a:rPr>
              <a:t>:</a:t>
            </a:r>
            <a:endParaRPr lang="en-US" dirty="0" smtClean="0"/>
          </a:p>
          <a:p>
            <a:pPr marL="0" lvl="0" indent="0" algn="l" rtl="0">
              <a:spcBef>
                <a:spcPts val="0"/>
              </a:spcBef>
              <a:spcAft>
                <a:spcPts val="0"/>
              </a:spcAft>
              <a:buNone/>
            </a:pPr>
            <a:r>
              <a:rPr lang="en-US" dirty="0" err="1" smtClean="0"/>
              <a:t>Vauchad</a:t>
            </a:r>
            <a:r>
              <a:rPr lang="en-US" dirty="0" smtClean="0"/>
              <a:t>, G., </a:t>
            </a:r>
            <a:r>
              <a:rPr lang="en-US" dirty="0" err="1" smtClean="0"/>
              <a:t>Passerat</a:t>
            </a:r>
            <a:r>
              <a:rPr lang="en-US" dirty="0" smtClean="0"/>
              <a:t> de </a:t>
            </a:r>
            <a:r>
              <a:rPr lang="en-US" dirty="0" err="1" smtClean="0"/>
              <a:t>Silans</a:t>
            </a:r>
            <a:r>
              <a:rPr lang="en-US" dirty="0" smtClean="0"/>
              <a:t>, A., </a:t>
            </a:r>
            <a:r>
              <a:rPr lang="en-US" dirty="0" err="1" smtClean="0"/>
              <a:t>Balabanis</a:t>
            </a:r>
            <a:r>
              <a:rPr lang="en-US" dirty="0" smtClean="0"/>
              <a:t>, P., </a:t>
            </a:r>
            <a:r>
              <a:rPr lang="en-US" dirty="0" err="1" smtClean="0"/>
              <a:t>Vauclin</a:t>
            </a:r>
            <a:r>
              <a:rPr lang="en-US" dirty="0" smtClean="0"/>
              <a:t>, M., 1985. Temporal stability of spatial measured soil water probability density function. Soil Sci. Soc. Am. J. 49, 822–828.</a:t>
            </a:r>
            <a:endParaRPr lang="it-IT" dirty="0" smtClean="0"/>
          </a:p>
        </p:txBody>
      </p:sp>
    </p:spTree>
    <p:extLst>
      <p:ext uri="{BB962C8B-B14F-4D97-AF65-F5344CB8AC3E}">
        <p14:creationId xmlns:p14="http://schemas.microsoft.com/office/powerpoint/2010/main" val="2797707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d58c009b6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d58c009b6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smtClean="0"/>
              <a:t>On the </a:t>
            </a:r>
            <a:r>
              <a:rPr lang="it-IT" dirty="0" err="1" smtClean="0"/>
              <a:t>left</a:t>
            </a:r>
            <a:r>
              <a:rPr lang="it-IT" dirty="0" smtClean="0"/>
              <a:t>: the </a:t>
            </a:r>
            <a:r>
              <a:rPr lang="it-IT" dirty="0" err="1" smtClean="0"/>
              <a:t>maps</a:t>
            </a:r>
            <a:r>
              <a:rPr lang="it-IT" dirty="0" smtClean="0"/>
              <a:t> show the</a:t>
            </a:r>
            <a:r>
              <a:rPr lang="it-IT" baseline="0" dirty="0" smtClean="0"/>
              <a:t> </a:t>
            </a:r>
            <a:r>
              <a:rPr lang="it-IT" baseline="0" dirty="0" err="1" smtClean="0"/>
              <a:t>spatial</a:t>
            </a:r>
            <a:r>
              <a:rPr lang="it-IT" baseline="0" dirty="0" smtClean="0"/>
              <a:t> </a:t>
            </a:r>
            <a:r>
              <a:rPr lang="it-IT" baseline="0" dirty="0" err="1" smtClean="0"/>
              <a:t>distribution</a:t>
            </a:r>
            <a:r>
              <a:rPr lang="it-IT" baseline="0" dirty="0" smtClean="0"/>
              <a:t> of the </a:t>
            </a:r>
            <a:r>
              <a:rPr lang="it-IT" baseline="0" dirty="0" err="1" smtClean="0"/>
              <a:t>mean</a:t>
            </a:r>
            <a:r>
              <a:rPr lang="it-IT" baseline="0" dirty="0" smtClean="0"/>
              <a:t> relative </a:t>
            </a:r>
            <a:r>
              <a:rPr lang="it-IT" baseline="0" dirty="0" err="1" smtClean="0"/>
              <a:t>differences</a:t>
            </a:r>
            <a:r>
              <a:rPr lang="it-IT" baseline="0" dirty="0" smtClean="0"/>
              <a:t> </a:t>
            </a:r>
            <a:r>
              <a:rPr lang="it-IT" baseline="0" dirty="0" err="1" smtClean="0"/>
              <a:t>during</a:t>
            </a:r>
            <a:r>
              <a:rPr lang="it-IT" baseline="0" dirty="0" smtClean="0"/>
              <a:t> the </a:t>
            </a:r>
            <a:r>
              <a:rPr lang="it-IT" baseline="0" dirty="0" err="1" smtClean="0"/>
              <a:t>period</a:t>
            </a:r>
            <a:r>
              <a:rPr lang="it-IT" baseline="0" dirty="0" smtClean="0"/>
              <a:t> </a:t>
            </a:r>
            <a:r>
              <a:rPr lang="it-IT" baseline="0" dirty="0" err="1" smtClean="0"/>
              <a:t>May-September</a:t>
            </a:r>
            <a:r>
              <a:rPr lang="it-IT" baseline="0" dirty="0" smtClean="0"/>
              <a:t> 2016 (</a:t>
            </a:r>
            <a:r>
              <a:rPr lang="it-IT" baseline="0" dirty="0" err="1" smtClean="0"/>
              <a:t>upper</a:t>
            </a:r>
            <a:r>
              <a:rPr lang="it-IT" baseline="0" dirty="0" smtClean="0"/>
              <a:t> panel) and 2017 (</a:t>
            </a:r>
            <a:r>
              <a:rPr lang="it-IT" baseline="0" dirty="0" err="1" smtClean="0"/>
              <a:t>lower</a:t>
            </a:r>
            <a:r>
              <a:rPr lang="it-IT" baseline="0" dirty="0" smtClean="0"/>
              <a:t> panel). </a:t>
            </a:r>
            <a:r>
              <a:rPr lang="it-IT" baseline="0" dirty="0" err="1" smtClean="0"/>
              <a:t>Each</a:t>
            </a:r>
            <a:r>
              <a:rPr lang="it-IT" baseline="0" dirty="0" smtClean="0"/>
              <a:t> </a:t>
            </a:r>
            <a:r>
              <a:rPr lang="it-IT" baseline="0" dirty="0" err="1" smtClean="0"/>
              <a:t>column</a:t>
            </a:r>
            <a:r>
              <a:rPr lang="it-IT" baseline="0" dirty="0" smtClean="0"/>
              <a:t> </a:t>
            </a:r>
            <a:r>
              <a:rPr lang="it-IT" baseline="0" dirty="0" err="1" smtClean="0"/>
              <a:t>is</a:t>
            </a:r>
            <a:r>
              <a:rPr lang="it-IT" baseline="0" dirty="0" smtClean="0"/>
              <a:t> </a:t>
            </a:r>
            <a:r>
              <a:rPr lang="it-IT" baseline="0" dirty="0" err="1" smtClean="0"/>
              <a:t>referred</a:t>
            </a:r>
            <a:r>
              <a:rPr lang="it-IT" baseline="0" dirty="0" smtClean="0"/>
              <a:t> to a </a:t>
            </a:r>
            <a:r>
              <a:rPr lang="it-IT" baseline="0" dirty="0" err="1" smtClean="0"/>
              <a:t>different</a:t>
            </a:r>
            <a:r>
              <a:rPr lang="it-IT" baseline="0" dirty="0" smtClean="0"/>
              <a:t> </a:t>
            </a:r>
            <a:r>
              <a:rPr lang="it-IT" baseline="0" dirty="0" err="1" smtClean="0"/>
              <a:t>product</a:t>
            </a:r>
            <a:r>
              <a:rPr lang="it-IT" baseline="0" dirty="0" smtClean="0"/>
              <a:t>. </a:t>
            </a:r>
            <a:r>
              <a:rPr lang="it-IT" baseline="0" dirty="0" err="1" smtClean="0"/>
              <a:t>Please</a:t>
            </a:r>
            <a:r>
              <a:rPr lang="it-IT" baseline="0" dirty="0" smtClean="0"/>
              <a:t> note </a:t>
            </a:r>
            <a:r>
              <a:rPr lang="it-IT" baseline="0" dirty="0" err="1" smtClean="0"/>
              <a:t>that</a:t>
            </a:r>
            <a:r>
              <a:rPr lang="it-IT" baseline="0" dirty="0" smtClean="0"/>
              <a:t> </a:t>
            </a:r>
            <a:r>
              <a:rPr lang="it-IT" baseline="0" dirty="0" err="1" smtClean="0"/>
              <a:t>only</a:t>
            </a:r>
            <a:r>
              <a:rPr lang="it-IT" baseline="0" dirty="0" smtClean="0"/>
              <a:t> the </a:t>
            </a:r>
            <a:r>
              <a:rPr lang="it-IT" baseline="0" dirty="0" err="1" smtClean="0"/>
              <a:t>maps</a:t>
            </a:r>
            <a:r>
              <a:rPr lang="it-IT" baseline="0" dirty="0" smtClean="0"/>
              <a:t> for the high </a:t>
            </a:r>
            <a:r>
              <a:rPr lang="it-IT" baseline="0" dirty="0" err="1" smtClean="0"/>
              <a:t>resolution</a:t>
            </a:r>
            <a:r>
              <a:rPr lang="it-IT" baseline="0" dirty="0" smtClean="0"/>
              <a:t> (1 km) </a:t>
            </a:r>
            <a:r>
              <a:rPr lang="it-IT" baseline="0" dirty="0" err="1" smtClean="0"/>
              <a:t>products</a:t>
            </a:r>
            <a:r>
              <a:rPr lang="it-IT" baseline="0" dirty="0" smtClean="0"/>
              <a:t> are </a:t>
            </a:r>
            <a:r>
              <a:rPr lang="it-IT" baseline="0" dirty="0" err="1" smtClean="0"/>
              <a:t>shown</a:t>
            </a:r>
            <a:r>
              <a:rPr lang="it-IT" baseline="0" dirty="0" smtClean="0"/>
              <a:t>.</a:t>
            </a:r>
          </a:p>
          <a:p>
            <a:pPr marL="0" lvl="0" indent="0" algn="l" rtl="0">
              <a:spcBef>
                <a:spcPts val="0"/>
              </a:spcBef>
              <a:spcAft>
                <a:spcPts val="0"/>
              </a:spcAft>
              <a:buNone/>
            </a:pPr>
            <a:endParaRPr lang="it-IT" baseline="0" dirty="0" smtClean="0"/>
          </a:p>
          <a:p>
            <a:pPr marL="0" lvl="0" indent="0" algn="l" rtl="0">
              <a:spcBef>
                <a:spcPts val="0"/>
              </a:spcBef>
              <a:spcAft>
                <a:spcPts val="0"/>
              </a:spcAft>
              <a:buNone/>
            </a:pPr>
            <a:r>
              <a:rPr lang="it-IT" baseline="0" dirty="0" smtClean="0"/>
              <a:t>On the right: </a:t>
            </a:r>
            <a:r>
              <a:rPr lang="it-IT" baseline="0" dirty="0" err="1" smtClean="0"/>
              <a:t>panels</a:t>
            </a:r>
            <a:r>
              <a:rPr lang="it-IT" baseline="0" dirty="0" smtClean="0"/>
              <a:t> a.1), b.1), and c.1) show the relative </a:t>
            </a:r>
            <a:r>
              <a:rPr lang="it-IT" baseline="0" dirty="0" err="1" smtClean="0"/>
              <a:t>differences</a:t>
            </a:r>
            <a:r>
              <a:rPr lang="it-IT" baseline="0" dirty="0" smtClean="0"/>
              <a:t> </a:t>
            </a:r>
            <a:r>
              <a:rPr lang="it-IT" baseline="0" dirty="0" err="1" smtClean="0"/>
              <a:t>calculated</a:t>
            </a:r>
            <a:r>
              <a:rPr lang="it-IT" baseline="0" dirty="0" smtClean="0"/>
              <a:t> for </a:t>
            </a:r>
            <a:r>
              <a:rPr lang="it-IT" baseline="0" dirty="0" err="1" smtClean="0"/>
              <a:t>each</a:t>
            </a:r>
            <a:r>
              <a:rPr lang="it-IT" baseline="0" dirty="0" smtClean="0"/>
              <a:t> data set and </a:t>
            </a:r>
            <a:r>
              <a:rPr lang="it-IT" baseline="0" dirty="0" err="1" smtClean="0"/>
              <a:t>averaged</a:t>
            </a:r>
            <a:r>
              <a:rPr lang="it-IT" baseline="0" dirty="0" smtClean="0"/>
              <a:t> over a) the </a:t>
            </a:r>
            <a:r>
              <a:rPr lang="it-IT" baseline="0" dirty="0" err="1" smtClean="0"/>
              <a:t>Urgell</a:t>
            </a:r>
            <a:r>
              <a:rPr lang="it-IT" baseline="0" dirty="0" smtClean="0"/>
              <a:t> area, b) the </a:t>
            </a:r>
            <a:r>
              <a:rPr lang="it-IT" baseline="0" dirty="0" err="1" smtClean="0"/>
              <a:t>Cataland</a:t>
            </a:r>
            <a:r>
              <a:rPr lang="it-IT" baseline="0" dirty="0" smtClean="0"/>
              <a:t> and Aragonese area, and c) the </a:t>
            </a:r>
            <a:r>
              <a:rPr lang="it-IT" baseline="0" dirty="0" err="1" smtClean="0"/>
              <a:t>dryland</a:t>
            </a:r>
            <a:r>
              <a:rPr lang="it-IT" baseline="0" dirty="0" smtClean="0"/>
              <a:t> </a:t>
            </a:r>
            <a:r>
              <a:rPr lang="it-IT" baseline="0" dirty="0" err="1" smtClean="0"/>
              <a:t>surrounding</a:t>
            </a:r>
            <a:r>
              <a:rPr lang="it-IT" baseline="0" dirty="0" smtClean="0"/>
              <a:t> the </a:t>
            </a:r>
            <a:r>
              <a:rPr lang="it-IT" baseline="0" dirty="0" err="1" smtClean="0"/>
              <a:t>irrigated</a:t>
            </a:r>
            <a:r>
              <a:rPr lang="it-IT" baseline="0" dirty="0" smtClean="0"/>
              <a:t> </a:t>
            </a:r>
            <a:r>
              <a:rPr lang="it-IT" baseline="0" dirty="0" err="1" smtClean="0"/>
              <a:t>land</a:t>
            </a:r>
            <a:r>
              <a:rPr lang="it-IT" baseline="0" dirty="0" smtClean="0"/>
              <a:t>. </a:t>
            </a:r>
            <a:r>
              <a:rPr lang="it-IT" baseline="0" dirty="0" err="1" smtClean="0"/>
              <a:t>Panels</a:t>
            </a:r>
            <a:r>
              <a:rPr lang="it-IT" baseline="0" dirty="0" smtClean="0"/>
              <a:t> a.2) and b.2) show the </a:t>
            </a:r>
            <a:r>
              <a:rPr lang="it-IT" baseline="0" dirty="0" err="1" smtClean="0"/>
              <a:t>volumes</a:t>
            </a:r>
            <a:r>
              <a:rPr lang="it-IT" baseline="0" dirty="0" smtClean="0"/>
              <a:t> of water </a:t>
            </a:r>
            <a:r>
              <a:rPr lang="it-IT" baseline="0" dirty="0" err="1" smtClean="0"/>
              <a:t>flowing</a:t>
            </a:r>
            <a:r>
              <a:rPr lang="it-IT" baseline="0" dirty="0" smtClean="0"/>
              <a:t> in the </a:t>
            </a:r>
            <a:r>
              <a:rPr lang="it-IT" baseline="0" dirty="0" err="1" smtClean="0"/>
              <a:t>irrigation</a:t>
            </a:r>
            <a:r>
              <a:rPr lang="it-IT" baseline="0" dirty="0" smtClean="0"/>
              <a:t> </a:t>
            </a:r>
            <a:r>
              <a:rPr lang="it-IT" baseline="0" dirty="0" err="1" smtClean="0"/>
              <a:t>canals</a:t>
            </a:r>
            <a:r>
              <a:rPr lang="it-IT" baseline="0" dirty="0" smtClean="0"/>
              <a:t> </a:t>
            </a:r>
            <a:r>
              <a:rPr lang="it-IT" baseline="0" dirty="0" err="1" smtClean="0"/>
              <a:t>supplying</a:t>
            </a:r>
            <a:r>
              <a:rPr lang="it-IT" baseline="0" dirty="0" smtClean="0"/>
              <a:t> the </a:t>
            </a:r>
            <a:r>
              <a:rPr lang="it-IT" baseline="0" dirty="0" err="1" smtClean="0"/>
              <a:t>Urgell</a:t>
            </a:r>
            <a:r>
              <a:rPr lang="it-IT" baseline="0" dirty="0" smtClean="0"/>
              <a:t> area and the </a:t>
            </a:r>
            <a:r>
              <a:rPr lang="it-IT" baseline="0" dirty="0" err="1" smtClean="0"/>
              <a:t>Catalan</a:t>
            </a:r>
            <a:r>
              <a:rPr lang="it-IT" baseline="0" dirty="0" smtClean="0"/>
              <a:t> and Aragonese area, </a:t>
            </a:r>
            <a:r>
              <a:rPr lang="it-IT" baseline="0" dirty="0" err="1" smtClean="0"/>
              <a:t>respectively</a:t>
            </a:r>
            <a:r>
              <a:rPr lang="it-IT" baseline="0" dirty="0" smtClean="0"/>
              <a:t>.</a:t>
            </a:r>
            <a:endParaRPr dirty="0"/>
          </a:p>
        </p:txBody>
      </p:sp>
    </p:spTree>
    <p:extLst>
      <p:ext uri="{BB962C8B-B14F-4D97-AF65-F5344CB8AC3E}">
        <p14:creationId xmlns:p14="http://schemas.microsoft.com/office/powerpoint/2010/main" val="7993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d58c009b6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d58c009b6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solidFill>
                  <a:schemeClr val="tx1"/>
                </a:solidFill>
              </a:rPr>
              <a:t>On</a:t>
            </a:r>
            <a:r>
              <a:rPr lang="en-US" baseline="0" dirty="0" smtClean="0">
                <a:solidFill>
                  <a:schemeClr val="tx1"/>
                </a:solidFill>
              </a:rPr>
              <a:t> the left: t</a:t>
            </a:r>
            <a:r>
              <a:rPr lang="en-US" dirty="0" smtClean="0">
                <a:solidFill>
                  <a:schemeClr val="tx1"/>
                </a:solidFill>
              </a:rPr>
              <a:t>he maps show the</a:t>
            </a:r>
            <a:r>
              <a:rPr lang="en-US" baseline="0" dirty="0" smtClean="0">
                <a:solidFill>
                  <a:schemeClr val="tx1"/>
                </a:solidFill>
              </a:rPr>
              <a:t> spatial distribution of the mean temporal anomalies during the period May-September 2016 (upper panel) and 2017 (lower panel). Each column is referred to a different product. Please note that only the maps for the high resolution (1 km) products are shown.</a:t>
            </a:r>
          </a:p>
          <a:p>
            <a:pPr marL="0" lvl="0" indent="0" algn="l" rtl="0">
              <a:spcBef>
                <a:spcPts val="0"/>
              </a:spcBef>
              <a:spcAft>
                <a:spcPts val="0"/>
              </a:spcAft>
              <a:buNone/>
            </a:pPr>
            <a:endParaRPr lang="en-US" baseline="0" dirty="0" smtClean="0">
              <a:solidFill>
                <a:schemeClr val="tx1"/>
              </a:solidFill>
            </a:endParaRPr>
          </a:p>
          <a:p>
            <a:pPr marL="0" lvl="0" indent="0" algn="l" rtl="0">
              <a:spcBef>
                <a:spcPts val="0"/>
              </a:spcBef>
              <a:spcAft>
                <a:spcPts val="0"/>
              </a:spcAft>
              <a:buNone/>
            </a:pPr>
            <a:r>
              <a:rPr lang="en-US" baseline="0" dirty="0" smtClean="0">
                <a:solidFill>
                  <a:schemeClr val="tx1"/>
                </a:solidFill>
              </a:rPr>
              <a:t>On the right: panels a), b), and c) show the temporal anomalies calculated for each data set and averaged over a) the </a:t>
            </a:r>
            <a:r>
              <a:rPr lang="en-US" baseline="0" dirty="0" err="1" smtClean="0">
                <a:solidFill>
                  <a:schemeClr val="tx1"/>
                </a:solidFill>
              </a:rPr>
              <a:t>Urgell</a:t>
            </a:r>
            <a:r>
              <a:rPr lang="en-US" baseline="0" dirty="0" smtClean="0">
                <a:solidFill>
                  <a:schemeClr val="tx1"/>
                </a:solidFill>
              </a:rPr>
              <a:t> area, b) the </a:t>
            </a:r>
            <a:r>
              <a:rPr lang="en-US" baseline="0" dirty="0" err="1" smtClean="0">
                <a:solidFill>
                  <a:schemeClr val="tx1"/>
                </a:solidFill>
              </a:rPr>
              <a:t>Cataland</a:t>
            </a:r>
            <a:r>
              <a:rPr lang="en-US" baseline="0" dirty="0" smtClean="0">
                <a:solidFill>
                  <a:schemeClr val="tx1"/>
                </a:solidFill>
              </a:rPr>
              <a:t> and </a:t>
            </a:r>
            <a:r>
              <a:rPr lang="en-US" baseline="0" dirty="0" err="1" smtClean="0">
                <a:solidFill>
                  <a:schemeClr val="tx1"/>
                </a:solidFill>
              </a:rPr>
              <a:t>Aragonese</a:t>
            </a:r>
            <a:r>
              <a:rPr lang="en-US" baseline="0" dirty="0" smtClean="0">
                <a:solidFill>
                  <a:schemeClr val="tx1"/>
                </a:solidFill>
              </a:rPr>
              <a:t> area, and c) the dryland surrounding the irrigated land. </a:t>
            </a:r>
            <a:endParaRPr dirty="0"/>
          </a:p>
        </p:txBody>
      </p:sp>
    </p:spTree>
    <p:extLst>
      <p:ext uri="{BB962C8B-B14F-4D97-AF65-F5344CB8AC3E}">
        <p14:creationId xmlns:p14="http://schemas.microsoft.com/office/powerpoint/2010/main" val="227688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d58c009b6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d58c009b6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smtClean="0"/>
              <a:t>On the </a:t>
            </a:r>
            <a:r>
              <a:rPr lang="it-IT" dirty="0" err="1" smtClean="0"/>
              <a:t>left</a:t>
            </a:r>
            <a:r>
              <a:rPr lang="it-IT" dirty="0" smtClean="0"/>
              <a:t>: </a:t>
            </a:r>
            <a:r>
              <a:rPr lang="en-US" dirty="0" err="1" smtClean="0"/>
              <a:t>heatmap</a:t>
            </a:r>
            <a:r>
              <a:rPr lang="en-US" dirty="0" smtClean="0"/>
              <a:t> representing the areal mean correlation between satellite and modeled soil moisture during the periods May-September 2016 and 2017 for the </a:t>
            </a:r>
            <a:r>
              <a:rPr lang="en-US" dirty="0" err="1" smtClean="0"/>
              <a:t>Urgell</a:t>
            </a:r>
            <a:r>
              <a:rPr lang="en-US" dirty="0" smtClean="0"/>
              <a:t> area, for the Catalan and </a:t>
            </a:r>
            <a:r>
              <a:rPr lang="en-US" dirty="0" err="1" smtClean="0"/>
              <a:t>Aragonese</a:t>
            </a:r>
            <a:r>
              <a:rPr lang="en-US" dirty="0" smtClean="0"/>
              <a:t> area and for the dryland.</a:t>
            </a:r>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a:t>
            </a:r>
            <a:r>
              <a:rPr lang="en-US" baseline="0" dirty="0" smtClean="0"/>
              <a:t> the right: maps of the correlation between satellite and modeled soil moisture for the periods May-September 2016 (upper panel) and May-September 2017 (lower panel). </a:t>
            </a:r>
            <a:r>
              <a:rPr lang="en-US" baseline="0" dirty="0" smtClean="0">
                <a:solidFill>
                  <a:schemeClr val="tx1"/>
                </a:solidFill>
              </a:rPr>
              <a:t>Please note that only the maps for the high resolution (1 km) products are shown.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40325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d58c009b6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d58c009b6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smtClean="0"/>
              <a:t>The </a:t>
            </a:r>
            <a:r>
              <a:rPr lang="it-IT" dirty="0" err="1" smtClean="0"/>
              <a:t>maps</a:t>
            </a:r>
            <a:r>
              <a:rPr lang="it-IT" dirty="0" smtClean="0"/>
              <a:t> of </a:t>
            </a:r>
            <a:r>
              <a:rPr lang="it-IT" dirty="0" err="1" smtClean="0"/>
              <a:t>crops</a:t>
            </a:r>
            <a:r>
              <a:rPr lang="it-IT" dirty="0" smtClean="0"/>
              <a:t> in </a:t>
            </a:r>
            <a:r>
              <a:rPr lang="it-IT" dirty="0" err="1" smtClean="0"/>
              <a:t>Catalonia</a:t>
            </a:r>
            <a:r>
              <a:rPr lang="it-IT" dirty="0" smtClean="0"/>
              <a:t>,</a:t>
            </a:r>
            <a:r>
              <a:rPr lang="it-IT" baseline="0" dirty="0" smtClean="0"/>
              <a:t> </a:t>
            </a:r>
            <a:r>
              <a:rPr lang="it-IT" baseline="0" dirty="0" err="1" smtClean="0"/>
              <a:t>which</a:t>
            </a:r>
            <a:r>
              <a:rPr lang="it-IT" baseline="0" dirty="0" smtClean="0"/>
              <a:t> are </a:t>
            </a:r>
            <a:r>
              <a:rPr lang="en-US" baseline="0" dirty="0" smtClean="0"/>
              <a:t>produced in the same domain as the Geographic  Information System for Agricultural Parcels (SIGPAC), are available at http://agricultura.gencat.cat/ca/serveis/cartografia-sig/aplicatius-tematics-geoinformacio/sigpac/mapa-cultius/.</a:t>
            </a:r>
          </a:p>
          <a:p>
            <a:pPr marL="0" lvl="0" indent="0" algn="l" rtl="0">
              <a:spcBef>
                <a:spcPts val="0"/>
              </a:spcBef>
              <a:spcAft>
                <a:spcPts val="0"/>
              </a:spcAft>
              <a:buNone/>
            </a:pPr>
            <a:r>
              <a:rPr lang="en-US" baseline="0" dirty="0" smtClean="0"/>
              <a:t>In the first validation procedure, pixels with the irrigation information have been considered as irrigated (I), not irrigated pixel have been considered as dryland (D) and the not agricultural areas have been considered as forest or natural areas (F). The irrigation information means that the field can reach the irrigation infrastructure, but this does not imply that it has been actually irrigated, so we performed a second validation.</a:t>
            </a:r>
          </a:p>
          <a:p>
            <a:pPr marL="0" lvl="0" indent="0" algn="l" rtl="0">
              <a:spcBef>
                <a:spcPts val="0"/>
              </a:spcBef>
              <a:spcAft>
                <a:spcPts val="0"/>
              </a:spcAft>
              <a:buNone/>
            </a:pPr>
            <a:r>
              <a:rPr lang="en-US" baseline="0" dirty="0" smtClean="0"/>
              <a:t>In the second validation procedure, pixels containing crops irrigated during the focus period (May – September) have been considered as irrigated land (I); these are: summer cereals, fruit trees and forage. Other agricultural areas have been considered as dryland (D) and the rest of the domain has been considered as forest or natural areas (F).</a:t>
            </a:r>
            <a:endParaRPr dirty="0"/>
          </a:p>
        </p:txBody>
      </p:sp>
    </p:spTree>
    <p:extLst>
      <p:ext uri="{BB962C8B-B14F-4D97-AF65-F5344CB8AC3E}">
        <p14:creationId xmlns:p14="http://schemas.microsoft.com/office/powerpoint/2010/main" val="484631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d58c009b6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d58c009b6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Confusion matrices related to the first (on the left) and the second (on the right)  validation of the classification of dryland (D), forest or natural areas (F), and irrigated land (I) for each combination of the input parameters during the periods May-September 2016 (upper panels) and 2017 (lower panels).</a:t>
            </a:r>
            <a:endParaRPr dirty="0"/>
          </a:p>
        </p:txBody>
      </p:sp>
    </p:spTree>
    <p:extLst>
      <p:ext uri="{BB962C8B-B14F-4D97-AF65-F5344CB8AC3E}">
        <p14:creationId xmlns:p14="http://schemas.microsoft.com/office/powerpoint/2010/main" val="1770328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B6431DB-69F6-42BA-98DB-D332DF0456A4}" type="datetimeFigureOut">
              <a:rPr lang="it-IT" smtClean="0"/>
              <a:t>14/04/2020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AA09EB6-4EC7-4CA5-90DF-E16028FA8188}" type="slidenum">
              <a:rPr lang="it-IT" smtClean="0"/>
              <a:t>‹N›</a:t>
            </a:fld>
            <a:endParaRPr lang="it-IT"/>
          </a:p>
        </p:txBody>
      </p:sp>
    </p:spTree>
    <p:extLst>
      <p:ext uri="{BB962C8B-B14F-4D97-AF65-F5344CB8AC3E}">
        <p14:creationId xmlns:p14="http://schemas.microsoft.com/office/powerpoint/2010/main" val="1300394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6431DB-69F6-42BA-98DB-D332DF0456A4}" type="datetimeFigureOut">
              <a:rPr lang="it-IT" smtClean="0"/>
              <a:t>14/04/2020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AA09EB6-4EC7-4CA5-90DF-E16028FA8188}" type="slidenum">
              <a:rPr lang="it-IT" smtClean="0"/>
              <a:t>‹N›</a:t>
            </a:fld>
            <a:endParaRPr lang="it-IT"/>
          </a:p>
        </p:txBody>
      </p:sp>
    </p:spTree>
    <p:extLst>
      <p:ext uri="{BB962C8B-B14F-4D97-AF65-F5344CB8AC3E}">
        <p14:creationId xmlns:p14="http://schemas.microsoft.com/office/powerpoint/2010/main" val="25728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6431DB-69F6-42BA-98DB-D332DF0456A4}" type="datetimeFigureOut">
              <a:rPr lang="it-IT" smtClean="0"/>
              <a:t>14/04/2020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AA09EB6-4EC7-4CA5-90DF-E16028FA8188}" type="slidenum">
              <a:rPr lang="it-IT" smtClean="0"/>
              <a:t>‹N›</a:t>
            </a:fld>
            <a:endParaRPr lang="it-IT"/>
          </a:p>
        </p:txBody>
      </p:sp>
    </p:spTree>
    <p:extLst>
      <p:ext uri="{BB962C8B-B14F-4D97-AF65-F5344CB8AC3E}">
        <p14:creationId xmlns:p14="http://schemas.microsoft.com/office/powerpoint/2010/main" val="2402354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96D0"/>
              </a:buClr>
              <a:buSzPts val="2800"/>
              <a:buFont typeface="Trebuchet MS"/>
              <a:buNone/>
              <a:defRPr>
                <a:solidFill>
                  <a:srgbClr val="0096D0"/>
                </a:solidFill>
                <a:latin typeface="Trebuchet MS"/>
                <a:ea typeface="Trebuchet MS"/>
                <a:cs typeface="Trebuchet MS"/>
                <a:sym typeface="Trebuchet M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Char char="●"/>
              <a:defRPr sz="16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smtClean="0"/>
              <a:pPr/>
              <a:t>‹N›</a:t>
            </a:fld>
            <a:endParaRPr lang="it-IT"/>
          </a:p>
        </p:txBody>
      </p:sp>
      <p:sp>
        <p:nvSpPr>
          <p:cNvPr id="21" name="Google Shape;21;p4"/>
          <p:cNvSpPr/>
          <p:nvPr/>
        </p:nvSpPr>
        <p:spPr>
          <a:xfrm rot="-5400000">
            <a:off x="6057800" y="-6057800"/>
            <a:ext cx="90000" cy="12205600"/>
          </a:xfrm>
          <a:prstGeom prst="rect">
            <a:avLst/>
          </a:prstGeom>
          <a:gradFill>
            <a:gsLst>
              <a:gs pos="0">
                <a:srgbClr val="006666"/>
              </a:gs>
              <a:gs pos="32000">
                <a:srgbClr val="00CC99"/>
              </a:gs>
              <a:gs pos="66000">
                <a:srgbClr val="00CC66"/>
              </a:gs>
              <a:gs pos="100000">
                <a:srgbClr val="66FF66"/>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4090641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6431DB-69F6-42BA-98DB-D332DF0456A4}" type="datetimeFigureOut">
              <a:rPr lang="it-IT" smtClean="0"/>
              <a:t>14/04/2020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AA09EB6-4EC7-4CA5-90DF-E16028FA8188}" type="slidenum">
              <a:rPr lang="it-IT" smtClean="0"/>
              <a:t>‹N›</a:t>
            </a:fld>
            <a:endParaRPr lang="it-IT"/>
          </a:p>
        </p:txBody>
      </p:sp>
    </p:spTree>
    <p:extLst>
      <p:ext uri="{BB962C8B-B14F-4D97-AF65-F5344CB8AC3E}">
        <p14:creationId xmlns:p14="http://schemas.microsoft.com/office/powerpoint/2010/main" val="1584535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DB6431DB-69F6-42BA-98DB-D332DF0456A4}" type="datetimeFigureOut">
              <a:rPr lang="it-IT" smtClean="0"/>
              <a:t>14/04/2020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AA09EB6-4EC7-4CA5-90DF-E16028FA8188}" type="slidenum">
              <a:rPr lang="it-IT" smtClean="0"/>
              <a:t>‹N›</a:t>
            </a:fld>
            <a:endParaRPr lang="it-IT"/>
          </a:p>
        </p:txBody>
      </p:sp>
    </p:spTree>
    <p:extLst>
      <p:ext uri="{BB962C8B-B14F-4D97-AF65-F5344CB8AC3E}">
        <p14:creationId xmlns:p14="http://schemas.microsoft.com/office/powerpoint/2010/main" val="813615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B6431DB-69F6-42BA-98DB-D332DF0456A4}" type="datetimeFigureOut">
              <a:rPr lang="it-IT" smtClean="0"/>
              <a:t>14/04/2020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AA09EB6-4EC7-4CA5-90DF-E16028FA8188}" type="slidenum">
              <a:rPr lang="it-IT" smtClean="0"/>
              <a:t>‹N›</a:t>
            </a:fld>
            <a:endParaRPr lang="it-IT"/>
          </a:p>
        </p:txBody>
      </p:sp>
    </p:spTree>
    <p:extLst>
      <p:ext uri="{BB962C8B-B14F-4D97-AF65-F5344CB8AC3E}">
        <p14:creationId xmlns:p14="http://schemas.microsoft.com/office/powerpoint/2010/main" val="710057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B6431DB-69F6-42BA-98DB-D332DF0456A4}" type="datetimeFigureOut">
              <a:rPr lang="it-IT" smtClean="0"/>
              <a:t>14/04/2020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AA09EB6-4EC7-4CA5-90DF-E16028FA8188}" type="slidenum">
              <a:rPr lang="it-IT" smtClean="0"/>
              <a:t>‹N›</a:t>
            </a:fld>
            <a:endParaRPr lang="it-IT"/>
          </a:p>
        </p:txBody>
      </p:sp>
    </p:spTree>
    <p:extLst>
      <p:ext uri="{BB962C8B-B14F-4D97-AF65-F5344CB8AC3E}">
        <p14:creationId xmlns:p14="http://schemas.microsoft.com/office/powerpoint/2010/main" val="3165456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B6431DB-69F6-42BA-98DB-D332DF0456A4}" type="datetimeFigureOut">
              <a:rPr lang="it-IT" smtClean="0"/>
              <a:t>14/04/2020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AA09EB6-4EC7-4CA5-90DF-E16028FA8188}" type="slidenum">
              <a:rPr lang="it-IT" smtClean="0"/>
              <a:t>‹N›</a:t>
            </a:fld>
            <a:endParaRPr lang="it-IT"/>
          </a:p>
        </p:txBody>
      </p:sp>
    </p:spTree>
    <p:extLst>
      <p:ext uri="{BB962C8B-B14F-4D97-AF65-F5344CB8AC3E}">
        <p14:creationId xmlns:p14="http://schemas.microsoft.com/office/powerpoint/2010/main" val="3236748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B6431DB-69F6-42BA-98DB-D332DF0456A4}" type="datetimeFigureOut">
              <a:rPr lang="it-IT" smtClean="0"/>
              <a:t>14/04/2020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AA09EB6-4EC7-4CA5-90DF-E16028FA8188}" type="slidenum">
              <a:rPr lang="it-IT" smtClean="0"/>
              <a:t>‹N›</a:t>
            </a:fld>
            <a:endParaRPr lang="it-IT"/>
          </a:p>
        </p:txBody>
      </p:sp>
    </p:spTree>
    <p:extLst>
      <p:ext uri="{BB962C8B-B14F-4D97-AF65-F5344CB8AC3E}">
        <p14:creationId xmlns:p14="http://schemas.microsoft.com/office/powerpoint/2010/main" val="911589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DB6431DB-69F6-42BA-98DB-D332DF0456A4}" type="datetimeFigureOut">
              <a:rPr lang="it-IT" smtClean="0"/>
              <a:t>14/04/2020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AA09EB6-4EC7-4CA5-90DF-E16028FA8188}" type="slidenum">
              <a:rPr lang="it-IT" smtClean="0"/>
              <a:t>‹N›</a:t>
            </a:fld>
            <a:endParaRPr lang="it-IT"/>
          </a:p>
        </p:txBody>
      </p:sp>
    </p:spTree>
    <p:extLst>
      <p:ext uri="{BB962C8B-B14F-4D97-AF65-F5344CB8AC3E}">
        <p14:creationId xmlns:p14="http://schemas.microsoft.com/office/powerpoint/2010/main" val="625664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DB6431DB-69F6-42BA-98DB-D332DF0456A4}" type="datetimeFigureOut">
              <a:rPr lang="it-IT" smtClean="0"/>
              <a:t>14/04/2020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AA09EB6-4EC7-4CA5-90DF-E16028FA8188}" type="slidenum">
              <a:rPr lang="it-IT" smtClean="0"/>
              <a:t>‹N›</a:t>
            </a:fld>
            <a:endParaRPr lang="it-IT"/>
          </a:p>
        </p:txBody>
      </p:sp>
    </p:spTree>
    <p:extLst>
      <p:ext uri="{BB962C8B-B14F-4D97-AF65-F5344CB8AC3E}">
        <p14:creationId xmlns:p14="http://schemas.microsoft.com/office/powerpoint/2010/main" val="2185037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431DB-69F6-42BA-98DB-D332DF0456A4}" type="datetimeFigureOut">
              <a:rPr lang="it-IT" smtClean="0"/>
              <a:t>14/04/2020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09EB6-4EC7-4CA5-90DF-E16028FA8188}" type="slidenum">
              <a:rPr lang="it-IT" smtClean="0"/>
              <a:t>‹N›</a:t>
            </a:fld>
            <a:endParaRPr lang="it-IT"/>
          </a:p>
        </p:txBody>
      </p:sp>
    </p:spTree>
    <p:extLst>
      <p:ext uri="{BB962C8B-B14F-4D97-AF65-F5344CB8AC3E}">
        <p14:creationId xmlns:p14="http://schemas.microsoft.com/office/powerpoint/2010/main" val="2052021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jpg"/><Relationship Id="rId15" Type="http://schemas.microsoft.com/office/2007/relationships/hdphoto" Target="../media/hdphoto2.wdp"/><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8.png"/><Relationship Id="rId11" Type="http://schemas.microsoft.com/office/2007/relationships/hdphoto" Target="../media/hdphoto7.wdp"/><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jpe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2.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jpeg"/><Relationship Id="rId15" Type="http://schemas.microsoft.com/office/2007/relationships/hdphoto" Target="../media/hdphoto5.wdp"/><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gif"/><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27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1.PNG"/><Relationship Id="rId5" Type="http://schemas.openxmlformats.org/officeDocument/2006/relationships/image" Target="../media/image260.png"/><Relationship Id="rId10" Type="http://schemas.openxmlformats.org/officeDocument/2006/relationships/image" Target="../media/image12.png"/><Relationship Id="rId4" Type="http://schemas.openxmlformats.org/officeDocument/2006/relationships/image" Target="../media/image261.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11" name="Rettangolo 10"/>
          <p:cNvSpPr/>
          <p:nvPr/>
        </p:nvSpPr>
        <p:spPr>
          <a:xfrm>
            <a:off x="537563" y="6024880"/>
            <a:ext cx="6559716" cy="58046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Google Shape;57;p13"/>
          <p:cNvSpPr txBox="1">
            <a:spLocks noGrp="1"/>
          </p:cNvSpPr>
          <p:nvPr>
            <p:ph type="ctrTitle"/>
          </p:nvPr>
        </p:nvSpPr>
        <p:spPr>
          <a:xfrm>
            <a:off x="193105" y="1269540"/>
            <a:ext cx="8649954" cy="1226700"/>
          </a:xfrm>
          <a:prstGeom prst="rect">
            <a:avLst/>
          </a:prstGeom>
        </p:spPr>
        <p:txBody>
          <a:bodyPr spcFirstLastPara="1" wrap="square" lIns="91425" tIns="91425" rIns="91425" bIns="91425" anchor="b" anchorCtr="0">
            <a:noAutofit/>
          </a:bodyPr>
          <a:lstStyle/>
          <a:p>
            <a:pPr lvl="0" algn="l"/>
            <a:r>
              <a:rPr lang="en-US" sz="3000" b="1" dirty="0">
                <a:solidFill>
                  <a:srgbClr val="006666"/>
                </a:solidFill>
                <a:effectLst>
                  <a:outerShdw blurRad="50800" dist="38100" dir="2700000" algn="tl" rotWithShape="0">
                    <a:prstClr val="black">
                      <a:alpha val="40000"/>
                    </a:prstClr>
                  </a:outerShdw>
                </a:effectLst>
                <a:latin typeface="Trebuchet MS" panose="020B0603020202020204" pitchFamily="34" charset="0"/>
                <a:ea typeface="Verdana" panose="020B0604030504040204" pitchFamily="34" charset="0"/>
                <a:cs typeface="Trebuchet MS"/>
                <a:sym typeface="Trebuchet MS"/>
              </a:rPr>
              <a:t>The </a:t>
            </a:r>
            <a:r>
              <a:rPr lang="en-US" sz="3000" b="1" dirty="0" smtClean="0">
                <a:solidFill>
                  <a:srgbClr val="006666"/>
                </a:solidFill>
                <a:effectLst>
                  <a:outerShdw blurRad="50800" dist="38100" dir="2700000" algn="tl" rotWithShape="0">
                    <a:prstClr val="black">
                      <a:alpha val="40000"/>
                    </a:prstClr>
                  </a:outerShdw>
                </a:effectLst>
                <a:latin typeface="Trebuchet MS" panose="020B0603020202020204" pitchFamily="34" charset="0"/>
                <a:ea typeface="Verdana" panose="020B0604030504040204" pitchFamily="34" charset="0"/>
                <a:cs typeface="Trebuchet MS"/>
                <a:sym typeface="Trebuchet MS"/>
              </a:rPr>
              <a:t>detection of irrigation through remote sensing soil moisture and a land surface model: a case study in Spain</a:t>
            </a:r>
            <a:endParaRPr sz="3000" b="1" i="1" dirty="0">
              <a:solidFill>
                <a:srgbClr val="006666"/>
              </a:solidFill>
              <a:effectLst>
                <a:outerShdw blurRad="50800" dist="38100" dir="2700000" algn="tl" rotWithShape="0">
                  <a:prstClr val="black">
                    <a:alpha val="40000"/>
                  </a:prstClr>
                </a:outerShdw>
              </a:effectLst>
              <a:latin typeface="Trebuchet MS" panose="020B0603020202020204" pitchFamily="34" charset="0"/>
              <a:ea typeface="Verdana" panose="020B0604030504040204" pitchFamily="34" charset="0"/>
              <a:cs typeface="Trebuchet MS"/>
              <a:sym typeface="Trebuchet MS"/>
            </a:endParaRPr>
          </a:p>
        </p:txBody>
      </p:sp>
      <p:pic>
        <p:nvPicPr>
          <p:cNvPr id="59" name="Google Shape;59;p13" descr="logo_obs_quadrat.png"/>
          <p:cNvPicPr preferRelativeResize="0"/>
          <p:nvPr/>
        </p:nvPicPr>
        <p:blipFill>
          <a:blip r:embed="rId3">
            <a:alphaModFix/>
          </a:blip>
          <a:stretch>
            <a:fillRect/>
          </a:stretch>
        </p:blipFill>
        <p:spPr>
          <a:xfrm>
            <a:off x="2077999" y="4724105"/>
            <a:ext cx="516079" cy="524813"/>
          </a:xfrm>
          <a:prstGeom prst="rect">
            <a:avLst/>
          </a:prstGeom>
          <a:noFill/>
          <a:ln>
            <a:noFill/>
          </a:ln>
        </p:spPr>
      </p:pic>
      <p:pic>
        <p:nvPicPr>
          <p:cNvPr id="60" name="Google Shape;60;p13" descr="csic.png"/>
          <p:cNvPicPr preferRelativeResize="0"/>
          <p:nvPr/>
        </p:nvPicPr>
        <p:blipFill>
          <a:blip r:embed="rId4">
            <a:alphaModFix/>
          </a:blip>
          <a:stretch>
            <a:fillRect/>
          </a:stretch>
        </p:blipFill>
        <p:spPr>
          <a:xfrm>
            <a:off x="2711153" y="4724105"/>
            <a:ext cx="372621" cy="524813"/>
          </a:xfrm>
          <a:prstGeom prst="rect">
            <a:avLst/>
          </a:prstGeom>
          <a:noFill/>
          <a:ln>
            <a:noFill/>
          </a:ln>
        </p:spPr>
      </p:pic>
      <p:pic>
        <p:nvPicPr>
          <p:cNvPr id="64" name="Google Shape;64;p13"/>
          <p:cNvPicPr preferRelativeResize="0"/>
          <p:nvPr/>
        </p:nvPicPr>
        <p:blipFill>
          <a:blip r:embed="rId5">
            <a:alphaModFix/>
          </a:blip>
          <a:stretch>
            <a:fillRect/>
          </a:stretch>
        </p:blipFill>
        <p:spPr>
          <a:xfrm>
            <a:off x="3221322" y="4724105"/>
            <a:ext cx="1391851" cy="469739"/>
          </a:xfrm>
          <a:prstGeom prst="rect">
            <a:avLst/>
          </a:prstGeom>
          <a:noFill/>
          <a:ln>
            <a:noFill/>
          </a:ln>
        </p:spPr>
      </p:pic>
      <p:pic>
        <p:nvPicPr>
          <p:cNvPr id="3" name="Immagine 2"/>
          <p:cNvPicPr>
            <a:picLocks noChangeAspect="1"/>
          </p:cNvPicPr>
          <p:nvPr/>
        </p:nvPicPr>
        <p:blipFill>
          <a:blip r:embed="rId6"/>
          <a:stretch>
            <a:fillRect/>
          </a:stretch>
        </p:blipFill>
        <p:spPr>
          <a:xfrm>
            <a:off x="491711" y="4724105"/>
            <a:ext cx="522295" cy="540000"/>
          </a:xfrm>
          <a:prstGeom prst="rect">
            <a:avLst/>
          </a:prstGeom>
        </p:spPr>
      </p:pic>
      <p:pic>
        <p:nvPicPr>
          <p:cNvPr id="4" name="Immagine 3"/>
          <p:cNvPicPr>
            <a:picLocks noChangeAspect="1"/>
          </p:cNvPicPr>
          <p:nvPr/>
        </p:nvPicPr>
        <p:blipFill>
          <a:blip r:embed="rId7"/>
          <a:stretch>
            <a:fillRect/>
          </a:stretch>
        </p:blipFill>
        <p:spPr>
          <a:xfrm>
            <a:off x="1019291" y="4814597"/>
            <a:ext cx="900000" cy="309231"/>
          </a:xfrm>
          <a:prstGeom prst="rect">
            <a:avLst/>
          </a:prstGeom>
        </p:spPr>
      </p:pic>
      <p:pic>
        <p:nvPicPr>
          <p:cNvPr id="5" name="Immagine 4"/>
          <p:cNvPicPr>
            <a:picLocks noChangeAspect="1"/>
          </p:cNvPicPr>
          <p:nvPr/>
        </p:nvPicPr>
        <p:blipFill>
          <a:blip r:embed="rId8"/>
          <a:stretch>
            <a:fillRect/>
          </a:stretch>
        </p:blipFill>
        <p:spPr>
          <a:xfrm>
            <a:off x="6532067" y="4820125"/>
            <a:ext cx="692609" cy="360000"/>
          </a:xfrm>
          <a:prstGeom prst="rect">
            <a:avLst/>
          </a:prstGeom>
        </p:spPr>
      </p:pic>
      <p:sp>
        <p:nvSpPr>
          <p:cNvPr id="16" name="Google Shape;21;p4"/>
          <p:cNvSpPr/>
          <p:nvPr/>
        </p:nvSpPr>
        <p:spPr>
          <a:xfrm rot="-5400000">
            <a:off x="6057800" y="-6057800"/>
            <a:ext cx="90000" cy="12205600"/>
          </a:xfrm>
          <a:prstGeom prst="rect">
            <a:avLst/>
          </a:prstGeom>
          <a:gradFill>
            <a:gsLst>
              <a:gs pos="0">
                <a:srgbClr val="006666"/>
              </a:gs>
              <a:gs pos="32000">
                <a:srgbClr val="00CC99"/>
              </a:gs>
              <a:gs pos="66000">
                <a:srgbClr val="00CC66"/>
              </a:gs>
              <a:gs pos="100000">
                <a:srgbClr val="66FF66"/>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 name="Rettangolo 5"/>
          <p:cNvSpPr/>
          <p:nvPr/>
        </p:nvSpPr>
        <p:spPr>
          <a:xfrm>
            <a:off x="193105" y="2618351"/>
            <a:ext cx="7740931" cy="584775"/>
          </a:xfrm>
          <a:prstGeom prst="rect">
            <a:avLst/>
          </a:prstGeom>
        </p:spPr>
        <p:txBody>
          <a:bodyPr wrap="square">
            <a:spAutoFit/>
          </a:bodyPr>
          <a:lstStyle/>
          <a:p>
            <a:pPr lvl="0" algn="just">
              <a:buClr>
                <a:schemeClr val="dk1"/>
              </a:buClr>
              <a:buSzPts val="1100"/>
            </a:pPr>
            <a:r>
              <a:rPr lang="it-IT" sz="1600" i="1" dirty="0" smtClean="0">
                <a:solidFill>
                  <a:srgbClr val="666666"/>
                </a:solidFill>
                <a:latin typeface="Trebuchet MS"/>
                <a:ea typeface="Trebuchet MS"/>
                <a:cs typeface="Trebuchet MS"/>
                <a:sym typeface="Trebuchet MS"/>
              </a:rPr>
              <a:t>Jacopo </a:t>
            </a:r>
            <a:r>
              <a:rPr lang="it-IT" sz="1600" i="1" dirty="0" err="1" smtClean="0">
                <a:solidFill>
                  <a:srgbClr val="666666"/>
                </a:solidFill>
                <a:latin typeface="Trebuchet MS"/>
                <a:ea typeface="Trebuchet MS"/>
                <a:cs typeface="Trebuchet MS"/>
                <a:sym typeface="Trebuchet MS"/>
              </a:rPr>
              <a:t>Dari</a:t>
            </a:r>
            <a:r>
              <a:rPr lang="it-IT" sz="1600" i="1" dirty="0" smtClean="0">
                <a:solidFill>
                  <a:srgbClr val="666666"/>
                </a:solidFill>
                <a:latin typeface="Trebuchet MS"/>
                <a:ea typeface="Trebuchet MS"/>
                <a:cs typeface="Trebuchet MS"/>
                <a:sym typeface="Trebuchet MS"/>
              </a:rPr>
              <a:t> </a:t>
            </a:r>
            <a:r>
              <a:rPr lang="it-IT" sz="1600" i="1" baseline="40000" dirty="0" smtClean="0">
                <a:solidFill>
                  <a:srgbClr val="666666"/>
                </a:solidFill>
                <a:latin typeface="Trebuchet MS"/>
                <a:ea typeface="Trebuchet MS"/>
                <a:cs typeface="Trebuchet MS"/>
                <a:sym typeface="Trebuchet MS"/>
              </a:rPr>
              <a:t>(1)</a:t>
            </a:r>
            <a:r>
              <a:rPr lang="it-IT" sz="1600" i="1" dirty="0" smtClean="0">
                <a:solidFill>
                  <a:srgbClr val="666666"/>
                </a:solidFill>
                <a:latin typeface="Trebuchet MS"/>
                <a:ea typeface="Trebuchet MS"/>
                <a:cs typeface="Trebuchet MS"/>
                <a:sym typeface="Trebuchet MS"/>
              </a:rPr>
              <a:t>, Pere Quintana-</a:t>
            </a:r>
            <a:r>
              <a:rPr lang="it-IT" sz="1600" i="1" dirty="0" err="1" smtClean="0">
                <a:solidFill>
                  <a:srgbClr val="666666"/>
                </a:solidFill>
                <a:latin typeface="Trebuchet MS"/>
                <a:ea typeface="Trebuchet MS"/>
                <a:cs typeface="Trebuchet MS"/>
                <a:sym typeface="Trebuchet MS"/>
              </a:rPr>
              <a:t>Seguí</a:t>
            </a:r>
            <a:r>
              <a:rPr lang="it-IT" sz="1600" i="1" dirty="0" smtClean="0">
                <a:solidFill>
                  <a:srgbClr val="666666"/>
                </a:solidFill>
                <a:latin typeface="Trebuchet MS"/>
                <a:ea typeface="Trebuchet MS"/>
                <a:cs typeface="Trebuchet MS"/>
                <a:sym typeface="Trebuchet MS"/>
              </a:rPr>
              <a:t> </a:t>
            </a:r>
            <a:r>
              <a:rPr lang="it-IT" sz="1600" i="1" baseline="40000" dirty="0" smtClean="0">
                <a:solidFill>
                  <a:srgbClr val="666666"/>
                </a:solidFill>
                <a:latin typeface="Trebuchet MS"/>
                <a:ea typeface="Trebuchet MS"/>
                <a:cs typeface="Trebuchet MS"/>
                <a:sym typeface="Trebuchet MS"/>
              </a:rPr>
              <a:t>(2)</a:t>
            </a:r>
            <a:r>
              <a:rPr lang="it-IT" sz="1600" i="1" dirty="0" smtClean="0">
                <a:solidFill>
                  <a:srgbClr val="666666"/>
                </a:solidFill>
                <a:latin typeface="Trebuchet MS"/>
                <a:ea typeface="Trebuchet MS"/>
                <a:cs typeface="Trebuchet MS"/>
                <a:sym typeface="Trebuchet MS"/>
              </a:rPr>
              <a:t>, Maria José </a:t>
            </a:r>
            <a:r>
              <a:rPr lang="it-IT" sz="1600" i="1" dirty="0" err="1" smtClean="0">
                <a:solidFill>
                  <a:srgbClr val="666666"/>
                </a:solidFill>
                <a:latin typeface="Trebuchet MS"/>
                <a:ea typeface="Trebuchet MS"/>
                <a:cs typeface="Trebuchet MS"/>
                <a:sym typeface="Trebuchet MS"/>
              </a:rPr>
              <a:t>Escorihuela</a:t>
            </a:r>
            <a:r>
              <a:rPr lang="it-IT" sz="1600" i="1" dirty="0" smtClean="0">
                <a:solidFill>
                  <a:srgbClr val="666666"/>
                </a:solidFill>
                <a:latin typeface="Trebuchet MS"/>
                <a:ea typeface="Trebuchet MS"/>
                <a:cs typeface="Trebuchet MS"/>
                <a:sym typeface="Trebuchet MS"/>
              </a:rPr>
              <a:t> </a:t>
            </a:r>
            <a:r>
              <a:rPr lang="it-IT" sz="1600" i="1" baseline="40000" dirty="0" smtClean="0">
                <a:solidFill>
                  <a:srgbClr val="666666"/>
                </a:solidFill>
                <a:latin typeface="Trebuchet MS"/>
                <a:ea typeface="Trebuchet MS"/>
                <a:cs typeface="Trebuchet MS"/>
                <a:sym typeface="Trebuchet MS"/>
              </a:rPr>
              <a:t>(3)</a:t>
            </a:r>
            <a:r>
              <a:rPr lang="it-IT" sz="1600" i="1" dirty="0" smtClean="0">
                <a:solidFill>
                  <a:srgbClr val="666666"/>
                </a:solidFill>
                <a:latin typeface="Trebuchet MS"/>
                <a:ea typeface="Trebuchet MS"/>
                <a:cs typeface="Trebuchet MS"/>
                <a:sym typeface="Trebuchet MS"/>
              </a:rPr>
              <a:t>, Luca Brocca </a:t>
            </a:r>
            <a:r>
              <a:rPr lang="it-IT" sz="1600" i="1" baseline="40000" dirty="0" smtClean="0">
                <a:solidFill>
                  <a:srgbClr val="666666"/>
                </a:solidFill>
                <a:latin typeface="Trebuchet MS"/>
                <a:ea typeface="Trebuchet MS"/>
                <a:cs typeface="Trebuchet MS"/>
                <a:sym typeface="Trebuchet MS"/>
              </a:rPr>
              <a:t>(4)</a:t>
            </a:r>
            <a:r>
              <a:rPr lang="it-IT" sz="1600" i="1" dirty="0" smtClean="0">
                <a:solidFill>
                  <a:srgbClr val="666666"/>
                </a:solidFill>
                <a:latin typeface="Trebuchet MS"/>
                <a:ea typeface="Trebuchet MS"/>
                <a:cs typeface="Trebuchet MS"/>
                <a:sym typeface="Trebuchet MS"/>
              </a:rPr>
              <a:t>, Renato Morbidelli </a:t>
            </a:r>
            <a:r>
              <a:rPr lang="it-IT" sz="1600" i="1" baseline="40000" dirty="0">
                <a:solidFill>
                  <a:srgbClr val="666666"/>
                </a:solidFill>
                <a:latin typeface="Trebuchet MS"/>
                <a:ea typeface="Trebuchet MS"/>
                <a:cs typeface="Trebuchet MS"/>
                <a:sym typeface="Trebuchet MS"/>
              </a:rPr>
              <a:t>(1</a:t>
            </a:r>
            <a:r>
              <a:rPr lang="it-IT" sz="1600" i="1" baseline="40000" dirty="0" smtClean="0">
                <a:solidFill>
                  <a:srgbClr val="666666"/>
                </a:solidFill>
                <a:latin typeface="Trebuchet MS"/>
                <a:ea typeface="Trebuchet MS"/>
                <a:cs typeface="Trebuchet MS"/>
                <a:sym typeface="Trebuchet MS"/>
              </a:rPr>
              <a:t>)</a:t>
            </a:r>
            <a:r>
              <a:rPr lang="it-IT" sz="1600" i="1" dirty="0" smtClean="0">
                <a:solidFill>
                  <a:srgbClr val="666666"/>
                </a:solidFill>
                <a:latin typeface="Trebuchet MS"/>
                <a:ea typeface="Trebuchet MS"/>
                <a:cs typeface="Trebuchet MS"/>
                <a:sym typeface="Trebuchet MS"/>
              </a:rPr>
              <a:t>, and Vivien Stefan </a:t>
            </a:r>
            <a:r>
              <a:rPr lang="it-IT" sz="1600" i="1" baseline="40000" dirty="0">
                <a:solidFill>
                  <a:srgbClr val="666666"/>
                </a:solidFill>
                <a:latin typeface="Trebuchet MS"/>
                <a:ea typeface="Trebuchet MS"/>
                <a:cs typeface="Trebuchet MS"/>
                <a:sym typeface="Trebuchet MS"/>
              </a:rPr>
              <a:t>(3)</a:t>
            </a:r>
            <a:endParaRPr lang="it-IT" sz="1600" i="1" dirty="0"/>
          </a:p>
        </p:txBody>
      </p:sp>
      <p:pic>
        <p:nvPicPr>
          <p:cNvPr id="7" name="Immagine 6"/>
          <p:cNvPicPr>
            <a:picLocks noChangeAspect="1"/>
          </p:cNvPicPr>
          <p:nvPr/>
        </p:nvPicPr>
        <p:blipFill rotWithShape="1">
          <a:blip r:embed="rId9">
            <a:extLst>
              <a:ext uri="{28A0092B-C50C-407E-A947-70E740481C1C}">
                <a14:useLocalDpi xmlns:a14="http://schemas.microsoft.com/office/drawing/2010/main" val="0"/>
              </a:ext>
            </a:extLst>
          </a:blip>
          <a:srcRect b="20701"/>
          <a:stretch/>
        </p:blipFill>
        <p:spPr>
          <a:xfrm>
            <a:off x="9081766" y="2897057"/>
            <a:ext cx="2880000" cy="1719477"/>
          </a:xfrm>
          <a:prstGeom prst="rect">
            <a:avLst/>
          </a:prstGeom>
          <a:effectLst>
            <a:outerShdw blurRad="50800" dist="38100" dir="10800000" algn="r" rotWithShape="0">
              <a:prstClr val="black">
                <a:alpha val="40000"/>
              </a:prstClr>
            </a:outerShdw>
          </a:effectLst>
        </p:spPr>
      </p:pic>
      <p:pic>
        <p:nvPicPr>
          <p:cNvPr id="8" name="Immagin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81766" y="1072890"/>
            <a:ext cx="2880000" cy="1620000"/>
          </a:xfrm>
          <a:prstGeom prst="rect">
            <a:avLst/>
          </a:prstGeom>
          <a:effectLst>
            <a:outerShdw blurRad="50800" dist="38100" dir="10800000" algn="r" rotWithShape="0">
              <a:prstClr val="black">
                <a:alpha val="40000"/>
              </a:prstClr>
            </a:outerShdw>
          </a:effectLst>
        </p:spPr>
      </p:pic>
      <p:pic>
        <p:nvPicPr>
          <p:cNvPr id="9" name="Immagine 8"/>
          <p:cNvPicPr>
            <a:picLocks noChangeAspect="1"/>
          </p:cNvPicPr>
          <p:nvPr/>
        </p:nvPicPr>
        <p:blipFill rotWithShape="1">
          <a:blip r:embed="rId11">
            <a:extLst>
              <a:ext uri="{28A0092B-C50C-407E-A947-70E740481C1C}">
                <a14:useLocalDpi xmlns:a14="http://schemas.microsoft.com/office/drawing/2010/main" val="0"/>
              </a:ext>
            </a:extLst>
          </a:blip>
          <a:srcRect b="9762"/>
          <a:stretch/>
        </p:blipFill>
        <p:spPr>
          <a:xfrm>
            <a:off x="9081766" y="4749011"/>
            <a:ext cx="2880000" cy="1856336"/>
          </a:xfrm>
          <a:prstGeom prst="rect">
            <a:avLst/>
          </a:prstGeom>
          <a:effectLst>
            <a:outerShdw blurRad="50800" dist="38100" dir="10800000" algn="r" rotWithShape="0">
              <a:prstClr val="black">
                <a:alpha val="40000"/>
              </a:prstClr>
            </a:outerShdw>
          </a:effectLst>
        </p:spPr>
      </p:pic>
      <p:pic>
        <p:nvPicPr>
          <p:cNvPr id="14" name="Immagine 1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858" r="89628">
                        <a14:foregroundMark x1="4954" y1="48636" x2="4954" y2="48636"/>
                        <a14:foregroundMark x1="4334" y1="32727" x2="4334" y2="32727"/>
                        <a14:foregroundMark x1="8050" y1="44091" x2="8050" y2="44091"/>
                        <a14:foregroundMark x1="25077" y1="52273" x2="25077" y2="52273"/>
                        <a14:foregroundMark x1="31424" y1="50909" x2="31424" y2="50909"/>
                        <a14:foregroundMark x1="58978" y1="46364" x2="58978" y2="46364"/>
                        <a14:foregroundMark x1="67957" y1="58182" x2="67957" y2="58182"/>
                        <a14:foregroundMark x1="54180" y1="59091" x2="61610" y2="60455"/>
                        <a14:foregroundMark x1="59133" y1="45909" x2="53715" y2="44091"/>
                        <a14:foregroundMark x1="68731" y1="58182" x2="72291" y2="34545"/>
                        <a14:foregroundMark x1="79721" y1="34091" x2="89319" y2="32273"/>
                        <a14:foregroundMark x1="53243" y1="40237" x2="53514" y2="34320"/>
                        <a14:foregroundMark x1="48919" y1="38462" x2="49459" y2="53846"/>
                      </a14:backgroundRemoval>
                    </a14:imgEffect>
                  </a14:imgLayer>
                </a14:imgProps>
              </a:ext>
              <a:ext uri="{28A0092B-C50C-407E-A947-70E740481C1C}">
                <a14:useLocalDpi xmlns:a14="http://schemas.microsoft.com/office/drawing/2010/main" val="0"/>
              </a:ext>
            </a:extLst>
          </a:blip>
          <a:srcRect t="20597" r="5559" b="28285"/>
          <a:stretch/>
        </p:blipFill>
        <p:spPr>
          <a:xfrm>
            <a:off x="4847019" y="4806511"/>
            <a:ext cx="1451202" cy="360000"/>
          </a:xfrm>
          <a:prstGeom prst="rect">
            <a:avLst/>
          </a:prstGeom>
        </p:spPr>
      </p:pic>
      <p:sp>
        <p:nvSpPr>
          <p:cNvPr id="17" name="Rettangolo 16"/>
          <p:cNvSpPr/>
          <p:nvPr/>
        </p:nvSpPr>
        <p:spPr>
          <a:xfrm>
            <a:off x="193105" y="3406174"/>
            <a:ext cx="6512495" cy="292388"/>
          </a:xfrm>
          <a:prstGeom prst="rect">
            <a:avLst/>
          </a:prstGeom>
        </p:spPr>
        <p:txBody>
          <a:bodyPr wrap="square">
            <a:spAutoFit/>
          </a:bodyPr>
          <a:lstStyle/>
          <a:p>
            <a:r>
              <a:rPr lang="it-IT" sz="1300" baseline="40000" dirty="0" smtClean="0">
                <a:solidFill>
                  <a:srgbClr val="666666"/>
                </a:solidFill>
                <a:latin typeface="Trebuchet MS" panose="020B0603020202020204" pitchFamily="34" charset="0"/>
              </a:rPr>
              <a:t>(1) </a:t>
            </a:r>
            <a:r>
              <a:rPr lang="it-IT" sz="1300" dirty="0" err="1" smtClean="0">
                <a:solidFill>
                  <a:srgbClr val="666666"/>
                </a:solidFill>
                <a:latin typeface="Trebuchet MS" panose="020B0603020202020204" pitchFamily="34" charset="0"/>
              </a:rPr>
              <a:t>University</a:t>
            </a:r>
            <a:r>
              <a:rPr lang="it-IT" sz="1300" dirty="0" smtClean="0">
                <a:solidFill>
                  <a:srgbClr val="666666"/>
                </a:solidFill>
                <a:latin typeface="Trebuchet MS" panose="020B0603020202020204" pitchFamily="34" charset="0"/>
              </a:rPr>
              <a:t> </a:t>
            </a:r>
            <a:r>
              <a:rPr lang="it-IT" sz="1300" dirty="0">
                <a:solidFill>
                  <a:srgbClr val="666666"/>
                </a:solidFill>
                <a:latin typeface="Trebuchet MS" panose="020B0603020202020204" pitchFamily="34" charset="0"/>
              </a:rPr>
              <a:t>of Perugia, </a:t>
            </a:r>
            <a:r>
              <a:rPr lang="it-IT" sz="1300" dirty="0" err="1">
                <a:solidFill>
                  <a:srgbClr val="666666"/>
                </a:solidFill>
                <a:latin typeface="Trebuchet MS" panose="020B0603020202020204" pitchFamily="34" charset="0"/>
              </a:rPr>
              <a:t>Dept</a:t>
            </a:r>
            <a:r>
              <a:rPr lang="it-IT" sz="1300" dirty="0">
                <a:solidFill>
                  <a:srgbClr val="666666"/>
                </a:solidFill>
                <a:latin typeface="Trebuchet MS" panose="020B0603020202020204" pitchFamily="34" charset="0"/>
              </a:rPr>
              <a:t>. Of </a:t>
            </a:r>
            <a:r>
              <a:rPr lang="it-IT" sz="1300" dirty="0" err="1">
                <a:solidFill>
                  <a:srgbClr val="666666"/>
                </a:solidFill>
                <a:latin typeface="Trebuchet MS" panose="020B0603020202020204" pitchFamily="34" charset="0"/>
              </a:rPr>
              <a:t>Civil</a:t>
            </a:r>
            <a:r>
              <a:rPr lang="it-IT" sz="1300" dirty="0">
                <a:solidFill>
                  <a:srgbClr val="666666"/>
                </a:solidFill>
                <a:latin typeface="Trebuchet MS" panose="020B0603020202020204" pitchFamily="34" charset="0"/>
              </a:rPr>
              <a:t> and </a:t>
            </a:r>
            <a:r>
              <a:rPr lang="it-IT" sz="1300" dirty="0" err="1">
                <a:solidFill>
                  <a:srgbClr val="666666"/>
                </a:solidFill>
                <a:latin typeface="Trebuchet MS" panose="020B0603020202020204" pitchFamily="34" charset="0"/>
              </a:rPr>
              <a:t>Environmental</a:t>
            </a:r>
            <a:r>
              <a:rPr lang="it-IT" sz="1300" dirty="0">
                <a:solidFill>
                  <a:srgbClr val="666666"/>
                </a:solidFill>
                <a:latin typeface="Trebuchet MS" panose="020B0603020202020204" pitchFamily="34" charset="0"/>
              </a:rPr>
              <a:t> </a:t>
            </a:r>
            <a:r>
              <a:rPr lang="it-IT" sz="1300" dirty="0" err="1">
                <a:solidFill>
                  <a:srgbClr val="666666"/>
                </a:solidFill>
                <a:latin typeface="Trebuchet MS" panose="020B0603020202020204" pitchFamily="34" charset="0"/>
              </a:rPr>
              <a:t>Engineering</a:t>
            </a:r>
            <a:r>
              <a:rPr lang="it-IT" sz="1300" dirty="0">
                <a:solidFill>
                  <a:srgbClr val="666666"/>
                </a:solidFill>
                <a:latin typeface="Trebuchet MS" panose="020B0603020202020204" pitchFamily="34" charset="0"/>
              </a:rPr>
              <a:t>, Perugia, </a:t>
            </a:r>
            <a:r>
              <a:rPr lang="it-IT" sz="1300" dirty="0" err="1">
                <a:solidFill>
                  <a:srgbClr val="666666"/>
                </a:solidFill>
                <a:latin typeface="Trebuchet MS" panose="020B0603020202020204" pitchFamily="34" charset="0"/>
              </a:rPr>
              <a:t>Italy</a:t>
            </a:r>
            <a:r>
              <a:rPr lang="it-IT" sz="1300" dirty="0">
                <a:solidFill>
                  <a:srgbClr val="666666"/>
                </a:solidFill>
                <a:latin typeface="Trebuchet MS" panose="020B0603020202020204" pitchFamily="34" charset="0"/>
              </a:rPr>
              <a:t> </a:t>
            </a:r>
            <a:r>
              <a:rPr lang="it-IT" sz="1300" dirty="0" smtClean="0">
                <a:solidFill>
                  <a:srgbClr val="666666"/>
                </a:solidFill>
                <a:latin typeface="Trebuchet MS" panose="020B0603020202020204" pitchFamily="34" charset="0"/>
              </a:rPr>
              <a:t>    </a:t>
            </a:r>
          </a:p>
        </p:txBody>
      </p:sp>
      <p:sp>
        <p:nvSpPr>
          <p:cNvPr id="18" name="Rettangolo 17"/>
          <p:cNvSpPr/>
          <p:nvPr/>
        </p:nvSpPr>
        <p:spPr>
          <a:xfrm>
            <a:off x="193107" y="3694373"/>
            <a:ext cx="5182459" cy="523220"/>
          </a:xfrm>
          <a:prstGeom prst="rect">
            <a:avLst/>
          </a:prstGeom>
        </p:spPr>
        <p:txBody>
          <a:bodyPr wrap="square">
            <a:spAutoFit/>
          </a:bodyPr>
          <a:lstStyle/>
          <a:p>
            <a:r>
              <a:rPr lang="it-IT" sz="1300" baseline="40000" dirty="0" smtClean="0">
                <a:solidFill>
                  <a:srgbClr val="666666"/>
                </a:solidFill>
                <a:latin typeface="Trebuchet MS" panose="020B0603020202020204" pitchFamily="34" charset="0"/>
              </a:rPr>
              <a:t>(2) </a:t>
            </a:r>
            <a:r>
              <a:rPr lang="it-IT" sz="1300" dirty="0" smtClean="0">
                <a:solidFill>
                  <a:srgbClr val="666666"/>
                </a:solidFill>
                <a:latin typeface="Trebuchet MS" panose="020B0603020202020204" pitchFamily="34" charset="0"/>
              </a:rPr>
              <a:t>Ebro </a:t>
            </a:r>
            <a:r>
              <a:rPr lang="it-IT" sz="1300" dirty="0" err="1" smtClean="0">
                <a:solidFill>
                  <a:srgbClr val="666666"/>
                </a:solidFill>
                <a:latin typeface="Trebuchet MS" panose="020B0603020202020204" pitchFamily="34" charset="0"/>
              </a:rPr>
              <a:t>Observatory</a:t>
            </a:r>
            <a:r>
              <a:rPr lang="it-IT" sz="1300" dirty="0" smtClean="0">
                <a:solidFill>
                  <a:srgbClr val="666666"/>
                </a:solidFill>
                <a:latin typeface="Trebuchet MS" panose="020B0603020202020204" pitchFamily="34" charset="0"/>
              </a:rPr>
              <a:t>, Ramon </a:t>
            </a:r>
            <a:r>
              <a:rPr lang="it-IT" sz="1300" dirty="0" err="1" smtClean="0">
                <a:solidFill>
                  <a:srgbClr val="666666"/>
                </a:solidFill>
                <a:latin typeface="Trebuchet MS" panose="020B0603020202020204" pitchFamily="34" charset="0"/>
              </a:rPr>
              <a:t>Llull</a:t>
            </a:r>
            <a:r>
              <a:rPr lang="it-IT" sz="1300" dirty="0" smtClean="0">
                <a:solidFill>
                  <a:srgbClr val="666666"/>
                </a:solidFill>
                <a:latin typeface="Trebuchet MS" panose="020B0603020202020204" pitchFamily="34" charset="0"/>
              </a:rPr>
              <a:t> </a:t>
            </a:r>
            <a:r>
              <a:rPr lang="it-IT" sz="1300" dirty="0" err="1" smtClean="0">
                <a:solidFill>
                  <a:srgbClr val="666666"/>
                </a:solidFill>
                <a:latin typeface="Trebuchet MS" panose="020B0603020202020204" pitchFamily="34" charset="0"/>
              </a:rPr>
              <a:t>University</a:t>
            </a:r>
            <a:r>
              <a:rPr lang="it-IT" sz="1300" dirty="0" smtClean="0">
                <a:solidFill>
                  <a:srgbClr val="666666"/>
                </a:solidFill>
                <a:latin typeface="Trebuchet MS" panose="020B0603020202020204" pitchFamily="34" charset="0"/>
              </a:rPr>
              <a:t> – CSIC, </a:t>
            </a:r>
            <a:r>
              <a:rPr lang="it-IT" sz="1300" dirty="0" err="1" smtClean="0">
                <a:solidFill>
                  <a:srgbClr val="666666"/>
                </a:solidFill>
                <a:latin typeface="Trebuchet MS" panose="020B0603020202020204" pitchFamily="34" charset="0"/>
              </a:rPr>
              <a:t>Roquetes</a:t>
            </a:r>
            <a:r>
              <a:rPr lang="it-IT" sz="1300" dirty="0" smtClean="0">
                <a:solidFill>
                  <a:srgbClr val="666666"/>
                </a:solidFill>
                <a:latin typeface="Trebuchet MS" panose="020B0603020202020204" pitchFamily="34" charset="0"/>
              </a:rPr>
              <a:t>, </a:t>
            </a:r>
            <a:r>
              <a:rPr lang="it-IT" sz="1300" dirty="0" err="1" smtClean="0">
                <a:solidFill>
                  <a:srgbClr val="666666"/>
                </a:solidFill>
                <a:latin typeface="Trebuchet MS" panose="020B0603020202020204" pitchFamily="34" charset="0"/>
              </a:rPr>
              <a:t>Spain</a:t>
            </a:r>
            <a:endParaRPr lang="it-IT" sz="1300" dirty="0" smtClean="0">
              <a:solidFill>
                <a:srgbClr val="666666"/>
              </a:solidFill>
              <a:latin typeface="Trebuchet MS" panose="020B0603020202020204" pitchFamily="34" charset="0"/>
            </a:endParaRPr>
          </a:p>
          <a:p>
            <a:endParaRPr lang="it-IT" dirty="0" smtClean="0">
              <a:solidFill>
                <a:srgbClr val="666666"/>
              </a:solidFill>
              <a:latin typeface="Trebuchet MS" panose="020B0603020202020204" pitchFamily="34" charset="0"/>
            </a:endParaRPr>
          </a:p>
        </p:txBody>
      </p:sp>
      <p:sp>
        <p:nvSpPr>
          <p:cNvPr id="19" name="Rettangolo 18"/>
          <p:cNvSpPr/>
          <p:nvPr/>
        </p:nvSpPr>
        <p:spPr>
          <a:xfrm>
            <a:off x="193105" y="3974777"/>
            <a:ext cx="4903152" cy="523220"/>
          </a:xfrm>
          <a:prstGeom prst="rect">
            <a:avLst/>
          </a:prstGeom>
        </p:spPr>
        <p:txBody>
          <a:bodyPr wrap="square">
            <a:spAutoFit/>
          </a:bodyPr>
          <a:lstStyle/>
          <a:p>
            <a:r>
              <a:rPr lang="it-IT" sz="1300" baseline="40000" dirty="0" smtClean="0">
                <a:solidFill>
                  <a:srgbClr val="666666"/>
                </a:solidFill>
                <a:latin typeface="Trebuchet MS" panose="020B0603020202020204" pitchFamily="34" charset="0"/>
              </a:rPr>
              <a:t>(3) </a:t>
            </a:r>
            <a:r>
              <a:rPr lang="it-IT" sz="1300" dirty="0" err="1">
                <a:solidFill>
                  <a:srgbClr val="666666"/>
                </a:solidFill>
                <a:latin typeface="Trebuchet MS" panose="020B0603020202020204" pitchFamily="34" charset="0"/>
              </a:rPr>
              <a:t>isardSAT</a:t>
            </a:r>
            <a:r>
              <a:rPr lang="it-IT" sz="1300" dirty="0">
                <a:solidFill>
                  <a:srgbClr val="666666"/>
                </a:solidFill>
                <a:latin typeface="Trebuchet MS" panose="020B0603020202020204" pitchFamily="34" charset="0"/>
              </a:rPr>
              <a:t>, </a:t>
            </a:r>
            <a:r>
              <a:rPr lang="it-IT" sz="1300" dirty="0" err="1">
                <a:solidFill>
                  <a:srgbClr val="666666"/>
                </a:solidFill>
                <a:latin typeface="Trebuchet MS" panose="020B0603020202020204" pitchFamily="34" charset="0"/>
              </a:rPr>
              <a:t>Parc</a:t>
            </a:r>
            <a:r>
              <a:rPr lang="it-IT" sz="1300" dirty="0">
                <a:solidFill>
                  <a:srgbClr val="666666"/>
                </a:solidFill>
                <a:latin typeface="Trebuchet MS" panose="020B0603020202020204" pitchFamily="34" charset="0"/>
              </a:rPr>
              <a:t> </a:t>
            </a:r>
            <a:r>
              <a:rPr lang="it-IT" sz="1300" dirty="0" err="1">
                <a:solidFill>
                  <a:srgbClr val="666666"/>
                </a:solidFill>
                <a:latin typeface="Trebuchet MS" panose="020B0603020202020204" pitchFamily="34" charset="0"/>
              </a:rPr>
              <a:t>Tecnòlogic</a:t>
            </a:r>
            <a:r>
              <a:rPr lang="it-IT" sz="1300" dirty="0">
                <a:solidFill>
                  <a:srgbClr val="666666"/>
                </a:solidFill>
                <a:latin typeface="Trebuchet MS" panose="020B0603020202020204" pitchFamily="34" charset="0"/>
              </a:rPr>
              <a:t> </a:t>
            </a:r>
            <a:r>
              <a:rPr lang="it-IT" sz="1300" dirty="0" err="1">
                <a:solidFill>
                  <a:srgbClr val="666666"/>
                </a:solidFill>
                <a:latin typeface="Trebuchet MS" panose="020B0603020202020204" pitchFamily="34" charset="0"/>
              </a:rPr>
              <a:t>Barcelona</a:t>
            </a:r>
            <a:r>
              <a:rPr lang="it-IT" sz="1300" dirty="0">
                <a:solidFill>
                  <a:srgbClr val="666666"/>
                </a:solidFill>
                <a:latin typeface="Trebuchet MS" panose="020B0603020202020204" pitchFamily="34" charset="0"/>
              </a:rPr>
              <a:t> </a:t>
            </a:r>
            <a:r>
              <a:rPr lang="it-IT" sz="1300" dirty="0" err="1">
                <a:solidFill>
                  <a:srgbClr val="666666"/>
                </a:solidFill>
                <a:latin typeface="Trebuchet MS" panose="020B0603020202020204" pitchFamily="34" charset="0"/>
              </a:rPr>
              <a:t>Activa</a:t>
            </a:r>
            <a:r>
              <a:rPr lang="it-IT" sz="1300" dirty="0">
                <a:solidFill>
                  <a:srgbClr val="666666"/>
                </a:solidFill>
                <a:latin typeface="Trebuchet MS" panose="020B0603020202020204" pitchFamily="34" charset="0"/>
              </a:rPr>
              <a:t>, </a:t>
            </a:r>
            <a:r>
              <a:rPr lang="it-IT" sz="1300" dirty="0" err="1">
                <a:solidFill>
                  <a:srgbClr val="666666"/>
                </a:solidFill>
                <a:latin typeface="Trebuchet MS" panose="020B0603020202020204" pitchFamily="34" charset="0"/>
              </a:rPr>
              <a:t>Barcelona</a:t>
            </a:r>
            <a:r>
              <a:rPr lang="it-IT" sz="1300" dirty="0">
                <a:solidFill>
                  <a:srgbClr val="666666"/>
                </a:solidFill>
                <a:latin typeface="Trebuchet MS" panose="020B0603020202020204" pitchFamily="34" charset="0"/>
              </a:rPr>
              <a:t>, </a:t>
            </a:r>
            <a:r>
              <a:rPr lang="it-IT" sz="1300" dirty="0" err="1">
                <a:solidFill>
                  <a:srgbClr val="666666"/>
                </a:solidFill>
                <a:latin typeface="Trebuchet MS" panose="020B0603020202020204" pitchFamily="34" charset="0"/>
              </a:rPr>
              <a:t>Spain</a:t>
            </a:r>
            <a:endParaRPr lang="it-IT" sz="1300" dirty="0">
              <a:solidFill>
                <a:srgbClr val="666666"/>
              </a:solidFill>
              <a:latin typeface="Trebuchet MS" panose="020B0603020202020204" pitchFamily="34" charset="0"/>
            </a:endParaRPr>
          </a:p>
          <a:p>
            <a:endParaRPr lang="it-IT" dirty="0" smtClean="0">
              <a:solidFill>
                <a:srgbClr val="666666"/>
              </a:solidFill>
              <a:latin typeface="Trebuchet MS" panose="020B0603020202020204" pitchFamily="34" charset="0"/>
            </a:endParaRPr>
          </a:p>
        </p:txBody>
      </p:sp>
      <p:sp>
        <p:nvSpPr>
          <p:cNvPr id="20" name="Rettangolo 19"/>
          <p:cNvSpPr/>
          <p:nvPr/>
        </p:nvSpPr>
        <p:spPr>
          <a:xfrm>
            <a:off x="193105" y="4300812"/>
            <a:ext cx="7363990" cy="523220"/>
          </a:xfrm>
          <a:prstGeom prst="rect">
            <a:avLst/>
          </a:prstGeom>
        </p:spPr>
        <p:txBody>
          <a:bodyPr wrap="square">
            <a:spAutoFit/>
          </a:bodyPr>
          <a:lstStyle/>
          <a:p>
            <a:r>
              <a:rPr lang="it-IT" sz="1300" baseline="40000" dirty="0" smtClean="0">
                <a:solidFill>
                  <a:srgbClr val="666666"/>
                </a:solidFill>
                <a:latin typeface="Trebuchet MS" panose="020B0603020202020204" pitchFamily="34" charset="0"/>
              </a:rPr>
              <a:t>(4) </a:t>
            </a:r>
            <a:r>
              <a:rPr lang="it-IT" sz="1300" dirty="0">
                <a:solidFill>
                  <a:srgbClr val="666666"/>
                </a:solidFill>
                <a:latin typeface="Trebuchet MS" panose="020B0603020202020204" pitchFamily="34" charset="0"/>
              </a:rPr>
              <a:t>National </a:t>
            </a:r>
            <a:r>
              <a:rPr lang="it-IT" sz="1300" dirty="0" err="1">
                <a:solidFill>
                  <a:srgbClr val="666666"/>
                </a:solidFill>
                <a:latin typeface="Trebuchet MS" panose="020B0603020202020204" pitchFamily="34" charset="0"/>
              </a:rPr>
              <a:t>Research</a:t>
            </a:r>
            <a:r>
              <a:rPr lang="it-IT" sz="1300" dirty="0">
                <a:solidFill>
                  <a:srgbClr val="666666"/>
                </a:solidFill>
                <a:latin typeface="Trebuchet MS" panose="020B0603020202020204" pitchFamily="34" charset="0"/>
              </a:rPr>
              <a:t> </a:t>
            </a:r>
            <a:r>
              <a:rPr lang="it-IT" sz="1300" dirty="0" err="1">
                <a:solidFill>
                  <a:srgbClr val="666666"/>
                </a:solidFill>
                <a:latin typeface="Trebuchet MS" panose="020B0603020202020204" pitchFamily="34" charset="0"/>
              </a:rPr>
              <a:t>Counchil</a:t>
            </a:r>
            <a:r>
              <a:rPr lang="it-IT" sz="1300" dirty="0">
                <a:solidFill>
                  <a:srgbClr val="666666"/>
                </a:solidFill>
                <a:latin typeface="Trebuchet MS" panose="020B0603020202020204" pitchFamily="34" charset="0"/>
              </a:rPr>
              <a:t>, </a:t>
            </a:r>
            <a:r>
              <a:rPr lang="it-IT" sz="1300" dirty="0" err="1">
                <a:solidFill>
                  <a:srgbClr val="666666"/>
                </a:solidFill>
                <a:latin typeface="Trebuchet MS" panose="020B0603020202020204" pitchFamily="34" charset="0"/>
              </a:rPr>
              <a:t>Research</a:t>
            </a:r>
            <a:r>
              <a:rPr lang="it-IT" sz="1300" dirty="0">
                <a:solidFill>
                  <a:srgbClr val="666666"/>
                </a:solidFill>
                <a:latin typeface="Trebuchet MS" panose="020B0603020202020204" pitchFamily="34" charset="0"/>
              </a:rPr>
              <a:t> </a:t>
            </a:r>
            <a:r>
              <a:rPr lang="it-IT" sz="1300" dirty="0" err="1">
                <a:solidFill>
                  <a:srgbClr val="666666"/>
                </a:solidFill>
                <a:latin typeface="Trebuchet MS" panose="020B0603020202020204" pitchFamily="34" charset="0"/>
              </a:rPr>
              <a:t>Institute</a:t>
            </a:r>
            <a:r>
              <a:rPr lang="it-IT" sz="1300" dirty="0">
                <a:solidFill>
                  <a:srgbClr val="666666"/>
                </a:solidFill>
                <a:latin typeface="Trebuchet MS" panose="020B0603020202020204" pitchFamily="34" charset="0"/>
              </a:rPr>
              <a:t> for Geo-</a:t>
            </a:r>
            <a:r>
              <a:rPr lang="it-IT" sz="1300" dirty="0" err="1">
                <a:solidFill>
                  <a:srgbClr val="666666"/>
                </a:solidFill>
                <a:latin typeface="Trebuchet MS" panose="020B0603020202020204" pitchFamily="34" charset="0"/>
              </a:rPr>
              <a:t>Hydrological</a:t>
            </a:r>
            <a:r>
              <a:rPr lang="it-IT" sz="1300" dirty="0">
                <a:solidFill>
                  <a:srgbClr val="666666"/>
                </a:solidFill>
                <a:latin typeface="Trebuchet MS" panose="020B0603020202020204" pitchFamily="34" charset="0"/>
              </a:rPr>
              <a:t> </a:t>
            </a:r>
            <a:r>
              <a:rPr lang="it-IT" sz="1300" dirty="0" err="1">
                <a:solidFill>
                  <a:srgbClr val="666666"/>
                </a:solidFill>
                <a:latin typeface="Trebuchet MS" panose="020B0603020202020204" pitchFamily="34" charset="0"/>
              </a:rPr>
              <a:t>Protection</a:t>
            </a:r>
            <a:r>
              <a:rPr lang="it-IT" sz="1300" dirty="0">
                <a:solidFill>
                  <a:srgbClr val="666666"/>
                </a:solidFill>
                <a:latin typeface="Trebuchet MS" panose="020B0603020202020204" pitchFamily="34" charset="0"/>
              </a:rPr>
              <a:t>, Perugia, </a:t>
            </a:r>
            <a:r>
              <a:rPr lang="it-IT" sz="1300" dirty="0" err="1">
                <a:solidFill>
                  <a:srgbClr val="666666"/>
                </a:solidFill>
                <a:latin typeface="Trebuchet MS" panose="020B0603020202020204" pitchFamily="34" charset="0"/>
              </a:rPr>
              <a:t>Italy</a:t>
            </a:r>
            <a:endParaRPr lang="it-IT" sz="1300" dirty="0">
              <a:solidFill>
                <a:srgbClr val="666666"/>
              </a:solidFill>
              <a:latin typeface="Trebuchet MS" panose="020B0603020202020204" pitchFamily="34" charset="0"/>
            </a:endParaRPr>
          </a:p>
          <a:p>
            <a:endParaRPr lang="it-IT" dirty="0" smtClean="0">
              <a:solidFill>
                <a:srgbClr val="666666"/>
              </a:solidFill>
              <a:latin typeface="Trebuchet MS" panose="020B0603020202020204" pitchFamily="34" charset="0"/>
            </a:endParaRPr>
          </a:p>
        </p:txBody>
      </p:sp>
      <p:sp>
        <p:nvSpPr>
          <p:cNvPr id="21" name="CasellaDiTesto 20"/>
          <p:cNvSpPr txBox="1"/>
          <p:nvPr/>
        </p:nvSpPr>
        <p:spPr>
          <a:xfrm>
            <a:off x="155958" y="264364"/>
            <a:ext cx="5739233" cy="400110"/>
          </a:xfrm>
          <a:prstGeom prst="rect">
            <a:avLst/>
          </a:prstGeom>
          <a:noFill/>
        </p:spPr>
        <p:txBody>
          <a:bodyPr wrap="square" rtlCol="0">
            <a:spAutoFit/>
          </a:bodyPr>
          <a:lstStyle/>
          <a:p>
            <a:r>
              <a:rPr lang="it-IT" sz="2000" i="1" dirty="0" smtClean="0">
                <a:solidFill>
                  <a:srgbClr val="0096D0"/>
                </a:solidFill>
                <a:latin typeface="Trebuchet MS" panose="020B0603020202020204" pitchFamily="34" charset="0"/>
              </a:rPr>
              <a:t>EGU General Assembly 2020, Online</a:t>
            </a:r>
            <a:endParaRPr lang="it-IT" sz="2000" i="1" dirty="0">
              <a:solidFill>
                <a:srgbClr val="0096D0"/>
              </a:solidFill>
              <a:latin typeface="Trebuchet MS" panose="020B0603020202020204" pitchFamily="34" charset="0"/>
            </a:endParaRPr>
          </a:p>
        </p:txBody>
      </p:sp>
      <p:sp>
        <p:nvSpPr>
          <p:cNvPr id="22" name="CasellaDiTesto 21"/>
          <p:cNvSpPr txBox="1"/>
          <p:nvPr/>
        </p:nvSpPr>
        <p:spPr>
          <a:xfrm>
            <a:off x="157161" y="664474"/>
            <a:ext cx="4691061" cy="369332"/>
          </a:xfrm>
          <a:prstGeom prst="rect">
            <a:avLst/>
          </a:prstGeom>
          <a:noFill/>
        </p:spPr>
        <p:txBody>
          <a:bodyPr wrap="square" rtlCol="0">
            <a:spAutoFit/>
          </a:bodyPr>
          <a:lstStyle/>
          <a:p>
            <a:r>
              <a:rPr lang="it-IT" i="1" dirty="0" err="1" smtClean="0">
                <a:solidFill>
                  <a:srgbClr val="0096D0"/>
                </a:solidFill>
                <a:latin typeface="Trebuchet MS" panose="020B0603020202020204" pitchFamily="34" charset="0"/>
              </a:rPr>
              <a:t>Sharing</a:t>
            </a:r>
            <a:r>
              <a:rPr lang="it-IT" i="1" dirty="0" smtClean="0">
                <a:solidFill>
                  <a:srgbClr val="0096D0"/>
                </a:solidFill>
                <a:latin typeface="Trebuchet MS" panose="020B0603020202020204" pitchFamily="34" charset="0"/>
              </a:rPr>
              <a:t> </a:t>
            </a:r>
            <a:r>
              <a:rPr lang="it-IT" i="1" dirty="0" err="1" smtClean="0">
                <a:solidFill>
                  <a:srgbClr val="0096D0"/>
                </a:solidFill>
                <a:latin typeface="Trebuchet MS" panose="020B0603020202020204" pitchFamily="34" charset="0"/>
              </a:rPr>
              <a:t>Geoscience</a:t>
            </a:r>
            <a:r>
              <a:rPr lang="it-IT" i="1" dirty="0" smtClean="0">
                <a:solidFill>
                  <a:srgbClr val="0096D0"/>
                </a:solidFill>
                <a:latin typeface="Trebuchet MS" panose="020B0603020202020204" pitchFamily="34" charset="0"/>
              </a:rPr>
              <a:t> Online, 4-8 </a:t>
            </a:r>
            <a:r>
              <a:rPr lang="it-IT" i="1" dirty="0" err="1" smtClean="0">
                <a:solidFill>
                  <a:srgbClr val="0096D0"/>
                </a:solidFill>
                <a:latin typeface="Trebuchet MS" panose="020B0603020202020204" pitchFamily="34" charset="0"/>
              </a:rPr>
              <a:t>May</a:t>
            </a:r>
            <a:r>
              <a:rPr lang="it-IT" i="1" dirty="0" smtClean="0">
                <a:solidFill>
                  <a:srgbClr val="0096D0"/>
                </a:solidFill>
                <a:latin typeface="Trebuchet MS" panose="020B0603020202020204" pitchFamily="34" charset="0"/>
              </a:rPr>
              <a:t>, 2020</a:t>
            </a:r>
            <a:endParaRPr lang="it-IT" i="1" dirty="0">
              <a:solidFill>
                <a:srgbClr val="0096D0"/>
              </a:solidFill>
              <a:latin typeface="Trebuchet MS" panose="020B0603020202020204" pitchFamily="34" charset="0"/>
            </a:endParaRPr>
          </a:p>
        </p:txBody>
      </p:sp>
      <p:sp>
        <p:nvSpPr>
          <p:cNvPr id="10" name="CasellaDiTesto 9"/>
          <p:cNvSpPr txBox="1"/>
          <p:nvPr/>
        </p:nvSpPr>
        <p:spPr>
          <a:xfrm>
            <a:off x="878084" y="6134824"/>
            <a:ext cx="7030720" cy="338554"/>
          </a:xfrm>
          <a:prstGeom prst="rect">
            <a:avLst/>
          </a:prstGeom>
          <a:noFill/>
        </p:spPr>
        <p:txBody>
          <a:bodyPr wrap="square" rtlCol="0">
            <a:spAutoFit/>
          </a:bodyPr>
          <a:lstStyle/>
          <a:p>
            <a:r>
              <a:rPr lang="it-IT" sz="1600" dirty="0" smtClean="0">
                <a:solidFill>
                  <a:srgbClr val="FF0000"/>
                </a:solidFill>
                <a:latin typeface="Trebuchet MS" panose="020B0603020202020204" pitchFamily="34" charset="0"/>
              </a:rPr>
              <a:t>Session HS6.8 - Live chat on </a:t>
            </a:r>
            <a:r>
              <a:rPr lang="it-IT" sz="1600" dirty="0" err="1" smtClean="0">
                <a:solidFill>
                  <a:srgbClr val="FF0000"/>
                </a:solidFill>
                <a:latin typeface="Trebuchet MS" panose="020B0603020202020204" pitchFamily="34" charset="0"/>
              </a:rPr>
              <a:t>Thursday</a:t>
            </a:r>
            <a:r>
              <a:rPr lang="it-IT" sz="1600" dirty="0" smtClean="0">
                <a:solidFill>
                  <a:srgbClr val="FF0000"/>
                </a:solidFill>
                <a:latin typeface="Trebuchet MS" panose="020B0603020202020204" pitchFamily="34" charset="0"/>
              </a:rPr>
              <a:t>, 07 </a:t>
            </a:r>
            <a:r>
              <a:rPr lang="it-IT" sz="1600" dirty="0" err="1" smtClean="0">
                <a:solidFill>
                  <a:srgbClr val="FF0000"/>
                </a:solidFill>
                <a:latin typeface="Trebuchet MS" panose="020B0603020202020204" pitchFamily="34" charset="0"/>
              </a:rPr>
              <a:t>May</a:t>
            </a:r>
            <a:r>
              <a:rPr lang="it-IT" sz="1600" dirty="0" smtClean="0">
                <a:solidFill>
                  <a:srgbClr val="FF0000"/>
                </a:solidFill>
                <a:latin typeface="Trebuchet MS" panose="020B0603020202020204" pitchFamily="34" charset="0"/>
              </a:rPr>
              <a:t> 2020, 14:00 – 15:45</a:t>
            </a:r>
            <a:endParaRPr lang="it-IT" sz="1600" dirty="0">
              <a:solidFill>
                <a:srgbClr val="FF0000"/>
              </a:solidFill>
              <a:latin typeface="Trebuchet MS" panose="020B0603020202020204" pitchFamily="34" charset="0"/>
            </a:endParaRPr>
          </a:p>
        </p:txBody>
      </p:sp>
      <p:pic>
        <p:nvPicPr>
          <p:cNvPr id="12" name="Immagine 11"/>
          <p:cNvPicPr>
            <a:picLocks noChangeAspect="1"/>
          </p:cNvPicPr>
          <p:nvPr/>
        </p:nvPicPr>
        <p:blipFill>
          <a:blip r:embed="rId14" cstate="print">
            <a:extLst>
              <a:ext uri="{BEBA8EAE-BF5A-486C-A8C5-ECC9F3942E4B}">
                <a14:imgProps xmlns:a14="http://schemas.microsoft.com/office/drawing/2010/main">
                  <a14:imgLayer r:embed="rId15">
                    <a14:imgEffect>
                      <a14:backgroundRemoval t="5250" b="90000" l="10000" r="90000">
                        <a14:backgroundMark x1="39750" y1="81500" x2="50250" y2="84500"/>
                      </a14:backgroundRemoval>
                    </a14:imgEffect>
                  </a14:imgLayer>
                </a14:imgProps>
              </a:ext>
              <a:ext uri="{28A0092B-C50C-407E-A947-70E740481C1C}">
                <a14:useLocalDpi xmlns:a14="http://schemas.microsoft.com/office/drawing/2010/main" val="0"/>
              </a:ext>
            </a:extLst>
          </a:blip>
          <a:stretch>
            <a:fillRect/>
          </a:stretch>
        </p:blipFill>
        <p:spPr>
          <a:xfrm>
            <a:off x="193105" y="5668787"/>
            <a:ext cx="900000" cy="900000"/>
          </a:xfrm>
          <a:prstGeom prst="rect">
            <a:avLst/>
          </a:prstGeom>
        </p:spPr>
      </p:pic>
      <p:pic>
        <p:nvPicPr>
          <p:cNvPr id="2" name="Immagin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292000" y="90000"/>
            <a:ext cx="900000" cy="314888"/>
          </a:xfrm>
          <a:prstGeom prst="rect">
            <a:avLst/>
          </a:prstGeom>
        </p:spPr>
      </p:pic>
    </p:spTree>
    <p:extLst>
      <p:ext uri="{BB962C8B-B14F-4D97-AF65-F5344CB8AC3E}">
        <p14:creationId xmlns:p14="http://schemas.microsoft.com/office/powerpoint/2010/main" val="1053294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2" name="Rettangolo 1"/>
          <p:cNvSpPr/>
          <p:nvPr/>
        </p:nvSpPr>
        <p:spPr>
          <a:xfrm>
            <a:off x="4084921" y="267928"/>
            <a:ext cx="5192498" cy="323165"/>
          </a:xfrm>
          <a:prstGeom prst="rect">
            <a:avLst/>
          </a:prstGeom>
        </p:spPr>
        <p:txBody>
          <a:bodyPr wrap="square">
            <a:spAutoFit/>
          </a:bodyPr>
          <a:lstStyle/>
          <a:p>
            <a:r>
              <a:rPr lang="en-US" sz="1500" b="1" dirty="0" smtClean="0">
                <a:solidFill>
                  <a:srgbClr val="0096D0"/>
                </a:solidFill>
                <a:latin typeface="Trebuchet MS"/>
                <a:ea typeface="Trebuchet MS"/>
                <a:cs typeface="Trebuchet MS"/>
                <a:sym typeface="Trebuchet MS"/>
              </a:rPr>
              <a:t>Validation results </a:t>
            </a:r>
            <a:r>
              <a:rPr lang="en-US" sz="1500" b="1" dirty="0">
                <a:solidFill>
                  <a:srgbClr val="0096D0"/>
                </a:solidFill>
                <a:latin typeface="Trebuchet MS"/>
                <a:ea typeface="Trebuchet MS"/>
                <a:cs typeface="Trebuchet MS"/>
                <a:sym typeface="Trebuchet MS"/>
              </a:rPr>
              <a:t>– best performing </a:t>
            </a:r>
            <a:r>
              <a:rPr lang="en-US" sz="1500" b="1" dirty="0" smtClean="0">
                <a:solidFill>
                  <a:srgbClr val="0096D0"/>
                </a:solidFill>
                <a:latin typeface="Trebuchet MS"/>
                <a:ea typeface="Trebuchet MS"/>
                <a:cs typeface="Trebuchet MS"/>
                <a:sym typeface="Trebuchet MS"/>
              </a:rPr>
              <a:t>classifications</a:t>
            </a:r>
            <a:r>
              <a:rPr lang="en-US" sz="1500" b="1" dirty="0">
                <a:solidFill>
                  <a:srgbClr val="0096D0"/>
                </a:solidFill>
                <a:latin typeface="Trebuchet MS"/>
                <a:ea typeface="Trebuchet MS"/>
                <a:cs typeface="Trebuchet MS"/>
                <a:sym typeface="Trebuchet MS"/>
              </a:rPr>
              <a:t>:</a:t>
            </a:r>
            <a:endParaRPr lang="it-IT" sz="1500" dirty="0"/>
          </a:p>
        </p:txBody>
      </p:sp>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2687" t="2267" r="5753" b="4133"/>
          <a:stretch/>
        </p:blipFill>
        <p:spPr>
          <a:xfrm>
            <a:off x="69688" y="170604"/>
            <a:ext cx="3923191" cy="6588708"/>
          </a:xfrm>
          <a:prstGeom prst="rect">
            <a:avLst/>
          </a:prstGeom>
        </p:spPr>
      </p:pic>
      <p:sp>
        <p:nvSpPr>
          <p:cNvPr id="4" name="Rettangolo 3"/>
          <p:cNvSpPr/>
          <p:nvPr/>
        </p:nvSpPr>
        <p:spPr>
          <a:xfrm>
            <a:off x="4084921" y="701480"/>
            <a:ext cx="7567074" cy="307777"/>
          </a:xfrm>
          <a:prstGeom prst="rect">
            <a:avLst/>
          </a:prstGeom>
        </p:spPr>
        <p:txBody>
          <a:bodyPr wrap="square">
            <a:spAutoFit/>
          </a:bodyPr>
          <a:lstStyle/>
          <a:p>
            <a:pPr algn="just">
              <a:buClr>
                <a:schemeClr val="dk1"/>
              </a:buClr>
              <a:buSzPts val="1100"/>
            </a:pPr>
            <a:r>
              <a:rPr lang="it-IT" sz="1400" dirty="0" err="1">
                <a:solidFill>
                  <a:srgbClr val="666666"/>
                </a:solidFill>
                <a:latin typeface="Trebuchet MS"/>
                <a:ea typeface="Trebuchet MS"/>
                <a:cs typeface="Trebuchet MS"/>
                <a:sym typeface="Trebuchet MS"/>
              </a:rPr>
              <a:t>Good</a:t>
            </a:r>
            <a:r>
              <a:rPr lang="it-IT" sz="1400" dirty="0">
                <a:solidFill>
                  <a:srgbClr val="666666"/>
                </a:solidFill>
                <a:latin typeface="Trebuchet MS"/>
                <a:ea typeface="Trebuchet MS"/>
                <a:cs typeface="Trebuchet MS"/>
                <a:sym typeface="Trebuchet MS"/>
              </a:rPr>
              <a:t> performances in </a:t>
            </a:r>
            <a:r>
              <a:rPr lang="it-IT" sz="1400" dirty="0" err="1">
                <a:solidFill>
                  <a:srgbClr val="666666"/>
                </a:solidFill>
                <a:latin typeface="Trebuchet MS"/>
                <a:ea typeface="Trebuchet MS"/>
                <a:cs typeface="Trebuchet MS"/>
                <a:sym typeface="Trebuchet MS"/>
              </a:rPr>
              <a:t>distinguishing</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between</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irrigated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areas</a:t>
            </a:r>
            <a:r>
              <a:rPr lang="it-IT" sz="1400" dirty="0">
                <a:solidFill>
                  <a:srgbClr val="666666"/>
                </a:solidFill>
                <a:latin typeface="Trebuchet MS"/>
                <a:ea typeface="Trebuchet MS"/>
                <a:cs typeface="Trebuchet MS"/>
                <a:sym typeface="Trebuchet MS"/>
              </a:rPr>
              <a:t> and </a:t>
            </a:r>
            <a:r>
              <a:rPr lang="it-IT" sz="1400" dirty="0" err="1">
                <a:solidFill>
                  <a:srgbClr val="666666"/>
                </a:solidFill>
                <a:latin typeface="Trebuchet MS"/>
                <a:ea typeface="Trebuchet MS"/>
                <a:cs typeface="Trebuchet MS"/>
                <a:sym typeface="Trebuchet MS"/>
              </a:rPr>
              <a:t>rainfed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agricultural</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areas</a:t>
            </a:r>
            <a:r>
              <a:rPr lang="it-IT" sz="1400" dirty="0">
                <a:solidFill>
                  <a:srgbClr val="666666"/>
                </a:solidFill>
                <a:latin typeface="Trebuchet MS"/>
                <a:ea typeface="Trebuchet MS"/>
                <a:cs typeface="Trebuchet MS"/>
                <a:sym typeface="Trebuchet MS"/>
              </a:rPr>
              <a:t>.</a:t>
            </a:r>
          </a:p>
        </p:txBody>
      </p:sp>
      <p:sp>
        <p:nvSpPr>
          <p:cNvPr id="5" name="Rettangolo 4"/>
          <p:cNvSpPr/>
          <p:nvPr/>
        </p:nvSpPr>
        <p:spPr>
          <a:xfrm>
            <a:off x="4084921" y="1135032"/>
            <a:ext cx="7567074" cy="738664"/>
          </a:xfrm>
          <a:prstGeom prst="rect">
            <a:avLst/>
          </a:prstGeom>
        </p:spPr>
        <p:txBody>
          <a:bodyPr wrap="square">
            <a:spAutoFit/>
          </a:bodyPr>
          <a:lstStyle/>
          <a:p>
            <a:pPr algn="just">
              <a:buClr>
                <a:schemeClr val="dk1"/>
              </a:buClr>
              <a:buSzPts val="1100"/>
            </a:pPr>
            <a:r>
              <a:rPr lang="it-IT" sz="1400" dirty="0">
                <a:solidFill>
                  <a:srgbClr val="666666"/>
                </a:solidFill>
                <a:latin typeface="Trebuchet MS"/>
                <a:ea typeface="Trebuchet MS"/>
                <a:cs typeface="Trebuchet MS"/>
                <a:sym typeface="Trebuchet MS"/>
              </a:rPr>
              <a:t>For </a:t>
            </a:r>
            <a:r>
              <a:rPr lang="it-IT" sz="1400" dirty="0" err="1">
                <a:solidFill>
                  <a:srgbClr val="666666"/>
                </a:solidFill>
                <a:latin typeface="Trebuchet MS"/>
                <a:ea typeface="Trebuchet MS"/>
                <a:cs typeface="Trebuchet MS"/>
                <a:sym typeface="Trebuchet MS"/>
              </a:rPr>
              <a:t>both</a:t>
            </a:r>
            <a:r>
              <a:rPr lang="it-IT" sz="1400" dirty="0">
                <a:solidFill>
                  <a:srgbClr val="666666"/>
                </a:solidFill>
                <a:latin typeface="Trebuchet MS"/>
                <a:ea typeface="Trebuchet MS"/>
                <a:cs typeface="Trebuchet MS"/>
                <a:sym typeface="Trebuchet MS"/>
              </a:rPr>
              <a:t> the </a:t>
            </a:r>
            <a:r>
              <a:rPr lang="it-IT" sz="1400" dirty="0" err="1">
                <a:solidFill>
                  <a:srgbClr val="666666"/>
                </a:solidFill>
                <a:latin typeface="Trebuchet MS"/>
                <a:ea typeface="Trebuchet MS"/>
                <a:cs typeface="Trebuchet MS"/>
                <a:sym typeface="Trebuchet MS"/>
              </a:rPr>
              <a:t>validation</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procedures</a:t>
            </a:r>
            <a:r>
              <a:rPr lang="it-IT" sz="1400" dirty="0">
                <a:solidFill>
                  <a:srgbClr val="666666"/>
                </a:solidFill>
                <a:latin typeface="Trebuchet MS"/>
                <a:ea typeface="Trebuchet MS"/>
                <a:cs typeface="Trebuchet MS"/>
                <a:sym typeface="Trebuchet MS"/>
              </a:rPr>
              <a:t>, the best </a:t>
            </a:r>
            <a:r>
              <a:rPr lang="it-IT" sz="1400" dirty="0" err="1">
                <a:solidFill>
                  <a:srgbClr val="666666"/>
                </a:solidFill>
                <a:latin typeface="Trebuchet MS"/>
                <a:ea typeface="Trebuchet MS"/>
                <a:cs typeface="Trebuchet MS"/>
                <a:sym typeface="Trebuchet MS"/>
              </a:rPr>
              <a:t>performing</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classifications</a:t>
            </a:r>
            <a:r>
              <a:rPr lang="it-IT" sz="1400" dirty="0">
                <a:solidFill>
                  <a:srgbClr val="666666"/>
                </a:solidFill>
                <a:latin typeface="Trebuchet MS"/>
                <a:ea typeface="Trebuchet MS"/>
                <a:cs typeface="Trebuchet MS"/>
                <a:sym typeface="Trebuchet MS"/>
              </a:rPr>
              <a:t> are the </a:t>
            </a:r>
            <a:r>
              <a:rPr lang="it-IT" sz="1400" dirty="0" err="1">
                <a:solidFill>
                  <a:srgbClr val="666666"/>
                </a:solidFill>
                <a:latin typeface="Trebuchet MS"/>
                <a:ea typeface="Trebuchet MS"/>
                <a:cs typeface="Trebuchet MS"/>
                <a:sym typeface="Trebuchet MS"/>
              </a:rPr>
              <a:t>same</a:t>
            </a:r>
            <a:r>
              <a:rPr lang="it-IT" sz="1400" dirty="0">
                <a:solidFill>
                  <a:srgbClr val="666666"/>
                </a:solidFill>
                <a:latin typeface="Trebuchet MS"/>
                <a:ea typeface="Trebuchet MS"/>
                <a:cs typeface="Trebuchet MS"/>
                <a:sym typeface="Trebuchet MS"/>
              </a:rPr>
              <a:t>: STASMAP16 (51%, 65%)  and STASMAP17 (65%, 78%) best </a:t>
            </a:r>
            <a:r>
              <a:rPr lang="it-IT" sz="1400" dirty="0" err="1">
                <a:solidFill>
                  <a:srgbClr val="666666"/>
                </a:solidFill>
                <a:latin typeface="Trebuchet MS"/>
                <a:ea typeface="Trebuchet MS"/>
                <a:cs typeface="Trebuchet MS"/>
                <a:sym typeface="Trebuchet MS"/>
              </a:rPr>
              <a:t>represent</a:t>
            </a:r>
            <a:r>
              <a:rPr lang="it-IT" sz="1400" dirty="0">
                <a:solidFill>
                  <a:srgbClr val="666666"/>
                </a:solidFill>
                <a:latin typeface="Trebuchet MS"/>
                <a:ea typeface="Trebuchet MS"/>
                <a:cs typeface="Trebuchet MS"/>
                <a:sym typeface="Trebuchet MS"/>
              </a:rPr>
              <a:t> the </a:t>
            </a:r>
            <a:r>
              <a:rPr lang="it-IT" sz="1400" dirty="0" err="1">
                <a:solidFill>
                  <a:srgbClr val="666666"/>
                </a:solidFill>
                <a:latin typeface="Trebuchet MS"/>
                <a:ea typeface="Trebuchet MS"/>
                <a:cs typeface="Trebuchet MS"/>
                <a:sym typeface="Trebuchet MS"/>
              </a:rPr>
              <a:t>irrigated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areas</a:t>
            </a:r>
            <a:r>
              <a:rPr lang="it-IT" sz="1400" dirty="0">
                <a:solidFill>
                  <a:srgbClr val="666666"/>
                </a:solidFill>
                <a:latin typeface="Trebuchet MS"/>
                <a:ea typeface="Trebuchet MS"/>
                <a:cs typeface="Trebuchet MS"/>
                <a:sym typeface="Trebuchet MS"/>
              </a:rPr>
              <a:t>, DACSMAP16  and DACSMAP17 best </a:t>
            </a:r>
            <a:r>
              <a:rPr lang="it-IT" sz="1400" dirty="0" err="1">
                <a:solidFill>
                  <a:srgbClr val="666666"/>
                </a:solidFill>
                <a:latin typeface="Trebuchet MS"/>
                <a:ea typeface="Trebuchet MS"/>
                <a:cs typeface="Trebuchet MS"/>
                <a:sym typeface="Trebuchet MS"/>
              </a:rPr>
              <a:t>represent</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all</a:t>
            </a:r>
            <a:r>
              <a:rPr lang="it-IT" sz="1400" dirty="0">
                <a:solidFill>
                  <a:srgbClr val="666666"/>
                </a:solidFill>
                <a:latin typeface="Trebuchet MS"/>
                <a:ea typeface="Trebuchet MS"/>
                <a:cs typeface="Trebuchet MS"/>
                <a:sym typeface="Trebuchet MS"/>
              </a:rPr>
              <a:t> the </a:t>
            </a:r>
            <a:r>
              <a:rPr lang="it-IT" sz="1400" dirty="0" err="1">
                <a:solidFill>
                  <a:srgbClr val="666666"/>
                </a:solidFill>
                <a:latin typeface="Trebuchet MS"/>
                <a:ea typeface="Trebuchet MS"/>
                <a:cs typeface="Trebuchet MS"/>
                <a:sym typeface="Trebuchet MS"/>
              </a:rPr>
              <a:t>three</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classes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concurrently</a:t>
            </a:r>
            <a:r>
              <a:rPr lang="it-IT" sz="1400" dirty="0">
                <a:solidFill>
                  <a:srgbClr val="666666"/>
                </a:solidFill>
                <a:latin typeface="Trebuchet MS"/>
                <a:ea typeface="Trebuchet MS"/>
                <a:cs typeface="Trebuchet MS"/>
                <a:sym typeface="Trebuchet MS"/>
              </a:rPr>
              <a:t>.</a:t>
            </a:r>
          </a:p>
        </p:txBody>
      </p:sp>
      <p:sp>
        <p:nvSpPr>
          <p:cNvPr id="6" name="Rettangolo 5"/>
          <p:cNvSpPr/>
          <p:nvPr/>
        </p:nvSpPr>
        <p:spPr>
          <a:xfrm>
            <a:off x="4084921" y="1999471"/>
            <a:ext cx="7567074" cy="523220"/>
          </a:xfrm>
          <a:prstGeom prst="rect">
            <a:avLst/>
          </a:prstGeom>
        </p:spPr>
        <p:txBody>
          <a:bodyPr wrap="square">
            <a:spAutoFit/>
          </a:bodyPr>
          <a:lstStyle/>
          <a:p>
            <a:pPr algn="just">
              <a:buClr>
                <a:schemeClr val="dk1"/>
              </a:buClr>
              <a:buSzPts val="1100"/>
            </a:pPr>
            <a:r>
              <a:rPr lang="it-IT" sz="1400" dirty="0" err="1">
                <a:solidFill>
                  <a:srgbClr val="666666"/>
                </a:solidFill>
                <a:latin typeface="Trebuchet MS"/>
                <a:ea typeface="Trebuchet MS"/>
                <a:cs typeface="Trebuchet MS"/>
                <a:sym typeface="Trebuchet MS"/>
              </a:rPr>
              <a:t>It</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noteworthy</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that</a:t>
            </a:r>
            <a:r>
              <a:rPr lang="it-IT" sz="1400" dirty="0">
                <a:solidFill>
                  <a:srgbClr val="666666"/>
                </a:solidFill>
                <a:latin typeface="Trebuchet MS"/>
                <a:ea typeface="Trebuchet MS"/>
                <a:cs typeface="Trebuchet MS"/>
                <a:sym typeface="Trebuchet MS"/>
              </a:rPr>
              <a:t> the model </a:t>
            </a:r>
            <a:r>
              <a:rPr lang="it-IT" sz="1400" dirty="0" err="1">
                <a:solidFill>
                  <a:srgbClr val="666666"/>
                </a:solidFill>
                <a:latin typeface="Trebuchet MS"/>
                <a:ea typeface="Trebuchet MS"/>
                <a:cs typeface="Trebuchet MS"/>
                <a:sym typeface="Trebuchet MS"/>
              </a:rPr>
              <a:t>does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not</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add</a:t>
            </a:r>
            <a:r>
              <a:rPr lang="it-IT" sz="1400" dirty="0">
                <a:solidFill>
                  <a:srgbClr val="666666"/>
                </a:solidFill>
                <a:latin typeface="Trebuchet MS"/>
                <a:ea typeface="Trebuchet MS"/>
                <a:cs typeface="Trebuchet MS"/>
                <a:sym typeface="Trebuchet MS"/>
              </a:rPr>
              <a:t> information for the </a:t>
            </a:r>
            <a:r>
              <a:rPr lang="it-IT" sz="1400" dirty="0" err="1">
                <a:solidFill>
                  <a:srgbClr val="666666"/>
                </a:solidFill>
                <a:latin typeface="Trebuchet MS"/>
                <a:ea typeface="Trebuchet MS"/>
                <a:cs typeface="Trebuchet MS"/>
                <a:sym typeface="Trebuchet MS"/>
              </a:rPr>
              <a:t>irrigation</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mapping</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Conversely</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it</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helps</a:t>
            </a:r>
            <a:r>
              <a:rPr lang="it-IT" sz="1400" dirty="0">
                <a:solidFill>
                  <a:srgbClr val="666666"/>
                </a:solidFill>
                <a:latin typeface="Trebuchet MS"/>
                <a:ea typeface="Trebuchet MS"/>
                <a:cs typeface="Trebuchet MS"/>
                <a:sym typeface="Trebuchet MS"/>
              </a:rPr>
              <a:t> in </a:t>
            </a:r>
            <a:r>
              <a:rPr lang="it-IT" sz="1400" dirty="0" err="1">
                <a:solidFill>
                  <a:srgbClr val="666666"/>
                </a:solidFill>
                <a:latin typeface="Trebuchet MS"/>
                <a:ea typeface="Trebuchet MS"/>
                <a:cs typeface="Trebuchet MS"/>
                <a:sym typeface="Trebuchet MS"/>
              </a:rPr>
              <a:t>enhancing</a:t>
            </a:r>
            <a:r>
              <a:rPr lang="it-IT" sz="1400" dirty="0">
                <a:solidFill>
                  <a:srgbClr val="666666"/>
                </a:solidFill>
                <a:latin typeface="Trebuchet MS"/>
                <a:ea typeface="Trebuchet MS"/>
                <a:cs typeface="Trebuchet MS"/>
                <a:sym typeface="Trebuchet MS"/>
              </a:rPr>
              <a:t> the </a:t>
            </a:r>
            <a:r>
              <a:rPr lang="it-IT" sz="1400" dirty="0" err="1">
                <a:solidFill>
                  <a:srgbClr val="666666"/>
                </a:solidFill>
                <a:latin typeface="Trebuchet MS"/>
                <a:ea typeface="Trebuchet MS"/>
                <a:cs typeface="Trebuchet MS"/>
                <a:sym typeface="Trebuchet MS"/>
              </a:rPr>
              <a:t>classification</a:t>
            </a:r>
            <a:r>
              <a:rPr lang="it-IT" sz="1400" dirty="0">
                <a:solidFill>
                  <a:srgbClr val="666666"/>
                </a:solidFill>
                <a:latin typeface="Trebuchet MS"/>
                <a:ea typeface="Trebuchet MS"/>
                <a:cs typeface="Trebuchet MS"/>
                <a:sym typeface="Trebuchet MS"/>
              </a:rPr>
              <a:t> of the </a:t>
            </a:r>
            <a:r>
              <a:rPr lang="it-IT" sz="1400" dirty="0" err="1">
                <a:solidFill>
                  <a:srgbClr val="666666"/>
                </a:solidFill>
                <a:latin typeface="Trebuchet MS"/>
                <a:ea typeface="Trebuchet MS"/>
                <a:cs typeface="Trebuchet MS"/>
                <a:sym typeface="Trebuchet MS"/>
              </a:rPr>
              <a:t>other</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classes</a:t>
            </a:r>
            <a:r>
              <a:rPr lang="it-IT" sz="1400" dirty="0">
                <a:solidFill>
                  <a:srgbClr val="666666"/>
                </a:solidFill>
                <a:latin typeface="Trebuchet MS"/>
                <a:ea typeface="Trebuchet MS"/>
                <a:cs typeface="Trebuchet MS"/>
                <a:sym typeface="Trebuchet MS"/>
              </a:rPr>
              <a:t>.</a:t>
            </a:r>
          </a:p>
        </p:txBody>
      </p:sp>
      <p:sp>
        <p:nvSpPr>
          <p:cNvPr id="11" name="Rettangolo 10"/>
          <p:cNvSpPr/>
          <p:nvPr/>
        </p:nvSpPr>
        <p:spPr>
          <a:xfrm>
            <a:off x="4084921" y="3621237"/>
            <a:ext cx="5192498" cy="323165"/>
          </a:xfrm>
          <a:prstGeom prst="rect">
            <a:avLst/>
          </a:prstGeom>
        </p:spPr>
        <p:txBody>
          <a:bodyPr wrap="square">
            <a:spAutoFit/>
          </a:bodyPr>
          <a:lstStyle/>
          <a:p>
            <a:r>
              <a:rPr lang="en-US" sz="1500" b="1" dirty="0" smtClean="0">
                <a:solidFill>
                  <a:srgbClr val="0096D0"/>
                </a:solidFill>
                <a:latin typeface="Trebuchet MS"/>
                <a:ea typeface="Trebuchet MS"/>
                <a:cs typeface="Trebuchet MS"/>
                <a:sym typeface="Trebuchet MS"/>
              </a:rPr>
              <a:t>In conclusion:</a:t>
            </a:r>
            <a:endParaRPr lang="it-IT" sz="1500" dirty="0"/>
          </a:p>
        </p:txBody>
      </p:sp>
      <p:sp>
        <p:nvSpPr>
          <p:cNvPr id="12" name="Rettangolo 11"/>
          <p:cNvSpPr/>
          <p:nvPr/>
        </p:nvSpPr>
        <p:spPr>
          <a:xfrm>
            <a:off x="4084921" y="4058772"/>
            <a:ext cx="7567074" cy="2677656"/>
          </a:xfrm>
          <a:prstGeom prst="rect">
            <a:avLst/>
          </a:prstGeom>
        </p:spPr>
        <p:txBody>
          <a:bodyPr wrap="square">
            <a:spAutoFit/>
          </a:bodyPr>
          <a:lstStyle/>
          <a:p>
            <a:pPr marL="285750" indent="-285750" algn="just">
              <a:buClr>
                <a:schemeClr val="tx1">
                  <a:lumMod val="65000"/>
                  <a:lumOff val="35000"/>
                </a:schemeClr>
              </a:buClr>
              <a:buSzPts val="1100"/>
              <a:buFont typeface="Arial" panose="020B0604020202020204" pitchFamily="34" charset="0"/>
              <a:buChar char="•"/>
            </a:pPr>
            <a:r>
              <a:rPr lang="it-IT" sz="1400" dirty="0">
                <a:solidFill>
                  <a:srgbClr val="666666"/>
                </a:solidFill>
                <a:latin typeface="Trebuchet MS"/>
                <a:ea typeface="Trebuchet MS"/>
                <a:cs typeface="Trebuchet MS"/>
                <a:sym typeface="Trebuchet MS"/>
              </a:rPr>
              <a:t>The L-band passive </a:t>
            </a:r>
            <a:r>
              <a:rPr lang="it-IT" sz="1400" dirty="0" err="1">
                <a:solidFill>
                  <a:srgbClr val="666666"/>
                </a:solidFill>
                <a:latin typeface="Trebuchet MS"/>
                <a:ea typeface="Trebuchet MS"/>
                <a:cs typeface="Trebuchet MS"/>
                <a:sym typeface="Trebuchet MS"/>
              </a:rPr>
              <a:t>microwave</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downscaled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products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especially</a:t>
            </a:r>
            <a:r>
              <a:rPr lang="it-IT" sz="1400" dirty="0">
                <a:solidFill>
                  <a:srgbClr val="666666"/>
                </a:solidFill>
                <a:latin typeface="Trebuchet MS"/>
                <a:ea typeface="Trebuchet MS"/>
                <a:cs typeface="Trebuchet MS"/>
                <a:sym typeface="Trebuchet MS"/>
              </a:rPr>
              <a:t> SMAP </a:t>
            </a:r>
            <a:r>
              <a:rPr lang="it-IT" sz="1400" dirty="0" err="1">
                <a:solidFill>
                  <a:srgbClr val="666666"/>
                </a:solidFill>
                <a:latin typeface="Trebuchet MS"/>
                <a:ea typeface="Trebuchet MS"/>
                <a:cs typeface="Trebuchet MS"/>
                <a:sym typeface="Trebuchet MS"/>
              </a:rPr>
              <a:t>at</a:t>
            </a:r>
            <a:r>
              <a:rPr lang="it-IT" sz="1400" dirty="0">
                <a:solidFill>
                  <a:srgbClr val="666666"/>
                </a:solidFill>
                <a:latin typeface="Trebuchet MS"/>
                <a:ea typeface="Trebuchet MS"/>
                <a:cs typeface="Trebuchet MS"/>
                <a:sym typeface="Trebuchet MS"/>
              </a:rPr>
              <a:t> 1 km, are </a:t>
            </a:r>
            <a:r>
              <a:rPr lang="it-IT" sz="1400" dirty="0" err="1">
                <a:solidFill>
                  <a:srgbClr val="666666"/>
                </a:solidFill>
                <a:latin typeface="Trebuchet MS"/>
                <a:ea typeface="Trebuchet MS"/>
                <a:cs typeface="Trebuchet MS"/>
                <a:sym typeface="Trebuchet MS"/>
              </a:rPr>
              <a:t>able</a:t>
            </a:r>
            <a:r>
              <a:rPr lang="it-IT" sz="1400" dirty="0">
                <a:solidFill>
                  <a:srgbClr val="666666"/>
                </a:solidFill>
                <a:latin typeface="Trebuchet MS"/>
                <a:ea typeface="Trebuchet MS"/>
                <a:cs typeface="Trebuchet MS"/>
                <a:sym typeface="Trebuchet MS"/>
              </a:rPr>
              <a:t> to </a:t>
            </a:r>
            <a:r>
              <a:rPr lang="it-IT" sz="1400" dirty="0" err="1">
                <a:solidFill>
                  <a:srgbClr val="666666"/>
                </a:solidFill>
                <a:latin typeface="Trebuchet MS"/>
                <a:ea typeface="Trebuchet MS"/>
                <a:cs typeface="Trebuchet MS"/>
                <a:sym typeface="Trebuchet MS"/>
              </a:rPr>
              <a:t>detect</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irrigation</a:t>
            </a:r>
            <a:r>
              <a:rPr lang="it-IT" sz="1400" dirty="0">
                <a:solidFill>
                  <a:srgbClr val="666666"/>
                </a:solidFill>
                <a:latin typeface="Trebuchet MS"/>
                <a:ea typeface="Trebuchet MS"/>
                <a:cs typeface="Trebuchet MS"/>
                <a:sym typeface="Trebuchet MS"/>
              </a:rPr>
              <a:t> over the </a:t>
            </a:r>
            <a:r>
              <a:rPr lang="it-IT" sz="1400" dirty="0" err="1">
                <a:solidFill>
                  <a:srgbClr val="666666"/>
                </a:solidFill>
                <a:latin typeface="Trebuchet MS"/>
                <a:ea typeface="Trebuchet MS"/>
                <a:cs typeface="Trebuchet MS"/>
                <a:sym typeface="Trebuchet MS"/>
              </a:rPr>
              <a:t>study</a:t>
            </a:r>
            <a:r>
              <a:rPr lang="it-IT" sz="1400" dirty="0">
                <a:solidFill>
                  <a:srgbClr val="666666"/>
                </a:solidFill>
                <a:latin typeface="Trebuchet MS"/>
                <a:ea typeface="Trebuchet MS"/>
                <a:cs typeface="Trebuchet MS"/>
                <a:sym typeface="Trebuchet MS"/>
              </a:rPr>
              <a:t> area;</a:t>
            </a:r>
          </a:p>
          <a:p>
            <a:pPr marL="285750" indent="-285750" algn="just">
              <a:buClr>
                <a:schemeClr val="tx1">
                  <a:lumMod val="65000"/>
                  <a:lumOff val="35000"/>
                </a:schemeClr>
              </a:buClr>
              <a:buSzPts val="1100"/>
              <a:buFont typeface="Arial" panose="020B0604020202020204" pitchFamily="34" charset="0"/>
              <a:buChar char="•"/>
            </a:pPr>
            <a:endParaRPr lang="it-IT" sz="1400" dirty="0">
              <a:solidFill>
                <a:srgbClr val="666666"/>
              </a:solidFill>
              <a:latin typeface="Trebuchet MS"/>
              <a:ea typeface="Trebuchet MS"/>
              <a:cs typeface="Trebuchet MS"/>
              <a:sym typeface="Trebuchet MS"/>
            </a:endParaRPr>
          </a:p>
          <a:p>
            <a:pPr marL="285750" indent="-285750" algn="just">
              <a:buClr>
                <a:schemeClr val="tx1">
                  <a:lumMod val="65000"/>
                  <a:lumOff val="35000"/>
                </a:schemeClr>
              </a:buClr>
              <a:buSzPts val="1100"/>
              <a:buFont typeface="Arial" panose="020B0604020202020204" pitchFamily="34" charset="0"/>
              <a:buChar char="•"/>
            </a:pPr>
            <a:r>
              <a:rPr lang="it-IT" sz="1400" dirty="0" err="1">
                <a:solidFill>
                  <a:srgbClr val="666666"/>
                </a:solidFill>
                <a:latin typeface="Trebuchet MS"/>
                <a:ea typeface="Trebuchet MS"/>
                <a:cs typeface="Trebuchet MS"/>
                <a:sym typeface="Trebuchet MS"/>
              </a:rPr>
              <a:t>temporal</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stability</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derived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indices</a:t>
            </a:r>
            <a:r>
              <a:rPr lang="it-IT" sz="1400" dirty="0">
                <a:solidFill>
                  <a:srgbClr val="666666"/>
                </a:solidFill>
                <a:latin typeface="Trebuchet MS"/>
                <a:ea typeface="Trebuchet MS"/>
                <a:cs typeface="Trebuchet MS"/>
                <a:sym typeface="Trebuchet MS"/>
              </a:rPr>
              <a:t> are </a:t>
            </a:r>
            <a:r>
              <a:rPr lang="it-IT" sz="1400" dirty="0" err="1">
                <a:solidFill>
                  <a:srgbClr val="666666"/>
                </a:solidFill>
                <a:latin typeface="Trebuchet MS"/>
                <a:ea typeface="Trebuchet MS"/>
                <a:cs typeface="Trebuchet MS"/>
                <a:sym typeface="Trebuchet MS"/>
              </a:rPr>
              <a:t>useful</a:t>
            </a:r>
            <a:r>
              <a:rPr lang="it-IT" sz="1400" dirty="0">
                <a:solidFill>
                  <a:srgbClr val="666666"/>
                </a:solidFill>
                <a:latin typeface="Trebuchet MS"/>
                <a:ea typeface="Trebuchet MS"/>
                <a:cs typeface="Trebuchet MS"/>
                <a:sym typeface="Trebuchet MS"/>
              </a:rPr>
              <a:t> to </a:t>
            </a:r>
            <a:r>
              <a:rPr lang="it-IT" sz="1400" dirty="0" err="1">
                <a:solidFill>
                  <a:srgbClr val="666666"/>
                </a:solidFill>
                <a:latin typeface="Trebuchet MS"/>
                <a:ea typeface="Trebuchet MS"/>
                <a:cs typeface="Trebuchet MS"/>
                <a:sym typeface="Trebuchet MS"/>
              </a:rPr>
              <a:t>evaluate</a:t>
            </a:r>
            <a:r>
              <a:rPr lang="it-IT" sz="1400" dirty="0">
                <a:solidFill>
                  <a:srgbClr val="666666"/>
                </a:solidFill>
                <a:latin typeface="Trebuchet MS"/>
                <a:ea typeface="Trebuchet MS"/>
                <a:cs typeface="Trebuchet MS"/>
                <a:sym typeface="Trebuchet MS"/>
              </a:rPr>
              <a:t> the performances of </a:t>
            </a:r>
            <a:r>
              <a:rPr lang="it-IT" sz="1400" dirty="0" err="1">
                <a:solidFill>
                  <a:srgbClr val="666666"/>
                </a:solidFill>
                <a:latin typeface="Trebuchet MS"/>
                <a:ea typeface="Trebuchet MS"/>
                <a:cs typeface="Trebuchet MS"/>
                <a:sym typeface="Trebuchet MS"/>
              </a:rPr>
              <a:t>remotely</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sensed</a:t>
            </a:r>
            <a:r>
              <a:rPr lang="it-IT" sz="1400" dirty="0">
                <a:solidFill>
                  <a:srgbClr val="666666"/>
                </a:solidFill>
                <a:latin typeface="Trebuchet MS"/>
                <a:ea typeface="Trebuchet MS"/>
                <a:cs typeface="Trebuchet MS"/>
                <a:sym typeface="Trebuchet MS"/>
              </a:rPr>
              <a:t> data sets in </a:t>
            </a:r>
            <a:r>
              <a:rPr lang="it-IT" sz="1400" dirty="0" err="1">
                <a:solidFill>
                  <a:srgbClr val="666666"/>
                </a:solidFill>
                <a:latin typeface="Trebuchet MS"/>
                <a:ea typeface="Trebuchet MS"/>
                <a:cs typeface="Trebuchet MS"/>
                <a:sym typeface="Trebuchet MS"/>
              </a:rPr>
              <a:t>detecting</a:t>
            </a:r>
            <a:r>
              <a:rPr lang="it-IT" sz="1400" dirty="0">
                <a:solidFill>
                  <a:srgbClr val="666666"/>
                </a:solidFill>
                <a:latin typeface="Trebuchet MS"/>
                <a:ea typeface="Trebuchet MS"/>
                <a:cs typeface="Trebuchet MS"/>
                <a:sym typeface="Trebuchet MS"/>
              </a:rPr>
              <a:t> the </a:t>
            </a:r>
            <a:r>
              <a:rPr lang="it-IT" sz="1400" dirty="0" err="1">
                <a:solidFill>
                  <a:srgbClr val="666666"/>
                </a:solidFill>
                <a:latin typeface="Trebuchet MS"/>
                <a:ea typeface="Trebuchet MS"/>
                <a:cs typeface="Trebuchet MS"/>
                <a:sym typeface="Trebuchet MS"/>
              </a:rPr>
              <a:t>irrigation</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signal</a:t>
            </a:r>
            <a:r>
              <a:rPr lang="it-IT" sz="1400" dirty="0">
                <a:solidFill>
                  <a:srgbClr val="666666"/>
                </a:solidFill>
                <a:latin typeface="Trebuchet MS"/>
                <a:ea typeface="Trebuchet MS"/>
                <a:cs typeface="Trebuchet MS"/>
                <a:sym typeface="Trebuchet MS"/>
              </a:rPr>
              <a:t>;</a:t>
            </a:r>
          </a:p>
          <a:p>
            <a:pPr marL="285750" indent="-285750" algn="just">
              <a:buClr>
                <a:schemeClr val="tx1">
                  <a:lumMod val="65000"/>
                  <a:lumOff val="35000"/>
                </a:schemeClr>
              </a:buClr>
              <a:buSzPts val="1100"/>
              <a:buFont typeface="Arial" panose="020B0604020202020204" pitchFamily="34" charset="0"/>
              <a:buChar char="•"/>
            </a:pPr>
            <a:endParaRPr lang="it-IT" sz="1400" dirty="0">
              <a:solidFill>
                <a:srgbClr val="666666"/>
              </a:solidFill>
              <a:latin typeface="Trebuchet MS"/>
              <a:ea typeface="Trebuchet MS"/>
              <a:cs typeface="Trebuchet MS"/>
              <a:sym typeface="Trebuchet MS"/>
            </a:endParaRPr>
          </a:p>
          <a:p>
            <a:pPr marL="285750" indent="-285750" algn="just">
              <a:buClr>
                <a:schemeClr val="tx1">
                  <a:lumMod val="65000"/>
                  <a:lumOff val="35000"/>
                </a:schemeClr>
              </a:buClr>
              <a:buSzPts val="1100"/>
              <a:buFont typeface="Arial" panose="020B0604020202020204" pitchFamily="34" charset="0"/>
              <a:buChar char="•"/>
            </a:pPr>
            <a:r>
              <a:rPr lang="it-IT" sz="1400" dirty="0">
                <a:solidFill>
                  <a:srgbClr val="666666"/>
                </a:solidFill>
                <a:latin typeface="Trebuchet MS"/>
                <a:ea typeface="Trebuchet MS"/>
                <a:cs typeface="Trebuchet MS"/>
                <a:sym typeface="Trebuchet MS"/>
              </a:rPr>
              <a:t>the </a:t>
            </a:r>
            <a:r>
              <a:rPr lang="it-IT" sz="1400" dirty="0" err="1">
                <a:solidFill>
                  <a:srgbClr val="666666"/>
                </a:solidFill>
                <a:latin typeface="Trebuchet MS"/>
                <a:ea typeface="Trebuchet MS"/>
                <a:cs typeface="Trebuchet MS"/>
                <a:sym typeface="Trebuchet MS"/>
              </a:rPr>
              <a:t>proposed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method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reaches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good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accuracy</a:t>
            </a:r>
            <a:r>
              <a:rPr lang="it-IT" sz="1400" dirty="0">
                <a:solidFill>
                  <a:srgbClr val="666666"/>
                </a:solidFill>
                <a:latin typeface="Trebuchet MS"/>
                <a:ea typeface="Trebuchet MS"/>
                <a:cs typeface="Trebuchet MS"/>
                <a:sym typeface="Trebuchet MS"/>
              </a:rPr>
              <a:t> in </a:t>
            </a:r>
            <a:r>
              <a:rPr lang="it-IT" sz="1400" dirty="0" err="1">
                <a:solidFill>
                  <a:srgbClr val="666666"/>
                </a:solidFill>
                <a:latin typeface="Trebuchet MS"/>
                <a:ea typeface="Trebuchet MS"/>
                <a:cs typeface="Trebuchet MS"/>
                <a:sym typeface="Trebuchet MS"/>
              </a:rPr>
              <a:t>mapping</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irrigated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areas</a:t>
            </a:r>
            <a:r>
              <a:rPr lang="it-IT" sz="1400" dirty="0">
                <a:solidFill>
                  <a:srgbClr val="666666"/>
                </a:solidFill>
                <a:latin typeface="Trebuchet MS"/>
                <a:ea typeface="Trebuchet MS"/>
                <a:cs typeface="Trebuchet MS"/>
                <a:sym typeface="Trebuchet MS"/>
              </a:rPr>
              <a:t> by </a:t>
            </a:r>
            <a:r>
              <a:rPr lang="it-IT" sz="1400" dirty="0" err="1">
                <a:solidFill>
                  <a:srgbClr val="666666"/>
                </a:solidFill>
                <a:latin typeface="Trebuchet MS"/>
                <a:ea typeface="Trebuchet MS"/>
                <a:cs typeface="Trebuchet MS"/>
                <a:sym typeface="Trebuchet MS"/>
              </a:rPr>
              <a:t>exploiting</a:t>
            </a:r>
            <a:r>
              <a:rPr lang="it-IT" sz="1400" dirty="0">
                <a:solidFill>
                  <a:srgbClr val="666666"/>
                </a:solidFill>
                <a:latin typeface="Trebuchet MS"/>
                <a:ea typeface="Trebuchet MS"/>
                <a:cs typeface="Trebuchet MS"/>
                <a:sym typeface="Trebuchet MS"/>
              </a:rPr>
              <a:t> remote </a:t>
            </a:r>
            <a:r>
              <a:rPr lang="it-IT" sz="1400" dirty="0" err="1">
                <a:solidFill>
                  <a:srgbClr val="666666"/>
                </a:solidFill>
                <a:latin typeface="Trebuchet MS"/>
                <a:ea typeface="Trebuchet MS"/>
                <a:cs typeface="Trebuchet MS"/>
                <a:sym typeface="Trebuchet MS"/>
              </a:rPr>
              <a:t>sensing</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soil</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moisture</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only</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Furthermore</a:t>
            </a:r>
            <a:r>
              <a:rPr lang="it-IT" sz="1400" dirty="0">
                <a:solidFill>
                  <a:srgbClr val="666666"/>
                </a:solidFill>
                <a:latin typeface="Trebuchet MS"/>
                <a:ea typeface="Trebuchet MS"/>
                <a:cs typeface="Trebuchet MS"/>
                <a:sym typeface="Trebuchet MS"/>
              </a:rPr>
              <a:t>, the </a:t>
            </a:r>
            <a:r>
              <a:rPr lang="it-IT" sz="1400" dirty="0" err="1">
                <a:solidFill>
                  <a:srgbClr val="666666"/>
                </a:solidFill>
                <a:latin typeface="Trebuchet MS"/>
                <a:ea typeface="Trebuchet MS"/>
                <a:cs typeface="Trebuchet MS"/>
                <a:sym typeface="Trebuchet MS"/>
              </a:rPr>
              <a:t>actually</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irrigated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areas</a:t>
            </a:r>
            <a:r>
              <a:rPr lang="it-IT" sz="1400" dirty="0">
                <a:solidFill>
                  <a:srgbClr val="666666"/>
                </a:solidFill>
                <a:latin typeface="Trebuchet MS"/>
                <a:ea typeface="Trebuchet MS"/>
                <a:cs typeface="Trebuchet MS"/>
                <a:sym typeface="Trebuchet MS"/>
              </a:rPr>
              <a:t> and the </a:t>
            </a:r>
            <a:r>
              <a:rPr lang="it-IT" sz="1400" dirty="0" err="1">
                <a:solidFill>
                  <a:srgbClr val="666666"/>
                </a:solidFill>
                <a:latin typeface="Trebuchet MS"/>
                <a:ea typeface="Trebuchet MS"/>
                <a:cs typeface="Trebuchet MS"/>
                <a:sym typeface="Trebuchet MS"/>
              </a:rPr>
              <a:t>rainfed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agricultural</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areas</a:t>
            </a:r>
            <a:r>
              <a:rPr lang="it-IT" sz="1400" dirty="0">
                <a:solidFill>
                  <a:srgbClr val="666666"/>
                </a:solidFill>
                <a:latin typeface="Trebuchet MS"/>
                <a:ea typeface="Trebuchet MS"/>
                <a:cs typeface="Trebuchet MS"/>
                <a:sym typeface="Trebuchet MS"/>
              </a:rPr>
              <a:t> are </a:t>
            </a:r>
            <a:r>
              <a:rPr lang="it-IT" sz="1400" dirty="0" err="1">
                <a:solidFill>
                  <a:srgbClr val="666666"/>
                </a:solidFill>
                <a:latin typeface="Trebuchet MS"/>
                <a:ea typeface="Trebuchet MS"/>
                <a:cs typeface="Trebuchet MS"/>
                <a:sym typeface="Trebuchet MS"/>
              </a:rPr>
              <a:t>well</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distinguished</a:t>
            </a:r>
            <a:r>
              <a:rPr lang="it-IT" sz="1400" dirty="0">
                <a:solidFill>
                  <a:srgbClr val="666666"/>
                </a:solidFill>
                <a:latin typeface="Trebuchet MS"/>
                <a:ea typeface="Trebuchet MS"/>
                <a:cs typeface="Trebuchet MS"/>
                <a:sym typeface="Trebuchet MS"/>
              </a:rPr>
              <a:t>;</a:t>
            </a:r>
          </a:p>
          <a:p>
            <a:pPr marL="285750" indent="-285750" algn="just">
              <a:buClr>
                <a:schemeClr val="tx1">
                  <a:lumMod val="65000"/>
                  <a:lumOff val="35000"/>
                </a:schemeClr>
              </a:buClr>
              <a:buSzPts val="1100"/>
              <a:buFont typeface="Arial" panose="020B0604020202020204" pitchFamily="34" charset="0"/>
              <a:buChar char="•"/>
            </a:pPr>
            <a:endParaRPr lang="it-IT" sz="1400" dirty="0">
              <a:solidFill>
                <a:srgbClr val="666666"/>
              </a:solidFill>
              <a:latin typeface="Trebuchet MS"/>
              <a:ea typeface="Trebuchet MS"/>
              <a:cs typeface="Trebuchet MS"/>
              <a:sym typeface="Trebuchet MS"/>
            </a:endParaRPr>
          </a:p>
          <a:p>
            <a:pPr marL="285750" indent="-285750" algn="just">
              <a:buClr>
                <a:schemeClr val="tx1">
                  <a:lumMod val="65000"/>
                  <a:lumOff val="35000"/>
                </a:schemeClr>
              </a:buClr>
              <a:buSzPts val="1100"/>
              <a:buFont typeface="Arial" panose="020B0604020202020204" pitchFamily="34" charset="0"/>
              <a:buChar char="•"/>
            </a:pPr>
            <a:r>
              <a:rPr lang="it-IT" sz="1400" dirty="0">
                <a:solidFill>
                  <a:srgbClr val="666666"/>
                </a:solidFill>
                <a:latin typeface="Trebuchet MS"/>
                <a:ea typeface="Trebuchet MS"/>
                <a:cs typeface="Trebuchet MS"/>
                <a:sym typeface="Trebuchet MS"/>
              </a:rPr>
              <a:t> recursive </a:t>
            </a:r>
            <a:r>
              <a:rPr lang="it-IT" sz="1400" dirty="0" err="1">
                <a:solidFill>
                  <a:srgbClr val="666666"/>
                </a:solidFill>
                <a:latin typeface="Trebuchet MS"/>
                <a:ea typeface="Trebuchet MS"/>
                <a:cs typeface="Trebuchet MS"/>
                <a:sym typeface="Trebuchet MS"/>
              </a:rPr>
              <a:t>confusion</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between</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irrigated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areas</a:t>
            </a:r>
            <a:r>
              <a:rPr lang="it-IT" sz="1400" dirty="0">
                <a:solidFill>
                  <a:srgbClr val="666666"/>
                </a:solidFill>
                <a:latin typeface="Trebuchet MS"/>
                <a:ea typeface="Trebuchet MS"/>
                <a:cs typeface="Trebuchet MS"/>
                <a:sym typeface="Trebuchet MS"/>
              </a:rPr>
              <a:t> and </a:t>
            </a:r>
            <a:r>
              <a:rPr lang="it-IT" sz="1400" dirty="0" err="1">
                <a:solidFill>
                  <a:srgbClr val="666666"/>
                </a:solidFill>
                <a:latin typeface="Trebuchet MS"/>
                <a:ea typeface="Trebuchet MS"/>
                <a:cs typeface="Trebuchet MS"/>
                <a:sym typeface="Trebuchet MS"/>
              </a:rPr>
              <a:t>natural</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areas</a:t>
            </a:r>
            <a:r>
              <a:rPr lang="it-IT" sz="1400" dirty="0">
                <a:solidFill>
                  <a:srgbClr val="666666"/>
                </a:solidFill>
                <a:latin typeface="Trebuchet MS"/>
                <a:ea typeface="Trebuchet MS"/>
                <a:cs typeface="Trebuchet MS"/>
                <a:sym typeface="Trebuchet MS"/>
              </a:rPr>
              <a:t> can be </a:t>
            </a:r>
            <a:r>
              <a:rPr lang="it-IT" sz="1400" dirty="0" err="1" smtClean="0">
                <a:solidFill>
                  <a:srgbClr val="666666"/>
                </a:solidFill>
                <a:latin typeface="Trebuchet MS"/>
                <a:ea typeface="Trebuchet MS"/>
                <a:cs typeface="Trebuchet MS"/>
                <a:sym typeface="Trebuchet MS"/>
              </a:rPr>
              <a:t>observed</a:t>
            </a:r>
            <a:r>
              <a:rPr lang="it-IT" sz="1400" dirty="0">
                <a:solidFill>
                  <a:srgbClr val="666666"/>
                </a:solidFill>
                <a:latin typeface="Trebuchet MS"/>
                <a:ea typeface="Trebuchet MS"/>
                <a:cs typeface="Trebuchet MS"/>
                <a:sym typeface="Trebuchet MS"/>
              </a:rPr>
              <a:t>.</a:t>
            </a:r>
          </a:p>
          <a:p>
            <a:pPr algn="just">
              <a:buClr>
                <a:schemeClr val="tx1">
                  <a:lumMod val="65000"/>
                  <a:lumOff val="35000"/>
                </a:schemeClr>
              </a:buClr>
              <a:buSzPts val="1100"/>
            </a:pPr>
            <a:endParaRPr lang="it-IT" sz="1400" dirty="0">
              <a:solidFill>
                <a:srgbClr val="666666"/>
              </a:solidFill>
              <a:latin typeface="Trebuchet MS"/>
              <a:ea typeface="Trebuchet MS"/>
              <a:cs typeface="Trebuchet MS"/>
              <a:sym typeface="Trebuchet MS"/>
            </a:endParaRPr>
          </a:p>
        </p:txBody>
      </p:sp>
      <p:sp>
        <p:nvSpPr>
          <p:cNvPr id="13" name="Rettangolo 12"/>
          <p:cNvSpPr/>
          <p:nvPr/>
        </p:nvSpPr>
        <p:spPr>
          <a:xfrm>
            <a:off x="11615941" y="6550223"/>
            <a:ext cx="576059" cy="307777"/>
          </a:xfrm>
          <a:prstGeom prst="rect">
            <a:avLst/>
          </a:prstGeom>
        </p:spPr>
        <p:txBody>
          <a:bodyPr wrap="square">
            <a:spAutoFit/>
          </a:bodyPr>
          <a:lstStyle/>
          <a:p>
            <a:r>
              <a:rPr lang="en-US" sz="1400" b="1" dirty="0" smtClean="0">
                <a:solidFill>
                  <a:srgbClr val="0096D0"/>
                </a:solidFill>
                <a:latin typeface="Trebuchet MS"/>
                <a:ea typeface="Trebuchet MS"/>
                <a:cs typeface="Trebuchet MS"/>
                <a:sym typeface="Trebuchet MS"/>
              </a:rPr>
              <a:t>9/10</a:t>
            </a:r>
            <a:endParaRPr lang="it-IT" sz="1400" dirty="0"/>
          </a:p>
        </p:txBody>
      </p:sp>
      <p:pic>
        <p:nvPicPr>
          <p:cNvPr id="14" name="Immagin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000" y="90000"/>
            <a:ext cx="900000" cy="314888"/>
          </a:xfrm>
          <a:prstGeom prst="rect">
            <a:avLst/>
          </a:prstGeom>
        </p:spPr>
      </p:pic>
    </p:spTree>
    <p:extLst>
      <p:ext uri="{BB962C8B-B14F-4D97-AF65-F5344CB8AC3E}">
        <p14:creationId xmlns:p14="http://schemas.microsoft.com/office/powerpoint/2010/main" val="20079222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7" name="Rettangolo 6"/>
          <p:cNvSpPr/>
          <p:nvPr/>
        </p:nvSpPr>
        <p:spPr>
          <a:xfrm>
            <a:off x="1364977" y="226258"/>
            <a:ext cx="2051139" cy="323165"/>
          </a:xfrm>
          <a:prstGeom prst="rect">
            <a:avLst/>
          </a:prstGeom>
        </p:spPr>
        <p:txBody>
          <a:bodyPr wrap="none">
            <a:spAutoFit/>
          </a:bodyPr>
          <a:lstStyle/>
          <a:p>
            <a:r>
              <a:rPr lang="en-US" sz="1500" b="1" dirty="0" smtClean="0">
                <a:solidFill>
                  <a:srgbClr val="0096D0"/>
                </a:solidFill>
                <a:latin typeface="Trebuchet MS"/>
                <a:ea typeface="Trebuchet MS"/>
                <a:cs typeface="Trebuchet MS"/>
                <a:sym typeface="Trebuchet MS"/>
              </a:rPr>
              <a:t>Future perspectives:</a:t>
            </a:r>
          </a:p>
        </p:txBody>
      </p:sp>
      <p:pic>
        <p:nvPicPr>
          <p:cNvPr id="8"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r="10229"/>
          <a:stretch/>
        </p:blipFill>
        <p:spPr>
          <a:xfrm>
            <a:off x="228017" y="226258"/>
            <a:ext cx="1077258" cy="900000"/>
          </a:xfrm>
          <a:prstGeom prst="rect">
            <a:avLst/>
          </a:prstGeom>
        </p:spPr>
      </p:pic>
      <p:sp>
        <p:nvSpPr>
          <p:cNvPr id="9" name="Rettangolo 8"/>
          <p:cNvSpPr/>
          <p:nvPr/>
        </p:nvSpPr>
        <p:spPr>
          <a:xfrm>
            <a:off x="1364977" y="549423"/>
            <a:ext cx="4926078" cy="307777"/>
          </a:xfrm>
          <a:prstGeom prst="rect">
            <a:avLst/>
          </a:prstGeom>
        </p:spPr>
        <p:txBody>
          <a:bodyPr wrap="square">
            <a:spAutoFit/>
          </a:bodyPr>
          <a:lstStyle/>
          <a:p>
            <a:r>
              <a:rPr lang="en-US" sz="1400" dirty="0">
                <a:solidFill>
                  <a:srgbClr val="666666"/>
                </a:solidFill>
                <a:latin typeface="Trebuchet MS"/>
                <a:sym typeface="Trebuchet MS"/>
              </a:rPr>
              <a:t>Estimation of irrigation </a:t>
            </a:r>
            <a:r>
              <a:rPr lang="en-US" sz="1400" dirty="0" smtClean="0">
                <a:solidFill>
                  <a:srgbClr val="666666"/>
                </a:solidFill>
                <a:latin typeface="Trebuchet MS"/>
                <a:sym typeface="Trebuchet MS"/>
              </a:rPr>
              <a:t>volumes</a:t>
            </a:r>
            <a:r>
              <a:rPr lang="en-US" sz="1400" dirty="0">
                <a:solidFill>
                  <a:srgbClr val="666666"/>
                </a:solidFill>
                <a:latin typeface="Trebuchet MS"/>
                <a:sym typeface="Trebuchet MS"/>
              </a:rPr>
              <a:t> </a:t>
            </a:r>
            <a:r>
              <a:rPr lang="en-US" sz="1400" dirty="0" smtClean="0">
                <a:solidFill>
                  <a:srgbClr val="666666"/>
                </a:solidFill>
                <a:latin typeface="Trebuchet MS"/>
                <a:sym typeface="Trebuchet MS"/>
              </a:rPr>
              <a:t>for each irrigation district.</a:t>
            </a:r>
            <a:endParaRPr lang="it-IT" sz="1400" dirty="0">
              <a:solidFill>
                <a:srgbClr val="666666"/>
              </a:solidFill>
            </a:endParaRPr>
          </a:p>
        </p:txBody>
      </p:sp>
      <p:pic>
        <p:nvPicPr>
          <p:cNvPr id="15" name="Immagine 14"/>
          <p:cNvPicPr>
            <a:picLocks noChangeAspect="1"/>
          </p:cNvPicPr>
          <p:nvPr/>
        </p:nvPicPr>
        <p:blipFill rotWithShape="1">
          <a:blip r:embed="rId4" cstate="print">
            <a:extLst>
              <a:ext uri="{28A0092B-C50C-407E-A947-70E740481C1C}">
                <a14:useLocalDpi xmlns:a14="http://schemas.microsoft.com/office/drawing/2010/main" val="0"/>
              </a:ext>
            </a:extLst>
          </a:blip>
          <a:srcRect l="21818" t="36017" r="28398" b="22732"/>
          <a:stretch/>
        </p:blipFill>
        <p:spPr>
          <a:xfrm>
            <a:off x="7435640" y="1298809"/>
            <a:ext cx="4634329" cy="2160000"/>
          </a:xfrm>
          <a:prstGeom prst="rect">
            <a:avLst/>
          </a:prstGeom>
        </p:spPr>
      </p:pic>
      <p:pic>
        <p:nvPicPr>
          <p:cNvPr id="16" name="Immagin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17" y="3502685"/>
            <a:ext cx="6840000" cy="3177686"/>
          </a:xfrm>
          <a:prstGeom prst="rect">
            <a:avLst/>
          </a:prstGeom>
        </p:spPr>
      </p:pic>
      <p:sp>
        <p:nvSpPr>
          <p:cNvPr id="17" name="Rettangolo 16"/>
          <p:cNvSpPr/>
          <p:nvPr/>
        </p:nvSpPr>
        <p:spPr>
          <a:xfrm>
            <a:off x="228017" y="1298809"/>
            <a:ext cx="6840000" cy="2031325"/>
          </a:xfrm>
          <a:prstGeom prst="rect">
            <a:avLst/>
          </a:prstGeom>
        </p:spPr>
        <p:txBody>
          <a:bodyPr wrap="square">
            <a:spAutoFit/>
          </a:bodyPr>
          <a:lstStyle/>
          <a:p>
            <a:pPr algn="just"/>
            <a:r>
              <a:rPr lang="en-US" sz="1400" dirty="0" smtClean="0">
                <a:solidFill>
                  <a:srgbClr val="666666"/>
                </a:solidFill>
                <a:latin typeface="Trebuchet MS"/>
                <a:sym typeface="Trebuchet MS"/>
              </a:rPr>
              <a:t>Preliminary results show good agreement between estimated and observed irrigation amounts.</a:t>
            </a:r>
          </a:p>
          <a:p>
            <a:pPr algn="just"/>
            <a:r>
              <a:rPr lang="en-US" sz="1400" dirty="0" smtClean="0">
                <a:solidFill>
                  <a:srgbClr val="666666"/>
                </a:solidFill>
                <a:latin typeface="Trebuchet MS"/>
                <a:sym typeface="Trebuchet MS"/>
              </a:rPr>
              <a:t>The irrigation volumes are estimated through an adapted version of </a:t>
            </a:r>
            <a:r>
              <a:rPr lang="en-US" sz="1400" dirty="0">
                <a:solidFill>
                  <a:srgbClr val="666666"/>
                </a:solidFill>
                <a:latin typeface="Trebuchet MS"/>
                <a:sym typeface="Trebuchet MS"/>
              </a:rPr>
              <a:t>t</a:t>
            </a:r>
            <a:r>
              <a:rPr lang="en-US" sz="1400" dirty="0" smtClean="0">
                <a:solidFill>
                  <a:srgbClr val="666666"/>
                </a:solidFill>
                <a:latin typeface="Trebuchet MS"/>
                <a:sym typeface="Trebuchet MS"/>
              </a:rPr>
              <a:t>he SM2RAIN algorithm (</a:t>
            </a:r>
            <a:r>
              <a:rPr lang="en-US" sz="1400" dirty="0" err="1" smtClean="0">
                <a:solidFill>
                  <a:srgbClr val="666666"/>
                </a:solidFill>
                <a:latin typeface="Trebuchet MS"/>
                <a:sym typeface="Trebuchet MS"/>
              </a:rPr>
              <a:t>Brocca</a:t>
            </a:r>
            <a:r>
              <a:rPr lang="en-US" sz="1400" dirty="0" smtClean="0">
                <a:solidFill>
                  <a:srgbClr val="666666"/>
                </a:solidFill>
                <a:latin typeface="Trebuchet MS"/>
                <a:sym typeface="Trebuchet MS"/>
              </a:rPr>
              <a:t> et al., 2018), in which the evapotranspiration term has been improved according to the FAO irrigation and drainage paper n. 56 (Allen et al., 1998). The results are obtained by exploiting soil moisture from the DISPATCH downscaled SMAP at 1 km data set. </a:t>
            </a:r>
          </a:p>
          <a:p>
            <a:pPr algn="just"/>
            <a:r>
              <a:rPr lang="en-US" sz="1400" dirty="0" smtClean="0">
                <a:solidFill>
                  <a:srgbClr val="666666"/>
                </a:solidFill>
                <a:latin typeface="Trebuchet MS"/>
                <a:sym typeface="Trebuchet MS"/>
              </a:rPr>
              <a:t>Except for </a:t>
            </a:r>
            <a:r>
              <a:rPr lang="en-US" sz="1400" dirty="0" err="1" smtClean="0">
                <a:solidFill>
                  <a:srgbClr val="666666"/>
                </a:solidFill>
                <a:latin typeface="Trebuchet MS"/>
                <a:sym typeface="Trebuchet MS"/>
              </a:rPr>
              <a:t>Pinyana</a:t>
            </a:r>
            <a:r>
              <a:rPr lang="en-US" sz="1400" dirty="0" smtClean="0">
                <a:solidFill>
                  <a:srgbClr val="666666"/>
                </a:solidFill>
                <a:latin typeface="Trebuchet MS"/>
                <a:sym typeface="Trebuchet MS"/>
              </a:rPr>
              <a:t> district, the total irrigation volumes for the year 2016 and for the period January-September 2017 are well reproduced by our method.</a:t>
            </a:r>
            <a:endParaRPr lang="it-IT" sz="1400" dirty="0">
              <a:solidFill>
                <a:srgbClr val="666666"/>
              </a:solidFill>
            </a:endParaRPr>
          </a:p>
        </p:txBody>
      </p:sp>
      <p:sp>
        <p:nvSpPr>
          <p:cNvPr id="11" name="Rettangolo 10"/>
          <p:cNvSpPr/>
          <p:nvPr/>
        </p:nvSpPr>
        <p:spPr>
          <a:xfrm>
            <a:off x="3325325" y="233951"/>
            <a:ext cx="3348907" cy="307777"/>
          </a:xfrm>
          <a:prstGeom prst="rect">
            <a:avLst/>
          </a:prstGeom>
        </p:spPr>
        <p:txBody>
          <a:bodyPr wrap="square">
            <a:spAutoFit/>
          </a:bodyPr>
          <a:lstStyle/>
          <a:p>
            <a:r>
              <a:rPr lang="en-US" sz="1400" dirty="0" smtClean="0">
                <a:solidFill>
                  <a:srgbClr val="666666"/>
                </a:solidFill>
                <a:latin typeface="Trebuchet MS"/>
                <a:sym typeface="Trebuchet MS"/>
              </a:rPr>
              <a:t>How much water is used for irrigation?</a:t>
            </a:r>
            <a:endParaRPr lang="it-IT" sz="1400" dirty="0">
              <a:solidFill>
                <a:srgbClr val="666666"/>
              </a:solidFill>
            </a:endParaRPr>
          </a:p>
        </p:txBody>
      </p:sp>
      <p:sp>
        <p:nvSpPr>
          <p:cNvPr id="12" name="Rettangolo 11"/>
          <p:cNvSpPr/>
          <p:nvPr/>
        </p:nvSpPr>
        <p:spPr>
          <a:xfrm>
            <a:off x="8025906" y="3957492"/>
            <a:ext cx="2567895" cy="553998"/>
          </a:xfrm>
          <a:prstGeom prst="rect">
            <a:avLst/>
          </a:prstGeom>
        </p:spPr>
        <p:txBody>
          <a:bodyPr wrap="square">
            <a:spAutoFit/>
          </a:bodyPr>
          <a:lstStyle/>
          <a:p>
            <a:pPr algn="just"/>
            <a:r>
              <a:rPr lang="en-US" sz="1500" b="1" dirty="0" smtClean="0">
                <a:solidFill>
                  <a:srgbClr val="0096D0"/>
                </a:solidFill>
                <a:latin typeface="Trebuchet MS"/>
                <a:sym typeface="Trebuchet MS"/>
              </a:rPr>
              <a:t>For further information do not hesitate to contact:</a:t>
            </a:r>
            <a:endParaRPr lang="it-IT" sz="1500" b="1" dirty="0">
              <a:solidFill>
                <a:srgbClr val="0096D0"/>
              </a:solidFill>
            </a:endParaRPr>
          </a:p>
        </p:txBody>
      </p:sp>
      <p:pic>
        <p:nvPicPr>
          <p:cNvPr id="3" name="Immagine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8132" y1="28516" x2="51209" y2="37500"/>
                      </a14:backgroundRemoval>
                    </a14:imgEffect>
                  </a14:imgLayer>
                </a14:imgProps>
              </a:ext>
              <a:ext uri="{28A0092B-C50C-407E-A947-70E740481C1C}">
                <a14:useLocalDpi xmlns:a14="http://schemas.microsoft.com/office/drawing/2010/main" val="0"/>
              </a:ext>
            </a:extLst>
          </a:blip>
          <a:srcRect l="22737" t="21158" r="23150" b="13768"/>
          <a:stretch/>
        </p:blipFill>
        <p:spPr>
          <a:xfrm>
            <a:off x="8109806" y="5535377"/>
            <a:ext cx="540000" cy="365367"/>
          </a:xfrm>
          <a:prstGeom prst="rect">
            <a:avLst/>
          </a:prstGeom>
        </p:spPr>
      </p:pic>
      <p:sp>
        <p:nvSpPr>
          <p:cNvPr id="13" name="Rettangolo 12"/>
          <p:cNvSpPr/>
          <p:nvPr/>
        </p:nvSpPr>
        <p:spPr>
          <a:xfrm>
            <a:off x="8791812" y="5564171"/>
            <a:ext cx="1801989" cy="307777"/>
          </a:xfrm>
          <a:prstGeom prst="rect">
            <a:avLst/>
          </a:prstGeom>
        </p:spPr>
        <p:txBody>
          <a:bodyPr wrap="square">
            <a:spAutoFit/>
          </a:bodyPr>
          <a:lstStyle/>
          <a:p>
            <a:r>
              <a:rPr lang="en-US" sz="1400" dirty="0">
                <a:solidFill>
                  <a:srgbClr val="666666"/>
                </a:solidFill>
                <a:latin typeface="Trebuchet MS"/>
                <a:sym typeface="Trebuchet MS"/>
              </a:rPr>
              <a:t>j</a:t>
            </a:r>
            <a:r>
              <a:rPr lang="en-US" sz="1400" dirty="0" smtClean="0">
                <a:solidFill>
                  <a:srgbClr val="666666"/>
                </a:solidFill>
                <a:latin typeface="Trebuchet MS"/>
                <a:sym typeface="Trebuchet MS"/>
              </a:rPr>
              <a:t>acopo.dari@unifi.it</a:t>
            </a:r>
            <a:endParaRPr lang="it-IT" sz="1400" dirty="0">
              <a:solidFill>
                <a:srgbClr val="666666"/>
              </a:solidFill>
            </a:endParaRPr>
          </a:p>
        </p:txBody>
      </p:sp>
      <p:pic>
        <p:nvPicPr>
          <p:cNvPr id="2" name="Immagin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7926" y="161181"/>
            <a:ext cx="2160000" cy="1030154"/>
          </a:xfrm>
          <a:prstGeom prst="rect">
            <a:avLst/>
          </a:prstGeom>
        </p:spPr>
      </p:pic>
      <p:sp>
        <p:nvSpPr>
          <p:cNvPr id="14" name="Rettangolo 13"/>
          <p:cNvSpPr/>
          <p:nvPr/>
        </p:nvSpPr>
        <p:spPr>
          <a:xfrm>
            <a:off x="11499273" y="6550223"/>
            <a:ext cx="692727" cy="307777"/>
          </a:xfrm>
          <a:prstGeom prst="rect">
            <a:avLst/>
          </a:prstGeom>
        </p:spPr>
        <p:txBody>
          <a:bodyPr wrap="square">
            <a:spAutoFit/>
          </a:bodyPr>
          <a:lstStyle/>
          <a:p>
            <a:r>
              <a:rPr lang="en-US" sz="1400" b="1" dirty="0" smtClean="0">
                <a:solidFill>
                  <a:srgbClr val="0096D0"/>
                </a:solidFill>
                <a:latin typeface="Trebuchet MS"/>
                <a:ea typeface="Trebuchet MS"/>
                <a:cs typeface="Trebuchet MS"/>
                <a:sym typeface="Trebuchet MS"/>
              </a:rPr>
              <a:t>10/10</a:t>
            </a:r>
            <a:endParaRPr lang="it-IT" sz="1400" dirty="0"/>
          </a:p>
        </p:txBody>
      </p:sp>
      <p:pic>
        <p:nvPicPr>
          <p:cNvPr id="18" name="Immagin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92000" y="90000"/>
            <a:ext cx="900000" cy="314888"/>
          </a:xfrm>
          <a:prstGeom prst="rect">
            <a:avLst/>
          </a:prstGeom>
        </p:spPr>
      </p:pic>
      <p:pic>
        <p:nvPicPr>
          <p:cNvPr id="4" name="Immagine 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422" b="89679" l="690" r="97241">
                        <a14:foregroundMark x1="6207" y1="78670" x2="7241" y2="54817"/>
                        <a14:foregroundMark x1="37931" y1="74312" x2="41724" y2="55734"/>
                        <a14:foregroundMark x1="56552" y1="71101" x2="56897" y2="53899"/>
                        <a14:foregroundMark x1="56897" y1="55963" x2="85517" y2="63991"/>
                        <a14:foregroundMark x1="19310" y1="70413" x2="88621" y2="70183"/>
                        <a14:foregroundMark x1="27586" y1="65138" x2="29310" y2="84174"/>
                        <a14:foregroundMark x1="14828" y1="81193" x2="88276" y2="77523"/>
                        <a14:foregroundMark x1="6207" y1="85550" x2="90000" y2="84174"/>
                        <a14:foregroundMark x1="12414" y1="14908" x2="27586" y2="12844"/>
                        <a14:foregroundMark x1="6897" y1="15826" x2="10345" y2="13532"/>
                        <a14:backgroundMark x1="9655" y1="53211" x2="1034" y2="30046"/>
                        <a14:backgroundMark x1="56897" y1="49312" x2="45517" y2="37385"/>
                        <a14:backgroundMark x1="55517" y1="50688" x2="47586" y2="44495"/>
                        <a14:backgroundMark x1="64483" y1="53211" x2="80000" y2="55963"/>
                        <a14:backgroundMark x1="1379" y1="56193" x2="6897" y2="54587"/>
                      </a14:backgroundRemoval>
                    </a14:imgEffect>
                  </a14:imgLayer>
                </a14:imgProps>
              </a:ext>
              <a:ext uri="{28A0092B-C50C-407E-A947-70E740481C1C}">
                <a14:useLocalDpi xmlns:a14="http://schemas.microsoft.com/office/drawing/2010/main" val="0"/>
              </a:ext>
            </a:extLst>
          </a:blip>
          <a:srcRect t="7431" r="12759" b="29633"/>
          <a:stretch/>
        </p:blipFill>
        <p:spPr>
          <a:xfrm>
            <a:off x="8109806" y="4614065"/>
            <a:ext cx="720000" cy="780901"/>
          </a:xfrm>
          <a:prstGeom prst="rect">
            <a:avLst/>
          </a:prstGeom>
        </p:spPr>
      </p:pic>
      <p:sp>
        <p:nvSpPr>
          <p:cNvPr id="19" name="Rettangolo 18"/>
          <p:cNvSpPr/>
          <p:nvPr/>
        </p:nvSpPr>
        <p:spPr>
          <a:xfrm>
            <a:off x="9146628" y="4838710"/>
            <a:ext cx="1168344" cy="523220"/>
          </a:xfrm>
          <a:prstGeom prst="rect">
            <a:avLst/>
          </a:prstGeom>
        </p:spPr>
        <p:txBody>
          <a:bodyPr wrap="square">
            <a:spAutoFit/>
          </a:bodyPr>
          <a:lstStyle/>
          <a:p>
            <a:r>
              <a:rPr lang="en-US" sz="1400" dirty="0" smtClean="0">
                <a:solidFill>
                  <a:srgbClr val="666666"/>
                </a:solidFill>
                <a:latin typeface="Trebuchet MS"/>
                <a:sym typeface="Trebuchet MS"/>
              </a:rPr>
              <a:t>Jacopo Dari </a:t>
            </a:r>
          </a:p>
          <a:p>
            <a:r>
              <a:rPr lang="en-US" sz="1400" dirty="0" smtClean="0">
                <a:solidFill>
                  <a:srgbClr val="666666"/>
                </a:solidFill>
                <a:latin typeface="Trebuchet MS"/>
                <a:sym typeface="Trebuchet MS"/>
              </a:rPr>
              <a:t>PhD Student</a:t>
            </a:r>
            <a:endParaRPr lang="it-IT" sz="1400" dirty="0">
              <a:solidFill>
                <a:srgbClr val="666666"/>
              </a:solidFill>
            </a:endParaRPr>
          </a:p>
        </p:txBody>
      </p:sp>
    </p:spTree>
    <p:extLst>
      <p:ext uri="{BB962C8B-B14F-4D97-AF65-F5344CB8AC3E}">
        <p14:creationId xmlns:p14="http://schemas.microsoft.com/office/powerpoint/2010/main" val="63743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2"/>
                                        </p:tgtEl>
                                      </p:cBhvr>
                                    </p:animEffect>
                                    <p:animScale>
                                      <p:cBhvr>
                                        <p:cTn id="7" dur="10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2" name="Rettangolo 1"/>
          <p:cNvSpPr/>
          <p:nvPr/>
        </p:nvSpPr>
        <p:spPr>
          <a:xfrm>
            <a:off x="1520726" y="352279"/>
            <a:ext cx="1422184" cy="323165"/>
          </a:xfrm>
          <a:prstGeom prst="rect">
            <a:avLst/>
          </a:prstGeom>
        </p:spPr>
        <p:txBody>
          <a:bodyPr wrap="none">
            <a:spAutoFit/>
          </a:bodyPr>
          <a:lstStyle/>
          <a:p>
            <a:r>
              <a:rPr lang="en-US" sz="1500" b="1" dirty="0" smtClean="0">
                <a:solidFill>
                  <a:srgbClr val="0096D0"/>
                </a:solidFill>
                <a:latin typeface="Trebuchet MS"/>
                <a:ea typeface="Trebuchet MS"/>
                <a:cs typeface="Trebuchet MS"/>
                <a:sym typeface="Trebuchet MS"/>
              </a:rPr>
              <a:t>Key question:</a:t>
            </a:r>
            <a:endParaRPr lang="it-IT" sz="1500" dirty="0"/>
          </a:p>
        </p:txBody>
      </p:sp>
      <p:sp>
        <p:nvSpPr>
          <p:cNvPr id="3" name="Rettangolo 2"/>
          <p:cNvSpPr/>
          <p:nvPr/>
        </p:nvSpPr>
        <p:spPr>
          <a:xfrm>
            <a:off x="1520726" y="671582"/>
            <a:ext cx="5532581" cy="307777"/>
          </a:xfrm>
          <a:prstGeom prst="rect">
            <a:avLst/>
          </a:prstGeom>
        </p:spPr>
        <p:txBody>
          <a:bodyPr wrap="square">
            <a:spAutoFit/>
          </a:bodyPr>
          <a:lstStyle/>
          <a:p>
            <a:pPr lvl="0" algn="just">
              <a:buClr>
                <a:schemeClr val="dk1"/>
              </a:buClr>
              <a:buSzPts val="1100"/>
            </a:pPr>
            <a:r>
              <a:rPr lang="it-IT" sz="1400" dirty="0">
                <a:solidFill>
                  <a:srgbClr val="666666"/>
                </a:solidFill>
                <a:latin typeface="Trebuchet MS"/>
                <a:ea typeface="Trebuchet MS"/>
                <a:cs typeface="Trebuchet MS"/>
                <a:sym typeface="Trebuchet MS"/>
              </a:rPr>
              <a:t>Do </a:t>
            </a:r>
            <a:r>
              <a:rPr lang="it-IT" sz="1400" dirty="0" err="1">
                <a:solidFill>
                  <a:srgbClr val="666666"/>
                </a:solidFill>
                <a:latin typeface="Trebuchet MS"/>
                <a:ea typeface="Trebuchet MS"/>
                <a:cs typeface="Trebuchet MS"/>
                <a:sym typeface="Trebuchet MS"/>
              </a:rPr>
              <a:t>we</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know</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where</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irrigation</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practices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actually</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occur</a:t>
            </a:r>
            <a:r>
              <a:rPr lang="it-IT" sz="1400" dirty="0" smtClean="0">
                <a:solidFill>
                  <a:srgbClr val="666666"/>
                </a:solidFill>
                <a:latin typeface="Trebuchet MS"/>
                <a:ea typeface="Trebuchet MS"/>
                <a:cs typeface="Trebuchet MS"/>
                <a:sym typeface="Trebuchet MS"/>
              </a:rPr>
              <a:t>?  </a:t>
            </a:r>
            <a:endParaRPr lang="it-IT" sz="1400" dirty="0">
              <a:solidFill>
                <a:srgbClr val="666666"/>
              </a:solidFill>
              <a:latin typeface="Trebuchet MS"/>
              <a:ea typeface="Trebuchet MS"/>
              <a:cs typeface="Trebuchet MS"/>
              <a:sym typeface="Trebuchet MS"/>
            </a:endParaRPr>
          </a:p>
        </p:txBody>
      </p:sp>
      <p:pic>
        <p:nvPicPr>
          <p:cNvPr id="4" name="Immagine 3"/>
          <p:cNvPicPr>
            <a:picLocks noChangeAspect="1"/>
          </p:cNvPicPr>
          <p:nvPr/>
        </p:nvPicPr>
        <p:blipFill>
          <a:blip r:embed="rId3" cstate="print">
            <a:extLst>
              <a:ext uri="{BEBA8EAE-BF5A-486C-A8C5-ECC9F3942E4B}">
                <a14:imgProps xmlns:a14="http://schemas.microsoft.com/office/drawing/2010/main">
                  <a14:imgLayer r:embed="rId4">
                    <a14:imgEffect>
                      <a14:backgroundRemoval t="9921" b="89947" l="7900" r="90000">
                        <a14:foregroundMark x1="74200" y1="17725" x2="79000" y2="16270"/>
                        <a14:foregroundMark x1="68400" y1="14286" x2="71500" y2="12831"/>
                        <a14:backgroundMark x1="67400" y1="81349" x2="68500" y2="80159"/>
                      </a14:backgroundRemoval>
                    </a14:imgEffect>
                  </a14:imgLayer>
                </a14:imgProps>
              </a:ext>
              <a:ext uri="{28A0092B-C50C-407E-A947-70E740481C1C}">
                <a14:useLocalDpi xmlns:a14="http://schemas.microsoft.com/office/drawing/2010/main" val="0"/>
              </a:ext>
            </a:extLst>
          </a:blip>
          <a:stretch>
            <a:fillRect/>
          </a:stretch>
        </p:blipFill>
        <p:spPr>
          <a:xfrm>
            <a:off x="92154" y="186864"/>
            <a:ext cx="1428572" cy="1080000"/>
          </a:xfrm>
          <a:prstGeom prst="rect">
            <a:avLst/>
          </a:prstGeom>
        </p:spPr>
      </p:pic>
      <p:sp>
        <p:nvSpPr>
          <p:cNvPr id="21" name="Rettangolo 20"/>
          <p:cNvSpPr/>
          <p:nvPr/>
        </p:nvSpPr>
        <p:spPr>
          <a:xfrm>
            <a:off x="91770" y="1177378"/>
            <a:ext cx="1002582" cy="323165"/>
          </a:xfrm>
          <a:prstGeom prst="rect">
            <a:avLst/>
          </a:prstGeom>
        </p:spPr>
        <p:txBody>
          <a:bodyPr wrap="none">
            <a:spAutoFit/>
          </a:bodyPr>
          <a:lstStyle/>
          <a:p>
            <a:r>
              <a:rPr lang="en-US" sz="1500" b="1" dirty="0" smtClean="0">
                <a:solidFill>
                  <a:srgbClr val="0096D0"/>
                </a:solidFill>
                <a:latin typeface="Trebuchet MS"/>
                <a:ea typeface="Trebuchet MS"/>
                <a:cs typeface="Trebuchet MS"/>
                <a:sym typeface="Trebuchet MS"/>
              </a:rPr>
              <a:t>Abstract:</a:t>
            </a:r>
            <a:endParaRPr lang="it-IT" sz="1500" dirty="0"/>
          </a:p>
        </p:txBody>
      </p:sp>
      <p:sp>
        <p:nvSpPr>
          <p:cNvPr id="9" name="Rettangolo 8"/>
          <p:cNvSpPr/>
          <p:nvPr/>
        </p:nvSpPr>
        <p:spPr>
          <a:xfrm>
            <a:off x="95084" y="1503898"/>
            <a:ext cx="9774732" cy="1292662"/>
          </a:xfrm>
          <a:prstGeom prst="rect">
            <a:avLst/>
          </a:prstGeom>
        </p:spPr>
        <p:txBody>
          <a:bodyPr wrap="square">
            <a:spAutoFit/>
          </a:bodyPr>
          <a:lstStyle/>
          <a:p>
            <a:pPr algn="just"/>
            <a:r>
              <a:rPr lang="en-US" sz="1300" dirty="0">
                <a:solidFill>
                  <a:srgbClr val="666666"/>
                </a:solidFill>
                <a:latin typeface="Trebuchet MS" panose="020B0603020202020204" pitchFamily="34" charset="0"/>
              </a:rPr>
              <a:t>Irrigation practices introduce imbalances in the natural hydrological cycle at different spatial scales and put pressure on water resources, especially under climate changing and population increasing scenarios. Despite the implications of irrigation on food production and on the rational management of the available freshwater, detailed information about the areas where irrigation actually occurs is still lacking. For this reason, the comprehensive knowledge of the dynamics of the hydrological cycle over agricultural areas is often tricky</a:t>
            </a:r>
            <a:r>
              <a:rPr lang="en-US" sz="1300" dirty="0" smtClean="0">
                <a:solidFill>
                  <a:srgbClr val="666666"/>
                </a:solidFill>
                <a:latin typeface="Trebuchet MS" panose="020B0603020202020204" pitchFamily="34" charset="0"/>
              </a:rPr>
              <a:t>.</a:t>
            </a:r>
          </a:p>
          <a:p>
            <a:pPr algn="just"/>
            <a:endParaRPr lang="en-US" sz="1300" dirty="0" smtClean="0">
              <a:solidFill>
                <a:srgbClr val="666666"/>
              </a:solidFill>
              <a:latin typeface="Trebuchet MS" panose="020B0603020202020204" pitchFamily="34" charset="0"/>
            </a:endParaRPr>
          </a:p>
        </p:txBody>
      </p:sp>
      <p:sp>
        <p:nvSpPr>
          <p:cNvPr id="8" name="Rettangolo 7"/>
          <p:cNvSpPr/>
          <p:nvPr/>
        </p:nvSpPr>
        <p:spPr>
          <a:xfrm>
            <a:off x="11615941" y="6550223"/>
            <a:ext cx="576059" cy="307777"/>
          </a:xfrm>
          <a:prstGeom prst="rect">
            <a:avLst/>
          </a:prstGeom>
        </p:spPr>
        <p:txBody>
          <a:bodyPr wrap="square">
            <a:spAutoFit/>
          </a:bodyPr>
          <a:lstStyle/>
          <a:p>
            <a:r>
              <a:rPr lang="en-US" sz="1400" b="1" dirty="0" smtClean="0">
                <a:solidFill>
                  <a:srgbClr val="0096D0"/>
                </a:solidFill>
                <a:latin typeface="Trebuchet MS"/>
                <a:ea typeface="Trebuchet MS"/>
                <a:cs typeface="Trebuchet MS"/>
                <a:sym typeface="Trebuchet MS"/>
              </a:rPr>
              <a:t>1/10</a:t>
            </a:r>
            <a:endParaRPr lang="it-IT" sz="1400" dirty="0"/>
          </a:p>
        </p:txBody>
      </p:sp>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2000" y="90000"/>
            <a:ext cx="900000" cy="314888"/>
          </a:xfrm>
          <a:prstGeom prst="rect">
            <a:avLst/>
          </a:prstGeom>
        </p:spPr>
      </p:pic>
      <p:pic>
        <p:nvPicPr>
          <p:cNvPr id="5" name="Immagine 4"/>
          <p:cNvPicPr>
            <a:picLocks noChangeAspect="1"/>
          </p:cNvPicPr>
          <p:nvPr/>
        </p:nvPicPr>
        <p:blipFill rotWithShape="1">
          <a:blip r:embed="rId6">
            <a:extLst>
              <a:ext uri="{BEBA8EAE-BF5A-486C-A8C5-ECC9F3942E4B}">
                <a14:imgProps xmlns:a14="http://schemas.microsoft.com/office/drawing/2010/main">
                  <a14:imgLayer r:embed="rId7">
                    <a14:imgEffect>
                      <a14:backgroundRemoval t="6335" b="97738" l="6579" r="96930"/>
                    </a14:imgEffect>
                  </a14:imgLayer>
                </a14:imgProps>
              </a:ext>
              <a:ext uri="{28A0092B-C50C-407E-A947-70E740481C1C}">
                <a14:useLocalDpi xmlns:a14="http://schemas.microsoft.com/office/drawing/2010/main" val="0"/>
              </a:ext>
            </a:extLst>
          </a:blip>
          <a:srcRect l="5583" r="5748"/>
          <a:stretch/>
        </p:blipFill>
        <p:spPr>
          <a:xfrm>
            <a:off x="10070869" y="404888"/>
            <a:ext cx="1980000" cy="2164473"/>
          </a:xfrm>
          <a:prstGeom prst="rect">
            <a:avLst/>
          </a:prstGeom>
        </p:spPr>
      </p:pic>
      <p:sp>
        <p:nvSpPr>
          <p:cNvPr id="6" name="Rettangolo 5"/>
          <p:cNvSpPr/>
          <p:nvPr/>
        </p:nvSpPr>
        <p:spPr>
          <a:xfrm>
            <a:off x="88842" y="2559005"/>
            <a:ext cx="11721182" cy="3093154"/>
          </a:xfrm>
          <a:prstGeom prst="rect">
            <a:avLst/>
          </a:prstGeom>
        </p:spPr>
        <p:txBody>
          <a:bodyPr wrap="square">
            <a:spAutoFit/>
          </a:bodyPr>
          <a:lstStyle/>
          <a:p>
            <a:pPr algn="just"/>
            <a:r>
              <a:rPr lang="en-US" sz="1300" dirty="0">
                <a:solidFill>
                  <a:srgbClr val="0096D0"/>
                </a:solidFill>
                <a:latin typeface="Trebuchet MS" panose="020B0603020202020204" pitchFamily="34" charset="0"/>
              </a:rPr>
              <a:t>The first aim of this study is to evaluate the capability of five remote sensing soil moisture data sets to detect the irrigation signal over an intensely irrigated area located within the Ebro river basin, in the North of Spain, during the biennium 2016-2017. As a second objective, a methodology to map the irrigated areas through the K-means clustering algorithm is proposed. </a:t>
            </a:r>
            <a:r>
              <a:rPr lang="en-US" sz="1300" dirty="0">
                <a:solidFill>
                  <a:srgbClr val="666666"/>
                </a:solidFill>
                <a:latin typeface="Trebuchet MS" panose="020B0603020202020204" pitchFamily="34" charset="0"/>
              </a:rPr>
              <a:t>The remotely sensed soil moisture products used in this study are: SMOS (Soil Moisture and Ocean Salinity) at 1 km, SMAP (Soil Moisture Active Passive) at 1 km and 9 km, Sentinel-1 at 1 km and ASCAT (Advanced </a:t>
            </a:r>
            <a:r>
              <a:rPr lang="en-US" sz="1300" dirty="0" err="1">
                <a:solidFill>
                  <a:srgbClr val="666666"/>
                </a:solidFill>
                <a:latin typeface="Trebuchet MS" panose="020B0603020202020204" pitchFamily="34" charset="0"/>
              </a:rPr>
              <a:t>SCATterometer</a:t>
            </a:r>
            <a:r>
              <a:rPr lang="en-US" sz="1300" dirty="0">
                <a:solidFill>
                  <a:srgbClr val="666666"/>
                </a:solidFill>
                <a:latin typeface="Trebuchet MS" panose="020B0603020202020204" pitchFamily="34" charset="0"/>
              </a:rPr>
              <a:t>) at 12.5 km. The 1 km versions of SMOS and SMAP are DISPATCH (</a:t>
            </a:r>
            <a:r>
              <a:rPr lang="en-US" sz="1300" dirty="0" err="1">
                <a:solidFill>
                  <a:srgbClr val="666666"/>
                </a:solidFill>
                <a:latin typeface="Trebuchet MS" panose="020B0603020202020204" pitchFamily="34" charset="0"/>
              </a:rPr>
              <a:t>DISaggregation</a:t>
            </a:r>
            <a:r>
              <a:rPr lang="en-US" sz="1300" dirty="0">
                <a:solidFill>
                  <a:srgbClr val="666666"/>
                </a:solidFill>
                <a:latin typeface="Trebuchet MS" panose="020B0603020202020204" pitchFamily="34" charset="0"/>
              </a:rPr>
              <a:t> based on Physical And Theoretical scale </a:t>
            </a:r>
            <a:r>
              <a:rPr lang="en-US" sz="1300" dirty="0" err="1">
                <a:solidFill>
                  <a:srgbClr val="666666"/>
                </a:solidFill>
                <a:latin typeface="Trebuchet MS" panose="020B0603020202020204" pitchFamily="34" charset="0"/>
              </a:rPr>
              <a:t>CHange</a:t>
            </a:r>
            <a:r>
              <a:rPr lang="en-US" sz="1300" dirty="0">
                <a:solidFill>
                  <a:srgbClr val="666666"/>
                </a:solidFill>
                <a:latin typeface="Trebuchet MS" panose="020B0603020202020204" pitchFamily="34" charset="0"/>
              </a:rPr>
              <a:t>) downscaled versions of the corresponding coarser resolution products. An additional data set of soil moisture simulated by the SURFEX-ISBA (</a:t>
            </a:r>
            <a:r>
              <a:rPr lang="fr-FR" sz="1300" i="1" dirty="0">
                <a:solidFill>
                  <a:srgbClr val="666666"/>
                </a:solidFill>
                <a:latin typeface="Trebuchet MS" panose="020B0603020202020204" pitchFamily="34" charset="0"/>
              </a:rPr>
              <a:t>Surface Externalisée - Interaction Sol Biosphère Atmosphère</a:t>
            </a:r>
            <a:r>
              <a:rPr lang="fr-FR" sz="1300" dirty="0">
                <a:solidFill>
                  <a:srgbClr val="666666"/>
                </a:solidFill>
                <a:latin typeface="Trebuchet MS" panose="020B0603020202020204" pitchFamily="34" charset="0"/>
              </a:rPr>
              <a:t>) </a:t>
            </a:r>
            <a:r>
              <a:rPr lang="en-US" sz="1300" dirty="0">
                <a:solidFill>
                  <a:srgbClr val="666666"/>
                </a:solidFill>
                <a:latin typeface="Trebuchet MS" panose="020B0603020202020204" pitchFamily="34" charset="0"/>
              </a:rPr>
              <a:t>land surface model is used as a support for the performed analyses</a:t>
            </a:r>
            <a:r>
              <a:rPr lang="en-US" sz="1300" dirty="0" smtClean="0">
                <a:solidFill>
                  <a:srgbClr val="666666"/>
                </a:solidFill>
                <a:latin typeface="Trebuchet MS" panose="020B0603020202020204" pitchFamily="34" charset="0"/>
              </a:rPr>
              <a:t>.</a:t>
            </a:r>
          </a:p>
          <a:p>
            <a:pPr algn="just"/>
            <a:r>
              <a:rPr lang="en-US" sz="1300" dirty="0" smtClean="0">
                <a:solidFill>
                  <a:srgbClr val="666666"/>
                </a:solidFill>
                <a:latin typeface="Trebuchet MS" panose="020B0603020202020204" pitchFamily="34" charset="0"/>
              </a:rPr>
              <a:t>The </a:t>
            </a:r>
            <a:r>
              <a:rPr lang="en-US" sz="1300" dirty="0">
                <a:solidFill>
                  <a:srgbClr val="666666"/>
                </a:solidFill>
                <a:latin typeface="Trebuchet MS" panose="020B0603020202020204" pitchFamily="34" charset="0"/>
              </a:rPr>
              <a:t>capability of soil moisture products to detect irrigation has been investigated by exploiting indices representing the spatial and temporal dynamics of soil moisture. The L-band passive microwave downscaled products, especially SMAP at 1 km, result the best performing ones in detecting the irrigation signal over the pilot area; on the basis of these data sets, the K-means algorithm has been employed to classify three kind of surfaces within the study area: the dryland, the forest or natural areas, and the actually irrigated areas. The resulting maps have been validated by exploiting maps of crops in Catalonia as ground truth data set. The percentage of irrigated areas well classified by the proposed method reaches the value of 78%; this result is obtained for the period May - September 2017. In addition, the method performs well in distinguishing the irrigated areas from </a:t>
            </a:r>
            <a:r>
              <a:rPr lang="en-US" sz="1300" dirty="0" err="1">
                <a:solidFill>
                  <a:srgbClr val="666666"/>
                </a:solidFill>
                <a:latin typeface="Trebuchet MS" panose="020B0603020202020204" pitchFamily="34" charset="0"/>
              </a:rPr>
              <a:t>rainfed</a:t>
            </a:r>
            <a:r>
              <a:rPr lang="en-US" sz="1300" dirty="0">
                <a:solidFill>
                  <a:srgbClr val="666666"/>
                </a:solidFill>
                <a:latin typeface="Trebuchet MS" panose="020B0603020202020204" pitchFamily="34" charset="0"/>
              </a:rPr>
              <a:t> agricultural areas, which are dry during summer, thus representing a useful tool to obtain explicit spatial information about where irrigation practices actually </a:t>
            </a:r>
            <a:r>
              <a:rPr lang="en-US" sz="1300" dirty="0" err="1">
                <a:solidFill>
                  <a:srgbClr val="666666"/>
                </a:solidFill>
                <a:latin typeface="Trebuchet MS" panose="020B0603020202020204" pitchFamily="34" charset="0"/>
              </a:rPr>
              <a:t>occurr</a:t>
            </a:r>
            <a:r>
              <a:rPr lang="en-US" sz="1300" dirty="0">
                <a:solidFill>
                  <a:srgbClr val="666666"/>
                </a:solidFill>
                <a:latin typeface="Trebuchet MS" panose="020B0603020202020204" pitchFamily="34" charset="0"/>
              </a:rPr>
              <a:t> over agricultural areas equipped for this purpose.</a:t>
            </a:r>
            <a:endParaRPr lang="it-IT" sz="1300" i="1" dirty="0">
              <a:solidFill>
                <a:srgbClr val="666666"/>
              </a:solidFill>
              <a:latin typeface="Trebuchet MS" panose="020B0603020202020204" pitchFamily="34" charset="0"/>
            </a:endParaRPr>
          </a:p>
        </p:txBody>
      </p:sp>
      <p:sp>
        <p:nvSpPr>
          <p:cNvPr id="7" name="CasellaDiTesto 6"/>
          <p:cNvSpPr txBox="1"/>
          <p:nvPr/>
        </p:nvSpPr>
        <p:spPr>
          <a:xfrm rot="358147">
            <a:off x="10338683" y="1007843"/>
            <a:ext cx="1444371" cy="954107"/>
          </a:xfrm>
          <a:prstGeom prst="rect">
            <a:avLst/>
          </a:prstGeom>
          <a:noFill/>
        </p:spPr>
        <p:txBody>
          <a:bodyPr wrap="square" rtlCol="0">
            <a:spAutoFit/>
          </a:bodyPr>
          <a:lstStyle/>
          <a:p>
            <a:r>
              <a:rPr lang="it-IT" sz="1400" i="1" dirty="0" err="1" smtClean="0">
                <a:latin typeface="Trebuchet MS" panose="020B0603020202020204" pitchFamily="34" charset="0"/>
              </a:rPr>
              <a:t>Please</a:t>
            </a:r>
            <a:r>
              <a:rPr lang="it-IT" sz="1400" i="1" dirty="0" smtClean="0">
                <a:latin typeface="Trebuchet MS" panose="020B0603020202020204" pitchFamily="34" charset="0"/>
              </a:rPr>
              <a:t> </a:t>
            </a:r>
            <a:r>
              <a:rPr lang="it-IT" sz="1400" i="1" dirty="0" err="1" smtClean="0">
                <a:latin typeface="Trebuchet MS" panose="020B0603020202020204" pitchFamily="34" charset="0"/>
              </a:rPr>
              <a:t>see</a:t>
            </a:r>
            <a:r>
              <a:rPr lang="it-IT" sz="1400" i="1" dirty="0" smtClean="0">
                <a:latin typeface="Trebuchet MS" panose="020B0603020202020204" pitchFamily="34" charset="0"/>
              </a:rPr>
              <a:t> the notes for </a:t>
            </a:r>
            <a:r>
              <a:rPr lang="it-IT" sz="1400" i="1" dirty="0" err="1" smtClean="0">
                <a:latin typeface="Trebuchet MS" panose="020B0603020202020204" pitchFamily="34" charset="0"/>
              </a:rPr>
              <a:t>further</a:t>
            </a:r>
            <a:r>
              <a:rPr lang="it-IT" sz="1400" i="1" dirty="0" smtClean="0">
                <a:latin typeface="Trebuchet MS" panose="020B0603020202020204" pitchFamily="34" charset="0"/>
              </a:rPr>
              <a:t> </a:t>
            </a:r>
            <a:r>
              <a:rPr lang="it-IT" sz="1400" i="1" dirty="0" err="1" smtClean="0">
                <a:latin typeface="Trebuchet MS" panose="020B0603020202020204" pitchFamily="34" charset="0"/>
              </a:rPr>
              <a:t>details</a:t>
            </a:r>
            <a:r>
              <a:rPr lang="it-IT" sz="1400" i="1" dirty="0" smtClean="0">
                <a:latin typeface="Trebuchet MS" panose="020B0603020202020204" pitchFamily="34" charset="0"/>
              </a:rPr>
              <a:t> and </a:t>
            </a:r>
            <a:r>
              <a:rPr lang="it-IT" sz="1400" i="1" dirty="0" err="1" smtClean="0">
                <a:latin typeface="Trebuchet MS" panose="020B0603020202020204" pitchFamily="34" charset="0"/>
              </a:rPr>
              <a:t>references</a:t>
            </a:r>
            <a:endParaRPr lang="it-IT" sz="1400" i="1" dirty="0">
              <a:latin typeface="Trebuchet MS" panose="020B0603020202020204" pitchFamily="34" charset="0"/>
            </a:endParaRPr>
          </a:p>
        </p:txBody>
      </p:sp>
      <p:sp>
        <p:nvSpPr>
          <p:cNvPr id="13" name="Rettangolo 12"/>
          <p:cNvSpPr/>
          <p:nvPr/>
        </p:nvSpPr>
        <p:spPr>
          <a:xfrm>
            <a:off x="93284" y="5690899"/>
            <a:ext cx="1636326" cy="323165"/>
          </a:xfrm>
          <a:prstGeom prst="rect">
            <a:avLst/>
          </a:prstGeom>
        </p:spPr>
        <p:txBody>
          <a:bodyPr wrap="square">
            <a:spAutoFit/>
          </a:bodyPr>
          <a:lstStyle/>
          <a:p>
            <a:r>
              <a:rPr lang="en-US" sz="1500" b="1" dirty="0" smtClean="0">
                <a:solidFill>
                  <a:srgbClr val="FF0000"/>
                </a:solidFill>
                <a:latin typeface="Trebuchet MS"/>
                <a:sym typeface="Trebuchet MS"/>
              </a:rPr>
              <a:t>Recent updates:</a:t>
            </a:r>
            <a:endParaRPr lang="it-IT" sz="1500" dirty="0">
              <a:solidFill>
                <a:srgbClr val="FF0000"/>
              </a:solidFill>
            </a:endParaRPr>
          </a:p>
        </p:txBody>
      </p:sp>
      <p:sp>
        <p:nvSpPr>
          <p:cNvPr id="16" name="Rettangolo 15"/>
          <p:cNvSpPr/>
          <p:nvPr/>
        </p:nvSpPr>
        <p:spPr>
          <a:xfrm>
            <a:off x="88841" y="6014064"/>
            <a:ext cx="8869964" cy="492443"/>
          </a:xfrm>
          <a:prstGeom prst="rect">
            <a:avLst/>
          </a:prstGeom>
        </p:spPr>
        <p:txBody>
          <a:bodyPr wrap="square">
            <a:spAutoFit/>
          </a:bodyPr>
          <a:lstStyle/>
          <a:p>
            <a:pPr algn="just"/>
            <a:r>
              <a:rPr lang="en-US" sz="1300" dirty="0" smtClean="0">
                <a:solidFill>
                  <a:srgbClr val="666666"/>
                </a:solidFill>
                <a:latin typeface="Trebuchet MS" panose="020B0603020202020204" pitchFamily="34" charset="0"/>
              </a:rPr>
              <a:t>Good preliminary results in quantitatively estimating irrigation volumes from remotely sensed surface soil moisture.</a:t>
            </a:r>
          </a:p>
          <a:p>
            <a:pPr algn="just"/>
            <a:endParaRPr lang="en-US" sz="1300" dirty="0" smtClean="0">
              <a:solidFill>
                <a:srgbClr val="666666"/>
              </a:solidFill>
              <a:latin typeface="Trebuchet MS" panose="020B0603020202020204" pitchFamily="34" charset="0"/>
            </a:endParaRPr>
          </a:p>
        </p:txBody>
      </p:sp>
    </p:spTree>
    <p:extLst>
      <p:ext uri="{BB962C8B-B14F-4D97-AF65-F5344CB8AC3E}">
        <p14:creationId xmlns:p14="http://schemas.microsoft.com/office/powerpoint/2010/main" val="33305323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5" name="Rettangolo 4"/>
          <p:cNvSpPr/>
          <p:nvPr/>
        </p:nvSpPr>
        <p:spPr>
          <a:xfrm>
            <a:off x="100863" y="218564"/>
            <a:ext cx="1213794" cy="323165"/>
          </a:xfrm>
          <a:prstGeom prst="rect">
            <a:avLst/>
          </a:prstGeom>
        </p:spPr>
        <p:txBody>
          <a:bodyPr wrap="none">
            <a:spAutoFit/>
          </a:bodyPr>
          <a:lstStyle/>
          <a:p>
            <a:r>
              <a:rPr lang="en-US" sz="1500" b="1" dirty="0">
                <a:solidFill>
                  <a:srgbClr val="0096D0"/>
                </a:solidFill>
                <a:latin typeface="Trebuchet MS"/>
                <a:ea typeface="Trebuchet MS"/>
                <a:cs typeface="Trebuchet MS"/>
                <a:sym typeface="Trebuchet MS"/>
              </a:rPr>
              <a:t>Study area:</a:t>
            </a:r>
            <a:endParaRPr lang="it-IT" sz="1500" dirty="0"/>
          </a:p>
        </p:txBody>
      </p:sp>
      <p:sp>
        <p:nvSpPr>
          <p:cNvPr id="15" name="Rettangolo 14"/>
          <p:cNvSpPr/>
          <p:nvPr/>
        </p:nvSpPr>
        <p:spPr>
          <a:xfrm>
            <a:off x="100863" y="486863"/>
            <a:ext cx="5951188" cy="523220"/>
          </a:xfrm>
          <a:prstGeom prst="rect">
            <a:avLst/>
          </a:prstGeom>
        </p:spPr>
        <p:txBody>
          <a:bodyPr wrap="square">
            <a:spAutoFit/>
          </a:bodyPr>
          <a:lstStyle/>
          <a:p>
            <a:pPr lvl="0" algn="just">
              <a:buClr>
                <a:schemeClr val="dk1"/>
              </a:buClr>
              <a:buSzPts val="1100"/>
            </a:pPr>
            <a:r>
              <a:rPr lang="it-IT" sz="1400" dirty="0" err="1">
                <a:solidFill>
                  <a:srgbClr val="666666"/>
                </a:solidFill>
                <a:latin typeface="Trebuchet MS"/>
                <a:ea typeface="Trebuchet MS"/>
                <a:cs typeface="Trebuchet MS"/>
                <a:sym typeface="Trebuchet MS"/>
              </a:rPr>
              <a:t>We</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selected</a:t>
            </a:r>
            <a:r>
              <a:rPr lang="it-IT" sz="1400" dirty="0">
                <a:solidFill>
                  <a:srgbClr val="666666"/>
                </a:solidFill>
                <a:latin typeface="Trebuchet MS"/>
                <a:ea typeface="Trebuchet MS"/>
                <a:cs typeface="Trebuchet MS"/>
                <a:sym typeface="Trebuchet MS"/>
              </a:rPr>
              <a:t> an </a:t>
            </a:r>
            <a:r>
              <a:rPr lang="it-IT" sz="1400" dirty="0" err="1">
                <a:solidFill>
                  <a:srgbClr val="666666"/>
                </a:solidFill>
                <a:latin typeface="Trebuchet MS"/>
                <a:ea typeface="Trebuchet MS"/>
                <a:cs typeface="Trebuchet MS"/>
                <a:sym typeface="Trebuchet MS"/>
              </a:rPr>
              <a:t>intensely</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irrigated</a:t>
            </a:r>
            <a:r>
              <a:rPr lang="it-IT" sz="1400" dirty="0">
                <a:solidFill>
                  <a:srgbClr val="666666"/>
                </a:solidFill>
                <a:latin typeface="Trebuchet MS"/>
                <a:ea typeface="Trebuchet MS"/>
                <a:cs typeface="Trebuchet MS"/>
                <a:sym typeface="Trebuchet MS"/>
              </a:rPr>
              <a:t> area </a:t>
            </a:r>
            <a:r>
              <a:rPr lang="it-IT" sz="1400" dirty="0" err="1">
                <a:solidFill>
                  <a:srgbClr val="666666"/>
                </a:solidFill>
                <a:latin typeface="Trebuchet MS"/>
                <a:ea typeface="Trebuchet MS"/>
                <a:cs typeface="Trebuchet MS"/>
                <a:sym typeface="Trebuchet MS"/>
              </a:rPr>
              <a:t>within</a:t>
            </a:r>
            <a:r>
              <a:rPr lang="it-IT" sz="1400" dirty="0">
                <a:solidFill>
                  <a:srgbClr val="666666"/>
                </a:solidFill>
                <a:latin typeface="Trebuchet MS"/>
                <a:ea typeface="Trebuchet MS"/>
                <a:cs typeface="Trebuchet MS"/>
                <a:sym typeface="Trebuchet MS"/>
              </a:rPr>
              <a:t> the </a:t>
            </a:r>
            <a:r>
              <a:rPr lang="it-IT" sz="1400" dirty="0">
                <a:solidFill>
                  <a:srgbClr val="0096D0"/>
                </a:solidFill>
                <a:latin typeface="Trebuchet MS"/>
                <a:ea typeface="Trebuchet MS"/>
                <a:cs typeface="Trebuchet MS"/>
                <a:sym typeface="Trebuchet MS"/>
              </a:rPr>
              <a:t>Ebro </a:t>
            </a:r>
            <a:r>
              <a:rPr lang="it-IT" sz="1400" dirty="0" err="1">
                <a:solidFill>
                  <a:srgbClr val="0096D0"/>
                </a:solidFill>
                <a:latin typeface="Trebuchet MS"/>
                <a:ea typeface="Trebuchet MS"/>
                <a:cs typeface="Trebuchet MS"/>
                <a:sym typeface="Trebuchet MS"/>
              </a:rPr>
              <a:t>river</a:t>
            </a:r>
            <a:r>
              <a:rPr lang="it-IT" sz="1400" dirty="0">
                <a:solidFill>
                  <a:srgbClr val="0096D0"/>
                </a:solidFill>
                <a:latin typeface="Trebuchet MS"/>
                <a:ea typeface="Trebuchet MS"/>
                <a:cs typeface="Trebuchet MS"/>
                <a:sym typeface="Trebuchet MS"/>
              </a:rPr>
              <a:t> </a:t>
            </a:r>
            <a:r>
              <a:rPr lang="it-IT" sz="1400" dirty="0" err="1">
                <a:solidFill>
                  <a:srgbClr val="0096D0"/>
                </a:solidFill>
                <a:latin typeface="Trebuchet MS"/>
                <a:ea typeface="Trebuchet MS"/>
                <a:cs typeface="Trebuchet MS"/>
                <a:sym typeface="Trebuchet MS"/>
              </a:rPr>
              <a:t>basin</a:t>
            </a:r>
            <a:r>
              <a:rPr lang="it-IT" sz="1400" dirty="0">
                <a:solidFill>
                  <a:srgbClr val="0096D0"/>
                </a:solidFill>
                <a:latin typeface="Trebuchet MS"/>
                <a:ea typeface="Trebuchet MS"/>
                <a:cs typeface="Trebuchet MS"/>
                <a:sym typeface="Trebuchet MS"/>
              </a:rPr>
              <a:t> </a:t>
            </a:r>
            <a:r>
              <a:rPr lang="it-IT" sz="1400" dirty="0">
                <a:solidFill>
                  <a:srgbClr val="666666"/>
                </a:solidFill>
                <a:latin typeface="Trebuchet MS"/>
                <a:ea typeface="Trebuchet MS"/>
                <a:cs typeface="Trebuchet MS"/>
                <a:sym typeface="Trebuchet MS"/>
              </a:rPr>
              <a:t>(North-East of </a:t>
            </a:r>
            <a:r>
              <a:rPr lang="it-IT" sz="1400" dirty="0" err="1">
                <a:solidFill>
                  <a:srgbClr val="666666"/>
                </a:solidFill>
                <a:latin typeface="Trebuchet MS"/>
                <a:ea typeface="Trebuchet MS"/>
                <a:cs typeface="Trebuchet MS"/>
                <a:sym typeface="Trebuchet MS"/>
              </a:rPr>
              <a:t>Spain</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It</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is</a:t>
            </a:r>
            <a:r>
              <a:rPr lang="it-IT" sz="1400" dirty="0" smtClean="0">
                <a:solidFill>
                  <a:srgbClr val="666666"/>
                </a:solidFill>
                <a:latin typeface="Trebuchet MS"/>
                <a:ea typeface="Trebuchet MS"/>
                <a:cs typeface="Trebuchet MS"/>
                <a:sym typeface="Trebuchet MS"/>
              </a:rPr>
              <a:t> a data </a:t>
            </a:r>
            <a:r>
              <a:rPr lang="it-IT" sz="1400" dirty="0" err="1" smtClean="0">
                <a:solidFill>
                  <a:srgbClr val="666666"/>
                </a:solidFill>
                <a:latin typeface="Trebuchet MS"/>
                <a:ea typeface="Trebuchet MS"/>
                <a:cs typeface="Trebuchet MS"/>
                <a:sym typeface="Trebuchet MS"/>
              </a:rPr>
              <a:t>rich</a:t>
            </a:r>
            <a:r>
              <a:rPr lang="it-IT" sz="1400" dirty="0" smtClean="0">
                <a:solidFill>
                  <a:srgbClr val="666666"/>
                </a:solidFill>
                <a:latin typeface="Trebuchet MS"/>
                <a:ea typeface="Trebuchet MS"/>
                <a:cs typeface="Trebuchet MS"/>
                <a:sym typeface="Trebuchet MS"/>
              </a:rPr>
              <a:t> area.</a:t>
            </a:r>
            <a:endParaRPr lang="it-IT" sz="1400" dirty="0">
              <a:solidFill>
                <a:srgbClr val="666666"/>
              </a:solidFill>
              <a:latin typeface="Trebuchet MS"/>
              <a:ea typeface="Trebuchet MS"/>
              <a:cs typeface="Trebuchet MS"/>
              <a:sym typeface="Trebuchet MS"/>
            </a:endParaRPr>
          </a:p>
        </p:txBody>
      </p:sp>
      <p:pic>
        <p:nvPicPr>
          <p:cNvPr id="14" name="Immagine 13"/>
          <p:cNvPicPr>
            <a:picLocks noChangeAspect="1"/>
          </p:cNvPicPr>
          <p:nvPr/>
        </p:nvPicPr>
        <p:blipFill rotWithShape="1">
          <a:blip r:embed="rId3" cstate="print">
            <a:extLst>
              <a:ext uri="{28A0092B-C50C-407E-A947-70E740481C1C}">
                <a14:useLocalDpi xmlns:a14="http://schemas.microsoft.com/office/drawing/2010/main" val="0"/>
              </a:ext>
            </a:extLst>
          </a:blip>
          <a:srcRect l="11711" t="11698" r="4088" b="11950"/>
          <a:stretch/>
        </p:blipFill>
        <p:spPr>
          <a:xfrm>
            <a:off x="3209276" y="4785952"/>
            <a:ext cx="2619756" cy="1944000"/>
          </a:xfrm>
          <a:prstGeom prst="rect">
            <a:avLst/>
          </a:prstGeom>
        </p:spPr>
      </p:pic>
      <p:sp>
        <p:nvSpPr>
          <p:cNvPr id="16" name="Rettangolo 15"/>
          <p:cNvSpPr/>
          <p:nvPr/>
        </p:nvSpPr>
        <p:spPr>
          <a:xfrm>
            <a:off x="3436983" y="6390484"/>
            <a:ext cx="1911364" cy="276999"/>
          </a:xfrm>
          <a:prstGeom prst="rect">
            <a:avLst/>
          </a:prstGeom>
        </p:spPr>
        <p:txBody>
          <a:bodyPr wrap="square">
            <a:spAutoFit/>
          </a:bodyPr>
          <a:lstStyle/>
          <a:p>
            <a:pPr lvl="0" algn="just">
              <a:buClr>
                <a:schemeClr val="dk1"/>
              </a:buClr>
              <a:buSzPts val="1100"/>
            </a:pPr>
            <a:r>
              <a:rPr lang="it-IT" sz="1200" dirty="0">
                <a:solidFill>
                  <a:srgbClr val="666666"/>
                </a:solidFill>
                <a:latin typeface="Trebuchet MS"/>
                <a:ea typeface="Trebuchet MS"/>
                <a:cs typeface="Trebuchet MS"/>
                <a:sym typeface="Trebuchet MS"/>
              </a:rPr>
              <a:t>From </a:t>
            </a:r>
            <a:r>
              <a:rPr lang="it-IT" sz="1200" dirty="0" err="1">
                <a:solidFill>
                  <a:srgbClr val="666666"/>
                </a:solidFill>
                <a:latin typeface="Trebuchet MS"/>
                <a:ea typeface="Trebuchet MS"/>
                <a:cs typeface="Trebuchet MS"/>
                <a:sym typeface="Trebuchet MS"/>
              </a:rPr>
              <a:t>Siebert</a:t>
            </a:r>
            <a:r>
              <a:rPr lang="it-IT" sz="1200" dirty="0">
                <a:solidFill>
                  <a:srgbClr val="666666"/>
                </a:solidFill>
                <a:latin typeface="Trebuchet MS"/>
                <a:ea typeface="Trebuchet MS"/>
                <a:cs typeface="Trebuchet MS"/>
                <a:sym typeface="Trebuchet MS"/>
              </a:rPr>
              <a:t> et al., 2013</a:t>
            </a:r>
          </a:p>
        </p:txBody>
      </p:sp>
      <p:pic>
        <p:nvPicPr>
          <p:cNvPr id="21" name="Immagin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28" y="4790647"/>
            <a:ext cx="3060000" cy="1939305"/>
          </a:xfrm>
          <a:prstGeom prst="rect">
            <a:avLst/>
          </a:prstGeom>
        </p:spPr>
      </p:pic>
      <p:sp>
        <p:nvSpPr>
          <p:cNvPr id="22" name="CasellaDiTesto 21"/>
          <p:cNvSpPr txBox="1"/>
          <p:nvPr/>
        </p:nvSpPr>
        <p:spPr>
          <a:xfrm>
            <a:off x="399814" y="4836610"/>
            <a:ext cx="532553" cy="261202"/>
          </a:xfrm>
          <a:prstGeom prst="rect">
            <a:avLst/>
          </a:prstGeom>
          <a:noFill/>
        </p:spPr>
        <p:txBody>
          <a:bodyPr wrap="square" rtlCol="0">
            <a:spAutoFit/>
          </a:bodyPr>
          <a:lstStyle/>
          <a:p>
            <a:r>
              <a:rPr lang="it-IT" sz="1100" b="1" dirty="0">
                <a:latin typeface="Trebuchet MS" panose="020B0603020202020204" pitchFamily="34" charset="0"/>
              </a:rPr>
              <a:t>C081</a:t>
            </a:r>
          </a:p>
        </p:txBody>
      </p:sp>
      <p:sp>
        <p:nvSpPr>
          <p:cNvPr id="23" name="Rettangolo 22"/>
          <p:cNvSpPr/>
          <p:nvPr/>
        </p:nvSpPr>
        <p:spPr>
          <a:xfrm>
            <a:off x="777232" y="5143775"/>
            <a:ext cx="537425" cy="261202"/>
          </a:xfrm>
          <a:prstGeom prst="rect">
            <a:avLst/>
          </a:prstGeom>
        </p:spPr>
        <p:txBody>
          <a:bodyPr wrap="none">
            <a:spAutoFit/>
          </a:bodyPr>
          <a:lstStyle/>
          <a:p>
            <a:r>
              <a:rPr lang="it-IT" sz="1100" b="1" dirty="0">
                <a:latin typeface="Trebuchet MS" panose="020B0603020202020204" pitchFamily="34" charset="0"/>
              </a:rPr>
              <a:t>C101</a:t>
            </a:r>
          </a:p>
        </p:txBody>
      </p:sp>
      <p:sp>
        <p:nvSpPr>
          <p:cNvPr id="24" name="Rettangolo 23"/>
          <p:cNvSpPr/>
          <p:nvPr/>
        </p:nvSpPr>
        <p:spPr>
          <a:xfrm>
            <a:off x="1431755" y="5143775"/>
            <a:ext cx="537425" cy="261202"/>
          </a:xfrm>
          <a:prstGeom prst="rect">
            <a:avLst/>
          </a:prstGeom>
        </p:spPr>
        <p:txBody>
          <a:bodyPr wrap="none">
            <a:spAutoFit/>
          </a:bodyPr>
          <a:lstStyle/>
          <a:p>
            <a:r>
              <a:rPr lang="it-IT" sz="1100" b="1" dirty="0">
                <a:latin typeface="Trebuchet MS" panose="020B0603020202020204" pitchFamily="34" charset="0"/>
              </a:rPr>
              <a:t>C117</a:t>
            </a:r>
            <a:endParaRPr lang="it-IT" b="1" dirty="0">
              <a:latin typeface="Trebuchet MS" panose="020B0603020202020204" pitchFamily="34" charset="0"/>
            </a:endParaRPr>
          </a:p>
        </p:txBody>
      </p:sp>
      <p:sp>
        <p:nvSpPr>
          <p:cNvPr id="25" name="Rettangolo 24"/>
          <p:cNvSpPr/>
          <p:nvPr/>
        </p:nvSpPr>
        <p:spPr>
          <a:xfrm>
            <a:off x="2215274" y="5009690"/>
            <a:ext cx="537425" cy="261202"/>
          </a:xfrm>
          <a:prstGeom prst="rect">
            <a:avLst/>
          </a:prstGeom>
        </p:spPr>
        <p:txBody>
          <a:bodyPr wrap="none">
            <a:spAutoFit/>
          </a:bodyPr>
          <a:lstStyle/>
          <a:p>
            <a:r>
              <a:rPr lang="it-IT" sz="1100" b="1" dirty="0">
                <a:latin typeface="Trebuchet MS" panose="020B0603020202020204" pitchFamily="34" charset="0"/>
              </a:rPr>
              <a:t>C116</a:t>
            </a:r>
            <a:endParaRPr lang="it-IT" dirty="0">
              <a:latin typeface="Trebuchet MS" panose="020B0603020202020204" pitchFamily="34" charset="0"/>
            </a:endParaRPr>
          </a:p>
        </p:txBody>
      </p:sp>
      <p:pic>
        <p:nvPicPr>
          <p:cNvPr id="26" name="Immagin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3996" y="541729"/>
            <a:ext cx="1680000" cy="1260000"/>
          </a:xfrm>
          <a:prstGeom prst="rect">
            <a:avLst/>
          </a:prstGeom>
        </p:spPr>
      </p:pic>
      <p:grpSp>
        <p:nvGrpSpPr>
          <p:cNvPr id="27" name="Gruppo 26"/>
          <p:cNvGrpSpPr/>
          <p:nvPr/>
        </p:nvGrpSpPr>
        <p:grpSpPr>
          <a:xfrm>
            <a:off x="8015941" y="541729"/>
            <a:ext cx="3600000" cy="1260000"/>
            <a:chOff x="419395" y="5089528"/>
            <a:chExt cx="3600000" cy="1396788"/>
          </a:xfrm>
        </p:grpSpPr>
        <p:pic>
          <p:nvPicPr>
            <p:cNvPr id="28" name="Immagine 27"/>
            <p:cNvPicPr>
              <a:picLocks noChangeAspect="1"/>
            </p:cNvPicPr>
            <p:nvPr/>
          </p:nvPicPr>
          <p:blipFill>
            <a:blip r:embed="rId6"/>
            <a:stretch>
              <a:fillRect/>
            </a:stretch>
          </p:blipFill>
          <p:spPr>
            <a:xfrm>
              <a:off x="419395" y="5089528"/>
              <a:ext cx="3600000" cy="1396788"/>
            </a:xfrm>
            <a:prstGeom prst="rect">
              <a:avLst/>
            </a:prstGeom>
          </p:spPr>
        </p:pic>
        <p:sp>
          <p:nvSpPr>
            <p:cNvPr id="29" name="Rettangolo 28"/>
            <p:cNvSpPr/>
            <p:nvPr/>
          </p:nvSpPr>
          <p:spPr>
            <a:xfrm>
              <a:off x="1243921" y="5325455"/>
              <a:ext cx="581911" cy="730380"/>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p:cNvSpPr/>
            <p:nvPr/>
          </p:nvSpPr>
          <p:spPr>
            <a:xfrm>
              <a:off x="2807777" y="5325455"/>
              <a:ext cx="581911" cy="730380"/>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1" name="Immagin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44019" y="1944470"/>
            <a:ext cx="1729977" cy="1260000"/>
          </a:xfrm>
          <a:prstGeom prst="rect">
            <a:avLst/>
          </a:prstGeom>
        </p:spPr>
      </p:pic>
      <p:grpSp>
        <p:nvGrpSpPr>
          <p:cNvPr id="32" name="Gruppo 31"/>
          <p:cNvGrpSpPr/>
          <p:nvPr/>
        </p:nvGrpSpPr>
        <p:grpSpPr>
          <a:xfrm>
            <a:off x="8015941" y="1944470"/>
            <a:ext cx="3600000" cy="1260000"/>
            <a:chOff x="4660337" y="5028708"/>
            <a:chExt cx="3600000" cy="1375486"/>
          </a:xfrm>
        </p:grpSpPr>
        <p:pic>
          <p:nvPicPr>
            <p:cNvPr id="33" name="Immagine 32"/>
            <p:cNvPicPr>
              <a:picLocks noChangeAspect="1"/>
            </p:cNvPicPr>
            <p:nvPr/>
          </p:nvPicPr>
          <p:blipFill>
            <a:blip r:embed="rId8"/>
            <a:stretch>
              <a:fillRect/>
            </a:stretch>
          </p:blipFill>
          <p:spPr>
            <a:xfrm>
              <a:off x="4660337" y="5028708"/>
              <a:ext cx="3600000" cy="1375486"/>
            </a:xfrm>
            <a:prstGeom prst="rect">
              <a:avLst/>
            </a:prstGeom>
          </p:spPr>
        </p:pic>
        <p:sp>
          <p:nvSpPr>
            <p:cNvPr id="34" name="Rettangolo 33"/>
            <p:cNvSpPr/>
            <p:nvPr/>
          </p:nvSpPr>
          <p:spPr>
            <a:xfrm>
              <a:off x="5484864" y="5268852"/>
              <a:ext cx="581911" cy="706754"/>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Rettangolo 34"/>
            <p:cNvSpPr/>
            <p:nvPr/>
          </p:nvSpPr>
          <p:spPr>
            <a:xfrm>
              <a:off x="7048719" y="5268852"/>
              <a:ext cx="581911" cy="706754"/>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6" name="Immagine 5"/>
          <p:cNvPicPr>
            <a:picLocks noChangeAspect="1"/>
          </p:cNvPicPr>
          <p:nvPr/>
        </p:nvPicPr>
        <p:blipFill rotWithShape="1">
          <a:blip r:embed="rId9" cstate="print">
            <a:extLst>
              <a:ext uri="{28A0092B-C50C-407E-A947-70E740481C1C}">
                <a14:useLocalDpi xmlns:a14="http://schemas.microsoft.com/office/drawing/2010/main" val="0"/>
              </a:ext>
            </a:extLst>
          </a:blip>
          <a:srcRect b="5143"/>
          <a:stretch/>
        </p:blipFill>
        <p:spPr>
          <a:xfrm>
            <a:off x="6158167" y="3347211"/>
            <a:ext cx="1701680" cy="1620000"/>
          </a:xfrm>
          <a:prstGeom prst="rect">
            <a:avLst/>
          </a:prstGeom>
        </p:spPr>
      </p:pic>
      <p:grpSp>
        <p:nvGrpSpPr>
          <p:cNvPr id="41" name="Gruppo 40"/>
          <p:cNvGrpSpPr/>
          <p:nvPr/>
        </p:nvGrpSpPr>
        <p:grpSpPr>
          <a:xfrm>
            <a:off x="8105941" y="3347211"/>
            <a:ext cx="3420000" cy="1620000"/>
            <a:chOff x="419395" y="454056"/>
            <a:chExt cx="3420000" cy="2014995"/>
          </a:xfrm>
        </p:grpSpPr>
        <p:pic>
          <p:nvPicPr>
            <p:cNvPr id="42" name="Immagine 41"/>
            <p:cNvPicPr>
              <a:picLocks noChangeAspect="1"/>
            </p:cNvPicPr>
            <p:nvPr/>
          </p:nvPicPr>
          <p:blipFill>
            <a:blip r:embed="rId10"/>
            <a:stretch>
              <a:fillRect/>
            </a:stretch>
          </p:blipFill>
          <p:spPr>
            <a:xfrm>
              <a:off x="419395" y="454056"/>
              <a:ext cx="3420000" cy="2014995"/>
            </a:xfrm>
            <a:prstGeom prst="rect">
              <a:avLst/>
            </a:prstGeom>
          </p:spPr>
        </p:pic>
        <p:sp>
          <p:nvSpPr>
            <p:cNvPr id="43" name="Rettangolo 42"/>
            <p:cNvSpPr/>
            <p:nvPr/>
          </p:nvSpPr>
          <p:spPr>
            <a:xfrm>
              <a:off x="1222772" y="677722"/>
              <a:ext cx="581911" cy="1386839"/>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Rettangolo 43"/>
            <p:cNvSpPr/>
            <p:nvPr/>
          </p:nvSpPr>
          <p:spPr>
            <a:xfrm>
              <a:off x="2707918" y="677722"/>
              <a:ext cx="581911" cy="1386839"/>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45" name="Immagine 44"/>
          <p:cNvPicPr>
            <a:picLocks noChangeAspect="1"/>
          </p:cNvPicPr>
          <p:nvPr/>
        </p:nvPicPr>
        <p:blipFill rotWithShape="1">
          <a:blip r:embed="rId11" cstate="print">
            <a:extLst>
              <a:ext uri="{28A0092B-C50C-407E-A947-70E740481C1C}">
                <a14:useLocalDpi xmlns:a14="http://schemas.microsoft.com/office/drawing/2010/main" val="0"/>
              </a:ext>
            </a:extLst>
          </a:blip>
          <a:srcRect r="13827"/>
          <a:stretch/>
        </p:blipFill>
        <p:spPr>
          <a:xfrm>
            <a:off x="6158167" y="5078261"/>
            <a:ext cx="1861339" cy="1620000"/>
          </a:xfrm>
          <a:prstGeom prst="rect">
            <a:avLst/>
          </a:prstGeom>
        </p:spPr>
      </p:pic>
      <p:grpSp>
        <p:nvGrpSpPr>
          <p:cNvPr id="46" name="Gruppo 45"/>
          <p:cNvGrpSpPr/>
          <p:nvPr/>
        </p:nvGrpSpPr>
        <p:grpSpPr>
          <a:xfrm>
            <a:off x="8105941" y="5109952"/>
            <a:ext cx="3420000" cy="1620000"/>
            <a:chOff x="4347162" y="410629"/>
            <a:chExt cx="3420000" cy="2263618"/>
          </a:xfrm>
        </p:grpSpPr>
        <p:pic>
          <p:nvPicPr>
            <p:cNvPr id="47" name="Immagine 46"/>
            <p:cNvPicPr>
              <a:picLocks noChangeAspect="1"/>
            </p:cNvPicPr>
            <p:nvPr/>
          </p:nvPicPr>
          <p:blipFill>
            <a:blip r:embed="rId12"/>
            <a:stretch>
              <a:fillRect/>
            </a:stretch>
          </p:blipFill>
          <p:spPr>
            <a:xfrm>
              <a:off x="4347162" y="410629"/>
              <a:ext cx="3420000" cy="2263618"/>
            </a:xfrm>
            <a:prstGeom prst="rect">
              <a:avLst/>
            </a:prstGeom>
          </p:spPr>
        </p:pic>
        <p:sp>
          <p:nvSpPr>
            <p:cNvPr id="48" name="Rettangolo 47"/>
            <p:cNvSpPr/>
            <p:nvPr/>
          </p:nvSpPr>
          <p:spPr>
            <a:xfrm>
              <a:off x="5127679" y="635510"/>
              <a:ext cx="581911" cy="1564400"/>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ttangolo 48"/>
            <p:cNvSpPr/>
            <p:nvPr/>
          </p:nvSpPr>
          <p:spPr>
            <a:xfrm>
              <a:off x="6659583" y="635510"/>
              <a:ext cx="581911" cy="1564400"/>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75" name="Immagine 74"/>
          <p:cNvPicPr>
            <a:picLocks noChangeAspect="1"/>
          </p:cNvPicPr>
          <p:nvPr/>
        </p:nvPicPr>
        <p:blipFill rotWithShape="1">
          <a:blip r:embed="rId13" cstate="print">
            <a:extLst>
              <a:ext uri="{28A0092B-C50C-407E-A947-70E740481C1C}">
                <a14:useLocalDpi xmlns:a14="http://schemas.microsoft.com/office/drawing/2010/main" val="0"/>
              </a:ext>
            </a:extLst>
          </a:blip>
          <a:srcRect t="5778" r="1002" b="4435"/>
          <a:stretch/>
        </p:blipFill>
        <p:spPr>
          <a:xfrm>
            <a:off x="137925" y="1223761"/>
            <a:ext cx="5760000" cy="2708651"/>
          </a:xfrm>
          <a:prstGeom prst="rect">
            <a:avLst/>
          </a:prstGeom>
        </p:spPr>
      </p:pic>
      <p:pic>
        <p:nvPicPr>
          <p:cNvPr id="76" name="Immagine 75"/>
          <p:cNvPicPr>
            <a:picLocks noChangeAspect="1"/>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tretch>
            <a:fillRect/>
          </a:stretch>
        </p:blipFill>
        <p:spPr>
          <a:xfrm>
            <a:off x="137925" y="2559112"/>
            <a:ext cx="1260000" cy="854630"/>
          </a:xfrm>
          <a:prstGeom prst="rect">
            <a:avLst/>
          </a:prstGeom>
        </p:spPr>
      </p:pic>
      <p:sp>
        <p:nvSpPr>
          <p:cNvPr id="8" name="Rettangolo 7"/>
          <p:cNvSpPr/>
          <p:nvPr/>
        </p:nvSpPr>
        <p:spPr>
          <a:xfrm>
            <a:off x="152073" y="3937762"/>
            <a:ext cx="5760000" cy="4273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CasellaDiTesto 76"/>
          <p:cNvSpPr txBox="1"/>
          <p:nvPr/>
        </p:nvSpPr>
        <p:spPr>
          <a:xfrm>
            <a:off x="137925" y="4008594"/>
            <a:ext cx="1402080" cy="276999"/>
          </a:xfrm>
          <a:prstGeom prst="rect">
            <a:avLst/>
          </a:prstGeom>
          <a:noFill/>
        </p:spPr>
        <p:txBody>
          <a:bodyPr wrap="square" rtlCol="0">
            <a:spAutoFit/>
          </a:bodyPr>
          <a:lstStyle/>
          <a:p>
            <a:r>
              <a:rPr lang="it-IT" sz="1200" dirty="0" err="1">
                <a:solidFill>
                  <a:srgbClr val="0DD550"/>
                </a:solidFill>
                <a:latin typeface="Trebuchet MS" panose="020B0603020202020204" pitchFamily="34" charset="0"/>
              </a:rPr>
              <a:t>Irrigated</a:t>
            </a:r>
            <a:r>
              <a:rPr lang="it-IT" sz="1200" dirty="0">
                <a:solidFill>
                  <a:srgbClr val="0DD550"/>
                </a:solidFill>
                <a:latin typeface="Trebuchet MS" panose="020B0603020202020204" pitchFamily="34" charset="0"/>
              </a:rPr>
              <a:t> </a:t>
            </a:r>
            <a:r>
              <a:rPr lang="it-IT" sz="1200" dirty="0" err="1">
                <a:solidFill>
                  <a:srgbClr val="0DD550"/>
                </a:solidFill>
                <a:latin typeface="Trebuchet MS" panose="020B0603020202020204" pitchFamily="34" charset="0"/>
              </a:rPr>
              <a:t>areas</a:t>
            </a:r>
            <a:endParaRPr lang="it-IT" sz="1200" dirty="0">
              <a:solidFill>
                <a:srgbClr val="0DD550"/>
              </a:solidFill>
              <a:latin typeface="Trebuchet MS" panose="020B0603020202020204" pitchFamily="34" charset="0"/>
            </a:endParaRPr>
          </a:p>
        </p:txBody>
      </p:sp>
      <p:sp>
        <p:nvSpPr>
          <p:cNvPr id="78" name="CasellaDiTesto 77"/>
          <p:cNvSpPr txBox="1"/>
          <p:nvPr/>
        </p:nvSpPr>
        <p:spPr>
          <a:xfrm>
            <a:off x="1540005" y="4018710"/>
            <a:ext cx="2762043" cy="276999"/>
          </a:xfrm>
          <a:prstGeom prst="rect">
            <a:avLst/>
          </a:prstGeom>
          <a:noFill/>
        </p:spPr>
        <p:txBody>
          <a:bodyPr wrap="square" rtlCol="0">
            <a:spAutoFit/>
          </a:bodyPr>
          <a:lstStyle/>
          <a:p>
            <a:r>
              <a:rPr lang="it-IT" sz="1200" dirty="0" smtClean="0">
                <a:solidFill>
                  <a:srgbClr val="FF0000"/>
                </a:solidFill>
                <a:latin typeface="Trebuchet MS" panose="020B0603020202020204" pitchFamily="34" charset="0"/>
              </a:rPr>
              <a:t>Sub-</a:t>
            </a:r>
            <a:r>
              <a:rPr lang="it-IT" sz="1200" dirty="0" err="1" smtClean="0">
                <a:solidFill>
                  <a:srgbClr val="FF0000"/>
                </a:solidFill>
                <a:latin typeface="Trebuchet MS" panose="020B0603020202020204" pitchFamily="34" charset="0"/>
              </a:rPr>
              <a:t>basin</a:t>
            </a:r>
            <a:r>
              <a:rPr lang="it-IT" sz="1200" dirty="0" smtClean="0">
                <a:solidFill>
                  <a:srgbClr val="FF0000"/>
                </a:solidFill>
                <a:latin typeface="Trebuchet MS" panose="020B0603020202020204" pitchFamily="34" charset="0"/>
              </a:rPr>
              <a:t> </a:t>
            </a:r>
            <a:r>
              <a:rPr lang="it-IT" sz="1200" dirty="0" err="1" smtClean="0">
                <a:solidFill>
                  <a:srgbClr val="FF0000"/>
                </a:solidFill>
                <a:latin typeface="Trebuchet MS" panose="020B0603020202020204" pitchFamily="34" charset="0"/>
              </a:rPr>
              <a:t>simulated</a:t>
            </a:r>
            <a:r>
              <a:rPr lang="it-IT" sz="1200" dirty="0" smtClean="0">
                <a:solidFill>
                  <a:srgbClr val="FF0000"/>
                </a:solidFill>
                <a:latin typeface="Trebuchet MS" panose="020B0603020202020204" pitchFamily="34" charset="0"/>
              </a:rPr>
              <a:t> with SURFEX LSM</a:t>
            </a:r>
            <a:endParaRPr lang="it-IT" sz="1200" dirty="0">
              <a:solidFill>
                <a:srgbClr val="FF0000"/>
              </a:solidFill>
              <a:latin typeface="Trebuchet MS" panose="020B0603020202020204" pitchFamily="34" charset="0"/>
            </a:endParaRPr>
          </a:p>
        </p:txBody>
      </p:sp>
      <p:sp>
        <p:nvSpPr>
          <p:cNvPr id="79" name="CasellaDiTesto 78"/>
          <p:cNvSpPr txBox="1"/>
          <p:nvPr/>
        </p:nvSpPr>
        <p:spPr>
          <a:xfrm>
            <a:off x="4493095" y="4018710"/>
            <a:ext cx="1582360" cy="276999"/>
          </a:xfrm>
          <a:prstGeom prst="rect">
            <a:avLst/>
          </a:prstGeom>
          <a:noFill/>
        </p:spPr>
        <p:txBody>
          <a:bodyPr wrap="square" rtlCol="0">
            <a:spAutoFit/>
          </a:bodyPr>
          <a:lstStyle/>
          <a:p>
            <a:r>
              <a:rPr lang="it-IT" sz="1200" dirty="0" err="1" smtClean="0">
                <a:solidFill>
                  <a:srgbClr val="FFCC00"/>
                </a:solidFill>
                <a:latin typeface="Trebuchet MS" panose="020B0603020202020204" pitchFamily="34" charset="0"/>
              </a:rPr>
              <a:t>Study</a:t>
            </a:r>
            <a:r>
              <a:rPr lang="it-IT" sz="1200" dirty="0" smtClean="0">
                <a:solidFill>
                  <a:srgbClr val="FFCC00"/>
                </a:solidFill>
                <a:latin typeface="Trebuchet MS" panose="020B0603020202020204" pitchFamily="34" charset="0"/>
              </a:rPr>
              <a:t> area (focus)</a:t>
            </a:r>
            <a:endParaRPr lang="it-IT" sz="1200" dirty="0">
              <a:solidFill>
                <a:srgbClr val="FFCC00"/>
              </a:solidFill>
              <a:latin typeface="Trebuchet MS" panose="020B0603020202020204" pitchFamily="34" charset="0"/>
            </a:endParaRPr>
          </a:p>
        </p:txBody>
      </p:sp>
      <p:sp>
        <p:nvSpPr>
          <p:cNvPr id="38" name="Rettangolo 37"/>
          <p:cNvSpPr/>
          <p:nvPr/>
        </p:nvSpPr>
        <p:spPr>
          <a:xfrm>
            <a:off x="11615941" y="6550223"/>
            <a:ext cx="576059" cy="307777"/>
          </a:xfrm>
          <a:prstGeom prst="rect">
            <a:avLst/>
          </a:prstGeom>
        </p:spPr>
        <p:txBody>
          <a:bodyPr wrap="square">
            <a:spAutoFit/>
          </a:bodyPr>
          <a:lstStyle/>
          <a:p>
            <a:r>
              <a:rPr lang="en-US" sz="1400" b="1" dirty="0">
                <a:solidFill>
                  <a:srgbClr val="0096D0"/>
                </a:solidFill>
                <a:latin typeface="Trebuchet MS"/>
                <a:ea typeface="Trebuchet MS"/>
                <a:cs typeface="Trebuchet MS"/>
                <a:sym typeface="Trebuchet MS"/>
              </a:rPr>
              <a:t>2</a:t>
            </a:r>
            <a:r>
              <a:rPr lang="en-US" sz="1400" b="1" dirty="0" smtClean="0">
                <a:solidFill>
                  <a:srgbClr val="0096D0"/>
                </a:solidFill>
                <a:latin typeface="Trebuchet MS"/>
                <a:ea typeface="Trebuchet MS"/>
                <a:cs typeface="Trebuchet MS"/>
                <a:sym typeface="Trebuchet MS"/>
              </a:rPr>
              <a:t>/10</a:t>
            </a:r>
            <a:endParaRPr lang="it-IT" sz="1400" dirty="0"/>
          </a:p>
        </p:txBody>
      </p:sp>
      <p:pic>
        <p:nvPicPr>
          <p:cNvPr id="40" name="Immagin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292000" y="90000"/>
            <a:ext cx="900000" cy="314888"/>
          </a:xfrm>
          <a:prstGeom prst="rect">
            <a:avLst/>
          </a:prstGeom>
        </p:spPr>
      </p:pic>
    </p:spTree>
    <p:extLst>
      <p:ext uri="{BB962C8B-B14F-4D97-AF65-F5344CB8AC3E}">
        <p14:creationId xmlns:p14="http://schemas.microsoft.com/office/powerpoint/2010/main" val="1176733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2" name="Rettangolo 1"/>
          <p:cNvSpPr/>
          <p:nvPr/>
        </p:nvSpPr>
        <p:spPr>
          <a:xfrm>
            <a:off x="3592947" y="241668"/>
            <a:ext cx="5192498" cy="323165"/>
          </a:xfrm>
          <a:prstGeom prst="rect">
            <a:avLst/>
          </a:prstGeom>
        </p:spPr>
        <p:txBody>
          <a:bodyPr wrap="square">
            <a:spAutoFit/>
          </a:bodyPr>
          <a:lstStyle/>
          <a:p>
            <a:r>
              <a:rPr lang="en-US" sz="1500" b="1" dirty="0" smtClean="0">
                <a:solidFill>
                  <a:srgbClr val="0096D0"/>
                </a:solidFill>
                <a:latin typeface="Trebuchet MS"/>
                <a:ea typeface="Trebuchet MS"/>
                <a:cs typeface="Trebuchet MS"/>
                <a:sym typeface="Trebuchet MS"/>
              </a:rPr>
              <a:t>Detecting </a:t>
            </a:r>
            <a:r>
              <a:rPr lang="en-US" sz="1500" b="1" dirty="0">
                <a:solidFill>
                  <a:srgbClr val="0096D0"/>
                </a:solidFill>
                <a:latin typeface="Trebuchet MS"/>
                <a:ea typeface="Trebuchet MS"/>
                <a:cs typeface="Trebuchet MS"/>
                <a:sym typeface="Trebuchet MS"/>
              </a:rPr>
              <a:t>and mapping irrigated </a:t>
            </a:r>
            <a:r>
              <a:rPr lang="en-US" sz="1500" b="1" dirty="0" smtClean="0">
                <a:solidFill>
                  <a:srgbClr val="0096D0"/>
                </a:solidFill>
                <a:latin typeface="Trebuchet MS"/>
                <a:ea typeface="Trebuchet MS"/>
                <a:cs typeface="Trebuchet MS"/>
                <a:sym typeface="Trebuchet MS"/>
              </a:rPr>
              <a:t>areas:</a:t>
            </a:r>
            <a:endParaRPr lang="it-IT" sz="1500" dirty="0"/>
          </a:p>
        </p:txBody>
      </p:sp>
      <p:sp>
        <p:nvSpPr>
          <p:cNvPr id="3" name="Rettangolo 2"/>
          <p:cNvSpPr/>
          <p:nvPr/>
        </p:nvSpPr>
        <p:spPr>
          <a:xfrm>
            <a:off x="116995" y="3495263"/>
            <a:ext cx="11569908" cy="523220"/>
          </a:xfrm>
          <a:prstGeom prst="rect">
            <a:avLst/>
          </a:prstGeom>
        </p:spPr>
        <p:txBody>
          <a:bodyPr wrap="square">
            <a:spAutoFit/>
          </a:bodyPr>
          <a:lstStyle/>
          <a:p>
            <a:pPr algn="just">
              <a:buClr>
                <a:schemeClr val="dk1"/>
              </a:buClr>
              <a:buSzPts val="1100"/>
            </a:pPr>
            <a:r>
              <a:rPr lang="it-IT" sz="1400" dirty="0" err="1">
                <a:solidFill>
                  <a:srgbClr val="666666"/>
                </a:solidFill>
                <a:latin typeface="Trebuchet MS"/>
                <a:ea typeface="Trebuchet MS"/>
                <a:cs typeface="Trebuchet MS"/>
                <a:sym typeface="Trebuchet MS"/>
              </a:rPr>
              <a:t>Temporal</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stability</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derived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indices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have</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been</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exploited</a:t>
            </a:r>
            <a:r>
              <a:rPr lang="it-IT" sz="1400" dirty="0">
                <a:solidFill>
                  <a:srgbClr val="666666"/>
                </a:solidFill>
                <a:latin typeface="Trebuchet MS"/>
                <a:ea typeface="Trebuchet MS"/>
                <a:cs typeface="Trebuchet MS"/>
                <a:sym typeface="Trebuchet MS"/>
              </a:rPr>
              <a:t>. The </a:t>
            </a:r>
            <a:r>
              <a:rPr lang="it-IT" sz="1400" dirty="0" err="1">
                <a:solidFill>
                  <a:srgbClr val="666666"/>
                </a:solidFill>
                <a:latin typeface="Trebuchet MS"/>
                <a:ea typeface="Trebuchet MS"/>
                <a:cs typeface="Trebuchet MS"/>
                <a:sym typeface="Trebuchet MS"/>
              </a:rPr>
              <a:t>mathematics</a:t>
            </a:r>
            <a:r>
              <a:rPr lang="it-IT" sz="1400" dirty="0">
                <a:solidFill>
                  <a:srgbClr val="666666"/>
                </a:solidFill>
                <a:latin typeface="Trebuchet MS"/>
                <a:ea typeface="Trebuchet MS"/>
                <a:cs typeface="Trebuchet MS"/>
                <a:sym typeface="Trebuchet MS"/>
              </a:rPr>
              <a:t> of </a:t>
            </a:r>
            <a:r>
              <a:rPr lang="it-IT" sz="1400" dirty="0" err="1">
                <a:solidFill>
                  <a:srgbClr val="666666"/>
                </a:solidFill>
                <a:latin typeface="Trebuchet MS"/>
                <a:ea typeface="Trebuchet MS"/>
                <a:cs typeface="Trebuchet MS"/>
                <a:sym typeface="Trebuchet MS"/>
              </a:rPr>
              <a:t>this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well-established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theory</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used</a:t>
            </a:r>
            <a:r>
              <a:rPr lang="it-IT" sz="1400" dirty="0">
                <a:solidFill>
                  <a:srgbClr val="666666"/>
                </a:solidFill>
                <a:latin typeface="Trebuchet MS"/>
                <a:ea typeface="Trebuchet MS"/>
                <a:cs typeface="Trebuchet MS"/>
                <a:sym typeface="Trebuchet MS"/>
              </a:rPr>
              <a:t> to derive </a:t>
            </a:r>
            <a:r>
              <a:rPr lang="it-IT" sz="1400" dirty="0" err="1">
                <a:solidFill>
                  <a:srgbClr val="666666"/>
                </a:solidFill>
                <a:latin typeface="Trebuchet MS"/>
                <a:ea typeface="Trebuchet MS"/>
                <a:cs typeface="Trebuchet MS"/>
                <a:sym typeface="Trebuchet MS"/>
              </a:rPr>
              <a:t>indices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representing</a:t>
            </a:r>
            <a:r>
              <a:rPr lang="it-IT" sz="1400" dirty="0">
                <a:solidFill>
                  <a:srgbClr val="666666"/>
                </a:solidFill>
                <a:latin typeface="Trebuchet MS"/>
                <a:ea typeface="Trebuchet MS"/>
                <a:cs typeface="Trebuchet MS"/>
                <a:sym typeface="Trebuchet MS"/>
              </a:rPr>
              <a:t> the </a:t>
            </a:r>
            <a:r>
              <a:rPr lang="it-IT" sz="1400" dirty="0" err="1">
                <a:solidFill>
                  <a:srgbClr val="666666"/>
                </a:solidFill>
                <a:latin typeface="Trebuchet MS"/>
                <a:ea typeface="Trebuchet MS"/>
                <a:cs typeface="Trebuchet MS"/>
                <a:sym typeface="Trebuchet MS"/>
              </a:rPr>
              <a:t>spatial</a:t>
            </a:r>
            <a:r>
              <a:rPr lang="it-IT" sz="1400" dirty="0">
                <a:solidFill>
                  <a:srgbClr val="666666"/>
                </a:solidFill>
                <a:latin typeface="Trebuchet MS"/>
                <a:ea typeface="Trebuchet MS"/>
                <a:cs typeface="Trebuchet MS"/>
                <a:sym typeface="Trebuchet MS"/>
              </a:rPr>
              <a:t> and </a:t>
            </a:r>
            <a:r>
              <a:rPr lang="it-IT" sz="1400" dirty="0" err="1">
                <a:solidFill>
                  <a:srgbClr val="666666"/>
                </a:solidFill>
                <a:latin typeface="Trebuchet MS"/>
                <a:ea typeface="Trebuchet MS"/>
                <a:cs typeface="Trebuchet MS"/>
                <a:sym typeface="Trebuchet MS"/>
              </a:rPr>
              <a:t>temporal</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dynamics</a:t>
            </a:r>
            <a:r>
              <a:rPr lang="it-IT" sz="1400" dirty="0">
                <a:solidFill>
                  <a:srgbClr val="666666"/>
                </a:solidFill>
                <a:latin typeface="Trebuchet MS"/>
                <a:ea typeface="Trebuchet MS"/>
                <a:cs typeface="Trebuchet MS"/>
                <a:sym typeface="Trebuchet MS"/>
              </a:rPr>
              <a:t> of </a:t>
            </a:r>
            <a:r>
              <a:rPr lang="it-IT" sz="1400" dirty="0" err="1">
                <a:solidFill>
                  <a:srgbClr val="666666"/>
                </a:solidFill>
                <a:latin typeface="Trebuchet MS"/>
                <a:ea typeface="Trebuchet MS"/>
                <a:cs typeface="Trebuchet MS"/>
                <a:sym typeface="Trebuchet MS"/>
              </a:rPr>
              <a:t>soil</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moisture</a:t>
            </a:r>
            <a:r>
              <a:rPr lang="it-IT" sz="1400" dirty="0">
                <a:solidFill>
                  <a:srgbClr val="666666"/>
                </a:solidFill>
                <a:latin typeface="Trebuchet MS"/>
                <a:ea typeface="Trebuchet MS"/>
                <a:cs typeface="Trebuchet MS"/>
                <a:sym typeface="Trebuchet MS"/>
              </a:rPr>
              <a:t>. </a:t>
            </a:r>
          </a:p>
        </p:txBody>
      </p:sp>
      <p:sp>
        <p:nvSpPr>
          <p:cNvPr id="28" name="Rettangolo 27"/>
          <p:cNvSpPr/>
          <p:nvPr/>
        </p:nvSpPr>
        <p:spPr>
          <a:xfrm>
            <a:off x="3591047" y="587874"/>
            <a:ext cx="8095856" cy="2462213"/>
          </a:xfrm>
          <a:prstGeom prst="rect">
            <a:avLst/>
          </a:prstGeom>
        </p:spPr>
        <p:txBody>
          <a:bodyPr wrap="square">
            <a:spAutoFit/>
          </a:bodyPr>
          <a:lstStyle/>
          <a:p>
            <a:pPr marL="342900" indent="-342900" algn="just">
              <a:buClr>
                <a:schemeClr val="tx1">
                  <a:lumMod val="65000"/>
                  <a:lumOff val="35000"/>
                </a:schemeClr>
              </a:buClr>
              <a:buSzPts val="1100"/>
              <a:buAutoNum type="arabicParenR"/>
            </a:pPr>
            <a:r>
              <a:rPr lang="it-IT" sz="1400" dirty="0">
                <a:solidFill>
                  <a:srgbClr val="666666"/>
                </a:solidFill>
                <a:latin typeface="Trebuchet MS"/>
                <a:ea typeface="Trebuchet MS"/>
                <a:cs typeface="Trebuchet MS"/>
                <a:sym typeface="Trebuchet MS"/>
              </a:rPr>
              <a:t>Evaluation of the </a:t>
            </a:r>
            <a:r>
              <a:rPr lang="it-IT" sz="1400" dirty="0" err="1">
                <a:solidFill>
                  <a:srgbClr val="666666"/>
                </a:solidFill>
                <a:latin typeface="Trebuchet MS"/>
                <a:ea typeface="Trebuchet MS"/>
                <a:cs typeface="Trebuchet MS"/>
                <a:sym typeface="Trebuchet MS"/>
              </a:rPr>
              <a:t>capability</a:t>
            </a:r>
            <a:r>
              <a:rPr lang="it-IT" sz="1400" dirty="0">
                <a:solidFill>
                  <a:srgbClr val="666666"/>
                </a:solidFill>
                <a:latin typeface="Trebuchet MS"/>
                <a:ea typeface="Trebuchet MS"/>
                <a:cs typeface="Trebuchet MS"/>
                <a:sym typeface="Trebuchet MS"/>
              </a:rPr>
              <a:t> to </a:t>
            </a:r>
            <a:r>
              <a:rPr lang="it-IT" sz="1400" dirty="0" err="1">
                <a:solidFill>
                  <a:srgbClr val="666666"/>
                </a:solidFill>
                <a:latin typeface="Trebuchet MS"/>
                <a:ea typeface="Trebuchet MS"/>
                <a:cs typeface="Trebuchet MS"/>
                <a:sym typeface="Trebuchet MS"/>
              </a:rPr>
              <a:t>detect</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irrigation</a:t>
            </a:r>
            <a:r>
              <a:rPr lang="it-IT" sz="1400" dirty="0">
                <a:solidFill>
                  <a:srgbClr val="666666"/>
                </a:solidFill>
                <a:latin typeface="Trebuchet MS"/>
                <a:ea typeface="Trebuchet MS"/>
                <a:cs typeface="Trebuchet MS"/>
                <a:sym typeface="Trebuchet MS"/>
              </a:rPr>
              <a:t> of </a:t>
            </a:r>
            <a:r>
              <a:rPr lang="it-IT" sz="1400" dirty="0" err="1">
                <a:solidFill>
                  <a:srgbClr val="666666"/>
                </a:solidFill>
                <a:latin typeface="Trebuchet MS"/>
                <a:ea typeface="Trebuchet MS"/>
                <a:cs typeface="Trebuchet MS"/>
                <a:sym typeface="Trebuchet MS"/>
              </a:rPr>
              <a:t>five</a:t>
            </a:r>
            <a:r>
              <a:rPr lang="it-IT" sz="1400" dirty="0">
                <a:solidFill>
                  <a:srgbClr val="666666"/>
                </a:solidFill>
                <a:latin typeface="Trebuchet MS"/>
                <a:ea typeface="Trebuchet MS"/>
                <a:cs typeface="Trebuchet MS"/>
                <a:sym typeface="Trebuchet MS"/>
              </a:rPr>
              <a:t> remote </a:t>
            </a:r>
            <a:r>
              <a:rPr lang="it-IT" sz="1400" dirty="0" err="1">
                <a:solidFill>
                  <a:srgbClr val="666666"/>
                </a:solidFill>
                <a:latin typeface="Trebuchet MS"/>
                <a:ea typeface="Trebuchet MS"/>
                <a:cs typeface="Trebuchet MS"/>
                <a:sym typeface="Trebuchet MS"/>
              </a:rPr>
              <a:t>sensing</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soil</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moisture</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products</a:t>
            </a:r>
            <a:r>
              <a:rPr lang="it-IT" sz="1400" dirty="0">
                <a:solidFill>
                  <a:srgbClr val="666666"/>
                </a:solidFill>
                <a:latin typeface="Trebuchet MS"/>
                <a:ea typeface="Trebuchet MS"/>
                <a:cs typeface="Trebuchet MS"/>
                <a:sym typeface="Trebuchet MS"/>
              </a:rPr>
              <a:t>:</a:t>
            </a:r>
          </a:p>
          <a:p>
            <a:pPr algn="just">
              <a:buClr>
                <a:schemeClr val="dk1"/>
              </a:buClr>
              <a:buSzPts val="1100"/>
            </a:pPr>
            <a:endParaRPr lang="it-IT" sz="1400" dirty="0">
              <a:solidFill>
                <a:srgbClr val="666666"/>
              </a:solidFill>
              <a:latin typeface="Trebuchet MS"/>
              <a:ea typeface="Trebuchet MS"/>
              <a:cs typeface="Trebuchet MS"/>
              <a:sym typeface="Trebuchet MS"/>
            </a:endParaRPr>
          </a:p>
          <a:p>
            <a:pPr marL="342900" indent="-342900" algn="just">
              <a:buClr>
                <a:schemeClr val="dk1"/>
              </a:buClr>
              <a:buSzPts val="1100"/>
              <a:buFont typeface="Arial" panose="020B0604020202020204" pitchFamily="34" charset="0"/>
              <a:buChar char="•"/>
            </a:pPr>
            <a:r>
              <a:rPr lang="it-IT" sz="1400" dirty="0">
                <a:solidFill>
                  <a:srgbClr val="666666"/>
                </a:solidFill>
                <a:latin typeface="Trebuchet MS"/>
                <a:ea typeface="Trebuchet MS"/>
                <a:cs typeface="Trebuchet MS"/>
                <a:sym typeface="Trebuchet MS"/>
              </a:rPr>
              <a:t>SMOS (1 km)</a:t>
            </a:r>
          </a:p>
          <a:p>
            <a:pPr marL="342900" indent="-342900" algn="just">
              <a:buClr>
                <a:schemeClr val="dk1"/>
              </a:buClr>
              <a:buSzPts val="1100"/>
              <a:buFont typeface="Arial" panose="020B0604020202020204" pitchFamily="34" charset="0"/>
              <a:buChar char="•"/>
            </a:pPr>
            <a:r>
              <a:rPr lang="it-IT" sz="1400" dirty="0">
                <a:solidFill>
                  <a:srgbClr val="666666"/>
                </a:solidFill>
                <a:latin typeface="Trebuchet MS"/>
                <a:ea typeface="Trebuchet MS"/>
                <a:cs typeface="Trebuchet MS"/>
                <a:sym typeface="Trebuchet MS"/>
              </a:rPr>
              <a:t>SMAP (1 km, 9 km)</a:t>
            </a:r>
          </a:p>
          <a:p>
            <a:pPr marL="342900" indent="-342900" algn="just">
              <a:buClr>
                <a:schemeClr val="dk1"/>
              </a:buClr>
              <a:buSzPts val="1100"/>
              <a:buFont typeface="Arial" panose="020B0604020202020204" pitchFamily="34" charset="0"/>
              <a:buChar char="•"/>
            </a:pPr>
            <a:r>
              <a:rPr lang="it-IT" sz="1400" dirty="0">
                <a:solidFill>
                  <a:srgbClr val="666666"/>
                </a:solidFill>
                <a:latin typeface="Trebuchet MS"/>
                <a:ea typeface="Trebuchet MS"/>
                <a:cs typeface="Trebuchet MS"/>
                <a:sym typeface="Trebuchet MS"/>
              </a:rPr>
              <a:t>Sentinel-1 (1 km)</a:t>
            </a:r>
          </a:p>
          <a:p>
            <a:pPr marL="342900" indent="-342900" algn="just">
              <a:buClr>
                <a:schemeClr val="dk1"/>
              </a:buClr>
              <a:buSzPts val="1100"/>
              <a:buFont typeface="Arial" panose="020B0604020202020204" pitchFamily="34" charset="0"/>
              <a:buChar char="•"/>
            </a:pPr>
            <a:r>
              <a:rPr lang="it-IT" sz="1400" dirty="0">
                <a:solidFill>
                  <a:srgbClr val="666666"/>
                </a:solidFill>
                <a:latin typeface="Trebuchet MS"/>
                <a:ea typeface="Trebuchet MS"/>
                <a:cs typeface="Trebuchet MS"/>
                <a:sym typeface="Trebuchet MS"/>
              </a:rPr>
              <a:t>ASCAT (12.5 km)</a:t>
            </a:r>
          </a:p>
          <a:p>
            <a:pPr marL="342900" indent="-342900" algn="just">
              <a:buClr>
                <a:schemeClr val="dk1"/>
              </a:buClr>
              <a:buSzPts val="1100"/>
              <a:buFont typeface="Arial" panose="020B0604020202020204" pitchFamily="34" charset="0"/>
              <a:buChar char="•"/>
            </a:pPr>
            <a:endParaRPr lang="it-IT" sz="1400" dirty="0">
              <a:solidFill>
                <a:srgbClr val="666666"/>
              </a:solidFill>
              <a:latin typeface="Trebuchet MS"/>
              <a:ea typeface="Trebuchet MS"/>
              <a:cs typeface="Trebuchet MS"/>
              <a:sym typeface="Trebuchet MS"/>
            </a:endParaRPr>
          </a:p>
          <a:p>
            <a:pPr algn="just">
              <a:buClr>
                <a:schemeClr val="dk1"/>
              </a:buClr>
              <a:buSzPts val="1100"/>
            </a:pPr>
            <a:r>
              <a:rPr lang="it-IT" sz="1400" dirty="0">
                <a:solidFill>
                  <a:srgbClr val="666666"/>
                </a:solidFill>
                <a:latin typeface="Trebuchet MS"/>
                <a:ea typeface="Trebuchet MS"/>
                <a:cs typeface="Trebuchet MS"/>
                <a:sym typeface="Trebuchet MS"/>
              </a:rPr>
              <a:t>SMOS and SMAP </a:t>
            </a:r>
            <a:r>
              <a:rPr lang="it-IT" sz="1400" dirty="0" err="1">
                <a:solidFill>
                  <a:srgbClr val="666666"/>
                </a:solidFill>
                <a:latin typeface="Trebuchet MS"/>
                <a:ea typeface="Trebuchet MS"/>
                <a:cs typeface="Trebuchet MS"/>
                <a:sym typeface="Trebuchet MS"/>
              </a:rPr>
              <a:t>at</a:t>
            </a:r>
            <a:r>
              <a:rPr lang="it-IT" sz="1400" dirty="0">
                <a:solidFill>
                  <a:srgbClr val="666666"/>
                </a:solidFill>
                <a:latin typeface="Trebuchet MS"/>
                <a:ea typeface="Trebuchet MS"/>
                <a:cs typeface="Trebuchet MS"/>
                <a:sym typeface="Trebuchet MS"/>
              </a:rPr>
              <a:t> 1 km are DISPATCH </a:t>
            </a:r>
            <a:r>
              <a:rPr lang="it-IT" sz="1400" dirty="0" err="1">
                <a:solidFill>
                  <a:srgbClr val="666666"/>
                </a:solidFill>
                <a:latin typeface="Trebuchet MS"/>
                <a:ea typeface="Trebuchet MS"/>
                <a:cs typeface="Trebuchet MS"/>
                <a:sym typeface="Trebuchet MS"/>
              </a:rPr>
              <a:t>downscaled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verions</a:t>
            </a:r>
            <a:r>
              <a:rPr lang="it-IT" sz="1400" dirty="0">
                <a:solidFill>
                  <a:srgbClr val="666666"/>
                </a:solidFill>
                <a:latin typeface="Trebuchet MS"/>
                <a:ea typeface="Trebuchet MS"/>
                <a:cs typeface="Trebuchet MS"/>
                <a:sym typeface="Trebuchet MS"/>
              </a:rPr>
              <a:t> of the </a:t>
            </a:r>
            <a:r>
              <a:rPr lang="it-IT" sz="1400" dirty="0" err="1">
                <a:solidFill>
                  <a:srgbClr val="666666"/>
                </a:solidFill>
                <a:latin typeface="Trebuchet MS"/>
                <a:ea typeface="Trebuchet MS"/>
                <a:cs typeface="Trebuchet MS"/>
                <a:sym typeface="Trebuchet MS"/>
              </a:rPr>
              <a:t>coarser</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resolution</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products</a:t>
            </a:r>
            <a:r>
              <a:rPr lang="it-IT" sz="1400" dirty="0">
                <a:solidFill>
                  <a:srgbClr val="666666"/>
                </a:solidFill>
                <a:latin typeface="Trebuchet MS"/>
                <a:ea typeface="Trebuchet MS"/>
                <a:cs typeface="Trebuchet MS"/>
                <a:sym typeface="Trebuchet MS"/>
              </a:rPr>
              <a:t>. An </a:t>
            </a:r>
            <a:r>
              <a:rPr lang="it-IT" sz="1400" dirty="0" err="1">
                <a:solidFill>
                  <a:srgbClr val="666666"/>
                </a:solidFill>
                <a:latin typeface="Trebuchet MS"/>
                <a:ea typeface="Trebuchet MS"/>
                <a:cs typeface="Trebuchet MS"/>
                <a:sym typeface="Trebuchet MS"/>
              </a:rPr>
              <a:t>additional</a:t>
            </a:r>
            <a:r>
              <a:rPr lang="it-IT" sz="1400" dirty="0">
                <a:solidFill>
                  <a:srgbClr val="666666"/>
                </a:solidFill>
                <a:latin typeface="Trebuchet MS"/>
                <a:ea typeface="Trebuchet MS"/>
                <a:cs typeface="Trebuchet MS"/>
                <a:sym typeface="Trebuchet MS"/>
              </a:rPr>
              <a:t> data set of </a:t>
            </a:r>
            <a:r>
              <a:rPr lang="it-IT" sz="1400" dirty="0" err="1">
                <a:solidFill>
                  <a:srgbClr val="666666"/>
                </a:solidFill>
                <a:latin typeface="Trebuchet MS"/>
                <a:ea typeface="Trebuchet MS"/>
                <a:cs typeface="Trebuchet MS"/>
                <a:sym typeface="Trebuchet MS"/>
              </a:rPr>
              <a:t>soil</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moisture</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at</a:t>
            </a:r>
            <a:r>
              <a:rPr lang="it-IT" sz="1400" dirty="0">
                <a:solidFill>
                  <a:srgbClr val="666666"/>
                </a:solidFill>
                <a:latin typeface="Trebuchet MS"/>
                <a:ea typeface="Trebuchet MS"/>
                <a:cs typeface="Trebuchet MS"/>
                <a:sym typeface="Trebuchet MS"/>
              </a:rPr>
              <a:t> 1 km </a:t>
            </a:r>
            <a:r>
              <a:rPr lang="it-IT" sz="1400" dirty="0" err="1">
                <a:solidFill>
                  <a:srgbClr val="666666"/>
                </a:solidFill>
                <a:latin typeface="Trebuchet MS"/>
                <a:ea typeface="Trebuchet MS"/>
                <a:cs typeface="Trebuchet MS"/>
                <a:sym typeface="Trebuchet MS"/>
              </a:rPr>
              <a:t>simulated</a:t>
            </a:r>
            <a:r>
              <a:rPr lang="it-IT" sz="1400" dirty="0">
                <a:solidFill>
                  <a:srgbClr val="666666"/>
                </a:solidFill>
                <a:latin typeface="Trebuchet MS"/>
                <a:ea typeface="Trebuchet MS"/>
                <a:cs typeface="Trebuchet MS"/>
                <a:sym typeface="Trebuchet MS"/>
              </a:rPr>
              <a:t> by the SURFEX-ISBA LSM </a:t>
            </a:r>
            <a:r>
              <a:rPr lang="it-IT" sz="1400" dirty="0" err="1">
                <a:solidFill>
                  <a:srgbClr val="666666"/>
                </a:solidFill>
                <a:latin typeface="Trebuchet MS"/>
                <a:ea typeface="Trebuchet MS"/>
                <a:cs typeface="Trebuchet MS"/>
                <a:sym typeface="Trebuchet MS"/>
              </a:rPr>
              <a:t>is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used</a:t>
            </a:r>
            <a:r>
              <a:rPr lang="it-IT" sz="1400" dirty="0">
                <a:solidFill>
                  <a:srgbClr val="666666"/>
                </a:solidFill>
                <a:latin typeface="Trebuchet MS"/>
                <a:ea typeface="Trebuchet MS"/>
                <a:cs typeface="Trebuchet MS"/>
                <a:sym typeface="Trebuchet MS"/>
              </a:rPr>
              <a:t>;</a:t>
            </a:r>
          </a:p>
          <a:p>
            <a:pPr algn="just">
              <a:buClr>
                <a:schemeClr val="dk1"/>
              </a:buClr>
              <a:buSzPts val="1100"/>
            </a:pPr>
            <a:endParaRPr lang="it-IT" sz="1400" dirty="0">
              <a:solidFill>
                <a:srgbClr val="666666"/>
              </a:solidFill>
              <a:latin typeface="Trebuchet MS"/>
              <a:ea typeface="Trebuchet MS"/>
              <a:cs typeface="Trebuchet MS"/>
              <a:sym typeface="Trebuchet MS"/>
            </a:endParaRPr>
          </a:p>
          <a:p>
            <a:pPr marL="342900" indent="-342900" algn="just">
              <a:buClr>
                <a:schemeClr val="tx1">
                  <a:lumMod val="65000"/>
                  <a:lumOff val="35000"/>
                </a:schemeClr>
              </a:buClr>
              <a:buSzPts val="1100"/>
              <a:buFont typeface="+mj-lt"/>
              <a:buAutoNum type="arabicParenR" startAt="2"/>
            </a:pPr>
            <a:r>
              <a:rPr lang="it-IT" sz="1400" dirty="0" err="1">
                <a:solidFill>
                  <a:srgbClr val="666666"/>
                </a:solidFill>
                <a:latin typeface="Trebuchet MS"/>
                <a:ea typeface="Trebuchet MS"/>
                <a:cs typeface="Trebuchet MS"/>
                <a:sym typeface="Trebuchet MS"/>
              </a:rPr>
              <a:t>Irrigation</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mapping</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through</a:t>
            </a:r>
            <a:r>
              <a:rPr lang="it-IT" sz="1400" dirty="0">
                <a:solidFill>
                  <a:srgbClr val="666666"/>
                </a:solidFill>
                <a:latin typeface="Trebuchet MS"/>
                <a:ea typeface="Trebuchet MS"/>
                <a:cs typeface="Trebuchet MS"/>
                <a:sym typeface="Trebuchet MS"/>
              </a:rPr>
              <a:t> the K-</a:t>
            </a:r>
            <a:r>
              <a:rPr lang="it-IT" sz="1400" dirty="0" err="1">
                <a:solidFill>
                  <a:srgbClr val="666666"/>
                </a:solidFill>
                <a:latin typeface="Trebuchet MS"/>
                <a:ea typeface="Trebuchet MS"/>
                <a:cs typeface="Trebuchet MS"/>
                <a:sym typeface="Trebuchet MS"/>
              </a:rPr>
              <a:t>means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clustering</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alghoritm</a:t>
            </a:r>
            <a:r>
              <a:rPr lang="it-IT" sz="1400" dirty="0">
                <a:solidFill>
                  <a:srgbClr val="666666"/>
                </a:solidFill>
                <a:latin typeface="Trebuchet MS"/>
                <a:ea typeface="Trebuchet MS"/>
                <a:cs typeface="Trebuchet MS"/>
                <a:sym typeface="Trebuchet MS"/>
              </a:rPr>
              <a:t>.</a:t>
            </a:r>
          </a:p>
        </p:txBody>
      </p:sp>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l="3033" t="2547" r="3052" b="3763"/>
          <a:stretch/>
        </p:blipFill>
        <p:spPr>
          <a:xfrm>
            <a:off x="116995" y="255846"/>
            <a:ext cx="3240000" cy="2762125"/>
          </a:xfrm>
          <a:prstGeom prst="rect">
            <a:avLst/>
          </a:prstGeom>
        </p:spPr>
      </p:pic>
      <p:sp>
        <p:nvSpPr>
          <p:cNvPr id="7" name="CasellaDiTesto 6"/>
          <p:cNvSpPr txBox="1"/>
          <p:nvPr/>
        </p:nvSpPr>
        <p:spPr>
          <a:xfrm>
            <a:off x="607462" y="504880"/>
            <a:ext cx="1955135" cy="261610"/>
          </a:xfrm>
          <a:prstGeom prst="rect">
            <a:avLst/>
          </a:prstGeom>
          <a:solidFill>
            <a:srgbClr val="FFFFFF">
              <a:alpha val="50196"/>
            </a:srgbClr>
          </a:solidFill>
        </p:spPr>
        <p:txBody>
          <a:bodyPr wrap="square" rtlCol="0">
            <a:spAutoFit/>
          </a:bodyPr>
          <a:lstStyle/>
          <a:p>
            <a:r>
              <a:rPr lang="it-IT" sz="1100" dirty="0" err="1">
                <a:solidFill>
                  <a:srgbClr val="FF0000"/>
                </a:solidFill>
                <a:latin typeface="Trebuchet MS" panose="020B0603020202020204" pitchFamily="34" charset="0"/>
              </a:rPr>
              <a:t>Catalan</a:t>
            </a:r>
            <a:r>
              <a:rPr lang="it-IT" sz="1100" dirty="0">
                <a:solidFill>
                  <a:srgbClr val="FF0000"/>
                </a:solidFill>
                <a:latin typeface="Trebuchet MS" panose="020B0603020202020204" pitchFamily="34" charset="0"/>
              </a:rPr>
              <a:t> and Aragonese area</a:t>
            </a:r>
          </a:p>
        </p:txBody>
      </p:sp>
      <p:sp>
        <p:nvSpPr>
          <p:cNvPr id="8" name="CasellaDiTesto 7"/>
          <p:cNvSpPr txBox="1"/>
          <p:nvPr/>
        </p:nvSpPr>
        <p:spPr>
          <a:xfrm>
            <a:off x="2174706" y="2319484"/>
            <a:ext cx="879282" cy="261610"/>
          </a:xfrm>
          <a:prstGeom prst="rect">
            <a:avLst/>
          </a:prstGeom>
          <a:solidFill>
            <a:srgbClr val="FFFFFF">
              <a:alpha val="50196"/>
            </a:srgbClr>
          </a:solidFill>
        </p:spPr>
        <p:txBody>
          <a:bodyPr wrap="square" rtlCol="0">
            <a:spAutoFit/>
          </a:bodyPr>
          <a:lstStyle/>
          <a:p>
            <a:r>
              <a:rPr lang="it-IT" sz="1100" dirty="0" err="1">
                <a:solidFill>
                  <a:srgbClr val="0000FF"/>
                </a:solidFill>
                <a:latin typeface="Trebuchet MS" panose="020B0603020202020204" pitchFamily="34" charset="0"/>
              </a:rPr>
              <a:t>Urgell</a:t>
            </a:r>
            <a:r>
              <a:rPr lang="it-IT" sz="1100" dirty="0">
                <a:solidFill>
                  <a:srgbClr val="0000FF"/>
                </a:solidFill>
                <a:latin typeface="Trebuchet MS" panose="020B0603020202020204" pitchFamily="34" charset="0"/>
              </a:rPr>
              <a:t> area</a:t>
            </a:r>
          </a:p>
        </p:txBody>
      </p:sp>
      <p:sp>
        <p:nvSpPr>
          <p:cNvPr id="9" name="Rettangolo 8"/>
          <p:cNvSpPr/>
          <p:nvPr/>
        </p:nvSpPr>
        <p:spPr>
          <a:xfrm>
            <a:off x="92686" y="3185413"/>
            <a:ext cx="6950176" cy="323165"/>
          </a:xfrm>
          <a:prstGeom prst="rect">
            <a:avLst/>
          </a:prstGeom>
        </p:spPr>
        <p:txBody>
          <a:bodyPr wrap="square">
            <a:spAutoFit/>
          </a:bodyPr>
          <a:lstStyle/>
          <a:p>
            <a:r>
              <a:rPr lang="en-US" sz="1500" b="1" dirty="0">
                <a:solidFill>
                  <a:srgbClr val="0096D0"/>
                </a:solidFill>
                <a:latin typeface="Trebuchet MS"/>
                <a:ea typeface="Trebuchet MS"/>
                <a:cs typeface="Trebuchet MS"/>
                <a:sym typeface="Trebuchet MS"/>
              </a:rPr>
              <a:t>Temporal stability derived indices</a:t>
            </a:r>
            <a:endParaRPr lang="it-IT" sz="1500" dirty="0"/>
          </a:p>
        </p:txBody>
      </p:sp>
      <mc:AlternateContent xmlns:mc="http://schemas.openxmlformats.org/markup-compatibility/2006" xmlns:a14="http://schemas.microsoft.com/office/drawing/2010/main">
        <mc:Choice Requires="a14">
          <p:sp>
            <p:nvSpPr>
              <p:cNvPr id="11" name="CasellaDiTesto 10"/>
              <p:cNvSpPr txBox="1"/>
              <p:nvPr/>
            </p:nvSpPr>
            <p:spPr>
              <a:xfrm>
                <a:off x="1745589" y="4358898"/>
                <a:ext cx="505901" cy="294568"/>
              </a:xfrm>
              <a:prstGeom prst="rect">
                <a:avLst/>
              </a:prstGeom>
              <a:noFill/>
            </p:spPr>
            <p:txBody>
              <a:bodyPr wrap="square" rtlCol="0">
                <a:spAutoFit/>
              </a:bodyPr>
              <a:lstStyle/>
              <a:p>
                <a14:m>
                  <m:oMath xmlns:m="http://schemas.openxmlformats.org/officeDocument/2006/math">
                    <m:acc>
                      <m:accPr>
                        <m:chr m:val="̅"/>
                        <m:ctrlPr>
                          <a:rPr lang="it-IT" sz="1300" i="1">
                            <a:solidFill>
                              <a:schemeClr val="tx1">
                                <a:lumMod val="65000"/>
                                <a:lumOff val="35000"/>
                              </a:schemeClr>
                            </a:solidFill>
                            <a:latin typeface="Cambria Math" panose="02040503050406030204" pitchFamily="18" charset="0"/>
                          </a:rPr>
                        </m:ctrlPr>
                      </m:accPr>
                      <m:e>
                        <m:r>
                          <m:rPr>
                            <m:sty m:val="p"/>
                          </m:rPr>
                          <a:rPr lang="el-GR" sz="1300" i="1">
                            <a:solidFill>
                              <a:schemeClr val="tx1">
                                <a:lumMod val="65000"/>
                                <a:lumOff val="35000"/>
                              </a:schemeClr>
                            </a:solidFill>
                            <a:latin typeface="Cambria Math" panose="02040503050406030204" pitchFamily="18" charset="0"/>
                          </a:rPr>
                          <m:t>θ</m:t>
                        </m:r>
                      </m:e>
                    </m:acc>
                  </m:oMath>
                </a14:m>
                <a:r>
                  <a:rPr lang="it-IT" sz="1300" dirty="0">
                    <a:solidFill>
                      <a:schemeClr val="tx1">
                        <a:lumMod val="65000"/>
                        <a:lumOff val="35000"/>
                      </a:schemeClr>
                    </a:solidFill>
                  </a:rPr>
                  <a:t> </a:t>
                </a:r>
                <a:r>
                  <a:rPr lang="it-IT" sz="1300" baseline="-25000" dirty="0">
                    <a:solidFill>
                      <a:schemeClr val="tx1">
                        <a:lumMod val="65000"/>
                        <a:lumOff val="35000"/>
                      </a:schemeClr>
                    </a:solidFill>
                  </a:rPr>
                  <a:t>t</a:t>
                </a:r>
              </a:p>
            </p:txBody>
          </p:sp>
        </mc:Choice>
        <mc:Fallback xmlns="">
          <p:sp>
            <p:nvSpPr>
              <p:cNvPr id="11" name="CasellaDiTesto 10"/>
              <p:cNvSpPr txBox="1">
                <a:spLocks noRot="1" noChangeAspect="1" noMove="1" noResize="1" noEditPoints="1" noAdjustHandles="1" noChangeArrowheads="1" noChangeShapeType="1" noTextEdit="1"/>
              </p:cNvSpPr>
              <p:nvPr/>
            </p:nvSpPr>
            <p:spPr>
              <a:xfrm>
                <a:off x="1745589" y="4358898"/>
                <a:ext cx="505901" cy="294568"/>
              </a:xfrm>
              <a:prstGeom prst="rect">
                <a:avLst/>
              </a:prstGeom>
              <a:blipFill>
                <a:blip r:embed="rId4"/>
                <a:stretch>
                  <a:fillRect b="-16667"/>
                </a:stretch>
              </a:blipFill>
            </p:spPr>
            <p:txBody>
              <a:bodyPr/>
              <a:lstStyle/>
              <a:p>
                <a:r>
                  <a:rPr lang="it-IT">
                    <a:noFill/>
                  </a:rPr>
                  <a:t> </a:t>
                </a:r>
              </a:p>
            </p:txBody>
          </p:sp>
        </mc:Fallback>
      </mc:AlternateContent>
      <p:sp>
        <p:nvSpPr>
          <p:cNvPr id="12" name="CasellaDiTesto 11"/>
          <p:cNvSpPr txBox="1"/>
          <p:nvPr/>
        </p:nvSpPr>
        <p:spPr>
          <a:xfrm>
            <a:off x="2110143" y="4344010"/>
            <a:ext cx="1996890" cy="292388"/>
          </a:xfrm>
          <a:prstGeom prst="rect">
            <a:avLst/>
          </a:prstGeom>
          <a:noFill/>
        </p:spPr>
        <p:txBody>
          <a:bodyPr wrap="square" rtlCol="0">
            <a:spAutoFit/>
          </a:bodyPr>
          <a:lstStyle/>
          <a:p>
            <a:r>
              <a:rPr lang="it-IT" sz="1200" dirty="0" err="1">
                <a:solidFill>
                  <a:schemeClr val="tx1">
                    <a:lumMod val="65000"/>
                    <a:lumOff val="35000"/>
                  </a:schemeClr>
                </a:solidFill>
                <a:latin typeface="Trebuchet MS" panose="020B0603020202020204" pitchFamily="34" charset="0"/>
              </a:rPr>
              <a:t>Spatial</a:t>
            </a:r>
            <a:r>
              <a:rPr lang="it-IT" sz="1200" dirty="0">
                <a:solidFill>
                  <a:schemeClr val="tx1">
                    <a:lumMod val="65000"/>
                    <a:lumOff val="35000"/>
                  </a:schemeClr>
                </a:solidFill>
                <a:latin typeface="Trebuchet MS" panose="020B0603020202020204" pitchFamily="34" charset="0"/>
              </a:rPr>
              <a:t> </a:t>
            </a:r>
            <a:r>
              <a:rPr lang="it-IT" sz="1300" dirty="0" err="1">
                <a:solidFill>
                  <a:schemeClr val="tx1">
                    <a:lumMod val="65000"/>
                    <a:lumOff val="35000"/>
                  </a:schemeClr>
                </a:solidFill>
                <a:latin typeface="Trebuchet MS" panose="020B0603020202020204" pitchFamily="34" charset="0"/>
              </a:rPr>
              <a:t>mean</a:t>
            </a:r>
            <a:r>
              <a:rPr lang="it-IT" sz="1200" dirty="0">
                <a:solidFill>
                  <a:schemeClr val="tx1">
                    <a:lumMod val="65000"/>
                    <a:lumOff val="35000"/>
                  </a:schemeClr>
                </a:solidFill>
                <a:latin typeface="Trebuchet MS" panose="020B0603020202020204" pitchFamily="34" charset="0"/>
              </a:rPr>
              <a:t> </a:t>
            </a:r>
            <a:r>
              <a:rPr lang="it-IT" sz="1200" dirty="0" err="1">
                <a:solidFill>
                  <a:schemeClr val="tx1">
                    <a:lumMod val="65000"/>
                    <a:lumOff val="35000"/>
                  </a:schemeClr>
                </a:solidFill>
                <a:latin typeface="Trebuchet MS" panose="020B0603020202020204" pitchFamily="34" charset="0"/>
              </a:rPr>
              <a:t>at</a:t>
            </a:r>
            <a:r>
              <a:rPr lang="it-IT" sz="1200" dirty="0">
                <a:solidFill>
                  <a:schemeClr val="tx1">
                    <a:lumMod val="65000"/>
                    <a:lumOff val="35000"/>
                  </a:schemeClr>
                </a:solidFill>
                <a:latin typeface="Trebuchet MS" panose="020B0603020202020204" pitchFamily="34" charset="0"/>
              </a:rPr>
              <a:t> </a:t>
            </a:r>
            <a:r>
              <a:rPr lang="it-IT" sz="1200" dirty="0" err="1">
                <a:solidFill>
                  <a:schemeClr val="tx1">
                    <a:lumMod val="65000"/>
                    <a:lumOff val="35000"/>
                  </a:schemeClr>
                </a:solidFill>
                <a:latin typeface="Trebuchet MS" panose="020B0603020202020204" pitchFamily="34" charset="0"/>
              </a:rPr>
              <a:t>day</a:t>
            </a:r>
            <a:r>
              <a:rPr lang="it-IT" sz="1200" dirty="0">
                <a:solidFill>
                  <a:schemeClr val="tx1">
                    <a:lumMod val="65000"/>
                    <a:lumOff val="35000"/>
                  </a:schemeClr>
                </a:solidFill>
                <a:latin typeface="Trebuchet MS" panose="020B0603020202020204" pitchFamily="34" charset="0"/>
              </a:rPr>
              <a:t> t</a:t>
            </a:r>
          </a:p>
        </p:txBody>
      </p:sp>
      <mc:AlternateContent xmlns:mc="http://schemas.openxmlformats.org/markup-compatibility/2006" xmlns:a14="http://schemas.microsoft.com/office/drawing/2010/main">
        <mc:Choice Requires="a14">
          <p:sp>
            <p:nvSpPr>
              <p:cNvPr id="13" name="CasellaDiTesto 12"/>
              <p:cNvSpPr txBox="1"/>
              <p:nvPr/>
            </p:nvSpPr>
            <p:spPr>
              <a:xfrm>
                <a:off x="3480473" y="5200870"/>
                <a:ext cx="3047688" cy="848566"/>
              </a:xfrm>
              <a:prstGeom prst="rect">
                <a:avLst/>
              </a:prstGeom>
              <a:noFill/>
            </p:spPr>
            <p:txBody>
              <a:bodyPr wrap="square" rtlCol="0">
                <a:spAutoFit/>
              </a:bodyPr>
              <a:lstStyle/>
              <a:p>
                <a:r>
                  <a:rPr lang="el-GR" sz="1300" dirty="0">
                    <a:solidFill>
                      <a:schemeClr val="tx1">
                        <a:lumMod val="65000"/>
                        <a:lumOff val="35000"/>
                      </a:schemeClr>
                    </a:solidFill>
                  </a:rPr>
                  <a:t>δ</a:t>
                </a:r>
                <a:r>
                  <a:rPr lang="it-IT" sz="1300" dirty="0">
                    <a:solidFill>
                      <a:schemeClr val="tx1">
                        <a:lumMod val="65000"/>
                        <a:lumOff val="35000"/>
                      </a:schemeClr>
                    </a:solidFill>
                  </a:rPr>
                  <a:t> </a:t>
                </a:r>
                <a:r>
                  <a:rPr lang="it-IT" sz="1300" baseline="-25000" dirty="0">
                    <a:solidFill>
                      <a:schemeClr val="tx1">
                        <a:lumMod val="65000"/>
                        <a:lumOff val="35000"/>
                      </a:schemeClr>
                    </a:solidFill>
                  </a:rPr>
                  <a:t>x, t </a:t>
                </a:r>
                <a:r>
                  <a:rPr lang="it-IT" sz="1300" dirty="0">
                    <a:solidFill>
                      <a:schemeClr val="tx1">
                        <a:lumMod val="65000"/>
                        <a:lumOff val="35000"/>
                      </a:schemeClr>
                    </a:solidFill>
                  </a:rPr>
                  <a:t>= (</a:t>
                </a:r>
                <a:r>
                  <a:rPr lang="el-GR" sz="1300" dirty="0">
                    <a:solidFill>
                      <a:schemeClr val="tx1">
                        <a:lumMod val="65000"/>
                        <a:lumOff val="35000"/>
                      </a:schemeClr>
                    </a:solidFill>
                  </a:rPr>
                  <a:t>θ</a:t>
                </a:r>
                <a:r>
                  <a:rPr lang="it-IT" sz="1300" baseline="-25000" dirty="0" err="1">
                    <a:solidFill>
                      <a:schemeClr val="tx1">
                        <a:lumMod val="65000"/>
                        <a:lumOff val="35000"/>
                      </a:schemeClr>
                    </a:solidFill>
                  </a:rPr>
                  <a:t>x,t</a:t>
                </a:r>
                <a:r>
                  <a:rPr lang="it-IT" sz="1300" baseline="-25000" dirty="0">
                    <a:solidFill>
                      <a:schemeClr val="tx1">
                        <a:lumMod val="65000"/>
                        <a:lumOff val="35000"/>
                      </a:schemeClr>
                    </a:solidFill>
                  </a:rPr>
                  <a:t> </a:t>
                </a:r>
                <a:r>
                  <a:rPr lang="it-IT" sz="1300" dirty="0">
                    <a:solidFill>
                      <a:schemeClr val="tx1">
                        <a:lumMod val="65000"/>
                        <a:lumOff val="35000"/>
                      </a:schemeClr>
                    </a:solidFill>
                  </a:rPr>
                  <a:t>- </a:t>
                </a:r>
                <a14:m>
                  <m:oMath xmlns:m="http://schemas.openxmlformats.org/officeDocument/2006/math">
                    <m:acc>
                      <m:accPr>
                        <m:chr m:val="̅"/>
                        <m:ctrlPr>
                          <a:rPr lang="it-IT" sz="1300" i="1">
                            <a:solidFill>
                              <a:schemeClr val="tx1">
                                <a:lumMod val="65000"/>
                                <a:lumOff val="35000"/>
                              </a:schemeClr>
                            </a:solidFill>
                            <a:latin typeface="Cambria Math" panose="02040503050406030204" pitchFamily="18" charset="0"/>
                          </a:rPr>
                        </m:ctrlPr>
                      </m:accPr>
                      <m:e>
                        <m:r>
                          <m:rPr>
                            <m:sty m:val="p"/>
                          </m:rPr>
                          <a:rPr lang="el-GR" sz="1300" i="1">
                            <a:solidFill>
                              <a:schemeClr val="tx1">
                                <a:lumMod val="65000"/>
                                <a:lumOff val="35000"/>
                              </a:schemeClr>
                            </a:solidFill>
                            <a:latin typeface="Cambria Math" panose="02040503050406030204" pitchFamily="18" charset="0"/>
                          </a:rPr>
                          <m:t>θ</m:t>
                        </m:r>
                      </m:e>
                    </m:acc>
                  </m:oMath>
                </a14:m>
                <a:r>
                  <a:rPr lang="it-IT" sz="1300" dirty="0">
                    <a:solidFill>
                      <a:schemeClr val="tx1">
                        <a:lumMod val="65000"/>
                        <a:lumOff val="35000"/>
                      </a:schemeClr>
                    </a:solidFill>
                  </a:rPr>
                  <a:t> </a:t>
                </a:r>
                <a:r>
                  <a:rPr lang="it-IT" sz="1300" baseline="-25000" dirty="0">
                    <a:solidFill>
                      <a:schemeClr val="tx1">
                        <a:lumMod val="65000"/>
                        <a:lumOff val="35000"/>
                      </a:schemeClr>
                    </a:solidFill>
                  </a:rPr>
                  <a:t>t)</a:t>
                </a:r>
                <a:r>
                  <a:rPr lang="it-IT" sz="1300" dirty="0">
                    <a:solidFill>
                      <a:schemeClr val="tx1">
                        <a:lumMod val="65000"/>
                        <a:lumOff val="35000"/>
                      </a:schemeClr>
                    </a:solidFill>
                  </a:rPr>
                  <a:t>)/</a:t>
                </a:r>
                <a14:m>
                  <m:oMath xmlns:m="http://schemas.openxmlformats.org/officeDocument/2006/math">
                    <m:acc>
                      <m:accPr>
                        <m:chr m:val="̅"/>
                        <m:ctrlPr>
                          <a:rPr lang="it-IT" sz="1300" i="1">
                            <a:solidFill>
                              <a:schemeClr val="tx1">
                                <a:lumMod val="65000"/>
                                <a:lumOff val="35000"/>
                              </a:schemeClr>
                            </a:solidFill>
                            <a:latin typeface="Cambria Math" panose="02040503050406030204" pitchFamily="18" charset="0"/>
                          </a:rPr>
                        </m:ctrlPr>
                      </m:accPr>
                      <m:e>
                        <m:r>
                          <m:rPr>
                            <m:sty m:val="p"/>
                          </m:rPr>
                          <a:rPr lang="el-GR" sz="1300" i="1">
                            <a:solidFill>
                              <a:schemeClr val="tx1">
                                <a:lumMod val="65000"/>
                                <a:lumOff val="35000"/>
                              </a:schemeClr>
                            </a:solidFill>
                            <a:latin typeface="Cambria Math" panose="02040503050406030204" pitchFamily="18" charset="0"/>
                          </a:rPr>
                          <m:t>θ</m:t>
                        </m:r>
                      </m:e>
                    </m:acc>
                  </m:oMath>
                </a14:m>
                <a:r>
                  <a:rPr lang="it-IT" sz="1300" dirty="0">
                    <a:solidFill>
                      <a:schemeClr val="tx1">
                        <a:lumMod val="65000"/>
                        <a:lumOff val="35000"/>
                      </a:schemeClr>
                    </a:solidFill>
                  </a:rPr>
                  <a:t> </a:t>
                </a:r>
                <a:r>
                  <a:rPr lang="it-IT" sz="1300" baseline="-25000" dirty="0">
                    <a:solidFill>
                      <a:schemeClr val="tx1">
                        <a:lumMod val="65000"/>
                        <a:lumOff val="35000"/>
                      </a:schemeClr>
                    </a:solidFill>
                  </a:rPr>
                  <a:t>t</a:t>
                </a:r>
              </a:p>
              <a:p>
                <a:r>
                  <a:rPr lang="it-IT" dirty="0"/>
                  <a:t> </a:t>
                </a:r>
                <a:endParaRPr lang="it-IT" baseline="-25000" dirty="0">
                  <a:solidFill>
                    <a:srgbClr val="FF0000"/>
                  </a:solidFill>
                </a:endParaRPr>
              </a:p>
              <a:p>
                <a:r>
                  <a:rPr lang="it-IT" dirty="0"/>
                  <a:t> </a:t>
                </a:r>
              </a:p>
            </p:txBody>
          </p:sp>
        </mc:Choice>
        <mc:Fallback xmlns="">
          <p:sp>
            <p:nvSpPr>
              <p:cNvPr id="13" name="CasellaDiTesto 12"/>
              <p:cNvSpPr txBox="1">
                <a:spLocks noRot="1" noChangeAspect="1" noMove="1" noResize="1" noEditPoints="1" noAdjustHandles="1" noChangeArrowheads="1" noChangeShapeType="1" noTextEdit="1"/>
              </p:cNvSpPr>
              <p:nvPr/>
            </p:nvSpPr>
            <p:spPr>
              <a:xfrm>
                <a:off x="3480473" y="5200870"/>
                <a:ext cx="3047688" cy="848566"/>
              </a:xfrm>
              <a:prstGeom prst="rect">
                <a:avLst/>
              </a:prstGeom>
              <a:blipFill>
                <a:blip r:embed="rId5"/>
                <a:stretch>
                  <a:fillRect l="-400"/>
                </a:stretch>
              </a:blipFill>
            </p:spPr>
            <p:txBody>
              <a:bodyPr/>
              <a:lstStyle/>
              <a:p>
                <a:r>
                  <a:rPr lang="it-IT">
                    <a:noFill/>
                  </a:rPr>
                  <a:t> </a:t>
                </a:r>
              </a:p>
            </p:txBody>
          </p:sp>
        </mc:Fallback>
      </mc:AlternateContent>
      <p:sp>
        <p:nvSpPr>
          <p:cNvPr id="14" name="CasellaDiTesto 13"/>
          <p:cNvSpPr txBox="1"/>
          <p:nvPr/>
        </p:nvSpPr>
        <p:spPr>
          <a:xfrm>
            <a:off x="1756495" y="5200870"/>
            <a:ext cx="1952052" cy="292388"/>
          </a:xfrm>
          <a:prstGeom prst="rect">
            <a:avLst/>
          </a:prstGeom>
          <a:noFill/>
        </p:spPr>
        <p:txBody>
          <a:bodyPr wrap="square" rtlCol="0">
            <a:spAutoFit/>
          </a:bodyPr>
          <a:lstStyle/>
          <a:p>
            <a:r>
              <a:rPr lang="it-IT" sz="1300" dirty="0">
                <a:solidFill>
                  <a:schemeClr val="tx1">
                    <a:lumMod val="65000"/>
                    <a:lumOff val="35000"/>
                  </a:schemeClr>
                </a:solidFill>
                <a:latin typeface="Trebuchet MS" panose="020B0603020202020204" pitchFamily="34" charset="0"/>
              </a:rPr>
              <a:t>Relative </a:t>
            </a:r>
            <a:r>
              <a:rPr lang="it-IT" sz="1300" dirty="0" err="1">
                <a:solidFill>
                  <a:schemeClr val="tx1">
                    <a:lumMod val="65000"/>
                    <a:lumOff val="35000"/>
                  </a:schemeClr>
                </a:solidFill>
                <a:latin typeface="Trebuchet MS" panose="020B0603020202020204" pitchFamily="34" charset="0"/>
              </a:rPr>
              <a:t>differences</a:t>
            </a:r>
            <a:r>
              <a:rPr lang="it-IT" sz="1300" dirty="0">
                <a:solidFill>
                  <a:schemeClr val="tx1">
                    <a:lumMod val="65000"/>
                    <a:lumOff val="35000"/>
                  </a:schemeClr>
                </a:solidFill>
                <a:latin typeface="Trebuchet MS" panose="020B0603020202020204" pitchFamily="34" charset="0"/>
              </a:rPr>
              <a:t>:</a:t>
            </a:r>
          </a:p>
        </p:txBody>
      </p:sp>
      <mc:AlternateContent xmlns:mc="http://schemas.openxmlformats.org/markup-compatibility/2006" xmlns:a14="http://schemas.microsoft.com/office/drawing/2010/main">
        <mc:Choice Requires="a14">
          <p:sp>
            <p:nvSpPr>
              <p:cNvPr id="15" name="CasellaDiTesto 14"/>
              <p:cNvSpPr txBox="1"/>
              <p:nvPr/>
            </p:nvSpPr>
            <p:spPr>
              <a:xfrm>
                <a:off x="1756496" y="4733415"/>
                <a:ext cx="827695" cy="294568"/>
              </a:xfrm>
              <a:prstGeom prst="rect">
                <a:avLst/>
              </a:prstGeom>
              <a:noFill/>
            </p:spPr>
            <p:txBody>
              <a:bodyPr wrap="square" rtlCol="0">
                <a:spAutoFit/>
              </a:bodyPr>
              <a:lstStyle/>
              <a:p>
                <a14:m>
                  <m:oMath xmlns:m="http://schemas.openxmlformats.org/officeDocument/2006/math">
                    <m:acc>
                      <m:accPr>
                        <m:chr m:val="̅"/>
                        <m:ctrlPr>
                          <a:rPr lang="it-IT" sz="1300" i="1">
                            <a:solidFill>
                              <a:schemeClr val="tx1">
                                <a:lumMod val="65000"/>
                                <a:lumOff val="35000"/>
                              </a:schemeClr>
                            </a:solidFill>
                            <a:latin typeface="Cambria Math" panose="02040503050406030204" pitchFamily="18" charset="0"/>
                          </a:rPr>
                        </m:ctrlPr>
                      </m:accPr>
                      <m:e>
                        <m:r>
                          <m:rPr>
                            <m:sty m:val="p"/>
                          </m:rPr>
                          <a:rPr lang="el-GR" sz="1300" i="1">
                            <a:solidFill>
                              <a:schemeClr val="tx1">
                                <a:lumMod val="65000"/>
                                <a:lumOff val="35000"/>
                              </a:schemeClr>
                            </a:solidFill>
                            <a:latin typeface="Cambria Math" panose="02040503050406030204" pitchFamily="18" charset="0"/>
                          </a:rPr>
                          <m:t>θ</m:t>
                        </m:r>
                      </m:e>
                    </m:acc>
                  </m:oMath>
                </a14:m>
                <a:r>
                  <a:rPr lang="it-IT" sz="1300" baseline="-25000" dirty="0">
                    <a:solidFill>
                      <a:schemeClr val="tx1">
                        <a:lumMod val="65000"/>
                        <a:lumOff val="35000"/>
                      </a:schemeClr>
                    </a:solidFill>
                  </a:rPr>
                  <a:t> x</a:t>
                </a:r>
              </a:p>
            </p:txBody>
          </p:sp>
        </mc:Choice>
        <mc:Fallback xmlns="">
          <p:sp>
            <p:nvSpPr>
              <p:cNvPr id="15" name="CasellaDiTesto 14"/>
              <p:cNvSpPr txBox="1">
                <a:spLocks noRot="1" noChangeAspect="1" noMove="1" noResize="1" noEditPoints="1" noAdjustHandles="1" noChangeArrowheads="1" noChangeShapeType="1" noTextEdit="1"/>
              </p:cNvSpPr>
              <p:nvPr/>
            </p:nvSpPr>
            <p:spPr>
              <a:xfrm>
                <a:off x="1756496" y="4733415"/>
                <a:ext cx="827695" cy="294568"/>
              </a:xfrm>
              <a:prstGeom prst="rect">
                <a:avLst/>
              </a:prstGeom>
              <a:blipFill>
                <a:blip r:embed="rId6"/>
                <a:stretch>
                  <a:fillRect b="-16327"/>
                </a:stretch>
              </a:blipFill>
            </p:spPr>
            <p:txBody>
              <a:bodyPr/>
              <a:lstStyle/>
              <a:p>
                <a:r>
                  <a:rPr lang="it-IT">
                    <a:noFill/>
                  </a:rPr>
                  <a:t> </a:t>
                </a:r>
              </a:p>
            </p:txBody>
          </p:sp>
        </mc:Fallback>
      </mc:AlternateContent>
      <p:sp>
        <p:nvSpPr>
          <p:cNvPr id="16" name="CasellaDiTesto 15"/>
          <p:cNvSpPr txBox="1"/>
          <p:nvPr/>
        </p:nvSpPr>
        <p:spPr>
          <a:xfrm>
            <a:off x="2110143" y="4741772"/>
            <a:ext cx="1532996" cy="292388"/>
          </a:xfrm>
          <a:prstGeom prst="rect">
            <a:avLst/>
          </a:prstGeom>
          <a:noFill/>
        </p:spPr>
        <p:txBody>
          <a:bodyPr wrap="square" rtlCol="0">
            <a:spAutoFit/>
          </a:bodyPr>
          <a:lstStyle/>
          <a:p>
            <a:r>
              <a:rPr lang="it-IT" sz="1300" dirty="0" err="1">
                <a:solidFill>
                  <a:schemeClr val="tx1">
                    <a:lumMod val="65000"/>
                    <a:lumOff val="35000"/>
                  </a:schemeClr>
                </a:solidFill>
                <a:latin typeface="Trebuchet MS" panose="020B0603020202020204" pitchFamily="34" charset="0"/>
              </a:rPr>
              <a:t>Temporal</a:t>
            </a:r>
            <a:r>
              <a:rPr lang="it-IT" sz="1300" dirty="0">
                <a:solidFill>
                  <a:schemeClr val="tx1">
                    <a:lumMod val="65000"/>
                    <a:lumOff val="35000"/>
                  </a:schemeClr>
                </a:solidFill>
                <a:latin typeface="Trebuchet MS" panose="020B0603020202020204" pitchFamily="34" charset="0"/>
              </a:rPr>
              <a:t> </a:t>
            </a:r>
            <a:r>
              <a:rPr lang="it-IT" sz="1300" dirty="0" err="1">
                <a:solidFill>
                  <a:schemeClr val="tx1">
                    <a:lumMod val="65000"/>
                    <a:lumOff val="35000"/>
                  </a:schemeClr>
                </a:solidFill>
                <a:latin typeface="Trebuchet MS" panose="020B0603020202020204" pitchFamily="34" charset="0"/>
              </a:rPr>
              <a:t>mean</a:t>
            </a:r>
            <a:endParaRPr lang="it-IT" sz="1300" dirty="0">
              <a:solidFill>
                <a:schemeClr val="tx1">
                  <a:lumMod val="65000"/>
                  <a:lumOff val="35000"/>
                </a:schemeClr>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17" name="Rettangolo 16"/>
              <p:cNvSpPr/>
              <p:nvPr/>
            </p:nvSpPr>
            <p:spPr>
              <a:xfrm>
                <a:off x="3474495" y="5608626"/>
                <a:ext cx="1455848" cy="294568"/>
              </a:xfrm>
              <a:prstGeom prst="rect">
                <a:avLst/>
              </a:prstGeom>
            </p:spPr>
            <p:txBody>
              <a:bodyPr wrap="none">
                <a:spAutoFit/>
              </a:bodyPr>
              <a:lstStyle/>
              <a:p>
                <a:r>
                  <a:rPr lang="it-IT" sz="1300" dirty="0">
                    <a:solidFill>
                      <a:schemeClr val="tx1">
                        <a:lumMod val="65000"/>
                        <a:lumOff val="35000"/>
                      </a:schemeClr>
                    </a:solidFill>
                  </a:rPr>
                  <a:t>A </a:t>
                </a:r>
                <a:r>
                  <a:rPr lang="it-IT" sz="1300" baseline="-25000" dirty="0">
                    <a:solidFill>
                      <a:schemeClr val="tx1">
                        <a:lumMod val="65000"/>
                        <a:lumOff val="35000"/>
                      </a:schemeClr>
                    </a:solidFill>
                  </a:rPr>
                  <a:t>x, t </a:t>
                </a:r>
                <a:r>
                  <a:rPr lang="it-IT" sz="1300" dirty="0">
                    <a:solidFill>
                      <a:schemeClr val="tx1">
                        <a:lumMod val="65000"/>
                        <a:lumOff val="35000"/>
                      </a:schemeClr>
                    </a:solidFill>
                  </a:rPr>
                  <a:t>= (</a:t>
                </a:r>
                <a:r>
                  <a:rPr lang="el-GR" sz="1300" dirty="0">
                    <a:solidFill>
                      <a:schemeClr val="tx1">
                        <a:lumMod val="65000"/>
                        <a:lumOff val="35000"/>
                      </a:schemeClr>
                    </a:solidFill>
                  </a:rPr>
                  <a:t>θ</a:t>
                </a:r>
                <a:r>
                  <a:rPr lang="it-IT" sz="1300" baseline="-25000" dirty="0">
                    <a:solidFill>
                      <a:schemeClr val="tx1">
                        <a:lumMod val="65000"/>
                        <a:lumOff val="35000"/>
                      </a:schemeClr>
                    </a:solidFill>
                  </a:rPr>
                  <a:t> x, t </a:t>
                </a:r>
                <a:r>
                  <a:rPr lang="it-IT" sz="1300" dirty="0">
                    <a:solidFill>
                      <a:schemeClr val="tx1">
                        <a:lumMod val="65000"/>
                        <a:lumOff val="35000"/>
                      </a:schemeClr>
                    </a:solidFill>
                  </a:rPr>
                  <a:t>- </a:t>
                </a:r>
                <a14:m>
                  <m:oMath xmlns:m="http://schemas.openxmlformats.org/officeDocument/2006/math">
                    <m:acc>
                      <m:accPr>
                        <m:chr m:val="̅"/>
                        <m:ctrlPr>
                          <a:rPr lang="it-IT" sz="1300" i="1">
                            <a:solidFill>
                              <a:schemeClr val="tx1">
                                <a:lumMod val="65000"/>
                                <a:lumOff val="35000"/>
                              </a:schemeClr>
                            </a:solidFill>
                            <a:latin typeface="Cambria Math" panose="02040503050406030204" pitchFamily="18" charset="0"/>
                          </a:rPr>
                        </m:ctrlPr>
                      </m:accPr>
                      <m:e>
                        <m:r>
                          <m:rPr>
                            <m:sty m:val="p"/>
                          </m:rPr>
                          <a:rPr lang="el-GR" sz="1300" i="1">
                            <a:solidFill>
                              <a:schemeClr val="tx1">
                                <a:lumMod val="65000"/>
                                <a:lumOff val="35000"/>
                              </a:schemeClr>
                            </a:solidFill>
                            <a:latin typeface="Cambria Math" panose="02040503050406030204" pitchFamily="18" charset="0"/>
                          </a:rPr>
                          <m:t>θ</m:t>
                        </m:r>
                      </m:e>
                    </m:acc>
                  </m:oMath>
                </a14:m>
                <a:r>
                  <a:rPr lang="it-IT" sz="1300" dirty="0">
                    <a:solidFill>
                      <a:schemeClr val="tx1">
                        <a:lumMod val="65000"/>
                        <a:lumOff val="35000"/>
                      </a:schemeClr>
                    </a:solidFill>
                  </a:rPr>
                  <a:t> </a:t>
                </a:r>
                <a:r>
                  <a:rPr lang="it-IT" sz="1300" baseline="-25000" dirty="0">
                    <a:solidFill>
                      <a:schemeClr val="tx1">
                        <a:lumMod val="65000"/>
                        <a:lumOff val="35000"/>
                      </a:schemeClr>
                    </a:solidFill>
                  </a:rPr>
                  <a:t>x</a:t>
                </a:r>
                <a:r>
                  <a:rPr lang="it-IT" sz="1300" dirty="0">
                    <a:solidFill>
                      <a:schemeClr val="tx1">
                        <a:lumMod val="65000"/>
                        <a:lumOff val="35000"/>
                      </a:schemeClr>
                    </a:solidFill>
                  </a:rPr>
                  <a:t>)/</a:t>
                </a:r>
                <a14:m>
                  <m:oMath xmlns:m="http://schemas.openxmlformats.org/officeDocument/2006/math">
                    <m:acc>
                      <m:accPr>
                        <m:chr m:val="̅"/>
                        <m:ctrlPr>
                          <a:rPr lang="it-IT" sz="1300" i="1">
                            <a:solidFill>
                              <a:schemeClr val="tx1">
                                <a:lumMod val="65000"/>
                                <a:lumOff val="35000"/>
                              </a:schemeClr>
                            </a:solidFill>
                            <a:latin typeface="Cambria Math" panose="02040503050406030204" pitchFamily="18" charset="0"/>
                          </a:rPr>
                        </m:ctrlPr>
                      </m:accPr>
                      <m:e>
                        <m:r>
                          <m:rPr>
                            <m:sty m:val="p"/>
                          </m:rPr>
                          <a:rPr lang="el-GR" sz="1300" i="1">
                            <a:solidFill>
                              <a:schemeClr val="tx1">
                                <a:lumMod val="65000"/>
                                <a:lumOff val="35000"/>
                              </a:schemeClr>
                            </a:solidFill>
                            <a:latin typeface="Cambria Math" panose="02040503050406030204" pitchFamily="18" charset="0"/>
                          </a:rPr>
                          <m:t>θ</m:t>
                        </m:r>
                      </m:e>
                    </m:acc>
                  </m:oMath>
                </a14:m>
                <a:r>
                  <a:rPr lang="it-IT" sz="1300" baseline="-25000" dirty="0">
                    <a:solidFill>
                      <a:schemeClr val="tx1">
                        <a:lumMod val="65000"/>
                        <a:lumOff val="35000"/>
                      </a:schemeClr>
                    </a:solidFill>
                  </a:rPr>
                  <a:t>x</a:t>
                </a:r>
              </a:p>
            </p:txBody>
          </p:sp>
        </mc:Choice>
        <mc:Fallback xmlns="">
          <p:sp>
            <p:nvSpPr>
              <p:cNvPr id="17" name="Rettangolo 16"/>
              <p:cNvSpPr>
                <a:spLocks noRot="1" noChangeAspect="1" noMove="1" noResize="1" noEditPoints="1" noAdjustHandles="1" noChangeArrowheads="1" noChangeShapeType="1" noTextEdit="1"/>
              </p:cNvSpPr>
              <p:nvPr/>
            </p:nvSpPr>
            <p:spPr>
              <a:xfrm>
                <a:off x="3474495" y="5608626"/>
                <a:ext cx="1455848" cy="294568"/>
              </a:xfrm>
              <a:prstGeom prst="rect">
                <a:avLst/>
              </a:prstGeom>
              <a:blipFill>
                <a:blip r:embed="rId7"/>
                <a:stretch>
                  <a:fillRect l="-837" r="-4184" b="-18750"/>
                </a:stretch>
              </a:blipFill>
            </p:spPr>
            <p:txBody>
              <a:bodyPr/>
              <a:lstStyle/>
              <a:p>
                <a:r>
                  <a:rPr lang="it-IT">
                    <a:noFill/>
                  </a:rPr>
                  <a:t> </a:t>
                </a:r>
              </a:p>
            </p:txBody>
          </p:sp>
        </mc:Fallback>
      </mc:AlternateContent>
      <p:sp>
        <p:nvSpPr>
          <p:cNvPr id="18" name="CasellaDiTesto 17"/>
          <p:cNvSpPr txBox="1"/>
          <p:nvPr/>
        </p:nvSpPr>
        <p:spPr>
          <a:xfrm>
            <a:off x="1756495" y="5609245"/>
            <a:ext cx="1917718" cy="292388"/>
          </a:xfrm>
          <a:prstGeom prst="rect">
            <a:avLst/>
          </a:prstGeom>
          <a:noFill/>
        </p:spPr>
        <p:txBody>
          <a:bodyPr wrap="square" rtlCol="0">
            <a:spAutoFit/>
          </a:bodyPr>
          <a:lstStyle/>
          <a:p>
            <a:r>
              <a:rPr lang="it-IT" sz="1300" dirty="0" err="1">
                <a:solidFill>
                  <a:schemeClr val="tx1">
                    <a:lumMod val="65000"/>
                    <a:lumOff val="35000"/>
                  </a:schemeClr>
                </a:solidFill>
                <a:latin typeface="Trebuchet MS" panose="020B0603020202020204" pitchFamily="34" charset="0"/>
              </a:rPr>
              <a:t>Temporal</a:t>
            </a:r>
            <a:r>
              <a:rPr lang="it-IT" sz="1300" dirty="0">
                <a:solidFill>
                  <a:schemeClr val="tx1">
                    <a:lumMod val="65000"/>
                    <a:lumOff val="35000"/>
                  </a:schemeClr>
                </a:solidFill>
                <a:latin typeface="Trebuchet MS" panose="020B0603020202020204" pitchFamily="34" charset="0"/>
              </a:rPr>
              <a:t> </a:t>
            </a:r>
            <a:r>
              <a:rPr lang="it-IT" sz="1300" dirty="0" err="1">
                <a:solidFill>
                  <a:schemeClr val="tx1">
                    <a:lumMod val="65000"/>
                    <a:lumOff val="35000"/>
                  </a:schemeClr>
                </a:solidFill>
                <a:latin typeface="Trebuchet MS" panose="020B0603020202020204" pitchFamily="34" charset="0"/>
              </a:rPr>
              <a:t>anomalies</a:t>
            </a:r>
            <a:r>
              <a:rPr lang="it-IT" sz="1300" dirty="0">
                <a:solidFill>
                  <a:schemeClr val="tx1">
                    <a:lumMod val="65000"/>
                    <a:lumOff val="35000"/>
                  </a:schemeClr>
                </a:solidFill>
                <a:latin typeface="Trebuchet MS" panose="020B0603020202020204" pitchFamily="34" charset="0"/>
              </a:rPr>
              <a:t>:</a:t>
            </a:r>
          </a:p>
        </p:txBody>
      </p:sp>
      <p:pic>
        <p:nvPicPr>
          <p:cNvPr id="27" name="Immagin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68972" y="4585975"/>
            <a:ext cx="2520000" cy="1548211"/>
          </a:xfrm>
          <a:prstGeom prst="rect">
            <a:avLst/>
          </a:prstGeom>
        </p:spPr>
      </p:pic>
      <p:sp>
        <p:nvSpPr>
          <p:cNvPr id="29" name="Rettangolo 28"/>
          <p:cNvSpPr/>
          <p:nvPr/>
        </p:nvSpPr>
        <p:spPr>
          <a:xfrm>
            <a:off x="7284500" y="5150693"/>
            <a:ext cx="95296" cy="941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0" name="Connettore 2 29"/>
          <p:cNvCxnSpPr/>
          <p:nvPr/>
        </p:nvCxnSpPr>
        <p:spPr>
          <a:xfrm>
            <a:off x="6895675" y="6196616"/>
            <a:ext cx="2880000" cy="6973"/>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flipV="1">
            <a:off x="7042862" y="4527346"/>
            <a:ext cx="0" cy="180000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flipV="1">
            <a:off x="6895675" y="5150693"/>
            <a:ext cx="2880000" cy="1103786"/>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9775675" y="6196616"/>
            <a:ext cx="425210" cy="276999"/>
          </a:xfrm>
          <a:prstGeom prst="rect">
            <a:avLst/>
          </a:prstGeom>
          <a:noFill/>
        </p:spPr>
        <p:txBody>
          <a:bodyPr wrap="square" rtlCol="0">
            <a:spAutoFit/>
          </a:bodyPr>
          <a:lstStyle/>
          <a:p>
            <a:r>
              <a:rPr lang="it-IT" sz="1200" dirty="0"/>
              <a:t>i</a:t>
            </a:r>
          </a:p>
        </p:txBody>
      </p:sp>
      <p:sp>
        <p:nvSpPr>
          <p:cNvPr id="34" name="CasellaDiTesto 33"/>
          <p:cNvSpPr txBox="1"/>
          <p:nvPr/>
        </p:nvSpPr>
        <p:spPr>
          <a:xfrm>
            <a:off x="6683070" y="4388847"/>
            <a:ext cx="425210" cy="276999"/>
          </a:xfrm>
          <a:prstGeom prst="rect">
            <a:avLst/>
          </a:prstGeom>
          <a:noFill/>
        </p:spPr>
        <p:txBody>
          <a:bodyPr wrap="square" rtlCol="0">
            <a:spAutoFit/>
          </a:bodyPr>
          <a:lstStyle/>
          <a:p>
            <a:r>
              <a:rPr lang="it-IT" sz="1200" dirty="0"/>
              <a:t>j</a:t>
            </a:r>
          </a:p>
        </p:txBody>
      </p:sp>
      <p:sp>
        <p:nvSpPr>
          <p:cNvPr id="35" name="CasellaDiTesto 34"/>
          <p:cNvSpPr txBox="1"/>
          <p:nvPr/>
        </p:nvSpPr>
        <p:spPr>
          <a:xfrm>
            <a:off x="9883431" y="4920360"/>
            <a:ext cx="425210" cy="276999"/>
          </a:xfrm>
          <a:prstGeom prst="rect">
            <a:avLst/>
          </a:prstGeom>
          <a:noFill/>
        </p:spPr>
        <p:txBody>
          <a:bodyPr wrap="square" rtlCol="0">
            <a:spAutoFit/>
          </a:bodyPr>
          <a:lstStyle/>
          <a:p>
            <a:r>
              <a:rPr lang="it-IT" sz="1200" dirty="0"/>
              <a:t>t</a:t>
            </a:r>
          </a:p>
        </p:txBody>
      </p:sp>
      <p:cxnSp>
        <p:nvCxnSpPr>
          <p:cNvPr id="37" name="Connettore 7 36"/>
          <p:cNvCxnSpPr>
            <a:stCxn id="29" idx="2"/>
          </p:cNvCxnSpPr>
          <p:nvPr/>
        </p:nvCxnSpPr>
        <p:spPr>
          <a:xfrm rot="5400000">
            <a:off x="6935448" y="4986665"/>
            <a:ext cx="138500" cy="654900"/>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CasellaDiTesto 37"/>
              <p:cNvSpPr txBox="1"/>
              <p:nvPr/>
            </p:nvSpPr>
            <p:spPr>
              <a:xfrm>
                <a:off x="6122551" y="5096513"/>
                <a:ext cx="725374" cy="392993"/>
              </a:xfrm>
              <a:prstGeom prst="rect">
                <a:avLst/>
              </a:prstGeom>
              <a:noFill/>
            </p:spPr>
            <p:txBody>
              <a:bodyPr wrap="square" rtlCol="0">
                <a:spAutoFit/>
              </a:bodyPr>
              <a:lstStyle/>
              <a:p>
                <a14:m>
                  <m:oMath xmlns:m="http://schemas.openxmlformats.org/officeDocument/2006/math">
                    <m:r>
                      <m:rPr>
                        <m:sty m:val="p"/>
                      </m:rPr>
                      <a:rPr lang="el-GR" sz="2000" baseline="-25000" dirty="0">
                        <a:solidFill>
                          <a:srgbClr val="FF0000"/>
                        </a:solidFill>
                        <a:latin typeface="Cambria Math" panose="02040503050406030204" pitchFamily="18" charset="0"/>
                      </a:rPr>
                      <m:t>θ</m:t>
                    </m:r>
                  </m:oMath>
                </a14:m>
                <a:r>
                  <a:rPr lang="it-IT" sz="2000" baseline="-25000" dirty="0">
                    <a:solidFill>
                      <a:srgbClr val="FF0000"/>
                    </a:solidFill>
                  </a:rPr>
                  <a:t> x, t</a:t>
                </a:r>
              </a:p>
            </p:txBody>
          </p:sp>
        </mc:Choice>
        <mc:Fallback xmlns="">
          <p:sp>
            <p:nvSpPr>
              <p:cNvPr id="38" name="CasellaDiTesto 37"/>
              <p:cNvSpPr txBox="1">
                <a:spLocks noRot="1" noChangeAspect="1" noMove="1" noResize="1" noEditPoints="1" noAdjustHandles="1" noChangeArrowheads="1" noChangeShapeType="1" noTextEdit="1"/>
              </p:cNvSpPr>
              <p:nvPr/>
            </p:nvSpPr>
            <p:spPr>
              <a:xfrm>
                <a:off x="6122551" y="5096513"/>
                <a:ext cx="725374" cy="392993"/>
              </a:xfrm>
              <a:prstGeom prst="rect">
                <a:avLst/>
              </a:prstGeom>
              <a:blipFill>
                <a:blip r:embed="rId9"/>
                <a:stretch>
                  <a:fillRect b="-26154"/>
                </a:stretch>
              </a:blipFill>
            </p:spPr>
            <p:txBody>
              <a:bodyPr/>
              <a:lstStyle/>
              <a:p>
                <a:r>
                  <a:rPr lang="it-IT">
                    <a:noFill/>
                  </a:rPr>
                  <a:t> </a:t>
                </a:r>
              </a:p>
            </p:txBody>
          </p:sp>
        </mc:Fallback>
      </mc:AlternateContent>
      <p:sp>
        <p:nvSpPr>
          <p:cNvPr id="42" name="Rettangolo 41"/>
          <p:cNvSpPr/>
          <p:nvPr/>
        </p:nvSpPr>
        <p:spPr>
          <a:xfrm>
            <a:off x="9144157" y="6475692"/>
            <a:ext cx="1191352" cy="276999"/>
          </a:xfrm>
          <a:prstGeom prst="rect">
            <a:avLst/>
          </a:prstGeom>
        </p:spPr>
        <p:txBody>
          <a:bodyPr wrap="none">
            <a:spAutoFit/>
          </a:bodyPr>
          <a:lstStyle/>
          <a:p>
            <a:r>
              <a:rPr lang="it-IT" sz="1200" dirty="0">
                <a:solidFill>
                  <a:srgbClr val="666666"/>
                </a:solidFill>
                <a:latin typeface="Trebuchet MS"/>
                <a:ea typeface="Trebuchet MS"/>
                <a:cs typeface="Trebuchet MS"/>
                <a:sym typeface="Trebuchet MS"/>
              </a:rPr>
              <a:t>Ex. of data set</a:t>
            </a:r>
            <a:endParaRPr lang="it-IT" sz="1200" dirty="0"/>
          </a:p>
        </p:txBody>
      </p:sp>
      <p:cxnSp>
        <p:nvCxnSpPr>
          <p:cNvPr id="44" name="Connettore 2 43"/>
          <p:cNvCxnSpPr/>
          <p:nvPr/>
        </p:nvCxnSpPr>
        <p:spPr>
          <a:xfrm>
            <a:off x="7284501" y="5150694"/>
            <a:ext cx="848385" cy="856407"/>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Connettore 2 44"/>
          <p:cNvCxnSpPr/>
          <p:nvPr/>
        </p:nvCxnSpPr>
        <p:spPr>
          <a:xfrm flipV="1">
            <a:off x="7316401" y="5165468"/>
            <a:ext cx="816485" cy="841633"/>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Connettore 2 58"/>
          <p:cNvCxnSpPr/>
          <p:nvPr/>
        </p:nvCxnSpPr>
        <p:spPr>
          <a:xfrm flipH="1">
            <a:off x="4965757" y="5225479"/>
            <a:ext cx="464820" cy="13506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ttore 2 59"/>
          <p:cNvCxnSpPr/>
          <p:nvPr/>
        </p:nvCxnSpPr>
        <p:spPr>
          <a:xfrm flipH="1">
            <a:off x="4991939" y="5651449"/>
            <a:ext cx="475364" cy="1022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ttore 2 61"/>
          <p:cNvCxnSpPr/>
          <p:nvPr/>
        </p:nvCxnSpPr>
        <p:spPr>
          <a:xfrm flipV="1">
            <a:off x="8167220" y="5106111"/>
            <a:ext cx="1197945" cy="48017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Rettangolo 35"/>
          <p:cNvSpPr/>
          <p:nvPr/>
        </p:nvSpPr>
        <p:spPr>
          <a:xfrm>
            <a:off x="116995" y="6460303"/>
            <a:ext cx="1763321" cy="292388"/>
          </a:xfrm>
          <a:prstGeom prst="rect">
            <a:avLst/>
          </a:prstGeom>
        </p:spPr>
        <p:txBody>
          <a:bodyPr wrap="square">
            <a:spAutoFit/>
          </a:bodyPr>
          <a:lstStyle/>
          <a:p>
            <a:pPr algn="just">
              <a:buClr>
                <a:schemeClr val="dk1"/>
              </a:buClr>
              <a:buSzPts val="1100"/>
            </a:pPr>
            <a:r>
              <a:rPr lang="it-IT" sz="1300" dirty="0" err="1" smtClean="0">
                <a:solidFill>
                  <a:srgbClr val="666666"/>
                </a:solidFill>
                <a:latin typeface="Trebuchet MS"/>
                <a:ea typeface="Trebuchet MS"/>
                <a:cs typeface="Trebuchet MS"/>
                <a:sym typeface="Trebuchet MS"/>
              </a:rPr>
              <a:t>Vauchad</a:t>
            </a:r>
            <a:r>
              <a:rPr lang="it-IT" sz="1300" dirty="0" smtClean="0">
                <a:solidFill>
                  <a:srgbClr val="666666"/>
                </a:solidFill>
                <a:latin typeface="Trebuchet MS"/>
                <a:ea typeface="Trebuchet MS"/>
                <a:cs typeface="Trebuchet MS"/>
                <a:sym typeface="Trebuchet MS"/>
              </a:rPr>
              <a:t> </a:t>
            </a:r>
            <a:r>
              <a:rPr lang="it-IT" sz="1300" dirty="0">
                <a:solidFill>
                  <a:srgbClr val="666666"/>
                </a:solidFill>
                <a:latin typeface="Trebuchet MS"/>
                <a:ea typeface="Trebuchet MS"/>
                <a:cs typeface="Trebuchet MS"/>
                <a:sym typeface="Trebuchet MS"/>
              </a:rPr>
              <a:t>et al., 1985</a:t>
            </a:r>
          </a:p>
        </p:txBody>
      </p:sp>
      <p:sp>
        <p:nvSpPr>
          <p:cNvPr id="40" name="Rettangolo 39"/>
          <p:cNvSpPr/>
          <p:nvPr/>
        </p:nvSpPr>
        <p:spPr>
          <a:xfrm>
            <a:off x="11615941" y="6550223"/>
            <a:ext cx="576059" cy="307777"/>
          </a:xfrm>
          <a:prstGeom prst="rect">
            <a:avLst/>
          </a:prstGeom>
        </p:spPr>
        <p:txBody>
          <a:bodyPr wrap="square">
            <a:spAutoFit/>
          </a:bodyPr>
          <a:lstStyle/>
          <a:p>
            <a:r>
              <a:rPr lang="en-US" sz="1400" b="1" dirty="0" smtClean="0">
                <a:solidFill>
                  <a:srgbClr val="0096D0"/>
                </a:solidFill>
                <a:latin typeface="Trebuchet MS"/>
                <a:ea typeface="Trebuchet MS"/>
                <a:cs typeface="Trebuchet MS"/>
                <a:sym typeface="Trebuchet MS"/>
              </a:rPr>
              <a:t>3/10</a:t>
            </a:r>
            <a:endParaRPr lang="it-IT" sz="1400" dirty="0"/>
          </a:p>
        </p:txBody>
      </p:sp>
      <p:pic>
        <p:nvPicPr>
          <p:cNvPr id="41" name="Immagin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2000" y="90000"/>
            <a:ext cx="900000" cy="314888"/>
          </a:xfrm>
          <a:prstGeom prst="rect">
            <a:avLst/>
          </a:prstGeom>
        </p:spPr>
      </p:pic>
    </p:spTree>
    <p:extLst>
      <p:ext uri="{BB962C8B-B14F-4D97-AF65-F5344CB8AC3E}">
        <p14:creationId xmlns:p14="http://schemas.microsoft.com/office/powerpoint/2010/main" val="327402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53" presetClass="entr" presetSubtype="16"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par>
                                <p:cTn id="27" presetID="53" presetClass="entr" presetSubtype="16"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4" name="Immagine 3"/>
          <p:cNvPicPr>
            <a:picLocks noChangeAspect="1"/>
          </p:cNvPicPr>
          <p:nvPr/>
        </p:nvPicPr>
        <p:blipFill rotWithShape="1">
          <a:blip r:embed="rId3" cstate="print">
            <a:extLst>
              <a:ext uri="{28A0092B-C50C-407E-A947-70E740481C1C}">
                <a14:useLocalDpi xmlns:a14="http://schemas.microsoft.com/office/drawing/2010/main" val="0"/>
              </a:ext>
            </a:extLst>
          </a:blip>
          <a:srcRect l="7917" t="800" r="9165" b="2534"/>
          <a:stretch/>
        </p:blipFill>
        <p:spPr>
          <a:xfrm>
            <a:off x="7932329" y="430223"/>
            <a:ext cx="3359671" cy="6120000"/>
          </a:xfrm>
          <a:prstGeom prst="rect">
            <a:avLst/>
          </a:prstGeom>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382" y="2810072"/>
            <a:ext cx="7740000" cy="3871091"/>
          </a:xfrm>
          <a:prstGeom prst="rect">
            <a:avLst/>
          </a:prstGeom>
        </p:spPr>
      </p:pic>
      <p:sp>
        <p:nvSpPr>
          <p:cNvPr id="6" name="Rettangolo 5"/>
          <p:cNvSpPr/>
          <p:nvPr/>
        </p:nvSpPr>
        <p:spPr>
          <a:xfrm>
            <a:off x="101878" y="138365"/>
            <a:ext cx="5192498" cy="323165"/>
          </a:xfrm>
          <a:prstGeom prst="rect">
            <a:avLst/>
          </a:prstGeom>
        </p:spPr>
        <p:txBody>
          <a:bodyPr wrap="square">
            <a:spAutoFit/>
          </a:bodyPr>
          <a:lstStyle/>
          <a:p>
            <a:r>
              <a:rPr lang="en-US" sz="1500" b="1" dirty="0">
                <a:solidFill>
                  <a:srgbClr val="0096D0"/>
                </a:solidFill>
                <a:latin typeface="Trebuchet MS"/>
                <a:ea typeface="Trebuchet MS"/>
                <a:cs typeface="Trebuchet MS"/>
                <a:sym typeface="Trebuchet MS"/>
              </a:rPr>
              <a:t>Spatial analysis:</a:t>
            </a:r>
            <a:endParaRPr lang="it-IT" sz="1500" dirty="0"/>
          </a:p>
        </p:txBody>
      </p:sp>
      <p:sp>
        <p:nvSpPr>
          <p:cNvPr id="7" name="Rettangolo 6"/>
          <p:cNvSpPr/>
          <p:nvPr/>
        </p:nvSpPr>
        <p:spPr>
          <a:xfrm>
            <a:off x="101877" y="443670"/>
            <a:ext cx="7767505" cy="1815882"/>
          </a:xfrm>
          <a:prstGeom prst="rect">
            <a:avLst/>
          </a:prstGeom>
        </p:spPr>
        <p:txBody>
          <a:bodyPr wrap="square">
            <a:spAutoFit/>
          </a:bodyPr>
          <a:lstStyle/>
          <a:p>
            <a:pPr algn="just">
              <a:buClr>
                <a:schemeClr val="dk1"/>
              </a:buClr>
              <a:buSzPts val="1100"/>
            </a:pPr>
            <a:r>
              <a:rPr lang="it-IT" sz="1400" dirty="0">
                <a:solidFill>
                  <a:srgbClr val="666666"/>
                </a:solidFill>
                <a:latin typeface="Trebuchet MS"/>
                <a:ea typeface="Trebuchet MS"/>
                <a:cs typeface="Trebuchet MS"/>
                <a:sym typeface="Trebuchet MS"/>
              </a:rPr>
              <a:t>Over the </a:t>
            </a:r>
            <a:r>
              <a:rPr lang="it-IT" sz="1400" dirty="0" err="1">
                <a:solidFill>
                  <a:srgbClr val="666666"/>
                </a:solidFill>
                <a:latin typeface="Trebuchet MS"/>
                <a:ea typeface="Trebuchet MS"/>
                <a:cs typeface="Trebuchet MS"/>
                <a:sym typeface="Trebuchet MS"/>
              </a:rPr>
              <a:t>irrigable</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land</a:t>
            </a:r>
            <a:r>
              <a:rPr lang="it-IT" sz="1400" dirty="0">
                <a:solidFill>
                  <a:srgbClr val="666666"/>
                </a:solidFill>
                <a:latin typeface="Trebuchet MS"/>
                <a:ea typeface="Trebuchet MS"/>
                <a:cs typeface="Trebuchet MS"/>
                <a:sym typeface="Trebuchet MS"/>
              </a:rPr>
              <a:t>, the </a:t>
            </a:r>
            <a:r>
              <a:rPr lang="it-IT" sz="1400" dirty="0" err="1">
                <a:solidFill>
                  <a:srgbClr val="666666"/>
                </a:solidFill>
                <a:latin typeface="Trebuchet MS"/>
                <a:ea typeface="Trebuchet MS"/>
                <a:cs typeface="Trebuchet MS"/>
                <a:sym typeface="Trebuchet MS"/>
              </a:rPr>
              <a:t>spatial</a:t>
            </a:r>
            <a:r>
              <a:rPr lang="it-IT" sz="1400" dirty="0">
                <a:solidFill>
                  <a:srgbClr val="666666"/>
                </a:solidFill>
                <a:latin typeface="Trebuchet MS"/>
                <a:ea typeface="Trebuchet MS"/>
                <a:cs typeface="Trebuchet MS"/>
                <a:sym typeface="Trebuchet MS"/>
              </a:rPr>
              <a:t> relative </a:t>
            </a:r>
            <a:r>
              <a:rPr lang="it-IT" sz="1400" dirty="0" err="1">
                <a:solidFill>
                  <a:srgbClr val="666666"/>
                </a:solidFill>
                <a:latin typeface="Trebuchet MS"/>
                <a:ea typeface="Trebuchet MS"/>
                <a:cs typeface="Trebuchet MS"/>
                <a:sym typeface="Trebuchet MS"/>
              </a:rPr>
              <a:t>differences</a:t>
            </a:r>
            <a:r>
              <a:rPr lang="it-IT" sz="1400" dirty="0">
                <a:solidFill>
                  <a:srgbClr val="666666"/>
                </a:solidFill>
                <a:latin typeface="Trebuchet MS"/>
                <a:ea typeface="Trebuchet MS"/>
                <a:cs typeface="Trebuchet MS"/>
                <a:sym typeface="Trebuchet MS"/>
              </a:rPr>
              <a:t> are </a:t>
            </a:r>
            <a:r>
              <a:rPr lang="it-IT" sz="1400" dirty="0" err="1">
                <a:solidFill>
                  <a:srgbClr val="666666"/>
                </a:solidFill>
                <a:latin typeface="Trebuchet MS"/>
                <a:ea typeface="Trebuchet MS"/>
                <a:cs typeface="Trebuchet MS"/>
                <a:sym typeface="Trebuchet MS"/>
              </a:rPr>
              <a:t>expected</a:t>
            </a:r>
            <a:r>
              <a:rPr lang="it-IT" sz="1400" dirty="0">
                <a:solidFill>
                  <a:srgbClr val="666666"/>
                </a:solidFill>
                <a:latin typeface="Trebuchet MS"/>
                <a:ea typeface="Trebuchet MS"/>
                <a:cs typeface="Trebuchet MS"/>
                <a:sym typeface="Trebuchet MS"/>
              </a:rPr>
              <a:t> to assume </a:t>
            </a:r>
            <a:r>
              <a:rPr lang="it-IT" sz="1400" dirty="0" err="1">
                <a:solidFill>
                  <a:srgbClr val="666666"/>
                </a:solidFill>
                <a:latin typeface="Trebuchet MS"/>
                <a:ea typeface="Trebuchet MS"/>
                <a:cs typeface="Trebuchet MS"/>
                <a:sym typeface="Trebuchet MS"/>
              </a:rPr>
              <a:t>higher</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values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greater</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than</a:t>
            </a:r>
            <a:r>
              <a:rPr lang="it-IT" sz="1400" dirty="0">
                <a:solidFill>
                  <a:srgbClr val="666666"/>
                </a:solidFill>
                <a:latin typeface="Trebuchet MS"/>
                <a:ea typeface="Trebuchet MS"/>
                <a:cs typeface="Trebuchet MS"/>
                <a:sym typeface="Trebuchet MS"/>
              </a:rPr>
              <a:t> zero) </a:t>
            </a:r>
            <a:r>
              <a:rPr lang="it-IT" sz="1400" dirty="0" err="1">
                <a:solidFill>
                  <a:srgbClr val="666666"/>
                </a:solidFill>
                <a:latin typeface="Trebuchet MS"/>
                <a:ea typeface="Trebuchet MS"/>
                <a:cs typeface="Trebuchet MS"/>
                <a:sym typeface="Trebuchet MS"/>
              </a:rPr>
              <a:t>than</a:t>
            </a:r>
            <a:r>
              <a:rPr lang="it-IT" sz="1400" dirty="0">
                <a:solidFill>
                  <a:srgbClr val="666666"/>
                </a:solidFill>
                <a:latin typeface="Trebuchet MS"/>
                <a:ea typeface="Trebuchet MS"/>
                <a:cs typeface="Trebuchet MS"/>
                <a:sym typeface="Trebuchet MS"/>
              </a:rPr>
              <a:t> over the </a:t>
            </a:r>
            <a:r>
              <a:rPr lang="it-IT" sz="1400" dirty="0" err="1">
                <a:solidFill>
                  <a:srgbClr val="666666"/>
                </a:solidFill>
                <a:latin typeface="Trebuchet MS"/>
                <a:ea typeface="Trebuchet MS"/>
                <a:cs typeface="Trebuchet MS"/>
                <a:sym typeface="Trebuchet MS"/>
              </a:rPr>
              <a:t>surronding</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dryland</a:t>
            </a:r>
            <a:r>
              <a:rPr lang="it-IT" sz="1400" dirty="0">
                <a:solidFill>
                  <a:srgbClr val="666666"/>
                </a:solidFill>
                <a:latin typeface="Trebuchet MS"/>
                <a:ea typeface="Trebuchet MS"/>
                <a:cs typeface="Trebuchet MS"/>
                <a:sym typeface="Trebuchet MS"/>
              </a:rPr>
              <a:t>. </a:t>
            </a:r>
          </a:p>
          <a:p>
            <a:pPr algn="just">
              <a:buClr>
                <a:schemeClr val="dk1"/>
              </a:buClr>
              <a:buSzPts val="1100"/>
            </a:pPr>
            <a:endParaRPr lang="it-IT" sz="1400" dirty="0">
              <a:solidFill>
                <a:srgbClr val="666666"/>
              </a:solidFill>
              <a:latin typeface="Trebuchet MS"/>
              <a:ea typeface="Trebuchet MS"/>
              <a:cs typeface="Trebuchet MS"/>
              <a:sym typeface="Trebuchet MS"/>
            </a:endParaRPr>
          </a:p>
          <a:p>
            <a:pPr algn="just">
              <a:buClr>
                <a:schemeClr val="dk1"/>
              </a:buClr>
              <a:buSzPts val="1100"/>
            </a:pPr>
            <a:r>
              <a:rPr lang="it-IT" sz="1400" dirty="0" err="1">
                <a:solidFill>
                  <a:srgbClr val="666666"/>
                </a:solidFill>
                <a:latin typeface="Trebuchet MS"/>
                <a:ea typeface="Trebuchet MS"/>
                <a:cs typeface="Trebuchet MS"/>
                <a:sym typeface="Trebuchet MS"/>
              </a:rPr>
              <a:t>Good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performaces</a:t>
            </a:r>
            <a:r>
              <a:rPr lang="it-IT" sz="1400" dirty="0">
                <a:solidFill>
                  <a:srgbClr val="666666"/>
                </a:solidFill>
                <a:latin typeface="Trebuchet MS"/>
                <a:ea typeface="Trebuchet MS"/>
                <a:cs typeface="Trebuchet MS"/>
                <a:sym typeface="Trebuchet MS"/>
              </a:rPr>
              <a:t> of the L-band passive </a:t>
            </a:r>
            <a:r>
              <a:rPr lang="it-IT" sz="1400" dirty="0" err="1">
                <a:solidFill>
                  <a:srgbClr val="666666"/>
                </a:solidFill>
                <a:latin typeface="Trebuchet MS"/>
                <a:ea typeface="Trebuchet MS"/>
                <a:cs typeface="Trebuchet MS"/>
                <a:sym typeface="Trebuchet MS"/>
              </a:rPr>
              <a:t>microwave</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downscaled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products</a:t>
            </a:r>
            <a:r>
              <a:rPr lang="it-IT" sz="1400" dirty="0">
                <a:solidFill>
                  <a:srgbClr val="666666"/>
                </a:solidFill>
                <a:latin typeface="Trebuchet MS"/>
                <a:ea typeface="Trebuchet MS"/>
                <a:cs typeface="Trebuchet MS"/>
                <a:sym typeface="Trebuchet MS"/>
              </a:rPr>
              <a:t> (SMOS and SMAP </a:t>
            </a:r>
            <a:r>
              <a:rPr lang="it-IT" sz="1400" dirty="0" err="1">
                <a:solidFill>
                  <a:srgbClr val="666666"/>
                </a:solidFill>
                <a:latin typeface="Trebuchet MS"/>
                <a:ea typeface="Trebuchet MS"/>
                <a:cs typeface="Trebuchet MS"/>
                <a:sym typeface="Trebuchet MS"/>
              </a:rPr>
              <a:t>at</a:t>
            </a:r>
            <a:r>
              <a:rPr lang="it-IT" sz="1400" dirty="0">
                <a:solidFill>
                  <a:srgbClr val="666666"/>
                </a:solidFill>
                <a:latin typeface="Trebuchet MS"/>
                <a:ea typeface="Trebuchet MS"/>
                <a:cs typeface="Trebuchet MS"/>
                <a:sym typeface="Trebuchet MS"/>
              </a:rPr>
              <a:t> 1 km).</a:t>
            </a:r>
          </a:p>
          <a:p>
            <a:pPr algn="just">
              <a:buClr>
                <a:schemeClr val="dk1"/>
              </a:buClr>
              <a:buSzPts val="1100"/>
            </a:pPr>
            <a:endParaRPr lang="it-IT" sz="1400" dirty="0">
              <a:solidFill>
                <a:srgbClr val="666666"/>
              </a:solidFill>
              <a:latin typeface="Trebuchet MS"/>
              <a:ea typeface="Trebuchet MS"/>
              <a:cs typeface="Trebuchet MS"/>
              <a:sym typeface="Trebuchet MS"/>
            </a:endParaRPr>
          </a:p>
          <a:p>
            <a:pPr algn="just">
              <a:buClr>
                <a:schemeClr val="dk1"/>
              </a:buClr>
              <a:buSzPts val="1100"/>
            </a:pPr>
            <a:r>
              <a:rPr lang="it-IT" sz="1400" dirty="0">
                <a:solidFill>
                  <a:srgbClr val="666666"/>
                </a:solidFill>
                <a:latin typeface="Trebuchet MS"/>
                <a:ea typeface="Trebuchet MS"/>
                <a:cs typeface="Trebuchet MS"/>
                <a:sym typeface="Trebuchet MS"/>
              </a:rPr>
              <a:t>The model can be </a:t>
            </a:r>
            <a:r>
              <a:rPr lang="it-IT" sz="1400" dirty="0" err="1">
                <a:solidFill>
                  <a:srgbClr val="666666"/>
                </a:solidFill>
                <a:latin typeface="Trebuchet MS"/>
                <a:ea typeface="Trebuchet MS"/>
                <a:cs typeface="Trebuchet MS"/>
                <a:sym typeface="Trebuchet MS"/>
              </a:rPr>
              <a:t>considered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as</a:t>
            </a:r>
            <a:r>
              <a:rPr lang="it-IT" sz="1400" dirty="0">
                <a:solidFill>
                  <a:srgbClr val="666666"/>
                </a:solidFill>
                <a:latin typeface="Trebuchet MS"/>
                <a:ea typeface="Trebuchet MS"/>
                <a:cs typeface="Trebuchet MS"/>
                <a:sym typeface="Trebuchet MS"/>
              </a:rPr>
              <a:t> a </a:t>
            </a:r>
            <a:r>
              <a:rPr lang="it-IT" sz="1400" dirty="0" err="1">
                <a:solidFill>
                  <a:srgbClr val="666666"/>
                </a:solidFill>
                <a:latin typeface="Trebuchet MS"/>
                <a:ea typeface="Trebuchet MS"/>
                <a:cs typeface="Trebuchet MS"/>
                <a:sym typeface="Trebuchet MS"/>
              </a:rPr>
              <a:t>reference</a:t>
            </a:r>
            <a:r>
              <a:rPr lang="it-IT" sz="1400" dirty="0">
                <a:solidFill>
                  <a:srgbClr val="666666"/>
                </a:solidFill>
                <a:latin typeface="Trebuchet MS"/>
                <a:ea typeface="Trebuchet MS"/>
                <a:cs typeface="Trebuchet MS"/>
                <a:sym typeface="Trebuchet MS"/>
              </a:rPr>
              <a:t> for a situation </a:t>
            </a:r>
            <a:r>
              <a:rPr lang="it-IT" sz="1400" dirty="0" err="1">
                <a:solidFill>
                  <a:srgbClr val="666666"/>
                </a:solidFill>
                <a:latin typeface="Trebuchet MS"/>
                <a:ea typeface="Trebuchet MS"/>
                <a:cs typeface="Trebuchet MS"/>
                <a:sym typeface="Trebuchet MS"/>
              </a:rPr>
              <a:t>not</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taking</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into</a:t>
            </a:r>
            <a:r>
              <a:rPr lang="it-IT" sz="1400" dirty="0">
                <a:solidFill>
                  <a:srgbClr val="666666"/>
                </a:solidFill>
                <a:latin typeface="Trebuchet MS"/>
                <a:ea typeface="Trebuchet MS"/>
                <a:cs typeface="Trebuchet MS"/>
                <a:sym typeface="Trebuchet MS"/>
              </a:rPr>
              <a:t> account of </a:t>
            </a:r>
            <a:r>
              <a:rPr lang="it-IT" sz="1400" dirty="0" err="1">
                <a:solidFill>
                  <a:srgbClr val="666666"/>
                </a:solidFill>
                <a:latin typeface="Trebuchet MS"/>
                <a:ea typeface="Trebuchet MS"/>
                <a:cs typeface="Trebuchet MS"/>
                <a:sym typeface="Trebuchet MS"/>
              </a:rPr>
              <a:t>irrigation</a:t>
            </a:r>
            <a:r>
              <a:rPr lang="it-IT" sz="1400" dirty="0">
                <a:solidFill>
                  <a:srgbClr val="666666"/>
                </a:solidFill>
                <a:latin typeface="Trebuchet MS"/>
                <a:ea typeface="Trebuchet MS"/>
                <a:cs typeface="Trebuchet MS"/>
                <a:sym typeface="Trebuchet MS"/>
              </a:rPr>
              <a:t>.</a:t>
            </a:r>
          </a:p>
        </p:txBody>
      </p:sp>
      <p:sp>
        <p:nvSpPr>
          <p:cNvPr id="8" name="Rettangolo 7"/>
          <p:cNvSpPr/>
          <p:nvPr/>
        </p:nvSpPr>
        <p:spPr>
          <a:xfrm>
            <a:off x="11615941" y="6550223"/>
            <a:ext cx="576059" cy="307777"/>
          </a:xfrm>
          <a:prstGeom prst="rect">
            <a:avLst/>
          </a:prstGeom>
        </p:spPr>
        <p:txBody>
          <a:bodyPr wrap="square">
            <a:spAutoFit/>
          </a:bodyPr>
          <a:lstStyle/>
          <a:p>
            <a:r>
              <a:rPr lang="en-US" sz="1400" b="1" dirty="0" smtClean="0">
                <a:solidFill>
                  <a:srgbClr val="0096D0"/>
                </a:solidFill>
                <a:latin typeface="Trebuchet MS"/>
                <a:ea typeface="Trebuchet MS"/>
                <a:cs typeface="Trebuchet MS"/>
                <a:sym typeface="Trebuchet MS"/>
              </a:rPr>
              <a:t>4/10</a:t>
            </a:r>
            <a:endParaRPr lang="it-IT" sz="1400" dirty="0"/>
          </a:p>
        </p:txBody>
      </p:sp>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2000" y="90000"/>
            <a:ext cx="900000" cy="314888"/>
          </a:xfrm>
          <a:prstGeom prst="rect">
            <a:avLst/>
          </a:prstGeom>
        </p:spPr>
      </p:pic>
    </p:spTree>
    <p:extLst>
      <p:ext uri="{BB962C8B-B14F-4D97-AF65-F5344CB8AC3E}">
        <p14:creationId xmlns:p14="http://schemas.microsoft.com/office/powerpoint/2010/main" val="664377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2" name="Rettangolo 1"/>
          <p:cNvSpPr/>
          <p:nvPr/>
        </p:nvSpPr>
        <p:spPr>
          <a:xfrm>
            <a:off x="101600" y="146619"/>
            <a:ext cx="5192498" cy="323165"/>
          </a:xfrm>
          <a:prstGeom prst="rect">
            <a:avLst/>
          </a:prstGeom>
        </p:spPr>
        <p:txBody>
          <a:bodyPr wrap="square">
            <a:spAutoFit/>
          </a:bodyPr>
          <a:lstStyle/>
          <a:p>
            <a:r>
              <a:rPr lang="en-US" sz="1500" b="1" dirty="0">
                <a:solidFill>
                  <a:srgbClr val="0096D0"/>
                </a:solidFill>
                <a:latin typeface="Trebuchet MS"/>
                <a:ea typeface="Trebuchet MS"/>
                <a:cs typeface="Trebuchet MS"/>
                <a:sym typeface="Trebuchet MS"/>
              </a:rPr>
              <a:t>Temporal analysis:</a:t>
            </a:r>
            <a:endParaRPr lang="it-IT" sz="1500" dirty="0"/>
          </a:p>
        </p:txBody>
      </p:sp>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5644" t="5974" r="5642" b="3575"/>
          <a:stretch/>
        </p:blipFill>
        <p:spPr>
          <a:xfrm>
            <a:off x="8098942" y="1701329"/>
            <a:ext cx="3960000" cy="4844197"/>
          </a:xfrm>
          <a:prstGeom prst="rect">
            <a:avLst/>
          </a:prstGeom>
        </p:spPr>
      </p:pic>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788" y="2674434"/>
            <a:ext cx="7740000" cy="3871092"/>
          </a:xfrm>
          <a:prstGeom prst="rect">
            <a:avLst/>
          </a:prstGeom>
        </p:spPr>
      </p:pic>
      <p:sp>
        <p:nvSpPr>
          <p:cNvPr id="5" name="Rettangolo 4"/>
          <p:cNvSpPr/>
          <p:nvPr/>
        </p:nvSpPr>
        <p:spPr>
          <a:xfrm>
            <a:off x="138788" y="486843"/>
            <a:ext cx="7740000" cy="1815882"/>
          </a:xfrm>
          <a:prstGeom prst="rect">
            <a:avLst/>
          </a:prstGeom>
        </p:spPr>
        <p:txBody>
          <a:bodyPr wrap="square">
            <a:spAutoFit/>
          </a:bodyPr>
          <a:lstStyle/>
          <a:p>
            <a:pPr algn="just">
              <a:buClr>
                <a:schemeClr val="dk1"/>
              </a:buClr>
              <a:buSzPts val="1100"/>
            </a:pPr>
            <a:r>
              <a:rPr lang="it-IT" sz="1400" dirty="0">
                <a:solidFill>
                  <a:srgbClr val="666666"/>
                </a:solidFill>
                <a:latin typeface="Trebuchet MS"/>
                <a:ea typeface="Trebuchet MS"/>
                <a:cs typeface="Trebuchet MS"/>
                <a:sym typeface="Trebuchet MS"/>
              </a:rPr>
              <a:t>Over the </a:t>
            </a:r>
            <a:r>
              <a:rPr lang="it-IT" sz="1400" dirty="0" err="1">
                <a:solidFill>
                  <a:srgbClr val="666666"/>
                </a:solidFill>
                <a:latin typeface="Trebuchet MS"/>
                <a:ea typeface="Trebuchet MS"/>
                <a:cs typeface="Trebuchet MS"/>
                <a:sym typeface="Trebuchet MS"/>
              </a:rPr>
              <a:t>irrigable</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land</a:t>
            </a:r>
            <a:r>
              <a:rPr lang="it-IT" sz="1400" dirty="0">
                <a:solidFill>
                  <a:srgbClr val="666666"/>
                </a:solidFill>
                <a:latin typeface="Trebuchet MS"/>
                <a:ea typeface="Trebuchet MS"/>
                <a:cs typeface="Trebuchet MS"/>
                <a:sym typeface="Trebuchet MS"/>
              </a:rPr>
              <a:t>, the </a:t>
            </a:r>
            <a:r>
              <a:rPr lang="it-IT" sz="1400" dirty="0" err="1">
                <a:solidFill>
                  <a:srgbClr val="666666"/>
                </a:solidFill>
                <a:latin typeface="Trebuchet MS"/>
                <a:ea typeface="Trebuchet MS"/>
                <a:cs typeface="Trebuchet MS"/>
                <a:sym typeface="Trebuchet MS"/>
              </a:rPr>
              <a:t>temporal</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anomalies</a:t>
            </a:r>
            <a:r>
              <a:rPr lang="it-IT" sz="1400" dirty="0">
                <a:solidFill>
                  <a:srgbClr val="666666"/>
                </a:solidFill>
                <a:latin typeface="Trebuchet MS"/>
                <a:ea typeface="Trebuchet MS"/>
                <a:cs typeface="Trebuchet MS"/>
                <a:sym typeface="Trebuchet MS"/>
              </a:rPr>
              <a:t> are </a:t>
            </a:r>
            <a:r>
              <a:rPr lang="it-IT" sz="1400" dirty="0" err="1">
                <a:solidFill>
                  <a:srgbClr val="666666"/>
                </a:solidFill>
                <a:latin typeface="Trebuchet MS"/>
                <a:ea typeface="Trebuchet MS"/>
                <a:cs typeface="Trebuchet MS"/>
                <a:sym typeface="Trebuchet MS"/>
              </a:rPr>
              <a:t>expected</a:t>
            </a:r>
            <a:r>
              <a:rPr lang="it-IT" sz="1400" dirty="0">
                <a:solidFill>
                  <a:srgbClr val="666666"/>
                </a:solidFill>
                <a:latin typeface="Trebuchet MS"/>
                <a:ea typeface="Trebuchet MS"/>
                <a:cs typeface="Trebuchet MS"/>
                <a:sym typeface="Trebuchet MS"/>
              </a:rPr>
              <a:t> to assume </a:t>
            </a:r>
            <a:r>
              <a:rPr lang="it-IT" sz="1400" dirty="0" err="1">
                <a:solidFill>
                  <a:srgbClr val="666666"/>
                </a:solidFill>
                <a:latin typeface="Trebuchet MS"/>
                <a:ea typeface="Trebuchet MS"/>
                <a:cs typeface="Trebuchet MS"/>
                <a:sym typeface="Trebuchet MS"/>
              </a:rPr>
              <a:t>higher</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values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greater</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than</a:t>
            </a:r>
            <a:r>
              <a:rPr lang="it-IT" sz="1400" dirty="0">
                <a:solidFill>
                  <a:srgbClr val="666666"/>
                </a:solidFill>
                <a:latin typeface="Trebuchet MS"/>
                <a:ea typeface="Trebuchet MS"/>
                <a:cs typeface="Trebuchet MS"/>
                <a:sym typeface="Trebuchet MS"/>
              </a:rPr>
              <a:t> or </a:t>
            </a:r>
            <a:r>
              <a:rPr lang="it-IT" sz="1400" dirty="0" err="1">
                <a:solidFill>
                  <a:srgbClr val="666666"/>
                </a:solidFill>
                <a:latin typeface="Trebuchet MS"/>
                <a:ea typeface="Trebuchet MS"/>
                <a:cs typeface="Trebuchet MS"/>
                <a:sym typeface="Trebuchet MS"/>
              </a:rPr>
              <a:t>equal</a:t>
            </a:r>
            <a:r>
              <a:rPr lang="it-IT" sz="1400" dirty="0">
                <a:solidFill>
                  <a:srgbClr val="666666"/>
                </a:solidFill>
                <a:latin typeface="Trebuchet MS"/>
                <a:ea typeface="Trebuchet MS"/>
                <a:cs typeface="Trebuchet MS"/>
                <a:sym typeface="Trebuchet MS"/>
              </a:rPr>
              <a:t> to zero) </a:t>
            </a:r>
            <a:r>
              <a:rPr lang="it-IT" sz="1400" dirty="0" err="1">
                <a:solidFill>
                  <a:srgbClr val="666666"/>
                </a:solidFill>
                <a:latin typeface="Trebuchet MS"/>
                <a:ea typeface="Trebuchet MS"/>
                <a:cs typeface="Trebuchet MS"/>
                <a:sym typeface="Trebuchet MS"/>
              </a:rPr>
              <a:t>than</a:t>
            </a:r>
            <a:r>
              <a:rPr lang="it-IT" sz="1400" dirty="0">
                <a:solidFill>
                  <a:srgbClr val="666666"/>
                </a:solidFill>
                <a:latin typeface="Trebuchet MS"/>
                <a:ea typeface="Trebuchet MS"/>
                <a:cs typeface="Trebuchet MS"/>
                <a:sym typeface="Trebuchet MS"/>
              </a:rPr>
              <a:t> over the </a:t>
            </a:r>
            <a:r>
              <a:rPr lang="it-IT" sz="1400" dirty="0" err="1">
                <a:solidFill>
                  <a:srgbClr val="666666"/>
                </a:solidFill>
                <a:latin typeface="Trebuchet MS"/>
                <a:ea typeface="Trebuchet MS"/>
                <a:cs typeface="Trebuchet MS"/>
                <a:sym typeface="Trebuchet MS"/>
              </a:rPr>
              <a:t>surronding</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dryland</a:t>
            </a:r>
            <a:r>
              <a:rPr lang="it-IT" sz="1400" dirty="0">
                <a:solidFill>
                  <a:srgbClr val="666666"/>
                </a:solidFill>
                <a:latin typeface="Trebuchet MS"/>
                <a:ea typeface="Trebuchet MS"/>
                <a:cs typeface="Trebuchet MS"/>
                <a:sym typeface="Trebuchet MS"/>
              </a:rPr>
              <a:t>. </a:t>
            </a:r>
          </a:p>
          <a:p>
            <a:pPr algn="just">
              <a:buClr>
                <a:schemeClr val="dk1"/>
              </a:buClr>
              <a:buSzPts val="1100"/>
            </a:pPr>
            <a:endParaRPr lang="it-IT" sz="1400" dirty="0">
              <a:solidFill>
                <a:srgbClr val="666666"/>
              </a:solidFill>
              <a:latin typeface="Trebuchet MS"/>
              <a:ea typeface="Trebuchet MS"/>
              <a:cs typeface="Trebuchet MS"/>
              <a:sym typeface="Trebuchet MS"/>
            </a:endParaRPr>
          </a:p>
          <a:p>
            <a:pPr algn="just">
              <a:buClr>
                <a:schemeClr val="dk1"/>
              </a:buClr>
              <a:buSzPts val="1100"/>
            </a:pPr>
            <a:r>
              <a:rPr lang="it-IT" sz="1400" dirty="0" err="1">
                <a:solidFill>
                  <a:srgbClr val="666666"/>
                </a:solidFill>
                <a:latin typeface="Trebuchet MS"/>
                <a:ea typeface="Trebuchet MS"/>
                <a:cs typeface="Trebuchet MS"/>
                <a:sym typeface="Trebuchet MS"/>
              </a:rPr>
              <a:t>Good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performaces</a:t>
            </a:r>
            <a:r>
              <a:rPr lang="it-IT" sz="1400" dirty="0">
                <a:solidFill>
                  <a:srgbClr val="666666"/>
                </a:solidFill>
                <a:latin typeface="Trebuchet MS"/>
                <a:ea typeface="Trebuchet MS"/>
                <a:cs typeface="Trebuchet MS"/>
                <a:sym typeface="Trebuchet MS"/>
              </a:rPr>
              <a:t> of the L-band passive </a:t>
            </a:r>
            <a:r>
              <a:rPr lang="it-IT" sz="1400" dirty="0" err="1">
                <a:solidFill>
                  <a:srgbClr val="666666"/>
                </a:solidFill>
                <a:latin typeface="Trebuchet MS"/>
                <a:ea typeface="Trebuchet MS"/>
                <a:cs typeface="Trebuchet MS"/>
                <a:sym typeface="Trebuchet MS"/>
              </a:rPr>
              <a:t>microwave</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downscaled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products</a:t>
            </a:r>
            <a:r>
              <a:rPr lang="it-IT" sz="1400" dirty="0">
                <a:solidFill>
                  <a:srgbClr val="666666"/>
                </a:solidFill>
                <a:latin typeface="Trebuchet MS"/>
                <a:ea typeface="Trebuchet MS"/>
                <a:cs typeface="Trebuchet MS"/>
                <a:sym typeface="Trebuchet MS"/>
              </a:rPr>
              <a:t> (SMOS and SMAP </a:t>
            </a:r>
            <a:r>
              <a:rPr lang="it-IT" sz="1400" dirty="0" err="1">
                <a:solidFill>
                  <a:srgbClr val="666666"/>
                </a:solidFill>
                <a:latin typeface="Trebuchet MS"/>
                <a:ea typeface="Trebuchet MS"/>
                <a:cs typeface="Trebuchet MS"/>
                <a:sym typeface="Trebuchet MS"/>
              </a:rPr>
              <a:t>at</a:t>
            </a:r>
            <a:r>
              <a:rPr lang="it-IT" sz="1400" dirty="0">
                <a:solidFill>
                  <a:srgbClr val="666666"/>
                </a:solidFill>
                <a:latin typeface="Trebuchet MS"/>
                <a:ea typeface="Trebuchet MS"/>
                <a:cs typeface="Trebuchet MS"/>
                <a:sym typeface="Trebuchet MS"/>
              </a:rPr>
              <a:t> 1 km).</a:t>
            </a:r>
          </a:p>
          <a:p>
            <a:pPr algn="just">
              <a:buClr>
                <a:schemeClr val="dk1"/>
              </a:buClr>
              <a:buSzPts val="1100"/>
            </a:pPr>
            <a:endParaRPr lang="it-IT" sz="1400" dirty="0">
              <a:solidFill>
                <a:srgbClr val="666666"/>
              </a:solidFill>
              <a:latin typeface="Trebuchet MS"/>
              <a:ea typeface="Trebuchet MS"/>
              <a:cs typeface="Trebuchet MS"/>
              <a:sym typeface="Trebuchet MS"/>
            </a:endParaRPr>
          </a:p>
          <a:p>
            <a:pPr algn="just">
              <a:buClr>
                <a:schemeClr val="dk1"/>
              </a:buClr>
              <a:buSzPts val="1100"/>
            </a:pPr>
            <a:r>
              <a:rPr lang="it-IT" sz="1400" dirty="0">
                <a:solidFill>
                  <a:srgbClr val="666666"/>
                </a:solidFill>
                <a:latin typeface="Trebuchet MS"/>
                <a:ea typeface="Trebuchet MS"/>
                <a:cs typeface="Trebuchet MS"/>
                <a:sym typeface="Trebuchet MS"/>
              </a:rPr>
              <a:t>The model can be </a:t>
            </a:r>
            <a:r>
              <a:rPr lang="it-IT" sz="1400" dirty="0" err="1">
                <a:solidFill>
                  <a:srgbClr val="666666"/>
                </a:solidFill>
                <a:latin typeface="Trebuchet MS"/>
                <a:ea typeface="Trebuchet MS"/>
                <a:cs typeface="Trebuchet MS"/>
                <a:sym typeface="Trebuchet MS"/>
              </a:rPr>
              <a:t>considered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as</a:t>
            </a:r>
            <a:r>
              <a:rPr lang="it-IT" sz="1400" dirty="0">
                <a:solidFill>
                  <a:srgbClr val="666666"/>
                </a:solidFill>
                <a:latin typeface="Trebuchet MS"/>
                <a:ea typeface="Trebuchet MS"/>
                <a:cs typeface="Trebuchet MS"/>
                <a:sym typeface="Trebuchet MS"/>
              </a:rPr>
              <a:t> a </a:t>
            </a:r>
            <a:r>
              <a:rPr lang="it-IT" sz="1400" dirty="0" err="1">
                <a:solidFill>
                  <a:srgbClr val="666666"/>
                </a:solidFill>
                <a:latin typeface="Trebuchet MS"/>
                <a:ea typeface="Trebuchet MS"/>
                <a:cs typeface="Trebuchet MS"/>
                <a:sym typeface="Trebuchet MS"/>
              </a:rPr>
              <a:t>reference</a:t>
            </a:r>
            <a:r>
              <a:rPr lang="it-IT" sz="1400" dirty="0">
                <a:solidFill>
                  <a:srgbClr val="666666"/>
                </a:solidFill>
                <a:latin typeface="Trebuchet MS"/>
                <a:ea typeface="Trebuchet MS"/>
                <a:cs typeface="Trebuchet MS"/>
                <a:sym typeface="Trebuchet MS"/>
              </a:rPr>
              <a:t> for a situation </a:t>
            </a:r>
            <a:r>
              <a:rPr lang="it-IT" sz="1400" dirty="0" err="1">
                <a:solidFill>
                  <a:srgbClr val="666666"/>
                </a:solidFill>
                <a:latin typeface="Trebuchet MS"/>
                <a:ea typeface="Trebuchet MS"/>
                <a:cs typeface="Trebuchet MS"/>
                <a:sym typeface="Trebuchet MS"/>
              </a:rPr>
              <a:t>not</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taking</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into</a:t>
            </a:r>
            <a:r>
              <a:rPr lang="it-IT" sz="1400" dirty="0">
                <a:solidFill>
                  <a:srgbClr val="666666"/>
                </a:solidFill>
                <a:latin typeface="Trebuchet MS"/>
                <a:ea typeface="Trebuchet MS"/>
                <a:cs typeface="Trebuchet MS"/>
                <a:sym typeface="Trebuchet MS"/>
              </a:rPr>
              <a:t> account of </a:t>
            </a:r>
            <a:r>
              <a:rPr lang="it-IT" sz="1400" dirty="0" err="1">
                <a:solidFill>
                  <a:srgbClr val="666666"/>
                </a:solidFill>
                <a:latin typeface="Trebuchet MS"/>
                <a:ea typeface="Trebuchet MS"/>
                <a:cs typeface="Trebuchet MS"/>
                <a:sym typeface="Trebuchet MS"/>
              </a:rPr>
              <a:t>irrigation</a:t>
            </a:r>
            <a:r>
              <a:rPr lang="it-IT" sz="1400" dirty="0">
                <a:solidFill>
                  <a:srgbClr val="666666"/>
                </a:solidFill>
                <a:latin typeface="Trebuchet MS"/>
                <a:ea typeface="Trebuchet MS"/>
                <a:cs typeface="Trebuchet MS"/>
                <a:sym typeface="Trebuchet MS"/>
              </a:rPr>
              <a:t>.</a:t>
            </a:r>
          </a:p>
        </p:txBody>
      </p:sp>
      <p:sp>
        <p:nvSpPr>
          <p:cNvPr id="8" name="Rettangolo 7"/>
          <p:cNvSpPr/>
          <p:nvPr/>
        </p:nvSpPr>
        <p:spPr>
          <a:xfrm>
            <a:off x="11615941" y="6550223"/>
            <a:ext cx="576059" cy="307777"/>
          </a:xfrm>
          <a:prstGeom prst="rect">
            <a:avLst/>
          </a:prstGeom>
        </p:spPr>
        <p:txBody>
          <a:bodyPr wrap="square">
            <a:spAutoFit/>
          </a:bodyPr>
          <a:lstStyle/>
          <a:p>
            <a:r>
              <a:rPr lang="en-US" sz="1400" b="1" dirty="0" smtClean="0">
                <a:solidFill>
                  <a:srgbClr val="0096D0"/>
                </a:solidFill>
                <a:latin typeface="Trebuchet MS"/>
                <a:ea typeface="Trebuchet MS"/>
                <a:cs typeface="Trebuchet MS"/>
                <a:sym typeface="Trebuchet MS"/>
              </a:rPr>
              <a:t>5/10</a:t>
            </a:r>
            <a:endParaRPr lang="it-IT" sz="1400" dirty="0"/>
          </a:p>
        </p:txBody>
      </p:sp>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2000" y="90000"/>
            <a:ext cx="900000" cy="314888"/>
          </a:xfrm>
          <a:prstGeom prst="rect">
            <a:avLst/>
          </a:prstGeom>
        </p:spPr>
      </p:pic>
    </p:spTree>
    <p:extLst>
      <p:ext uri="{BB962C8B-B14F-4D97-AF65-F5344CB8AC3E}">
        <p14:creationId xmlns:p14="http://schemas.microsoft.com/office/powerpoint/2010/main" val="4066849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2" name="Rettangolo 1"/>
          <p:cNvSpPr/>
          <p:nvPr/>
        </p:nvSpPr>
        <p:spPr>
          <a:xfrm>
            <a:off x="101600" y="146619"/>
            <a:ext cx="5192498" cy="323165"/>
          </a:xfrm>
          <a:prstGeom prst="rect">
            <a:avLst/>
          </a:prstGeom>
        </p:spPr>
        <p:txBody>
          <a:bodyPr wrap="square">
            <a:spAutoFit/>
          </a:bodyPr>
          <a:lstStyle/>
          <a:p>
            <a:r>
              <a:rPr lang="en-US" sz="1500" b="1" dirty="0" smtClean="0">
                <a:solidFill>
                  <a:srgbClr val="0096D0"/>
                </a:solidFill>
                <a:latin typeface="Trebuchet MS"/>
                <a:ea typeface="Trebuchet MS"/>
                <a:cs typeface="Trebuchet MS"/>
                <a:sym typeface="Trebuchet MS"/>
              </a:rPr>
              <a:t>Correlation </a:t>
            </a:r>
            <a:r>
              <a:rPr lang="en-US" sz="1500" b="1" dirty="0">
                <a:solidFill>
                  <a:srgbClr val="0096D0"/>
                </a:solidFill>
                <a:latin typeface="Trebuchet MS"/>
                <a:ea typeface="Trebuchet MS"/>
                <a:cs typeface="Trebuchet MS"/>
                <a:sym typeface="Trebuchet MS"/>
              </a:rPr>
              <a:t>analysis:</a:t>
            </a:r>
            <a:endParaRPr lang="it-IT" sz="1500" dirty="0"/>
          </a:p>
        </p:txBody>
      </p:sp>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l="5528" t="3502" r="7618" b="5589"/>
          <a:stretch/>
        </p:blipFill>
        <p:spPr>
          <a:xfrm>
            <a:off x="195836" y="1799544"/>
            <a:ext cx="4443162" cy="4430036"/>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0888" y="2051766"/>
            <a:ext cx="7200000" cy="4628260"/>
          </a:xfrm>
          <a:prstGeom prst="rect">
            <a:avLst/>
          </a:prstGeom>
        </p:spPr>
      </p:pic>
      <p:sp>
        <p:nvSpPr>
          <p:cNvPr id="9" name="Rettangolo 8"/>
          <p:cNvSpPr/>
          <p:nvPr/>
        </p:nvSpPr>
        <p:spPr>
          <a:xfrm>
            <a:off x="101600" y="524616"/>
            <a:ext cx="11514341" cy="954107"/>
          </a:xfrm>
          <a:prstGeom prst="rect">
            <a:avLst/>
          </a:prstGeom>
        </p:spPr>
        <p:txBody>
          <a:bodyPr wrap="square">
            <a:spAutoFit/>
          </a:bodyPr>
          <a:lstStyle/>
          <a:p>
            <a:pPr algn="just">
              <a:buClr>
                <a:schemeClr val="dk1"/>
              </a:buClr>
              <a:buSzPts val="1100"/>
            </a:pPr>
            <a:r>
              <a:rPr lang="it-IT" sz="1400" dirty="0" smtClean="0">
                <a:solidFill>
                  <a:srgbClr val="666666"/>
                </a:solidFill>
                <a:latin typeface="Trebuchet MS"/>
                <a:ea typeface="Trebuchet MS"/>
                <a:cs typeface="Trebuchet MS"/>
                <a:sym typeface="Trebuchet MS"/>
              </a:rPr>
              <a:t>The </a:t>
            </a:r>
            <a:r>
              <a:rPr lang="it-IT" sz="1400" dirty="0" err="1" smtClean="0">
                <a:solidFill>
                  <a:srgbClr val="666666"/>
                </a:solidFill>
                <a:latin typeface="Trebuchet MS"/>
                <a:ea typeface="Trebuchet MS"/>
                <a:cs typeface="Trebuchet MS"/>
                <a:sym typeface="Trebuchet MS"/>
              </a:rPr>
              <a:t>correlation</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between</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modeled</a:t>
            </a:r>
            <a:r>
              <a:rPr lang="it-IT" sz="1400" dirty="0" smtClean="0">
                <a:solidFill>
                  <a:srgbClr val="666666"/>
                </a:solidFill>
                <a:latin typeface="Trebuchet MS"/>
                <a:ea typeface="Trebuchet MS"/>
                <a:cs typeface="Trebuchet MS"/>
                <a:sym typeface="Trebuchet MS"/>
              </a:rPr>
              <a:t> and </a:t>
            </a:r>
            <a:r>
              <a:rPr lang="it-IT" sz="1400" dirty="0" err="1" smtClean="0">
                <a:solidFill>
                  <a:srgbClr val="666666"/>
                </a:solidFill>
                <a:latin typeface="Trebuchet MS"/>
                <a:ea typeface="Trebuchet MS"/>
                <a:cs typeface="Trebuchet MS"/>
                <a:sym typeface="Trebuchet MS"/>
              </a:rPr>
              <a:t>remotely</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sensed</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soil</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moisture</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has</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been</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calculated</a:t>
            </a:r>
            <a:r>
              <a:rPr lang="it-IT" sz="1400" dirty="0" smtClean="0">
                <a:solidFill>
                  <a:srgbClr val="666666"/>
                </a:solidFill>
                <a:latin typeface="Trebuchet MS"/>
                <a:ea typeface="Trebuchet MS"/>
                <a:cs typeface="Trebuchet MS"/>
                <a:sym typeface="Trebuchet MS"/>
              </a:rPr>
              <a:t>.</a:t>
            </a:r>
          </a:p>
          <a:p>
            <a:pPr algn="just">
              <a:buClr>
                <a:schemeClr val="dk1"/>
              </a:buClr>
              <a:buSzPts val="1100"/>
            </a:pPr>
            <a:endParaRPr lang="it-IT" sz="1400" dirty="0">
              <a:solidFill>
                <a:srgbClr val="666666"/>
              </a:solidFill>
              <a:latin typeface="Trebuchet MS"/>
              <a:ea typeface="Trebuchet MS"/>
              <a:cs typeface="Trebuchet MS"/>
              <a:sym typeface="Trebuchet MS"/>
            </a:endParaRPr>
          </a:p>
          <a:p>
            <a:pPr algn="just">
              <a:buClr>
                <a:schemeClr val="dk1"/>
              </a:buClr>
              <a:buSzPts val="1100"/>
            </a:pPr>
            <a:r>
              <a:rPr lang="it-IT" sz="1400" dirty="0" smtClean="0">
                <a:solidFill>
                  <a:srgbClr val="666666"/>
                </a:solidFill>
                <a:latin typeface="Trebuchet MS"/>
                <a:ea typeface="Trebuchet MS"/>
                <a:cs typeface="Trebuchet MS"/>
                <a:sym typeface="Trebuchet MS"/>
              </a:rPr>
              <a:t>The satellite </a:t>
            </a:r>
            <a:r>
              <a:rPr lang="it-IT" sz="1400" dirty="0" err="1" smtClean="0">
                <a:solidFill>
                  <a:srgbClr val="666666"/>
                </a:solidFill>
                <a:latin typeface="Trebuchet MS"/>
                <a:ea typeface="Trebuchet MS"/>
                <a:cs typeface="Trebuchet MS"/>
                <a:sym typeface="Trebuchet MS"/>
              </a:rPr>
              <a:t>soil</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moisture</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products</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containining</a:t>
            </a:r>
            <a:r>
              <a:rPr lang="it-IT" sz="1400" dirty="0" smtClean="0">
                <a:solidFill>
                  <a:srgbClr val="666666"/>
                </a:solidFill>
                <a:latin typeface="Trebuchet MS"/>
                <a:ea typeface="Trebuchet MS"/>
                <a:cs typeface="Trebuchet MS"/>
                <a:sym typeface="Trebuchet MS"/>
              </a:rPr>
              <a:t> the </a:t>
            </a:r>
            <a:r>
              <a:rPr lang="it-IT" sz="1400" dirty="0" err="1" smtClean="0">
                <a:solidFill>
                  <a:srgbClr val="666666"/>
                </a:solidFill>
                <a:latin typeface="Trebuchet MS"/>
                <a:ea typeface="Trebuchet MS"/>
                <a:cs typeface="Trebuchet MS"/>
                <a:sym typeface="Trebuchet MS"/>
              </a:rPr>
              <a:t>irrigation</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signal</a:t>
            </a:r>
            <a:r>
              <a:rPr lang="it-IT" sz="1400" dirty="0" smtClean="0">
                <a:solidFill>
                  <a:srgbClr val="666666"/>
                </a:solidFill>
                <a:latin typeface="Trebuchet MS"/>
                <a:ea typeface="Trebuchet MS"/>
                <a:cs typeface="Trebuchet MS"/>
                <a:sym typeface="Trebuchet MS"/>
              </a:rPr>
              <a:t> are </a:t>
            </a:r>
            <a:r>
              <a:rPr lang="it-IT" sz="1400" dirty="0" err="1" smtClean="0">
                <a:solidFill>
                  <a:srgbClr val="666666"/>
                </a:solidFill>
                <a:latin typeface="Trebuchet MS"/>
                <a:ea typeface="Trebuchet MS"/>
                <a:cs typeface="Trebuchet MS"/>
                <a:sym typeface="Trebuchet MS"/>
              </a:rPr>
              <a:t>expected</a:t>
            </a:r>
            <a:r>
              <a:rPr lang="it-IT" sz="1400" dirty="0" smtClean="0">
                <a:solidFill>
                  <a:srgbClr val="666666"/>
                </a:solidFill>
                <a:latin typeface="Trebuchet MS"/>
                <a:ea typeface="Trebuchet MS"/>
                <a:cs typeface="Trebuchet MS"/>
                <a:sym typeface="Trebuchet MS"/>
              </a:rPr>
              <a:t> to show </a:t>
            </a:r>
            <a:r>
              <a:rPr lang="it-IT" sz="1400" dirty="0" err="1" smtClean="0">
                <a:solidFill>
                  <a:srgbClr val="666666"/>
                </a:solidFill>
                <a:latin typeface="Trebuchet MS"/>
                <a:ea typeface="Trebuchet MS"/>
                <a:cs typeface="Trebuchet MS"/>
                <a:sym typeface="Trebuchet MS"/>
              </a:rPr>
              <a:t>low</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scarce</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correlation</a:t>
            </a:r>
            <a:r>
              <a:rPr lang="it-IT" sz="1400" dirty="0" smtClean="0">
                <a:solidFill>
                  <a:srgbClr val="666666"/>
                </a:solidFill>
                <a:latin typeface="Trebuchet MS"/>
                <a:ea typeface="Trebuchet MS"/>
                <a:cs typeface="Trebuchet MS"/>
                <a:sym typeface="Trebuchet MS"/>
              </a:rPr>
              <a:t>) or negative (inverse </a:t>
            </a:r>
            <a:r>
              <a:rPr lang="it-IT" sz="1400" dirty="0" err="1" smtClean="0">
                <a:solidFill>
                  <a:srgbClr val="666666"/>
                </a:solidFill>
                <a:latin typeface="Trebuchet MS"/>
                <a:ea typeface="Trebuchet MS"/>
                <a:cs typeface="Trebuchet MS"/>
                <a:sym typeface="Trebuchet MS"/>
              </a:rPr>
              <a:t>correlation</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correlation</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coefficients</a:t>
            </a:r>
            <a:r>
              <a:rPr lang="it-IT" sz="1400" dirty="0" smtClean="0">
                <a:solidFill>
                  <a:srgbClr val="666666"/>
                </a:solidFill>
                <a:latin typeface="Trebuchet MS"/>
                <a:ea typeface="Trebuchet MS"/>
                <a:cs typeface="Trebuchet MS"/>
                <a:sym typeface="Trebuchet MS"/>
              </a:rPr>
              <a:t> over </a:t>
            </a:r>
            <a:r>
              <a:rPr lang="it-IT" sz="1400" dirty="0" err="1" smtClean="0">
                <a:solidFill>
                  <a:srgbClr val="666666"/>
                </a:solidFill>
                <a:latin typeface="Trebuchet MS"/>
                <a:ea typeface="Trebuchet MS"/>
                <a:cs typeface="Trebuchet MS"/>
                <a:sym typeface="Trebuchet MS"/>
              </a:rPr>
              <a:t>irrigated</a:t>
            </a:r>
            <a:r>
              <a:rPr lang="it-IT" sz="1400" dirty="0" smtClean="0">
                <a:solidFill>
                  <a:srgbClr val="666666"/>
                </a:solidFill>
                <a:latin typeface="Trebuchet MS"/>
                <a:ea typeface="Trebuchet MS"/>
                <a:cs typeface="Trebuchet MS"/>
                <a:sym typeface="Trebuchet MS"/>
              </a:rPr>
              <a:t> </a:t>
            </a:r>
            <a:r>
              <a:rPr lang="it-IT" sz="1400" dirty="0" err="1" smtClean="0">
                <a:solidFill>
                  <a:srgbClr val="666666"/>
                </a:solidFill>
                <a:latin typeface="Trebuchet MS"/>
                <a:ea typeface="Trebuchet MS"/>
                <a:cs typeface="Trebuchet MS"/>
                <a:sym typeface="Trebuchet MS"/>
              </a:rPr>
              <a:t>areas</a:t>
            </a:r>
            <a:r>
              <a:rPr lang="it-IT" sz="1400" dirty="0">
                <a:solidFill>
                  <a:srgbClr val="666666"/>
                </a:solidFill>
                <a:latin typeface="Trebuchet MS"/>
                <a:ea typeface="Trebuchet MS"/>
                <a:cs typeface="Trebuchet MS"/>
                <a:sym typeface="Trebuchet MS"/>
              </a:rPr>
              <a:t>.</a:t>
            </a:r>
          </a:p>
        </p:txBody>
      </p:sp>
      <p:sp>
        <p:nvSpPr>
          <p:cNvPr id="11" name="Rettangolo 10"/>
          <p:cNvSpPr/>
          <p:nvPr/>
        </p:nvSpPr>
        <p:spPr>
          <a:xfrm>
            <a:off x="11615941" y="6550223"/>
            <a:ext cx="576059" cy="307777"/>
          </a:xfrm>
          <a:prstGeom prst="rect">
            <a:avLst/>
          </a:prstGeom>
        </p:spPr>
        <p:txBody>
          <a:bodyPr wrap="square">
            <a:spAutoFit/>
          </a:bodyPr>
          <a:lstStyle/>
          <a:p>
            <a:r>
              <a:rPr lang="en-US" sz="1400" b="1" dirty="0" smtClean="0">
                <a:solidFill>
                  <a:srgbClr val="0096D0"/>
                </a:solidFill>
                <a:latin typeface="Trebuchet MS"/>
                <a:ea typeface="Trebuchet MS"/>
                <a:cs typeface="Trebuchet MS"/>
                <a:sym typeface="Trebuchet MS"/>
              </a:rPr>
              <a:t>6/10</a:t>
            </a:r>
            <a:endParaRPr lang="it-IT" sz="1400" dirty="0"/>
          </a:p>
        </p:txBody>
      </p:sp>
      <p:pic>
        <p:nvPicPr>
          <p:cNvPr id="12" name="Immagin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2000" y="90000"/>
            <a:ext cx="900000" cy="314888"/>
          </a:xfrm>
          <a:prstGeom prst="rect">
            <a:avLst/>
          </a:prstGeom>
        </p:spPr>
      </p:pic>
    </p:spTree>
    <p:extLst>
      <p:ext uri="{BB962C8B-B14F-4D97-AF65-F5344CB8AC3E}">
        <p14:creationId xmlns:p14="http://schemas.microsoft.com/office/powerpoint/2010/main" val="187749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2" name="Rettangolo 1"/>
          <p:cNvSpPr/>
          <p:nvPr/>
        </p:nvSpPr>
        <p:spPr>
          <a:xfrm>
            <a:off x="120350" y="146538"/>
            <a:ext cx="5192498" cy="323165"/>
          </a:xfrm>
          <a:prstGeom prst="rect">
            <a:avLst/>
          </a:prstGeom>
        </p:spPr>
        <p:txBody>
          <a:bodyPr wrap="square">
            <a:spAutoFit/>
          </a:bodyPr>
          <a:lstStyle/>
          <a:p>
            <a:r>
              <a:rPr lang="en-US" sz="1500" b="1" dirty="0">
                <a:solidFill>
                  <a:srgbClr val="0096D0"/>
                </a:solidFill>
                <a:latin typeface="Trebuchet MS"/>
                <a:ea typeface="Trebuchet MS"/>
                <a:cs typeface="Trebuchet MS"/>
                <a:sym typeface="Trebuchet MS"/>
              </a:rPr>
              <a:t>K-means clustering classification:</a:t>
            </a:r>
            <a:endParaRPr lang="it-IT" sz="1500" dirty="0"/>
          </a:p>
        </p:txBody>
      </p:sp>
      <p:sp>
        <p:nvSpPr>
          <p:cNvPr id="3" name="Rettangolo 2"/>
          <p:cNvSpPr/>
          <p:nvPr/>
        </p:nvSpPr>
        <p:spPr>
          <a:xfrm>
            <a:off x="120349" y="498475"/>
            <a:ext cx="11831505" cy="523220"/>
          </a:xfrm>
          <a:prstGeom prst="rect">
            <a:avLst/>
          </a:prstGeom>
        </p:spPr>
        <p:txBody>
          <a:bodyPr wrap="square">
            <a:spAutoFit/>
          </a:bodyPr>
          <a:lstStyle/>
          <a:p>
            <a:pPr algn="just">
              <a:buClr>
                <a:schemeClr val="dk1"/>
              </a:buClr>
              <a:buSzPts val="1100"/>
            </a:pPr>
            <a:r>
              <a:rPr lang="it-IT" sz="1400" dirty="0">
                <a:solidFill>
                  <a:srgbClr val="666666"/>
                </a:solidFill>
                <a:latin typeface="Trebuchet MS"/>
                <a:ea typeface="Trebuchet MS"/>
                <a:cs typeface="Trebuchet MS"/>
                <a:sym typeface="Trebuchet MS"/>
              </a:rPr>
              <a:t>Over the </a:t>
            </a:r>
            <a:r>
              <a:rPr lang="it-IT" sz="1400" dirty="0" err="1">
                <a:solidFill>
                  <a:srgbClr val="666666"/>
                </a:solidFill>
                <a:latin typeface="Trebuchet MS"/>
                <a:ea typeface="Trebuchet MS"/>
                <a:cs typeface="Trebuchet MS"/>
                <a:sym typeface="Trebuchet MS"/>
              </a:rPr>
              <a:t>study</a:t>
            </a:r>
            <a:r>
              <a:rPr lang="it-IT" sz="1400" dirty="0">
                <a:solidFill>
                  <a:srgbClr val="666666"/>
                </a:solidFill>
                <a:latin typeface="Trebuchet MS"/>
                <a:ea typeface="Trebuchet MS"/>
                <a:cs typeface="Trebuchet MS"/>
                <a:sym typeface="Trebuchet MS"/>
              </a:rPr>
              <a:t> area, </a:t>
            </a:r>
            <a:r>
              <a:rPr lang="it-IT" sz="1400" dirty="0" err="1">
                <a:solidFill>
                  <a:srgbClr val="666666"/>
                </a:solidFill>
                <a:latin typeface="Trebuchet MS"/>
                <a:ea typeface="Trebuchet MS"/>
                <a:cs typeface="Trebuchet MS"/>
                <a:sym typeface="Trebuchet MS"/>
              </a:rPr>
              <a:t>three</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main</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kinds</a:t>
            </a:r>
            <a:r>
              <a:rPr lang="it-IT" sz="1400" dirty="0">
                <a:solidFill>
                  <a:srgbClr val="666666"/>
                </a:solidFill>
                <a:latin typeface="Trebuchet MS"/>
                <a:ea typeface="Trebuchet MS"/>
                <a:cs typeface="Trebuchet MS"/>
                <a:sym typeface="Trebuchet MS"/>
              </a:rPr>
              <a:t> of </a:t>
            </a:r>
            <a:r>
              <a:rPr lang="it-IT" sz="1400" dirty="0" err="1">
                <a:solidFill>
                  <a:srgbClr val="666666"/>
                </a:solidFill>
                <a:latin typeface="Trebuchet MS"/>
                <a:ea typeface="Trebuchet MS"/>
                <a:cs typeface="Trebuchet MS"/>
                <a:sym typeface="Trebuchet MS"/>
              </a:rPr>
              <a:t>surfaces</a:t>
            </a:r>
            <a:r>
              <a:rPr lang="it-IT" sz="1400" dirty="0">
                <a:solidFill>
                  <a:srgbClr val="666666"/>
                </a:solidFill>
                <a:latin typeface="Trebuchet MS"/>
                <a:ea typeface="Trebuchet MS"/>
                <a:cs typeface="Trebuchet MS"/>
                <a:sym typeface="Trebuchet MS"/>
              </a:rPr>
              <a:t> can be </a:t>
            </a:r>
            <a:r>
              <a:rPr lang="it-IT" sz="1400" dirty="0" err="1">
                <a:solidFill>
                  <a:srgbClr val="666666"/>
                </a:solidFill>
                <a:latin typeface="Trebuchet MS"/>
                <a:ea typeface="Trebuchet MS"/>
                <a:cs typeface="Trebuchet MS"/>
                <a:sym typeface="Trebuchet MS"/>
              </a:rPr>
              <a:t>detected</a:t>
            </a:r>
            <a:r>
              <a:rPr lang="it-IT" sz="1400" dirty="0">
                <a:solidFill>
                  <a:srgbClr val="666666"/>
                </a:solidFill>
                <a:latin typeface="Trebuchet MS"/>
                <a:ea typeface="Trebuchet MS"/>
                <a:cs typeface="Trebuchet MS"/>
                <a:sym typeface="Trebuchet MS"/>
              </a:rPr>
              <a:t>: the </a:t>
            </a:r>
            <a:r>
              <a:rPr lang="it-IT" sz="1400" dirty="0" err="1">
                <a:solidFill>
                  <a:srgbClr val="666666"/>
                </a:solidFill>
                <a:latin typeface="Trebuchet MS"/>
                <a:ea typeface="Trebuchet MS"/>
                <a:cs typeface="Trebuchet MS"/>
                <a:sym typeface="Trebuchet MS"/>
              </a:rPr>
              <a:t>dryland</a:t>
            </a:r>
            <a:r>
              <a:rPr lang="it-IT" sz="1400" dirty="0">
                <a:solidFill>
                  <a:srgbClr val="666666"/>
                </a:solidFill>
                <a:latin typeface="Trebuchet MS"/>
                <a:ea typeface="Trebuchet MS"/>
                <a:cs typeface="Trebuchet MS"/>
                <a:sym typeface="Trebuchet MS"/>
              </a:rPr>
              <a:t> (D), the </a:t>
            </a:r>
            <a:r>
              <a:rPr lang="it-IT" sz="1400" dirty="0" err="1">
                <a:solidFill>
                  <a:srgbClr val="666666"/>
                </a:solidFill>
                <a:latin typeface="Trebuchet MS"/>
                <a:ea typeface="Trebuchet MS"/>
                <a:cs typeface="Trebuchet MS"/>
                <a:sym typeface="Trebuchet MS"/>
              </a:rPr>
              <a:t>forest</a:t>
            </a:r>
            <a:r>
              <a:rPr lang="it-IT" sz="1400" dirty="0">
                <a:solidFill>
                  <a:srgbClr val="666666"/>
                </a:solidFill>
                <a:latin typeface="Trebuchet MS"/>
                <a:ea typeface="Trebuchet MS"/>
                <a:cs typeface="Trebuchet MS"/>
                <a:sym typeface="Trebuchet MS"/>
              </a:rPr>
              <a:t> or </a:t>
            </a:r>
            <a:r>
              <a:rPr lang="it-IT" sz="1400" dirty="0" err="1">
                <a:solidFill>
                  <a:srgbClr val="666666"/>
                </a:solidFill>
                <a:latin typeface="Trebuchet MS"/>
                <a:ea typeface="Trebuchet MS"/>
                <a:cs typeface="Trebuchet MS"/>
                <a:sym typeface="Trebuchet MS"/>
              </a:rPr>
              <a:t>natural</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areas</a:t>
            </a:r>
            <a:r>
              <a:rPr lang="it-IT" sz="1400" dirty="0">
                <a:solidFill>
                  <a:srgbClr val="666666"/>
                </a:solidFill>
                <a:latin typeface="Trebuchet MS"/>
                <a:ea typeface="Trebuchet MS"/>
                <a:cs typeface="Trebuchet MS"/>
                <a:sym typeface="Trebuchet MS"/>
              </a:rPr>
              <a:t> (F), and the </a:t>
            </a:r>
            <a:r>
              <a:rPr lang="it-IT" sz="1400" dirty="0" err="1">
                <a:solidFill>
                  <a:srgbClr val="666666"/>
                </a:solidFill>
                <a:latin typeface="Trebuchet MS"/>
                <a:ea typeface="Trebuchet MS"/>
                <a:cs typeface="Trebuchet MS"/>
                <a:sym typeface="Trebuchet MS"/>
              </a:rPr>
              <a:t>actually</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irrigated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areas</a:t>
            </a:r>
            <a:r>
              <a:rPr lang="it-IT" sz="1400" dirty="0">
                <a:solidFill>
                  <a:srgbClr val="666666"/>
                </a:solidFill>
                <a:latin typeface="Trebuchet MS"/>
                <a:ea typeface="Trebuchet MS"/>
                <a:cs typeface="Trebuchet MS"/>
                <a:sym typeface="Trebuchet MS"/>
              </a:rPr>
              <a:t> (I).</a:t>
            </a:r>
          </a:p>
        </p:txBody>
      </p:sp>
      <p:sp>
        <p:nvSpPr>
          <p:cNvPr id="5" name="Rettangolo 4"/>
          <p:cNvSpPr/>
          <p:nvPr/>
        </p:nvSpPr>
        <p:spPr>
          <a:xfrm>
            <a:off x="120348" y="1065562"/>
            <a:ext cx="11831505" cy="523220"/>
          </a:xfrm>
          <a:prstGeom prst="rect">
            <a:avLst/>
          </a:prstGeom>
        </p:spPr>
        <p:txBody>
          <a:bodyPr wrap="square">
            <a:spAutoFit/>
          </a:bodyPr>
          <a:lstStyle/>
          <a:p>
            <a:pPr algn="just">
              <a:buClr>
                <a:schemeClr val="dk1"/>
              </a:buClr>
              <a:buSzPts val="1100"/>
            </a:pPr>
            <a:r>
              <a:rPr lang="it-IT" sz="1400" dirty="0">
                <a:solidFill>
                  <a:srgbClr val="666666"/>
                </a:solidFill>
                <a:latin typeface="Trebuchet MS"/>
                <a:ea typeface="Trebuchet MS"/>
                <a:cs typeface="Trebuchet MS"/>
                <a:sym typeface="Trebuchet MS"/>
              </a:rPr>
              <a:t>The </a:t>
            </a:r>
            <a:r>
              <a:rPr lang="it-IT" sz="1400" dirty="0" err="1">
                <a:solidFill>
                  <a:srgbClr val="666666"/>
                </a:solidFill>
                <a:latin typeface="Trebuchet MS"/>
                <a:ea typeface="Trebuchet MS"/>
                <a:cs typeface="Trebuchet MS"/>
                <a:sym typeface="Trebuchet MS"/>
              </a:rPr>
              <a:t>clustering</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has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been</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carried</a:t>
            </a:r>
            <a:r>
              <a:rPr lang="it-IT" sz="1400" dirty="0">
                <a:solidFill>
                  <a:srgbClr val="666666"/>
                </a:solidFill>
                <a:latin typeface="Trebuchet MS"/>
                <a:ea typeface="Trebuchet MS"/>
                <a:cs typeface="Trebuchet MS"/>
                <a:sym typeface="Trebuchet MS"/>
              </a:rPr>
              <a:t> out </a:t>
            </a:r>
            <a:r>
              <a:rPr lang="it-IT" sz="1400" dirty="0" err="1">
                <a:solidFill>
                  <a:srgbClr val="666666"/>
                </a:solidFill>
                <a:latin typeface="Trebuchet MS"/>
                <a:ea typeface="Trebuchet MS"/>
                <a:cs typeface="Trebuchet MS"/>
                <a:sym typeface="Trebuchet MS"/>
              </a:rPr>
              <a:t>considering</a:t>
            </a:r>
            <a:r>
              <a:rPr lang="it-IT" sz="1400" dirty="0">
                <a:solidFill>
                  <a:srgbClr val="666666"/>
                </a:solidFill>
                <a:latin typeface="Trebuchet MS"/>
                <a:ea typeface="Trebuchet MS"/>
                <a:cs typeface="Trebuchet MS"/>
                <a:sym typeface="Trebuchet MS"/>
              </a:rPr>
              <a:t> 16 </a:t>
            </a:r>
            <a:r>
              <a:rPr lang="it-IT" sz="1400" dirty="0" err="1">
                <a:solidFill>
                  <a:srgbClr val="666666"/>
                </a:solidFill>
                <a:latin typeface="Trebuchet MS"/>
                <a:ea typeface="Trebuchet MS"/>
                <a:cs typeface="Trebuchet MS"/>
                <a:sym typeface="Trebuchet MS"/>
              </a:rPr>
              <a:t>different</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combinations</a:t>
            </a:r>
            <a:r>
              <a:rPr lang="it-IT" sz="1400" dirty="0">
                <a:solidFill>
                  <a:srgbClr val="666666"/>
                </a:solidFill>
                <a:latin typeface="Trebuchet MS"/>
                <a:ea typeface="Trebuchet MS"/>
                <a:cs typeface="Trebuchet MS"/>
                <a:sym typeface="Trebuchet MS"/>
              </a:rPr>
              <a:t> of the input </a:t>
            </a:r>
            <a:r>
              <a:rPr lang="it-IT" sz="1400" dirty="0" err="1">
                <a:solidFill>
                  <a:srgbClr val="666666"/>
                </a:solidFill>
                <a:latin typeface="Trebuchet MS"/>
                <a:ea typeface="Trebuchet MS"/>
                <a:cs typeface="Trebuchet MS"/>
                <a:sym typeface="Trebuchet MS"/>
              </a:rPr>
              <a:t>parameters</a:t>
            </a:r>
            <a:r>
              <a:rPr lang="it-IT" sz="1400" dirty="0">
                <a:solidFill>
                  <a:srgbClr val="666666"/>
                </a:solidFill>
                <a:latin typeface="Trebuchet MS"/>
                <a:ea typeface="Trebuchet MS"/>
                <a:cs typeface="Trebuchet MS"/>
                <a:sym typeface="Trebuchet MS"/>
              </a:rPr>
              <a:t>; 8 of </a:t>
            </a:r>
            <a:r>
              <a:rPr lang="it-IT" sz="1400" dirty="0" err="1">
                <a:solidFill>
                  <a:srgbClr val="666666"/>
                </a:solidFill>
                <a:latin typeface="Trebuchet MS"/>
                <a:ea typeface="Trebuchet MS"/>
                <a:cs typeface="Trebuchet MS"/>
                <a:sym typeface="Trebuchet MS"/>
              </a:rPr>
              <a:t>these</a:t>
            </a:r>
            <a:r>
              <a:rPr lang="it-IT" sz="1400" dirty="0">
                <a:solidFill>
                  <a:srgbClr val="666666"/>
                </a:solidFill>
                <a:latin typeface="Trebuchet MS"/>
                <a:ea typeface="Trebuchet MS"/>
                <a:cs typeface="Trebuchet MS"/>
                <a:sym typeface="Trebuchet MS"/>
              </a:rPr>
              <a:t> exploit remote </a:t>
            </a:r>
            <a:r>
              <a:rPr lang="it-IT" sz="1400" dirty="0" err="1">
                <a:solidFill>
                  <a:srgbClr val="666666"/>
                </a:solidFill>
                <a:latin typeface="Trebuchet MS"/>
                <a:ea typeface="Trebuchet MS"/>
                <a:cs typeface="Trebuchet MS"/>
                <a:sym typeface="Trebuchet MS"/>
              </a:rPr>
              <a:t>sensing</a:t>
            </a:r>
            <a:r>
              <a:rPr lang="it-IT" sz="1400" dirty="0">
                <a:solidFill>
                  <a:srgbClr val="666666"/>
                </a:solidFill>
                <a:latin typeface="Trebuchet MS"/>
                <a:ea typeface="Trebuchet MS"/>
                <a:cs typeface="Trebuchet MS"/>
                <a:sym typeface="Trebuchet MS"/>
              </a:rPr>
              <a:t> data </a:t>
            </a:r>
            <a:r>
              <a:rPr lang="it-IT" sz="1400" dirty="0" err="1">
                <a:solidFill>
                  <a:srgbClr val="666666"/>
                </a:solidFill>
                <a:latin typeface="Trebuchet MS"/>
                <a:ea typeface="Trebuchet MS"/>
                <a:cs typeface="Trebuchet MS"/>
                <a:sym typeface="Trebuchet MS"/>
              </a:rPr>
              <a:t>only</a:t>
            </a:r>
            <a:r>
              <a:rPr lang="it-IT" sz="1400" dirty="0">
                <a:solidFill>
                  <a:srgbClr val="666666"/>
                </a:solidFill>
                <a:latin typeface="Trebuchet MS"/>
                <a:ea typeface="Trebuchet MS"/>
                <a:cs typeface="Trebuchet MS"/>
                <a:sym typeface="Trebuchet MS"/>
              </a:rPr>
              <a:t> and 8 merge </a:t>
            </a:r>
            <a:r>
              <a:rPr lang="it-IT" sz="1400" dirty="0" err="1">
                <a:solidFill>
                  <a:srgbClr val="666666"/>
                </a:solidFill>
                <a:latin typeface="Trebuchet MS"/>
                <a:ea typeface="Trebuchet MS"/>
                <a:cs typeface="Trebuchet MS"/>
                <a:sym typeface="Trebuchet MS"/>
              </a:rPr>
              <a:t>remotely</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sensed</a:t>
            </a:r>
            <a:r>
              <a:rPr lang="it-IT" sz="1400" dirty="0">
                <a:solidFill>
                  <a:srgbClr val="666666"/>
                </a:solidFill>
                <a:latin typeface="Trebuchet MS"/>
                <a:ea typeface="Trebuchet MS"/>
                <a:cs typeface="Trebuchet MS"/>
                <a:sym typeface="Trebuchet MS"/>
              </a:rPr>
              <a:t> and </a:t>
            </a:r>
            <a:r>
              <a:rPr lang="it-IT" sz="1400" dirty="0" err="1">
                <a:solidFill>
                  <a:srgbClr val="666666"/>
                </a:solidFill>
                <a:latin typeface="Trebuchet MS"/>
                <a:ea typeface="Trebuchet MS"/>
                <a:cs typeface="Trebuchet MS"/>
                <a:sym typeface="Trebuchet MS"/>
              </a:rPr>
              <a:t>modeled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soil</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moisture</a:t>
            </a:r>
            <a:r>
              <a:rPr lang="it-IT" sz="1400" dirty="0">
                <a:solidFill>
                  <a:srgbClr val="666666"/>
                </a:solidFill>
                <a:latin typeface="Trebuchet MS"/>
                <a:ea typeface="Trebuchet MS"/>
                <a:cs typeface="Trebuchet MS"/>
                <a:sym typeface="Trebuchet MS"/>
              </a:rPr>
              <a:t>. </a:t>
            </a:r>
          </a:p>
        </p:txBody>
      </p:sp>
      <p:sp>
        <p:nvSpPr>
          <p:cNvPr id="6" name="Rettangolo 5"/>
          <p:cNvSpPr/>
          <p:nvPr/>
        </p:nvSpPr>
        <p:spPr>
          <a:xfrm>
            <a:off x="120346" y="1639827"/>
            <a:ext cx="1142397" cy="323165"/>
          </a:xfrm>
          <a:prstGeom prst="rect">
            <a:avLst/>
          </a:prstGeom>
        </p:spPr>
        <p:txBody>
          <a:bodyPr wrap="square">
            <a:spAutoFit/>
          </a:bodyPr>
          <a:lstStyle/>
          <a:p>
            <a:r>
              <a:rPr lang="en-US" sz="1500" b="1" dirty="0">
                <a:solidFill>
                  <a:srgbClr val="0096D0"/>
                </a:solidFill>
                <a:latin typeface="Trebuchet MS"/>
                <a:ea typeface="Trebuchet MS"/>
                <a:cs typeface="Trebuchet MS"/>
                <a:sym typeface="Trebuchet MS"/>
              </a:rPr>
              <a:t>Validation:</a:t>
            </a:r>
            <a:endParaRPr lang="it-IT" sz="1500" dirty="0"/>
          </a:p>
        </p:txBody>
      </p:sp>
      <p:sp>
        <p:nvSpPr>
          <p:cNvPr id="7" name="Rettangolo 6"/>
          <p:cNvSpPr/>
          <p:nvPr/>
        </p:nvSpPr>
        <p:spPr>
          <a:xfrm>
            <a:off x="1174084" y="1641175"/>
            <a:ext cx="8822666" cy="307777"/>
          </a:xfrm>
          <a:prstGeom prst="rect">
            <a:avLst/>
          </a:prstGeom>
        </p:spPr>
        <p:txBody>
          <a:bodyPr wrap="square">
            <a:spAutoFit/>
          </a:bodyPr>
          <a:lstStyle/>
          <a:p>
            <a:pPr algn="just">
              <a:buClr>
                <a:schemeClr val="dk1"/>
              </a:buClr>
              <a:buSzPts val="1100"/>
            </a:pPr>
            <a:r>
              <a:rPr lang="it-IT" sz="1400" dirty="0" err="1">
                <a:solidFill>
                  <a:srgbClr val="666666"/>
                </a:solidFill>
                <a:latin typeface="Trebuchet MS"/>
                <a:ea typeface="Trebuchet MS"/>
                <a:cs typeface="Trebuchet MS"/>
                <a:sym typeface="Trebuchet MS"/>
              </a:rPr>
              <a:t>Maps</a:t>
            </a:r>
            <a:r>
              <a:rPr lang="it-IT" sz="1400" dirty="0">
                <a:solidFill>
                  <a:srgbClr val="666666"/>
                </a:solidFill>
                <a:latin typeface="Trebuchet MS"/>
                <a:ea typeface="Trebuchet MS"/>
                <a:cs typeface="Trebuchet MS"/>
                <a:sym typeface="Trebuchet MS"/>
              </a:rPr>
              <a:t> of </a:t>
            </a:r>
            <a:r>
              <a:rPr lang="it-IT" sz="1400" dirty="0" err="1">
                <a:solidFill>
                  <a:srgbClr val="666666"/>
                </a:solidFill>
                <a:latin typeface="Trebuchet MS"/>
                <a:ea typeface="Trebuchet MS"/>
                <a:cs typeface="Trebuchet MS"/>
                <a:sym typeface="Trebuchet MS"/>
              </a:rPr>
              <a:t>crops</a:t>
            </a:r>
            <a:r>
              <a:rPr lang="it-IT" sz="1400" dirty="0">
                <a:solidFill>
                  <a:srgbClr val="666666"/>
                </a:solidFill>
                <a:latin typeface="Trebuchet MS"/>
                <a:ea typeface="Trebuchet MS"/>
                <a:cs typeface="Trebuchet MS"/>
                <a:sym typeface="Trebuchet MS"/>
              </a:rPr>
              <a:t> in </a:t>
            </a:r>
            <a:r>
              <a:rPr lang="it-IT" sz="1400" dirty="0" err="1">
                <a:solidFill>
                  <a:srgbClr val="666666"/>
                </a:solidFill>
                <a:latin typeface="Trebuchet MS"/>
                <a:ea typeface="Trebuchet MS"/>
                <a:cs typeface="Trebuchet MS"/>
                <a:sym typeface="Trebuchet MS"/>
              </a:rPr>
              <a:t>Catalonia</a:t>
            </a:r>
            <a:r>
              <a:rPr lang="it-IT" sz="1400" dirty="0">
                <a:solidFill>
                  <a:srgbClr val="666666"/>
                </a:solidFill>
                <a:latin typeface="Trebuchet MS"/>
                <a:ea typeface="Trebuchet MS"/>
                <a:cs typeface="Trebuchet MS"/>
                <a:sym typeface="Trebuchet MS"/>
              </a:rPr>
              <a:t> from SIGPAC </a:t>
            </a:r>
            <a:r>
              <a:rPr lang="it-IT" sz="1400" dirty="0" err="1">
                <a:solidFill>
                  <a:srgbClr val="666666"/>
                </a:solidFill>
                <a:latin typeface="Trebuchet MS"/>
                <a:ea typeface="Trebuchet MS"/>
                <a:cs typeface="Trebuchet MS"/>
                <a:sym typeface="Trebuchet MS"/>
              </a:rPr>
              <a:t>have</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been</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exploited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as</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ground</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truth</a:t>
            </a:r>
            <a:r>
              <a:rPr lang="it-IT" sz="1400" dirty="0">
                <a:solidFill>
                  <a:srgbClr val="666666"/>
                </a:solidFill>
                <a:latin typeface="Trebuchet MS"/>
                <a:ea typeface="Trebuchet MS"/>
                <a:cs typeface="Trebuchet MS"/>
                <a:sym typeface="Trebuchet MS"/>
              </a:rPr>
              <a:t> data set in </a:t>
            </a:r>
            <a:r>
              <a:rPr lang="it-IT" sz="1400" dirty="0" err="1">
                <a:solidFill>
                  <a:srgbClr val="666666"/>
                </a:solidFill>
                <a:latin typeface="Trebuchet MS"/>
                <a:ea typeface="Trebuchet MS"/>
                <a:cs typeface="Trebuchet MS"/>
                <a:sym typeface="Trebuchet MS"/>
              </a:rPr>
              <a:t>two</a:t>
            </a:r>
            <a:r>
              <a:rPr lang="it-IT" sz="1400" dirty="0">
                <a:solidFill>
                  <a:srgbClr val="666666"/>
                </a:solidFill>
                <a:latin typeface="Trebuchet MS"/>
                <a:ea typeface="Trebuchet MS"/>
                <a:cs typeface="Trebuchet MS"/>
                <a:sym typeface="Trebuchet MS"/>
              </a:rPr>
              <a:t> </a:t>
            </a:r>
            <a:r>
              <a:rPr lang="it-IT" sz="1400" dirty="0" err="1">
                <a:solidFill>
                  <a:srgbClr val="666666"/>
                </a:solidFill>
                <a:latin typeface="Trebuchet MS"/>
                <a:ea typeface="Trebuchet MS"/>
                <a:cs typeface="Trebuchet MS"/>
                <a:sym typeface="Trebuchet MS"/>
              </a:rPr>
              <a:t>different</a:t>
            </a:r>
            <a:r>
              <a:rPr lang="it-IT" sz="1400" dirty="0">
                <a:solidFill>
                  <a:srgbClr val="666666"/>
                </a:solidFill>
                <a:latin typeface="Trebuchet MS"/>
                <a:ea typeface="Trebuchet MS"/>
                <a:cs typeface="Trebuchet MS"/>
                <a:sym typeface="Trebuchet MS"/>
              </a:rPr>
              <a:t> </a:t>
            </a:r>
            <a:r>
              <a:rPr lang="it-IT" sz="1400" dirty="0" smtClean="0">
                <a:solidFill>
                  <a:srgbClr val="666666"/>
                </a:solidFill>
                <a:latin typeface="Trebuchet MS"/>
                <a:ea typeface="Trebuchet MS"/>
                <a:cs typeface="Trebuchet MS"/>
                <a:sym typeface="Trebuchet MS"/>
              </a:rPr>
              <a:t>ways.</a:t>
            </a:r>
            <a:endParaRPr lang="it-IT" sz="1400" dirty="0">
              <a:solidFill>
                <a:srgbClr val="666666"/>
              </a:solidFill>
              <a:latin typeface="Trebuchet MS"/>
              <a:ea typeface="Trebuchet MS"/>
              <a:cs typeface="Trebuchet MS"/>
              <a:sym typeface="Trebuchet MS"/>
            </a:endParaRPr>
          </a:p>
        </p:txBody>
      </p:sp>
      <p:pic>
        <p:nvPicPr>
          <p:cNvPr id="8"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l="4673" r="2342" b="3523"/>
          <a:stretch/>
        </p:blipFill>
        <p:spPr>
          <a:xfrm>
            <a:off x="67501" y="4367076"/>
            <a:ext cx="2455702" cy="1839600"/>
          </a:xfrm>
          <a:prstGeom prst="rect">
            <a:avLst/>
          </a:prstGeom>
          <a:ln>
            <a:solidFill>
              <a:schemeClr val="tx1"/>
            </a:solidFill>
          </a:ln>
          <a:scene3d>
            <a:camera prst="perspectiveContrastingLeftFacing"/>
            <a:lightRig rig="threePt" dir="t"/>
          </a:scene3d>
        </p:spPr>
      </p:pic>
      <p:sp>
        <p:nvSpPr>
          <p:cNvPr id="11" name="Rettangolo 10"/>
          <p:cNvSpPr/>
          <p:nvPr/>
        </p:nvSpPr>
        <p:spPr>
          <a:xfrm>
            <a:off x="8613275" y="5532804"/>
            <a:ext cx="1904725" cy="85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p:cNvPicPr>
            <a:picLocks noChangeAspect="1"/>
          </p:cNvPicPr>
          <p:nvPr/>
        </p:nvPicPr>
        <p:blipFill rotWithShape="1">
          <a:blip r:embed="rId4" cstate="print">
            <a:extLst>
              <a:ext uri="{28A0092B-C50C-407E-A947-70E740481C1C}">
                <a14:useLocalDpi xmlns:a14="http://schemas.microsoft.com/office/drawing/2010/main" val="0"/>
              </a:ext>
            </a:extLst>
          </a:blip>
          <a:srcRect l="12157" t="3756" r="4352" b="9226"/>
          <a:stretch/>
        </p:blipFill>
        <p:spPr>
          <a:xfrm>
            <a:off x="8753290" y="2253725"/>
            <a:ext cx="2486919" cy="2160000"/>
          </a:xfrm>
          <a:prstGeom prst="rect">
            <a:avLst/>
          </a:prstGeom>
          <a:scene3d>
            <a:camera prst="perspectiveContrastingLeftFacing"/>
            <a:lightRig rig="threePt" dir="t"/>
          </a:scene3d>
        </p:spPr>
      </p:pic>
      <p:pic>
        <p:nvPicPr>
          <p:cNvPr id="16" name="Immagine 15"/>
          <p:cNvPicPr>
            <a:picLocks noChangeAspect="1"/>
          </p:cNvPicPr>
          <p:nvPr/>
        </p:nvPicPr>
        <p:blipFill rotWithShape="1">
          <a:blip r:embed="rId5" cstate="print">
            <a:extLst>
              <a:ext uri="{28A0092B-C50C-407E-A947-70E740481C1C}">
                <a14:useLocalDpi xmlns:a14="http://schemas.microsoft.com/office/drawing/2010/main" val="0"/>
              </a:ext>
            </a:extLst>
          </a:blip>
          <a:srcRect l="11782" t="3411" r="4568" b="8394"/>
          <a:stretch/>
        </p:blipFill>
        <p:spPr>
          <a:xfrm>
            <a:off x="1881147" y="4276779"/>
            <a:ext cx="2458472" cy="2160000"/>
          </a:xfrm>
          <a:prstGeom prst="rect">
            <a:avLst/>
          </a:prstGeom>
          <a:ln>
            <a:noFill/>
          </a:ln>
          <a:scene3d>
            <a:camera prst="perspectiveContrastingLeftFacing"/>
            <a:lightRig rig="threePt" dir="t"/>
          </a:scene3d>
        </p:spPr>
      </p:pic>
      <p:pic>
        <p:nvPicPr>
          <p:cNvPr id="17" name="Immagine 16"/>
          <p:cNvPicPr>
            <a:picLocks noChangeAspect="1"/>
          </p:cNvPicPr>
          <p:nvPr/>
        </p:nvPicPr>
        <p:blipFill rotWithShape="1">
          <a:blip r:embed="rId6" cstate="print">
            <a:extLst>
              <a:ext uri="{28A0092B-C50C-407E-A947-70E740481C1C}">
                <a14:useLocalDpi xmlns:a14="http://schemas.microsoft.com/office/drawing/2010/main" val="0"/>
              </a:ext>
            </a:extLst>
          </a:blip>
          <a:srcRect l="12538" t="3731" r="3543" b="8074"/>
          <a:stretch/>
        </p:blipFill>
        <p:spPr>
          <a:xfrm>
            <a:off x="3686937" y="4381632"/>
            <a:ext cx="2466327" cy="2160000"/>
          </a:xfrm>
          <a:prstGeom prst="rect">
            <a:avLst/>
          </a:prstGeom>
          <a:ln>
            <a:noFill/>
          </a:ln>
          <a:scene3d>
            <a:camera prst="perspectiveContrastingLeftFacing"/>
            <a:lightRig rig="threePt" dir="t"/>
          </a:scene3d>
        </p:spPr>
      </p:pic>
      <p:sp>
        <p:nvSpPr>
          <p:cNvPr id="18" name="Rettangolo 17"/>
          <p:cNvSpPr/>
          <p:nvPr/>
        </p:nvSpPr>
        <p:spPr>
          <a:xfrm>
            <a:off x="94695" y="2530148"/>
            <a:ext cx="1786963" cy="338554"/>
          </a:xfrm>
          <a:prstGeom prst="rect">
            <a:avLst/>
          </a:prstGeom>
        </p:spPr>
        <p:txBody>
          <a:bodyPr wrap="square">
            <a:spAutoFit/>
          </a:bodyPr>
          <a:lstStyle/>
          <a:p>
            <a:r>
              <a:rPr lang="en-US" sz="1600" b="1" dirty="0" smtClean="0">
                <a:solidFill>
                  <a:srgbClr val="0096D0"/>
                </a:solidFill>
                <a:latin typeface="Trebuchet MS"/>
                <a:ea typeface="Trebuchet MS"/>
                <a:cs typeface="Trebuchet MS"/>
                <a:sym typeface="Trebuchet MS"/>
              </a:rPr>
              <a:t>First procedure</a:t>
            </a:r>
            <a:endParaRPr lang="it-IT" sz="1600" dirty="0"/>
          </a:p>
        </p:txBody>
      </p:sp>
      <p:sp>
        <p:nvSpPr>
          <p:cNvPr id="19" name="Rettangolo 18"/>
          <p:cNvSpPr/>
          <p:nvPr/>
        </p:nvSpPr>
        <p:spPr>
          <a:xfrm>
            <a:off x="6708593" y="5123078"/>
            <a:ext cx="2007368" cy="338554"/>
          </a:xfrm>
          <a:prstGeom prst="rect">
            <a:avLst/>
          </a:prstGeom>
        </p:spPr>
        <p:txBody>
          <a:bodyPr wrap="square">
            <a:spAutoFit/>
          </a:bodyPr>
          <a:lstStyle/>
          <a:p>
            <a:r>
              <a:rPr lang="en-US" sz="1600" b="1" dirty="0" smtClean="0">
                <a:solidFill>
                  <a:srgbClr val="0096D0"/>
                </a:solidFill>
                <a:latin typeface="Trebuchet MS"/>
                <a:ea typeface="Trebuchet MS"/>
                <a:cs typeface="Trebuchet MS"/>
                <a:sym typeface="Trebuchet MS"/>
              </a:rPr>
              <a:t>Second procedure</a:t>
            </a:r>
            <a:endParaRPr lang="it-IT" sz="1600" dirty="0"/>
          </a:p>
        </p:txBody>
      </p:sp>
      <p:pic>
        <p:nvPicPr>
          <p:cNvPr id="14" name="Immagine 13"/>
          <p:cNvPicPr>
            <a:picLocks noChangeAspect="1"/>
          </p:cNvPicPr>
          <p:nvPr/>
        </p:nvPicPr>
        <p:blipFill rotWithShape="1">
          <a:blip r:embed="rId7" cstate="print">
            <a:extLst>
              <a:ext uri="{28A0092B-C50C-407E-A947-70E740481C1C}">
                <a14:useLocalDpi xmlns:a14="http://schemas.microsoft.com/office/drawing/2010/main" val="0"/>
              </a:ext>
            </a:extLst>
          </a:blip>
          <a:srcRect l="12399" t="4143" r="3915" b="9309"/>
          <a:stretch/>
        </p:blipFill>
        <p:spPr>
          <a:xfrm>
            <a:off x="6970433" y="2184006"/>
            <a:ext cx="2506305" cy="2160000"/>
          </a:xfrm>
          <a:prstGeom prst="rect">
            <a:avLst/>
          </a:prstGeom>
          <a:scene3d>
            <a:camera prst="perspectiveContrastingLeftFacing"/>
            <a:lightRig rig="threePt" dir="t"/>
          </a:scene3d>
        </p:spPr>
      </p:pic>
      <p:pic>
        <p:nvPicPr>
          <p:cNvPr id="9" name="Immagine 8"/>
          <p:cNvPicPr>
            <a:picLocks noChangeAspect="1"/>
          </p:cNvPicPr>
          <p:nvPr/>
        </p:nvPicPr>
        <p:blipFill rotWithShape="1">
          <a:blip r:embed="rId8" cstate="print">
            <a:extLst>
              <a:ext uri="{28A0092B-C50C-407E-A947-70E740481C1C}">
                <a14:useLocalDpi xmlns:a14="http://schemas.microsoft.com/office/drawing/2010/main" val="0"/>
              </a:ext>
            </a:extLst>
          </a:blip>
          <a:srcRect l="2730" r="3048" b="3411"/>
          <a:stretch/>
        </p:blipFill>
        <p:spPr>
          <a:xfrm>
            <a:off x="5180758" y="2311330"/>
            <a:ext cx="2404800" cy="1838125"/>
          </a:xfrm>
          <a:prstGeom prst="rect">
            <a:avLst/>
          </a:prstGeom>
          <a:ln>
            <a:solidFill>
              <a:schemeClr val="tx1"/>
            </a:solidFill>
          </a:ln>
          <a:scene3d>
            <a:camera prst="perspectiveContrastingLeftFacing"/>
            <a:lightRig rig="threePt" dir="t"/>
          </a:scene3d>
        </p:spPr>
      </p:pic>
      <p:sp>
        <p:nvSpPr>
          <p:cNvPr id="21" name="Rettangolo 20"/>
          <p:cNvSpPr/>
          <p:nvPr/>
        </p:nvSpPr>
        <p:spPr>
          <a:xfrm>
            <a:off x="94220" y="2805110"/>
            <a:ext cx="3015215" cy="307777"/>
          </a:xfrm>
          <a:prstGeom prst="rect">
            <a:avLst/>
          </a:prstGeom>
        </p:spPr>
        <p:txBody>
          <a:bodyPr wrap="square">
            <a:spAutoFit/>
          </a:bodyPr>
          <a:lstStyle/>
          <a:p>
            <a:pPr algn="just">
              <a:buClr>
                <a:schemeClr val="dk1"/>
              </a:buClr>
              <a:buSzPts val="1100"/>
            </a:pPr>
            <a:r>
              <a:rPr lang="it-IT" sz="1400" dirty="0" smtClean="0">
                <a:solidFill>
                  <a:srgbClr val="666666"/>
                </a:solidFill>
                <a:latin typeface="Trebuchet MS"/>
                <a:ea typeface="Trebuchet MS"/>
                <a:cs typeface="Trebuchet MS"/>
                <a:sym typeface="Trebuchet MS"/>
              </a:rPr>
              <a:t>Exploits the </a:t>
            </a:r>
            <a:r>
              <a:rPr lang="it-IT" sz="1400" dirty="0" err="1" smtClean="0">
                <a:solidFill>
                  <a:srgbClr val="666666"/>
                </a:solidFill>
                <a:latin typeface="Trebuchet MS"/>
                <a:ea typeface="Trebuchet MS"/>
                <a:cs typeface="Trebuchet MS"/>
                <a:sym typeface="Trebuchet MS"/>
              </a:rPr>
              <a:t>irrigation</a:t>
            </a:r>
            <a:r>
              <a:rPr lang="it-IT" sz="1400" dirty="0" smtClean="0">
                <a:solidFill>
                  <a:srgbClr val="666666"/>
                </a:solidFill>
                <a:latin typeface="Trebuchet MS"/>
                <a:ea typeface="Trebuchet MS"/>
                <a:cs typeface="Trebuchet MS"/>
                <a:sym typeface="Trebuchet MS"/>
              </a:rPr>
              <a:t> information.</a:t>
            </a:r>
            <a:endParaRPr lang="it-IT" sz="1400" dirty="0">
              <a:solidFill>
                <a:srgbClr val="666666"/>
              </a:solidFill>
              <a:latin typeface="Trebuchet MS"/>
              <a:ea typeface="Trebuchet MS"/>
              <a:cs typeface="Trebuchet MS"/>
              <a:sym typeface="Trebuchet MS"/>
            </a:endParaRPr>
          </a:p>
        </p:txBody>
      </p:sp>
      <p:sp>
        <p:nvSpPr>
          <p:cNvPr id="22" name="Rettangolo 21"/>
          <p:cNvSpPr/>
          <p:nvPr/>
        </p:nvSpPr>
        <p:spPr>
          <a:xfrm>
            <a:off x="6708593" y="5387348"/>
            <a:ext cx="5243260" cy="307777"/>
          </a:xfrm>
          <a:prstGeom prst="rect">
            <a:avLst/>
          </a:prstGeom>
        </p:spPr>
        <p:txBody>
          <a:bodyPr wrap="square">
            <a:spAutoFit/>
          </a:bodyPr>
          <a:lstStyle/>
          <a:p>
            <a:pPr algn="just">
              <a:buClr>
                <a:schemeClr val="dk1"/>
              </a:buClr>
              <a:buSzPts val="1100"/>
            </a:pPr>
            <a:r>
              <a:rPr lang="it-IT" sz="1400" dirty="0" smtClean="0">
                <a:solidFill>
                  <a:srgbClr val="666666"/>
                </a:solidFill>
                <a:latin typeface="Trebuchet MS"/>
                <a:ea typeface="Trebuchet MS"/>
                <a:cs typeface="Trebuchet MS"/>
                <a:sym typeface="Trebuchet MS"/>
              </a:rPr>
              <a:t>Exploits the information </a:t>
            </a:r>
            <a:r>
              <a:rPr lang="it-IT" sz="1400" dirty="0" err="1" smtClean="0">
                <a:solidFill>
                  <a:srgbClr val="666666"/>
                </a:solidFill>
                <a:latin typeface="Trebuchet MS"/>
                <a:ea typeface="Trebuchet MS"/>
                <a:cs typeface="Trebuchet MS"/>
                <a:sym typeface="Trebuchet MS"/>
              </a:rPr>
              <a:t>about</a:t>
            </a:r>
            <a:r>
              <a:rPr lang="it-IT" sz="1400" dirty="0" smtClean="0">
                <a:solidFill>
                  <a:srgbClr val="666666"/>
                </a:solidFill>
                <a:latin typeface="Trebuchet MS"/>
                <a:ea typeface="Trebuchet MS"/>
                <a:cs typeface="Trebuchet MS"/>
                <a:sym typeface="Trebuchet MS"/>
              </a:rPr>
              <a:t> the </a:t>
            </a:r>
            <a:r>
              <a:rPr lang="it-IT" sz="1400" dirty="0" err="1" smtClean="0">
                <a:solidFill>
                  <a:srgbClr val="666666"/>
                </a:solidFill>
                <a:latin typeface="Trebuchet MS"/>
                <a:ea typeface="Trebuchet MS"/>
                <a:cs typeface="Trebuchet MS"/>
                <a:sym typeface="Trebuchet MS"/>
              </a:rPr>
              <a:t>kind</a:t>
            </a:r>
            <a:r>
              <a:rPr lang="it-IT" sz="1400" dirty="0" smtClean="0">
                <a:solidFill>
                  <a:srgbClr val="666666"/>
                </a:solidFill>
                <a:latin typeface="Trebuchet MS"/>
                <a:ea typeface="Trebuchet MS"/>
                <a:cs typeface="Trebuchet MS"/>
                <a:sym typeface="Trebuchet MS"/>
              </a:rPr>
              <a:t> of </a:t>
            </a:r>
            <a:r>
              <a:rPr lang="it-IT" sz="1400" dirty="0" err="1" smtClean="0">
                <a:solidFill>
                  <a:srgbClr val="666666"/>
                </a:solidFill>
                <a:latin typeface="Trebuchet MS"/>
                <a:ea typeface="Trebuchet MS"/>
                <a:cs typeface="Trebuchet MS"/>
                <a:sym typeface="Trebuchet MS"/>
              </a:rPr>
              <a:t>crops</a:t>
            </a:r>
            <a:r>
              <a:rPr lang="it-IT" sz="1400" dirty="0" smtClean="0">
                <a:solidFill>
                  <a:srgbClr val="666666"/>
                </a:solidFill>
                <a:latin typeface="Trebuchet MS"/>
                <a:ea typeface="Trebuchet MS"/>
                <a:cs typeface="Trebuchet MS"/>
                <a:sym typeface="Trebuchet MS"/>
              </a:rPr>
              <a:t>.</a:t>
            </a:r>
            <a:endParaRPr lang="it-IT" sz="1400" dirty="0">
              <a:solidFill>
                <a:srgbClr val="666666"/>
              </a:solidFill>
              <a:latin typeface="Trebuchet MS"/>
              <a:ea typeface="Trebuchet MS"/>
              <a:cs typeface="Trebuchet MS"/>
              <a:sym typeface="Trebuchet MS"/>
            </a:endParaRPr>
          </a:p>
        </p:txBody>
      </p:sp>
      <p:sp>
        <p:nvSpPr>
          <p:cNvPr id="23" name="Rettangolo 22"/>
          <p:cNvSpPr/>
          <p:nvPr/>
        </p:nvSpPr>
        <p:spPr>
          <a:xfrm>
            <a:off x="11615941" y="6550223"/>
            <a:ext cx="576059" cy="307777"/>
          </a:xfrm>
          <a:prstGeom prst="rect">
            <a:avLst/>
          </a:prstGeom>
        </p:spPr>
        <p:txBody>
          <a:bodyPr wrap="square">
            <a:spAutoFit/>
          </a:bodyPr>
          <a:lstStyle/>
          <a:p>
            <a:r>
              <a:rPr lang="en-US" sz="1400" b="1" dirty="0" smtClean="0">
                <a:solidFill>
                  <a:srgbClr val="0096D0"/>
                </a:solidFill>
                <a:latin typeface="Trebuchet MS"/>
                <a:ea typeface="Trebuchet MS"/>
                <a:cs typeface="Trebuchet MS"/>
                <a:sym typeface="Trebuchet MS"/>
              </a:rPr>
              <a:t>7/10</a:t>
            </a:r>
            <a:endParaRPr lang="it-IT" sz="1400" dirty="0"/>
          </a:p>
        </p:txBody>
      </p:sp>
      <p:pic>
        <p:nvPicPr>
          <p:cNvPr id="24" name="Immagin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92000" y="90000"/>
            <a:ext cx="900000" cy="314888"/>
          </a:xfrm>
          <a:prstGeom prst="rect">
            <a:avLst/>
          </a:prstGeom>
        </p:spPr>
      </p:pic>
    </p:spTree>
    <p:extLst>
      <p:ext uri="{BB962C8B-B14F-4D97-AF65-F5344CB8AC3E}">
        <p14:creationId xmlns:p14="http://schemas.microsoft.com/office/powerpoint/2010/main" val="25674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1+#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00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0-#ppt_w/2"/>
                                          </p:val>
                                        </p:tav>
                                        <p:tav tm="100000">
                                          <p:val>
                                            <p:strVal val="#ppt_x"/>
                                          </p:val>
                                        </p:tav>
                                      </p:tavLst>
                                    </p:anim>
                                    <p:anim calcmode="lin" valueType="num">
                                      <p:cBhvr additive="base">
                                        <p:cTn id="27" dur="500" fill="hold"/>
                                        <p:tgtEl>
                                          <p:spTgt spid="16"/>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8"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2" name="Rettangolo 1"/>
          <p:cNvSpPr/>
          <p:nvPr/>
        </p:nvSpPr>
        <p:spPr>
          <a:xfrm>
            <a:off x="156742" y="148964"/>
            <a:ext cx="5192498" cy="323165"/>
          </a:xfrm>
          <a:prstGeom prst="rect">
            <a:avLst/>
          </a:prstGeom>
        </p:spPr>
        <p:txBody>
          <a:bodyPr wrap="square">
            <a:spAutoFit/>
          </a:bodyPr>
          <a:lstStyle/>
          <a:p>
            <a:r>
              <a:rPr lang="en-US" sz="1500" b="1" dirty="0" smtClean="0">
                <a:solidFill>
                  <a:srgbClr val="0096D0"/>
                </a:solidFill>
                <a:latin typeface="Trebuchet MS"/>
                <a:ea typeface="Trebuchet MS"/>
                <a:cs typeface="Trebuchet MS"/>
                <a:sym typeface="Trebuchet MS"/>
              </a:rPr>
              <a:t>Validation results </a:t>
            </a:r>
            <a:r>
              <a:rPr lang="en-US" sz="1500" b="1" dirty="0">
                <a:solidFill>
                  <a:srgbClr val="0096D0"/>
                </a:solidFill>
                <a:latin typeface="Trebuchet MS"/>
                <a:ea typeface="Trebuchet MS"/>
                <a:cs typeface="Trebuchet MS"/>
                <a:sym typeface="Trebuchet MS"/>
              </a:rPr>
              <a:t>– confusion matrices:</a:t>
            </a:r>
            <a:endParaRPr lang="it-IT" sz="1500" dirty="0"/>
          </a:p>
        </p:txBody>
      </p:sp>
      <p:pic>
        <p:nvPicPr>
          <p:cNvPr id="13" name="Immagine 12"/>
          <p:cNvPicPr>
            <a:picLocks noChangeAspect="1"/>
          </p:cNvPicPr>
          <p:nvPr/>
        </p:nvPicPr>
        <p:blipFill rotWithShape="1">
          <a:blip r:embed="rId3" cstate="print">
            <a:extLst>
              <a:ext uri="{28A0092B-C50C-407E-A947-70E740481C1C}">
                <a14:useLocalDpi xmlns:a14="http://schemas.microsoft.com/office/drawing/2010/main" val="0"/>
              </a:ext>
            </a:extLst>
          </a:blip>
          <a:srcRect l="10333" t="1317" r="7980" b="4140"/>
          <a:stretch/>
        </p:blipFill>
        <p:spPr>
          <a:xfrm>
            <a:off x="778265" y="812710"/>
            <a:ext cx="5040000" cy="5833244"/>
          </a:xfrm>
          <a:prstGeom prst="rect">
            <a:avLst/>
          </a:prstGeom>
        </p:spPr>
      </p:pic>
      <p:pic>
        <p:nvPicPr>
          <p:cNvPr id="14" name="Immagine 13"/>
          <p:cNvPicPr>
            <a:picLocks noChangeAspect="1"/>
          </p:cNvPicPr>
          <p:nvPr/>
        </p:nvPicPr>
        <p:blipFill rotWithShape="1">
          <a:blip r:embed="rId4" cstate="print">
            <a:extLst>
              <a:ext uri="{28A0092B-C50C-407E-A947-70E740481C1C}">
                <a14:useLocalDpi xmlns:a14="http://schemas.microsoft.com/office/drawing/2010/main" val="0"/>
              </a:ext>
            </a:extLst>
          </a:blip>
          <a:srcRect l="9549" t="847" r="7980" b="4453"/>
          <a:stretch/>
        </p:blipFill>
        <p:spPr>
          <a:xfrm>
            <a:off x="6165874" y="858578"/>
            <a:ext cx="5040000" cy="5787376"/>
          </a:xfrm>
          <a:prstGeom prst="rect">
            <a:avLst/>
          </a:prstGeom>
        </p:spPr>
      </p:pic>
      <p:sp>
        <p:nvSpPr>
          <p:cNvPr id="15" name="Rettangolo 14"/>
          <p:cNvSpPr/>
          <p:nvPr/>
        </p:nvSpPr>
        <p:spPr>
          <a:xfrm>
            <a:off x="778265" y="493596"/>
            <a:ext cx="2315186" cy="307777"/>
          </a:xfrm>
          <a:prstGeom prst="rect">
            <a:avLst/>
          </a:prstGeom>
        </p:spPr>
        <p:txBody>
          <a:bodyPr wrap="square">
            <a:spAutoFit/>
          </a:bodyPr>
          <a:lstStyle/>
          <a:p>
            <a:pPr algn="just">
              <a:buClr>
                <a:schemeClr val="dk1"/>
              </a:buClr>
              <a:buSzPts val="1100"/>
            </a:pPr>
            <a:r>
              <a:rPr lang="it-IT" sz="1400" dirty="0">
                <a:solidFill>
                  <a:srgbClr val="666666"/>
                </a:solidFill>
                <a:latin typeface="Trebuchet MS"/>
                <a:ea typeface="Trebuchet MS"/>
                <a:cs typeface="Trebuchet MS"/>
                <a:sym typeface="Trebuchet MS"/>
              </a:rPr>
              <a:t>First </a:t>
            </a:r>
            <a:r>
              <a:rPr lang="it-IT" sz="1400" dirty="0" err="1">
                <a:solidFill>
                  <a:srgbClr val="666666"/>
                </a:solidFill>
                <a:latin typeface="Trebuchet MS"/>
                <a:ea typeface="Trebuchet MS"/>
                <a:cs typeface="Trebuchet MS"/>
                <a:sym typeface="Trebuchet MS"/>
              </a:rPr>
              <a:t>validation</a:t>
            </a:r>
            <a:r>
              <a:rPr lang="it-IT" sz="1400" dirty="0">
                <a:solidFill>
                  <a:srgbClr val="666666"/>
                </a:solidFill>
                <a:latin typeface="Trebuchet MS"/>
                <a:ea typeface="Trebuchet MS"/>
                <a:cs typeface="Trebuchet MS"/>
                <a:sym typeface="Trebuchet MS"/>
              </a:rPr>
              <a:t> procedure:</a:t>
            </a:r>
          </a:p>
        </p:txBody>
      </p:sp>
      <p:sp>
        <p:nvSpPr>
          <p:cNvPr id="16" name="Rettangolo 15"/>
          <p:cNvSpPr/>
          <p:nvPr/>
        </p:nvSpPr>
        <p:spPr>
          <a:xfrm>
            <a:off x="6165874" y="493596"/>
            <a:ext cx="2555978" cy="307777"/>
          </a:xfrm>
          <a:prstGeom prst="rect">
            <a:avLst/>
          </a:prstGeom>
        </p:spPr>
        <p:txBody>
          <a:bodyPr wrap="square">
            <a:spAutoFit/>
          </a:bodyPr>
          <a:lstStyle/>
          <a:p>
            <a:pPr algn="just">
              <a:buClr>
                <a:schemeClr val="dk1"/>
              </a:buClr>
              <a:buSzPts val="1100"/>
            </a:pPr>
            <a:r>
              <a:rPr lang="it-IT" sz="1400" dirty="0">
                <a:solidFill>
                  <a:srgbClr val="666666"/>
                </a:solidFill>
                <a:latin typeface="Trebuchet MS"/>
                <a:ea typeface="Trebuchet MS"/>
                <a:cs typeface="Trebuchet MS"/>
                <a:sym typeface="Trebuchet MS"/>
              </a:rPr>
              <a:t>Second </a:t>
            </a:r>
            <a:r>
              <a:rPr lang="it-IT" sz="1400" dirty="0" err="1">
                <a:solidFill>
                  <a:srgbClr val="666666"/>
                </a:solidFill>
                <a:latin typeface="Trebuchet MS"/>
                <a:ea typeface="Trebuchet MS"/>
                <a:cs typeface="Trebuchet MS"/>
                <a:sym typeface="Trebuchet MS"/>
              </a:rPr>
              <a:t>validation</a:t>
            </a:r>
            <a:r>
              <a:rPr lang="it-IT" sz="1400" dirty="0">
                <a:solidFill>
                  <a:srgbClr val="666666"/>
                </a:solidFill>
                <a:latin typeface="Trebuchet MS"/>
                <a:ea typeface="Trebuchet MS"/>
                <a:cs typeface="Trebuchet MS"/>
                <a:sym typeface="Trebuchet MS"/>
              </a:rPr>
              <a:t> procedure:</a:t>
            </a:r>
          </a:p>
        </p:txBody>
      </p:sp>
      <p:sp>
        <p:nvSpPr>
          <p:cNvPr id="9" name="Rettangolo 8"/>
          <p:cNvSpPr/>
          <p:nvPr/>
        </p:nvSpPr>
        <p:spPr>
          <a:xfrm>
            <a:off x="11615941" y="6550223"/>
            <a:ext cx="576059" cy="307777"/>
          </a:xfrm>
          <a:prstGeom prst="rect">
            <a:avLst/>
          </a:prstGeom>
        </p:spPr>
        <p:txBody>
          <a:bodyPr wrap="square">
            <a:spAutoFit/>
          </a:bodyPr>
          <a:lstStyle/>
          <a:p>
            <a:r>
              <a:rPr lang="en-US" sz="1400" b="1" dirty="0" smtClean="0">
                <a:solidFill>
                  <a:srgbClr val="0096D0"/>
                </a:solidFill>
                <a:latin typeface="Trebuchet MS"/>
                <a:ea typeface="Trebuchet MS"/>
                <a:cs typeface="Trebuchet MS"/>
                <a:sym typeface="Trebuchet MS"/>
              </a:rPr>
              <a:t>8/10</a:t>
            </a:r>
            <a:endParaRPr lang="it-IT" sz="1400" dirty="0"/>
          </a:p>
        </p:txBody>
      </p:sp>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2000" y="90000"/>
            <a:ext cx="900000" cy="314888"/>
          </a:xfrm>
          <a:prstGeom prst="rect">
            <a:avLst/>
          </a:prstGeom>
        </p:spPr>
      </p:pic>
    </p:spTree>
    <p:extLst>
      <p:ext uri="{BB962C8B-B14F-4D97-AF65-F5344CB8AC3E}">
        <p14:creationId xmlns:p14="http://schemas.microsoft.com/office/powerpoint/2010/main" val="429285694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986</TotalTime>
  <Words>2503</Words>
  <Application>Microsoft Office PowerPoint</Application>
  <PresentationFormat>Widescreen</PresentationFormat>
  <Paragraphs>146</Paragraphs>
  <Slides>11</Slides>
  <Notes>11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11</vt:i4>
      </vt:variant>
    </vt:vector>
  </HeadingPairs>
  <TitlesOfParts>
    <vt:vector size="18" baseType="lpstr">
      <vt:lpstr>Arial</vt:lpstr>
      <vt:lpstr>Calibri</vt:lpstr>
      <vt:lpstr>Calibri Light</vt:lpstr>
      <vt:lpstr>Cambria Math</vt:lpstr>
      <vt:lpstr>Trebuchet MS</vt:lpstr>
      <vt:lpstr>Verdana</vt:lpstr>
      <vt:lpstr>Tema di Office</vt:lpstr>
      <vt:lpstr>The detection of irrigation through remote sensing soil moisture and a land surface model: a case study in Spain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detection of irrigation through remote sensing soil moisture and a land surface model: a case study in Spain</dc:title>
  <dc:creator>Jacopo</dc:creator>
  <cp:lastModifiedBy>Jacopo</cp:lastModifiedBy>
  <cp:revision>53</cp:revision>
  <dcterms:created xsi:type="dcterms:W3CDTF">2020-04-10T08:37:48Z</dcterms:created>
  <dcterms:modified xsi:type="dcterms:W3CDTF">2020-04-14T16:00:23Z</dcterms:modified>
</cp:coreProperties>
</file>