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4" r:id="rId2"/>
    <p:sldId id="411" r:id="rId3"/>
    <p:sldId id="417" r:id="rId4"/>
    <p:sldId id="399" r:id="rId5"/>
    <p:sldId id="412" r:id="rId6"/>
    <p:sldId id="401" r:id="rId7"/>
    <p:sldId id="402" r:id="rId8"/>
    <p:sldId id="403" r:id="rId9"/>
    <p:sldId id="342" r:id="rId10"/>
    <p:sldId id="404" r:id="rId11"/>
    <p:sldId id="400" r:id="rId12"/>
    <p:sldId id="406" r:id="rId13"/>
    <p:sldId id="405" r:id="rId14"/>
    <p:sldId id="407" r:id="rId15"/>
    <p:sldId id="415" r:id="rId16"/>
    <p:sldId id="345" r:id="rId17"/>
    <p:sldId id="416" r:id="rId18"/>
    <p:sldId id="409"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35" autoAdjust="0"/>
  </p:normalViewPr>
  <p:slideViewPr>
    <p:cSldViewPr snapToGrid="0">
      <p:cViewPr varScale="1">
        <p:scale>
          <a:sx n="50" d="100"/>
          <a:sy n="50" d="100"/>
        </p:scale>
        <p:origin x="12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17B08-70FF-4329-91EC-55D99F91E0A3}"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71FC7DFE-558E-4813-A2E1-8DBDDED56880}">
      <dgm:prSet phldrT="[Text]"/>
      <dgm:spPr>
        <a:xfrm>
          <a:off x="392644" y="1278921"/>
          <a:ext cx="1477823" cy="147782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Fourier Transform</a:t>
          </a:r>
        </a:p>
      </dgm:t>
    </dgm:pt>
    <dgm:pt modelId="{A4F6BEB1-7B2B-4599-9EEB-D6E986CAB0AC}" type="parTrans" cxnId="{831F6223-647A-43FF-AFD7-8E777DED32DA}">
      <dgm:prSet/>
      <dgm:spPr/>
      <dgm:t>
        <a:bodyPr/>
        <a:lstStyle/>
        <a:p>
          <a:endParaRPr lang="en-US"/>
        </a:p>
      </dgm:t>
    </dgm:pt>
    <dgm:pt modelId="{2B7E863F-4DDE-4553-94A5-E860368C41D0}" type="sibTrans" cxnId="{831F6223-647A-43FF-AFD7-8E777DED32DA}">
      <dgm:prSet/>
      <dgm:spPr/>
      <dgm:t>
        <a:bodyPr/>
        <a:lstStyle/>
        <a:p>
          <a:endParaRPr lang="en-US"/>
        </a:p>
      </dgm:t>
    </dgm:pt>
    <dgm:pt modelId="{A022695B-7A3B-403E-A2FF-9C23EDF33C48}">
      <dgm:prSet phldrT="[Text]"/>
      <dgm:spPr>
        <a:xfrm>
          <a:off x="4614215" y="1278921"/>
          <a:ext cx="1477823" cy="147782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Wavelet Transform</a:t>
          </a:r>
        </a:p>
      </dgm:t>
    </dgm:pt>
    <dgm:pt modelId="{B75457A6-8224-4B7E-BD4E-50FA01ADC497}" type="parTrans" cxnId="{3816C20A-675F-4D08-9C01-F91C97189658}">
      <dgm:prSet/>
      <dgm:spPr/>
      <dgm:t>
        <a:bodyPr/>
        <a:lstStyle/>
        <a:p>
          <a:endParaRPr lang="en-US"/>
        </a:p>
      </dgm:t>
    </dgm:pt>
    <dgm:pt modelId="{8C6012F9-0F76-48F4-B082-EE28503A1503}" type="sibTrans" cxnId="{3816C20A-675F-4D08-9C01-F91C97189658}">
      <dgm:prSet/>
      <dgm:spPr/>
      <dgm:t>
        <a:bodyPr/>
        <a:lstStyle/>
        <a:p>
          <a:endParaRPr lang="en-US"/>
        </a:p>
      </dgm:t>
    </dgm:pt>
    <dgm:pt modelId="{58D26931-3438-4202-8ACC-320AA24C0272}">
      <dgm:prSet phldrT="[Text]"/>
      <dgm:spPr>
        <a:xfrm>
          <a:off x="392644" y="4133947"/>
          <a:ext cx="1477823" cy="147782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Machine Learning</a:t>
          </a:r>
        </a:p>
      </dgm:t>
    </dgm:pt>
    <dgm:pt modelId="{11301C6D-2897-45D7-93E7-3563C6AD69CB}" type="parTrans" cxnId="{ECB533BC-C8AD-4F47-9E30-486EA3A999BC}">
      <dgm:prSet/>
      <dgm:spPr/>
      <dgm:t>
        <a:bodyPr/>
        <a:lstStyle/>
        <a:p>
          <a:endParaRPr lang="en-US"/>
        </a:p>
      </dgm:t>
    </dgm:pt>
    <dgm:pt modelId="{DDB35CEB-0C8A-4AD1-B740-29943434E0C3}" type="sibTrans" cxnId="{ECB533BC-C8AD-4F47-9E30-486EA3A999BC}">
      <dgm:prSet/>
      <dgm:spPr/>
      <dgm:t>
        <a:bodyPr/>
        <a:lstStyle/>
        <a:p>
          <a:endParaRPr lang="en-US"/>
        </a:p>
      </dgm:t>
    </dgm:pt>
    <dgm:pt modelId="{BA290216-4332-4CFB-BF49-0F3139B3FA17}">
      <dgm:prSet phldrT="[Text]"/>
      <dgm:spPr>
        <a:xfrm>
          <a:off x="4614215" y="4133947"/>
          <a:ext cx="1477823" cy="1477823"/>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Chaos Theory</a:t>
          </a:r>
        </a:p>
      </dgm:t>
    </dgm:pt>
    <dgm:pt modelId="{41E318A7-0689-47E1-8113-A280EE0B292C}" type="parTrans" cxnId="{94C7D99D-C90B-4970-89E5-9D7CCC9D43A9}">
      <dgm:prSet/>
      <dgm:spPr/>
      <dgm:t>
        <a:bodyPr/>
        <a:lstStyle/>
        <a:p>
          <a:endParaRPr lang="en-US"/>
        </a:p>
      </dgm:t>
    </dgm:pt>
    <dgm:pt modelId="{CF9E8C9F-52BA-4741-9765-93F8BF44E341}" type="sibTrans" cxnId="{94C7D99D-C90B-4970-89E5-9D7CCC9D43A9}">
      <dgm:prSet/>
      <dgm:spPr/>
      <dgm:t>
        <a:bodyPr/>
        <a:lstStyle/>
        <a:p>
          <a:endParaRPr lang="en-US"/>
        </a:p>
      </dgm:t>
    </dgm:pt>
    <dgm:pt modelId="{ED1EF9B3-5844-49A8-A9DF-3492F3A09E0A}">
      <dgm:prSet phldrT="[Text]"/>
      <dgm:spPr>
        <a:xfrm>
          <a:off x="4614215" y="4133947"/>
          <a:ext cx="1477823" cy="1477823"/>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Complex Networks</a:t>
          </a:r>
        </a:p>
      </dgm:t>
    </dgm:pt>
    <dgm:pt modelId="{79948823-7D06-429D-A3B1-CC16D6226F45}" type="parTrans" cxnId="{0B13D392-01F9-40EC-9F2A-383FE89D1B55}">
      <dgm:prSet/>
      <dgm:spPr/>
      <dgm:t>
        <a:bodyPr/>
        <a:lstStyle/>
        <a:p>
          <a:endParaRPr lang="en-US"/>
        </a:p>
      </dgm:t>
    </dgm:pt>
    <dgm:pt modelId="{BAA6CBE8-0E74-44ED-AAB6-AA73EBEE45A9}" type="sibTrans" cxnId="{0B13D392-01F9-40EC-9F2A-383FE89D1B55}">
      <dgm:prSet/>
      <dgm:spPr/>
      <dgm:t>
        <a:bodyPr/>
        <a:lstStyle/>
        <a:p>
          <a:endParaRPr lang="en-US"/>
        </a:p>
      </dgm:t>
    </dgm:pt>
    <dgm:pt modelId="{12858E55-0937-43E6-AE98-5CCBB2990B8C}" type="pres">
      <dgm:prSet presAssocID="{CC417B08-70FF-4329-91EC-55D99F91E0A3}" presName="Name0" presStyleCnt="0">
        <dgm:presLayoutVars>
          <dgm:dir/>
          <dgm:resizeHandles/>
        </dgm:presLayoutVars>
      </dgm:prSet>
      <dgm:spPr/>
    </dgm:pt>
    <dgm:pt modelId="{82F24B8B-E487-4968-89ED-D254518FF15E}" type="pres">
      <dgm:prSet presAssocID="{71FC7DFE-558E-4813-A2E1-8DBDDED56880}" presName="composite" presStyleCnt="0"/>
      <dgm:spPr/>
    </dgm:pt>
    <dgm:pt modelId="{E12058E0-B42D-422D-B80B-2D9441D25329}" type="pres">
      <dgm:prSet presAssocID="{71FC7DFE-558E-4813-A2E1-8DBDDED56880}" presName="rect1" presStyleLbl="bgImgPlace1" presStyleIdx="0" presStyleCnt="5"/>
      <dgm:spPr>
        <a:xfrm>
          <a:off x="1408471" y="314806"/>
          <a:ext cx="2726790" cy="2293425"/>
        </a:xfrm>
        <a:prstGeom prst="rect">
          <a:avLst/>
        </a:prstGeom>
        <a:blipFill rotWithShape="1">
          <a:blip xmlns:r="http://schemas.openxmlformats.org/officeDocument/2006/relationships" r:embed="rId1"/>
          <a:stretch>
            <a:fillRect/>
          </a:stretch>
        </a:blipFill>
        <a:ln w="12700" cap="flat" cmpd="sng" algn="ctr">
          <a:solidFill>
            <a:srgbClr val="0070C0"/>
          </a:solidFill>
          <a:prstDash val="solid"/>
          <a:miter lim="800000"/>
        </a:ln>
        <a:effectLst>
          <a:outerShdw blurRad="50800" dist="38100" dir="2700000" algn="tl" rotWithShape="0">
            <a:prstClr val="black">
              <a:alpha val="40000"/>
            </a:prstClr>
          </a:outerShdw>
        </a:effectLst>
      </dgm:spPr>
    </dgm:pt>
    <dgm:pt modelId="{076FD62A-87A2-41AA-B2F8-49A0040F69ED}" type="pres">
      <dgm:prSet presAssocID="{71FC7DFE-558E-4813-A2E1-8DBDDED56880}" presName="rect2" presStyleLbl="node1" presStyleIdx="0" presStyleCnt="5">
        <dgm:presLayoutVars>
          <dgm:bulletEnabled val="1"/>
        </dgm:presLayoutVars>
      </dgm:prSet>
      <dgm:spPr/>
    </dgm:pt>
    <dgm:pt modelId="{6898DE82-7D25-4611-9AC7-D926552298D7}" type="pres">
      <dgm:prSet presAssocID="{2B7E863F-4DDE-4553-94A5-E860368C41D0}" presName="sibTrans" presStyleCnt="0"/>
      <dgm:spPr/>
    </dgm:pt>
    <dgm:pt modelId="{843C2BDB-03DB-4146-804A-83F2D406CFC4}" type="pres">
      <dgm:prSet presAssocID="{A022695B-7A3B-403E-A2FF-9C23EDF33C48}" presName="composite" presStyleCnt="0"/>
      <dgm:spPr/>
    </dgm:pt>
    <dgm:pt modelId="{2B01D208-74F2-4D87-840C-F9144F97A462}" type="pres">
      <dgm:prSet presAssocID="{A022695B-7A3B-403E-A2FF-9C23EDF33C48}" presName="rect1" presStyleLbl="bgImgPlace1" presStyleIdx="1" presStyleCnt="5"/>
      <dgm:spPr>
        <a:xfrm>
          <a:off x="5630041" y="314806"/>
          <a:ext cx="2726790" cy="2293425"/>
        </a:xfrm>
        <a:prstGeom prst="rect">
          <a:avLst/>
        </a:prstGeom>
        <a:blipFill rotWithShape="1">
          <a:blip xmlns:r="http://schemas.openxmlformats.org/officeDocument/2006/relationships" r:embed="rId2"/>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gm:spPr>
    </dgm:pt>
    <dgm:pt modelId="{6E1EEC42-F6B7-4CFB-B6B6-4873645DC598}" type="pres">
      <dgm:prSet presAssocID="{A022695B-7A3B-403E-A2FF-9C23EDF33C48}" presName="rect2" presStyleLbl="node1" presStyleIdx="1" presStyleCnt="5">
        <dgm:presLayoutVars>
          <dgm:bulletEnabled val="1"/>
        </dgm:presLayoutVars>
      </dgm:prSet>
      <dgm:spPr/>
    </dgm:pt>
    <dgm:pt modelId="{0878563C-672E-4445-8E90-653FE8E1A7AF}" type="pres">
      <dgm:prSet presAssocID="{8C6012F9-0F76-48F4-B082-EE28503A1503}" presName="sibTrans" presStyleCnt="0"/>
      <dgm:spPr/>
    </dgm:pt>
    <dgm:pt modelId="{A1EBCB14-43C9-4F17-A9EF-A66A4C619EEC}" type="pres">
      <dgm:prSet presAssocID="{58D26931-3438-4202-8ACC-320AA24C0272}" presName="composite" presStyleCnt="0"/>
      <dgm:spPr/>
    </dgm:pt>
    <dgm:pt modelId="{F710E0B2-302E-440B-9687-438FDD03C1E7}" type="pres">
      <dgm:prSet presAssocID="{58D26931-3438-4202-8ACC-320AA24C0272}" presName="rect1" presStyleLbl="bgImgPlace1" presStyleIdx="2" presStyleCnt="5"/>
      <dgm:spPr>
        <a:xfrm>
          <a:off x="1408471" y="3169832"/>
          <a:ext cx="2726790" cy="2293425"/>
        </a:xfrm>
        <a:prstGeom prst="rect">
          <a:avLst/>
        </a:prstGeom>
        <a:blipFill rotWithShape="1">
          <a:blip xmlns:r="http://schemas.openxmlformats.org/officeDocument/2006/relationships" r:embed="rId3"/>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gm:spPr>
    </dgm:pt>
    <dgm:pt modelId="{6C2CB9F7-71E0-4651-94C2-2CF483979B33}" type="pres">
      <dgm:prSet presAssocID="{58D26931-3438-4202-8ACC-320AA24C0272}" presName="rect2" presStyleLbl="node1" presStyleIdx="2" presStyleCnt="5">
        <dgm:presLayoutVars>
          <dgm:bulletEnabled val="1"/>
        </dgm:presLayoutVars>
      </dgm:prSet>
      <dgm:spPr/>
    </dgm:pt>
    <dgm:pt modelId="{8669D7AE-824E-4354-B530-066C5916FA1C}" type="pres">
      <dgm:prSet presAssocID="{DDB35CEB-0C8A-4AD1-B740-29943434E0C3}" presName="sibTrans" presStyleCnt="0"/>
      <dgm:spPr/>
    </dgm:pt>
    <dgm:pt modelId="{A3241831-CD1B-4EF7-99E0-4B09541CD689}" type="pres">
      <dgm:prSet presAssocID="{BA290216-4332-4CFB-BF49-0F3139B3FA17}" presName="composite" presStyleCnt="0"/>
      <dgm:spPr/>
    </dgm:pt>
    <dgm:pt modelId="{64C5ECD4-6D11-4863-B894-B36E352976B5}" type="pres">
      <dgm:prSet presAssocID="{BA290216-4332-4CFB-BF49-0F3139B3FA17}" presName="rect1" presStyleLbl="bgImgPlace1" presStyleIdx="3" presStyleCnt="5"/>
      <dgm:spPr>
        <a:xfrm>
          <a:off x="5630041" y="3169832"/>
          <a:ext cx="2726790" cy="2293425"/>
        </a:xfrm>
        <a:prstGeom prst="rect">
          <a:avLst/>
        </a:prstGeom>
        <a:blipFill rotWithShape="1">
          <a:blip xmlns:r="http://schemas.openxmlformats.org/officeDocument/2006/relationships" r:embed="rId4"/>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gm:spPr>
    </dgm:pt>
    <dgm:pt modelId="{FBC2BF00-0A97-4A6F-A1D1-59F02045E0EE}" type="pres">
      <dgm:prSet presAssocID="{BA290216-4332-4CFB-BF49-0F3139B3FA17}" presName="rect2" presStyleLbl="node1" presStyleIdx="3" presStyleCnt="5">
        <dgm:presLayoutVars>
          <dgm:bulletEnabled val="1"/>
        </dgm:presLayoutVars>
      </dgm:prSet>
      <dgm:spPr>
        <a:prstGeom prst="rect">
          <a:avLst/>
        </a:prstGeom>
      </dgm:spPr>
    </dgm:pt>
    <dgm:pt modelId="{223A5BCE-0BA1-4256-99CF-02CB14DC4FFA}" type="pres">
      <dgm:prSet presAssocID="{CF9E8C9F-52BA-4741-9765-93F8BF44E341}" presName="sibTrans" presStyleCnt="0"/>
      <dgm:spPr/>
    </dgm:pt>
    <dgm:pt modelId="{FA858FAE-1288-46EE-9CB7-FF7B64D37BAA}" type="pres">
      <dgm:prSet presAssocID="{ED1EF9B3-5844-49A8-A9DF-3492F3A09E0A}" presName="composite" presStyleCnt="0"/>
      <dgm:spPr/>
    </dgm:pt>
    <dgm:pt modelId="{12694057-BBB5-4AB9-8F00-28F3220099F7}" type="pres">
      <dgm:prSet presAssocID="{ED1EF9B3-5844-49A8-A9DF-3492F3A09E0A}" presName="rect1" presStyleLbl="bgImgPlace1" presStyleIdx="4" presStyleCnt="5"/>
      <dgm:spPr>
        <a:blipFill rotWithShape="1">
          <a:blip xmlns:r="http://schemas.openxmlformats.org/officeDocument/2006/relationships" r:embed="rId5"/>
          <a:stretch>
            <a:fillRect/>
          </a:stretch>
        </a:blipFill>
        <a:ln w="19050">
          <a:solidFill>
            <a:srgbClr val="1D1DA3"/>
          </a:solidFill>
        </a:ln>
        <a:effectLst>
          <a:outerShdw blurRad="50800" dist="38100" dir="2700000" algn="tl" rotWithShape="0">
            <a:prstClr val="black">
              <a:alpha val="40000"/>
            </a:prstClr>
          </a:outerShdw>
        </a:effectLst>
      </dgm:spPr>
    </dgm:pt>
    <dgm:pt modelId="{B0870166-BB49-4330-8741-6C0A4060AC8F}" type="pres">
      <dgm:prSet presAssocID="{ED1EF9B3-5844-49A8-A9DF-3492F3A09E0A}" presName="rect2" presStyleLbl="node1" presStyleIdx="4" presStyleCnt="5">
        <dgm:presLayoutVars>
          <dgm:bulletEnabled val="1"/>
        </dgm:presLayoutVars>
      </dgm:prSet>
      <dgm:spPr>
        <a:prstGeom prst="rect">
          <a:avLst/>
        </a:prstGeom>
      </dgm:spPr>
    </dgm:pt>
  </dgm:ptLst>
  <dgm:cxnLst>
    <dgm:cxn modelId="{DE153607-E297-42EF-9C86-83441A2D0653}" type="presOf" srcId="{A022695B-7A3B-403E-A2FF-9C23EDF33C48}" destId="{6E1EEC42-F6B7-4CFB-B6B6-4873645DC598}" srcOrd="0" destOrd="0" presId="urn:microsoft.com/office/officeart/2008/layout/BendingPictureBlocks"/>
    <dgm:cxn modelId="{3816C20A-675F-4D08-9C01-F91C97189658}" srcId="{CC417B08-70FF-4329-91EC-55D99F91E0A3}" destId="{A022695B-7A3B-403E-A2FF-9C23EDF33C48}" srcOrd="1" destOrd="0" parTransId="{B75457A6-8224-4B7E-BD4E-50FA01ADC497}" sibTransId="{8C6012F9-0F76-48F4-B082-EE28503A1503}"/>
    <dgm:cxn modelId="{26196C1B-001F-4D2F-BEBE-19619568CBC1}" type="presOf" srcId="{CC417B08-70FF-4329-91EC-55D99F91E0A3}" destId="{12858E55-0937-43E6-AE98-5CCBB2990B8C}" srcOrd="0" destOrd="0" presId="urn:microsoft.com/office/officeart/2008/layout/BendingPictureBlocks"/>
    <dgm:cxn modelId="{831F6223-647A-43FF-AFD7-8E777DED32DA}" srcId="{CC417B08-70FF-4329-91EC-55D99F91E0A3}" destId="{71FC7DFE-558E-4813-A2E1-8DBDDED56880}" srcOrd="0" destOrd="0" parTransId="{A4F6BEB1-7B2B-4599-9EEB-D6E986CAB0AC}" sibTransId="{2B7E863F-4DDE-4553-94A5-E860368C41D0}"/>
    <dgm:cxn modelId="{B5DF8636-930E-4638-B99D-28EDB3A87BFF}" type="presOf" srcId="{71FC7DFE-558E-4813-A2E1-8DBDDED56880}" destId="{076FD62A-87A2-41AA-B2F8-49A0040F69ED}" srcOrd="0" destOrd="0" presId="urn:microsoft.com/office/officeart/2008/layout/BendingPictureBlocks"/>
    <dgm:cxn modelId="{3DC0557F-4A6B-40CB-83C9-D5CA27A9C5C3}" type="presOf" srcId="{ED1EF9B3-5844-49A8-A9DF-3492F3A09E0A}" destId="{B0870166-BB49-4330-8741-6C0A4060AC8F}" srcOrd="0" destOrd="0" presId="urn:microsoft.com/office/officeart/2008/layout/BendingPictureBlocks"/>
    <dgm:cxn modelId="{0B13D392-01F9-40EC-9F2A-383FE89D1B55}" srcId="{CC417B08-70FF-4329-91EC-55D99F91E0A3}" destId="{ED1EF9B3-5844-49A8-A9DF-3492F3A09E0A}" srcOrd="4" destOrd="0" parTransId="{79948823-7D06-429D-A3B1-CC16D6226F45}" sibTransId="{BAA6CBE8-0E74-44ED-AAB6-AA73EBEE45A9}"/>
    <dgm:cxn modelId="{94C7D99D-C90B-4970-89E5-9D7CCC9D43A9}" srcId="{CC417B08-70FF-4329-91EC-55D99F91E0A3}" destId="{BA290216-4332-4CFB-BF49-0F3139B3FA17}" srcOrd="3" destOrd="0" parTransId="{41E318A7-0689-47E1-8113-A280EE0B292C}" sibTransId="{CF9E8C9F-52BA-4741-9765-93F8BF44E341}"/>
    <dgm:cxn modelId="{ECB533BC-C8AD-4F47-9E30-486EA3A999BC}" srcId="{CC417B08-70FF-4329-91EC-55D99F91E0A3}" destId="{58D26931-3438-4202-8ACC-320AA24C0272}" srcOrd="2" destOrd="0" parTransId="{11301C6D-2897-45D7-93E7-3563C6AD69CB}" sibTransId="{DDB35CEB-0C8A-4AD1-B740-29943434E0C3}"/>
    <dgm:cxn modelId="{F496F4C1-4A53-4801-BC05-43F9E356AA3D}" type="presOf" srcId="{58D26931-3438-4202-8ACC-320AA24C0272}" destId="{6C2CB9F7-71E0-4651-94C2-2CF483979B33}" srcOrd="0" destOrd="0" presId="urn:microsoft.com/office/officeart/2008/layout/BendingPictureBlocks"/>
    <dgm:cxn modelId="{AAFF7EF2-DB28-47EA-B29D-10B21D077B74}" type="presOf" srcId="{BA290216-4332-4CFB-BF49-0F3139B3FA17}" destId="{FBC2BF00-0A97-4A6F-A1D1-59F02045E0EE}" srcOrd="0" destOrd="0" presId="urn:microsoft.com/office/officeart/2008/layout/BendingPictureBlocks"/>
    <dgm:cxn modelId="{B38DAEDA-07F8-4BFC-8276-1F8655F9B281}" type="presParOf" srcId="{12858E55-0937-43E6-AE98-5CCBB2990B8C}" destId="{82F24B8B-E487-4968-89ED-D254518FF15E}" srcOrd="0" destOrd="0" presId="urn:microsoft.com/office/officeart/2008/layout/BendingPictureBlocks"/>
    <dgm:cxn modelId="{58903434-2583-4929-9F00-40151F9EF7D1}" type="presParOf" srcId="{82F24B8B-E487-4968-89ED-D254518FF15E}" destId="{E12058E0-B42D-422D-B80B-2D9441D25329}" srcOrd="0" destOrd="0" presId="urn:microsoft.com/office/officeart/2008/layout/BendingPictureBlocks"/>
    <dgm:cxn modelId="{D70C13ED-6F17-419A-96E6-25C09A427F7D}" type="presParOf" srcId="{82F24B8B-E487-4968-89ED-D254518FF15E}" destId="{076FD62A-87A2-41AA-B2F8-49A0040F69ED}" srcOrd="1" destOrd="0" presId="urn:microsoft.com/office/officeart/2008/layout/BendingPictureBlocks"/>
    <dgm:cxn modelId="{82474D60-6B56-4B9D-AD3D-81E5D647781B}" type="presParOf" srcId="{12858E55-0937-43E6-AE98-5CCBB2990B8C}" destId="{6898DE82-7D25-4611-9AC7-D926552298D7}" srcOrd="1" destOrd="0" presId="urn:microsoft.com/office/officeart/2008/layout/BendingPictureBlocks"/>
    <dgm:cxn modelId="{B6D88174-9042-4FB6-A60E-AA3E0D580E2B}" type="presParOf" srcId="{12858E55-0937-43E6-AE98-5CCBB2990B8C}" destId="{843C2BDB-03DB-4146-804A-83F2D406CFC4}" srcOrd="2" destOrd="0" presId="urn:microsoft.com/office/officeart/2008/layout/BendingPictureBlocks"/>
    <dgm:cxn modelId="{AF09B980-7CBF-4FE0-9AEF-2991B8E2DB5A}" type="presParOf" srcId="{843C2BDB-03DB-4146-804A-83F2D406CFC4}" destId="{2B01D208-74F2-4D87-840C-F9144F97A462}" srcOrd="0" destOrd="0" presId="urn:microsoft.com/office/officeart/2008/layout/BendingPictureBlocks"/>
    <dgm:cxn modelId="{92657EFE-02B8-4939-9B6E-4AB0D30D504D}" type="presParOf" srcId="{843C2BDB-03DB-4146-804A-83F2D406CFC4}" destId="{6E1EEC42-F6B7-4CFB-B6B6-4873645DC598}" srcOrd="1" destOrd="0" presId="urn:microsoft.com/office/officeart/2008/layout/BendingPictureBlocks"/>
    <dgm:cxn modelId="{4FB497CC-EA73-48CD-8AFD-266075E93FE7}" type="presParOf" srcId="{12858E55-0937-43E6-AE98-5CCBB2990B8C}" destId="{0878563C-672E-4445-8E90-653FE8E1A7AF}" srcOrd="3" destOrd="0" presId="urn:microsoft.com/office/officeart/2008/layout/BendingPictureBlocks"/>
    <dgm:cxn modelId="{B1BE9274-7D86-4048-9FC2-907D8B09E4FD}" type="presParOf" srcId="{12858E55-0937-43E6-AE98-5CCBB2990B8C}" destId="{A1EBCB14-43C9-4F17-A9EF-A66A4C619EEC}" srcOrd="4" destOrd="0" presId="urn:microsoft.com/office/officeart/2008/layout/BendingPictureBlocks"/>
    <dgm:cxn modelId="{9C1AFB1C-3968-487A-AFFC-F854FB2DCB4F}" type="presParOf" srcId="{A1EBCB14-43C9-4F17-A9EF-A66A4C619EEC}" destId="{F710E0B2-302E-440B-9687-438FDD03C1E7}" srcOrd="0" destOrd="0" presId="urn:microsoft.com/office/officeart/2008/layout/BendingPictureBlocks"/>
    <dgm:cxn modelId="{0A2B2249-394E-44C8-ADFB-80650D6A0D58}" type="presParOf" srcId="{A1EBCB14-43C9-4F17-A9EF-A66A4C619EEC}" destId="{6C2CB9F7-71E0-4651-94C2-2CF483979B33}" srcOrd="1" destOrd="0" presId="urn:microsoft.com/office/officeart/2008/layout/BendingPictureBlocks"/>
    <dgm:cxn modelId="{79466B24-F571-40BE-BACE-14A33F0DFD0C}" type="presParOf" srcId="{12858E55-0937-43E6-AE98-5CCBB2990B8C}" destId="{8669D7AE-824E-4354-B530-066C5916FA1C}" srcOrd="5" destOrd="0" presId="urn:microsoft.com/office/officeart/2008/layout/BendingPictureBlocks"/>
    <dgm:cxn modelId="{27170BFE-E2C3-4D4E-8F00-FA6B90CD65DA}" type="presParOf" srcId="{12858E55-0937-43E6-AE98-5CCBB2990B8C}" destId="{A3241831-CD1B-4EF7-99E0-4B09541CD689}" srcOrd="6" destOrd="0" presId="urn:microsoft.com/office/officeart/2008/layout/BendingPictureBlocks"/>
    <dgm:cxn modelId="{307B395D-78B7-4ED8-84D8-D3DDCD912036}" type="presParOf" srcId="{A3241831-CD1B-4EF7-99E0-4B09541CD689}" destId="{64C5ECD4-6D11-4863-B894-B36E352976B5}" srcOrd="0" destOrd="0" presId="urn:microsoft.com/office/officeart/2008/layout/BendingPictureBlocks"/>
    <dgm:cxn modelId="{932075D2-4286-4918-9CFB-7F4767248DC1}" type="presParOf" srcId="{A3241831-CD1B-4EF7-99E0-4B09541CD689}" destId="{FBC2BF00-0A97-4A6F-A1D1-59F02045E0EE}" srcOrd="1" destOrd="0" presId="urn:microsoft.com/office/officeart/2008/layout/BendingPictureBlocks"/>
    <dgm:cxn modelId="{716172E5-0CC0-4720-B52A-CAB9DD64C466}" type="presParOf" srcId="{12858E55-0937-43E6-AE98-5CCBB2990B8C}" destId="{223A5BCE-0BA1-4256-99CF-02CB14DC4FFA}" srcOrd="7" destOrd="0" presId="urn:microsoft.com/office/officeart/2008/layout/BendingPictureBlocks"/>
    <dgm:cxn modelId="{32472D04-0479-45EA-A15F-FA5B25F3D2C3}" type="presParOf" srcId="{12858E55-0937-43E6-AE98-5CCBB2990B8C}" destId="{FA858FAE-1288-46EE-9CB7-FF7B64D37BAA}" srcOrd="8" destOrd="0" presId="urn:microsoft.com/office/officeart/2008/layout/BendingPictureBlocks"/>
    <dgm:cxn modelId="{946D9318-4578-4C31-87F6-8B4292B9BD85}" type="presParOf" srcId="{FA858FAE-1288-46EE-9CB7-FF7B64D37BAA}" destId="{12694057-BBB5-4AB9-8F00-28F3220099F7}" srcOrd="0" destOrd="0" presId="urn:microsoft.com/office/officeart/2008/layout/BendingPictureBlocks"/>
    <dgm:cxn modelId="{D7A2AD74-6044-414B-AE1D-FDCC6250294F}" type="presParOf" srcId="{FA858FAE-1288-46EE-9CB7-FF7B64D37BAA}" destId="{B0870166-BB49-4330-8741-6C0A4060AC8F}"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F8BE7-40A5-4C02-9828-187F0DAC0556}" type="doc">
      <dgm:prSet loTypeId="urn:microsoft.com/office/officeart/2005/8/layout/hProcess9" loCatId="process" qsTypeId="urn:microsoft.com/office/officeart/2005/8/quickstyle/simple1" qsCatId="simple" csTypeId="urn:microsoft.com/office/officeart/2005/8/colors/accent1_2" csCatId="accent1" phldr="1"/>
      <dgm:spPr/>
    </dgm:pt>
    <dgm:pt modelId="{E814B1A0-9A33-4A44-B880-54FC7CF82005}">
      <dgm:prSet phldrT="[Text]" custT="1"/>
      <dgm:spPr/>
      <dgm:t>
        <a:bodyPr/>
        <a:lstStyle/>
        <a:p>
          <a:r>
            <a:rPr lang="en-US" sz="1800" dirty="0">
              <a:effectLst>
                <a:outerShdw blurRad="38100" dist="38100" dir="2700000" algn="tl">
                  <a:srgbClr val="000000">
                    <a:alpha val="43137"/>
                  </a:srgbClr>
                </a:outerShdw>
              </a:effectLst>
            </a:rPr>
            <a:t>Horizontal visibility graph(HVG) based network</a:t>
          </a:r>
        </a:p>
      </dgm:t>
    </dgm:pt>
    <dgm:pt modelId="{DF666E7E-CE10-4AC7-A5FD-49351D65B716}" type="parTrans" cxnId="{6333D48D-5859-4914-A34C-44317DD4715F}">
      <dgm:prSet/>
      <dgm:spPr/>
      <dgm:t>
        <a:bodyPr/>
        <a:lstStyle/>
        <a:p>
          <a:endParaRPr lang="en-US"/>
        </a:p>
      </dgm:t>
    </dgm:pt>
    <dgm:pt modelId="{6A6A77D7-F77C-4B52-910F-DC4097CC4F07}" type="sibTrans" cxnId="{6333D48D-5859-4914-A34C-44317DD4715F}">
      <dgm:prSet/>
      <dgm:spPr/>
      <dgm:t>
        <a:bodyPr/>
        <a:lstStyle/>
        <a:p>
          <a:endParaRPr lang="en-US"/>
        </a:p>
      </dgm:t>
    </dgm:pt>
    <dgm:pt modelId="{0527B83F-1ED1-4CAA-82C7-2A7D46825BE5}" type="pres">
      <dgm:prSet presAssocID="{CF1F8BE7-40A5-4C02-9828-187F0DAC0556}" presName="CompostProcess" presStyleCnt="0">
        <dgm:presLayoutVars>
          <dgm:dir/>
          <dgm:resizeHandles val="exact"/>
        </dgm:presLayoutVars>
      </dgm:prSet>
      <dgm:spPr/>
    </dgm:pt>
    <dgm:pt modelId="{1C7CF52F-C93F-4E1D-BB06-059B6B5CAFD7}" type="pres">
      <dgm:prSet presAssocID="{CF1F8BE7-40A5-4C02-9828-187F0DAC0556}" presName="arrow" presStyleLbl="bgShp" presStyleIdx="0" presStyleCnt="1"/>
      <dgm:spPr/>
    </dgm:pt>
    <dgm:pt modelId="{0F4671FA-3E16-4EF3-8D8C-7D2F2C2E7562}" type="pres">
      <dgm:prSet presAssocID="{CF1F8BE7-40A5-4C02-9828-187F0DAC0556}" presName="linearProcess" presStyleCnt="0"/>
      <dgm:spPr/>
    </dgm:pt>
    <dgm:pt modelId="{493357AE-FEC3-4BD6-94AD-B892BFDD7E8D}" type="pres">
      <dgm:prSet presAssocID="{E814B1A0-9A33-4A44-B880-54FC7CF82005}" presName="textNode" presStyleLbl="node1" presStyleIdx="0" presStyleCnt="1">
        <dgm:presLayoutVars>
          <dgm:bulletEnabled val="1"/>
        </dgm:presLayoutVars>
      </dgm:prSet>
      <dgm:spPr/>
    </dgm:pt>
  </dgm:ptLst>
  <dgm:cxnLst>
    <dgm:cxn modelId="{26166E22-0BFF-4431-A657-57DFA4CC7CDD}" type="presOf" srcId="{CF1F8BE7-40A5-4C02-9828-187F0DAC0556}" destId="{0527B83F-1ED1-4CAA-82C7-2A7D46825BE5}" srcOrd="0" destOrd="0" presId="urn:microsoft.com/office/officeart/2005/8/layout/hProcess9"/>
    <dgm:cxn modelId="{6333D48D-5859-4914-A34C-44317DD4715F}" srcId="{CF1F8BE7-40A5-4C02-9828-187F0DAC0556}" destId="{E814B1A0-9A33-4A44-B880-54FC7CF82005}" srcOrd="0" destOrd="0" parTransId="{DF666E7E-CE10-4AC7-A5FD-49351D65B716}" sibTransId="{6A6A77D7-F77C-4B52-910F-DC4097CC4F07}"/>
    <dgm:cxn modelId="{0944ABFA-F248-43E8-BA5B-E5DFE0739A41}" type="presOf" srcId="{E814B1A0-9A33-4A44-B880-54FC7CF82005}" destId="{493357AE-FEC3-4BD6-94AD-B892BFDD7E8D}" srcOrd="0" destOrd="0" presId="urn:microsoft.com/office/officeart/2005/8/layout/hProcess9"/>
    <dgm:cxn modelId="{0E584060-FC88-4A16-B308-5771B4C5BCB1}" type="presParOf" srcId="{0527B83F-1ED1-4CAA-82C7-2A7D46825BE5}" destId="{1C7CF52F-C93F-4E1D-BB06-059B6B5CAFD7}" srcOrd="0" destOrd="0" presId="urn:microsoft.com/office/officeart/2005/8/layout/hProcess9"/>
    <dgm:cxn modelId="{3E380330-9AB7-4450-87E3-B1DAF5F7AD5D}" type="presParOf" srcId="{0527B83F-1ED1-4CAA-82C7-2A7D46825BE5}" destId="{0F4671FA-3E16-4EF3-8D8C-7D2F2C2E7562}" srcOrd="1" destOrd="0" presId="urn:microsoft.com/office/officeart/2005/8/layout/hProcess9"/>
    <dgm:cxn modelId="{B64DEE03-24FC-4A6E-95F4-87E4430A7858}" type="presParOf" srcId="{0F4671FA-3E16-4EF3-8D8C-7D2F2C2E7562}" destId="{493357AE-FEC3-4BD6-94AD-B892BFDD7E8D}"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D7E7E-A3BB-4E36-9560-C1F9780F16B2}"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9A91519E-23D7-446D-A953-101DD539F848}">
      <dgm:prSet phldrT="[Text]" custT="1"/>
      <dgm:spPr/>
      <dgm:t>
        <a:bodyPr/>
        <a:lstStyle/>
        <a:p>
          <a:r>
            <a:rPr lang="en-US" sz="2700" dirty="0">
              <a:effectLst>
                <a:outerShdw blurRad="38100" dist="38100" dir="2700000" algn="tl">
                  <a:srgbClr val="000000">
                    <a:alpha val="43137"/>
                  </a:srgbClr>
                </a:outerShdw>
              </a:effectLst>
            </a:rPr>
            <a:t>Is streamflow </a:t>
          </a:r>
          <a:r>
            <a:rPr lang="en-US" sz="2400" dirty="0">
              <a:effectLst>
                <a:outerShdw blurRad="38100" dist="38100" dir="2700000" algn="tl">
                  <a:srgbClr val="000000">
                    <a:alpha val="43137"/>
                  </a:srgbClr>
                </a:outerShdw>
              </a:effectLst>
            </a:rPr>
            <a:t>dynamics</a:t>
          </a:r>
          <a:r>
            <a:rPr lang="en-US" sz="2700" dirty="0">
              <a:effectLst>
                <a:outerShdw blurRad="38100" dist="38100" dir="2700000" algn="tl">
                  <a:srgbClr val="000000">
                    <a:alpha val="43137"/>
                  </a:srgbClr>
                </a:outerShdw>
              </a:effectLst>
            </a:rPr>
            <a:t> a stochastic or a chaotic process?</a:t>
          </a:r>
          <a:endParaRPr lang="en-US" sz="2700" dirty="0"/>
        </a:p>
      </dgm:t>
    </dgm:pt>
    <dgm:pt modelId="{9453DB45-1ACC-4B9E-BDAF-FFD704C165D5}" type="parTrans" cxnId="{7D8B688E-AB10-443D-8C54-7813DA815318}">
      <dgm:prSet/>
      <dgm:spPr/>
      <dgm:t>
        <a:bodyPr/>
        <a:lstStyle/>
        <a:p>
          <a:endParaRPr lang="en-US"/>
        </a:p>
      </dgm:t>
    </dgm:pt>
    <dgm:pt modelId="{E08BE96D-CB70-4C48-9727-CCFF2CD06E76}" type="sibTrans" cxnId="{7D8B688E-AB10-443D-8C54-7813DA815318}">
      <dgm:prSet/>
      <dgm:spPr/>
      <dgm:t>
        <a:bodyPr/>
        <a:lstStyle/>
        <a:p>
          <a:endParaRPr lang="en-US"/>
        </a:p>
      </dgm:t>
    </dgm:pt>
    <dgm:pt modelId="{93DDD7A0-3B10-47A4-A953-0200CC77A8AE}">
      <dgm:prSet phldrT="[Text]" custT="1"/>
      <dgm:spPr/>
      <dgm:t>
        <a:bodyPr/>
        <a:lstStyle/>
        <a:p>
          <a:r>
            <a:rPr lang="en-US" sz="2400" dirty="0">
              <a:effectLst>
                <a:outerShdw blurRad="38100" dist="38100" dir="2700000" algn="tl">
                  <a:srgbClr val="000000">
                    <a:alpha val="43137"/>
                  </a:srgbClr>
                </a:outerShdw>
              </a:effectLst>
            </a:rPr>
            <a:t>What</a:t>
          </a:r>
          <a:r>
            <a:rPr lang="en-US" sz="2700" dirty="0">
              <a:effectLst>
                <a:outerShdw blurRad="38100" dist="38100" dir="2700000" algn="tl">
                  <a:srgbClr val="000000">
                    <a:alpha val="43137"/>
                  </a:srgbClr>
                </a:outerShdw>
              </a:effectLst>
            </a:rPr>
            <a:t> is the role of spatial scale on the characteristics describing streamflow process?</a:t>
          </a:r>
          <a:endParaRPr lang="en-US" sz="2700" dirty="0"/>
        </a:p>
      </dgm:t>
    </dgm:pt>
    <dgm:pt modelId="{7D91FCAA-887A-40F3-B844-3E4D8108AF09}" type="parTrans" cxnId="{0B683C6A-5789-416F-B84B-AECFF1554760}">
      <dgm:prSet/>
      <dgm:spPr/>
      <dgm:t>
        <a:bodyPr/>
        <a:lstStyle/>
        <a:p>
          <a:endParaRPr lang="en-US"/>
        </a:p>
      </dgm:t>
    </dgm:pt>
    <dgm:pt modelId="{232E71A1-E1A8-4F0F-A01F-BCB714967464}" type="sibTrans" cxnId="{0B683C6A-5789-416F-B84B-AECFF1554760}">
      <dgm:prSet/>
      <dgm:spPr/>
      <dgm:t>
        <a:bodyPr/>
        <a:lstStyle/>
        <a:p>
          <a:endParaRPr lang="en-US"/>
        </a:p>
      </dgm:t>
    </dgm:pt>
    <dgm:pt modelId="{482EC806-C79F-410C-BEE0-0EE6F5D8E2CF}">
      <dgm:prSet phldrT="[Text]" custT="1"/>
      <dgm:spPr/>
      <dgm:t>
        <a:bodyPr/>
        <a:lstStyle/>
        <a:p>
          <a:r>
            <a:rPr lang="en-US" sz="2700" dirty="0">
              <a:effectLst>
                <a:outerShdw blurRad="38100" dist="38100" dir="2700000" algn="tl">
                  <a:srgbClr val="000000">
                    <a:alpha val="43137"/>
                  </a:srgbClr>
                </a:outerShdw>
              </a:effectLst>
            </a:rPr>
            <a:t>Do timescale of streamflow time-series, and normalization of </a:t>
          </a:r>
          <a:r>
            <a:rPr lang="en-US" sz="2400" dirty="0">
              <a:effectLst>
                <a:outerShdw blurRad="38100" dist="38100" dir="2700000" algn="tl">
                  <a:srgbClr val="000000">
                    <a:alpha val="43137"/>
                  </a:srgbClr>
                </a:outerShdw>
              </a:effectLst>
            </a:rPr>
            <a:t>streamflow</a:t>
          </a:r>
          <a:r>
            <a:rPr lang="en-US" sz="2700" dirty="0">
              <a:effectLst>
                <a:outerShdw blurRad="38100" dist="38100" dir="2700000" algn="tl">
                  <a:srgbClr val="000000">
                    <a:alpha val="43137"/>
                  </a:srgbClr>
                </a:outerShdw>
              </a:effectLst>
            </a:rPr>
            <a:t> data impact inference from HVG based networks?</a:t>
          </a:r>
          <a:endParaRPr lang="en-US" sz="2700" dirty="0"/>
        </a:p>
      </dgm:t>
    </dgm:pt>
    <dgm:pt modelId="{82603502-F45A-4E0F-AE2B-09AA21C0C13F}" type="parTrans" cxnId="{35BC511A-2ADE-46AC-AD08-8E6C0B38F09D}">
      <dgm:prSet/>
      <dgm:spPr/>
      <dgm:t>
        <a:bodyPr/>
        <a:lstStyle/>
        <a:p>
          <a:endParaRPr lang="en-US"/>
        </a:p>
      </dgm:t>
    </dgm:pt>
    <dgm:pt modelId="{6A888ACE-B021-4CEF-800A-0B34E8C9B608}" type="sibTrans" cxnId="{35BC511A-2ADE-46AC-AD08-8E6C0B38F09D}">
      <dgm:prSet/>
      <dgm:spPr/>
      <dgm:t>
        <a:bodyPr/>
        <a:lstStyle/>
        <a:p>
          <a:endParaRPr lang="en-US"/>
        </a:p>
      </dgm:t>
    </dgm:pt>
    <dgm:pt modelId="{D6DD2B4D-5FCF-4805-8C69-DFF5FAF95F28}">
      <dgm:prSet phldrT="[Text]" custT="1"/>
      <dgm:spPr/>
      <dgm:t>
        <a:bodyPr/>
        <a:lstStyle/>
        <a:p>
          <a:r>
            <a:rPr lang="en-US" sz="2700" dirty="0">
              <a:effectLst>
                <a:outerShdw blurRad="38100" dist="38100" dir="2700000" algn="tl">
                  <a:srgbClr val="000000">
                    <a:alpha val="43137"/>
                  </a:srgbClr>
                </a:outerShdw>
              </a:effectLst>
            </a:rPr>
            <a:t>Do </a:t>
          </a:r>
          <a:r>
            <a:rPr lang="en-US" sz="2400" dirty="0">
              <a:effectLst>
                <a:outerShdw blurRad="38100" dist="38100" dir="2700000" algn="tl">
                  <a:srgbClr val="000000">
                    <a:alpha val="43137"/>
                  </a:srgbClr>
                </a:outerShdw>
              </a:effectLst>
            </a:rPr>
            <a:t>characteristics</a:t>
          </a:r>
          <a:r>
            <a:rPr lang="en-US" sz="2700" dirty="0">
              <a:effectLst>
                <a:outerShdw blurRad="38100" dist="38100" dir="2700000" algn="tl">
                  <a:srgbClr val="000000">
                    <a:alpha val="43137"/>
                  </a:srgbClr>
                </a:outerShdw>
              </a:effectLst>
            </a:rPr>
            <a:t> describing streamflow process show temporal trend?</a:t>
          </a:r>
          <a:endParaRPr lang="en-US" sz="2700" dirty="0"/>
        </a:p>
      </dgm:t>
    </dgm:pt>
    <dgm:pt modelId="{365CABF7-65B8-4566-B87F-30ABE13B2979}" type="parTrans" cxnId="{49C63ECF-1DDE-4A75-9CFA-85B693292263}">
      <dgm:prSet/>
      <dgm:spPr/>
      <dgm:t>
        <a:bodyPr/>
        <a:lstStyle/>
        <a:p>
          <a:endParaRPr lang="en-US"/>
        </a:p>
      </dgm:t>
    </dgm:pt>
    <dgm:pt modelId="{792B5B9E-87FA-4C27-9646-ADA61ACE0030}" type="sibTrans" cxnId="{49C63ECF-1DDE-4A75-9CFA-85B693292263}">
      <dgm:prSet/>
      <dgm:spPr/>
      <dgm:t>
        <a:bodyPr/>
        <a:lstStyle/>
        <a:p>
          <a:endParaRPr lang="en-US"/>
        </a:p>
      </dgm:t>
    </dgm:pt>
    <dgm:pt modelId="{1384A451-1AD1-4AE2-B2D7-E489864EA8AC}" type="pres">
      <dgm:prSet presAssocID="{CBBD7E7E-A3BB-4E36-9560-C1F9780F16B2}" presName="Name0" presStyleCnt="0">
        <dgm:presLayoutVars>
          <dgm:chMax val="7"/>
          <dgm:chPref val="7"/>
          <dgm:dir/>
        </dgm:presLayoutVars>
      </dgm:prSet>
      <dgm:spPr/>
    </dgm:pt>
    <dgm:pt modelId="{93D16C83-237E-4D37-8115-ABF2149EDDC3}" type="pres">
      <dgm:prSet presAssocID="{CBBD7E7E-A3BB-4E36-9560-C1F9780F16B2}" presName="Name1" presStyleCnt="0"/>
      <dgm:spPr/>
    </dgm:pt>
    <dgm:pt modelId="{CBCC753A-3DB4-40D8-8ED5-2FAEC04AB9BB}" type="pres">
      <dgm:prSet presAssocID="{CBBD7E7E-A3BB-4E36-9560-C1F9780F16B2}" presName="cycle" presStyleCnt="0"/>
      <dgm:spPr/>
    </dgm:pt>
    <dgm:pt modelId="{29108860-1E01-49ED-AD05-C80EC4793CD7}" type="pres">
      <dgm:prSet presAssocID="{CBBD7E7E-A3BB-4E36-9560-C1F9780F16B2}" presName="srcNode" presStyleLbl="node1" presStyleIdx="0" presStyleCnt="4"/>
      <dgm:spPr/>
    </dgm:pt>
    <dgm:pt modelId="{4441374C-9D9E-4E40-A1BA-883E422024D7}" type="pres">
      <dgm:prSet presAssocID="{CBBD7E7E-A3BB-4E36-9560-C1F9780F16B2}" presName="conn" presStyleLbl="parChTrans1D2" presStyleIdx="0" presStyleCnt="1"/>
      <dgm:spPr/>
    </dgm:pt>
    <dgm:pt modelId="{7FA0D01E-9BA3-4973-831F-D11E2BA1B118}" type="pres">
      <dgm:prSet presAssocID="{CBBD7E7E-A3BB-4E36-9560-C1F9780F16B2}" presName="extraNode" presStyleLbl="node1" presStyleIdx="0" presStyleCnt="4"/>
      <dgm:spPr/>
    </dgm:pt>
    <dgm:pt modelId="{DFB1F411-F8B0-46CF-A430-DBE5A3D0066E}" type="pres">
      <dgm:prSet presAssocID="{CBBD7E7E-A3BB-4E36-9560-C1F9780F16B2}" presName="dstNode" presStyleLbl="node1" presStyleIdx="0" presStyleCnt="4"/>
      <dgm:spPr/>
    </dgm:pt>
    <dgm:pt modelId="{BC0E9A4B-9F37-4B44-ADF4-0325F4E95451}" type="pres">
      <dgm:prSet presAssocID="{9A91519E-23D7-446D-A953-101DD539F848}" presName="text_1" presStyleLbl="node1" presStyleIdx="0" presStyleCnt="4">
        <dgm:presLayoutVars>
          <dgm:bulletEnabled val="1"/>
        </dgm:presLayoutVars>
      </dgm:prSet>
      <dgm:spPr/>
    </dgm:pt>
    <dgm:pt modelId="{25CEBC8F-222A-43AD-98CA-AA119B0F964B}" type="pres">
      <dgm:prSet presAssocID="{9A91519E-23D7-446D-A953-101DD539F848}" presName="accent_1" presStyleCnt="0"/>
      <dgm:spPr/>
    </dgm:pt>
    <dgm:pt modelId="{8262E57B-4C55-42DA-AA7E-D5DD4D1405FA}" type="pres">
      <dgm:prSet presAssocID="{9A91519E-23D7-446D-A953-101DD539F848}" presName="accentRepeatNode" presStyleLbl="solidFgAcc1" presStyleIdx="0" presStyleCnt="4"/>
      <dgm:spPr/>
    </dgm:pt>
    <dgm:pt modelId="{D06A2E18-789E-4DB8-B752-9A12DDEBD877}" type="pres">
      <dgm:prSet presAssocID="{93DDD7A0-3B10-47A4-A953-0200CC77A8AE}" presName="text_2" presStyleLbl="node1" presStyleIdx="1" presStyleCnt="4">
        <dgm:presLayoutVars>
          <dgm:bulletEnabled val="1"/>
        </dgm:presLayoutVars>
      </dgm:prSet>
      <dgm:spPr/>
    </dgm:pt>
    <dgm:pt modelId="{3164D1A6-68CE-45FF-B082-678B40F2F848}" type="pres">
      <dgm:prSet presAssocID="{93DDD7A0-3B10-47A4-A953-0200CC77A8AE}" presName="accent_2" presStyleCnt="0"/>
      <dgm:spPr/>
    </dgm:pt>
    <dgm:pt modelId="{DF65D486-02BF-4972-B8A5-EAB4B404B2AC}" type="pres">
      <dgm:prSet presAssocID="{93DDD7A0-3B10-47A4-A953-0200CC77A8AE}" presName="accentRepeatNode" presStyleLbl="solidFgAcc1" presStyleIdx="1" presStyleCnt="4"/>
      <dgm:spPr/>
    </dgm:pt>
    <dgm:pt modelId="{F0CF73FA-FD05-4FE6-9489-12BB40052D31}" type="pres">
      <dgm:prSet presAssocID="{482EC806-C79F-410C-BEE0-0EE6F5D8E2CF}" presName="text_3" presStyleLbl="node1" presStyleIdx="2" presStyleCnt="4">
        <dgm:presLayoutVars>
          <dgm:bulletEnabled val="1"/>
        </dgm:presLayoutVars>
      </dgm:prSet>
      <dgm:spPr/>
    </dgm:pt>
    <dgm:pt modelId="{6CFA1A98-7813-4A40-BA01-909FFAB5D8DF}" type="pres">
      <dgm:prSet presAssocID="{482EC806-C79F-410C-BEE0-0EE6F5D8E2CF}" presName="accent_3" presStyleCnt="0"/>
      <dgm:spPr/>
    </dgm:pt>
    <dgm:pt modelId="{EF30ED14-D4B1-4272-81BE-2B89FB3F64F4}" type="pres">
      <dgm:prSet presAssocID="{482EC806-C79F-410C-BEE0-0EE6F5D8E2CF}" presName="accentRepeatNode" presStyleLbl="solidFgAcc1" presStyleIdx="2" presStyleCnt="4"/>
      <dgm:spPr/>
    </dgm:pt>
    <dgm:pt modelId="{B1F10B9C-E4F5-444F-84E8-2155F7ACF5B1}" type="pres">
      <dgm:prSet presAssocID="{D6DD2B4D-5FCF-4805-8C69-DFF5FAF95F28}" presName="text_4" presStyleLbl="node1" presStyleIdx="3" presStyleCnt="4">
        <dgm:presLayoutVars>
          <dgm:bulletEnabled val="1"/>
        </dgm:presLayoutVars>
      </dgm:prSet>
      <dgm:spPr/>
    </dgm:pt>
    <dgm:pt modelId="{87887688-9F2B-40CE-A837-012986EF9479}" type="pres">
      <dgm:prSet presAssocID="{D6DD2B4D-5FCF-4805-8C69-DFF5FAF95F28}" presName="accent_4" presStyleCnt="0"/>
      <dgm:spPr/>
    </dgm:pt>
    <dgm:pt modelId="{E2E62F54-326D-409F-9F9C-7B5FAB85ED1B}" type="pres">
      <dgm:prSet presAssocID="{D6DD2B4D-5FCF-4805-8C69-DFF5FAF95F28}" presName="accentRepeatNode" presStyleLbl="solidFgAcc1" presStyleIdx="3" presStyleCnt="4"/>
      <dgm:spPr/>
    </dgm:pt>
  </dgm:ptLst>
  <dgm:cxnLst>
    <dgm:cxn modelId="{97C21F02-500A-45D2-A51F-653C12C09F8A}" type="presOf" srcId="{9A91519E-23D7-446D-A953-101DD539F848}" destId="{BC0E9A4B-9F37-4B44-ADF4-0325F4E95451}" srcOrd="0" destOrd="0" presId="urn:microsoft.com/office/officeart/2008/layout/VerticalCurvedList"/>
    <dgm:cxn modelId="{35BC511A-2ADE-46AC-AD08-8E6C0B38F09D}" srcId="{CBBD7E7E-A3BB-4E36-9560-C1F9780F16B2}" destId="{482EC806-C79F-410C-BEE0-0EE6F5D8E2CF}" srcOrd="2" destOrd="0" parTransId="{82603502-F45A-4E0F-AE2B-09AA21C0C13F}" sibTransId="{6A888ACE-B021-4CEF-800A-0B34E8C9B608}"/>
    <dgm:cxn modelId="{C796821B-A8D9-4168-91F0-DBDAE21D89CB}" type="presOf" srcId="{E08BE96D-CB70-4C48-9727-CCFF2CD06E76}" destId="{4441374C-9D9E-4E40-A1BA-883E422024D7}" srcOrd="0" destOrd="0" presId="urn:microsoft.com/office/officeart/2008/layout/VerticalCurvedList"/>
    <dgm:cxn modelId="{0B683C6A-5789-416F-B84B-AECFF1554760}" srcId="{CBBD7E7E-A3BB-4E36-9560-C1F9780F16B2}" destId="{93DDD7A0-3B10-47A4-A953-0200CC77A8AE}" srcOrd="1" destOrd="0" parTransId="{7D91FCAA-887A-40F3-B844-3E4D8108AF09}" sibTransId="{232E71A1-E1A8-4F0F-A01F-BCB714967464}"/>
    <dgm:cxn modelId="{FA5D1C6B-471F-45C2-A7DB-C830F65B7D12}" type="presOf" srcId="{CBBD7E7E-A3BB-4E36-9560-C1F9780F16B2}" destId="{1384A451-1AD1-4AE2-B2D7-E489864EA8AC}" srcOrd="0" destOrd="0" presId="urn:microsoft.com/office/officeart/2008/layout/VerticalCurvedList"/>
    <dgm:cxn modelId="{B7F9DC6C-11AD-4C09-8372-3DC549932F3F}" type="presOf" srcId="{93DDD7A0-3B10-47A4-A953-0200CC77A8AE}" destId="{D06A2E18-789E-4DB8-B752-9A12DDEBD877}" srcOrd="0" destOrd="0" presId="urn:microsoft.com/office/officeart/2008/layout/VerticalCurvedList"/>
    <dgm:cxn modelId="{7D8B688E-AB10-443D-8C54-7813DA815318}" srcId="{CBBD7E7E-A3BB-4E36-9560-C1F9780F16B2}" destId="{9A91519E-23D7-446D-A953-101DD539F848}" srcOrd="0" destOrd="0" parTransId="{9453DB45-1ACC-4B9E-BDAF-FFD704C165D5}" sibTransId="{E08BE96D-CB70-4C48-9727-CCFF2CD06E76}"/>
    <dgm:cxn modelId="{F4EFC89F-2DF3-4DFD-BC45-E74E3602D73E}" type="presOf" srcId="{D6DD2B4D-5FCF-4805-8C69-DFF5FAF95F28}" destId="{B1F10B9C-E4F5-444F-84E8-2155F7ACF5B1}" srcOrd="0" destOrd="0" presId="urn:microsoft.com/office/officeart/2008/layout/VerticalCurvedList"/>
    <dgm:cxn modelId="{21A8A7B9-E0E1-4ADE-916F-0EB7847DA52F}" type="presOf" srcId="{482EC806-C79F-410C-BEE0-0EE6F5D8E2CF}" destId="{F0CF73FA-FD05-4FE6-9489-12BB40052D31}" srcOrd="0" destOrd="0" presId="urn:microsoft.com/office/officeart/2008/layout/VerticalCurvedList"/>
    <dgm:cxn modelId="{49C63ECF-1DDE-4A75-9CFA-85B693292263}" srcId="{CBBD7E7E-A3BB-4E36-9560-C1F9780F16B2}" destId="{D6DD2B4D-5FCF-4805-8C69-DFF5FAF95F28}" srcOrd="3" destOrd="0" parTransId="{365CABF7-65B8-4566-B87F-30ABE13B2979}" sibTransId="{792B5B9E-87FA-4C27-9646-ADA61ACE0030}"/>
    <dgm:cxn modelId="{8758309D-6C37-43EE-BCA2-CED1E08BDC32}" type="presParOf" srcId="{1384A451-1AD1-4AE2-B2D7-E489864EA8AC}" destId="{93D16C83-237E-4D37-8115-ABF2149EDDC3}" srcOrd="0" destOrd="0" presId="urn:microsoft.com/office/officeart/2008/layout/VerticalCurvedList"/>
    <dgm:cxn modelId="{AB73D0EB-1BF6-4D92-AE74-1BF271CF1F59}" type="presParOf" srcId="{93D16C83-237E-4D37-8115-ABF2149EDDC3}" destId="{CBCC753A-3DB4-40D8-8ED5-2FAEC04AB9BB}" srcOrd="0" destOrd="0" presId="urn:microsoft.com/office/officeart/2008/layout/VerticalCurvedList"/>
    <dgm:cxn modelId="{0B00EBF9-32BB-4959-8D75-B1F33BA79D0E}" type="presParOf" srcId="{CBCC753A-3DB4-40D8-8ED5-2FAEC04AB9BB}" destId="{29108860-1E01-49ED-AD05-C80EC4793CD7}" srcOrd="0" destOrd="0" presId="urn:microsoft.com/office/officeart/2008/layout/VerticalCurvedList"/>
    <dgm:cxn modelId="{55C99C25-E7DC-4FD2-9848-1536F37D84DC}" type="presParOf" srcId="{CBCC753A-3DB4-40D8-8ED5-2FAEC04AB9BB}" destId="{4441374C-9D9E-4E40-A1BA-883E422024D7}" srcOrd="1" destOrd="0" presId="urn:microsoft.com/office/officeart/2008/layout/VerticalCurvedList"/>
    <dgm:cxn modelId="{61C8C4E1-4107-4825-BD24-2B5C89338EB8}" type="presParOf" srcId="{CBCC753A-3DB4-40D8-8ED5-2FAEC04AB9BB}" destId="{7FA0D01E-9BA3-4973-831F-D11E2BA1B118}" srcOrd="2" destOrd="0" presId="urn:microsoft.com/office/officeart/2008/layout/VerticalCurvedList"/>
    <dgm:cxn modelId="{748763DF-FC9C-4DB4-ACC2-17DEF97C5378}" type="presParOf" srcId="{CBCC753A-3DB4-40D8-8ED5-2FAEC04AB9BB}" destId="{DFB1F411-F8B0-46CF-A430-DBE5A3D0066E}" srcOrd="3" destOrd="0" presId="urn:microsoft.com/office/officeart/2008/layout/VerticalCurvedList"/>
    <dgm:cxn modelId="{DDF39726-A0BE-4EE5-8A7A-757A1B51298E}" type="presParOf" srcId="{93D16C83-237E-4D37-8115-ABF2149EDDC3}" destId="{BC0E9A4B-9F37-4B44-ADF4-0325F4E95451}" srcOrd="1" destOrd="0" presId="urn:microsoft.com/office/officeart/2008/layout/VerticalCurvedList"/>
    <dgm:cxn modelId="{683B42B1-2784-4CB1-B69F-45D130DE7C58}" type="presParOf" srcId="{93D16C83-237E-4D37-8115-ABF2149EDDC3}" destId="{25CEBC8F-222A-43AD-98CA-AA119B0F964B}" srcOrd="2" destOrd="0" presId="urn:microsoft.com/office/officeart/2008/layout/VerticalCurvedList"/>
    <dgm:cxn modelId="{AEAC2B73-7916-4468-AE65-29C711100BFA}" type="presParOf" srcId="{25CEBC8F-222A-43AD-98CA-AA119B0F964B}" destId="{8262E57B-4C55-42DA-AA7E-D5DD4D1405FA}" srcOrd="0" destOrd="0" presId="urn:microsoft.com/office/officeart/2008/layout/VerticalCurvedList"/>
    <dgm:cxn modelId="{DB46566D-8A51-47C0-9372-D2ADD1F8AA20}" type="presParOf" srcId="{93D16C83-237E-4D37-8115-ABF2149EDDC3}" destId="{D06A2E18-789E-4DB8-B752-9A12DDEBD877}" srcOrd="3" destOrd="0" presId="urn:microsoft.com/office/officeart/2008/layout/VerticalCurvedList"/>
    <dgm:cxn modelId="{DDF8A917-5570-4EBC-80D6-084792985475}" type="presParOf" srcId="{93D16C83-237E-4D37-8115-ABF2149EDDC3}" destId="{3164D1A6-68CE-45FF-B082-678B40F2F848}" srcOrd="4" destOrd="0" presId="urn:microsoft.com/office/officeart/2008/layout/VerticalCurvedList"/>
    <dgm:cxn modelId="{B24A5B44-B48F-40F9-A287-F846F233557E}" type="presParOf" srcId="{3164D1A6-68CE-45FF-B082-678B40F2F848}" destId="{DF65D486-02BF-4972-B8A5-EAB4B404B2AC}" srcOrd="0" destOrd="0" presId="urn:microsoft.com/office/officeart/2008/layout/VerticalCurvedList"/>
    <dgm:cxn modelId="{A6B7DE45-7ABF-4C3E-A1D5-189BAB319337}" type="presParOf" srcId="{93D16C83-237E-4D37-8115-ABF2149EDDC3}" destId="{F0CF73FA-FD05-4FE6-9489-12BB40052D31}" srcOrd="5" destOrd="0" presId="urn:microsoft.com/office/officeart/2008/layout/VerticalCurvedList"/>
    <dgm:cxn modelId="{8B62BC1B-E123-46B3-8F7F-4EFCFFE0F2A6}" type="presParOf" srcId="{93D16C83-237E-4D37-8115-ABF2149EDDC3}" destId="{6CFA1A98-7813-4A40-BA01-909FFAB5D8DF}" srcOrd="6" destOrd="0" presId="urn:microsoft.com/office/officeart/2008/layout/VerticalCurvedList"/>
    <dgm:cxn modelId="{42601E65-E819-4CF1-A5C9-93A58BEBCE27}" type="presParOf" srcId="{6CFA1A98-7813-4A40-BA01-909FFAB5D8DF}" destId="{EF30ED14-D4B1-4272-81BE-2B89FB3F64F4}" srcOrd="0" destOrd="0" presId="urn:microsoft.com/office/officeart/2008/layout/VerticalCurvedList"/>
    <dgm:cxn modelId="{69506877-47F0-45BB-B8C5-E46C3224B149}" type="presParOf" srcId="{93D16C83-237E-4D37-8115-ABF2149EDDC3}" destId="{B1F10B9C-E4F5-444F-84E8-2155F7ACF5B1}" srcOrd="7" destOrd="0" presId="urn:microsoft.com/office/officeart/2008/layout/VerticalCurvedList"/>
    <dgm:cxn modelId="{67475602-F86B-4814-A41A-8DDE2F84DC4B}" type="presParOf" srcId="{93D16C83-237E-4D37-8115-ABF2149EDDC3}" destId="{87887688-9F2B-40CE-A837-012986EF9479}" srcOrd="8" destOrd="0" presId="urn:microsoft.com/office/officeart/2008/layout/VerticalCurvedList"/>
    <dgm:cxn modelId="{AF092737-9EB0-4C36-9FC1-948CFD072602}" type="presParOf" srcId="{87887688-9F2B-40CE-A837-012986EF9479}" destId="{E2E62F54-326D-409F-9F9C-7B5FAB85ED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058E0-B42D-422D-B80B-2D9441D25329}">
      <dsp:nvSpPr>
        <dsp:cNvPr id="0" name=""/>
        <dsp:cNvSpPr/>
      </dsp:nvSpPr>
      <dsp:spPr>
        <a:xfrm>
          <a:off x="1213462" y="1524110"/>
          <a:ext cx="2213064" cy="1861344"/>
        </a:xfrm>
        <a:prstGeom prst="rect">
          <a:avLst/>
        </a:prstGeom>
        <a:blipFill rotWithShape="1">
          <a:blip xmlns:r="http://schemas.openxmlformats.org/officeDocument/2006/relationships" r:embed="rId1"/>
          <a:stretch>
            <a:fillRect/>
          </a:stretch>
        </a:blipFill>
        <a:ln w="12700" cap="flat" cmpd="sng" algn="ctr">
          <a:solidFill>
            <a:srgbClr val="0070C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76FD62A-87A2-41AA-B2F8-49A0040F69ED}">
      <dsp:nvSpPr>
        <dsp:cNvPr id="0" name=""/>
        <dsp:cNvSpPr/>
      </dsp:nvSpPr>
      <dsp:spPr>
        <a:xfrm>
          <a:off x="389017" y="2306587"/>
          <a:ext cx="1199401" cy="1199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Fourier Transform</a:t>
          </a:r>
        </a:p>
      </dsp:txBody>
      <dsp:txXfrm>
        <a:off x="389017" y="2306587"/>
        <a:ext cx="1199401" cy="1199401"/>
      </dsp:txXfrm>
    </dsp:sp>
    <dsp:sp modelId="{2B01D208-74F2-4D87-840C-F9144F97A462}">
      <dsp:nvSpPr>
        <dsp:cNvPr id="0" name=""/>
        <dsp:cNvSpPr/>
      </dsp:nvSpPr>
      <dsp:spPr>
        <a:xfrm>
          <a:off x="4639690" y="1524110"/>
          <a:ext cx="2213064" cy="1861344"/>
        </a:xfrm>
        <a:prstGeom prst="rect">
          <a:avLst/>
        </a:prstGeom>
        <a:blipFill rotWithShape="1">
          <a:blip xmlns:r="http://schemas.openxmlformats.org/officeDocument/2006/relationships" r:embed="rId2"/>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E1EEC42-F6B7-4CFB-B6B6-4873645DC598}">
      <dsp:nvSpPr>
        <dsp:cNvPr id="0" name=""/>
        <dsp:cNvSpPr/>
      </dsp:nvSpPr>
      <dsp:spPr>
        <a:xfrm>
          <a:off x="3815245" y="2306587"/>
          <a:ext cx="1199401" cy="1199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Wavelet Transform</a:t>
          </a:r>
        </a:p>
      </dsp:txBody>
      <dsp:txXfrm>
        <a:off x="3815245" y="2306587"/>
        <a:ext cx="1199401" cy="1199401"/>
      </dsp:txXfrm>
    </dsp:sp>
    <dsp:sp modelId="{F710E0B2-302E-440B-9687-438FDD03C1E7}">
      <dsp:nvSpPr>
        <dsp:cNvPr id="0" name=""/>
        <dsp:cNvSpPr/>
      </dsp:nvSpPr>
      <dsp:spPr>
        <a:xfrm>
          <a:off x="8065918" y="1524110"/>
          <a:ext cx="2213064" cy="1861344"/>
        </a:xfrm>
        <a:prstGeom prst="rect">
          <a:avLst/>
        </a:prstGeom>
        <a:blipFill rotWithShape="1">
          <a:blip xmlns:r="http://schemas.openxmlformats.org/officeDocument/2006/relationships" r:embed="rId3"/>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C2CB9F7-71E0-4651-94C2-2CF483979B33}">
      <dsp:nvSpPr>
        <dsp:cNvPr id="0" name=""/>
        <dsp:cNvSpPr/>
      </dsp:nvSpPr>
      <dsp:spPr>
        <a:xfrm>
          <a:off x="7241473" y="2306587"/>
          <a:ext cx="1199401" cy="1199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Machine Learning</a:t>
          </a:r>
        </a:p>
      </dsp:txBody>
      <dsp:txXfrm>
        <a:off x="7241473" y="2306587"/>
        <a:ext cx="1199401" cy="1199401"/>
      </dsp:txXfrm>
    </dsp:sp>
    <dsp:sp modelId="{64C5ECD4-6D11-4863-B894-B36E352976B5}">
      <dsp:nvSpPr>
        <dsp:cNvPr id="0" name=""/>
        <dsp:cNvSpPr/>
      </dsp:nvSpPr>
      <dsp:spPr>
        <a:xfrm>
          <a:off x="2926576" y="3841250"/>
          <a:ext cx="2213064" cy="1861344"/>
        </a:xfrm>
        <a:prstGeom prst="rect">
          <a:avLst/>
        </a:prstGeom>
        <a:blipFill rotWithShape="1">
          <a:blip xmlns:r="http://schemas.openxmlformats.org/officeDocument/2006/relationships" r:embed="rId4"/>
          <a:stretch>
            <a:fillRect/>
          </a:stretch>
        </a:blipFill>
        <a:ln w="12700" cap="flat" cmpd="sng" algn="ctr">
          <a:solidFill>
            <a:srgbClr val="1D1DA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BC2BF00-0A97-4A6F-A1D1-59F02045E0EE}">
      <dsp:nvSpPr>
        <dsp:cNvPr id="0" name=""/>
        <dsp:cNvSpPr/>
      </dsp:nvSpPr>
      <dsp:spPr>
        <a:xfrm>
          <a:off x="2102131" y="4623726"/>
          <a:ext cx="1199401" cy="1199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Chaos Theory</a:t>
          </a:r>
        </a:p>
      </dsp:txBody>
      <dsp:txXfrm>
        <a:off x="2102131" y="4623726"/>
        <a:ext cx="1199401" cy="1199401"/>
      </dsp:txXfrm>
    </dsp:sp>
    <dsp:sp modelId="{12694057-BBB5-4AB9-8F00-28F3220099F7}">
      <dsp:nvSpPr>
        <dsp:cNvPr id="0" name=""/>
        <dsp:cNvSpPr/>
      </dsp:nvSpPr>
      <dsp:spPr>
        <a:xfrm>
          <a:off x="6352804" y="3841250"/>
          <a:ext cx="2213064" cy="1861344"/>
        </a:xfrm>
        <a:prstGeom prst="rect">
          <a:avLst/>
        </a:prstGeom>
        <a:blipFill rotWithShape="1">
          <a:blip xmlns:r="http://schemas.openxmlformats.org/officeDocument/2006/relationships" r:embed="rId5"/>
          <a:stretch>
            <a:fillRect/>
          </a:stretch>
        </a:blipFill>
        <a:ln w="19050" cap="flat" cmpd="sng" algn="ctr">
          <a:solidFill>
            <a:srgbClr val="1D1DA3"/>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B0870166-BB49-4330-8741-6C0A4060AC8F}">
      <dsp:nvSpPr>
        <dsp:cNvPr id="0" name=""/>
        <dsp:cNvSpPr/>
      </dsp:nvSpPr>
      <dsp:spPr>
        <a:xfrm>
          <a:off x="5528359" y="4623726"/>
          <a:ext cx="1199401" cy="119940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Complex Networks</a:t>
          </a:r>
        </a:p>
      </dsp:txBody>
      <dsp:txXfrm>
        <a:off x="5528359" y="4623726"/>
        <a:ext cx="1199401" cy="119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CF52F-C93F-4E1D-BB06-059B6B5CAFD7}">
      <dsp:nvSpPr>
        <dsp:cNvPr id="0" name=""/>
        <dsp:cNvSpPr/>
      </dsp:nvSpPr>
      <dsp:spPr>
        <a:xfrm>
          <a:off x="381100" y="0"/>
          <a:ext cx="4319138" cy="13421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357AE-FEC3-4BD6-94AD-B892BFDD7E8D}">
      <dsp:nvSpPr>
        <dsp:cNvPr id="0" name=""/>
        <dsp:cNvSpPr/>
      </dsp:nvSpPr>
      <dsp:spPr>
        <a:xfrm>
          <a:off x="277885" y="402651"/>
          <a:ext cx="4525567" cy="536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Horizontal visibility graph(HVG) based network</a:t>
          </a:r>
        </a:p>
      </dsp:txBody>
      <dsp:txXfrm>
        <a:off x="304093" y="428859"/>
        <a:ext cx="4473151" cy="484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1374C-9D9E-4E40-A1BA-883E422024D7}">
      <dsp:nvSpPr>
        <dsp:cNvPr id="0" name=""/>
        <dsp:cNvSpPr/>
      </dsp:nvSpPr>
      <dsp:spPr>
        <a:xfrm>
          <a:off x="-6267453" y="-958766"/>
          <a:ext cx="7460359" cy="7460359"/>
        </a:xfrm>
        <a:prstGeom prst="blockArc">
          <a:avLst>
            <a:gd name="adj1" fmla="val 18900000"/>
            <a:gd name="adj2" fmla="val 2700000"/>
            <a:gd name="adj3" fmla="val 29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E9A4B-9F37-4B44-ADF4-0325F4E95451}">
      <dsp:nvSpPr>
        <dsp:cNvPr id="0" name=""/>
        <dsp:cNvSpPr/>
      </dsp:nvSpPr>
      <dsp:spPr>
        <a:xfrm>
          <a:off x="624287" y="426132"/>
          <a:ext cx="10431372" cy="852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837"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Is streamflow </a:t>
          </a:r>
          <a:r>
            <a:rPr lang="en-US" sz="2400" kern="1200" dirty="0">
              <a:effectLst>
                <a:outerShdw blurRad="38100" dist="38100" dir="2700000" algn="tl">
                  <a:srgbClr val="000000">
                    <a:alpha val="43137"/>
                  </a:srgbClr>
                </a:outerShdw>
              </a:effectLst>
            </a:rPr>
            <a:t>dynamics</a:t>
          </a:r>
          <a:r>
            <a:rPr lang="en-US" sz="2700" kern="1200" dirty="0">
              <a:effectLst>
                <a:outerShdw blurRad="38100" dist="38100" dir="2700000" algn="tl">
                  <a:srgbClr val="000000">
                    <a:alpha val="43137"/>
                  </a:srgbClr>
                </a:outerShdw>
              </a:effectLst>
            </a:rPr>
            <a:t> a stochastic or a chaotic process?</a:t>
          </a:r>
          <a:endParaRPr lang="en-US" sz="2700" kern="1200" dirty="0"/>
        </a:p>
      </dsp:txBody>
      <dsp:txXfrm>
        <a:off x="624287" y="426132"/>
        <a:ext cx="10431372" cy="852708"/>
      </dsp:txXfrm>
    </dsp:sp>
    <dsp:sp modelId="{8262E57B-4C55-42DA-AA7E-D5DD4D1405FA}">
      <dsp:nvSpPr>
        <dsp:cNvPr id="0" name=""/>
        <dsp:cNvSpPr/>
      </dsp:nvSpPr>
      <dsp:spPr>
        <a:xfrm>
          <a:off x="91344" y="319543"/>
          <a:ext cx="1065885" cy="106588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6A2E18-789E-4DB8-B752-9A12DDEBD877}">
      <dsp:nvSpPr>
        <dsp:cNvPr id="0" name=""/>
        <dsp:cNvSpPr/>
      </dsp:nvSpPr>
      <dsp:spPr>
        <a:xfrm>
          <a:off x="1113164" y="1705417"/>
          <a:ext cx="9942495" cy="85270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83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What</a:t>
          </a:r>
          <a:r>
            <a:rPr lang="en-US" sz="2700" kern="1200" dirty="0">
              <a:effectLst>
                <a:outerShdw blurRad="38100" dist="38100" dir="2700000" algn="tl">
                  <a:srgbClr val="000000">
                    <a:alpha val="43137"/>
                  </a:srgbClr>
                </a:outerShdw>
              </a:effectLst>
            </a:rPr>
            <a:t> is the role of spatial scale on the characteristics describing streamflow process?</a:t>
          </a:r>
          <a:endParaRPr lang="en-US" sz="2700" kern="1200" dirty="0"/>
        </a:p>
      </dsp:txBody>
      <dsp:txXfrm>
        <a:off x="1113164" y="1705417"/>
        <a:ext cx="9942495" cy="852708"/>
      </dsp:txXfrm>
    </dsp:sp>
    <dsp:sp modelId="{DF65D486-02BF-4972-B8A5-EAB4B404B2AC}">
      <dsp:nvSpPr>
        <dsp:cNvPr id="0" name=""/>
        <dsp:cNvSpPr/>
      </dsp:nvSpPr>
      <dsp:spPr>
        <a:xfrm>
          <a:off x="580221" y="1598828"/>
          <a:ext cx="1065885" cy="1065885"/>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F73FA-FD05-4FE6-9489-12BB40052D31}">
      <dsp:nvSpPr>
        <dsp:cNvPr id="0" name=""/>
        <dsp:cNvSpPr/>
      </dsp:nvSpPr>
      <dsp:spPr>
        <a:xfrm>
          <a:off x="1113164" y="2984701"/>
          <a:ext cx="9942495" cy="85270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837"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Do timescale of streamflow time-series, and normalization of </a:t>
          </a:r>
          <a:r>
            <a:rPr lang="en-US" sz="2400" kern="1200" dirty="0">
              <a:effectLst>
                <a:outerShdw blurRad="38100" dist="38100" dir="2700000" algn="tl">
                  <a:srgbClr val="000000">
                    <a:alpha val="43137"/>
                  </a:srgbClr>
                </a:outerShdw>
              </a:effectLst>
            </a:rPr>
            <a:t>streamflow</a:t>
          </a:r>
          <a:r>
            <a:rPr lang="en-US" sz="2700" kern="1200" dirty="0">
              <a:effectLst>
                <a:outerShdw blurRad="38100" dist="38100" dir="2700000" algn="tl">
                  <a:srgbClr val="000000">
                    <a:alpha val="43137"/>
                  </a:srgbClr>
                </a:outerShdw>
              </a:effectLst>
            </a:rPr>
            <a:t> data impact inference from HVG based networks?</a:t>
          </a:r>
          <a:endParaRPr lang="en-US" sz="2700" kern="1200" dirty="0"/>
        </a:p>
      </dsp:txBody>
      <dsp:txXfrm>
        <a:off x="1113164" y="2984701"/>
        <a:ext cx="9942495" cy="852708"/>
      </dsp:txXfrm>
    </dsp:sp>
    <dsp:sp modelId="{EF30ED14-D4B1-4272-81BE-2B89FB3F64F4}">
      <dsp:nvSpPr>
        <dsp:cNvPr id="0" name=""/>
        <dsp:cNvSpPr/>
      </dsp:nvSpPr>
      <dsp:spPr>
        <a:xfrm>
          <a:off x="580221" y="2878112"/>
          <a:ext cx="1065885" cy="1065885"/>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10B9C-E4F5-444F-84E8-2155F7ACF5B1}">
      <dsp:nvSpPr>
        <dsp:cNvPr id="0" name=""/>
        <dsp:cNvSpPr/>
      </dsp:nvSpPr>
      <dsp:spPr>
        <a:xfrm>
          <a:off x="624287" y="4263985"/>
          <a:ext cx="10431372" cy="85270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837"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Do </a:t>
          </a:r>
          <a:r>
            <a:rPr lang="en-US" sz="2400" kern="1200" dirty="0">
              <a:effectLst>
                <a:outerShdw blurRad="38100" dist="38100" dir="2700000" algn="tl">
                  <a:srgbClr val="000000">
                    <a:alpha val="43137"/>
                  </a:srgbClr>
                </a:outerShdw>
              </a:effectLst>
            </a:rPr>
            <a:t>characteristics</a:t>
          </a:r>
          <a:r>
            <a:rPr lang="en-US" sz="2700" kern="1200" dirty="0">
              <a:effectLst>
                <a:outerShdw blurRad="38100" dist="38100" dir="2700000" algn="tl">
                  <a:srgbClr val="000000">
                    <a:alpha val="43137"/>
                  </a:srgbClr>
                </a:outerShdw>
              </a:effectLst>
            </a:rPr>
            <a:t> describing streamflow process show temporal trend?</a:t>
          </a:r>
          <a:endParaRPr lang="en-US" sz="2700" kern="1200" dirty="0"/>
        </a:p>
      </dsp:txBody>
      <dsp:txXfrm>
        <a:off x="624287" y="4263985"/>
        <a:ext cx="10431372" cy="852708"/>
      </dsp:txXfrm>
    </dsp:sp>
    <dsp:sp modelId="{E2E62F54-326D-409F-9F9C-7B5FAB85ED1B}">
      <dsp:nvSpPr>
        <dsp:cNvPr id="0" name=""/>
        <dsp:cNvSpPr/>
      </dsp:nvSpPr>
      <dsp:spPr>
        <a:xfrm>
          <a:off x="91344" y="4157397"/>
          <a:ext cx="1065885" cy="1065885"/>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0E20E-F7FD-4BA6-AA82-1A396F2EF8B2}"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FCAFB-D15F-473D-9892-67B3CF3AFA9C}" type="slidenum">
              <a:rPr lang="en-US" smtClean="0"/>
              <a:t>‹#›</a:t>
            </a:fld>
            <a:endParaRPr lang="en-US"/>
          </a:p>
        </p:txBody>
      </p:sp>
    </p:spTree>
    <p:extLst>
      <p:ext uri="{BB962C8B-B14F-4D97-AF65-F5344CB8AC3E}">
        <p14:creationId xmlns:p14="http://schemas.microsoft.com/office/powerpoint/2010/main" val="295317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suggest browsing this presentation in the Slide Show view, however, we added comments in the Notes box below each slide.</a:t>
            </a:r>
          </a:p>
          <a:p>
            <a:endParaRPr lang="en-US" sz="800" dirty="0"/>
          </a:p>
          <a:p>
            <a:r>
              <a:rPr lang="en-US" sz="800" dirty="0"/>
              <a:t>The term “predictability” refers to the ability to be predicted. For both streamflow forecasting and water resources management point of view, finding the origin of predictability lies in our ability to distinguish between the dynamics of the process generating it i.e. randomly correlated/stochastic or chaotic. </a:t>
            </a:r>
            <a:endParaRPr lang="en-US" dirty="0"/>
          </a:p>
        </p:txBody>
      </p:sp>
      <p:sp>
        <p:nvSpPr>
          <p:cNvPr id="4" name="Slide Number Placeholder 3"/>
          <p:cNvSpPr>
            <a:spLocks noGrp="1"/>
          </p:cNvSpPr>
          <p:nvPr>
            <p:ph type="sldNum" sz="quarter" idx="10"/>
          </p:nvPr>
        </p:nvSpPr>
        <p:spPr/>
        <p:txBody>
          <a:bodyPr/>
          <a:lstStyle/>
          <a:p>
            <a:fld id="{44D1489A-BCA9-42AC-949E-74DAE88C7048}" type="slidenum">
              <a:rPr lang="en-US" smtClean="0"/>
              <a:t>1</a:t>
            </a:fld>
            <a:endParaRPr lang="en-US" dirty="0"/>
          </a:p>
        </p:txBody>
      </p:sp>
    </p:spTree>
    <p:extLst>
      <p:ext uri="{BB962C8B-B14F-4D97-AF65-F5344CB8AC3E}">
        <p14:creationId xmlns:p14="http://schemas.microsoft.com/office/powerpoint/2010/main" val="319516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dirty="0"/>
              <a:t>View in Slide Show mode.  </a:t>
            </a:r>
          </a:p>
          <a:p>
            <a:r>
              <a:rPr lang="en-US" sz="800" kern="1200" dirty="0">
                <a:solidFill>
                  <a:schemeClr val="tx1"/>
                </a:solidFill>
                <a:effectLst/>
                <a:latin typeface="+mn-lt"/>
                <a:ea typeface="+mn-ea"/>
                <a:cs typeface="+mn-cs"/>
              </a:rPr>
              <a:t>To understand how networks transpire into predictability measures i.e. </a:t>
            </a:r>
            <a:r>
              <a:rPr lang="el-GR" sz="800" i="1" kern="1200" dirty="0">
                <a:solidFill>
                  <a:schemeClr val="tx1"/>
                </a:solidFill>
                <a:effectLst/>
                <a:latin typeface="+mn-lt"/>
                <a:ea typeface="+mn-ea"/>
                <a:cs typeface="+mn-cs"/>
              </a:rPr>
              <a:t>λ</a:t>
            </a:r>
            <a:r>
              <a:rPr lang="en-US" sz="800" kern="1200" dirty="0">
                <a:solidFill>
                  <a:schemeClr val="tx1"/>
                </a:solidFill>
                <a:effectLst/>
                <a:latin typeface="+mn-lt"/>
                <a:ea typeface="+mn-ea"/>
                <a:cs typeface="+mn-cs"/>
              </a:rPr>
              <a:t> and </a:t>
            </a:r>
            <a:r>
              <a:rPr lang="en-US" sz="800" i="1" kern="1200" dirty="0">
                <a:solidFill>
                  <a:schemeClr val="tx1"/>
                </a:solidFill>
                <a:effectLst/>
                <a:latin typeface="+mn-lt"/>
                <a:ea typeface="+mn-ea"/>
                <a:cs typeface="+mn-cs"/>
              </a:rPr>
              <a:t>GC</a:t>
            </a:r>
            <a:r>
              <a:rPr lang="en-US" sz="800" kern="1200" dirty="0">
                <a:solidFill>
                  <a:schemeClr val="tx1"/>
                </a:solidFill>
                <a:effectLst/>
                <a:latin typeface="+mn-lt"/>
                <a:ea typeface="+mn-ea"/>
                <a:cs typeface="+mn-cs"/>
              </a:rPr>
              <a:t>, we present here HVG derived networks for Cedar River at Cedar Rapids. (a) represents network associated with normalized flow while (b) represents network associated with randomized streamflows from (a). Each color represents the corresponding month of a year where size of each node corresponds to the number of connections with its neighbors.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10</a:t>
            </a:fld>
            <a:endParaRPr lang="en-US" dirty="0"/>
          </a:p>
        </p:txBody>
      </p:sp>
    </p:spTree>
    <p:extLst>
      <p:ext uri="{BB962C8B-B14F-4D97-AF65-F5344CB8AC3E}">
        <p14:creationId xmlns:p14="http://schemas.microsoft.com/office/powerpoint/2010/main" val="425799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600" kern="1200" dirty="0">
                <a:solidFill>
                  <a:schemeClr val="tx1"/>
                </a:solidFill>
                <a:effectLst/>
                <a:latin typeface="+mn-lt"/>
                <a:ea typeface="+mn-ea"/>
                <a:cs typeface="+mn-cs"/>
              </a:rPr>
              <a:t>Our analysis of streamflow across all years and stations in Iowa shows a strong relationship between characteristic exponent and global clustering coefficient. The color code in this two dimensional histogram shows the number of data points in a bin of </a:t>
            </a:r>
            <a:r>
              <a:rPr lang="el-GR" sz="600" i="1" kern="1200" dirty="0">
                <a:solidFill>
                  <a:schemeClr val="tx1"/>
                </a:solidFill>
                <a:effectLst/>
                <a:latin typeface="+mn-lt"/>
                <a:ea typeface="+mn-ea"/>
                <a:cs typeface="+mn-cs"/>
              </a:rPr>
              <a:t>λ</a:t>
            </a:r>
            <a:r>
              <a:rPr lang="en-US" sz="600" kern="1200" dirty="0">
                <a:solidFill>
                  <a:schemeClr val="tx1"/>
                </a:solidFill>
                <a:effectLst/>
                <a:latin typeface="+mn-lt"/>
                <a:ea typeface="+mn-ea"/>
                <a:cs typeface="+mn-cs"/>
              </a:rPr>
              <a:t> and </a:t>
            </a:r>
            <a:r>
              <a:rPr lang="en-US" sz="600" i="1" kern="1200" dirty="0">
                <a:solidFill>
                  <a:schemeClr val="tx1"/>
                </a:solidFill>
                <a:effectLst/>
                <a:latin typeface="+mn-lt"/>
                <a:ea typeface="+mn-ea"/>
                <a:cs typeface="+mn-cs"/>
              </a:rPr>
              <a:t>GC</a:t>
            </a:r>
            <a:r>
              <a:rPr lang="en-US" sz="600" kern="1200" dirty="0">
                <a:solidFill>
                  <a:schemeClr val="tx1"/>
                </a:solidFill>
                <a:effectLst/>
                <a:latin typeface="+mn-lt"/>
                <a:ea typeface="+mn-ea"/>
                <a:cs typeface="+mn-cs"/>
              </a:rPr>
              <a:t>. Note that, virtually all stations and years depict the corresponding values of </a:t>
            </a:r>
            <a:r>
              <a:rPr lang="el-GR" sz="600" i="1" kern="1200" dirty="0">
                <a:solidFill>
                  <a:schemeClr val="tx1"/>
                </a:solidFill>
                <a:effectLst/>
                <a:latin typeface="+mn-lt"/>
                <a:ea typeface="+mn-ea"/>
                <a:cs typeface="+mn-cs"/>
              </a:rPr>
              <a:t>λ</a:t>
            </a:r>
            <a:r>
              <a:rPr lang="en-US" sz="600" kern="1200" dirty="0">
                <a:solidFill>
                  <a:schemeClr val="tx1"/>
                </a:solidFill>
                <a:effectLst/>
                <a:latin typeface="+mn-lt"/>
                <a:ea typeface="+mn-ea"/>
                <a:cs typeface="+mn-cs"/>
              </a:rPr>
              <a:t> and </a:t>
            </a:r>
            <a:r>
              <a:rPr lang="en-US" sz="600" i="1" kern="1200" dirty="0">
                <a:solidFill>
                  <a:schemeClr val="tx1"/>
                </a:solidFill>
                <a:effectLst/>
                <a:latin typeface="+mn-lt"/>
                <a:ea typeface="+mn-ea"/>
                <a:cs typeface="+mn-cs"/>
              </a:rPr>
              <a:t>GC</a:t>
            </a:r>
            <a:r>
              <a:rPr lang="en-US" sz="600" kern="1200" dirty="0">
                <a:solidFill>
                  <a:schemeClr val="tx1"/>
                </a:solidFill>
                <a:effectLst/>
                <a:latin typeface="+mn-lt"/>
                <a:ea typeface="+mn-ea"/>
                <a:cs typeface="+mn-cs"/>
              </a:rPr>
              <a:t> larger than ~0.41 and ~0.35 suggesting that the streamflow at the daily time scale is a stochastic (random) process.</a:t>
            </a:r>
          </a:p>
        </p:txBody>
      </p:sp>
      <p:sp>
        <p:nvSpPr>
          <p:cNvPr id="4" name="Slide Number Placeholder 3"/>
          <p:cNvSpPr>
            <a:spLocks noGrp="1"/>
          </p:cNvSpPr>
          <p:nvPr>
            <p:ph type="sldNum" sz="quarter" idx="10"/>
          </p:nvPr>
        </p:nvSpPr>
        <p:spPr/>
        <p:txBody>
          <a:bodyPr/>
          <a:lstStyle/>
          <a:p>
            <a:fld id="{44D1489A-BCA9-42AC-949E-74DAE88C7048}" type="slidenum">
              <a:rPr lang="en-US" smtClean="0"/>
              <a:t>11</a:t>
            </a:fld>
            <a:endParaRPr lang="en-US" dirty="0"/>
          </a:p>
        </p:txBody>
      </p:sp>
    </p:spTree>
    <p:extLst>
      <p:ext uri="{BB962C8B-B14F-4D97-AF65-F5344CB8AC3E}">
        <p14:creationId xmlns:p14="http://schemas.microsoft.com/office/powerpoint/2010/main" val="239576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The two-dimensional histogram depicts the comparison between metrics for raw and normalized streamflow time-series data. The data are pooled from all stations for all historical records. (a)and (b) show the 1:1 comparison </a:t>
            </a:r>
            <a:r>
              <a:rPr lang="en-US" sz="800" i="0" kern="1200" dirty="0">
                <a:solidFill>
                  <a:schemeClr val="tx1"/>
                </a:solidFill>
                <a:effectLst/>
                <a:latin typeface="+mn-lt"/>
                <a:ea typeface="+mn-ea"/>
                <a:cs typeface="+mn-cs"/>
              </a:rPr>
              <a:t>between normalized and raw streamflow data for</a:t>
            </a:r>
            <a:r>
              <a:rPr lang="en-US" sz="800" kern="1200" dirty="0">
                <a:solidFill>
                  <a:schemeClr val="tx1"/>
                </a:solidFill>
                <a:effectLst/>
                <a:latin typeface="+mn-lt"/>
                <a:ea typeface="+mn-ea"/>
                <a:cs typeface="+mn-cs"/>
              </a:rPr>
              <a:t> </a:t>
            </a:r>
            <a:r>
              <a:rPr lang="en-US" sz="800" i="1" kern="1200" dirty="0">
                <a:solidFill>
                  <a:schemeClr val="tx1"/>
                </a:solidFill>
                <a:effectLst/>
                <a:latin typeface="+mn-lt"/>
                <a:ea typeface="+mn-ea"/>
                <a:cs typeface="+mn-cs"/>
              </a:rPr>
              <a:t>λ </a:t>
            </a:r>
            <a:r>
              <a:rPr lang="en-US" sz="800" i="0" kern="1200" dirty="0">
                <a:solidFill>
                  <a:schemeClr val="tx1"/>
                </a:solidFill>
                <a:effectLst/>
                <a:latin typeface="+mn-lt"/>
                <a:ea typeface="+mn-ea"/>
                <a:cs typeface="+mn-cs"/>
              </a:rPr>
              <a:t>and</a:t>
            </a:r>
            <a:r>
              <a:rPr lang="en-US" sz="800" kern="1200" dirty="0">
                <a:solidFill>
                  <a:schemeClr val="tx1"/>
                </a:solidFill>
                <a:effectLst/>
                <a:latin typeface="+mn-lt"/>
                <a:ea typeface="+mn-ea"/>
                <a:cs typeface="+mn-cs"/>
              </a:rPr>
              <a:t> </a:t>
            </a:r>
            <a:r>
              <a:rPr lang="en-US" sz="800" i="1" kern="1200" dirty="0">
                <a:solidFill>
                  <a:schemeClr val="tx1"/>
                </a:solidFill>
                <a:effectLst/>
                <a:latin typeface="+mn-lt"/>
                <a:ea typeface="+mn-ea"/>
                <a:cs typeface="+mn-cs"/>
              </a:rPr>
              <a:t>GC</a:t>
            </a:r>
            <a:r>
              <a:rPr lang="en-US" sz="800" i="0" kern="1200" dirty="0">
                <a:solidFill>
                  <a:schemeClr val="tx1"/>
                </a:solidFill>
                <a:effectLst/>
                <a:latin typeface="+mn-lt"/>
                <a:ea typeface="+mn-ea"/>
                <a:cs typeface="+mn-cs"/>
              </a:rPr>
              <a:t>, respectively</a:t>
            </a:r>
            <a:r>
              <a:rPr lang="en-US" sz="800" i="1" kern="1200" dirty="0">
                <a:solidFill>
                  <a:schemeClr val="tx1"/>
                </a:solidFill>
                <a:effectLst/>
                <a:latin typeface="+mn-lt"/>
                <a:ea typeface="+mn-ea"/>
                <a:cs typeface="+mn-cs"/>
              </a:rPr>
              <a:t>.</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12</a:t>
            </a:fld>
            <a:endParaRPr lang="en-US" dirty="0"/>
          </a:p>
        </p:txBody>
      </p:sp>
    </p:spTree>
    <p:extLst>
      <p:ext uri="{BB962C8B-B14F-4D97-AF65-F5344CB8AC3E}">
        <p14:creationId xmlns:p14="http://schemas.microsoft.com/office/powerpoint/2010/main" val="65786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Here, we demonstrate the averaging of highest resolution (15-minutes) time-series over hourly and daily time-scales across two basin scales.  One could expect the impact of the averaging and resampling of streamflow across time-scales on the inference associated with the underlying streamflow dynamics.</a:t>
            </a:r>
            <a:endParaRPr lang="en-US" sz="200" dirty="0"/>
          </a:p>
        </p:txBody>
      </p:sp>
      <p:sp>
        <p:nvSpPr>
          <p:cNvPr id="4" name="Slide Number Placeholder 3"/>
          <p:cNvSpPr>
            <a:spLocks noGrp="1"/>
          </p:cNvSpPr>
          <p:nvPr>
            <p:ph type="sldNum" sz="quarter" idx="10"/>
          </p:nvPr>
        </p:nvSpPr>
        <p:spPr/>
        <p:txBody>
          <a:bodyPr/>
          <a:lstStyle/>
          <a:p>
            <a:fld id="{44D1489A-BCA9-42AC-949E-74DAE88C7048}" type="slidenum">
              <a:rPr lang="en-US" smtClean="0"/>
              <a:t>13</a:t>
            </a:fld>
            <a:endParaRPr lang="en-US" dirty="0"/>
          </a:p>
        </p:txBody>
      </p:sp>
    </p:spTree>
    <p:extLst>
      <p:ext uri="{BB962C8B-B14F-4D97-AF65-F5344CB8AC3E}">
        <p14:creationId xmlns:p14="http://schemas.microsoft.com/office/powerpoint/2010/main" val="51591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View in Slide Show mode.  </a:t>
            </a:r>
          </a:p>
          <a:p>
            <a:r>
              <a:rPr lang="en-US" sz="800" kern="1200" dirty="0">
                <a:solidFill>
                  <a:schemeClr val="tx1"/>
                </a:solidFill>
                <a:effectLst/>
                <a:latin typeface="+mn-lt"/>
                <a:ea typeface="+mn-ea"/>
                <a:cs typeface="+mn-cs"/>
              </a:rPr>
              <a:t>We present the predictability measures </a:t>
            </a:r>
            <a:r>
              <a:rPr lang="en-US" sz="800" i="1" kern="1200" dirty="0">
                <a:solidFill>
                  <a:schemeClr val="tx1"/>
                </a:solidFill>
                <a:effectLst/>
                <a:latin typeface="+mn-lt"/>
                <a:ea typeface="+mn-ea"/>
                <a:cs typeface="+mn-cs"/>
              </a:rPr>
              <a:t>λ</a:t>
            </a:r>
            <a:r>
              <a:rPr lang="en-US" sz="800" kern="1200" dirty="0">
                <a:solidFill>
                  <a:schemeClr val="tx1"/>
                </a:solidFill>
                <a:effectLst/>
                <a:latin typeface="+mn-lt"/>
                <a:ea typeface="+mn-ea"/>
                <a:cs typeface="+mn-cs"/>
              </a:rPr>
              <a:t> and </a:t>
            </a:r>
            <a:r>
              <a:rPr lang="en-US" sz="800" i="1" kern="1200" dirty="0">
                <a:solidFill>
                  <a:schemeClr val="tx1"/>
                </a:solidFill>
                <a:effectLst/>
                <a:latin typeface="+mn-lt"/>
                <a:ea typeface="+mn-ea"/>
                <a:cs typeface="+mn-cs"/>
              </a:rPr>
              <a:t>GC</a:t>
            </a:r>
            <a:r>
              <a:rPr lang="en-US" sz="800" kern="1200" dirty="0">
                <a:solidFill>
                  <a:schemeClr val="tx1"/>
                </a:solidFill>
                <a:effectLst/>
                <a:latin typeface="+mn-lt"/>
                <a:ea typeface="+mn-ea"/>
                <a:cs typeface="+mn-cs"/>
              </a:rPr>
              <a:t> in terms of violin plots across averaging time-scales. Violin plots are conceptually similar to the box plots. The solid white dot inside each violin represents median while the thicker solid line inside represents the interquartile range. The shape of the violins shows the point density distribution with kernel smoothing. It is apparent that as the time-scale increases, the values of  </a:t>
            </a:r>
            <a:r>
              <a:rPr lang="en-US" sz="700" i="1" kern="1200" dirty="0">
                <a:solidFill>
                  <a:schemeClr val="tx1"/>
                </a:solidFill>
                <a:effectLst/>
                <a:latin typeface="+mn-lt"/>
                <a:ea typeface="+mn-ea"/>
                <a:cs typeface="+mn-cs"/>
              </a:rPr>
              <a:t>λ</a:t>
            </a:r>
            <a:r>
              <a:rPr lang="en-US" sz="700" kern="1200" dirty="0">
                <a:solidFill>
                  <a:schemeClr val="tx1"/>
                </a:solidFill>
                <a:effectLst/>
                <a:latin typeface="+mn-lt"/>
                <a:ea typeface="+mn-ea"/>
                <a:cs typeface="+mn-cs"/>
              </a:rPr>
              <a:t> and </a:t>
            </a:r>
            <a:r>
              <a:rPr lang="en-US" sz="700" i="1" kern="1200" dirty="0">
                <a:solidFill>
                  <a:schemeClr val="tx1"/>
                </a:solidFill>
                <a:effectLst/>
                <a:latin typeface="+mn-lt"/>
                <a:ea typeface="+mn-ea"/>
                <a:cs typeface="+mn-cs"/>
              </a:rPr>
              <a:t>GC</a:t>
            </a:r>
            <a:r>
              <a:rPr lang="en-US" sz="700" kern="1200" dirty="0">
                <a:solidFill>
                  <a:schemeClr val="tx1"/>
                </a:solidFill>
                <a:effectLst/>
                <a:latin typeface="+mn-lt"/>
                <a:ea typeface="+mn-ea"/>
                <a:cs typeface="+mn-cs"/>
              </a:rPr>
              <a:t>  show systematic increase and hence the enhanced streamflow predictability.</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14</a:t>
            </a:fld>
            <a:endParaRPr lang="en-US" dirty="0"/>
          </a:p>
        </p:txBody>
      </p:sp>
    </p:spTree>
    <p:extLst>
      <p:ext uri="{BB962C8B-B14F-4D97-AF65-F5344CB8AC3E}">
        <p14:creationId xmlns:p14="http://schemas.microsoft.com/office/powerpoint/2010/main" val="292167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View in Slide Show mode.  </a:t>
            </a:r>
          </a:p>
          <a:p>
            <a:r>
              <a:rPr lang="en-US" sz="800" kern="1200" dirty="0">
                <a:solidFill>
                  <a:schemeClr val="tx1"/>
                </a:solidFill>
                <a:effectLst/>
                <a:latin typeface="+mn-lt"/>
                <a:ea typeface="+mn-ea"/>
                <a:cs typeface="+mn-cs"/>
              </a:rPr>
              <a:t>We show here the results of our analysis across resampling time-scales from hourly to daily (as opposed to averaging shown previously). Apparently, the resampling time-scales show similar pattern as the averaging time-scales.</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15</a:t>
            </a:fld>
            <a:endParaRPr lang="en-US" dirty="0"/>
          </a:p>
        </p:txBody>
      </p:sp>
    </p:spTree>
    <p:extLst>
      <p:ext uri="{BB962C8B-B14F-4D97-AF65-F5344CB8AC3E}">
        <p14:creationId xmlns:p14="http://schemas.microsoft.com/office/powerpoint/2010/main" val="411296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View in Slide Show mode.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hydrologic community is more interested in exploring the dependence of predictability measures with basin scales. (a) shows the expected value of </a:t>
            </a:r>
            <a:r>
              <a:rPr lang="en-US" sz="800" i="1" kern="1200" dirty="0">
                <a:solidFill>
                  <a:schemeClr val="tx1"/>
                </a:solidFill>
                <a:effectLst/>
                <a:latin typeface="+mn-lt"/>
                <a:ea typeface="+mn-ea"/>
                <a:cs typeface="+mn-cs"/>
              </a:rPr>
              <a:t>λ</a:t>
            </a:r>
            <a:r>
              <a:rPr lang="en-US" sz="800" kern="1200" dirty="0">
                <a:solidFill>
                  <a:schemeClr val="tx1"/>
                </a:solidFill>
                <a:effectLst/>
                <a:latin typeface="+mn-lt"/>
                <a:ea typeface="+mn-ea"/>
                <a:cs typeface="+mn-cs"/>
              </a:rPr>
              <a:t> over the years across basin scales at daily time-scale. The solid dark line corresponds to the power-law model fit to the data. It is clear that the increasing basin size shows the increase in </a:t>
            </a:r>
            <a:r>
              <a:rPr lang="en-US" sz="800" i="1" kern="1200" dirty="0">
                <a:solidFill>
                  <a:schemeClr val="tx1"/>
                </a:solidFill>
                <a:effectLst/>
                <a:latin typeface="+mn-lt"/>
                <a:ea typeface="+mn-ea"/>
                <a:cs typeface="+mn-cs"/>
              </a:rPr>
              <a:t>λ </a:t>
            </a:r>
            <a:r>
              <a:rPr lang="en-US" sz="800" i="0" kern="1200" dirty="0">
                <a:solidFill>
                  <a:schemeClr val="tx1"/>
                </a:solidFill>
                <a:effectLst/>
                <a:latin typeface="+mn-lt"/>
                <a:ea typeface="+mn-ea"/>
                <a:cs typeface="+mn-cs"/>
              </a:rPr>
              <a:t>and hence the streamflow predictability or the ability to forecast streamflow</a:t>
            </a:r>
            <a:r>
              <a:rPr lang="en-US" sz="800" i="1" kern="1200" dirty="0">
                <a:solidFill>
                  <a:schemeClr val="tx1"/>
                </a:solidFill>
                <a:effectLst/>
                <a:latin typeface="+mn-lt"/>
                <a:ea typeface="+mn-ea"/>
                <a:cs typeface="+mn-cs"/>
              </a:rPr>
              <a:t>.</a:t>
            </a:r>
            <a:r>
              <a:rPr lang="en-US" sz="800" kern="1200" dirty="0">
                <a:solidFill>
                  <a:schemeClr val="tx1"/>
                </a:solidFill>
                <a:effectLst/>
                <a:latin typeface="+mn-lt"/>
                <a:ea typeface="+mn-ea"/>
                <a:cs typeface="+mn-cs"/>
              </a:rPr>
              <a:t>  (b) shows the distribution of </a:t>
            </a:r>
            <a:r>
              <a:rPr lang="en-US" sz="800" i="1" kern="1200" dirty="0">
                <a:solidFill>
                  <a:schemeClr val="tx1"/>
                </a:solidFill>
                <a:effectLst/>
                <a:latin typeface="+mn-lt"/>
                <a:ea typeface="+mn-ea"/>
                <a:cs typeface="+mn-cs"/>
              </a:rPr>
              <a:t>λ</a:t>
            </a:r>
            <a:r>
              <a:rPr lang="en-US" sz="800" kern="1200" dirty="0">
                <a:solidFill>
                  <a:schemeClr val="tx1"/>
                </a:solidFill>
                <a:effectLst/>
                <a:latin typeface="+mn-lt"/>
                <a:ea typeface="+mn-ea"/>
                <a:cs typeface="+mn-cs"/>
              </a:rPr>
              <a:t> over the years considering pooled data from consecutive windows of basin scales. Apparently, the basin scale dependence of </a:t>
            </a:r>
            <a:r>
              <a:rPr lang="en-US" sz="800" i="1" kern="1200" dirty="0">
                <a:solidFill>
                  <a:schemeClr val="tx1"/>
                </a:solidFill>
                <a:effectLst/>
                <a:latin typeface="+mn-lt"/>
                <a:ea typeface="+mn-ea"/>
                <a:cs typeface="+mn-cs"/>
              </a:rPr>
              <a:t>λ </a:t>
            </a:r>
            <a:r>
              <a:rPr lang="en-US" sz="800" kern="1200" dirty="0">
                <a:solidFill>
                  <a:schemeClr val="tx1"/>
                </a:solidFill>
                <a:effectLst/>
                <a:latin typeface="+mn-lt"/>
                <a:ea typeface="+mn-ea"/>
                <a:cs typeface="+mn-cs"/>
              </a:rPr>
              <a:t>is preserved. </a:t>
            </a:r>
            <a:endParaRPr lang="en-US" sz="200" dirty="0"/>
          </a:p>
        </p:txBody>
      </p:sp>
      <p:sp>
        <p:nvSpPr>
          <p:cNvPr id="4" name="Slide Number Placeholder 3"/>
          <p:cNvSpPr>
            <a:spLocks noGrp="1"/>
          </p:cNvSpPr>
          <p:nvPr>
            <p:ph type="sldNum" sz="quarter" idx="10"/>
          </p:nvPr>
        </p:nvSpPr>
        <p:spPr/>
        <p:txBody>
          <a:bodyPr/>
          <a:lstStyle/>
          <a:p>
            <a:fld id="{44D1489A-BCA9-42AC-949E-74DAE88C7048}" type="slidenum">
              <a:rPr lang="en-US" smtClean="0"/>
              <a:t>16</a:t>
            </a:fld>
            <a:endParaRPr lang="en-US" dirty="0"/>
          </a:p>
        </p:txBody>
      </p:sp>
    </p:spTree>
    <p:extLst>
      <p:ext uri="{BB962C8B-B14F-4D97-AF65-F5344CB8AC3E}">
        <p14:creationId xmlns:p14="http://schemas.microsoft.com/office/powerpoint/2010/main" val="195130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t>View in Slide Show mode.  </a:t>
            </a:r>
          </a:p>
          <a:p>
            <a:r>
              <a:rPr lang="en-US" sz="800" kern="1200" dirty="0">
                <a:solidFill>
                  <a:schemeClr val="tx1"/>
                </a:solidFill>
                <a:effectLst/>
                <a:latin typeface="+mn-lt"/>
                <a:ea typeface="+mn-ea"/>
                <a:cs typeface="+mn-cs"/>
              </a:rPr>
              <a:t>Here, we show the basin scale dependence of </a:t>
            </a:r>
            <a:r>
              <a:rPr lang="en-US" sz="700" i="1" kern="1200" dirty="0">
                <a:solidFill>
                  <a:schemeClr val="tx1"/>
                </a:solidFill>
                <a:effectLst/>
                <a:latin typeface="+mn-lt"/>
                <a:ea typeface="+mn-ea"/>
                <a:cs typeface="+mn-cs"/>
              </a:rPr>
              <a:t>λ </a:t>
            </a:r>
            <a:r>
              <a:rPr lang="en-US" sz="700" i="0" kern="1200" dirty="0">
                <a:solidFill>
                  <a:schemeClr val="tx1"/>
                </a:solidFill>
                <a:effectLst/>
                <a:latin typeface="+mn-lt"/>
                <a:ea typeface="+mn-ea"/>
                <a:cs typeface="+mn-cs"/>
              </a:rPr>
              <a:t>for streamflow time-series across time-scales. It is clear that the relationship between λ and basin size is prominent with the increasing time-scales. Note that the time-series with increasing time-scales has been created from the highest resolution 15-minutes streamflow data. Though the transition of dynamics between chaotic and stochastic processes is clear across timescales, the attribution of corresponding change in the spatial dependence is not clear at this point.</a:t>
            </a:r>
            <a:endParaRPr lang="en-US" sz="5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17</a:t>
            </a:fld>
            <a:endParaRPr lang="en-US" dirty="0"/>
          </a:p>
        </p:txBody>
      </p:sp>
    </p:spTree>
    <p:extLst>
      <p:ext uri="{BB962C8B-B14F-4D97-AF65-F5344CB8AC3E}">
        <p14:creationId xmlns:p14="http://schemas.microsoft.com/office/powerpoint/2010/main" val="417897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This plot</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llustrates the USGS sites with statistically significant temporal trends (at 95% confidence level) of </a:t>
            </a:r>
            <a:r>
              <a:rPr lang="en-US" sz="1200" i="1" kern="1200" dirty="0">
                <a:solidFill>
                  <a:schemeClr val="tx1"/>
                </a:solidFill>
                <a:effectLst/>
                <a:latin typeface="+mn-lt"/>
                <a:ea typeface="+mn-ea"/>
                <a:cs typeface="+mn-cs"/>
              </a:rPr>
              <a:t>λ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GC (</a:t>
            </a:r>
            <a:r>
              <a:rPr lang="en-US" sz="1200" i="0" kern="1200" dirty="0">
                <a:solidFill>
                  <a:schemeClr val="tx1"/>
                </a:solidFill>
                <a:effectLst/>
                <a:latin typeface="+mn-lt"/>
                <a:ea typeface="+mn-ea"/>
                <a:cs typeface="+mn-cs"/>
              </a:rPr>
              <a:t>measures of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streamflow predictability).  We compute the trend based on the simple linear model fit for each predictability measure. The color code corresponds to the trends for different measures. Insets (a) and (b) are examples of scatterplots with and without significant temporal trends, respectively. We observe that more than 40% of the stations analyzed in Iowa depict significant temporal trend, mostly increasing, over the years.</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At this point, we can attribute this trend to factors such as climate change, and land use change (tiling practice), which is a subject of further study.</a:t>
            </a:r>
          </a:p>
        </p:txBody>
      </p:sp>
      <p:sp>
        <p:nvSpPr>
          <p:cNvPr id="4" name="Slide Number Placeholder 3"/>
          <p:cNvSpPr>
            <a:spLocks noGrp="1"/>
          </p:cNvSpPr>
          <p:nvPr>
            <p:ph type="sldNum" sz="quarter" idx="10"/>
          </p:nvPr>
        </p:nvSpPr>
        <p:spPr/>
        <p:txBody>
          <a:bodyPr/>
          <a:lstStyle/>
          <a:p>
            <a:fld id="{44D1489A-BCA9-42AC-949E-74DAE88C7048}" type="slidenum">
              <a:rPr lang="en-US" smtClean="0"/>
              <a:t>18</a:t>
            </a:fld>
            <a:endParaRPr lang="en-US" dirty="0"/>
          </a:p>
        </p:txBody>
      </p:sp>
    </p:spTree>
    <p:extLst>
      <p:ext uri="{BB962C8B-B14F-4D97-AF65-F5344CB8AC3E}">
        <p14:creationId xmlns:p14="http://schemas.microsoft.com/office/powerpoint/2010/main" val="243561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44D1489A-BCA9-42AC-949E-74DAE88C7048}" type="slidenum">
              <a:rPr lang="en-US" smtClean="0"/>
              <a:t>19</a:t>
            </a:fld>
            <a:endParaRPr lang="en-US" dirty="0"/>
          </a:p>
        </p:txBody>
      </p:sp>
    </p:spTree>
    <p:extLst>
      <p:ext uri="{BB962C8B-B14F-4D97-AF65-F5344CB8AC3E}">
        <p14:creationId xmlns:p14="http://schemas.microsoft.com/office/powerpoint/2010/main" val="330124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dirty="0"/>
              <a:t>View in Slide Show mode.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Over the years, several approaches </a:t>
            </a:r>
            <a:r>
              <a:rPr lang="en-US" sz="700" baseline="0" dirty="0"/>
              <a:t>such as </a:t>
            </a:r>
            <a:r>
              <a:rPr lang="en-US" sz="700" dirty="0">
                <a:effectLst>
                  <a:outerShdw blurRad="38100" dist="38100" dir="2700000" algn="tl">
                    <a:srgbClr val="000000">
                      <a:alpha val="43137"/>
                    </a:srgbClr>
                  </a:outerShdw>
                </a:effectLst>
              </a:rPr>
              <a:t>Fourier transforms, Wavelet transforms, chaos theory, stochastic modeling are in use to study streamflow dynamics.</a:t>
            </a:r>
            <a:r>
              <a:rPr lang="en-US" sz="700" baseline="0" dirty="0">
                <a:effectLst>
                  <a:outerShdw blurRad="38100" dist="38100" dir="2700000" algn="tl">
                    <a:srgbClr val="000000">
                      <a:alpha val="43137"/>
                    </a:srgbClr>
                  </a:outerShdw>
                </a:effectLst>
              </a:rPr>
              <a:t> Recently, complex network based approaches using the observed streamflow data are gaining more popularity  due to their simplicity in conveying information about non-linear systems. </a:t>
            </a:r>
            <a:r>
              <a:rPr lang="en-US" sz="700" dirty="0">
                <a:effectLst>
                  <a:outerShdw blurRad="38100" dist="38100" dir="2700000" algn="tl">
                    <a:srgbClr val="000000">
                      <a:alpha val="43137"/>
                    </a:srgbClr>
                  </a:outerShdw>
                </a:effectLst>
              </a:rPr>
              <a:t>Use of simple, yet</a:t>
            </a:r>
            <a:r>
              <a:rPr lang="en-US" sz="700" baseline="0" dirty="0">
                <a:effectLst>
                  <a:outerShdw blurRad="38100" dist="38100" dir="2700000" algn="tl">
                    <a:srgbClr val="000000">
                      <a:alpha val="43137"/>
                    </a:srgbClr>
                  </a:outerShdw>
                </a:effectLst>
              </a:rPr>
              <a:t> </a:t>
            </a:r>
            <a:r>
              <a:rPr lang="en-US" sz="700" dirty="0">
                <a:effectLst>
                  <a:outerShdw blurRad="38100" dist="38100" dir="2700000" algn="tl">
                    <a:srgbClr val="000000">
                      <a:alpha val="43137"/>
                    </a:srgbClr>
                  </a:outerShdw>
                </a:effectLst>
              </a:rPr>
              <a:t>attractive visibility graph derived network approaches (e.g. horizontal visibility graph(HVG)) to assess predictability of streamflow dynamics is still at infant stage in hydrologic community, which we explore here. </a:t>
            </a:r>
            <a:endParaRPr lang="en-US" sz="700" dirty="0"/>
          </a:p>
        </p:txBody>
      </p:sp>
      <p:sp>
        <p:nvSpPr>
          <p:cNvPr id="4" name="Slide Number Placeholder 3"/>
          <p:cNvSpPr>
            <a:spLocks noGrp="1"/>
          </p:cNvSpPr>
          <p:nvPr>
            <p:ph type="sldNum" sz="quarter" idx="10"/>
          </p:nvPr>
        </p:nvSpPr>
        <p:spPr/>
        <p:txBody>
          <a:bodyPr/>
          <a:lstStyle/>
          <a:p>
            <a:fld id="{44D1489A-BCA9-42AC-949E-74DAE88C7048}" type="slidenum">
              <a:rPr lang="en-US" smtClean="0"/>
              <a:t>2</a:t>
            </a:fld>
            <a:endParaRPr lang="en-US" dirty="0"/>
          </a:p>
        </p:txBody>
      </p:sp>
    </p:spTree>
    <p:extLst>
      <p:ext uri="{BB962C8B-B14F-4D97-AF65-F5344CB8AC3E}">
        <p14:creationId xmlns:p14="http://schemas.microsoft.com/office/powerpoint/2010/main" val="24081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Streamflow (runoff) is directly related to rainfall at small scale.  Rainfall is difficult to forecast accurately.  At larger scale water transport in the river network play an increasingly significant role.  River networks integrate water.  Integration makes streamflow easier to forecast.</a:t>
            </a:r>
          </a:p>
        </p:txBody>
      </p:sp>
      <p:sp>
        <p:nvSpPr>
          <p:cNvPr id="4" name="Slide Number Placeholder 3"/>
          <p:cNvSpPr>
            <a:spLocks noGrp="1"/>
          </p:cNvSpPr>
          <p:nvPr>
            <p:ph type="sldNum" sz="quarter" idx="10"/>
          </p:nvPr>
        </p:nvSpPr>
        <p:spPr/>
        <p:txBody>
          <a:bodyPr/>
          <a:lstStyle/>
          <a:p>
            <a:fld id="{44D1489A-BCA9-42AC-949E-74DAE88C7048}" type="slidenum">
              <a:rPr lang="en-US" smtClean="0"/>
              <a:t>3</a:t>
            </a:fld>
            <a:endParaRPr lang="en-US" dirty="0"/>
          </a:p>
        </p:txBody>
      </p:sp>
    </p:spTree>
    <p:extLst>
      <p:ext uri="{BB962C8B-B14F-4D97-AF65-F5344CB8AC3E}">
        <p14:creationId xmlns:p14="http://schemas.microsoft.com/office/powerpoint/2010/main" val="297670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aseline="0" dirty="0"/>
              <a:t>View in Slide Show mode.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aseline="0" dirty="0"/>
              <a:t>Mapping of time-series into complex networks. Two characteristics of the resultant network (1) degree distribution (k);  and (2) global clustering coefficient (GC). </a:t>
            </a:r>
            <a:endParaRPr lang="en-US" sz="1050" dirty="0"/>
          </a:p>
        </p:txBody>
      </p:sp>
      <p:sp>
        <p:nvSpPr>
          <p:cNvPr id="4" name="Slide Number Placeholder 3"/>
          <p:cNvSpPr>
            <a:spLocks noGrp="1"/>
          </p:cNvSpPr>
          <p:nvPr>
            <p:ph type="sldNum" sz="quarter" idx="10"/>
          </p:nvPr>
        </p:nvSpPr>
        <p:spPr/>
        <p:txBody>
          <a:bodyPr/>
          <a:lstStyle/>
          <a:p>
            <a:fld id="{44D1489A-BCA9-42AC-949E-74DAE88C7048}" type="slidenum">
              <a:rPr lang="en-US" smtClean="0"/>
              <a:t>4</a:t>
            </a:fld>
            <a:endParaRPr lang="en-US" dirty="0"/>
          </a:p>
        </p:txBody>
      </p:sp>
    </p:spTree>
    <p:extLst>
      <p:ext uri="{BB962C8B-B14F-4D97-AF65-F5344CB8AC3E}">
        <p14:creationId xmlns:p14="http://schemas.microsoft.com/office/powerpoint/2010/main" val="118954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 dirty="0"/>
          </a:p>
        </p:txBody>
      </p:sp>
      <p:sp>
        <p:nvSpPr>
          <p:cNvPr id="4" name="Slide Number Placeholder 3"/>
          <p:cNvSpPr>
            <a:spLocks noGrp="1"/>
          </p:cNvSpPr>
          <p:nvPr>
            <p:ph type="sldNum" sz="quarter" idx="10"/>
          </p:nvPr>
        </p:nvSpPr>
        <p:spPr/>
        <p:txBody>
          <a:bodyPr/>
          <a:lstStyle/>
          <a:p>
            <a:fld id="{44D1489A-BCA9-42AC-949E-74DAE88C7048}" type="slidenum">
              <a:rPr lang="en-US" smtClean="0"/>
              <a:t>5</a:t>
            </a:fld>
            <a:endParaRPr lang="en-US" dirty="0"/>
          </a:p>
        </p:txBody>
      </p:sp>
    </p:spTree>
    <p:extLst>
      <p:ext uri="{BB962C8B-B14F-4D97-AF65-F5344CB8AC3E}">
        <p14:creationId xmlns:p14="http://schemas.microsoft.com/office/powerpoint/2010/main" val="259572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We use the streamflow data at 140 stream gauge stations monitored by U.S. Geological Survey (USGS) in the state of Iowa, U.S.  The dark green squares represent USGS stations with at least 50 years of daily streamflow records.</a:t>
            </a:r>
            <a:endParaRPr lang="en-US" sz="400" dirty="0"/>
          </a:p>
        </p:txBody>
      </p:sp>
      <p:sp>
        <p:nvSpPr>
          <p:cNvPr id="4" name="Slide Number Placeholder 3"/>
          <p:cNvSpPr>
            <a:spLocks noGrp="1"/>
          </p:cNvSpPr>
          <p:nvPr>
            <p:ph type="sldNum" sz="quarter" idx="10"/>
          </p:nvPr>
        </p:nvSpPr>
        <p:spPr/>
        <p:txBody>
          <a:bodyPr/>
          <a:lstStyle/>
          <a:p>
            <a:fld id="{44D1489A-BCA9-42AC-949E-74DAE88C7048}" type="slidenum">
              <a:rPr lang="en-US" smtClean="0"/>
              <a:t>6</a:t>
            </a:fld>
            <a:endParaRPr lang="en-US" dirty="0"/>
          </a:p>
        </p:txBody>
      </p:sp>
    </p:spTree>
    <p:extLst>
      <p:ext uri="{BB962C8B-B14F-4D97-AF65-F5344CB8AC3E}">
        <p14:creationId xmlns:p14="http://schemas.microsoft.com/office/powerpoint/2010/main" val="296686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 (a) Distribution of monitored basin scales across the state of Iowa. (b) Distribution of streamflow record lengths. </a:t>
            </a:r>
          </a:p>
        </p:txBody>
      </p:sp>
      <p:sp>
        <p:nvSpPr>
          <p:cNvPr id="4" name="Slide Number Placeholder 3"/>
          <p:cNvSpPr>
            <a:spLocks noGrp="1"/>
          </p:cNvSpPr>
          <p:nvPr>
            <p:ph type="sldNum" sz="quarter" idx="10"/>
          </p:nvPr>
        </p:nvSpPr>
        <p:spPr/>
        <p:txBody>
          <a:bodyPr/>
          <a:lstStyle/>
          <a:p>
            <a:fld id="{44D1489A-BCA9-42AC-949E-74DAE88C7048}" type="slidenum">
              <a:rPr lang="en-US" smtClean="0"/>
              <a:t>7</a:t>
            </a:fld>
            <a:endParaRPr lang="en-US" dirty="0"/>
          </a:p>
        </p:txBody>
      </p:sp>
    </p:spTree>
    <p:extLst>
      <p:ext uri="{BB962C8B-B14F-4D97-AF65-F5344CB8AC3E}">
        <p14:creationId xmlns:p14="http://schemas.microsoft.com/office/powerpoint/2010/main" val="131676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Here, we demonstrate the strategy of streamflow normalization across two basin scales. </a:t>
            </a:r>
            <a:r>
              <a:rPr lang="en-US" sz="1200" kern="1200" dirty="0">
                <a:solidFill>
                  <a:schemeClr val="tx1"/>
                </a:solidFill>
                <a:effectLst/>
                <a:latin typeface="+mn-lt"/>
                <a:ea typeface="+mn-ea"/>
                <a:cs typeface="+mn-cs"/>
              </a:rPr>
              <a:t>(a) Shaded envelope representing an ensemble of entire raw streamflow records,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t</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 daily scale for the Cedar River at Cedar Rapids (16,800km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The envelope shows the variability of streamflow, </a:t>
            </a:r>
            <a:r>
              <a:rPr lang="en-US" sz="1200" i="1" kern="1200" dirty="0">
                <a:solidFill>
                  <a:schemeClr val="tx1"/>
                </a:solidFill>
                <a:effectLst/>
                <a:latin typeface="+mn-lt"/>
                <a:ea typeface="+mn-ea"/>
                <a:cs typeface="+mn-cs"/>
              </a:rPr>
              <a:t>σ</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while the red and green lines represent mean, </a:t>
            </a:r>
            <a:r>
              <a:rPr lang="en-US" sz="1200" i="1" kern="1200" dirty="0">
                <a:solidFill>
                  <a:schemeClr val="tx1"/>
                </a:solidFill>
                <a:effectLst/>
                <a:latin typeface="+mn-lt"/>
                <a:ea typeface="+mn-ea"/>
                <a:cs typeface="+mn-cs"/>
              </a:rPr>
              <a:t>μ</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median of flows, respectively. (b) Shaded envelope representing an ensemble of normalized streamflows, </a:t>
            </a:r>
            <a:r>
              <a:rPr lang="en-US" sz="1200" i="1" kern="1200" dirty="0" err="1">
                <a:solidFill>
                  <a:schemeClr val="tx1"/>
                </a:solidFill>
                <a:effectLst/>
                <a:latin typeface="+mn-lt"/>
                <a:ea typeface="+mn-ea"/>
                <a:cs typeface="+mn-cs"/>
              </a:rPr>
              <a:t>x</a:t>
            </a:r>
            <a:r>
              <a:rPr lang="en-US" sz="1200" i="1" kern="1200" baseline="-25000" dirty="0" err="1">
                <a:solidFill>
                  <a:schemeClr val="tx1"/>
                </a:solidFill>
                <a:effectLst/>
                <a:latin typeface="+mn-lt"/>
                <a:ea typeface="+mn-ea"/>
                <a:cs typeface="+mn-cs"/>
              </a:rPr>
              <a:t>t</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corresponding to (a). (c) Raw streamflow time series at Rapid Creek near Iowa City (70 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with same description as (a). (d) Normalized streamflow time series corresponding to (c). </a:t>
            </a: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D1489A-BCA9-42AC-949E-74DAE88C7048}" type="slidenum">
              <a:rPr lang="en-US" smtClean="0"/>
              <a:t>8</a:t>
            </a:fld>
            <a:endParaRPr lang="en-US" dirty="0"/>
          </a:p>
        </p:txBody>
      </p:sp>
    </p:spTree>
    <p:extLst>
      <p:ext uri="{BB962C8B-B14F-4D97-AF65-F5344CB8AC3E}">
        <p14:creationId xmlns:p14="http://schemas.microsoft.com/office/powerpoint/2010/main" val="406609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kern="1200" dirty="0">
                <a:solidFill>
                  <a:schemeClr val="tx1"/>
                </a:solidFill>
                <a:effectLst/>
                <a:latin typeface="+mn-lt"/>
                <a:ea typeface="+mn-ea"/>
                <a:cs typeface="+mn-cs"/>
              </a:rPr>
              <a:t>Grey lines represent degree distributions for each year, while solid black line represents the mean exponential fit. The solid red line corresponds to the degree distribution of the purely random process. Virtually the values of </a:t>
            </a:r>
            <a:r>
              <a:rPr lang="el-GR" sz="800" i="1" kern="1200" dirty="0">
                <a:solidFill>
                  <a:schemeClr val="tx1"/>
                </a:solidFill>
                <a:effectLst/>
                <a:latin typeface="+mn-lt"/>
                <a:ea typeface="+mn-ea"/>
                <a:cs typeface="+mn-cs"/>
              </a:rPr>
              <a:t>λ</a:t>
            </a:r>
            <a:r>
              <a:rPr lang="en-US" sz="800" kern="1200" dirty="0">
                <a:solidFill>
                  <a:schemeClr val="tx1"/>
                </a:solidFill>
                <a:effectLst/>
                <a:latin typeface="+mn-lt"/>
                <a:ea typeface="+mn-ea"/>
                <a:cs typeface="+mn-cs"/>
              </a:rPr>
              <a:t> for all years are greater than that of purely random process (</a:t>
            </a:r>
            <a:r>
              <a:rPr lang="el-GR" sz="700" i="1" kern="1200" dirty="0">
                <a:solidFill>
                  <a:schemeClr val="tx1"/>
                </a:solidFill>
                <a:effectLst/>
                <a:latin typeface="+mn-lt"/>
                <a:ea typeface="+mn-ea"/>
                <a:cs typeface="+mn-cs"/>
              </a:rPr>
              <a:t>λ</a:t>
            </a:r>
            <a:r>
              <a:rPr lang="en-US" sz="700" kern="1200" dirty="0">
                <a:solidFill>
                  <a:schemeClr val="tx1"/>
                </a:solidFill>
                <a:effectLst/>
                <a:latin typeface="+mn-lt"/>
                <a:ea typeface="+mn-ea"/>
                <a:cs typeface="+mn-cs"/>
              </a:rPr>
              <a:t>~0.41) indicating that the underlying streamflow dynamics corresponds to a stochastic process with temporal dependence.</a:t>
            </a:r>
            <a:endParaRPr lang="en-US" sz="200" dirty="0"/>
          </a:p>
        </p:txBody>
      </p:sp>
      <p:sp>
        <p:nvSpPr>
          <p:cNvPr id="4" name="Slide Number Placeholder 3"/>
          <p:cNvSpPr>
            <a:spLocks noGrp="1"/>
          </p:cNvSpPr>
          <p:nvPr>
            <p:ph type="sldNum" sz="quarter" idx="10"/>
          </p:nvPr>
        </p:nvSpPr>
        <p:spPr/>
        <p:txBody>
          <a:bodyPr/>
          <a:lstStyle/>
          <a:p>
            <a:fld id="{44D1489A-BCA9-42AC-949E-74DAE88C7048}" type="slidenum">
              <a:rPr lang="en-US" smtClean="0"/>
              <a:t>9</a:t>
            </a:fld>
            <a:endParaRPr lang="en-US" dirty="0"/>
          </a:p>
        </p:txBody>
      </p:sp>
    </p:spTree>
    <p:extLst>
      <p:ext uri="{BB962C8B-B14F-4D97-AF65-F5344CB8AC3E}">
        <p14:creationId xmlns:p14="http://schemas.microsoft.com/office/powerpoint/2010/main" val="395145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C7CF-A5A6-4270-8E0A-80AFB4A2E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D4892-D974-4A75-9244-5D98F572B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B6323-5F98-49F6-9DDB-7480674CD608}"/>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01830DF2-953E-4DE2-8097-9D5B61E84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7E56D-4D0F-4B53-9F0E-68B5655DBB08}"/>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380234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9E65-744F-414B-80BA-9366451B0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FB22BE-E9A1-4642-92C2-E742241C9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9DEEF-4E77-496C-9211-1CB005A369E5}"/>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39E17074-BE31-4D0C-821D-41C530CE8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2B390-BC29-405A-BE9E-C6E7CF37C7C3}"/>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404528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1417C-9075-4F7F-980A-23243AE29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54CA24-AC1E-439E-A423-3F45E44AD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2927E-EDB1-4A94-A54C-4325E8FA7B53}"/>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96BEB187-D30E-4E4D-B767-2A0A905BB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9193B-7228-4208-AE4B-8F079A719A66}"/>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183378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F2E7-83E1-4FC5-8977-5854A755D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F781A-BAD2-444A-AF2E-A8C7B51A3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4E1A8-8A00-4777-A2ED-B3778BB65766}"/>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43ADD07A-E787-41AA-886D-B748044BC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6E49F-8033-46B3-9527-B4D0EA6A58C5}"/>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223088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40A3-BE92-4537-BD96-6A75B866B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0F82E4-250A-46A9-9454-26FAD159D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5A43C-0B44-43A5-99C5-03D818AEEB1F}"/>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4978857C-1A84-4AAF-9D89-0084B8B9C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D5C84-41B3-45AE-B1D8-9FCDA24C8A08}"/>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112093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59BD-5622-4572-B56D-7F2197C00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FBE55-E28D-41F2-BDD7-437B02732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293BA-C001-4AC1-ADE4-BAFFDA2E0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6F425-2F15-4FA9-B39E-E78177433EAA}"/>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6" name="Footer Placeholder 5">
            <a:extLst>
              <a:ext uri="{FF2B5EF4-FFF2-40B4-BE49-F238E27FC236}">
                <a16:creationId xmlns:a16="http://schemas.microsoft.com/office/drawing/2014/main" id="{4FF00A3A-64BD-42DF-BBFC-A2DA6C388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2F629-E71E-49BC-B38C-80B0A0F6F4AD}"/>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278389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1B0B-130A-497F-B78B-7EE0AC3205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1194A-9CB4-4276-B3B5-D9F33213E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D80D2-E96D-46F8-A9AC-7A3939A010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40EAA-ADD8-466F-AC8F-BD9EF0C7C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FB7B3-5E7D-4AAC-8993-3ABB35C7A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E9A6F6-2E6C-484C-9C16-FBB4E9D4CD7A}"/>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8" name="Footer Placeholder 7">
            <a:extLst>
              <a:ext uri="{FF2B5EF4-FFF2-40B4-BE49-F238E27FC236}">
                <a16:creationId xmlns:a16="http://schemas.microsoft.com/office/drawing/2014/main" id="{B39239D8-657D-4150-B1F7-3BB112BF7B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F0C463-8138-4EFF-9CFB-B2E92EFCB1C2}"/>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256852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D83C-947B-42DF-A385-9409E5D91A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F68363-FB88-4231-A4CC-C50ADD762F9C}"/>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4" name="Footer Placeholder 3">
            <a:extLst>
              <a:ext uri="{FF2B5EF4-FFF2-40B4-BE49-F238E27FC236}">
                <a16:creationId xmlns:a16="http://schemas.microsoft.com/office/drawing/2014/main" id="{1B4A095E-2F17-4582-B773-4AE25D35E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C1E5E0-0B1D-4590-A280-80FA3D44AC70}"/>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62941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AF505-428E-49F3-A48F-C50EBF892A27}"/>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3" name="Footer Placeholder 2">
            <a:extLst>
              <a:ext uri="{FF2B5EF4-FFF2-40B4-BE49-F238E27FC236}">
                <a16:creationId xmlns:a16="http://schemas.microsoft.com/office/drawing/2014/main" id="{5F83B0BA-0FC2-4B23-902F-ECFA9F069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56F42-888C-4862-8344-0E75936928E7}"/>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174197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0EEE-3A2C-47B7-BFCD-A7247C2D5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F06AD-8FEB-42A8-B01A-78DD10795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1A9DA-5240-4261-A037-6DA8674C6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7FDD4-2AFC-47A3-A6D7-C0EB597A7500}"/>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6" name="Footer Placeholder 5">
            <a:extLst>
              <a:ext uri="{FF2B5EF4-FFF2-40B4-BE49-F238E27FC236}">
                <a16:creationId xmlns:a16="http://schemas.microsoft.com/office/drawing/2014/main" id="{7AF649A9-3EF4-46B4-8A3C-383BBE30E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C1F71-A46A-4B87-9D67-6FE6EF01E75F}"/>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1918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19E0-FD5E-4E38-90D6-951477F27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75974E-5437-4553-8BD9-9DFA67126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E1E312-66CE-41A2-B146-93DFC4D7F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7CBBB-15E1-428F-9D34-42E288BA8F9F}"/>
              </a:ext>
            </a:extLst>
          </p:cNvPr>
          <p:cNvSpPr>
            <a:spLocks noGrp="1"/>
          </p:cNvSpPr>
          <p:nvPr>
            <p:ph type="dt" sz="half" idx="10"/>
          </p:nvPr>
        </p:nvSpPr>
        <p:spPr/>
        <p:txBody>
          <a:bodyPr/>
          <a:lstStyle/>
          <a:p>
            <a:fld id="{2BE77A45-8A41-49AF-815B-81F6D855C70C}" type="datetimeFigureOut">
              <a:rPr lang="en-US" smtClean="0"/>
              <a:t>4/28/2020</a:t>
            </a:fld>
            <a:endParaRPr lang="en-US"/>
          </a:p>
        </p:txBody>
      </p:sp>
      <p:sp>
        <p:nvSpPr>
          <p:cNvPr id="6" name="Footer Placeholder 5">
            <a:extLst>
              <a:ext uri="{FF2B5EF4-FFF2-40B4-BE49-F238E27FC236}">
                <a16:creationId xmlns:a16="http://schemas.microsoft.com/office/drawing/2014/main" id="{262FA730-9E8A-49F8-AF4B-040934D54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50FCE-AF9A-4A29-A621-F740C54AAD35}"/>
              </a:ext>
            </a:extLst>
          </p:cNvPr>
          <p:cNvSpPr>
            <a:spLocks noGrp="1"/>
          </p:cNvSpPr>
          <p:nvPr>
            <p:ph type="sldNum" sz="quarter" idx="12"/>
          </p:nvPr>
        </p:nvSpPr>
        <p:spPr/>
        <p:txBody>
          <a:bodyPr/>
          <a:lstStyle/>
          <a:p>
            <a:fld id="{60069820-B095-480D-96C5-12C5A6D06BA6}" type="slidenum">
              <a:rPr lang="en-US" smtClean="0"/>
              <a:t>‹#›</a:t>
            </a:fld>
            <a:endParaRPr lang="en-US"/>
          </a:p>
        </p:txBody>
      </p:sp>
    </p:spTree>
    <p:extLst>
      <p:ext uri="{BB962C8B-B14F-4D97-AF65-F5344CB8AC3E}">
        <p14:creationId xmlns:p14="http://schemas.microsoft.com/office/powerpoint/2010/main" val="392287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64B66-3B34-4FC1-A5CB-8381D252E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99797-F247-498C-86C8-296C11925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2C0D1-90F3-4344-8DD4-E66DD5682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77A45-8A41-49AF-815B-81F6D855C70C}" type="datetimeFigureOut">
              <a:rPr lang="en-US" smtClean="0"/>
              <a:t>4/28/2020</a:t>
            </a:fld>
            <a:endParaRPr lang="en-US"/>
          </a:p>
        </p:txBody>
      </p:sp>
      <p:sp>
        <p:nvSpPr>
          <p:cNvPr id="5" name="Footer Placeholder 4">
            <a:extLst>
              <a:ext uri="{FF2B5EF4-FFF2-40B4-BE49-F238E27FC236}">
                <a16:creationId xmlns:a16="http://schemas.microsoft.com/office/drawing/2014/main" id="{06A63664-0C15-4375-B5D2-B646BA568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324E4-F7D2-4780-903F-5CA7BCB36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69820-B095-480D-96C5-12C5A6D06BA6}" type="slidenum">
              <a:rPr lang="en-US" smtClean="0"/>
              <a:t>‹#›</a:t>
            </a:fld>
            <a:endParaRPr lang="en-US"/>
          </a:p>
        </p:txBody>
      </p:sp>
    </p:spTree>
    <p:extLst>
      <p:ext uri="{BB962C8B-B14F-4D97-AF65-F5344CB8AC3E}">
        <p14:creationId xmlns:p14="http://schemas.microsoft.com/office/powerpoint/2010/main" val="267430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499" t="3400" r="11875" b="3594"/>
          <a:stretch/>
        </p:blipFill>
        <p:spPr>
          <a:xfrm>
            <a:off x="1840060" y="0"/>
            <a:ext cx="8516571" cy="6259625"/>
          </a:xfrm>
          <a:prstGeom prst="rect">
            <a:avLst/>
          </a:prstGeom>
          <a:noFill/>
        </p:spPr>
      </p:pic>
      <p:sp>
        <p:nvSpPr>
          <p:cNvPr id="17" name="Rectangle 16"/>
          <p:cNvSpPr/>
          <p:nvPr/>
        </p:nvSpPr>
        <p:spPr>
          <a:xfrm flipH="1">
            <a:off x="11726444" y="6218803"/>
            <a:ext cx="465556" cy="511601"/>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dirty="0"/>
          </a:p>
        </p:txBody>
      </p:sp>
      <p:grpSp>
        <p:nvGrpSpPr>
          <p:cNvPr id="18" name="Group 17"/>
          <p:cNvGrpSpPr/>
          <p:nvPr/>
        </p:nvGrpSpPr>
        <p:grpSpPr>
          <a:xfrm>
            <a:off x="10813540" y="5717790"/>
            <a:ext cx="1076946" cy="1242444"/>
            <a:chOff x="7853420" y="4836027"/>
            <a:chExt cx="1076946" cy="1242444"/>
          </a:xfrm>
        </p:grpSpPr>
        <p:sp>
          <p:nvSpPr>
            <p:cNvPr id="19" name="Rectangle 18"/>
            <p:cNvSpPr/>
            <p:nvPr/>
          </p:nvSpPr>
          <p:spPr>
            <a:xfrm>
              <a:off x="7853420" y="4836027"/>
              <a:ext cx="1076946" cy="124244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p:nvPicPr>
          <p:blipFill>
            <a:blip r:embed="rId4"/>
            <a:stretch>
              <a:fillRect/>
            </a:stretch>
          </p:blipFill>
          <p:spPr>
            <a:xfrm>
              <a:off x="8017465" y="5610303"/>
              <a:ext cx="748859" cy="338657"/>
            </a:xfrm>
            <a:prstGeom prst="rect">
              <a:avLst/>
            </a:prstGeom>
          </p:spPr>
        </p:pic>
        <p:pic>
          <p:nvPicPr>
            <p:cNvPr id="21" name="Picture 10" descr="domewordleftSM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9172" y="4932161"/>
              <a:ext cx="875110" cy="238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https://www.iihr.uiowa.edu/wp-content/themes/iihr-theme/images/iihrBannerLogo.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9" t="-709" r="1089" b="51532"/>
            <a:stretch/>
          </p:blipFill>
          <p:spPr bwMode="auto">
            <a:xfrm>
              <a:off x="7954342" y="5223231"/>
              <a:ext cx="875110" cy="33023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p:cNvSpPr/>
          <p:nvPr/>
        </p:nvSpPr>
        <p:spPr>
          <a:xfrm>
            <a:off x="-3310" y="6229436"/>
            <a:ext cx="10858172" cy="511601"/>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Calibri "/>
                <a:cs typeface="Arial" panose="020B0604020202020204" pitchFamily="34" charset="0"/>
              </a:rPr>
              <a:t>Ganesh Ghimire, </a:t>
            </a:r>
            <a:r>
              <a:rPr lang="en-US" sz="2400" b="1" dirty="0" err="1">
                <a:effectLst>
                  <a:outerShdw blurRad="38100" dist="38100" dir="2700000" algn="tl">
                    <a:srgbClr val="000000">
                      <a:alpha val="43137"/>
                    </a:srgbClr>
                  </a:outerShdw>
                </a:effectLst>
                <a:latin typeface="Calibri "/>
                <a:cs typeface="Arial" panose="020B0604020202020204" pitchFamily="34" charset="0"/>
              </a:rPr>
              <a:t>Navid</a:t>
            </a:r>
            <a:r>
              <a:rPr lang="en-US" sz="2400" b="1" dirty="0">
                <a:effectLst>
                  <a:outerShdw blurRad="38100" dist="38100" dir="2700000" algn="tl">
                    <a:srgbClr val="000000">
                      <a:alpha val="43137"/>
                    </a:srgbClr>
                  </a:outerShdw>
                </a:effectLst>
                <a:latin typeface="Calibri "/>
                <a:cs typeface="Arial" panose="020B0604020202020204" pitchFamily="34" charset="0"/>
              </a:rPr>
              <a:t> </a:t>
            </a:r>
            <a:r>
              <a:rPr lang="en-US" sz="2400" b="1" dirty="0" err="1">
                <a:effectLst>
                  <a:outerShdw blurRad="38100" dist="38100" dir="2700000" algn="tl">
                    <a:srgbClr val="000000">
                      <a:alpha val="43137"/>
                    </a:srgbClr>
                  </a:outerShdw>
                </a:effectLst>
                <a:latin typeface="Calibri "/>
                <a:cs typeface="Arial" panose="020B0604020202020204" pitchFamily="34" charset="0"/>
              </a:rPr>
              <a:t>Jadidoleslam</a:t>
            </a:r>
            <a:r>
              <a:rPr lang="en-US" sz="2400" b="1" dirty="0">
                <a:effectLst>
                  <a:outerShdw blurRad="38100" dist="38100" dir="2700000" algn="tl">
                    <a:srgbClr val="000000">
                      <a:alpha val="43137"/>
                    </a:srgbClr>
                  </a:outerShdw>
                </a:effectLst>
                <a:latin typeface="Calibri "/>
                <a:cs typeface="Arial" panose="020B0604020202020204" pitchFamily="34" charset="0"/>
              </a:rPr>
              <a:t>, Witold F. Krajewski &amp; Anastasios A. </a:t>
            </a:r>
            <a:r>
              <a:rPr lang="en-US" sz="2400" b="1" dirty="0" err="1">
                <a:effectLst>
                  <a:outerShdw blurRad="38100" dist="38100" dir="2700000" algn="tl">
                    <a:srgbClr val="000000">
                      <a:alpha val="43137"/>
                    </a:srgbClr>
                  </a:outerShdw>
                </a:effectLst>
                <a:latin typeface="Calibri "/>
                <a:cs typeface="Arial" panose="020B0604020202020204" pitchFamily="34" charset="0"/>
              </a:rPr>
              <a:t>Tsonis</a:t>
            </a:r>
            <a:r>
              <a:rPr lang="en-US" sz="2400" b="1" dirty="0">
                <a:effectLst>
                  <a:outerShdw blurRad="38100" dist="38100" dir="2700000" algn="tl">
                    <a:srgbClr val="000000">
                      <a:alpha val="43137"/>
                    </a:srgbClr>
                  </a:outerShdw>
                </a:effectLst>
                <a:latin typeface="Calibri "/>
                <a:cs typeface="Arial" panose="020B0604020202020204" pitchFamily="34" charset="0"/>
              </a:rPr>
              <a:t> </a:t>
            </a:r>
          </a:p>
        </p:txBody>
      </p:sp>
      <p:sp>
        <p:nvSpPr>
          <p:cNvPr id="14" name="Rectangle 13">
            <a:extLst>
              <a:ext uri="{FF2B5EF4-FFF2-40B4-BE49-F238E27FC236}">
                <a16:creationId xmlns:a16="http://schemas.microsoft.com/office/drawing/2014/main" id="{71862156-180B-41FD-A1FC-AF0C5F89C4F0}"/>
              </a:ext>
            </a:extLst>
          </p:cNvPr>
          <p:cNvSpPr/>
          <p:nvPr/>
        </p:nvSpPr>
        <p:spPr>
          <a:xfrm>
            <a:off x="-3310" y="598375"/>
            <a:ext cx="7127697" cy="929997"/>
          </a:xfrm>
          <a:prstGeom prst="rect">
            <a:avLst/>
          </a:prstGeom>
          <a:gradFill>
            <a:gsLst>
              <a:gs pos="0">
                <a:schemeClr val="accent6">
                  <a:lumMod val="50000"/>
                </a:schemeClr>
              </a:gs>
              <a:gs pos="50000">
                <a:schemeClr val="accent6">
                  <a:lumMod val="75000"/>
                </a:schemeClr>
              </a:gs>
              <a:gs pos="100000">
                <a:schemeClr val="accent6">
                  <a:lumMod val="75000"/>
                </a:schemeClr>
              </a:gs>
            </a:gsLst>
          </a:gradFill>
          <a:ln/>
        </p:spPr>
        <p:style>
          <a:lnRef idx="0">
            <a:schemeClr val="accent4"/>
          </a:lnRef>
          <a:fillRef idx="3">
            <a:schemeClr val="accent4"/>
          </a:fillRef>
          <a:effectRef idx="3">
            <a:schemeClr val="accent4"/>
          </a:effectRef>
          <a:fontRef idx="minor">
            <a:schemeClr val="lt1"/>
          </a:fontRef>
        </p:style>
        <p:txBody>
          <a:bodyPr rtlCol="0" anchor="b"/>
          <a:lstStyle/>
          <a:p>
            <a:r>
              <a:rPr lang="en-US" sz="2800" b="1" dirty="0"/>
              <a:t>Inference On Streamflow Predictability Using Horizontal Visibility Graph Based Networks</a:t>
            </a:r>
            <a:endParaRPr lang="en-US" sz="2400" dirty="0"/>
          </a:p>
        </p:txBody>
      </p:sp>
    </p:spTree>
    <p:extLst>
      <p:ext uri="{BB962C8B-B14F-4D97-AF65-F5344CB8AC3E}">
        <p14:creationId xmlns:p14="http://schemas.microsoft.com/office/powerpoint/2010/main" val="4977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8837"/>
          <a:stretch/>
        </p:blipFill>
        <p:spPr>
          <a:xfrm>
            <a:off x="1488270" y="721782"/>
            <a:ext cx="9237781" cy="6136217"/>
          </a:xfrm>
          <a:prstGeom prst="rect">
            <a:avLst/>
          </a:prstGeom>
        </p:spPr>
      </p:pic>
      <p:sp>
        <p:nvSpPr>
          <p:cNvPr id="4" name="Rectangle 3"/>
          <p:cNvSpPr/>
          <p:nvPr/>
        </p:nvSpPr>
        <p:spPr>
          <a:xfrm>
            <a:off x="2095500" y="6381734"/>
            <a:ext cx="8532029" cy="425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1008"/>
          <a:stretch/>
        </p:blipFill>
        <p:spPr>
          <a:xfrm>
            <a:off x="1500969" y="778919"/>
            <a:ext cx="9237782" cy="5828248"/>
          </a:xfrm>
          <a:prstGeom prst="rect">
            <a:avLst/>
          </a:prstGeom>
        </p:spPr>
      </p:pic>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Dominance of more events makes the network complex and hence reduced predictability</a:t>
              </a: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Tree>
    <p:extLst>
      <p:ext uri="{BB962C8B-B14F-4D97-AF65-F5344CB8AC3E}">
        <p14:creationId xmlns:p14="http://schemas.microsoft.com/office/powerpoint/2010/main" val="3874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Streamflow process is stochastic (random) at daily time scale</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rgbClr val="1D1DA3"/>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rgbClr val="1D1DA3"/>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11" name="Picture 10"/>
          <p:cNvPicPr/>
          <p:nvPr/>
        </p:nvPicPr>
        <p:blipFill rotWithShape="1">
          <a:blip r:embed="rId3" cstate="print">
            <a:extLst>
              <a:ext uri="{28A0092B-C50C-407E-A947-70E740481C1C}">
                <a14:useLocalDpi xmlns:a14="http://schemas.microsoft.com/office/drawing/2010/main" val="0"/>
              </a:ext>
            </a:extLst>
          </a:blip>
          <a:srcRect l="3130" t="2937" r="2368" b="17134"/>
          <a:stretch/>
        </p:blipFill>
        <p:spPr bwMode="auto">
          <a:xfrm>
            <a:off x="2445932" y="721598"/>
            <a:ext cx="7324083" cy="6104318"/>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4561" t="82935" r="2368" b="3904"/>
          <a:stretch/>
        </p:blipFill>
        <p:spPr bwMode="auto">
          <a:xfrm>
            <a:off x="5090386" y="5299119"/>
            <a:ext cx="4335323" cy="770021"/>
          </a:xfrm>
          <a:prstGeom prst="rect">
            <a:avLst/>
          </a:prstGeom>
          <a:ln>
            <a:noFill/>
          </a:ln>
          <a:extLst>
            <a:ext uri="{53640926-AAD7-44D8-BBD7-CCE9431645EC}">
              <a14:shadowObscured xmlns:a14="http://schemas.microsoft.com/office/drawing/2010/main"/>
            </a:ext>
          </a:extLst>
        </p:spPr>
      </p:pic>
      <p:cxnSp>
        <p:nvCxnSpPr>
          <p:cNvPr id="3" name="Straight Connector 2">
            <a:extLst>
              <a:ext uri="{FF2B5EF4-FFF2-40B4-BE49-F238E27FC236}">
                <a16:creationId xmlns:a16="http://schemas.microsoft.com/office/drawing/2014/main" id="{F1BB9535-12A0-47E5-BEC9-7056616D9020}"/>
              </a:ext>
            </a:extLst>
          </p:cNvPr>
          <p:cNvCxnSpPr>
            <a:cxnSpLocks/>
          </p:cNvCxnSpPr>
          <p:nvPr/>
        </p:nvCxnSpPr>
        <p:spPr>
          <a:xfrm flipV="1">
            <a:off x="3462668" y="4356093"/>
            <a:ext cx="5909876" cy="7"/>
          </a:xfrm>
          <a:prstGeom prst="line">
            <a:avLst/>
          </a:prstGeom>
          <a:ln w="190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A1920A-B6C9-4E06-A55C-84748AC9FAF9}"/>
              </a:ext>
            </a:extLst>
          </p:cNvPr>
          <p:cNvCxnSpPr>
            <a:cxnSpLocks/>
          </p:cNvCxnSpPr>
          <p:nvPr/>
        </p:nvCxnSpPr>
        <p:spPr>
          <a:xfrm>
            <a:off x="3606800" y="908199"/>
            <a:ext cx="0" cy="5171574"/>
          </a:xfrm>
          <a:prstGeom prst="line">
            <a:avLst/>
          </a:prstGeom>
          <a:ln w="190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ABBD7DC5-932F-4BFA-8C07-69A562BCDD03}"/>
              </a:ext>
            </a:extLst>
          </p:cNvPr>
          <p:cNvSpPr/>
          <p:nvPr/>
        </p:nvSpPr>
        <p:spPr>
          <a:xfrm>
            <a:off x="3619500" y="1866900"/>
            <a:ext cx="482583" cy="5333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85B0784-884D-4481-820F-DCCF730C2EA6}"/>
              </a:ext>
            </a:extLst>
          </p:cNvPr>
          <p:cNvSpPr/>
          <p:nvPr/>
        </p:nvSpPr>
        <p:spPr>
          <a:xfrm rot="16200000">
            <a:off x="3928310" y="3848103"/>
            <a:ext cx="482583" cy="5333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68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57528"/>
            <a:ext cx="12175958"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i="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GC</a:t>
              </a: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is more sensitive than </a:t>
              </a:r>
              <a:r>
                <a:rPr lang="en-US" sz="2800" i="1" dirty="0">
                  <a:solidFill>
                    <a:schemeClr val="tx1"/>
                  </a:solidFill>
                  <a:effectLst>
                    <a:outerShdw blurRad="38100" dist="38100" dir="2700000" algn="tl">
                      <a:srgbClr val="000000">
                        <a:alpha val="43137"/>
                      </a:srgbClr>
                    </a:outerShdw>
                  </a:effectLst>
                </a:rPr>
                <a:t>λ</a:t>
              </a:r>
              <a:r>
                <a:rPr lang="en-US" sz="2800" i="1" dirty="0">
                  <a:solidFill>
                    <a:schemeClr val="tx1"/>
                  </a:solidFill>
                </a:rPr>
                <a:t> </a:t>
              </a: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to the form of streamflow data used </a:t>
              </a: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grpSp>
        <p:nvGrpSpPr>
          <p:cNvPr id="2" name="Group 1">
            <a:extLst>
              <a:ext uri="{FF2B5EF4-FFF2-40B4-BE49-F238E27FC236}">
                <a16:creationId xmlns:a16="http://schemas.microsoft.com/office/drawing/2014/main" id="{9E7D00AE-C77B-48F5-B36F-334402F3520B}"/>
              </a:ext>
            </a:extLst>
          </p:cNvPr>
          <p:cNvGrpSpPr/>
          <p:nvPr/>
        </p:nvGrpSpPr>
        <p:grpSpPr>
          <a:xfrm>
            <a:off x="16043" y="738918"/>
            <a:ext cx="12159915" cy="6119082"/>
            <a:chOff x="16043" y="738918"/>
            <a:chExt cx="12159915" cy="6119082"/>
          </a:xfrm>
        </p:grpSpPr>
        <p:pic>
          <p:nvPicPr>
            <p:cNvPr id="13" name="Picture 12"/>
            <p:cNvPicPr/>
            <p:nvPr/>
          </p:nvPicPr>
          <p:blipFill rotWithShape="1">
            <a:blip r:embed="rId3" cstate="print">
              <a:extLst>
                <a:ext uri="{28A0092B-C50C-407E-A947-70E740481C1C}">
                  <a14:useLocalDpi xmlns:a14="http://schemas.microsoft.com/office/drawing/2010/main" val="0"/>
                </a:ext>
              </a:extLst>
            </a:blip>
            <a:srcRect b="54988"/>
            <a:stretch/>
          </p:blipFill>
          <p:spPr>
            <a:xfrm>
              <a:off x="16043" y="738918"/>
              <a:ext cx="6224336" cy="5090382"/>
            </a:xfrm>
            <a:prstGeom prst="rect">
              <a:avLst/>
            </a:prstGeom>
          </p:spPr>
        </p:pic>
        <p:pic>
          <p:nvPicPr>
            <p:cNvPr id="14" name="Picture 13"/>
            <p:cNvPicPr/>
            <p:nvPr/>
          </p:nvPicPr>
          <p:blipFill rotWithShape="1">
            <a:blip r:embed="rId3" cstate="print">
              <a:extLst>
                <a:ext uri="{28A0092B-C50C-407E-A947-70E740481C1C}">
                  <a14:useLocalDpi xmlns:a14="http://schemas.microsoft.com/office/drawing/2010/main" val="0"/>
                </a:ext>
              </a:extLst>
            </a:blip>
            <a:srcRect t="93294"/>
            <a:stretch/>
          </p:blipFill>
          <p:spPr>
            <a:xfrm>
              <a:off x="3885309" y="6148570"/>
              <a:ext cx="4953886" cy="709430"/>
            </a:xfrm>
            <a:prstGeom prst="rect">
              <a:avLst/>
            </a:prstGeom>
          </p:spPr>
        </p:pic>
        <p:pic>
          <p:nvPicPr>
            <p:cNvPr id="18" name="Picture 17"/>
            <p:cNvPicPr/>
            <p:nvPr/>
          </p:nvPicPr>
          <p:blipFill rotWithShape="1">
            <a:blip r:embed="rId3" cstate="print">
              <a:extLst>
                <a:ext uri="{28A0092B-C50C-407E-A947-70E740481C1C}">
                  <a14:useLocalDpi xmlns:a14="http://schemas.microsoft.com/office/drawing/2010/main" val="0"/>
                </a:ext>
              </a:extLst>
            </a:blip>
            <a:srcRect t="47001" b="8597"/>
            <a:stretch/>
          </p:blipFill>
          <p:spPr>
            <a:xfrm>
              <a:off x="6240379" y="853516"/>
              <a:ext cx="5935579" cy="4966591"/>
            </a:xfrm>
            <a:prstGeom prst="rect">
              <a:avLst/>
            </a:prstGeom>
          </p:spPr>
        </p:pic>
        <p:pic>
          <p:nvPicPr>
            <p:cNvPr id="10" name="Picture 9">
              <a:extLst>
                <a:ext uri="{FF2B5EF4-FFF2-40B4-BE49-F238E27FC236}">
                  <a16:creationId xmlns:a16="http://schemas.microsoft.com/office/drawing/2014/main" id="{7AEEDF5B-F5EC-4FE4-AC48-D474EB7EFD18}"/>
                </a:ext>
              </a:extLst>
            </p:cNvPr>
            <p:cNvPicPr/>
            <p:nvPr/>
          </p:nvPicPr>
          <p:blipFill rotWithShape="1">
            <a:blip r:embed="rId3" cstate="print">
              <a:extLst>
                <a:ext uri="{28A0092B-C50C-407E-A947-70E740481C1C}">
                  <a14:useLocalDpi xmlns:a14="http://schemas.microsoft.com/office/drawing/2010/main" val="0"/>
                </a:ext>
              </a:extLst>
            </a:blip>
            <a:srcRect l="41162" t="45460" r="32109" b="52407"/>
            <a:stretch/>
          </p:blipFill>
          <p:spPr>
            <a:xfrm>
              <a:off x="5600700" y="5894570"/>
              <a:ext cx="1663700" cy="241300"/>
            </a:xfrm>
            <a:prstGeom prst="rect">
              <a:avLst/>
            </a:prstGeom>
          </p:spPr>
        </p:pic>
      </p:grpSp>
    </p:spTree>
    <p:extLst>
      <p:ext uri="{BB962C8B-B14F-4D97-AF65-F5344CB8AC3E}">
        <p14:creationId xmlns:p14="http://schemas.microsoft.com/office/powerpoint/2010/main" val="42111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Does averaging timescale of streamflow time-series result in change in dynamics?</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11" name="Picture 10"/>
          <p:cNvPicPr/>
          <p:nvPr/>
        </p:nvPicPr>
        <p:blipFill rotWithShape="1">
          <a:blip r:embed="rId3" cstate="print">
            <a:extLst>
              <a:ext uri="{28A0092B-C50C-407E-A947-70E740481C1C}">
                <a14:useLocalDpi xmlns:a14="http://schemas.microsoft.com/office/drawing/2010/main" val="0"/>
              </a:ext>
            </a:extLst>
          </a:blip>
          <a:srcRect l="3309" t="2441" r="3212" b="2740"/>
          <a:stretch/>
        </p:blipFill>
        <p:spPr bwMode="auto">
          <a:xfrm>
            <a:off x="789781" y="1056144"/>
            <a:ext cx="4838383" cy="5792911"/>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30525" y="880631"/>
            <a:ext cx="1809750" cy="369332"/>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bg1"/>
                </a:solidFill>
                <a:effectLst>
                  <a:outerShdw blurRad="38100" dist="38100" dir="2700000" algn="tl">
                    <a:srgbClr val="000000">
                      <a:alpha val="43137"/>
                    </a:srgbClr>
                  </a:outerShdw>
                </a:effectLst>
              </a:defRPr>
            </a:lvl1pPr>
          </a:lstStyle>
          <a:p>
            <a:r>
              <a:rPr lang="en-US" sz="1800" dirty="0"/>
              <a:t>Area ≈  500 km</a:t>
            </a:r>
            <a:r>
              <a:rPr lang="en-US" sz="1800" baseline="30000" dirty="0"/>
              <a:t>2</a:t>
            </a:r>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4234" t="2034" r="2587" b="2467"/>
          <a:stretch/>
        </p:blipFill>
        <p:spPr bwMode="auto">
          <a:xfrm>
            <a:off x="6549572" y="1056144"/>
            <a:ext cx="4838383" cy="5792911"/>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8312930" y="880631"/>
            <a:ext cx="1979385" cy="369332"/>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bg1"/>
                </a:solidFill>
                <a:effectLst>
                  <a:outerShdw blurRad="38100" dist="38100" dir="2700000" algn="tl">
                    <a:srgbClr val="000000">
                      <a:alpha val="43137"/>
                    </a:srgbClr>
                  </a:outerShdw>
                </a:effectLst>
              </a:defRPr>
            </a:lvl1pPr>
          </a:lstStyle>
          <a:p>
            <a:r>
              <a:rPr lang="en-US" sz="1800" dirty="0"/>
              <a:t>Area =  16800 km</a:t>
            </a:r>
            <a:r>
              <a:rPr lang="en-US" sz="1800" baseline="30000" dirty="0"/>
              <a:t>2</a:t>
            </a:r>
          </a:p>
        </p:txBody>
      </p:sp>
    </p:spTree>
    <p:extLst>
      <p:ext uri="{BB962C8B-B14F-4D97-AF65-F5344CB8AC3E}">
        <p14:creationId xmlns:p14="http://schemas.microsoft.com/office/powerpoint/2010/main" val="22611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solidFill>
                    <a:schemeClr val="tx1"/>
                  </a:solidFill>
                  <a:effectLst>
                    <a:outerShdw blurRad="38100" dist="38100" dir="2700000" algn="tl">
                      <a:srgbClr val="000000">
                        <a:alpha val="43137"/>
                      </a:srgbClr>
                    </a:outerShdw>
                  </a:effectLst>
                </a:rPr>
                <a:t>The increase in averaging timescale shows the enhancement of the streamflow predictability</a:t>
              </a:r>
              <a:endParaRPr lang="en-US" sz="22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52180"/>
          <a:stretch/>
        </p:blipFill>
        <p:spPr>
          <a:xfrm>
            <a:off x="1796908" y="735576"/>
            <a:ext cx="8601740" cy="5709663"/>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48515" b="6207"/>
          <a:stretch/>
        </p:blipFill>
        <p:spPr>
          <a:xfrm>
            <a:off x="1793352" y="873946"/>
            <a:ext cx="8593938" cy="5401166"/>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296" t="93870" b="1763"/>
          <a:stretch/>
        </p:blipFill>
        <p:spPr>
          <a:xfrm>
            <a:off x="3037298" y="6285744"/>
            <a:ext cx="7339358" cy="519087"/>
          </a:xfrm>
          <a:prstGeom prst="rect">
            <a:avLst/>
          </a:prstGeom>
        </p:spPr>
      </p:pic>
    </p:spTree>
    <p:extLst>
      <p:ext uri="{BB962C8B-B14F-4D97-AF65-F5344CB8AC3E}">
        <p14:creationId xmlns:p14="http://schemas.microsoft.com/office/powerpoint/2010/main" val="38257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52556"/>
          <a:stretch/>
        </p:blipFill>
        <p:spPr>
          <a:xfrm>
            <a:off x="1760488" y="685289"/>
            <a:ext cx="8679967" cy="5716269"/>
          </a:xfrm>
          <a:prstGeom prst="rect">
            <a:avLst/>
          </a:prstGeom>
        </p:spPr>
      </p:pic>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Resampling approach shows similar behavior across timescales</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48833" b="6028"/>
          <a:stretch/>
        </p:blipFill>
        <p:spPr>
          <a:xfrm>
            <a:off x="1760488" y="856320"/>
            <a:ext cx="8672504" cy="5433822"/>
          </a:xfrm>
          <a:prstGeom prst="rect">
            <a:avLst/>
          </a:prstGeom>
        </p:spPr>
      </p:pic>
      <p:pic>
        <p:nvPicPr>
          <p:cNvPr id="13" name="Picture 12">
            <a:extLst>
              <a:ext uri="{FF2B5EF4-FFF2-40B4-BE49-F238E27FC236}">
                <a16:creationId xmlns:a16="http://schemas.microsoft.com/office/drawing/2014/main" id="{423FCFCE-D413-4E7D-B557-931E527EDC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96" t="93870" b="1763"/>
          <a:stretch/>
        </p:blipFill>
        <p:spPr>
          <a:xfrm>
            <a:off x="3037298" y="6275111"/>
            <a:ext cx="7339358" cy="519087"/>
          </a:xfrm>
          <a:prstGeom prst="rect">
            <a:avLst/>
          </a:prstGeom>
        </p:spPr>
      </p:pic>
    </p:spTree>
    <p:extLst>
      <p:ext uri="{BB962C8B-B14F-4D97-AF65-F5344CB8AC3E}">
        <p14:creationId xmlns:p14="http://schemas.microsoft.com/office/powerpoint/2010/main" val="9945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Characteristic exponent (λ) shows strong spatial dependence at daily timescale</a:t>
              </a: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14" name="Picture 13"/>
          <p:cNvPicPr/>
          <p:nvPr/>
        </p:nvPicPr>
        <p:blipFill rotWithShape="1">
          <a:blip r:embed="rId3" cstate="print">
            <a:extLst>
              <a:ext uri="{28A0092B-C50C-407E-A947-70E740481C1C}">
                <a14:useLocalDpi xmlns:a14="http://schemas.microsoft.com/office/drawing/2010/main" val="0"/>
              </a:ext>
            </a:extLst>
          </a:blip>
          <a:srcRect b="53155"/>
          <a:stretch/>
        </p:blipFill>
        <p:spPr>
          <a:xfrm>
            <a:off x="1626787" y="737263"/>
            <a:ext cx="8941978" cy="5621005"/>
          </a:xfrm>
          <a:prstGeom prst="rect">
            <a:avLst/>
          </a:prstGeom>
        </p:spPr>
      </p:pic>
      <p:pic>
        <p:nvPicPr>
          <p:cNvPr id="15" name="Picture 14"/>
          <p:cNvPicPr/>
          <p:nvPr/>
        </p:nvPicPr>
        <p:blipFill rotWithShape="1">
          <a:blip r:embed="rId3" cstate="print">
            <a:extLst>
              <a:ext uri="{28A0092B-C50C-407E-A947-70E740481C1C}">
                <a14:useLocalDpi xmlns:a14="http://schemas.microsoft.com/office/drawing/2010/main" val="0"/>
              </a:ext>
            </a:extLst>
          </a:blip>
          <a:srcRect l="9908" t="49436" r="4400" b="7519"/>
          <a:stretch/>
        </p:blipFill>
        <p:spPr>
          <a:xfrm>
            <a:off x="2530544" y="1006549"/>
            <a:ext cx="7662534" cy="5173727"/>
          </a:xfrm>
          <a:prstGeom prst="rect">
            <a:avLst/>
          </a:prstGeom>
        </p:spPr>
      </p:pic>
      <p:pic>
        <p:nvPicPr>
          <p:cNvPr id="16" name="Picture 15"/>
          <p:cNvPicPr/>
          <p:nvPr/>
        </p:nvPicPr>
        <p:blipFill rotWithShape="1">
          <a:blip r:embed="rId3" cstate="print">
            <a:extLst>
              <a:ext uri="{28A0092B-C50C-407E-A947-70E740481C1C}">
                <a14:useLocalDpi xmlns:a14="http://schemas.microsoft.com/office/drawing/2010/main" val="0"/>
              </a:ext>
            </a:extLst>
          </a:blip>
          <a:srcRect l="7505" t="92592" r="21254" b="1572"/>
          <a:stretch/>
        </p:blipFill>
        <p:spPr>
          <a:xfrm>
            <a:off x="2509280" y="6187366"/>
            <a:ext cx="6039297" cy="649368"/>
          </a:xfrm>
          <a:prstGeom prst="rect">
            <a:avLst/>
          </a:prstGeom>
        </p:spPr>
      </p:pic>
    </p:spTree>
    <p:extLst>
      <p:ext uri="{BB962C8B-B14F-4D97-AF65-F5344CB8AC3E}">
        <p14:creationId xmlns:p14="http://schemas.microsoft.com/office/powerpoint/2010/main" val="279426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Spatial dependence is prominent with the increasing timescales</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530" y="908534"/>
            <a:ext cx="8616381" cy="52581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311" y="902298"/>
            <a:ext cx="8626600" cy="526435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093" y="896062"/>
            <a:ext cx="8636818" cy="527059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7874" y="889826"/>
            <a:ext cx="8647037" cy="527682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093" y="896062"/>
            <a:ext cx="8636818" cy="5270592"/>
          </a:xfrm>
          <a:prstGeom prst="rect">
            <a:avLst/>
          </a:prstGeom>
        </p:spPr>
      </p:pic>
    </p:spTree>
    <p:extLst>
      <p:ext uri="{BB962C8B-B14F-4D97-AF65-F5344CB8AC3E}">
        <p14:creationId xmlns:p14="http://schemas.microsoft.com/office/powerpoint/2010/main" val="22205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print">
            <a:extLst>
              <a:ext uri="{28A0092B-C50C-407E-A947-70E740481C1C}">
                <a14:useLocalDpi xmlns:a14="http://schemas.microsoft.com/office/drawing/2010/main" val="0"/>
              </a:ext>
            </a:extLst>
          </a:blip>
          <a:srcRect r="3745" b="9849"/>
          <a:stretch/>
        </p:blipFill>
        <p:spPr bwMode="auto">
          <a:xfrm>
            <a:off x="1658619" y="695324"/>
            <a:ext cx="7666355" cy="6124575"/>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0" y="57528"/>
            <a:ext cx="12192000" cy="644862"/>
            <a:chOff x="199664" y="57528"/>
            <a:chExt cx="8747200" cy="644862"/>
          </a:xfrm>
        </p:grpSpPr>
        <p:sp>
          <p:nvSpPr>
            <p:cNvPr id="22" name="Rectangle 2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39725"/>
              <a:r>
                <a:rPr lang="en-US" sz="2400" b="1" dirty="0">
                  <a:solidFill>
                    <a:schemeClr val="tx1"/>
                  </a:solidFill>
                  <a:effectLst>
                    <a:outerShdw blurRad="38100" dist="38100" dir="2700000" algn="tl">
                      <a:srgbClr val="000000">
                        <a:alpha val="43137"/>
                      </a:srgbClr>
                    </a:outerShdw>
                  </a:effectLst>
                </a:rPr>
                <a:t>More than 40% of stations show significant temporal trend of predictability measures  </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3" name="Group 22"/>
            <p:cNvGrpSpPr/>
            <p:nvPr/>
          </p:nvGrpSpPr>
          <p:grpSpPr>
            <a:xfrm>
              <a:off x="199666" y="612534"/>
              <a:ext cx="8747198" cy="89856"/>
              <a:chOff x="266218" y="584616"/>
              <a:chExt cx="11662931" cy="119811"/>
            </a:xfrm>
          </p:grpSpPr>
          <p:cxnSp>
            <p:nvCxnSpPr>
              <p:cNvPr id="24" name="Straight Connector 2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5" name="Freeform 2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Tree>
    <p:extLst>
      <p:ext uri="{BB962C8B-B14F-4D97-AF65-F5344CB8AC3E}">
        <p14:creationId xmlns:p14="http://schemas.microsoft.com/office/powerpoint/2010/main" val="217071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l="8052" r="6839"/>
          <a:stretch/>
        </p:blipFill>
        <p:spPr>
          <a:xfrm>
            <a:off x="1524002" y="-1"/>
            <a:ext cx="9144002" cy="6858001"/>
          </a:xfrm>
          <a:prstGeom prst="rect">
            <a:avLst/>
          </a:prstGeom>
          <a:noFill/>
        </p:spPr>
      </p:pic>
      <p:sp>
        <p:nvSpPr>
          <p:cNvPr id="25" name="Rectangle 24"/>
          <p:cNvSpPr/>
          <p:nvPr/>
        </p:nvSpPr>
        <p:spPr>
          <a:xfrm>
            <a:off x="1524000" y="0"/>
            <a:ext cx="9144004" cy="685800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p:cNvGrpSpPr/>
          <p:nvPr/>
        </p:nvGrpSpPr>
        <p:grpSpPr>
          <a:xfrm>
            <a:off x="0" y="57528"/>
            <a:ext cx="12192000" cy="644862"/>
            <a:chOff x="199664" y="57528"/>
            <a:chExt cx="8747200" cy="644862"/>
          </a:xfrm>
        </p:grpSpPr>
        <p:sp>
          <p:nvSpPr>
            <p:cNvPr id="31" name="Rectangle 30"/>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39725"/>
              <a:r>
                <a:rPr lang="en-US" sz="2400" b="1" dirty="0">
                  <a:solidFill>
                    <a:sysClr val="windowText" lastClr="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Key points…</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32" name="Group 31"/>
            <p:cNvGrpSpPr/>
            <p:nvPr/>
          </p:nvGrpSpPr>
          <p:grpSpPr>
            <a:xfrm>
              <a:off x="199666" y="612534"/>
              <a:ext cx="8747198" cy="89856"/>
              <a:chOff x="266218" y="584616"/>
              <a:chExt cx="11662931" cy="119811"/>
            </a:xfrm>
          </p:grpSpPr>
          <p:cxnSp>
            <p:nvCxnSpPr>
              <p:cNvPr id="36" name="Straight Connector 35"/>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37" name="Freeform 36"/>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
        <p:nvSpPr>
          <p:cNvPr id="22" name="TextBox 21"/>
          <p:cNvSpPr txBox="1"/>
          <p:nvPr/>
        </p:nvSpPr>
        <p:spPr>
          <a:xfrm>
            <a:off x="0" y="6328488"/>
            <a:ext cx="12192000" cy="523220"/>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400"/>
            </a:lvl1pPr>
          </a:lstStyle>
          <a:p>
            <a:r>
              <a:rPr lang="en-US" dirty="0"/>
              <a:t>Ghimire, G.R., N. </a:t>
            </a:r>
            <a:r>
              <a:rPr lang="en-US" dirty="0" err="1"/>
              <a:t>Jadidoleslam</a:t>
            </a:r>
            <a:r>
              <a:rPr lang="en-US" dirty="0"/>
              <a:t>., W.F. Krajewski., and A. A. </a:t>
            </a:r>
            <a:r>
              <a:rPr lang="en-US" dirty="0" err="1"/>
              <a:t>Tsonis</a:t>
            </a:r>
            <a:r>
              <a:rPr lang="en-US" dirty="0"/>
              <a:t>. 2020. “Insights on </a:t>
            </a:r>
            <a:r>
              <a:rPr lang="en-US" dirty="0">
                <a:latin typeface="Calibri" panose="020F0502020204030204" pitchFamily="34" charset="0"/>
                <a:cs typeface="Arial" panose="020B0604020202020204" pitchFamily="34" charset="0"/>
              </a:rPr>
              <a:t>Streamflow Predictability across Scales using Horizontal Visibility Graph based Networks</a:t>
            </a:r>
            <a:r>
              <a:rPr lang="en-US" dirty="0"/>
              <a:t>.”  (in review </a:t>
            </a:r>
            <a:r>
              <a:rPr lang="en-US" i="1" dirty="0"/>
              <a:t>Frontiers in Water</a:t>
            </a:r>
            <a:r>
              <a:rPr lang="en-US" dirty="0"/>
              <a:t>) </a:t>
            </a:r>
          </a:p>
        </p:txBody>
      </p:sp>
      <p:sp>
        <p:nvSpPr>
          <p:cNvPr id="11" name="TextBox 10">
            <a:extLst>
              <a:ext uri="{FF2B5EF4-FFF2-40B4-BE49-F238E27FC236}">
                <a16:creationId xmlns:a16="http://schemas.microsoft.com/office/drawing/2014/main" id="{CCC843FA-A855-4F25-9F8F-197F26163673}"/>
              </a:ext>
            </a:extLst>
          </p:cNvPr>
          <p:cNvSpPr txBox="1"/>
          <p:nvPr/>
        </p:nvSpPr>
        <p:spPr>
          <a:xfrm>
            <a:off x="3655060" y="1869087"/>
            <a:ext cx="7012935" cy="646331"/>
          </a:xfrm>
          <a:prstGeom prst="rect">
            <a:avLst/>
          </a:prstGeom>
          <a:solidFill>
            <a:schemeClr val="accent1">
              <a:lumMod val="20000"/>
              <a:lumOff val="80000"/>
            </a:schemeClr>
          </a:solidFill>
        </p:spPr>
        <p:txBody>
          <a:bodyPr wrap="square" rtlCol="0">
            <a:spAutoFit/>
          </a:bodyPr>
          <a:lstStyle>
            <a:defPPr>
              <a:defRPr lang="en-US"/>
            </a:defPPr>
            <a:lvl1pPr>
              <a:defRPr sz="2000" b="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800" dirty="0"/>
              <a:t>Streamflow dynamics at daily time scale is correlated stochastic process.</a:t>
            </a:r>
          </a:p>
        </p:txBody>
      </p:sp>
      <p:sp>
        <p:nvSpPr>
          <p:cNvPr id="12" name="TextBox 11">
            <a:extLst>
              <a:ext uri="{FF2B5EF4-FFF2-40B4-BE49-F238E27FC236}">
                <a16:creationId xmlns:a16="http://schemas.microsoft.com/office/drawing/2014/main" id="{78D9FDC9-A3A8-407B-82CC-46441516A6E8}"/>
              </a:ext>
            </a:extLst>
          </p:cNvPr>
          <p:cNvSpPr txBox="1"/>
          <p:nvPr/>
        </p:nvSpPr>
        <p:spPr>
          <a:xfrm>
            <a:off x="3655059" y="2713495"/>
            <a:ext cx="7012935" cy="369332"/>
          </a:xfrm>
          <a:prstGeom prst="rect">
            <a:avLst/>
          </a:prstGeom>
          <a:solidFill>
            <a:schemeClr val="accent1">
              <a:lumMod val="20000"/>
              <a:lumOff val="80000"/>
            </a:schemeClr>
          </a:solidFill>
        </p:spPr>
        <p:txBody>
          <a:bodyPr wrap="square" rtlCol="0">
            <a:spAutoFit/>
          </a:bodyPr>
          <a:lstStyle>
            <a:defPPr>
              <a:defRPr lang="en-US"/>
            </a:defPPr>
            <a:lvl1pPr>
              <a:defRPr sz="2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800" b="0" dirty="0"/>
              <a:t>GC is more sensitive than λ to the normalization of data.</a:t>
            </a:r>
          </a:p>
        </p:txBody>
      </p:sp>
      <p:sp>
        <p:nvSpPr>
          <p:cNvPr id="13" name="TextBox 12">
            <a:extLst>
              <a:ext uri="{FF2B5EF4-FFF2-40B4-BE49-F238E27FC236}">
                <a16:creationId xmlns:a16="http://schemas.microsoft.com/office/drawing/2014/main" id="{54981F8A-4144-44BC-AE2B-BDB2E92DFDE1}"/>
              </a:ext>
            </a:extLst>
          </p:cNvPr>
          <p:cNvSpPr txBox="1"/>
          <p:nvPr/>
        </p:nvSpPr>
        <p:spPr>
          <a:xfrm>
            <a:off x="3655059" y="3294027"/>
            <a:ext cx="7012935" cy="646331"/>
          </a:xfrm>
          <a:prstGeom prst="rect">
            <a:avLst/>
          </a:prstGeom>
          <a:solidFill>
            <a:schemeClr val="accent1">
              <a:lumMod val="20000"/>
              <a:lumOff val="80000"/>
            </a:schemeClr>
          </a:solidFill>
        </p:spPr>
        <p:txBody>
          <a:bodyPr wrap="square" rtlCol="0">
            <a:spAutoFit/>
          </a:bodyPr>
          <a:lstStyle>
            <a:defPPr>
              <a:defRPr lang="en-US"/>
            </a:defPPr>
            <a:lvl1pPr>
              <a:defRPr sz="2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800" b="0" dirty="0"/>
              <a:t>Streamflow dynamics transition to chaotic process at sub-daily timescale.</a:t>
            </a:r>
          </a:p>
        </p:txBody>
      </p:sp>
      <p:sp>
        <p:nvSpPr>
          <p:cNvPr id="14" name="TextBox 13">
            <a:extLst>
              <a:ext uri="{FF2B5EF4-FFF2-40B4-BE49-F238E27FC236}">
                <a16:creationId xmlns:a16="http://schemas.microsoft.com/office/drawing/2014/main" id="{47A3427A-F4B2-4C97-8A03-3531A8978C57}"/>
              </a:ext>
            </a:extLst>
          </p:cNvPr>
          <p:cNvSpPr txBox="1"/>
          <p:nvPr/>
        </p:nvSpPr>
        <p:spPr>
          <a:xfrm>
            <a:off x="3655058" y="4199106"/>
            <a:ext cx="7012935" cy="646331"/>
          </a:xfrm>
          <a:prstGeom prst="rect">
            <a:avLst/>
          </a:prstGeom>
          <a:solidFill>
            <a:schemeClr val="accent1">
              <a:lumMod val="20000"/>
              <a:lumOff val="80000"/>
            </a:schemeClr>
          </a:solidFill>
        </p:spPr>
        <p:txBody>
          <a:bodyPr wrap="square" rtlCol="0">
            <a:spAutoFit/>
          </a:bodyPr>
          <a:lstStyle>
            <a:defPPr>
              <a:defRPr lang="en-US"/>
            </a:defPPr>
            <a:lvl1pPr>
              <a:defRPr sz="2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800" b="0" dirty="0"/>
              <a:t>Predictability measures show strong basin size dependence at daily time scale.</a:t>
            </a:r>
          </a:p>
        </p:txBody>
      </p:sp>
      <p:sp>
        <p:nvSpPr>
          <p:cNvPr id="15" name="TextBox 14">
            <a:extLst>
              <a:ext uri="{FF2B5EF4-FFF2-40B4-BE49-F238E27FC236}">
                <a16:creationId xmlns:a16="http://schemas.microsoft.com/office/drawing/2014/main" id="{28B4B9A2-C352-402F-B764-7881E57A0E29}"/>
              </a:ext>
            </a:extLst>
          </p:cNvPr>
          <p:cNvSpPr txBox="1"/>
          <p:nvPr/>
        </p:nvSpPr>
        <p:spPr>
          <a:xfrm>
            <a:off x="3655058" y="5065275"/>
            <a:ext cx="7012935" cy="646331"/>
          </a:xfrm>
          <a:prstGeom prst="rect">
            <a:avLst/>
          </a:prstGeom>
          <a:solidFill>
            <a:schemeClr val="accent1">
              <a:lumMod val="20000"/>
              <a:lumOff val="80000"/>
            </a:schemeClr>
          </a:solidFill>
        </p:spPr>
        <p:txBody>
          <a:bodyPr wrap="square" rtlCol="0">
            <a:spAutoFit/>
          </a:bodyPr>
          <a:lstStyle>
            <a:defPPr>
              <a:defRPr lang="en-US"/>
            </a:defPPr>
            <a:lvl1pPr>
              <a:defRPr sz="2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800" b="0" dirty="0"/>
              <a:t>More than 40% of stations show statistically significant temporal trend of predictability measures.  </a:t>
            </a:r>
          </a:p>
        </p:txBody>
      </p:sp>
      <p:pic>
        <p:nvPicPr>
          <p:cNvPr id="38"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31" y="791619"/>
            <a:ext cx="3134832" cy="2445384"/>
          </a:xfrm>
          <a:prstGeom prst="rect">
            <a:avLst/>
          </a:prstGeom>
          <a:noFill/>
          <a:ln w="25400">
            <a:solidFill>
              <a:srgbClr val="7030A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9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57528"/>
            <a:ext cx="12192000" cy="644862"/>
            <a:chOff x="199664" y="57528"/>
            <a:chExt cx="8747200" cy="644862"/>
          </a:xfrm>
        </p:grpSpPr>
        <p:sp>
          <p:nvSpPr>
            <p:cNvPr id="23" name="Rectangle 22"/>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Use of HVG derived complex network for streamflow dynamics is relatively new</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4" name="Group 23"/>
            <p:cNvGrpSpPr/>
            <p:nvPr/>
          </p:nvGrpSpPr>
          <p:grpSpPr>
            <a:xfrm>
              <a:off x="199666" y="612534"/>
              <a:ext cx="8747198" cy="89856"/>
              <a:chOff x="266218" y="584616"/>
              <a:chExt cx="11662931" cy="119811"/>
            </a:xfrm>
          </p:grpSpPr>
          <p:cxnSp>
            <p:nvCxnSpPr>
              <p:cNvPr id="25" name="Straight Connector 24"/>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6" name="Freeform 25"/>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400"/>
              </a:p>
            </p:txBody>
          </p:sp>
        </p:grpSp>
      </p:grpSp>
      <p:graphicFrame>
        <p:nvGraphicFramePr>
          <p:cNvPr id="4" name="Diagram 3"/>
          <p:cNvGraphicFramePr/>
          <p:nvPr/>
        </p:nvGraphicFramePr>
        <p:xfrm>
          <a:off x="769085" y="-489239"/>
          <a:ext cx="10668000" cy="734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554154" y="5518458"/>
          <a:ext cx="5081339" cy="13421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27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57528"/>
            <a:ext cx="12192000" cy="644862"/>
            <a:chOff x="199664" y="57528"/>
            <a:chExt cx="8747200" cy="644862"/>
          </a:xfrm>
        </p:grpSpPr>
        <p:sp>
          <p:nvSpPr>
            <p:cNvPr id="23" name="Rectangle 22"/>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We pose few questions …</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4" name="Group 23"/>
            <p:cNvGrpSpPr/>
            <p:nvPr/>
          </p:nvGrpSpPr>
          <p:grpSpPr>
            <a:xfrm>
              <a:off x="199666" y="612534"/>
              <a:ext cx="8747198" cy="89856"/>
              <a:chOff x="266218" y="584616"/>
              <a:chExt cx="11662931" cy="119811"/>
            </a:xfrm>
          </p:grpSpPr>
          <p:cxnSp>
            <p:nvCxnSpPr>
              <p:cNvPr id="25" name="Straight Connector 24"/>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6" name="Freeform 25"/>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graphicFrame>
        <p:nvGraphicFramePr>
          <p:cNvPr id="2" name="Diagram 1">
            <a:extLst>
              <a:ext uri="{FF2B5EF4-FFF2-40B4-BE49-F238E27FC236}">
                <a16:creationId xmlns:a16="http://schemas.microsoft.com/office/drawing/2014/main" id="{5D95F9A1-FAC2-4678-846B-25A83EBA0021}"/>
              </a:ext>
            </a:extLst>
          </p:cNvPr>
          <p:cNvGraphicFramePr/>
          <p:nvPr/>
        </p:nvGraphicFramePr>
        <p:xfrm>
          <a:off x="540327" y="817236"/>
          <a:ext cx="11134203" cy="5542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26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7236" y="878796"/>
            <a:ext cx="8046893" cy="5819184"/>
            <a:chOff x="823235" y="878796"/>
            <a:chExt cx="8046893" cy="5819184"/>
          </a:xfrm>
        </p:grpSpPr>
        <p:pic>
          <p:nvPicPr>
            <p:cNvPr id="57"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363" y="878796"/>
              <a:ext cx="8003765" cy="5819184"/>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23235" y="879362"/>
              <a:ext cx="8026897" cy="569347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527102" y="63324"/>
            <a:ext cx="9074339" cy="6634656"/>
            <a:chOff x="-55136" y="-79780"/>
            <a:chExt cx="9074342" cy="6938647"/>
          </a:xfrm>
        </p:grpSpPr>
        <p:sp>
          <p:nvSpPr>
            <p:cNvPr id="2" name="Rectangle 1"/>
            <p:cNvSpPr/>
            <p:nvPr/>
          </p:nvSpPr>
          <p:spPr>
            <a:xfrm>
              <a:off x="70065" y="-79780"/>
              <a:ext cx="8949141" cy="6938647"/>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l="3424" t="4878" r="3191" b="5203"/>
            <a:stretch/>
          </p:blipFill>
          <p:spPr>
            <a:xfrm>
              <a:off x="-55136" y="2413660"/>
              <a:ext cx="4824664" cy="3332748"/>
            </a:xfrm>
            <a:prstGeom prst="rect">
              <a:avLst/>
            </a:prstGeom>
          </p:spPr>
        </p:pic>
      </p:grpSp>
      <p:sp>
        <p:nvSpPr>
          <p:cNvPr id="5" name="Oval 4"/>
          <p:cNvSpPr/>
          <p:nvPr/>
        </p:nvSpPr>
        <p:spPr>
          <a:xfrm>
            <a:off x="10796531" y="842471"/>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1</a:t>
            </a:r>
          </a:p>
        </p:txBody>
      </p:sp>
      <p:sp>
        <p:nvSpPr>
          <p:cNvPr id="6" name="Oval 5"/>
          <p:cNvSpPr/>
          <p:nvPr/>
        </p:nvSpPr>
        <p:spPr>
          <a:xfrm>
            <a:off x="10736571" y="5051717"/>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7</a:t>
            </a:r>
          </a:p>
        </p:txBody>
      </p:sp>
      <p:sp>
        <p:nvSpPr>
          <p:cNvPr id="7" name="Oval 6"/>
          <p:cNvSpPr/>
          <p:nvPr/>
        </p:nvSpPr>
        <p:spPr>
          <a:xfrm>
            <a:off x="11115978" y="3049452"/>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6</a:t>
            </a:r>
          </a:p>
        </p:txBody>
      </p:sp>
      <p:sp>
        <p:nvSpPr>
          <p:cNvPr id="8" name="Oval 7"/>
          <p:cNvSpPr/>
          <p:nvPr/>
        </p:nvSpPr>
        <p:spPr>
          <a:xfrm>
            <a:off x="9320726" y="2868469"/>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5</a:t>
            </a:r>
          </a:p>
        </p:txBody>
      </p:sp>
      <p:sp>
        <p:nvSpPr>
          <p:cNvPr id="9" name="Oval 8"/>
          <p:cNvSpPr/>
          <p:nvPr/>
        </p:nvSpPr>
        <p:spPr>
          <a:xfrm>
            <a:off x="6862231" y="1121269"/>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3</a:t>
            </a:r>
          </a:p>
        </p:txBody>
      </p:sp>
      <p:sp>
        <p:nvSpPr>
          <p:cNvPr id="10" name="Oval 9"/>
          <p:cNvSpPr/>
          <p:nvPr/>
        </p:nvSpPr>
        <p:spPr>
          <a:xfrm>
            <a:off x="7927349" y="2045953"/>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4</a:t>
            </a:r>
          </a:p>
        </p:txBody>
      </p:sp>
      <p:sp>
        <p:nvSpPr>
          <p:cNvPr id="11" name="Oval 10"/>
          <p:cNvSpPr/>
          <p:nvPr/>
        </p:nvSpPr>
        <p:spPr>
          <a:xfrm>
            <a:off x="8680773" y="5750347"/>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8</a:t>
            </a:r>
          </a:p>
        </p:txBody>
      </p:sp>
      <p:sp>
        <p:nvSpPr>
          <p:cNvPr id="12" name="Oval 11"/>
          <p:cNvSpPr/>
          <p:nvPr/>
        </p:nvSpPr>
        <p:spPr>
          <a:xfrm>
            <a:off x="9206273" y="990633"/>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2</a:t>
            </a:r>
          </a:p>
        </p:txBody>
      </p:sp>
      <p:sp>
        <p:nvSpPr>
          <p:cNvPr id="13" name="Oval 12"/>
          <p:cNvSpPr/>
          <p:nvPr/>
        </p:nvSpPr>
        <p:spPr>
          <a:xfrm>
            <a:off x="7271664" y="3676423"/>
            <a:ext cx="409433" cy="409433"/>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100" b="1" dirty="0"/>
              <a:t>9</a:t>
            </a:r>
          </a:p>
        </p:txBody>
      </p:sp>
      <p:grpSp>
        <p:nvGrpSpPr>
          <p:cNvPr id="14" name="Group 13"/>
          <p:cNvGrpSpPr/>
          <p:nvPr/>
        </p:nvGrpSpPr>
        <p:grpSpPr>
          <a:xfrm>
            <a:off x="6772458" y="5295331"/>
            <a:ext cx="499202" cy="514976"/>
            <a:chOff x="11019083" y="4054097"/>
            <a:chExt cx="716710" cy="708402"/>
          </a:xfrm>
        </p:grpSpPr>
        <p:sp>
          <p:nvSpPr>
            <p:cNvPr id="15" name="Oval 14"/>
            <p:cNvSpPr/>
            <p:nvPr/>
          </p:nvSpPr>
          <p:spPr>
            <a:xfrm>
              <a:off x="11019083" y="4054097"/>
              <a:ext cx="716710" cy="708402"/>
            </a:xfrm>
            <a:prstGeom prst="ellipse">
              <a:avLst/>
            </a:prstGeom>
            <a:solidFill>
              <a:srgbClr val="1D1DA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b="1" dirty="0"/>
            </a:p>
          </p:txBody>
        </p:sp>
        <p:sp>
          <p:nvSpPr>
            <p:cNvPr id="16" name="TextBox 15"/>
            <p:cNvSpPr txBox="1"/>
            <p:nvPr/>
          </p:nvSpPr>
          <p:spPr>
            <a:xfrm>
              <a:off x="11060928" y="4083349"/>
              <a:ext cx="654114" cy="61106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a:defRPr sz="2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800" dirty="0"/>
                <a:t>10</a:t>
              </a:r>
            </a:p>
          </p:txBody>
        </p:sp>
      </p:grpSp>
      <p:cxnSp>
        <p:nvCxnSpPr>
          <p:cNvPr id="17" name="Straight Connector 16"/>
          <p:cNvCxnSpPr/>
          <p:nvPr/>
        </p:nvCxnSpPr>
        <p:spPr>
          <a:xfrm>
            <a:off x="2467229" y="3427908"/>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22414" y="4755282"/>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40303" y="4755282"/>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34446" y="3209438"/>
            <a:ext cx="714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12" idx="6"/>
          </p:cNvCxnSpPr>
          <p:nvPr/>
        </p:nvCxnSpPr>
        <p:spPr>
          <a:xfrm flipH="1">
            <a:off x="9615706" y="1047188"/>
            <a:ext cx="1180825" cy="1481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a:endCxn id="12" idx="2"/>
          </p:cNvCxnSpPr>
          <p:nvPr/>
        </p:nvCxnSpPr>
        <p:spPr>
          <a:xfrm flipV="1">
            <a:off x="8132066" y="1195350"/>
            <a:ext cx="1074207" cy="8506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6"/>
            <a:endCxn id="12" idx="2"/>
          </p:cNvCxnSpPr>
          <p:nvPr/>
        </p:nvCxnSpPr>
        <p:spPr>
          <a:xfrm flipV="1">
            <a:off x="7271664" y="1195350"/>
            <a:ext cx="1934609" cy="1306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5"/>
            <a:endCxn id="10" idx="0"/>
          </p:cNvCxnSpPr>
          <p:nvPr/>
        </p:nvCxnSpPr>
        <p:spPr>
          <a:xfrm>
            <a:off x="7211704" y="1470742"/>
            <a:ext cx="920362" cy="5752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4"/>
            <a:endCxn id="8" idx="2"/>
          </p:cNvCxnSpPr>
          <p:nvPr/>
        </p:nvCxnSpPr>
        <p:spPr>
          <a:xfrm>
            <a:off x="8132066" y="2455386"/>
            <a:ext cx="1188660" cy="617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stCxn id="8" idx="5"/>
            <a:endCxn id="7" idx="3"/>
          </p:cNvCxnSpPr>
          <p:nvPr/>
        </p:nvCxnSpPr>
        <p:spPr>
          <a:xfrm>
            <a:off x="9670199" y="3217942"/>
            <a:ext cx="1505739" cy="1809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6" idx="1"/>
          </p:cNvCxnSpPr>
          <p:nvPr/>
        </p:nvCxnSpPr>
        <p:spPr>
          <a:xfrm>
            <a:off x="9670199" y="3217942"/>
            <a:ext cx="1126332" cy="18937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8" idx="5"/>
            <a:endCxn id="11" idx="0"/>
          </p:cNvCxnSpPr>
          <p:nvPr/>
        </p:nvCxnSpPr>
        <p:spPr>
          <a:xfrm flipH="1">
            <a:off x="8885490" y="3217942"/>
            <a:ext cx="784709" cy="25324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2"/>
            <a:endCxn id="13" idx="7"/>
          </p:cNvCxnSpPr>
          <p:nvPr/>
        </p:nvCxnSpPr>
        <p:spPr>
          <a:xfrm flipH="1">
            <a:off x="7621137" y="3073186"/>
            <a:ext cx="1699589" cy="6631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7" idx="3"/>
            <a:endCxn id="6" idx="1"/>
          </p:cNvCxnSpPr>
          <p:nvPr/>
        </p:nvCxnSpPr>
        <p:spPr>
          <a:xfrm flipH="1">
            <a:off x="10796531" y="3398925"/>
            <a:ext cx="379407" cy="17127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6" idx="1"/>
            <a:endCxn id="11" idx="0"/>
          </p:cNvCxnSpPr>
          <p:nvPr/>
        </p:nvCxnSpPr>
        <p:spPr>
          <a:xfrm flipH="1">
            <a:off x="8885490" y="5111677"/>
            <a:ext cx="1911041" cy="6386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stCxn id="11" idx="0"/>
            <a:endCxn id="13" idx="4"/>
          </p:cNvCxnSpPr>
          <p:nvPr/>
        </p:nvCxnSpPr>
        <p:spPr>
          <a:xfrm flipH="1" flipV="1">
            <a:off x="7476381" y="4085856"/>
            <a:ext cx="1409109" cy="16644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a:stCxn id="15" idx="0"/>
            <a:endCxn id="13" idx="4"/>
          </p:cNvCxnSpPr>
          <p:nvPr/>
        </p:nvCxnSpPr>
        <p:spPr>
          <a:xfrm flipV="1">
            <a:off x="7022059" y="4085856"/>
            <a:ext cx="454322" cy="12094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7"/>
            <a:endCxn id="10" idx="4"/>
          </p:cNvCxnSpPr>
          <p:nvPr/>
        </p:nvCxnSpPr>
        <p:spPr>
          <a:xfrm flipV="1">
            <a:off x="7621137" y="2455386"/>
            <a:ext cx="510929" cy="12809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92182" y="3887004"/>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77531" y="4970693"/>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93036" y="4966653"/>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88826" y="4528856"/>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77475" y="4096122"/>
            <a:ext cx="333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0694" y="2995613"/>
            <a:ext cx="307181" cy="2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24263" y="3206700"/>
            <a:ext cx="1888876" cy="27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008534" y="3874305"/>
            <a:ext cx="1529211" cy="68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972768" y="4094984"/>
            <a:ext cx="1107908" cy="3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72769" y="4528856"/>
            <a:ext cx="7269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0" y="69560"/>
            <a:ext cx="12192000" cy="644862"/>
            <a:chOff x="199664" y="57528"/>
            <a:chExt cx="8747200" cy="644862"/>
          </a:xfrm>
        </p:grpSpPr>
        <p:sp>
          <p:nvSpPr>
            <p:cNvPr id="62" name="Rectangle 61"/>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We use undirected pathways across nodes to construct HVG-based networks</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63" name="Group 62"/>
            <p:cNvGrpSpPr/>
            <p:nvPr/>
          </p:nvGrpSpPr>
          <p:grpSpPr>
            <a:xfrm>
              <a:off x="199666" y="612534"/>
              <a:ext cx="8747198" cy="89856"/>
              <a:chOff x="266218" y="584616"/>
              <a:chExt cx="11662931" cy="119811"/>
            </a:xfrm>
          </p:grpSpPr>
          <p:cxnSp>
            <p:nvCxnSpPr>
              <p:cNvPr id="64" name="Straight Connector 63"/>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65" name="Freeform 64"/>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200"/>
              </a:p>
            </p:txBody>
          </p:sp>
        </p:grpSp>
      </p:grpSp>
    </p:spTree>
    <p:extLst>
      <p:ext uri="{BB962C8B-B14F-4D97-AF65-F5344CB8AC3E}">
        <p14:creationId xmlns:p14="http://schemas.microsoft.com/office/powerpoint/2010/main" val="23901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2B498C-19BE-4203-865C-7A4A89491C76}"/>
              </a:ext>
            </a:extLst>
          </p:cNvPr>
          <p:cNvSpPr/>
          <p:nvPr/>
        </p:nvSpPr>
        <p:spPr>
          <a:xfrm>
            <a:off x="0" y="251012"/>
            <a:ext cx="12191999" cy="68579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3A5638B-0F03-4489-9F03-B8FF8D49BFC3}"/>
              </a:ext>
            </a:extLst>
          </p:cNvPr>
          <p:cNvGrpSpPr/>
          <p:nvPr/>
        </p:nvGrpSpPr>
        <p:grpSpPr>
          <a:xfrm>
            <a:off x="6345000" y="1494162"/>
            <a:ext cx="5396639" cy="2071144"/>
            <a:chOff x="255584" y="1496733"/>
            <a:chExt cx="6373480" cy="2154981"/>
          </a:xfrm>
        </p:grpSpPr>
        <p:sp>
          <p:nvSpPr>
            <p:cNvPr id="15" name="Rectangle 14">
              <a:extLst>
                <a:ext uri="{FF2B5EF4-FFF2-40B4-BE49-F238E27FC236}">
                  <a16:creationId xmlns:a16="http://schemas.microsoft.com/office/drawing/2014/main" id="{DC08A01B-57CD-48AD-B25F-DB9BD01F1FAB}"/>
                </a:ext>
              </a:extLst>
            </p:cNvPr>
            <p:cNvSpPr/>
            <p:nvPr/>
          </p:nvSpPr>
          <p:spPr>
            <a:xfrm>
              <a:off x="255584" y="1496733"/>
              <a:ext cx="6372228" cy="2154981"/>
            </a:xfrm>
            <a:prstGeom prst="rect">
              <a:avLst/>
            </a:prstGeom>
            <a:ln>
              <a:noFill/>
            </a:ln>
          </p:spPr>
          <p:txBody>
            <a:bodyPr wrap="square">
              <a:spAutoFit/>
            </a:bodyPr>
            <a:lstStyle/>
            <a:p>
              <a:pPr defTabSz="914400">
                <a:lnSpc>
                  <a:spcPct val="150000"/>
                </a:lnSpc>
                <a:defRPr/>
              </a:pPr>
              <a:r>
                <a:rPr lang="en-US" sz="2200" dirty="0"/>
                <a:t>Measure of the clustering of the network </a:t>
              </a:r>
            </a:p>
            <a:p>
              <a:pPr defTabSz="914400">
                <a:lnSpc>
                  <a:spcPct val="150000"/>
                </a:lnSpc>
                <a:defRPr/>
              </a:pPr>
              <a:endParaRPr lang="en-US" sz="2200" dirty="0"/>
            </a:p>
            <a:p>
              <a:pPr defTabSz="914400">
                <a:lnSpc>
                  <a:spcPct val="150000"/>
                </a:lnSpc>
                <a:defRPr/>
              </a:pPr>
              <a:endParaRPr lang="en-US" sz="2200" dirty="0"/>
            </a:p>
            <a:p>
              <a:pPr defTabSz="914400">
                <a:lnSpc>
                  <a:spcPct val="150000"/>
                </a:lnSpc>
                <a:defRPr/>
              </a:pPr>
              <a:r>
                <a:rPr lang="en-US" sz="2200" dirty="0"/>
                <a:t>Range = [0, 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C51C517-B393-41EF-9078-CB3E4C289CAC}"/>
                    </a:ext>
                  </a:extLst>
                </p:cNvPr>
                <p:cNvSpPr txBox="1"/>
                <p:nvPr/>
              </p:nvSpPr>
              <p:spPr>
                <a:xfrm>
                  <a:off x="433357" y="2274169"/>
                  <a:ext cx="6195707" cy="60010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𝐺𝐶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𝑐𝑙𝑜𝑠𝑒𝑑</m:t>
                            </m:r>
                            <m:r>
                              <a:rPr lang="en-US" b="0" i="1" smtClean="0">
                                <a:latin typeface="Cambria Math" panose="02040503050406030204" pitchFamily="18" charset="0"/>
                              </a:rPr>
                              <m:t> </m:t>
                            </m:r>
                            <m:r>
                              <a:rPr lang="en-US" b="0" i="1" smtClean="0">
                                <a:latin typeface="Cambria Math" panose="02040503050406030204" pitchFamily="18" charset="0"/>
                              </a:rPr>
                              <m:t>𝑡𝑟𝑖𝑝𝑙𝑒𝑡𝑠</m:t>
                            </m:r>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𝑡𝑟𝑖𝑎𝑛𝑙𝑒𝑠</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𝑡𝑟𝑖𝑝𝑙𝑒𝑡𝑠</m:t>
                            </m:r>
                            <m:r>
                              <a:rPr lang="en-US" b="0" i="1" smtClean="0">
                                <a:latin typeface="Cambria Math" panose="02040503050406030204" pitchFamily="18" charset="0"/>
                              </a:rPr>
                              <m:t>(</m:t>
                            </m:r>
                            <m:r>
                              <a:rPr lang="en-US" b="0" i="1" smtClean="0">
                                <a:latin typeface="Cambria Math" panose="02040503050406030204" pitchFamily="18" charset="0"/>
                              </a:rPr>
                              <m:t>𝑜𝑝𝑒𝑛</m:t>
                            </m:r>
                            <m:r>
                              <a:rPr lang="en-US" b="0" i="1" smtClean="0">
                                <a:latin typeface="Cambria Math" panose="02040503050406030204" pitchFamily="18" charset="0"/>
                              </a:rPr>
                              <m:t>+</m:t>
                            </m:r>
                            <m:r>
                              <a:rPr lang="en-US" b="0" i="1" smtClean="0">
                                <a:latin typeface="Cambria Math" panose="02040503050406030204" pitchFamily="18" charset="0"/>
                              </a:rPr>
                              <m:t>𝑐𝑙𝑜𝑠𝑒𝑑</m:t>
                            </m:r>
                            <m:r>
                              <a:rPr lang="en-US" b="0" i="1" smtClean="0">
                                <a:latin typeface="Cambria Math" panose="02040503050406030204" pitchFamily="18" charset="0"/>
                              </a:rPr>
                              <m:t>)</m:t>
                            </m:r>
                          </m:den>
                        </m:f>
                      </m:oMath>
                    </m:oMathPara>
                  </a14:m>
                  <a:endParaRPr lang="en-US" b="0" dirty="0"/>
                </a:p>
              </p:txBody>
            </p:sp>
          </mc:Choice>
          <mc:Fallback xmlns="">
            <p:sp>
              <p:nvSpPr>
                <p:cNvPr id="16" name="TextBox 15">
                  <a:extLst>
                    <a:ext uri="{FF2B5EF4-FFF2-40B4-BE49-F238E27FC236}">
                      <a16:creationId xmlns:a16="http://schemas.microsoft.com/office/drawing/2014/main" id="{4C51C517-B393-41EF-9078-CB3E4C289CAC}"/>
                    </a:ext>
                  </a:extLst>
                </p:cNvPr>
                <p:cNvSpPr txBox="1">
                  <a:spLocks noRot="1" noChangeAspect="1" noMove="1" noResize="1" noEditPoints="1" noAdjustHandles="1" noChangeArrowheads="1" noChangeShapeType="1" noTextEdit="1"/>
                </p:cNvSpPr>
                <p:nvPr/>
              </p:nvSpPr>
              <p:spPr>
                <a:xfrm>
                  <a:off x="433357" y="2274169"/>
                  <a:ext cx="6195707" cy="600109"/>
                </a:xfrm>
                <a:prstGeom prst="rect">
                  <a:avLst/>
                </a:prstGeom>
                <a:blipFill>
                  <a:blip r:embed="rId3"/>
                  <a:stretch>
                    <a:fillRect l="-1205" t="-4255" b="-17021"/>
                  </a:stretch>
                </a:blipFill>
              </p:spPr>
              <p:txBody>
                <a:bodyPr/>
                <a:lstStyle/>
                <a:p>
                  <a:r>
                    <a:rPr lang="en-US">
                      <a:noFill/>
                    </a:rPr>
                    <a:t> </a:t>
                  </a:r>
                </a:p>
              </p:txBody>
            </p:sp>
          </mc:Fallback>
        </mc:AlternateContent>
      </p:grpSp>
      <p:sp>
        <p:nvSpPr>
          <p:cNvPr id="11" name="Rectangle 10">
            <a:extLst>
              <a:ext uri="{FF2B5EF4-FFF2-40B4-BE49-F238E27FC236}">
                <a16:creationId xmlns:a16="http://schemas.microsoft.com/office/drawing/2014/main" id="{62E20B68-1877-4B7D-912D-EA841524B28B}"/>
              </a:ext>
            </a:extLst>
          </p:cNvPr>
          <p:cNvSpPr/>
          <p:nvPr/>
        </p:nvSpPr>
        <p:spPr>
          <a:xfrm>
            <a:off x="255584" y="1908840"/>
            <a:ext cx="5665848" cy="2579039"/>
          </a:xfrm>
          <a:prstGeom prst="rect">
            <a:avLst/>
          </a:prstGeom>
          <a:ln>
            <a:noFill/>
          </a:ln>
        </p:spPr>
        <p:txBody>
          <a:bodyPr wrap="square">
            <a:spAutoFit/>
          </a:bodyPr>
          <a:lstStyle/>
          <a:p>
            <a:pPr defTabSz="914400">
              <a:lnSpc>
                <a:spcPct val="150000"/>
              </a:lnSpc>
              <a:defRPr/>
            </a:pPr>
            <a:r>
              <a:rPr lang="en-US" sz="2200" i="1" dirty="0"/>
              <a:t>k</a:t>
            </a:r>
            <a:r>
              <a:rPr lang="en-US" sz="2200" dirty="0"/>
              <a:t> = number of connections of a node</a:t>
            </a:r>
          </a:p>
          <a:p>
            <a:pPr defTabSz="914400">
              <a:lnSpc>
                <a:spcPct val="150000"/>
              </a:lnSpc>
              <a:defRPr/>
            </a:pPr>
            <a:r>
              <a:rPr lang="el-GR" sz="2200" i="1" dirty="0"/>
              <a:t>λ</a:t>
            </a:r>
            <a:r>
              <a:rPr lang="en-US" sz="2200" dirty="0"/>
              <a:t>= characteristic exponent</a:t>
            </a:r>
          </a:p>
          <a:p>
            <a:pPr defTabSz="914400">
              <a:lnSpc>
                <a:spcPct val="150000"/>
              </a:lnSpc>
              <a:defRPr/>
            </a:pPr>
            <a:r>
              <a:rPr lang="en-US" sz="2200" dirty="0"/>
              <a:t>(Obtained from slope of linear model fit in a </a:t>
            </a:r>
          </a:p>
          <a:p>
            <a:pPr defTabSz="914400">
              <a:lnSpc>
                <a:spcPct val="150000"/>
              </a:lnSpc>
              <a:defRPr/>
            </a:pPr>
            <a:r>
              <a:rPr lang="en-US" sz="2200" dirty="0"/>
              <a:t>log-linear space)</a:t>
            </a:r>
          </a:p>
          <a:p>
            <a:pPr defTabSz="914400">
              <a:lnSpc>
                <a:spcPct val="150000"/>
              </a:lnSpc>
              <a:defRPr/>
            </a:pPr>
            <a:r>
              <a:rPr lang="en-US" sz="2200" dirty="0"/>
              <a:t>For random process, </a:t>
            </a:r>
            <a:r>
              <a:rPr lang="el-GR" sz="2200" i="1" dirty="0"/>
              <a:t>λ</a:t>
            </a:r>
            <a:r>
              <a:rPr lang="en-US" sz="2200" dirty="0"/>
              <a:t>=0.41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940F8BB-53E5-439A-99CD-B4EAF7CF1606}"/>
                  </a:ext>
                </a:extLst>
              </p:cNvPr>
              <p:cNvSpPr txBox="1"/>
              <p:nvPr/>
            </p:nvSpPr>
            <p:spPr>
              <a:xfrm>
                <a:off x="357559" y="1579181"/>
                <a:ext cx="3183085" cy="30973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𝜆</m:t>
                          </m:r>
                          <m:r>
                            <a:rPr lang="en-US" sz="2000" b="0" i="1" smtClean="0">
                              <a:latin typeface="Cambria Math" panose="02040503050406030204" pitchFamily="18" charset="0"/>
                              <a:ea typeface="Cambria Math" panose="02040503050406030204" pitchFamily="18" charset="0"/>
                            </a:rPr>
                            <m:t>𝑘</m:t>
                          </m:r>
                        </m:sup>
                      </m:sSup>
                    </m:oMath>
                  </m:oMathPara>
                </a14:m>
                <a:endParaRPr lang="en-US" sz="2000" b="0" dirty="0"/>
              </a:p>
            </p:txBody>
          </p:sp>
        </mc:Choice>
        <mc:Fallback xmlns="">
          <p:sp>
            <p:nvSpPr>
              <p:cNvPr id="12" name="TextBox 11">
                <a:extLst>
                  <a:ext uri="{FF2B5EF4-FFF2-40B4-BE49-F238E27FC236}">
                    <a16:creationId xmlns:a16="http://schemas.microsoft.com/office/drawing/2014/main" id="{D940F8BB-53E5-439A-99CD-B4EAF7CF1606}"/>
                  </a:ext>
                </a:extLst>
              </p:cNvPr>
              <p:cNvSpPr txBox="1">
                <a:spLocks noRot="1" noChangeAspect="1" noMove="1" noResize="1" noEditPoints="1" noAdjustHandles="1" noChangeArrowheads="1" noChangeShapeType="1" noTextEdit="1"/>
              </p:cNvSpPr>
              <p:nvPr/>
            </p:nvSpPr>
            <p:spPr>
              <a:xfrm>
                <a:off x="357559" y="1579181"/>
                <a:ext cx="3183085" cy="309731"/>
              </a:xfrm>
              <a:prstGeom prst="rect">
                <a:avLst/>
              </a:prstGeom>
              <a:blipFill>
                <a:blip r:embed="rId4"/>
                <a:stretch>
                  <a:fillRect l="-2874" t="-1961" b="-11765"/>
                </a:stretch>
              </a:blipFill>
            </p:spPr>
            <p:txBody>
              <a:bodyPr/>
              <a:lstStyle/>
              <a:p>
                <a:r>
                  <a:rPr lang="en-US">
                    <a:noFill/>
                  </a:rPr>
                  <a:t> </a:t>
                </a:r>
              </a:p>
            </p:txBody>
          </p:sp>
        </mc:Fallback>
      </mc:AlternateContent>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Characteristic exponent (</a:t>
              </a:r>
              <a:r>
                <a:rPr lang="el-GR" sz="2400" b="1" dirty="0">
                  <a:solidFill>
                    <a:schemeClr val="tx1"/>
                  </a:solidFill>
                  <a:effectLst>
                    <a:outerShdw blurRad="38100" dist="38100" dir="2700000" algn="tl">
                      <a:srgbClr val="000000">
                        <a:alpha val="43137"/>
                      </a:srgbClr>
                    </a:outerShdw>
                  </a:effectLst>
                </a:rPr>
                <a:t>λ</a:t>
              </a:r>
              <a:r>
                <a:rPr lang="en-US" sz="2400" b="1" dirty="0">
                  <a:solidFill>
                    <a:schemeClr val="tx1"/>
                  </a:solidFill>
                  <a:effectLst>
                    <a:outerShdw blurRad="38100" dist="38100" dir="2700000" algn="tl">
                      <a:srgbClr val="000000">
                        <a:alpha val="43137"/>
                      </a:srgbClr>
                    </a:outerShdw>
                  </a:effectLst>
                </a:rPr>
                <a:t>) </a:t>
              </a: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and GC depict predictability measures of streamflow process</a:t>
              </a: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
        <p:nvSpPr>
          <p:cNvPr id="8" name="Rectangle 7">
            <a:extLst>
              <a:ext uri="{FF2B5EF4-FFF2-40B4-BE49-F238E27FC236}">
                <a16:creationId xmlns:a16="http://schemas.microsoft.com/office/drawing/2014/main" id="{9BC970CE-F126-4EA7-9F4A-17046F5D15C8}"/>
              </a:ext>
            </a:extLst>
          </p:cNvPr>
          <p:cNvSpPr/>
          <p:nvPr/>
        </p:nvSpPr>
        <p:spPr>
          <a:xfrm>
            <a:off x="255584" y="829652"/>
            <a:ext cx="5665848" cy="5802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0" algn="l"/>
              </a:tabLst>
            </a:pPr>
            <a:r>
              <a:rPr lang="en-US" sz="2400" dirty="0">
                <a:solidFill>
                  <a:schemeClr val="tx1"/>
                </a:solidFill>
                <a:effectLst>
                  <a:outerShdw blurRad="38100" dist="38100" dir="2700000" algn="tl">
                    <a:srgbClr val="000000">
                      <a:alpha val="43137"/>
                    </a:srgbClr>
                  </a:outerShdw>
                </a:effectLst>
              </a:rPr>
              <a:t>Degree Distribution</a:t>
            </a:r>
          </a:p>
        </p:txBody>
      </p:sp>
      <p:sp>
        <p:nvSpPr>
          <p:cNvPr id="17" name="Rectangle 16">
            <a:extLst>
              <a:ext uri="{FF2B5EF4-FFF2-40B4-BE49-F238E27FC236}">
                <a16:creationId xmlns:a16="http://schemas.microsoft.com/office/drawing/2014/main" id="{3A7F8415-87CE-4314-8CA9-23CE696FDE5A}"/>
              </a:ext>
            </a:extLst>
          </p:cNvPr>
          <p:cNvSpPr/>
          <p:nvPr/>
        </p:nvSpPr>
        <p:spPr>
          <a:xfrm>
            <a:off x="6334369" y="829652"/>
            <a:ext cx="5395579" cy="5802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0" algn="l"/>
              </a:tabLst>
            </a:pPr>
            <a:r>
              <a:rPr lang="en-US" sz="2400" dirty="0">
                <a:solidFill>
                  <a:schemeClr val="tx1"/>
                </a:solidFill>
                <a:effectLst>
                  <a:outerShdw blurRad="38100" dist="38100" dir="2700000" algn="tl">
                    <a:srgbClr val="000000">
                      <a:alpha val="43137"/>
                    </a:srgbClr>
                  </a:outerShdw>
                </a:effectLst>
              </a:rPr>
              <a:t>Global Clustering Coefficient (GC)</a:t>
            </a:r>
          </a:p>
        </p:txBody>
      </p:sp>
    </p:spTree>
    <p:extLst>
      <p:ext uri="{BB962C8B-B14F-4D97-AF65-F5344CB8AC3E}">
        <p14:creationId xmlns:p14="http://schemas.microsoft.com/office/powerpoint/2010/main" val="275173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472"/>
          <a:stretch/>
        </p:blipFill>
        <p:spPr>
          <a:xfrm>
            <a:off x="1648047" y="-3002"/>
            <a:ext cx="8888826" cy="6861001"/>
          </a:xfrm>
          <a:prstGeom prst="rect">
            <a:avLst/>
          </a:prstGeom>
        </p:spPr>
      </p:pic>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USGS monitors streamflow across wide range of basin scales in the state of Iowa</a:t>
              </a: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Tree>
    <p:extLst>
      <p:ext uri="{BB962C8B-B14F-4D97-AF65-F5344CB8AC3E}">
        <p14:creationId xmlns:p14="http://schemas.microsoft.com/office/powerpoint/2010/main" val="254604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USGS typically monitors streamflow at larger basin scales</a:t>
              </a: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68" t="4207" r="2504" b="4535"/>
          <a:stretch/>
        </p:blipFill>
        <p:spPr>
          <a:xfrm>
            <a:off x="446639" y="738013"/>
            <a:ext cx="11293356" cy="6119987"/>
          </a:xfrm>
          <a:prstGeom prst="rect">
            <a:avLst/>
          </a:prstGeom>
        </p:spPr>
      </p:pic>
      <p:sp>
        <p:nvSpPr>
          <p:cNvPr id="3" name="Rectangle 2"/>
          <p:cNvSpPr/>
          <p:nvPr/>
        </p:nvSpPr>
        <p:spPr>
          <a:xfrm>
            <a:off x="8772449" y="950259"/>
            <a:ext cx="2678815" cy="4989587"/>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28510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2030821" y="607068"/>
            <a:ext cx="8132695" cy="6240783"/>
          </a:xfrm>
          <a:prstGeom prst="rect">
            <a:avLst/>
          </a:prstGeom>
        </p:spPr>
      </p:pic>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Streamflow variability is more prominent at smaller scales</a:t>
              </a: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200"/>
              </a:p>
            </p:txBody>
          </p:sp>
        </p:grpSp>
      </p:grpSp>
      <p:sp>
        <p:nvSpPr>
          <p:cNvPr id="13" name="TextBox 12"/>
          <p:cNvSpPr txBox="1"/>
          <p:nvPr/>
        </p:nvSpPr>
        <p:spPr>
          <a:xfrm>
            <a:off x="9710304" y="2844225"/>
            <a:ext cx="2485245" cy="584775"/>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bg1"/>
                </a:solidFill>
                <a:effectLst>
                  <a:outerShdw blurRad="38100" dist="38100" dir="2700000" algn="tl">
                    <a:srgbClr val="000000">
                      <a:alpha val="43137"/>
                    </a:srgbClr>
                  </a:outerShdw>
                </a:effectLst>
              </a:defRPr>
            </a:lvl1pPr>
          </a:lstStyle>
          <a:p>
            <a:r>
              <a:rPr lang="en-US" dirty="0"/>
              <a:t>Cedar River at Cedar Rapids</a:t>
            </a:r>
          </a:p>
          <a:p>
            <a:r>
              <a:rPr lang="en-US" dirty="0"/>
              <a:t>(A = 16800 km</a:t>
            </a:r>
            <a:r>
              <a:rPr lang="en-US" baseline="30000" dirty="0"/>
              <a:t>2</a:t>
            </a:r>
            <a:r>
              <a:rPr lang="en-US" dirty="0"/>
              <a:t>)</a:t>
            </a:r>
          </a:p>
        </p:txBody>
      </p:sp>
      <p:sp>
        <p:nvSpPr>
          <p:cNvPr id="14" name="TextBox 13"/>
          <p:cNvSpPr txBox="1"/>
          <p:nvPr/>
        </p:nvSpPr>
        <p:spPr>
          <a:xfrm>
            <a:off x="9710304" y="5768831"/>
            <a:ext cx="2485245" cy="584775"/>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bg1"/>
                </a:solidFill>
                <a:effectLst>
                  <a:outerShdw blurRad="38100" dist="38100" dir="2700000" algn="tl">
                    <a:srgbClr val="000000">
                      <a:alpha val="43137"/>
                    </a:srgbClr>
                  </a:outerShdw>
                </a:effectLst>
              </a:defRPr>
            </a:lvl1pPr>
          </a:lstStyle>
          <a:p>
            <a:r>
              <a:rPr lang="en-US" dirty="0"/>
              <a:t>Rapid Creek near Iowa City</a:t>
            </a:r>
          </a:p>
          <a:p>
            <a:r>
              <a:rPr lang="en-US" dirty="0"/>
              <a:t>(A = 70 km</a:t>
            </a:r>
            <a:r>
              <a:rPr lang="en-US" baseline="30000" dirty="0"/>
              <a:t>2</a:t>
            </a:r>
            <a:r>
              <a:rPr lang="en-US" dirty="0"/>
              <a:t>)</a:t>
            </a:r>
          </a:p>
        </p:txBody>
      </p:sp>
    </p:spTree>
    <p:extLst>
      <p:ext uri="{BB962C8B-B14F-4D97-AF65-F5344CB8AC3E}">
        <p14:creationId xmlns:p14="http://schemas.microsoft.com/office/powerpoint/2010/main" val="18186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cstate="print">
            <a:extLst>
              <a:ext uri="{28A0092B-C50C-407E-A947-70E740481C1C}">
                <a14:useLocalDpi xmlns:a14="http://schemas.microsoft.com/office/drawing/2010/main" val="0"/>
              </a:ext>
            </a:extLst>
          </a:blip>
          <a:srcRect l="3141" t="3751" r="2623" b="5351"/>
          <a:stretch/>
        </p:blipFill>
        <p:spPr bwMode="auto">
          <a:xfrm>
            <a:off x="2099688" y="721783"/>
            <a:ext cx="7990606" cy="57113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TextBox 2"/>
              <p:cNvSpPr txBox="1"/>
              <p:nvPr/>
            </p:nvSpPr>
            <p:spPr>
              <a:xfrm>
                <a:off x="8393368" y="1009540"/>
                <a:ext cx="1346060" cy="521548"/>
              </a:xfrm>
              <a:prstGeom prst="rect">
                <a:avLst/>
              </a:prstGeom>
              <a:solidFill>
                <a:schemeClr val="bg1"/>
              </a:solidFill>
              <a:ln w="19050">
                <a:noFill/>
              </a:ln>
              <a:effectLst>
                <a:outerShdw blurRad="50800" dist="38100" dir="5400000" algn="t" rotWithShape="0">
                  <a:prstClr val="black">
                    <a:alpha val="40000"/>
                  </a:prstClr>
                </a:outerShdw>
              </a:effectLst>
            </p:spPr>
            <p:txBody>
              <a:bodyPr rot="0" spcFirstLastPara="0" vert="horz" wrap="none" lIns="68580" tIns="34290" rIns="68580" bIns="34290" numCol="1" spcCol="0" rtlCol="0" fromWordArt="0" anchor="t" anchorCtr="0" forceAA="0" compatLnSpc="1">
                <a:prstTxWarp prst="textNoShape">
                  <a:avLst/>
                </a:prstTxWarp>
                <a:noAutofit/>
              </a:bodyPr>
              <a:lstStyle>
                <a:defPPr>
                  <a:defRPr lang="en-US"/>
                </a:defPPr>
                <a:lvl1pPr>
                  <a:lnSpc>
                    <a:spcPct val="150000"/>
                  </a:lnSpc>
                  <a:spcBef>
                    <a:spcPts val="300"/>
                  </a:spcBef>
                  <a:spcAft>
                    <a:spcPts val="300"/>
                  </a:spcAft>
                  <a:defRPr sz="2000">
                    <a:solidFill>
                      <a:schemeClr val="bg1"/>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a:solidFill>
                            <a:schemeClr val="tx1"/>
                          </a:solidFill>
                          <a:latin typeface="Cambria Math" panose="02040503050406030204" pitchFamily="18" charset="0"/>
                        </a:rPr>
                        <m:t>𝑃</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𝑘</m:t>
                          </m:r>
                        </m:e>
                      </m:d>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𝑒</m:t>
                          </m:r>
                        </m:e>
                        <m:sup>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𝜆</m:t>
                          </m:r>
                          <m:r>
                            <a:rPr lang="en-US" sz="1800">
                              <a:solidFill>
                                <a:schemeClr val="tx1"/>
                              </a:solidFill>
                              <a:latin typeface="Cambria Math" panose="02040503050406030204" pitchFamily="18" charset="0"/>
                            </a:rPr>
                            <m:t>𝑘</m:t>
                          </m:r>
                        </m:sup>
                      </m:sSup>
                    </m:oMath>
                  </m:oMathPara>
                </a14:m>
                <a:endParaRPr lang="en-US" sz="1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393368" y="1009540"/>
                <a:ext cx="1346060" cy="521548"/>
              </a:xfrm>
              <a:prstGeom prst="rect">
                <a:avLst/>
              </a:prstGeom>
              <a:blipFill>
                <a:blip r:embed="rId4"/>
                <a:stretch>
                  <a:fillRect/>
                </a:stretch>
              </a:blipFill>
              <a:ln w="19050">
                <a:noFill/>
              </a:ln>
              <a:effectLst>
                <a:outerShdw blurRad="50800" dist="38100" dir="5400000" algn="t" rotWithShape="0">
                  <a:prstClr val="black">
                    <a:alpha val="40000"/>
                  </a:prstClr>
                </a:outerShdw>
              </a:effectLst>
            </p:spPr>
            <p:txBody>
              <a:bodyPr/>
              <a:lstStyle/>
              <a:p>
                <a:r>
                  <a:rPr lang="en-US">
                    <a:noFill/>
                  </a:rPr>
                  <a:t> </a:t>
                </a:r>
              </a:p>
            </p:txBody>
          </p:sp>
        </mc:Fallback>
      </mc:AlternateContent>
      <p:grpSp>
        <p:nvGrpSpPr>
          <p:cNvPr id="24" name="Group 23"/>
          <p:cNvGrpSpPr/>
          <p:nvPr/>
        </p:nvGrpSpPr>
        <p:grpSpPr>
          <a:xfrm>
            <a:off x="0" y="57528"/>
            <a:ext cx="12192000" cy="644862"/>
            <a:chOff x="199664" y="57528"/>
            <a:chExt cx="8747200" cy="644862"/>
          </a:xfrm>
        </p:grpSpPr>
        <p:sp>
          <p:nvSpPr>
            <p:cNvPr id="26" name="Rectangle 25"/>
            <p:cNvSpPr/>
            <p:nvPr/>
          </p:nvSpPr>
          <p:spPr>
            <a:xfrm>
              <a:off x="199664" y="57528"/>
              <a:ext cx="8415699" cy="638626"/>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effectLst>
                    <a:outerShdw blurRad="38100" dist="38100" dir="2700000" algn="tl">
                      <a:srgbClr val="000000">
                        <a:alpha val="43137"/>
                      </a:srgbClr>
                    </a:outerShdw>
                  </a:effectLst>
                </a:rPr>
                <a:t>The process is characterized by higher values of </a:t>
              </a:r>
              <a:r>
                <a:rPr lang="el-GR" sz="2400" b="1" dirty="0">
                  <a:solidFill>
                    <a:schemeClr val="tx1"/>
                  </a:solidFill>
                  <a:effectLst>
                    <a:outerShdw blurRad="38100" dist="38100" dir="2700000" algn="tl">
                      <a:srgbClr val="000000">
                        <a:alpha val="43137"/>
                      </a:srgbClr>
                    </a:outerShdw>
                  </a:effectLst>
                </a:rPr>
                <a:t>λ</a:t>
              </a:r>
              <a:r>
                <a:rPr lang="en-US" sz="2400" b="1" dirty="0">
                  <a:solidFill>
                    <a:schemeClr val="tx1"/>
                  </a:solidFill>
                  <a:effectLst>
                    <a:outerShdw blurRad="38100" dist="38100" dir="2700000" algn="tl">
                      <a:srgbClr val="000000">
                        <a:alpha val="43137"/>
                      </a:srgbClr>
                    </a:outerShdw>
                  </a:effectLst>
                </a:rPr>
                <a:t> than the purely random process </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grpSp>
          <p:nvGrpSpPr>
            <p:cNvPr id="27" name="Group 26"/>
            <p:cNvGrpSpPr/>
            <p:nvPr/>
          </p:nvGrpSpPr>
          <p:grpSpPr>
            <a:xfrm>
              <a:off x="199666" y="612534"/>
              <a:ext cx="8747198" cy="89856"/>
              <a:chOff x="266218" y="584616"/>
              <a:chExt cx="11662931" cy="119811"/>
            </a:xfrm>
          </p:grpSpPr>
          <p:cxnSp>
            <p:nvCxnSpPr>
              <p:cNvPr id="28" name="Straight Connector 27"/>
              <p:cNvCxnSpPr/>
              <p:nvPr/>
            </p:nvCxnSpPr>
            <p:spPr>
              <a:xfrm flipV="1">
                <a:off x="266218" y="690440"/>
                <a:ext cx="11220932" cy="13987"/>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sp>
            <p:nvSpPr>
              <p:cNvPr id="29" name="Freeform 28"/>
              <p:cNvSpPr/>
              <p:nvPr/>
            </p:nvSpPr>
            <p:spPr>
              <a:xfrm rot="21363154">
                <a:off x="11479188" y="584616"/>
                <a:ext cx="449961" cy="103690"/>
              </a:xfrm>
              <a:custGeom>
                <a:avLst/>
                <a:gdLst>
                  <a:gd name="connsiteX0" fmla="*/ 0 w 809625"/>
                  <a:gd name="connsiteY0" fmla="*/ 122190 h 141240"/>
                  <a:gd name="connsiteX1" fmla="*/ 266700 w 809625"/>
                  <a:gd name="connsiteY1" fmla="*/ 122190 h 141240"/>
                  <a:gd name="connsiteX2" fmla="*/ 438150 w 809625"/>
                  <a:gd name="connsiteY2" fmla="*/ 26940 h 141240"/>
                  <a:gd name="connsiteX3" fmla="*/ 619125 w 809625"/>
                  <a:gd name="connsiteY3" fmla="*/ 7890 h 141240"/>
                  <a:gd name="connsiteX4" fmla="*/ 809625 w 809625"/>
                  <a:gd name="connsiteY4" fmla="*/ 141240 h 14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141240">
                    <a:moveTo>
                      <a:pt x="0" y="122190"/>
                    </a:moveTo>
                    <a:cubicBezTo>
                      <a:pt x="96837" y="130127"/>
                      <a:pt x="193675" y="138065"/>
                      <a:pt x="266700" y="122190"/>
                    </a:cubicBezTo>
                    <a:cubicBezTo>
                      <a:pt x="339725" y="106315"/>
                      <a:pt x="379413" y="45990"/>
                      <a:pt x="438150" y="26940"/>
                    </a:cubicBezTo>
                    <a:cubicBezTo>
                      <a:pt x="496887" y="7890"/>
                      <a:pt x="557212" y="-11160"/>
                      <a:pt x="619125" y="7890"/>
                    </a:cubicBezTo>
                    <a:cubicBezTo>
                      <a:pt x="681038" y="26940"/>
                      <a:pt x="745331" y="84090"/>
                      <a:pt x="809625" y="141240"/>
                    </a:cubicBezTo>
                  </a:path>
                </a:pathLst>
              </a:custGeom>
              <a:ln w="38100">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350"/>
              </a:p>
            </p:txBody>
          </p:sp>
        </p:grpSp>
      </p:grpSp>
      <p:sp>
        <p:nvSpPr>
          <p:cNvPr id="10" name="TextBox 9">
            <a:extLst>
              <a:ext uri="{FF2B5EF4-FFF2-40B4-BE49-F238E27FC236}">
                <a16:creationId xmlns:a16="http://schemas.microsoft.com/office/drawing/2014/main" id="{6FCF8A94-787F-A046-AFD7-EB37244CB26E}"/>
              </a:ext>
            </a:extLst>
          </p:cNvPr>
          <p:cNvSpPr txBox="1"/>
          <p:nvPr/>
        </p:nvSpPr>
        <p:spPr>
          <a:xfrm>
            <a:off x="8847671" y="3911025"/>
            <a:ext cx="2485245" cy="584775"/>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a:solidFill>
                  <a:schemeClr val="bg1"/>
                </a:solidFill>
                <a:effectLst>
                  <a:outerShdw blurRad="38100" dist="38100" dir="2700000" algn="tl">
                    <a:srgbClr val="000000">
                      <a:alpha val="43137"/>
                    </a:srgbClr>
                  </a:outerShdw>
                </a:effectLst>
              </a:defRPr>
            </a:lvl1pPr>
          </a:lstStyle>
          <a:p>
            <a:r>
              <a:rPr lang="en-US" dirty="0"/>
              <a:t>Cedar River at Cedar Rapids</a:t>
            </a:r>
          </a:p>
          <a:p>
            <a:r>
              <a:rPr lang="en-US" dirty="0"/>
              <a:t>(A = 16800 km</a:t>
            </a:r>
            <a:r>
              <a:rPr lang="en-US" baseline="30000" dirty="0"/>
              <a:t>2</a:t>
            </a:r>
            <a:r>
              <a:rPr lang="en-US" dirty="0"/>
              <a:t>)</a:t>
            </a:r>
          </a:p>
        </p:txBody>
      </p:sp>
    </p:spTree>
    <p:extLst>
      <p:ext uri="{BB962C8B-B14F-4D97-AF65-F5344CB8AC3E}">
        <p14:creationId xmlns:p14="http://schemas.microsoft.com/office/powerpoint/2010/main" val="3794091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1798</Words>
  <Application>Microsoft Office PowerPoint</Application>
  <PresentationFormat>Widescreen</PresentationFormat>
  <Paragraphs>113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Ghimire, Ganesh R</dc:creator>
  <cp:lastModifiedBy>Ghimire, Ganesh R</cp:lastModifiedBy>
  <cp:revision>15</cp:revision>
  <dcterms:created xsi:type="dcterms:W3CDTF">2020-04-28T15:45:26Z</dcterms:created>
  <dcterms:modified xsi:type="dcterms:W3CDTF">2020-04-28T18:49:03Z</dcterms:modified>
</cp:coreProperties>
</file>