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2DAFA-7B17-5D40-B85D-C267AB831B6E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E36B7-443A-2F46-AE40-33CE36BA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9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E36B7-443A-2F46-AE40-33CE36BA24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3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8628-7E6A-0046-8003-295F5E06F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164FD-A60A-D142-9055-2C54F26C2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A6E8-6E1F-7740-B582-F1A4BCE4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FAF21-5B34-774C-B3B7-99C3A361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0D9E-99C2-BA42-A355-BA214359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37883-4D11-1749-8343-913F7B6C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3567C-D8D3-CA4F-8B9A-8367DE9DB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D5C99-753C-FA40-A1C9-425EFB86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3CA90-434F-FD43-9F44-116060F0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FFFEA-21C4-784B-AAC2-831B79D7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7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F9313-9D65-5244-A5E0-A1B857A5A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0ECAA-7AA5-A143-A9CA-0A7944E7A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CA35E-3A8A-744E-AA40-BAF7F18F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338DD-B838-9245-AF3E-65620B14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FD74-FE59-F44C-9266-93C95E2B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85C0A-B8DA-3F4F-90A0-88F74724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6DB35-DFEF-7045-B84F-81CE4A587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B52B-1FFE-BC49-805B-18513E7B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1031-EEA0-4343-A1CA-51C270E3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E64AB-959C-2546-A370-387E81BD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2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548A-BC16-B440-81C9-69C9E818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117B5-E752-3E47-9A3E-DDE50A7D6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1432E-2251-8345-A9D8-40CD7588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CC19-E0C4-3A45-B3FF-4B31A385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7EBF5-9713-3548-B027-2C481B21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8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E3E9-5619-A044-898B-4CCEAF7FC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0E40-AB4F-D04E-8339-334DDF29F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F9431-AE74-FB45-A5DF-383EAB1E1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9B59A-CDB7-6A45-8B32-367B66FA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D8448-2A1A-AA4B-936B-6CF4612E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02C10-B7F7-C346-83C4-64EA08CA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4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5E4B1-519B-B142-93F2-EB6A2D36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79B9D-02B6-AF45-8037-131494A98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D33B1-066D-594D-BB52-48B3F25F6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4758C-29A2-674E-B1CD-66A26A104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7874-2522-8C45-A9B0-A40768488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2ED89-72A7-3249-90DD-D2B1E96F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70196-ED1C-3B49-BE24-482EB0C3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8F9E2-5664-8642-A1BE-107832A2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88454-ECF9-CE47-B0BA-4735A709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564A5-CFEC-E345-9AEA-0ADC00A3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459EA-1C40-4543-98FF-DDD3F22F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56B82-7835-204D-8D48-86ECE194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EFF57-C427-0D4D-9419-1FC4B96E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F72D0-1D9A-7C48-BBDE-5E8529E8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810C5-44BF-6F44-AD73-32522CD7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9F1F-110C-2A44-BAB2-EABFA0F1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FB05-97AE-214C-BDE1-E132384CC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2529-12EC-1A44-ABD6-0957F0D27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7BD4A-2CAE-3A42-8F8D-E3C1F515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35D56-74FA-8145-9D64-10BCACB9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2C725-C05C-1848-92F8-FE66D0DB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05C3-40DB-4048-8FB9-C29DC284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5310E-96C5-3E4A-B911-97096549F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07C7B-BDE5-794A-8A0B-D6F0E0186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8F2D4-22EA-2C4D-A129-1DABEF61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2A69D-0CE2-6549-8DAD-C9EB279B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D3938-6389-3147-BF8B-995F03FA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769C4-A8DF-904C-BAC0-F6492F8C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32CB2-1B7D-F949-B371-194C91BAA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6235-13B8-2A48-835F-CC9AAF555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C4137-5870-EB45-95E1-ED0615E2909E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BF87-3CA6-FA49-9AD4-5A8F72A58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88172-0099-EF4A-BEF2-A88CDBB4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9976-30CE-724B-915B-80BA9514B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4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C8CE8B-13C5-7342-8663-5B76629BD4EC}"/>
              </a:ext>
            </a:extLst>
          </p:cNvPr>
          <p:cNvSpPr txBox="1"/>
          <p:nvPr/>
        </p:nvSpPr>
        <p:spPr>
          <a:xfrm>
            <a:off x="587830" y="0"/>
            <a:ext cx="111034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 Conversion in the Electron Stagnation Region of Magnetopause Reconnection</a:t>
            </a:r>
            <a:r>
              <a:rPr lang="en-US" sz="2400" dirty="0"/>
              <a:t> </a:t>
            </a:r>
          </a:p>
          <a:p>
            <a:pPr algn="ctr"/>
            <a:r>
              <a:rPr lang="en-US" dirty="0"/>
              <a:t>J. L. Burch</a:t>
            </a:r>
            <a:r>
              <a:rPr lang="en-US" baseline="30000" dirty="0"/>
              <a:t>1</a:t>
            </a:r>
            <a:r>
              <a:rPr lang="en-US" dirty="0"/>
              <a:t>, J. M. Webster</a:t>
            </a:r>
            <a:r>
              <a:rPr lang="en-US" baseline="30000" dirty="0"/>
              <a:t>2</a:t>
            </a:r>
            <a:r>
              <a:rPr lang="en-US" dirty="0"/>
              <a:t>, M. Hesse</a:t>
            </a:r>
            <a:r>
              <a:rPr lang="en-US" baseline="30000" dirty="0"/>
              <a:t>3</a:t>
            </a:r>
            <a:r>
              <a:rPr lang="en-US" dirty="0"/>
              <a:t>, K. J. Genestreti</a:t>
            </a:r>
            <a:r>
              <a:rPr lang="en-US" baseline="30000" dirty="0"/>
              <a:t>1</a:t>
            </a:r>
            <a:r>
              <a:rPr lang="en-US" dirty="0"/>
              <a:t>, R. E. Denton</a:t>
            </a:r>
            <a:r>
              <a:rPr lang="en-US" baseline="30000" dirty="0"/>
              <a:t>4</a:t>
            </a:r>
            <a:r>
              <a:rPr lang="en-US" dirty="0"/>
              <a:t>, H. Hasegawa</a:t>
            </a:r>
            <a:r>
              <a:rPr lang="en-US" baseline="30000" dirty="0"/>
              <a:t>5</a:t>
            </a:r>
            <a:r>
              <a:rPr lang="en-US" dirty="0"/>
              <a:t>, P. A. Cassak</a:t>
            </a:r>
            <a:r>
              <a:rPr lang="en-US" baseline="30000" dirty="0"/>
              <a:t>6</a:t>
            </a:r>
            <a:r>
              <a:rPr lang="en-US" dirty="0"/>
              <a:t>, R. B. Torbert</a:t>
            </a:r>
            <a:r>
              <a:rPr lang="en-US" baseline="30000" dirty="0"/>
              <a:t>7,1</a:t>
            </a:r>
            <a:r>
              <a:rPr lang="en-US" dirty="0"/>
              <a:t>, B. L. Giles</a:t>
            </a:r>
            <a:r>
              <a:rPr lang="en-US" baseline="30000" dirty="0"/>
              <a:t>8</a:t>
            </a:r>
            <a:r>
              <a:rPr lang="en-US" dirty="0"/>
              <a:t>, R. E. Ergun</a:t>
            </a:r>
            <a:r>
              <a:rPr lang="en-US" baseline="30000" dirty="0"/>
              <a:t>9</a:t>
            </a:r>
            <a:r>
              <a:rPr lang="en-US" dirty="0"/>
              <a:t>, C. T. Russell</a:t>
            </a:r>
            <a:r>
              <a:rPr lang="en-US" baseline="30000" dirty="0"/>
              <a:t>10</a:t>
            </a:r>
            <a:r>
              <a:rPr lang="en-US" dirty="0"/>
              <a:t>, R. J. Strangeway</a:t>
            </a:r>
            <a:r>
              <a:rPr lang="en-US" baseline="30000" dirty="0"/>
              <a:t>10</a:t>
            </a:r>
            <a:r>
              <a:rPr lang="en-US" dirty="0"/>
              <a:t>, O. Le Contel</a:t>
            </a:r>
            <a:r>
              <a:rPr lang="en-US" baseline="30000" dirty="0"/>
              <a:t>11</a:t>
            </a:r>
            <a:r>
              <a:rPr lang="en-US" dirty="0"/>
              <a:t>, K. R. Pritchard</a:t>
            </a:r>
            <a:r>
              <a:rPr lang="en-US" baseline="30000" dirty="0"/>
              <a:t>12</a:t>
            </a:r>
            <a:r>
              <a:rPr lang="en-US" dirty="0"/>
              <a:t>, A. T. Marshall</a:t>
            </a:r>
            <a:r>
              <a:rPr lang="en-US" baseline="30000" dirty="0"/>
              <a:t>2</a:t>
            </a:r>
            <a:r>
              <a:rPr lang="en-US" dirty="0"/>
              <a:t>, K.-J. Hwang</a:t>
            </a:r>
            <a:r>
              <a:rPr lang="en-US" baseline="30000" dirty="0"/>
              <a:t>1</a:t>
            </a:r>
            <a:r>
              <a:rPr lang="en-US" dirty="0"/>
              <a:t>, K. Dokgo</a:t>
            </a:r>
            <a:r>
              <a:rPr lang="en-US" baseline="30000" dirty="0"/>
              <a:t>1</a:t>
            </a:r>
            <a:r>
              <a:rPr lang="en-US" dirty="0"/>
              <a:t>, S. A. Fuselier</a:t>
            </a:r>
            <a:r>
              <a:rPr lang="en-US" baseline="30000" dirty="0"/>
              <a:t>1,12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/>
              <a:t>L.-J. Chen</a:t>
            </a:r>
            <a:r>
              <a:rPr lang="en-US" baseline="30000" dirty="0"/>
              <a:t>8</a:t>
            </a:r>
            <a:r>
              <a:rPr lang="en-US" dirty="0"/>
              <a:t>, S. Wang</a:t>
            </a:r>
            <a:r>
              <a:rPr lang="en-US" baseline="30000" dirty="0"/>
              <a:t>13</a:t>
            </a:r>
            <a:r>
              <a:rPr lang="en-US" dirty="0"/>
              <a:t>, M. R. Argall</a:t>
            </a:r>
            <a:r>
              <a:rPr lang="en-US" baseline="30000" dirty="0"/>
              <a:t>7</a:t>
            </a:r>
            <a:r>
              <a:rPr lang="en-US" dirty="0"/>
              <a:t>, K. J. Trattner</a:t>
            </a:r>
            <a:r>
              <a:rPr lang="en-US" baseline="30000" dirty="0"/>
              <a:t>9</a:t>
            </a:r>
            <a:r>
              <a:rPr lang="en-US" dirty="0"/>
              <a:t>, and M. Yamada</a:t>
            </a:r>
            <a:r>
              <a:rPr lang="en-US" baseline="30000" dirty="0"/>
              <a:t>14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9C7F8-4317-934C-8065-24AC3F1F9551}"/>
              </a:ext>
            </a:extLst>
          </p:cNvPr>
          <p:cNvSpPr txBox="1"/>
          <p:nvPr/>
        </p:nvSpPr>
        <p:spPr>
          <a:xfrm>
            <a:off x="1012373" y="1545771"/>
            <a:ext cx="11255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Space Science and Engineering Division, Southwest Research Institute, San Antonio, TX  USA</a:t>
            </a:r>
          </a:p>
          <a:p>
            <a:r>
              <a:rPr lang="en-US" baseline="30000" dirty="0"/>
              <a:t>2</a:t>
            </a:r>
            <a:r>
              <a:rPr lang="en-US" dirty="0"/>
              <a:t>Department of Physics and Astronomy, Rice University, Houston, TX, USA</a:t>
            </a:r>
          </a:p>
          <a:p>
            <a:r>
              <a:rPr lang="en-US" baseline="30000" dirty="0"/>
              <a:t>3</a:t>
            </a:r>
            <a:r>
              <a:rPr lang="en-US" dirty="0"/>
              <a:t>Department of Physics and Technology, University of Bergen, Norway</a:t>
            </a:r>
          </a:p>
          <a:p>
            <a:r>
              <a:rPr lang="en-US" baseline="30000" dirty="0"/>
              <a:t>4</a:t>
            </a:r>
            <a:r>
              <a:rPr lang="en-US" dirty="0"/>
              <a:t>Department of Physics and Astronomy, Dartmouth College, Hanover, NH, USA</a:t>
            </a:r>
          </a:p>
          <a:p>
            <a:r>
              <a:rPr lang="en-US" baseline="30000" dirty="0"/>
              <a:t>5</a:t>
            </a:r>
            <a:r>
              <a:rPr lang="en-US" dirty="0"/>
              <a:t>Institute of Space and Astronautical Science, Japan Aerospace Exploration Agency, Sagamihara, Japan </a:t>
            </a:r>
          </a:p>
          <a:p>
            <a:r>
              <a:rPr lang="en-US" baseline="30000" dirty="0"/>
              <a:t>6</a:t>
            </a:r>
            <a:r>
              <a:rPr lang="en-US" dirty="0"/>
              <a:t>Department of Physics and Astronomy, West Virginia University, Morgantown, West Virginia, USA</a:t>
            </a:r>
            <a:r>
              <a:rPr lang="en-US" baseline="30000" dirty="0"/>
              <a:t> </a:t>
            </a:r>
            <a:endParaRPr lang="en-US" dirty="0"/>
          </a:p>
          <a:p>
            <a:r>
              <a:rPr lang="en-US" baseline="30000" dirty="0"/>
              <a:t>7</a:t>
            </a:r>
            <a:r>
              <a:rPr lang="en-US" dirty="0"/>
              <a:t>Physics Department and Space Science Center, University of New Hampshire, Durham, New Hampshire, USA </a:t>
            </a:r>
          </a:p>
          <a:p>
            <a:r>
              <a:rPr lang="en-US" baseline="30000" dirty="0"/>
              <a:t>8</a:t>
            </a:r>
            <a:r>
              <a:rPr lang="en-US" dirty="0"/>
              <a:t>NASA, Goddard Space Flight Center, Greenbelt, MD, USA</a:t>
            </a:r>
          </a:p>
          <a:p>
            <a:r>
              <a:rPr lang="en-US" baseline="30000" dirty="0"/>
              <a:t>9</a:t>
            </a:r>
            <a:r>
              <a:rPr lang="en-US" dirty="0"/>
              <a:t>Laboratory for Atmospheric and Space Physics, University of Colorado, Boulder, CO, USA</a:t>
            </a:r>
          </a:p>
          <a:p>
            <a:r>
              <a:rPr lang="en-US" baseline="30000" dirty="0"/>
              <a:t>10</a:t>
            </a:r>
            <a:r>
              <a:rPr lang="en-US" dirty="0"/>
              <a:t>Department of Earth, Planetary, and Space Sciences, University of California, Los Angeles, CA, USA</a:t>
            </a:r>
          </a:p>
          <a:p>
            <a:r>
              <a:rPr lang="en-US" baseline="30000" dirty="0"/>
              <a:t>11</a:t>
            </a:r>
            <a:r>
              <a:rPr lang="en-US" dirty="0"/>
              <a:t>Laboratoire de Physique des Plasmas, CNRS, Ecole Polytechnique, UPMC, Université Paris 06, University of Paris-Sud, Paris, France </a:t>
            </a:r>
          </a:p>
          <a:p>
            <a:r>
              <a:rPr lang="en-US" baseline="30000" dirty="0"/>
              <a:t>12</a:t>
            </a:r>
            <a:r>
              <a:rPr lang="en-US" dirty="0"/>
              <a:t>Department of Physics and Astronomy, University of Texas at San Antonio, TX, USA</a:t>
            </a:r>
          </a:p>
          <a:p>
            <a:r>
              <a:rPr lang="en-US" baseline="30000" dirty="0"/>
              <a:t>13</a:t>
            </a:r>
            <a:r>
              <a:rPr lang="en-US" dirty="0"/>
              <a:t>Astronomy Department, University of Maryland, College Park, MD, USA </a:t>
            </a:r>
          </a:p>
          <a:p>
            <a:r>
              <a:rPr lang="en-US" baseline="30000" dirty="0"/>
              <a:t>14</a:t>
            </a:r>
            <a:r>
              <a:rPr lang="en-US" dirty="0"/>
              <a:t>Princeton Plasma Physics Laboratory, Princeton University, Princeton, NJ,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2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411B6DC-FC22-A840-BC76-72B42F7F0A1F}"/>
              </a:ext>
            </a:extLst>
          </p:cNvPr>
          <p:cNvSpPr txBox="1"/>
          <p:nvPr/>
        </p:nvSpPr>
        <p:spPr>
          <a:xfrm>
            <a:off x="3014730" y="0"/>
            <a:ext cx="637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Asymmetric Reconnection at the Magnetopause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94277-FDB8-9046-9D65-FC5E9727A75D}"/>
              </a:ext>
            </a:extLst>
          </p:cNvPr>
          <p:cNvSpPr txBox="1"/>
          <p:nvPr/>
        </p:nvSpPr>
        <p:spPr>
          <a:xfrm>
            <a:off x="947056" y="5903893"/>
            <a:ext cx="376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Adapted from Cassak and Shay (2007)</a:t>
            </a:r>
          </a:p>
          <a:p>
            <a:pPr algn="ctr"/>
            <a:r>
              <a:rPr lang="en-US" dirty="0"/>
              <a:t>by M. Argall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7F79F-8E85-5642-9F37-E645475F8D36}"/>
              </a:ext>
            </a:extLst>
          </p:cNvPr>
          <p:cNvSpPr txBox="1"/>
          <p:nvPr/>
        </p:nvSpPr>
        <p:spPr>
          <a:xfrm>
            <a:off x="5127171" y="610136"/>
            <a:ext cx="64552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Since there is no magnetic flux across the X-line and there is no mass flux across the stagnation point, the X line (X) and the stagnation point (S) will only coincide for equal mass densities, inflow velocities and magnetic field strengths within each inflow region.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much higher densities and velocities on the magnetosheath side overcome the somewhat higher magnetic field strength on the magnetosphere side to displace S toward the Earth from 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the kinetic scale there will be separate electron and ion stagnation points resulting from the larger gyroradii of 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Hess et al. (2014) predicted electron crescent distributions at the electron stagnation point, and these were observed by Burch et al. (2016).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paper examines electron inflow and outflow at the stagnation point and draws conclusions about the electron-scale reconnection rate and the 3D nature of reconnection electron flows.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4FF4C0-7472-3846-AEB1-BBA419A7767D}"/>
              </a:ext>
            </a:extLst>
          </p:cNvPr>
          <p:cNvSpPr txBox="1"/>
          <p:nvPr/>
        </p:nvSpPr>
        <p:spPr>
          <a:xfrm>
            <a:off x="2229159" y="5149725"/>
            <a:ext cx="12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MHD Scale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BFE8A6-3107-C84A-9573-F7DC7A7A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92" y="744764"/>
            <a:ext cx="3595008" cy="42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AC31-31AD-204D-A429-147E8A7C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7714"/>
            <a:ext cx="10515600" cy="13389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Reconnection Event on 15 April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D630C-65AA-4B47-A945-C4318D881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0"/>
          <a:stretch/>
        </p:blipFill>
        <p:spPr>
          <a:xfrm>
            <a:off x="838200" y="1121229"/>
            <a:ext cx="10200804" cy="4461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722C4-EF84-CD40-AE7F-F720A695E22C}"/>
              </a:ext>
            </a:extLst>
          </p:cNvPr>
          <p:cNvSpPr txBox="1"/>
          <p:nvPr/>
        </p:nvSpPr>
        <p:spPr>
          <a:xfrm>
            <a:off x="1785257" y="5660571"/>
            <a:ext cx="3788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Shear between MS and MSP B fields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MMS at black box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Ion flow at line from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CEFA7-1F61-5940-876E-386B3715A3E2}"/>
              </a:ext>
            </a:extLst>
          </p:cNvPr>
          <p:cNvSpPr txBox="1"/>
          <p:nvPr/>
        </p:nvSpPr>
        <p:spPr>
          <a:xfrm>
            <a:off x="6610120" y="5582587"/>
            <a:ext cx="474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MMS1 (black), 2 (red), 3 (green), 4 (blue)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Separations at ~15 km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LMN from joint variance analysis (Mozer and Retino, 2007; Genestreti et al., 2018) </a:t>
            </a:r>
          </a:p>
        </p:txBody>
      </p:sp>
    </p:spTree>
    <p:extLst>
      <p:ext uri="{BB962C8B-B14F-4D97-AF65-F5344CB8AC3E}">
        <p14:creationId xmlns:p14="http://schemas.microsoft.com/office/powerpoint/2010/main" val="86857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3FA7-849D-A54D-BC44-F94301CB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9623" y="-2752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MMS2 Data on 15 April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4F0A99-59C0-3144-93AC-5325E241238E}"/>
              </a:ext>
            </a:extLst>
          </p:cNvPr>
          <p:cNvSpPr txBox="1"/>
          <p:nvPr/>
        </p:nvSpPr>
        <p:spPr>
          <a:xfrm>
            <a:off x="407624" y="705080"/>
            <a:ext cx="74011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(a) MMS moved from MSP to MS with V</a:t>
            </a:r>
            <a:r>
              <a:rPr lang="en-US" baseline="-25000" dirty="0"/>
              <a:t>N</a:t>
            </a:r>
            <a:r>
              <a:rPr lang="en-US" dirty="0"/>
              <a:t> ~ 23 km/s, V</a:t>
            </a:r>
            <a:r>
              <a:rPr lang="en-US" baseline="-25000" dirty="0"/>
              <a:t>L </a:t>
            </a:r>
            <a:r>
              <a:rPr lang="en-US" dirty="0"/>
              <a:t>~ 50 km/s, guide field ~0.4.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(b) Weak B waves except at lower hybrid (blue line).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(c) Electron velocity. Note inside red circle: strongest flow along M (out-of-plane current), bipolar flows in N (inflow velocity) and L (jet reversal)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(d) Turbulent </a:t>
            </a:r>
            <a:r>
              <a:rPr lang="en-US" b="1" dirty="0"/>
              <a:t>E </a:t>
            </a:r>
            <a:r>
              <a:rPr lang="en-US" dirty="0"/>
              <a:t>becomes laminar in EDR with highest values along N and L with weak E along -M (reconnection E field)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(e) Intense E waves above F</a:t>
            </a:r>
            <a:r>
              <a:rPr lang="en-US" baseline="-25000" dirty="0"/>
              <a:t>ce </a:t>
            </a:r>
            <a:r>
              <a:rPr lang="en-US" dirty="0"/>
              <a:t>(black line) but mostly below F</a:t>
            </a:r>
            <a:r>
              <a:rPr lang="en-US" baseline="-25000" dirty="0"/>
              <a:t>pe </a:t>
            </a:r>
            <a:r>
              <a:rPr lang="en-US" dirty="0"/>
              <a:t>(yellow line)--beam mode and Bernstein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(f)</a:t>
            </a:r>
            <a:r>
              <a:rPr lang="en-US" b="1" dirty="0"/>
              <a:t> J⦁E </a:t>
            </a:r>
            <a:r>
              <a:rPr lang="en-US" dirty="0"/>
              <a:t>in structure frame yields positive values along M (Torbert et al., 2020). Negative </a:t>
            </a:r>
            <a:r>
              <a:rPr lang="en-US" b="1" dirty="0"/>
              <a:t>J⦁E </a:t>
            </a:r>
            <a:r>
              <a:rPr lang="en-US" dirty="0"/>
              <a:t>along N and L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(g) Counterstreaming electrons (PA~0° and 180°) on the MSP side shift to trapped distributions (PA~90°) as the EDR is encountered except for a brief switch to mono-directional field-aligned electrons just after 43.8 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(h)-(l) The five vertical dotted lines denote times of the electron DFs in the bottom panel. Top row is in plane ⫠ to </a:t>
            </a:r>
            <a:r>
              <a:rPr lang="en-US" b="1" dirty="0"/>
              <a:t>B</a:t>
            </a:r>
            <a:r>
              <a:rPr lang="en-US" dirty="0"/>
              <a:t> while the bottom two rows are in plane containing </a:t>
            </a:r>
            <a:r>
              <a:rPr lang="en-US" b="1" dirty="0"/>
              <a:t>B</a:t>
            </a:r>
            <a:r>
              <a:rPr lang="en-US" dirty="0"/>
              <a:t>. </a:t>
            </a:r>
            <a:r>
              <a:rPr lang="en-US" dirty="0" err="1"/>
              <a:t>Agyrotropies</a:t>
            </a:r>
            <a:r>
              <a:rPr lang="en-US" dirty="0"/>
              <a:t> with perpendicular crescents occur at the five dotted lines with parallel crescents mixed in.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BBA9E-714C-0043-AD0A-1E4F51A2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13" y="0"/>
            <a:ext cx="3973085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EC5744D-135C-3F4D-8EEA-F77C8139C022}"/>
              </a:ext>
            </a:extLst>
          </p:cNvPr>
          <p:cNvSpPr/>
          <p:nvPr/>
        </p:nvSpPr>
        <p:spPr>
          <a:xfrm>
            <a:off x="9723172" y="1271662"/>
            <a:ext cx="618256" cy="616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8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06C3-A77C-5947-97B9-B8A5AD07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7914" y="-1741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MMS1-4 Data on 15 April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1D439-0D63-0141-BEEE-58ED9DC97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2" b="8333"/>
          <a:stretch/>
        </p:blipFill>
        <p:spPr>
          <a:xfrm>
            <a:off x="6037118" y="105917"/>
            <a:ext cx="5967844" cy="6599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FAEF83-C02B-DD45-948A-C791D2D16F8D}"/>
              </a:ext>
            </a:extLst>
          </p:cNvPr>
          <p:cNvSpPr txBox="1"/>
          <p:nvPr/>
        </p:nvSpPr>
        <p:spPr>
          <a:xfrm>
            <a:off x="287485" y="997527"/>
            <a:ext cx="59886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b="1" dirty="0"/>
              <a:t>B</a:t>
            </a:r>
            <a:r>
              <a:rPr lang="en-US" sz="2000" dirty="0"/>
              <a:t> and </a:t>
            </a:r>
            <a:r>
              <a:rPr lang="en-US" sz="2000" b="1" dirty="0"/>
              <a:t>v</a:t>
            </a:r>
            <a:r>
              <a:rPr lang="en-US" sz="2000" b="1" baseline="-25000" dirty="0"/>
              <a:t>e </a:t>
            </a:r>
            <a:r>
              <a:rPr lang="en-US" sz="2000" baseline="-25000" dirty="0"/>
              <a:t> </a:t>
            </a:r>
            <a:r>
              <a:rPr lang="en-US" sz="2000" dirty="0"/>
              <a:t>for MMS1-4.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r>
              <a:rPr lang="en-US" sz="2000" dirty="0"/>
              <a:t>Method of Schwartz (1998) used to determine flow velocity along N (~23 km/s) using peaks of v</a:t>
            </a:r>
            <a:r>
              <a:rPr lang="en-US" sz="2000" baseline="-25000" dirty="0"/>
              <a:t>eM</a:t>
            </a:r>
            <a:r>
              <a:rPr lang="en-US" sz="2000" dirty="0"/>
              <a:t>.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r>
              <a:rPr lang="en-US" sz="2000" dirty="0"/>
              <a:t>Note v</a:t>
            </a:r>
            <a:r>
              <a:rPr lang="en-US" sz="2000" baseline="-25000" dirty="0"/>
              <a:t>eM </a:t>
            </a:r>
            <a:r>
              <a:rPr lang="en-US" sz="2000" dirty="0"/>
              <a:t> peak for MMS2 between red vertical lines and bipolar peaks in v</a:t>
            </a:r>
            <a:r>
              <a:rPr lang="en-US" sz="2000" baseline="-25000" dirty="0"/>
              <a:t>eL </a:t>
            </a:r>
            <a:r>
              <a:rPr lang="en-US" sz="2000" dirty="0"/>
              <a:t> (jet reversals) and v</a:t>
            </a:r>
            <a:r>
              <a:rPr lang="en-US" sz="2000" baseline="-25000" dirty="0"/>
              <a:t>eN  </a:t>
            </a:r>
            <a:r>
              <a:rPr lang="en-US" sz="2000" dirty="0"/>
              <a:t>(converging inflows)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r>
              <a:rPr lang="en-US" sz="2000" dirty="0"/>
              <a:t>Note similar patterns between vertical black lines for MMS1.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r>
              <a:rPr lang="en-US" sz="2000" dirty="0"/>
              <a:t>Similar pattern can be seen for MMS3 but not for MMS4.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r>
              <a:rPr lang="en-US" sz="2000" dirty="0"/>
              <a:t>Average ion velocities shown by magenta line with v</a:t>
            </a:r>
            <a:r>
              <a:rPr lang="en-US" sz="2000" baseline="-25000" dirty="0"/>
              <a:t>iL </a:t>
            </a:r>
            <a:r>
              <a:rPr lang="en-US" sz="2000" dirty="0"/>
              <a:t>at ~ 50 km/s suggesting southward velocity of reconnection structure (Denton et al., 2016).</a:t>
            </a:r>
          </a:p>
          <a:p>
            <a:pPr marL="174625" lvl="1" indent="-1651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4625" lvl="1" indent="-1651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0B14F7-BE51-F745-A134-46789A8A9B16}"/>
              </a:ext>
            </a:extLst>
          </p:cNvPr>
          <p:cNvCxnSpPr/>
          <p:nvPr/>
        </p:nvCxnSpPr>
        <p:spPr>
          <a:xfrm>
            <a:off x="9258300" y="3325091"/>
            <a:ext cx="0" cy="2888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207175-98AD-F64B-88EA-649E2D8C558E}"/>
              </a:ext>
            </a:extLst>
          </p:cNvPr>
          <p:cNvCxnSpPr/>
          <p:nvPr/>
        </p:nvCxnSpPr>
        <p:spPr>
          <a:xfrm>
            <a:off x="10006445" y="3325091"/>
            <a:ext cx="0" cy="2857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30905F-8554-4A4A-9AFE-8BA360E4A67E}"/>
              </a:ext>
            </a:extLst>
          </p:cNvPr>
          <p:cNvCxnSpPr/>
          <p:nvPr/>
        </p:nvCxnSpPr>
        <p:spPr>
          <a:xfrm>
            <a:off x="9611591" y="3325091"/>
            <a:ext cx="0" cy="2857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F0D417-BE1F-474E-BD89-D05E4817DB4D}"/>
              </a:ext>
            </a:extLst>
          </p:cNvPr>
          <p:cNvCxnSpPr/>
          <p:nvPr/>
        </p:nvCxnSpPr>
        <p:spPr>
          <a:xfrm>
            <a:off x="10505209" y="3325091"/>
            <a:ext cx="0" cy="2857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01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D5545-CF91-E347-90A5-C29F4590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7900" y="-2078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>
                <a:latin typeface="+mn-lt"/>
              </a:rPr>
              <a:t>Reconstruction of 15 April 2018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6B561-55BE-7049-A87D-D393B0286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24"/>
          <a:stretch/>
        </p:blipFill>
        <p:spPr>
          <a:xfrm>
            <a:off x="5686412" y="114300"/>
            <a:ext cx="6210900" cy="661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3EC13-A484-D94E-9B60-FFFC2273E0AE}"/>
              </a:ext>
            </a:extLst>
          </p:cNvPr>
          <p:cNvSpPr txBox="1"/>
          <p:nvPr/>
        </p:nvSpPr>
        <p:spPr>
          <a:xfrm>
            <a:off x="509153" y="1233834"/>
            <a:ext cx="44161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Reconstruction using polynomial method of Denton et al. (2020).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Color scale denotes B</a:t>
            </a:r>
            <a:r>
              <a:rPr lang="en-US" sz="2000" baseline="-25000" dirty="0"/>
              <a:t>M</a:t>
            </a:r>
            <a:r>
              <a:rPr lang="en-US" sz="2000" dirty="0"/>
              <a:t>. Contours are magnetic field lines.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(a) Average </a:t>
            </a:r>
            <a:r>
              <a:rPr lang="en-US" sz="2000" b="1" dirty="0"/>
              <a:t>B </a:t>
            </a:r>
            <a:r>
              <a:rPr lang="en-US" sz="2000" dirty="0"/>
              <a:t> over MMS1-4. X line near 44.0 seconds.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(b) Reconstruction at 04:32:43.7 UT.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(c)-(g) Reconstruction at the five vertical dotted lines in the MMS2 data figure.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L</a:t>
            </a:r>
            <a:r>
              <a:rPr lang="en-US" sz="2000" baseline="-25000" dirty="0"/>
              <a:t>SC</a:t>
            </a:r>
            <a:r>
              <a:rPr lang="en-US" sz="2000" dirty="0"/>
              <a:t> is average distance among the spacecraft, which is ~30 km.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Spacecraft start at southern edge of EDR and move toward its center.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MMS1 and 2 remain in the stagnation region, while MMS3 and 4 approach the X line.</a:t>
            </a:r>
          </a:p>
        </p:txBody>
      </p:sp>
    </p:spTree>
    <p:extLst>
      <p:ext uri="{BB962C8B-B14F-4D97-AF65-F5344CB8AC3E}">
        <p14:creationId xmlns:p14="http://schemas.microsoft.com/office/powerpoint/2010/main" val="134363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3F14-6DCB-C541-AAC6-721B1E54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-2227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Electron Velocities and DFs for MMS2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1114E-DCC4-6648-AE0F-5DE510D0F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 b="7528"/>
          <a:stretch/>
        </p:blipFill>
        <p:spPr>
          <a:xfrm>
            <a:off x="664028" y="756044"/>
            <a:ext cx="4565568" cy="51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0A7B8-D4BB-CF4A-8EAA-F6F3C0C1D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4" t="46673"/>
          <a:stretch/>
        </p:blipFill>
        <p:spPr>
          <a:xfrm>
            <a:off x="5545282" y="1002750"/>
            <a:ext cx="6222385" cy="49114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34E5F-34EE-9840-84A6-1F2BAF19A125}"/>
              </a:ext>
            </a:extLst>
          </p:cNvPr>
          <p:cNvSpPr/>
          <p:nvPr/>
        </p:nvSpPr>
        <p:spPr>
          <a:xfrm>
            <a:off x="9655629" y="1002750"/>
            <a:ext cx="1992085" cy="421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8A029-D30D-EE4C-B0A9-7D0FAF2B2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427" y="1102859"/>
            <a:ext cx="2035629" cy="4063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A512AB-DD18-7F43-8439-33A01D03CED1}"/>
              </a:ext>
            </a:extLst>
          </p:cNvPr>
          <p:cNvSpPr txBox="1"/>
          <p:nvPr/>
        </p:nvSpPr>
        <p:spPr>
          <a:xfrm>
            <a:off x="413658" y="925286"/>
            <a:ext cx="7402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(a)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(b)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(c)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(d)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(e)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(f)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BA5A-105D-9F40-92EA-1D4AFEAF25DB}"/>
              </a:ext>
            </a:extLst>
          </p:cNvPr>
          <p:cNvSpPr txBox="1"/>
          <p:nvPr/>
        </p:nvSpPr>
        <p:spPr>
          <a:xfrm>
            <a:off x="278575" y="5956673"/>
            <a:ext cx="5599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(a)</a:t>
            </a:r>
            <a:r>
              <a:rPr lang="en-US" b="1" dirty="0"/>
              <a:t>  B</a:t>
            </a:r>
            <a:r>
              <a:rPr lang="en-US" dirty="0"/>
              <a:t>, (b) v</a:t>
            </a:r>
            <a:r>
              <a:rPr lang="en-US" baseline="-25000" dirty="0"/>
              <a:t>eL</a:t>
            </a:r>
            <a:r>
              <a:rPr lang="en-US" dirty="0"/>
              <a:t>  (c) v</a:t>
            </a:r>
            <a:r>
              <a:rPr lang="en-US" baseline="-25000" dirty="0"/>
              <a:t>eM  </a:t>
            </a:r>
            <a:r>
              <a:rPr lang="en-US" dirty="0"/>
              <a:t>(d) v</a:t>
            </a:r>
            <a:r>
              <a:rPr lang="en-US" baseline="-25000" dirty="0"/>
              <a:t>eN </a:t>
            </a:r>
            <a:r>
              <a:rPr lang="en-US" dirty="0"/>
              <a:t> (e) v</a:t>
            </a:r>
            <a:r>
              <a:rPr lang="en-US" baseline="-25000" dirty="0"/>
              <a:t>eA </a:t>
            </a:r>
            <a:r>
              <a:rPr lang="en-US" dirty="0"/>
              <a:t> (f) v</a:t>
            </a:r>
            <a:r>
              <a:rPr lang="en-US" baseline="-25000" dirty="0"/>
              <a:t>eN</a:t>
            </a:r>
            <a:r>
              <a:rPr lang="en-US" dirty="0"/>
              <a:t>/ v</a:t>
            </a:r>
            <a:r>
              <a:rPr lang="en-US" baseline="-25000" dirty="0"/>
              <a:t>eA  </a:t>
            </a:r>
            <a:r>
              <a:rPr lang="en-US" dirty="0"/>
              <a:t> </a:t>
            </a:r>
          </a:p>
          <a:p>
            <a:r>
              <a:rPr lang="en-US" dirty="0"/>
              <a:t>Inflow velocity is ~ 0.05 - 0.1 times electron Alfvén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F3D76-F613-4945-814F-994A9FA9D92B}"/>
              </a:ext>
            </a:extLst>
          </p:cNvPr>
          <p:cNvSpPr txBox="1"/>
          <p:nvPr/>
        </p:nvSpPr>
        <p:spPr>
          <a:xfrm>
            <a:off x="5878285" y="5802086"/>
            <a:ext cx="576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7.5-ms DFs in LMN coordinates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Peaks in v</a:t>
            </a:r>
            <a:r>
              <a:rPr lang="en-US" baseline="-25000" dirty="0"/>
              <a:t>eN </a:t>
            </a:r>
            <a:r>
              <a:rPr lang="en-US" dirty="0"/>
              <a:t> and v</a:t>
            </a:r>
            <a:r>
              <a:rPr lang="en-US" baseline="-25000" dirty="0"/>
              <a:t>eM </a:t>
            </a:r>
            <a:r>
              <a:rPr lang="en-US" dirty="0"/>
              <a:t> are seen in DF plots, particularly in top row (perpendicular plane)</a:t>
            </a:r>
          </a:p>
        </p:txBody>
      </p:sp>
    </p:spTree>
    <p:extLst>
      <p:ext uri="{BB962C8B-B14F-4D97-AF65-F5344CB8AC3E}">
        <p14:creationId xmlns:p14="http://schemas.microsoft.com/office/powerpoint/2010/main" val="257348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CE174C-989E-FC42-84D8-30D48D6436C3}"/>
              </a:ext>
            </a:extLst>
          </p:cNvPr>
          <p:cNvSpPr txBox="1"/>
          <p:nvPr/>
        </p:nvSpPr>
        <p:spPr>
          <a:xfrm>
            <a:off x="1163782" y="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Electron Velocities for 29 December 2016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396BAD-4CE5-A744-BA0A-54ADD627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1"/>
          <a:stretch/>
        </p:blipFill>
        <p:spPr>
          <a:xfrm>
            <a:off x="107941" y="638977"/>
            <a:ext cx="3083940" cy="4285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6C08E1-EF7D-4149-BAA1-849E59C84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"/>
          <a:stretch/>
        </p:blipFill>
        <p:spPr>
          <a:xfrm>
            <a:off x="3039721" y="638977"/>
            <a:ext cx="3149530" cy="43128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CEC3A-C2B8-8C49-B840-FD12DC93E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3"/>
          <a:stretch/>
        </p:blipFill>
        <p:spPr>
          <a:xfrm>
            <a:off x="6035015" y="638977"/>
            <a:ext cx="3095589" cy="4312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26AF4-56BA-B34A-8097-976B8863E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38"/>
          <a:stretch/>
        </p:blipFill>
        <p:spPr>
          <a:xfrm>
            <a:off x="9121031" y="630510"/>
            <a:ext cx="3004867" cy="42939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5E4D0D-1EF2-4F44-9C82-7B6932928981}"/>
              </a:ext>
            </a:extLst>
          </p:cNvPr>
          <p:cNvSpPr txBox="1"/>
          <p:nvPr/>
        </p:nvSpPr>
        <p:spPr>
          <a:xfrm>
            <a:off x="198304" y="4951806"/>
            <a:ext cx="1173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29 Dec. 2016 event with 7 km S/C separation (Pritchard et al., 2019). Inbound pass.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Electron jet reversal (2</a:t>
            </a:r>
            <a:r>
              <a:rPr lang="en-US" baseline="30000" dirty="0"/>
              <a:t>nd</a:t>
            </a:r>
            <a:r>
              <a:rPr lang="en-US" dirty="0"/>
              <a:t> panel) with overlapping high v</a:t>
            </a:r>
            <a:r>
              <a:rPr lang="en-US" baseline="-25000" dirty="0"/>
              <a:t>eM  </a:t>
            </a:r>
            <a:r>
              <a:rPr lang="en-US" dirty="0"/>
              <a:t>(3</a:t>
            </a:r>
            <a:r>
              <a:rPr lang="en-US" baseline="30000" dirty="0"/>
              <a:t>rd</a:t>
            </a:r>
            <a:r>
              <a:rPr lang="en-US" dirty="0"/>
              <a:t> panel) and v</a:t>
            </a:r>
            <a:r>
              <a:rPr lang="en-US" baseline="-25000" dirty="0"/>
              <a:t>eN </a:t>
            </a:r>
            <a:r>
              <a:rPr lang="en-US" dirty="0"/>
              <a:t>inflows (4</a:t>
            </a:r>
            <a:r>
              <a:rPr lang="en-US" baseline="30000" dirty="0"/>
              <a:t>th</a:t>
            </a:r>
            <a:r>
              <a:rPr lang="en-US" dirty="0"/>
              <a:t> panel).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Inflow velocity ~0.05 x electron Alfvén velocity.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baseline="-25000" dirty="0"/>
              <a:t>eM </a:t>
            </a:r>
            <a:r>
              <a:rPr lang="en-US" dirty="0"/>
              <a:t>&gt; v</a:t>
            </a:r>
            <a:r>
              <a:rPr lang="en-US" baseline="-25000" dirty="0"/>
              <a:t>eL </a:t>
            </a:r>
            <a:r>
              <a:rPr lang="en-US" dirty="0"/>
              <a:t>&gt; v</a:t>
            </a:r>
            <a:r>
              <a:rPr lang="en-US" baseline="-25000" dirty="0"/>
              <a:t>eN </a:t>
            </a:r>
            <a:r>
              <a:rPr lang="en-US" dirty="0"/>
              <a:t> as in 15 April 2018 event.</a:t>
            </a:r>
          </a:p>
        </p:txBody>
      </p:sp>
    </p:spTree>
    <p:extLst>
      <p:ext uri="{BB962C8B-B14F-4D97-AF65-F5344CB8AC3E}">
        <p14:creationId xmlns:p14="http://schemas.microsoft.com/office/powerpoint/2010/main" val="240272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D963-488C-0048-95C6-3947370D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FC4D-517A-6F40-8762-EEF944ABF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61" y="1145753"/>
            <a:ext cx="11005851" cy="5045727"/>
          </a:xfrm>
        </p:spPr>
        <p:txBody>
          <a:bodyPr>
            <a:normAutofit fontScale="92500"/>
          </a:bodyPr>
          <a:lstStyle/>
          <a:p>
            <a:r>
              <a:rPr lang="en-US" dirty="0"/>
              <a:t>EDRs observed near electron stagnation point in numerous MMS events.</a:t>
            </a:r>
          </a:p>
          <a:p>
            <a:r>
              <a:rPr lang="en-US" dirty="0"/>
              <a:t>Electron flow velocities within the EDR follow a consistent pattern:</a:t>
            </a:r>
          </a:p>
          <a:p>
            <a:pPr lvl="2"/>
            <a:r>
              <a:rPr lang="en-US" sz="2400" dirty="0"/>
              <a:t>Highest velocities are along M (out-of-plane reconnection current).</a:t>
            </a:r>
          </a:p>
          <a:p>
            <a:pPr lvl="2"/>
            <a:r>
              <a:rPr lang="en-US" sz="2400" dirty="0"/>
              <a:t>Next highest velocities (~0.1 x electron Alfvén velocity, v</a:t>
            </a:r>
            <a:r>
              <a:rPr lang="en-US" sz="2400" baseline="-25000" dirty="0"/>
              <a:t>eA</a:t>
            </a:r>
            <a:r>
              <a:rPr lang="en-US" sz="2400" dirty="0"/>
              <a:t>) are along L in jet reversals.</a:t>
            </a:r>
          </a:p>
          <a:p>
            <a:pPr lvl="2"/>
            <a:r>
              <a:rPr lang="en-US" sz="2400" dirty="0"/>
              <a:t>Lowest velocities are along N (positive on Earthward side of EDR and negative on Sunward side of EDR. These are inflow velocities with magnitudes of ≤ </a:t>
            </a:r>
            <a:r>
              <a:rPr lang="en-US" sz="2400"/>
              <a:t>0.05 v</a:t>
            </a:r>
            <a:r>
              <a:rPr lang="en-US" sz="2400" baseline="-25000"/>
              <a:t>eA</a:t>
            </a:r>
            <a:r>
              <a:rPr lang="en-US" sz="2400"/>
              <a:t>. </a:t>
            </a:r>
            <a:endParaRPr lang="en-US" sz="2400" dirty="0"/>
          </a:p>
          <a:p>
            <a:r>
              <a:rPr lang="en-US" dirty="0"/>
              <a:t>Conclusion is that multiple EDRs occur within electron stagnation region with reconnection rates ~0.05 and outflow velocities along L that are comparable to a few times the inflow velocities (still super-</a:t>
            </a:r>
            <a:r>
              <a:rPr lang="en-US" dirty="0" err="1"/>
              <a:t>Alfvénic</a:t>
            </a:r>
            <a:r>
              <a:rPr lang="en-US" dirty="0"/>
              <a:t> at ion speed).</a:t>
            </a:r>
          </a:p>
          <a:p>
            <a:r>
              <a:rPr lang="en-US" dirty="0"/>
              <a:t>At the electron scale reconnection is inherently 3D with outflows primarily along M.</a:t>
            </a:r>
          </a:p>
        </p:txBody>
      </p:sp>
    </p:spTree>
    <p:extLst>
      <p:ext uri="{BB962C8B-B14F-4D97-AF65-F5344CB8AC3E}">
        <p14:creationId xmlns:p14="http://schemas.microsoft.com/office/powerpoint/2010/main" val="409034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</TotalTime>
  <Words>1376</Words>
  <Application>Microsoft Macintosh PowerPoint</Application>
  <PresentationFormat>Widescreen</PresentationFormat>
  <Paragraphs>95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Reconnection Event on 15 April 2018</vt:lpstr>
      <vt:lpstr>MMS2 Data on 15 April 2018</vt:lpstr>
      <vt:lpstr>MMS1-4 Data on 15 April 2018</vt:lpstr>
      <vt:lpstr>Reconstruction of 15 April 2018 Event</vt:lpstr>
      <vt:lpstr>Electron Velocities and DFs for MMS2</vt:lpstr>
      <vt:lpstr>PowerPoint Presentation</vt:lpstr>
      <vt:lpstr>Summary and 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Burch</dc:creator>
  <cp:lastModifiedBy>James Burch</cp:lastModifiedBy>
  <cp:revision>37</cp:revision>
  <dcterms:created xsi:type="dcterms:W3CDTF">2020-04-15T01:44:27Z</dcterms:created>
  <dcterms:modified xsi:type="dcterms:W3CDTF">2020-05-04T01:38:04Z</dcterms:modified>
</cp:coreProperties>
</file>