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87" r:id="rId4"/>
    <p:sldId id="260" r:id="rId5"/>
    <p:sldId id="281" r:id="rId6"/>
    <p:sldId id="373" r:id="rId7"/>
    <p:sldId id="285" r:id="rId8"/>
    <p:sldId id="328" r:id="rId9"/>
    <p:sldId id="374" r:id="rId10"/>
    <p:sldId id="3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4393C8-7296-B347-A1BE-B3BC4BA2A7CA}">
          <p14:sldIdLst>
            <p14:sldId id="256"/>
            <p14:sldId id="258"/>
            <p14:sldId id="287"/>
            <p14:sldId id="260"/>
            <p14:sldId id="281"/>
            <p14:sldId id="373"/>
            <p14:sldId id="285"/>
            <p14:sldId id="328"/>
            <p14:sldId id="374"/>
            <p14:sldId id="3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56" autoAdjust="0"/>
    <p:restoredTop sz="94638"/>
  </p:normalViewPr>
  <p:slideViewPr>
    <p:cSldViewPr snapToGrid="0">
      <p:cViewPr varScale="1">
        <p:scale>
          <a:sx n="100" d="100"/>
          <a:sy n="100" d="100"/>
        </p:scale>
        <p:origin x="19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639AC-7ED4-A94F-A419-1360B5D3CFD1}" type="datetimeFigureOut">
              <a:rPr lang="en-US" smtClean="0"/>
              <a:t>5/4/20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FC7AF-2988-9E47-AA36-AA19B3981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FC7AF-2988-9E47-AA36-AA19B39817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77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GB" sz="1200" dirty="0"/>
              <a:t>Changes in NA directly affect the UK’s climate, weather, and air quality, with major economic impacts on agriculture, fisheries, water, energy, transport and health.  </a:t>
            </a:r>
          </a:p>
          <a:p>
            <a:endParaRPr lang="en-GB" dirty="0"/>
          </a:p>
          <a:p>
            <a:r>
              <a:rPr lang="en-GB" dirty="0"/>
              <a:t>Example of remote impacts: changes in the NA affect African and</a:t>
            </a:r>
            <a:r>
              <a:rPr lang="en-GB" baseline="0" dirty="0"/>
              <a:t> Asian monsoons.</a:t>
            </a:r>
          </a:p>
          <a:p>
            <a:endParaRPr lang="en-GB" baseline="0" dirty="0"/>
          </a:p>
          <a:p>
            <a:r>
              <a:rPr lang="en-GB" i="1" baseline="0" dirty="0"/>
              <a:t>Link between ocean and atmosphere – warm, moist air tends to sit above warm water, cold, dry air sits over cold water – jet stream picture?</a:t>
            </a:r>
          </a:p>
          <a:p>
            <a:endParaRPr lang="en-GB" i="1" baseline="0" dirty="0"/>
          </a:p>
          <a:p>
            <a:r>
              <a:rPr lang="en-GB" i="1" baseline="0" dirty="0"/>
              <a:t>Greenland ice sheet is more to do with freshwater inputs -&gt; ocean circulation and heat transport + regional sea level</a:t>
            </a:r>
          </a:p>
          <a:p>
            <a:endParaRPr lang="en-GB" i="1" baseline="0" dirty="0"/>
          </a:p>
          <a:p>
            <a:r>
              <a:rPr lang="en-GB" i="1" baseline="0" dirty="0"/>
              <a:t>Sea ice changes – need latest thoughts on Arctic – Atlantic </a:t>
            </a:r>
            <a:r>
              <a:rPr lang="en-GB" i="1" baseline="0" dirty="0" err="1"/>
              <a:t>teleconnections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994C9FC-EB0B-4836-A31B-103E4328190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75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rgbClr val="000000"/>
                </a:solidFill>
                <a:latin typeface="Times New Roman" charset="0"/>
                <a:ea typeface="+mn-ea"/>
                <a:cs typeface="+mn-cs"/>
              </a:rPr>
              <a:t>How the system is changing - how are observed trends in different variables related? </a:t>
            </a:r>
          </a:p>
          <a:p>
            <a:r>
              <a:rPr lang="en-GB" sz="1200" b="0" i="0" u="none" strike="noStrike" kern="1200" baseline="0" dirty="0">
                <a:solidFill>
                  <a:srgbClr val="000000"/>
                </a:solidFill>
                <a:latin typeface="Times New Roman" charset="0"/>
                <a:ea typeface="+mn-ea"/>
                <a:cs typeface="+mn-cs"/>
              </a:rPr>
              <a:t>Why the system is changing - what are the key drivers and how do they interact?   </a:t>
            </a:r>
            <a:r>
              <a:rPr lang="en-GB" sz="1200" b="1" i="0" u="none" strike="noStrike" kern="1200" baseline="0" dirty="0">
                <a:solidFill>
                  <a:srgbClr val="000000"/>
                </a:solidFill>
                <a:latin typeface="Times New Roman" charset="0"/>
                <a:ea typeface="+mn-ea"/>
                <a:cs typeface="+mn-cs"/>
              </a:rPr>
              <a:t>Focus on coupled interactions</a:t>
            </a:r>
            <a:r>
              <a:rPr lang="en-GB" sz="1200" b="0" i="0" u="none" strike="noStrike" kern="1200" baseline="0" dirty="0">
                <a:solidFill>
                  <a:srgbClr val="000000"/>
                </a:solidFill>
                <a:latin typeface="Times New Roman" charset="0"/>
                <a:ea typeface="+mn-ea"/>
                <a:cs typeface="+mn-cs"/>
              </a:rPr>
              <a:t>.</a:t>
            </a:r>
          </a:p>
          <a:p>
            <a:pPr marL="8890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</a:rPr>
              <a:t>Atmospheric composition: natural &amp; anthropogenic emissions / chemistry / circulation</a:t>
            </a:r>
          </a:p>
          <a:p>
            <a:pPr marL="8890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</a:rPr>
              <a:t>Atmosphere-ocean-cryosphere system: natural variability and responses to anthropogenic </a:t>
            </a:r>
            <a:r>
              <a:rPr lang="en-GB" sz="2400" dirty="0" err="1">
                <a:solidFill>
                  <a:srgbClr val="000000"/>
                </a:solidFill>
              </a:rPr>
              <a:t>forcings</a:t>
            </a:r>
            <a:endParaRPr lang="en-GB" sz="2400" dirty="0">
              <a:solidFill>
                <a:srgbClr val="000000"/>
              </a:solidFill>
            </a:endParaRPr>
          </a:p>
          <a:p>
            <a:endParaRPr lang="en-GB" sz="1200" b="0" i="0" u="none" strike="noStrike" kern="1200" baseline="0" dirty="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>
                <a:solidFill>
                  <a:srgbClr val="000000"/>
                </a:solidFill>
                <a:latin typeface="Times New Roman" charset="0"/>
                <a:ea typeface="+mn-ea"/>
                <a:cs typeface="+mn-cs"/>
              </a:rPr>
              <a:t>What changes should we expect in future - will recent trends be sustained, accelerate or slow, or might they reverse, temporarily or permanently? </a:t>
            </a:r>
            <a:endParaRPr lang="en-GB" dirty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GB" b="1" dirty="0"/>
              <a:t>N.</a:t>
            </a:r>
            <a:r>
              <a:rPr lang="en-GB" b="1" baseline="0" dirty="0"/>
              <a:t> Atlantic has been identified as the region with greatest potential for multi-year / decadal predictions</a:t>
            </a:r>
            <a:endParaRPr lang="en-GB" b="1" dirty="0"/>
          </a:p>
          <a:p>
            <a:endParaRPr lang="en-GB" dirty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More specific questions that ACSIS will address include: </a:t>
            </a:r>
          </a:p>
          <a:p>
            <a:r>
              <a:rPr lang="en-GB" dirty="0">
                <a:solidFill>
                  <a:srgbClr val="000000"/>
                </a:solidFill>
              </a:rPr>
              <a:t>1. What effect have changes in emissions up-wind of the NA had on atmospheric composition? </a:t>
            </a:r>
          </a:p>
          <a:p>
            <a:r>
              <a:rPr lang="en-GB" dirty="0">
                <a:solidFill>
                  <a:srgbClr val="000000"/>
                </a:solidFill>
              </a:rPr>
              <a:t>2. What is the magnitude of recent changes in aerosol radiative forcing, and what factors have governed these changes? </a:t>
            </a:r>
          </a:p>
          <a:p>
            <a:r>
              <a:rPr lang="en-GB" dirty="0">
                <a:solidFill>
                  <a:srgbClr val="000000"/>
                </a:solidFill>
              </a:rPr>
              <a:t>3. What factors have governed trends in the North Atlantic Oscillation? </a:t>
            </a:r>
          </a:p>
          <a:p>
            <a:r>
              <a:rPr lang="en-GB" dirty="0">
                <a:solidFill>
                  <a:srgbClr val="000000"/>
                </a:solidFill>
              </a:rPr>
              <a:t>4. How and why are the NA MOC, heat content and SST changing on decadal timescales? </a:t>
            </a:r>
          </a:p>
          <a:p>
            <a:r>
              <a:rPr lang="en-GB" dirty="0">
                <a:solidFill>
                  <a:srgbClr val="000000"/>
                </a:solidFill>
              </a:rPr>
              <a:t>5. What has been the impact of trends in the NA atmosphere and ocean on Arctic sea ice and what could the impact be in future?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994C9FC-EB0B-4836-A31B-103E4328190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15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FC7AF-2988-9E47-AA36-AA19B39817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53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FC7AF-2988-9E47-AA36-AA19B39817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2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9639-7171-4576-86BA-A3FD7210E36F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F3A5-81E4-4224-87DE-F5AE0DD582A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Content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0" b="43488"/>
          <a:stretch/>
        </p:blipFill>
        <p:spPr>
          <a:xfrm>
            <a:off x="2" y="6050758"/>
            <a:ext cx="1024005" cy="807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59" y="118077"/>
            <a:ext cx="1116212" cy="77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5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9639-7171-4576-86BA-A3FD7210E36F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F3A5-81E4-4224-87DE-F5AE0DD58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54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9639-7171-4576-86BA-A3FD7210E36F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F3A5-81E4-4224-87DE-F5AE0DD58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43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5698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0457"/>
            <a:ext cx="10515600" cy="4696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9639-7171-4576-86BA-A3FD7210E36F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F3A5-81E4-4224-87DE-F5AE0DD582A1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293116"/>
            <a:ext cx="10515600" cy="7954"/>
          </a:xfrm>
          <a:prstGeom prst="line">
            <a:avLst/>
          </a:prstGeom>
          <a:ln w="57150">
            <a:solidFill>
              <a:srgbClr val="BDB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5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9639-7171-4576-86BA-A3FD7210E36F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F3A5-81E4-4224-87DE-F5AE0DD58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54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9639-7171-4576-86BA-A3FD7210E36F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F3A5-81E4-4224-87DE-F5AE0DD58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688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9639-7171-4576-86BA-A3FD7210E36F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F3A5-81E4-4224-87DE-F5AE0DD58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86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9639-7171-4576-86BA-A3FD7210E36F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F3A5-81E4-4224-87DE-F5AE0DD58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61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9639-7171-4576-86BA-A3FD7210E36F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F3A5-81E4-4224-87DE-F5AE0DD58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17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9639-7171-4576-86BA-A3FD7210E36F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F3A5-81E4-4224-87DE-F5AE0DD58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67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9639-7171-4576-86BA-A3FD7210E36F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F3A5-81E4-4224-87DE-F5AE0DD58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10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D9639-7171-4576-86BA-A3FD7210E36F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5F3A5-81E4-4224-87DE-F5AE0DD582A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ACSIS The North Atlantic Climate System: Integrated observationS, attribution and prediction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9304" y="5961144"/>
            <a:ext cx="795681" cy="790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98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7028" y="869811"/>
            <a:ext cx="8577943" cy="2387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524D0E"/>
                </a:solidFill>
                <a:latin typeface="+mn-lt"/>
                <a:cs typeface="Arial" panose="020B0604020202020204" pitchFamily="34" charset="0"/>
              </a:rPr>
              <a:t>ACSIS</a:t>
            </a:r>
            <a:br>
              <a:rPr lang="en-GB" dirty="0">
                <a:latin typeface="+mn-lt"/>
                <a:cs typeface="Arial" panose="020B0604020202020204" pitchFamily="34" charset="0"/>
              </a:rPr>
            </a:br>
            <a:r>
              <a:rPr lang="en-GB" sz="4900" dirty="0">
                <a:solidFill>
                  <a:srgbClr val="524D0E"/>
                </a:solidFill>
                <a:latin typeface="+mn-lt"/>
                <a:cs typeface="Arial" panose="020B0604020202020204" pitchFamily="34" charset="0"/>
              </a:rPr>
              <a:t>The North Atlantic Climate System Integrated Study</a:t>
            </a:r>
            <a:endParaRPr lang="en-GB" sz="49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539352"/>
            <a:ext cx="9144000" cy="1655762"/>
          </a:xfrm>
        </p:spPr>
        <p:txBody>
          <a:bodyPr>
            <a:normAutofit/>
          </a:bodyPr>
          <a:lstStyle/>
          <a:p>
            <a:r>
              <a:rPr lang="en-GB" sz="4000" dirty="0"/>
              <a:t>Alex Archibald</a:t>
            </a:r>
          </a:p>
          <a:p>
            <a:r>
              <a:rPr lang="en-GB" sz="4000" dirty="0"/>
              <a:t>and the ACSIS aircraft team!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429691" y="3398381"/>
            <a:ext cx="7454538" cy="0"/>
          </a:xfrm>
          <a:prstGeom prst="line">
            <a:avLst/>
          </a:prstGeom>
          <a:ln w="57150">
            <a:solidFill>
              <a:srgbClr val="BDB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ACSIS Project Partner Log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4832" y="5180607"/>
            <a:ext cx="1828439" cy="10695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CSIS Project Partner Logo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9995" y="5180607"/>
            <a:ext cx="2012157" cy="106481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CSIS Project Partner Logo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87416" y="5186252"/>
            <a:ext cx="2012157" cy="106481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entre logo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1" r="14322" b="72746"/>
          <a:stretch/>
        </p:blipFill>
        <p:spPr bwMode="auto">
          <a:xfrm>
            <a:off x="3137316" y="5721725"/>
            <a:ext cx="1940115" cy="50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27561" y="6467037"/>
            <a:ext cx="1414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May 2020</a:t>
            </a:r>
          </a:p>
        </p:txBody>
      </p:sp>
    </p:spTree>
    <p:extLst>
      <p:ext uri="{BB962C8B-B14F-4D97-AF65-F5344CB8AC3E}">
        <p14:creationId xmlns:p14="http://schemas.microsoft.com/office/powerpoint/2010/main" val="1599651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7435E-8F7E-7340-8A45-31D6768BF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D73F1-CA4C-FB40-AE37-D78DE06FE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456"/>
            <a:ext cx="10515600" cy="5656944"/>
          </a:xfrm>
        </p:spPr>
        <p:txBody>
          <a:bodyPr>
            <a:normAutofit/>
          </a:bodyPr>
          <a:lstStyle/>
          <a:p>
            <a:r>
              <a:rPr lang="en-US" dirty="0"/>
              <a:t>Several analyses are under way and on display!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CA9E0F-D711-3E40-BFBC-68F3AAD6D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0615"/>
            <a:ext cx="10934700" cy="34633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C26A63-7D60-CF4C-BE65-BCAA259B6CBF}"/>
              </a:ext>
            </a:extLst>
          </p:cNvPr>
          <p:cNvSpPr txBox="1"/>
          <p:nvPr/>
        </p:nvSpPr>
        <p:spPr>
          <a:xfrm>
            <a:off x="838200" y="5270500"/>
            <a:ext cx="10515600" cy="1660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Hopefully we will be able to re-schedule cancelled flights.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Interested to partner with other aircraft campaigns and field campaigns in the NA  region – get in touch!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20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238" y="1564925"/>
            <a:ext cx="6348579" cy="5160960"/>
          </a:xfrm>
        </p:spPr>
        <p:txBody>
          <a:bodyPr>
            <a:normAutofit/>
          </a:bodyPr>
          <a:lstStyle/>
          <a:p>
            <a:r>
              <a:rPr lang="en-GB" dirty="0"/>
              <a:t>critical importance for the UK:</a:t>
            </a:r>
          </a:p>
          <a:p>
            <a:pPr lvl="1"/>
            <a:r>
              <a:rPr lang="en-GB" dirty="0"/>
              <a:t>weather and climate</a:t>
            </a:r>
          </a:p>
          <a:p>
            <a:pPr lvl="1"/>
            <a:r>
              <a:rPr lang="en-GB" dirty="0"/>
              <a:t>air quality</a:t>
            </a:r>
          </a:p>
          <a:p>
            <a:pPr lvl="1"/>
            <a:r>
              <a:rPr lang="en-GB" dirty="0"/>
              <a:t>shelf sea ecosystems &amp; sea level</a:t>
            </a:r>
          </a:p>
          <a:p>
            <a:r>
              <a:rPr lang="en-GB" dirty="0"/>
              <a:t>global impacts, e.g.:</a:t>
            </a:r>
          </a:p>
          <a:p>
            <a:pPr lvl="1"/>
            <a:r>
              <a:rPr lang="en-GB" dirty="0"/>
              <a:t>Arctic; sea level; monsoons</a:t>
            </a:r>
          </a:p>
          <a:p>
            <a:r>
              <a:rPr lang="en-GB" dirty="0"/>
              <a:t>highly coupled: </a:t>
            </a:r>
          </a:p>
          <a:p>
            <a:pPr lvl="1"/>
            <a:r>
              <a:rPr lang="en-GB" dirty="0"/>
              <a:t>atmosphere-ocean-ice</a:t>
            </a:r>
          </a:p>
          <a:p>
            <a:pPr lvl="1"/>
            <a:r>
              <a:rPr lang="en-GB" dirty="0"/>
              <a:t>composition-climate</a:t>
            </a:r>
          </a:p>
          <a:p>
            <a:r>
              <a:rPr lang="en-GB" dirty="0"/>
              <a:t>changing rapidly</a:t>
            </a:r>
          </a:p>
        </p:txBody>
      </p:sp>
      <p:pic>
        <p:nvPicPr>
          <p:cNvPr id="32" name="Picture 8" descr="http://nsidc.org/arcticseaicenews/files/2012/09/N_20120916_doy_extn_hire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52804" y="4328401"/>
            <a:ext cx="2873970" cy="23514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294548" y="1418263"/>
            <a:ext cx="3679844" cy="2603611"/>
            <a:chOff x="7033290" y="1418261"/>
            <a:chExt cx="3679844" cy="260361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059"/>
            <a:stretch/>
          </p:blipFill>
          <p:spPr>
            <a:xfrm>
              <a:off x="7411635" y="1633556"/>
              <a:ext cx="2808652" cy="23883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38" name="Group 37"/>
            <p:cNvGrpSpPr/>
            <p:nvPr/>
          </p:nvGrpSpPr>
          <p:grpSpPr>
            <a:xfrm>
              <a:off x="7033290" y="1418261"/>
              <a:ext cx="3679844" cy="2406873"/>
              <a:chOff x="5652012" y="1214184"/>
              <a:chExt cx="4056773" cy="2653410"/>
            </a:xfrm>
          </p:grpSpPr>
          <p:sp>
            <p:nvSpPr>
              <p:cNvPr id="33" name="Circular Arrow 32"/>
              <p:cNvSpPr/>
              <p:nvPr/>
            </p:nvSpPr>
            <p:spPr bwMode="auto">
              <a:xfrm rot="2320609" flipV="1">
                <a:off x="5652012" y="1214184"/>
                <a:ext cx="4056773" cy="2590209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1486585"/>
                  <a:gd name="adj5" fmla="val 12500"/>
                </a:avLst>
              </a:prstGeom>
              <a:solidFill>
                <a:srgbClr val="99FFCC">
                  <a:alpha val="50196"/>
                </a:srgbClr>
              </a:solidFill>
              <a:ln w="571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944" tIns="41472" rIns="82944" bIns="41472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07526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</a:pPr>
                <a:endParaRPr lang="en-GB" sz="1633">
                  <a:latin typeface="Arial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rot="1755281">
                <a:off x="6891235" y="3488777"/>
                <a:ext cx="1748887" cy="378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33" b="1" dirty="0">
                    <a:solidFill>
                      <a:schemeClr val="accent1">
                        <a:lumMod val="50000"/>
                      </a:schemeClr>
                    </a:solidFill>
                  </a:rPr>
                  <a:t>STREAM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2683157">
                <a:off x="6528855" y="2887683"/>
                <a:ext cx="684463" cy="378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33" b="1" dirty="0">
                    <a:solidFill>
                      <a:schemeClr val="accent1">
                        <a:lumMod val="50000"/>
                      </a:schemeClr>
                    </a:solidFill>
                  </a:rPr>
                  <a:t>JET</a:t>
                </a:r>
              </a:p>
            </p:txBody>
          </p:sp>
        </p:grp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8238" y="311331"/>
            <a:ext cx="10515600" cy="775698"/>
          </a:xfrm>
        </p:spPr>
        <p:txBody>
          <a:bodyPr>
            <a:normAutofit fontScale="90000"/>
          </a:bodyPr>
          <a:lstStyle/>
          <a:p>
            <a:r>
              <a:rPr lang="en-GB" dirty="0"/>
              <a:t>The North </a:t>
            </a:r>
            <a:r>
              <a:rPr lang="en-GB" u="sng" dirty="0"/>
              <a:t>A</a:t>
            </a:r>
            <a:r>
              <a:rPr lang="en-GB" dirty="0"/>
              <a:t>tlantic </a:t>
            </a:r>
            <a:r>
              <a:rPr lang="en-GB" u="sng" dirty="0"/>
              <a:t>C</a:t>
            </a:r>
            <a:r>
              <a:rPr lang="en-GB" dirty="0"/>
              <a:t>limate </a:t>
            </a:r>
            <a:r>
              <a:rPr lang="en-GB" u="sng" dirty="0"/>
              <a:t>S</a:t>
            </a:r>
            <a:r>
              <a:rPr lang="en-GB" dirty="0"/>
              <a:t>ystem: </a:t>
            </a:r>
            <a:r>
              <a:rPr lang="en-GB" u="sng" dirty="0"/>
              <a:t>I</a:t>
            </a:r>
            <a:r>
              <a:rPr lang="en-GB" dirty="0"/>
              <a:t>ntegrated </a:t>
            </a:r>
            <a:r>
              <a:rPr lang="en-GB" u="sng" dirty="0"/>
              <a:t>S</a:t>
            </a:r>
            <a:r>
              <a:rPr lang="en-GB" dirty="0"/>
              <a:t>tudies: </a:t>
            </a:r>
            <a:r>
              <a:rPr lang="en-GB" u="sng" dirty="0"/>
              <a:t>ACSIS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384E167-840E-4EB1-805B-F108949E59CF}"/>
              </a:ext>
            </a:extLst>
          </p:cNvPr>
          <p:cNvGrpSpPr/>
          <p:nvPr/>
        </p:nvGrpSpPr>
        <p:grpSpPr>
          <a:xfrm>
            <a:off x="5315663" y="3905674"/>
            <a:ext cx="2504096" cy="2134828"/>
            <a:chOff x="5104024" y="3369288"/>
            <a:chExt cx="2504096" cy="21348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128DAA-6DB0-45CF-9698-13754A12D8F6}"/>
                </a:ext>
              </a:extLst>
            </p:cNvPr>
            <p:cNvSpPr txBox="1"/>
            <p:nvPr/>
          </p:nvSpPr>
          <p:spPr>
            <a:xfrm>
              <a:off x="5104024" y="4140749"/>
              <a:ext cx="1450090" cy="6506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14" dirty="0"/>
                <a:t>Atmospheric composition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50F5A0-7FF5-437E-92AB-8CFB25A1D187}"/>
                </a:ext>
              </a:extLst>
            </p:cNvPr>
            <p:cNvSpPr txBox="1"/>
            <p:nvPr/>
          </p:nvSpPr>
          <p:spPr>
            <a:xfrm>
              <a:off x="6543488" y="3963384"/>
              <a:ext cx="1064632" cy="92987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14" dirty="0"/>
                <a:t>Physical climate system</a:t>
              </a:r>
            </a:p>
          </p:txBody>
        </p:sp>
        <p:sp>
          <p:nvSpPr>
            <p:cNvPr id="20" name="Curved Down Arrow 28">
              <a:extLst>
                <a:ext uri="{FF2B5EF4-FFF2-40B4-BE49-F238E27FC236}">
                  <a16:creationId xmlns:a16="http://schemas.microsoft.com/office/drawing/2014/main" id="{0794D64A-3823-4B63-9464-166A46977A49}"/>
                </a:ext>
              </a:extLst>
            </p:cNvPr>
            <p:cNvSpPr/>
            <p:nvPr/>
          </p:nvSpPr>
          <p:spPr bwMode="auto">
            <a:xfrm>
              <a:off x="5877028" y="3369288"/>
              <a:ext cx="1303980" cy="594096"/>
            </a:xfrm>
            <a:prstGeom prst="curvedDown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44" tIns="41472" rIns="82944" bIns="41472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</a:pPr>
              <a:endParaRPr lang="en-GB" sz="1633">
                <a:latin typeface="Arial" charset="0"/>
              </a:endParaRPr>
            </a:p>
          </p:txBody>
        </p:sp>
        <p:sp>
          <p:nvSpPr>
            <p:cNvPr id="21" name="Curved Down Arrow 29">
              <a:extLst>
                <a:ext uri="{FF2B5EF4-FFF2-40B4-BE49-F238E27FC236}">
                  <a16:creationId xmlns:a16="http://schemas.microsoft.com/office/drawing/2014/main" id="{3702A0E8-A9F5-4380-B930-9AF3D2C8E698}"/>
                </a:ext>
              </a:extLst>
            </p:cNvPr>
            <p:cNvSpPr/>
            <p:nvPr/>
          </p:nvSpPr>
          <p:spPr bwMode="auto">
            <a:xfrm flipH="1" flipV="1">
              <a:off x="5807907" y="4918958"/>
              <a:ext cx="1303980" cy="585158"/>
            </a:xfrm>
            <a:prstGeom prst="curvedDown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44" tIns="41472" rIns="82944" bIns="41472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</a:pPr>
              <a:endParaRPr lang="en-GB" sz="1633">
                <a:latin typeface="Arial" charset="0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169818F8-B0AC-4277-9CD9-0643BE246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8543" y="5434812"/>
            <a:ext cx="1615173" cy="12113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EA6EB9D-99F1-B240-BD11-737399267C78}"/>
              </a:ext>
            </a:extLst>
          </p:cNvPr>
          <p:cNvSpPr txBox="1"/>
          <p:nvPr/>
        </p:nvSpPr>
        <p:spPr>
          <a:xfrm>
            <a:off x="0" y="6516596"/>
            <a:ext cx="259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Slides from Rowan Sutton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5772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7323" y="0"/>
            <a:ext cx="7361498" cy="33052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23278" y="6268551"/>
            <a:ext cx="38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Sutton et al, BAMS, February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227" y="524975"/>
            <a:ext cx="2886075" cy="475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915" y="3362029"/>
            <a:ext cx="6215620" cy="30582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1F319D-B82F-194D-A1E8-6672BA40F39D}"/>
              </a:ext>
            </a:extLst>
          </p:cNvPr>
          <p:cNvSpPr txBox="1"/>
          <p:nvPr/>
        </p:nvSpPr>
        <p:spPr>
          <a:xfrm>
            <a:off x="0" y="6516596"/>
            <a:ext cx="259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Slides from Rowan Sutton</a:t>
            </a:r>
          </a:p>
        </p:txBody>
      </p:sp>
    </p:spTree>
    <p:extLst>
      <p:ext uri="{BB962C8B-B14F-4D97-AF65-F5344CB8AC3E}">
        <p14:creationId xmlns:p14="http://schemas.microsoft.com/office/powerpoint/2010/main" val="282924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ACSIS Research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7608" y="1513200"/>
            <a:ext cx="10515600" cy="4696506"/>
          </a:xfrm>
        </p:spPr>
        <p:txBody>
          <a:bodyPr>
            <a:noAutofit/>
          </a:bodyPr>
          <a:lstStyle/>
          <a:p>
            <a:pPr marL="414726" indent="-414726">
              <a:spcAft>
                <a:spcPts val="544"/>
              </a:spcAft>
              <a:buFont typeface="+mj-lt"/>
              <a:buAutoNum type="arabicPeriod"/>
            </a:pPr>
            <a:r>
              <a:rPr lang="en-GB" sz="2400" b="1" dirty="0">
                <a:solidFill>
                  <a:srgbClr val="000000"/>
                </a:solidFill>
                <a:cs typeface="Arial" panose="020B0604020202020204" pitchFamily="34" charset="0"/>
              </a:rPr>
              <a:t>How is the system changing?</a:t>
            </a:r>
          </a:p>
          <a:p>
            <a:pPr marL="806412" lvl="1" indent="-414726">
              <a:spcAft>
                <a:spcPts val="544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cs typeface="Arial" panose="020B0604020202020204" pitchFamily="34" charset="0"/>
              </a:rPr>
              <a:t>Quantifying </a:t>
            </a:r>
            <a:r>
              <a:rPr lang="en-GB" i="1" dirty="0">
                <a:solidFill>
                  <a:srgbClr val="000000"/>
                </a:solidFill>
                <a:cs typeface="Arial" panose="020B0604020202020204" pitchFamily="34" charset="0"/>
              </a:rPr>
              <a:t>multivariate</a:t>
            </a:r>
            <a:r>
              <a:rPr lang="en-GB" dirty="0">
                <a:solidFill>
                  <a:srgbClr val="000000"/>
                </a:solidFill>
                <a:cs typeface="Arial" panose="020B0604020202020204" pitchFamily="34" charset="0"/>
              </a:rPr>
              <a:t> changes</a:t>
            </a:r>
          </a:p>
          <a:p>
            <a:pPr marL="414726" indent="-414726">
              <a:spcBef>
                <a:spcPts val="1089"/>
              </a:spcBef>
              <a:spcAft>
                <a:spcPts val="544"/>
              </a:spcAft>
              <a:buFont typeface="+mj-lt"/>
              <a:buAutoNum type="arabicPeriod"/>
            </a:pPr>
            <a:r>
              <a:rPr lang="en-GB" sz="2400" b="1" dirty="0">
                <a:solidFill>
                  <a:srgbClr val="000000"/>
                </a:solidFill>
                <a:cs typeface="Arial" panose="020B0604020202020204" pitchFamily="34" charset="0"/>
              </a:rPr>
              <a:t>Why is the system changing?</a:t>
            </a:r>
          </a:p>
          <a:p>
            <a:pPr marL="806412" lvl="1" indent="-414726">
              <a:spcAft>
                <a:spcPts val="544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cs typeface="Arial" panose="020B0604020202020204" pitchFamily="34" charset="0"/>
              </a:rPr>
              <a:t>Atmospheric composition: 	</a:t>
            </a:r>
          </a:p>
          <a:p>
            <a:pPr lvl="1">
              <a:spcAft>
                <a:spcPts val="544"/>
              </a:spcAft>
            </a:pPr>
            <a:r>
              <a:rPr lang="en-GB" dirty="0">
                <a:solidFill>
                  <a:srgbClr val="000000"/>
                </a:solidFill>
                <a:cs typeface="Arial" panose="020B0604020202020204" pitchFamily="34" charset="0"/>
              </a:rPr>
              <a:t>   emissions / chemistry / circulation</a:t>
            </a:r>
          </a:p>
          <a:p>
            <a:pPr marL="806412" lvl="1" indent="-414726">
              <a:spcAft>
                <a:spcPts val="544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cs typeface="Arial" panose="020B0604020202020204" pitchFamily="34" charset="0"/>
              </a:rPr>
              <a:t>Atmosphere-ocean-cryosphere physical system:</a:t>
            </a:r>
          </a:p>
          <a:p>
            <a:pPr marL="848886" lvl="1" indent="-457200">
              <a:spcAft>
                <a:spcPts val="544"/>
              </a:spcAft>
            </a:pPr>
            <a:r>
              <a:rPr lang="en-GB" dirty="0">
                <a:solidFill>
                  <a:srgbClr val="000000"/>
                </a:solidFill>
                <a:cs typeface="Arial" panose="020B0604020202020204" pitchFamily="34" charset="0"/>
              </a:rPr>
              <a:t> natural variability &amp; responses to anthropogenic </a:t>
            </a:r>
            <a:r>
              <a:rPr lang="en-GB" dirty="0" err="1">
                <a:solidFill>
                  <a:srgbClr val="000000"/>
                </a:solidFill>
                <a:cs typeface="Arial" panose="020B0604020202020204" pitchFamily="34" charset="0"/>
              </a:rPr>
              <a:t>forcings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14726" indent="-414726">
              <a:spcBef>
                <a:spcPts val="1089"/>
              </a:spcBef>
              <a:spcAft>
                <a:spcPts val="544"/>
              </a:spcAft>
              <a:buFont typeface="+mj-lt"/>
              <a:buAutoNum type="arabicPeriod"/>
            </a:pPr>
            <a:r>
              <a:rPr lang="en-GB" sz="2400" b="1" dirty="0">
                <a:solidFill>
                  <a:srgbClr val="000000"/>
                </a:solidFill>
                <a:cs typeface="Arial" panose="020B0604020202020204" pitchFamily="34" charset="0"/>
              </a:rPr>
              <a:t>How will it change in future?</a:t>
            </a:r>
          </a:p>
          <a:p>
            <a:pPr marL="806412" lvl="1" indent="-414726">
              <a:spcAft>
                <a:spcPts val="544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cs typeface="Arial" panose="020B0604020202020204" pitchFamily="34" charset="0"/>
              </a:rPr>
              <a:t>Will recent trends continue, accelerate or reverse?</a:t>
            </a:r>
          </a:p>
          <a:p>
            <a:pPr marL="806412" lvl="1" indent="-414726">
              <a:spcAft>
                <a:spcPts val="544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cs typeface="Arial" panose="020B0604020202020204" pitchFamily="34" charset="0"/>
              </a:rPr>
              <a:t>To what extent are changes predictable?</a:t>
            </a:r>
          </a:p>
          <a:p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614820" y="1513200"/>
            <a:ext cx="2889451" cy="762388"/>
          </a:xfrm>
          <a:prstGeom prst="rect">
            <a:avLst/>
          </a:prstGeom>
          <a:solidFill>
            <a:srgbClr val="F9FA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177" b="1" i="1" dirty="0"/>
              <a:t>Focus on inter-annual to decadal timescales</a:t>
            </a:r>
            <a:endParaRPr lang="en-GB" sz="2177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85EE89-AA76-481F-9AFB-AF90180B5246}"/>
              </a:ext>
            </a:extLst>
          </p:cNvPr>
          <p:cNvSpPr txBox="1"/>
          <p:nvPr/>
        </p:nvSpPr>
        <p:spPr>
          <a:xfrm>
            <a:off x="8068000" y="2537369"/>
            <a:ext cx="3195208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/>
              <a:t>Quantitative process-based attribution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194" y="5078047"/>
            <a:ext cx="1844758" cy="7743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40896" y="5852402"/>
            <a:ext cx="2567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Grand Challenge on Near-Term Prediction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050935-1C0B-CD42-977D-E82B604A5370}"/>
              </a:ext>
            </a:extLst>
          </p:cNvPr>
          <p:cNvSpPr txBox="1"/>
          <p:nvPr/>
        </p:nvSpPr>
        <p:spPr>
          <a:xfrm>
            <a:off x="0" y="6516596"/>
            <a:ext cx="259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Slides from Rowan Sutton</a:t>
            </a:r>
          </a:p>
        </p:txBody>
      </p:sp>
    </p:spTree>
    <p:extLst>
      <p:ext uri="{BB962C8B-B14F-4D97-AF65-F5344CB8AC3E}">
        <p14:creationId xmlns:p14="http://schemas.microsoft.com/office/powerpoint/2010/main" val="181410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composition theme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76"/>
          <a:stretch/>
        </p:blipFill>
        <p:spPr>
          <a:xfrm>
            <a:off x="6281169" y="1364104"/>
            <a:ext cx="5072631" cy="4751883"/>
          </a:xfrm>
        </p:spPr>
      </p:pic>
      <p:sp>
        <p:nvSpPr>
          <p:cNvPr id="8" name="Content Placeholder 6"/>
          <p:cNvSpPr txBox="1">
            <a:spLocks/>
          </p:cNvSpPr>
          <p:nvPr/>
        </p:nvSpPr>
        <p:spPr>
          <a:xfrm>
            <a:off x="314794" y="1480457"/>
            <a:ext cx="5601912" cy="46965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Through sustained observations, </a:t>
            </a:r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quantify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 how atmospheric composition and physics are changing in the NA basin.</a:t>
            </a: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Through bespoke model simulations, </a:t>
            </a:r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identify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 the causes of change in the NA basin. </a:t>
            </a: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Through engagement with the community, </a:t>
            </a:r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enable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 fundamental studies into atmospheric composition, climate and their interactions.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18" y="1805700"/>
            <a:ext cx="1091455" cy="790707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9134" y="3828710"/>
            <a:ext cx="1182769" cy="591793"/>
          </a:xfrm>
          <a:prstGeom prst="rect">
            <a:avLst/>
          </a:prstGeom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584" y="3577566"/>
            <a:ext cx="1011934" cy="160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22761" y="433751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Aircraft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16570" y="250025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Satellite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51584" y="5082020"/>
            <a:ext cx="1415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Ground based</a:t>
            </a:r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urved Up Arrow 3"/>
          <p:cNvSpPr/>
          <p:nvPr/>
        </p:nvSpPr>
        <p:spPr>
          <a:xfrm rot="834982">
            <a:off x="7209645" y="4912567"/>
            <a:ext cx="2341814" cy="8739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Up Arrow 13"/>
          <p:cNvSpPr/>
          <p:nvPr/>
        </p:nvSpPr>
        <p:spPr>
          <a:xfrm rot="13162666">
            <a:off x="8233388" y="2019873"/>
            <a:ext cx="2341814" cy="8739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Up Arrow 14"/>
          <p:cNvSpPr/>
          <p:nvPr/>
        </p:nvSpPr>
        <p:spPr>
          <a:xfrm rot="6922570">
            <a:off x="5585848" y="2531889"/>
            <a:ext cx="1727079" cy="76419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46238" t="3796" r="8975" b="22106"/>
          <a:stretch/>
        </p:blipFill>
        <p:spPr>
          <a:xfrm>
            <a:off x="7928232" y="2789887"/>
            <a:ext cx="1406007" cy="1535284"/>
          </a:xfrm>
          <a:prstGeom prst="ellipse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913629" y="428755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Modelling</a:t>
            </a:r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4" grpId="0" animBg="1"/>
      <p:bldP spid="14" grpId="0" animBg="1"/>
      <p:bldP spid="15" grpId="0" animBg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78001-F9AF-AC4B-9824-4188CA69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Aircraft missions overview: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D5E07A-3F27-CA41-B7D9-16928D5F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12" y="1335820"/>
            <a:ext cx="7004588" cy="5395179"/>
          </a:xfrm>
          <a:prstGeom prst="rect">
            <a:avLst/>
          </a:prstGeom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500E5511-DAA2-5F4E-89EA-AC893391023E}"/>
              </a:ext>
            </a:extLst>
          </p:cNvPr>
          <p:cNvSpPr txBox="1">
            <a:spLocks/>
          </p:cNvSpPr>
          <p:nvPr/>
        </p:nvSpPr>
        <p:spPr>
          <a:xfrm>
            <a:off x="314794" y="1480457"/>
            <a:ext cx="3812706" cy="46965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Repeated sampling of the North Atlantic Region. </a:t>
            </a: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Main base of operation in </a:t>
            </a:r>
            <a:r>
              <a:rPr lang="en-GB" sz="2400" dirty="0" err="1">
                <a:latin typeface="Arial" charset="0"/>
                <a:ea typeface="Arial" charset="0"/>
                <a:cs typeface="Arial" charset="0"/>
              </a:rPr>
              <a:t>Lajes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 (Azores).</a:t>
            </a: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Azores provide great opportunity for sampling background atmosphere. </a:t>
            </a: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US DOE site (ENA) provides core ground based measurements. </a:t>
            </a:r>
          </a:p>
        </p:txBody>
      </p:sp>
    </p:spTree>
    <p:extLst>
      <p:ext uri="{BB962C8B-B14F-4D97-AF65-F5344CB8AC3E}">
        <p14:creationId xmlns:p14="http://schemas.microsoft.com/office/powerpoint/2010/main" val="398810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1898204" y="4221087"/>
            <a:ext cx="8424936" cy="0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799542" y="6361583"/>
            <a:ext cx="1027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Cape Verde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78571" y="6340640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Ocean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898205" y="6093295"/>
            <a:ext cx="8755669" cy="22665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1862200" y="4365104"/>
            <a:ext cx="1476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Boundary layer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8269476" y="2856209"/>
            <a:ext cx="325473" cy="87011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8594948" y="2780928"/>
            <a:ext cx="576064" cy="1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9221914" y="2677861"/>
            <a:ext cx="813195" cy="3153824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10134378" y="441736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solidFill>
                  <a:srgbClr val="FF0000"/>
                </a:solidFill>
              </a:rPr>
              <a:t>1000m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0179125" y="5229200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solidFill>
                  <a:srgbClr val="FF0000"/>
                </a:solidFill>
              </a:rPr>
              <a:t>200m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755404" y="6094491"/>
            <a:ext cx="828506" cy="22545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1862200" y="3789040"/>
            <a:ext cx="1476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Free Trop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134378" y="3592212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solidFill>
                  <a:srgbClr val="FF0000"/>
                </a:solidFill>
              </a:rPr>
              <a:t>3000m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134378" y="2708920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solidFill>
                  <a:srgbClr val="FF0000"/>
                </a:solidFill>
              </a:rPr>
              <a:t>5000m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09793" y="3635151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15 mins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522940" y="2420888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10 mins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802861" y="2977207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5 mins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658844" y="3645023"/>
            <a:ext cx="542752" cy="9292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21986" y="3717032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10 mins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7333372" y="3717031"/>
            <a:ext cx="325473" cy="87011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866757" y="3838029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5 mins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6722740" y="4505845"/>
            <a:ext cx="542752" cy="9292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685882" y="4577854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10 mins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6325260" y="4581127"/>
            <a:ext cx="325473" cy="87011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858645" y="4702125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5 mins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5714628" y="5369941"/>
            <a:ext cx="542752" cy="9292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677770" y="5441950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10 mins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H="1" flipV="1">
            <a:off x="5389155" y="4515138"/>
            <a:ext cx="325474" cy="82669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977054" y="4993431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5 mins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4778524" y="4561382"/>
            <a:ext cx="542752" cy="9292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706516" y="4201343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10 mins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flipH="1" flipV="1">
            <a:off x="4381043" y="3742795"/>
            <a:ext cx="325474" cy="82669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896934" y="4077072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5 mins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3735262" y="3789039"/>
            <a:ext cx="542752" cy="9292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698404" y="3429000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10 mins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H="1" flipV="1">
            <a:off x="3372931" y="2878699"/>
            <a:ext cx="325474" cy="82669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482381" y="3068960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5 mins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2727150" y="2924943"/>
            <a:ext cx="542752" cy="9292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690292" y="2564904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10 mins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 flipH="1" flipV="1">
            <a:off x="2727151" y="2934236"/>
            <a:ext cx="1169783" cy="260274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482380" y="4489375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15 mins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 flipH="1">
            <a:off x="3950012" y="5451241"/>
            <a:ext cx="559408" cy="929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728382" y="5569495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10 mins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flipV="1">
            <a:off x="4455342" y="4731741"/>
            <a:ext cx="395190" cy="65134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4825815" y="4787859"/>
            <a:ext cx="559408" cy="929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5391447" y="3654315"/>
            <a:ext cx="323183" cy="107082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5714629" y="3645023"/>
            <a:ext cx="648072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677770" y="3284984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10 mins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6362700" y="2931541"/>
            <a:ext cx="395190" cy="65134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>
            <a:off x="6773963" y="2854383"/>
            <a:ext cx="559408" cy="929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514594" y="3222848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5 mins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661095" y="2473151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10 mins</a:t>
            </a:r>
          </a:p>
        </p:txBody>
      </p:sp>
      <p:cxnSp>
        <p:nvCxnSpPr>
          <p:cNvPr id="96" name="Straight Arrow Connector 95"/>
          <p:cNvCxnSpPr/>
          <p:nvPr/>
        </p:nvCxnSpPr>
        <p:spPr>
          <a:xfrm flipH="1" flipV="1">
            <a:off x="7387468" y="2862228"/>
            <a:ext cx="279704" cy="66839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7714967" y="3491715"/>
            <a:ext cx="559408" cy="929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 flipV="1">
            <a:off x="8243236" y="3501008"/>
            <a:ext cx="351712" cy="91635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8621705" y="4391815"/>
            <a:ext cx="559408" cy="929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8531324" y="4433257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10 mins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 flipH="1" flipV="1">
            <a:off x="9148201" y="4509120"/>
            <a:ext cx="279704" cy="66839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9475700" y="5138607"/>
            <a:ext cx="559408" cy="929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9349911" y="5157856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10 mins</a:t>
            </a:r>
          </a:p>
        </p:txBody>
      </p:sp>
      <p:cxnSp>
        <p:nvCxnSpPr>
          <p:cNvPr id="105" name="Straight Arrow Connector 104"/>
          <p:cNvCxnSpPr/>
          <p:nvPr/>
        </p:nvCxnSpPr>
        <p:spPr>
          <a:xfrm flipH="1" flipV="1">
            <a:off x="10035109" y="5117043"/>
            <a:ext cx="444739" cy="97625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 flipV="1">
            <a:off x="9963101" y="5877271"/>
            <a:ext cx="440545" cy="23992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9315028" y="5570075"/>
            <a:ext cx="845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CVAO flypast</a:t>
            </a:r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9755404" y="1752408"/>
            <a:ext cx="542752" cy="9292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>
            <a:off x="9755404" y="2044176"/>
            <a:ext cx="559408" cy="929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10395934" y="153082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Out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0395934" y="181886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Back</a:t>
            </a:r>
          </a:p>
        </p:txBody>
      </p:sp>
      <p:sp>
        <p:nvSpPr>
          <p:cNvPr id="115" name="Title 1"/>
          <p:cNvSpPr>
            <a:spLocks noGrp="1"/>
          </p:cNvSpPr>
          <p:nvPr>
            <p:ph type="title"/>
          </p:nvPr>
        </p:nvSpPr>
        <p:spPr>
          <a:xfrm>
            <a:off x="480997" y="31363"/>
            <a:ext cx="8667204" cy="1325563"/>
          </a:xfrm>
        </p:spPr>
        <p:txBody>
          <a:bodyPr>
            <a:normAutofit/>
          </a:bodyPr>
          <a:lstStyle/>
          <a:p>
            <a:r>
              <a:rPr lang="en-GB" dirty="0"/>
              <a:t>ACSIS Aircraft Missions Vertical profiles – examples from Cape Verde</a:t>
            </a:r>
          </a:p>
        </p:txBody>
      </p:sp>
    </p:spTree>
    <p:extLst>
      <p:ext uri="{BB962C8B-B14F-4D97-AF65-F5344CB8AC3E}">
        <p14:creationId xmlns:p14="http://schemas.microsoft.com/office/powerpoint/2010/main" val="2843867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24866" y="4616970"/>
            <a:ext cx="1049311" cy="344774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47465" y="2968052"/>
            <a:ext cx="896142" cy="26825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5698"/>
          </a:xfrm>
        </p:spPr>
        <p:txBody>
          <a:bodyPr>
            <a:normAutofit fontScale="90000"/>
          </a:bodyPr>
          <a:lstStyle/>
          <a:p>
            <a:r>
              <a:rPr lang="en-US" dirty="0"/>
              <a:t>Aircraft missions: </a:t>
            </a:r>
            <a:r>
              <a:rPr lang="en-US" dirty="0">
                <a:solidFill>
                  <a:srgbClr val="7030A0"/>
                </a:solidFill>
              </a:rPr>
              <a:t>Feb 2017, Oct 2017, May 2018</a:t>
            </a:r>
            <a:r>
              <a:rPr lang="en-US" dirty="0"/>
              <a:t>, Feb 2019, Aug 2019, Feb 2020, </a:t>
            </a:r>
            <a:r>
              <a:rPr lang="en-US" strike="sngStrike" dirty="0"/>
              <a:t>July 2020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7" y="1455450"/>
            <a:ext cx="7801850" cy="4386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716" y="5441890"/>
            <a:ext cx="2364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NASA </a:t>
            </a:r>
            <a:r>
              <a:rPr lang="en-US" sz="2000" b="1" dirty="0" err="1">
                <a:solidFill>
                  <a:schemeClr val="bg1"/>
                </a:solidFill>
              </a:rPr>
              <a:t>ATom</a:t>
            </a:r>
            <a:r>
              <a:rPr lang="en-US" sz="2000" b="1" dirty="0">
                <a:solidFill>
                  <a:schemeClr val="bg1"/>
                </a:solidFill>
              </a:rPr>
              <a:t> DC-8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98A6EB-42D8-EB40-B26E-D827C5C67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19" y="4156517"/>
            <a:ext cx="4575181" cy="25707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2F852C-EF08-9749-B571-471CEBA544C4}"/>
              </a:ext>
            </a:extLst>
          </p:cNvPr>
          <p:cNvSpPr txBox="1"/>
          <p:nvPr/>
        </p:nvSpPr>
        <p:spPr>
          <a:xfrm>
            <a:off x="6778619" y="6336557"/>
            <a:ext cx="2368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NERC ACSIS BAe-146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9D005-6D61-074C-A834-B65E30C7753A}"/>
              </a:ext>
            </a:extLst>
          </p:cNvPr>
          <p:cNvSpPr txBox="1"/>
          <p:nvPr/>
        </p:nvSpPr>
        <p:spPr>
          <a:xfrm>
            <a:off x="8194328" y="1651000"/>
            <a:ext cx="3654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We made three links with the NASA </a:t>
            </a:r>
            <a:r>
              <a:rPr lang="en-US" sz="3000" dirty="0" err="1"/>
              <a:t>ATom</a:t>
            </a:r>
            <a:r>
              <a:rPr lang="en-US" sz="3000" dirty="0"/>
              <a:t> campaign</a:t>
            </a:r>
          </a:p>
        </p:txBody>
      </p:sp>
    </p:spTree>
    <p:extLst>
      <p:ext uri="{BB962C8B-B14F-4D97-AF65-F5344CB8AC3E}">
        <p14:creationId xmlns:p14="http://schemas.microsoft.com/office/powerpoint/2010/main" val="473835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24866" y="4616970"/>
            <a:ext cx="1049311" cy="344774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47465" y="2968052"/>
            <a:ext cx="896142" cy="26825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5698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comparison between ACSIS and </a:t>
            </a:r>
            <a:r>
              <a:rPr lang="en-US" dirty="0" err="1"/>
              <a:t>ATom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6AB050-8B84-B64E-8ABA-F9BB0DA6A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413" y="1456357"/>
            <a:ext cx="3781208" cy="51316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8443B8-67B0-EF45-B865-5E48BF69F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65" y="1518349"/>
            <a:ext cx="4739916" cy="50696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426909-C67A-A440-A326-5F94B4945B06}"/>
              </a:ext>
            </a:extLst>
          </p:cNvPr>
          <p:cNvSpPr txBox="1"/>
          <p:nvPr/>
        </p:nvSpPr>
        <p:spPr>
          <a:xfrm>
            <a:off x="-3210" y="6549897"/>
            <a:ext cx="2827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Figures from Tom Ryerson – thanks!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0136B4-C1B4-A041-B0BC-EBA4347D4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208" y="1533108"/>
            <a:ext cx="3724654" cy="505488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918445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3.5|15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10737</TotalTime>
  <Words>755</Words>
  <Application>Microsoft Macintosh PowerPoint</Application>
  <PresentationFormat>Widescreen</PresentationFormat>
  <Paragraphs>136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ACSIS The North Atlantic Climate System Integrated Study</vt:lpstr>
      <vt:lpstr>The North Atlantic Climate System: Integrated Studies: ACSIS</vt:lpstr>
      <vt:lpstr>PowerPoint Presentation</vt:lpstr>
      <vt:lpstr>ACSIS Research Questions</vt:lpstr>
      <vt:lpstr>Objectives of composition theme</vt:lpstr>
      <vt:lpstr>Aircraft missions overview:</vt:lpstr>
      <vt:lpstr>ACSIS Aircraft Missions Vertical profiles – examples from Cape Verde</vt:lpstr>
      <vt:lpstr>Aircraft missions: Feb 2017, Oct 2017, May 2018, Feb 2019, Aug 2019, Feb 2020, July 2020</vt:lpstr>
      <vt:lpstr>Example of comparison between ACSIS and ATom</vt:lpstr>
      <vt:lpstr>Next steps</vt:lpstr>
    </vt:vector>
  </TitlesOfParts>
  <Company>University of Reading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rowan</dc:creator>
  <cp:lastModifiedBy>A. T. Archibald</cp:lastModifiedBy>
  <cp:revision>156</cp:revision>
  <dcterms:created xsi:type="dcterms:W3CDTF">2016-11-28T11:26:05Z</dcterms:created>
  <dcterms:modified xsi:type="dcterms:W3CDTF">2020-05-04T09:49:59Z</dcterms:modified>
</cp:coreProperties>
</file>