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440" r:id="rId2"/>
    <p:sldId id="410" r:id="rId3"/>
    <p:sldId id="466" r:id="rId4"/>
    <p:sldId id="467" r:id="rId5"/>
    <p:sldId id="468" r:id="rId6"/>
    <p:sldId id="469" r:id="rId7"/>
    <p:sldId id="470" r:id="rId8"/>
    <p:sldId id="471" r:id="rId9"/>
    <p:sldId id="472" r:id="rId10"/>
    <p:sldId id="481" r:id="rId11"/>
    <p:sldId id="480" r:id="rId12"/>
    <p:sldId id="475" r:id="rId13"/>
    <p:sldId id="477" r:id="rId14"/>
    <p:sldId id="476" r:id="rId15"/>
    <p:sldId id="478" r:id="rId16"/>
    <p:sldId id="473" r:id="rId17"/>
    <p:sldId id="479" r:id="rId18"/>
    <p:sldId id="43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ehner" initials="M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4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p:cViewPr varScale="1">
        <p:scale>
          <a:sx n="115" d="100"/>
          <a:sy n="115" d="100"/>
        </p:scale>
        <p:origin x="26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96A88C-B47C-6A49-9146-5C2F861F5688}" type="datetimeFigureOut">
              <a:rPr lang="en-US" smtClean="0"/>
              <a:pPr/>
              <a:t>5/1/20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7929F4-F610-9544-87B4-2DBD3ACF87E6}" type="slidenum">
              <a:rPr lang="en-US" smtClean="0"/>
              <a:pPr/>
              <a:t>‹#›</a:t>
            </a:fld>
            <a:endParaRPr lang="en-US"/>
          </a:p>
        </p:txBody>
      </p:sp>
    </p:spTree>
    <p:extLst>
      <p:ext uri="{BB962C8B-B14F-4D97-AF65-F5344CB8AC3E}">
        <p14:creationId xmlns:p14="http://schemas.microsoft.com/office/powerpoint/2010/main" val="37514088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shadeToTitle="1">
        <a:gradFill flip="none" rotWithShape="1">
          <a:gsLst>
            <a:gs pos="0">
              <a:srgbClr val="FFFFB3"/>
            </a:gs>
            <a:gs pos="100000">
              <a:srgbClr val="939465"/>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Rectangle 8"/>
          <p:cNvSpPr/>
          <p:nvPr/>
        </p:nvSpPr>
        <p:spPr>
          <a:xfrm>
            <a:off x="0" y="1513150"/>
            <a:ext cx="9144000" cy="48114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sp>
        <p:nvSpPr>
          <p:cNvPr id="2" name="Title 1"/>
          <p:cNvSpPr>
            <a:spLocks noGrp="1"/>
          </p:cNvSpPr>
          <p:nvPr>
            <p:ph type="ctrTitle"/>
          </p:nvPr>
        </p:nvSpPr>
        <p:spPr>
          <a:xfrm>
            <a:off x="685800" y="1950112"/>
            <a:ext cx="7772400" cy="1478888"/>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accent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882544"/>
            <a:ext cx="7772400" cy="841856"/>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8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0" name="Picture 16" descr="LBL_logo_bl_notext.png"/>
          <p:cNvPicPr>
            <a:picLocks noChangeAspect="1"/>
          </p:cNvPicPr>
          <p:nvPr/>
        </p:nvPicPr>
        <p:blipFill>
          <a:blip r:embed="rId2"/>
          <a:srcRect/>
          <a:stretch>
            <a:fillRect/>
          </a:stretch>
        </p:blipFill>
        <p:spPr bwMode="auto">
          <a:xfrm>
            <a:off x="457200" y="381000"/>
            <a:ext cx="1076678" cy="816438"/>
          </a:xfrm>
          <a:prstGeom prst="rect">
            <a:avLst/>
          </a:prstGeom>
          <a:noFill/>
          <a:ln w="9525">
            <a:noFill/>
            <a:miter lim="800000"/>
            <a:headEnd/>
            <a:tailEnd/>
          </a:ln>
        </p:spPr>
      </p:pic>
      <p:pic>
        <p:nvPicPr>
          <p:cNvPr id="12" name="Picture 20" descr="CRD_logo_new2.png"/>
          <p:cNvPicPr>
            <a:picLocks noChangeAspect="1"/>
          </p:cNvPicPr>
          <p:nvPr/>
        </p:nvPicPr>
        <p:blipFill>
          <a:blip r:embed="rId3"/>
          <a:srcRect/>
          <a:stretch>
            <a:fillRect/>
          </a:stretch>
        </p:blipFill>
        <p:spPr bwMode="auto">
          <a:xfrm>
            <a:off x="6525840" y="70776"/>
            <a:ext cx="2316643" cy="1442374"/>
          </a:xfrm>
          <a:prstGeom prst="rect">
            <a:avLst/>
          </a:prstGeom>
          <a:noFill/>
          <a:ln w="9525">
            <a:noFill/>
            <a:miter lim="800000"/>
            <a:headEnd/>
            <a:tailEnd/>
          </a:ln>
        </p:spPr>
      </p:pic>
      <p:sp>
        <p:nvSpPr>
          <p:cNvPr id="8" name="Text Placeholder 7"/>
          <p:cNvSpPr>
            <a:spLocks noGrp="1"/>
          </p:cNvSpPr>
          <p:nvPr>
            <p:ph type="body" sz="quarter" idx="10"/>
          </p:nvPr>
        </p:nvSpPr>
        <p:spPr>
          <a:xfrm>
            <a:off x="685800" y="5105400"/>
            <a:ext cx="7772400" cy="685800"/>
          </a:xfrm>
        </p:spPr>
        <p:txBody>
          <a:bodyPr>
            <a:normAutofit/>
          </a:bodyPr>
          <a:lstStyle>
            <a:lvl1pPr>
              <a:defRPr sz="1800"/>
            </a:lvl1pPr>
          </a:lstStyle>
          <a:p>
            <a:pPr lvl="0"/>
            <a:r>
              <a:rPr lang="en-US"/>
              <a:t>Click to edit Master text styles</a:t>
            </a:r>
          </a:p>
        </p:txBody>
      </p:sp>
      <p:pic>
        <p:nvPicPr>
          <p:cNvPr id="13" name="Picture 16" descr="DOE_Office_Science_blk_side.png"/>
          <p:cNvPicPr>
            <a:picLocks noChangeAspect="1"/>
          </p:cNvPicPr>
          <p:nvPr/>
        </p:nvPicPr>
        <p:blipFill>
          <a:blip r:embed="rId4"/>
          <a:srcRect/>
          <a:stretch>
            <a:fillRect/>
          </a:stretch>
        </p:blipFill>
        <p:spPr bwMode="auto">
          <a:xfrm>
            <a:off x="7684162" y="6516711"/>
            <a:ext cx="1268346" cy="214313"/>
          </a:xfrm>
          <a:prstGeom prst="rect">
            <a:avLst/>
          </a:prstGeom>
          <a:noFill/>
          <a:ln w="9525">
            <a:noFill/>
            <a:miter lim="800000"/>
            <a:headEnd/>
            <a:tailEnd/>
          </a:ln>
        </p:spPr>
      </p:pic>
      <p:cxnSp>
        <p:nvCxnSpPr>
          <p:cNvPr id="11" name="Straight Connector 10"/>
          <p:cNvCxnSpPr/>
          <p:nvPr/>
        </p:nvCxnSpPr>
        <p:spPr>
          <a:xfrm>
            <a:off x="0" y="151315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193" y="1295400"/>
            <a:ext cx="7313613" cy="4892040"/>
          </a:xfrm>
        </p:spPr>
        <p:txBody>
          <a:bodyPr/>
          <a:lstStyle>
            <a:lvl3pPr>
              <a:spcBef>
                <a:spcPts val="400"/>
              </a:spcBef>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5"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9"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7" name="Title 1"/>
          <p:cNvSpPr>
            <a:spLocks noGrp="1"/>
          </p:cNvSpPr>
          <p:nvPr>
            <p:ph type="title"/>
          </p:nvPr>
        </p:nvSpPr>
        <p:spPr>
          <a:xfrm>
            <a:off x="914400" y="76200"/>
            <a:ext cx="7772400" cy="769143"/>
          </a:xfrm>
        </p:spPr>
        <p:txBody>
          <a:bodyPr/>
          <a:lstStyle/>
          <a:p>
            <a:r>
              <a:rPr lang="en-US"/>
              <a:t>Click to edit Master title style</a:t>
            </a:r>
            <a:endParaRPr dirty="0"/>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3566160" cy="489204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295400"/>
            <a:ext cx="3566160" cy="48920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9"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1"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lvl1pPr>
              <a:defRPr/>
            </a:lvl1pPr>
          </a:lstStyle>
          <a:p>
            <a:r>
              <a:rPr lang="en-US"/>
              <a:t>Click to edit Master title style</a:t>
            </a:r>
            <a:endParaRPr dirty="0"/>
          </a:p>
        </p:txBody>
      </p:sp>
      <p:sp>
        <p:nvSpPr>
          <p:cNvPr id="3" name="Text Placeholder 2"/>
          <p:cNvSpPr>
            <a:spLocks noGrp="1"/>
          </p:cNvSpPr>
          <p:nvPr>
            <p:ph type="body" idx="1"/>
          </p:nvPr>
        </p:nvSpPr>
        <p:spPr>
          <a:xfrm>
            <a:off x="897368" y="1295400"/>
            <a:ext cx="3566159" cy="584035"/>
          </a:xfrm>
          <a:solidFill>
            <a:schemeClr val="accent6"/>
          </a:solidFill>
        </p:spPr>
        <p:txBody>
          <a:bodyPr anchor="ctr" anchorCtr="0">
            <a:normAutofit/>
          </a:bodyPr>
          <a:lstStyle>
            <a:lvl1pPr marL="0" indent="0" algn="ctr">
              <a:spcBef>
                <a:spcPct val="0"/>
              </a:spcBef>
              <a:buNone/>
              <a:defRPr sz="1800" b="1" i="0" baseline="0">
                <a:solidFill>
                  <a:schemeClr val="tx1"/>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1879435"/>
            <a:ext cx="3566160" cy="4308004"/>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6514" y="1295400"/>
            <a:ext cx="3566160" cy="584035"/>
          </a:xfrm>
          <a:solidFill>
            <a:schemeClr val="accent6"/>
          </a:solidFill>
        </p:spPr>
        <p:txBody>
          <a:bodyPr anchor="ctr" anchorCtr="0">
            <a:normAutofit/>
          </a:bodyPr>
          <a:lstStyle>
            <a:lvl1pPr marL="0" indent="0" algn="ctr">
              <a:spcBef>
                <a:spcPct val="0"/>
              </a:spcBef>
              <a:buNone/>
              <a:defRPr sz="1800" b="1" i="0" baseline="0">
                <a:solidFill>
                  <a:schemeClr val="tx1"/>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1879435"/>
            <a:ext cx="3566160" cy="4308004"/>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6"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7"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1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 Top and Bottom">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731520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3"/>
          </p:nvPr>
        </p:nvSpPr>
        <p:spPr>
          <a:xfrm>
            <a:off x="914400" y="3901440"/>
            <a:ext cx="731520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10"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2"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11" name="Content Placeholder 2"/>
          <p:cNvSpPr>
            <a:spLocks noGrp="1"/>
          </p:cNvSpPr>
          <p:nvPr>
            <p:ph sz="half" idx="14"/>
          </p:nvPr>
        </p:nvSpPr>
        <p:spPr>
          <a:xfrm>
            <a:off x="4645152" y="1295400"/>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sz="half" idx="15"/>
          </p:nvPr>
        </p:nvSpPr>
        <p:spPr>
          <a:xfrm>
            <a:off x="4645152" y="3901441"/>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
          </p:nvPr>
        </p:nvSpPr>
        <p:spPr>
          <a:xfrm>
            <a:off x="914400" y="1295401"/>
            <a:ext cx="3566160" cy="489204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13"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5"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3"/>
          </p:nvPr>
        </p:nvSpPr>
        <p:spPr>
          <a:xfrm>
            <a:off x="914400" y="390144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half" idx="14"/>
          </p:nvPr>
        </p:nvSpPr>
        <p:spPr>
          <a:xfrm>
            <a:off x="4645152" y="129540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sz="half" idx="15"/>
          </p:nvPr>
        </p:nvSpPr>
        <p:spPr>
          <a:xfrm>
            <a:off x="4645152" y="390144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13"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5"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6"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7"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9"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6"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8"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9" name="Rectangle 8"/>
          <p:cNvSpPr/>
          <p:nvPr/>
        </p:nvSpPr>
        <p:spPr>
          <a:xfrm>
            <a:off x="0" y="1"/>
            <a:ext cx="9144000" cy="6324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pic>
        <p:nvPicPr>
          <p:cNvPr id="7" name="Picture 16" descr="DOE_Office_Science_blk_side.png"/>
          <p:cNvPicPr>
            <a:picLocks noChangeAspect="1"/>
          </p:cNvPicPr>
          <p:nvPr/>
        </p:nvPicPr>
        <p:blipFill>
          <a:blip r:embed="rId2"/>
          <a:srcRect/>
          <a:stretch>
            <a:fillRect/>
          </a:stretch>
        </p:blipFill>
        <p:spPr bwMode="auto">
          <a:xfrm>
            <a:off x="7684162" y="6516711"/>
            <a:ext cx="1268346" cy="214313"/>
          </a:xfrm>
          <a:prstGeom prst="rect">
            <a:avLst/>
          </a:prstGeom>
          <a:noFill/>
          <a:ln w="9525">
            <a:noFill/>
            <a:miter lim="800000"/>
            <a:headEnd/>
            <a:tailEnd/>
          </a:ln>
        </p:spPr>
      </p:pic>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Rectangle 16"/>
          <p:cNvSpPr/>
          <p:nvPr/>
        </p:nvSpPr>
        <p:spPr>
          <a:xfrm>
            <a:off x="0" y="981075"/>
            <a:ext cx="9144000" cy="5343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sp>
        <p:nvSpPr>
          <p:cNvPr id="10" name="Date Placeholder 3"/>
          <p:cNvSpPr>
            <a:spLocks noGrp="1"/>
          </p:cNvSpPr>
          <p:nvPr>
            <p:ph type="dt" sz="half" idx="2"/>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5/1/20</a:t>
            </a:fld>
            <a:endParaRPr lang="en-US"/>
          </a:p>
        </p:txBody>
      </p:sp>
      <p:sp>
        <p:nvSpPr>
          <p:cNvPr id="11" name="Footer Placeholder 4"/>
          <p:cNvSpPr>
            <a:spLocks noGrp="1"/>
          </p:cNvSpPr>
          <p:nvPr>
            <p:ph type="ftr" sz="quarter" idx="3"/>
          </p:nvPr>
        </p:nvSpPr>
        <p:spPr>
          <a:xfrm>
            <a:off x="960438" y="6516711"/>
            <a:ext cx="5486400" cy="259278"/>
          </a:xfrm>
          <a:prstGeom prst="rect">
            <a:avLst/>
          </a:prstGeom>
        </p:spPr>
        <p:txBody>
          <a:bodyPr/>
          <a:lstStyle>
            <a:lvl1pPr algn="ctr">
              <a:defRPr sz="900"/>
            </a:lvl1pPr>
          </a:lstStyle>
          <a:p>
            <a:endParaRPr lang="en-US"/>
          </a:p>
        </p:txBody>
      </p:sp>
      <p:sp>
        <p:nvSpPr>
          <p:cNvPr id="16" name="Slide Number Placeholder 5"/>
          <p:cNvSpPr>
            <a:spLocks noGrp="1"/>
          </p:cNvSpPr>
          <p:nvPr>
            <p:ph type="sldNum" sz="quarter" idx="4"/>
          </p:nvPr>
        </p:nvSpPr>
        <p:spPr>
          <a:xfrm>
            <a:off x="6477000" y="6516711"/>
            <a:ext cx="672546" cy="250614"/>
          </a:xfrm>
          <a:prstGeom prst="rect">
            <a:avLst/>
          </a:prstGeom>
        </p:spPr>
        <p:txBody>
          <a:bodyPr/>
          <a:lstStyle>
            <a:lvl1pPr algn="r">
              <a:defRPr sz="900"/>
            </a:lvl1pPr>
          </a:lstStyle>
          <a:p>
            <a:fld id="{C41FD94A-3280-6B4A-962C-1D6736B77269}" type="slidenum">
              <a:rPr lang="en-US" smtClean="0"/>
              <a:pPr/>
              <a:t>‹#›</a:t>
            </a:fld>
            <a:endParaRPr lang="en-US"/>
          </a:p>
        </p:txBody>
      </p:sp>
      <p:sp>
        <p:nvSpPr>
          <p:cNvPr id="2" name="Title Placeholder 1"/>
          <p:cNvSpPr>
            <a:spLocks noGrp="1"/>
          </p:cNvSpPr>
          <p:nvPr>
            <p:ph type="title"/>
          </p:nvPr>
        </p:nvSpPr>
        <p:spPr>
          <a:xfrm>
            <a:off x="914400" y="71438"/>
            <a:ext cx="7772400" cy="769143"/>
          </a:xfrm>
          <a:prstGeom prst="rect">
            <a:avLst/>
          </a:prstGeom>
        </p:spPr>
        <p:txBody>
          <a:bodyPr vert="horz" lIns="91440" tIns="45720" rIns="91440" bIns="45720" rtlCol="0" anchor="ctr">
            <a:noAutofit/>
          </a:bodyPr>
          <a:lstStyle/>
          <a:p>
            <a:r>
              <a:rPr lang="en-US"/>
              <a:t>Click to edit Master title style</a:t>
            </a:r>
            <a:endParaRPr dirty="0"/>
          </a:p>
        </p:txBody>
      </p:sp>
      <p:sp>
        <p:nvSpPr>
          <p:cNvPr id="3" name="Text Placeholder 2"/>
          <p:cNvSpPr>
            <a:spLocks noGrp="1"/>
          </p:cNvSpPr>
          <p:nvPr>
            <p:ph type="body" idx="1"/>
          </p:nvPr>
        </p:nvSpPr>
        <p:spPr>
          <a:xfrm>
            <a:off x="914400" y="1295400"/>
            <a:ext cx="7313613" cy="489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18" name="Picture 16" descr="LBL_logo_bl_notext.png"/>
          <p:cNvPicPr>
            <a:picLocks noChangeAspect="1"/>
          </p:cNvPicPr>
          <p:nvPr/>
        </p:nvPicPr>
        <p:blipFill>
          <a:blip r:embed="rId11"/>
          <a:srcRect/>
          <a:stretch>
            <a:fillRect/>
          </a:stretch>
        </p:blipFill>
        <p:spPr bwMode="auto">
          <a:xfrm>
            <a:off x="192088" y="250825"/>
            <a:ext cx="628650" cy="476250"/>
          </a:xfrm>
          <a:prstGeom prst="rect">
            <a:avLst/>
          </a:prstGeom>
          <a:noFill/>
          <a:ln w="9525">
            <a:noFill/>
            <a:miter lim="800000"/>
            <a:headEnd/>
            <a:tailEnd/>
          </a:ln>
        </p:spPr>
      </p:pic>
      <p:cxnSp>
        <p:nvCxnSpPr>
          <p:cNvPr id="20" name="Straight Connector 19"/>
          <p:cNvCxnSpPr/>
          <p:nvPr/>
        </p:nvCxnSpPr>
        <p:spPr>
          <a:xfrm>
            <a:off x="0" y="9652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6" descr="DOE_Office_Science_blk_side.png"/>
          <p:cNvPicPr>
            <a:picLocks noChangeAspect="1"/>
          </p:cNvPicPr>
          <p:nvPr/>
        </p:nvPicPr>
        <p:blipFill>
          <a:blip r:embed="rId12"/>
          <a:srcRect/>
          <a:stretch>
            <a:fillRect/>
          </a:stretch>
        </p:blipFill>
        <p:spPr bwMode="auto">
          <a:xfrm>
            <a:off x="7684162" y="6516711"/>
            <a:ext cx="1268346" cy="214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ransition advTm="1000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spcBef>
          <a:spcPts val="800"/>
        </a:spcBef>
        <a:buClr>
          <a:schemeClr val="accent1"/>
        </a:buClr>
        <a:buSzPct val="100000"/>
        <a:buFont typeface="Arial"/>
        <a:buNone/>
        <a:defRPr sz="1800" kern="1200">
          <a:solidFill>
            <a:schemeClr val="tx1"/>
          </a:solidFill>
          <a:latin typeface="+mn-lt"/>
          <a:ea typeface="+mn-ea"/>
          <a:cs typeface="+mn-cs"/>
        </a:defRPr>
      </a:lvl1pPr>
      <a:lvl2pPr marL="230188" indent="-230188" algn="l" defTabSz="914400" rtl="0" eaLnBrk="1" latinLnBrk="0" hangingPunct="1">
        <a:spcBef>
          <a:spcPts val="400"/>
        </a:spcBef>
        <a:buClr>
          <a:schemeClr val="accent1"/>
        </a:buClr>
        <a:buSzPct val="100000"/>
        <a:buFont typeface="Arial"/>
        <a:buChar char="•"/>
        <a:defRPr sz="1800" kern="1200">
          <a:solidFill>
            <a:schemeClr val="tx1"/>
          </a:solidFill>
          <a:latin typeface="+mn-lt"/>
          <a:ea typeface="+mn-ea"/>
          <a:cs typeface="+mn-cs"/>
        </a:defRPr>
      </a:lvl2pPr>
      <a:lvl3pPr marL="460375" indent="-230188" algn="l" defTabSz="914400" rtl="0" eaLnBrk="1" latinLnBrk="0" hangingPunct="1">
        <a:spcBef>
          <a:spcPts val="0"/>
        </a:spcBef>
        <a:buClr>
          <a:schemeClr val="accent1"/>
        </a:buClr>
        <a:buSzPct val="100000"/>
        <a:buFont typeface="Lucida Grande"/>
        <a:buChar char="–"/>
        <a:defRPr sz="1800" kern="1200">
          <a:solidFill>
            <a:schemeClr val="tx1"/>
          </a:solidFill>
          <a:latin typeface="+mn-lt"/>
          <a:ea typeface="+mn-ea"/>
          <a:cs typeface="+mn-cs"/>
        </a:defRPr>
      </a:lvl3pPr>
      <a:lvl4pPr marL="1597025" indent="-341313" algn="l" defTabSz="914400" rtl="0" eaLnBrk="1" latinLnBrk="0" hangingPunct="1">
        <a:spcBef>
          <a:spcPts val="600"/>
        </a:spcBef>
        <a:buClr>
          <a:schemeClr val="accent1"/>
        </a:buClr>
        <a:buSzPct val="100000"/>
        <a:buFont typeface="Arial"/>
        <a:buChar char="•"/>
        <a:defRPr sz="1800" kern="1200">
          <a:solidFill>
            <a:schemeClr val="tx1"/>
          </a:solidFill>
          <a:latin typeface="+mn-lt"/>
          <a:ea typeface="+mn-ea"/>
          <a:cs typeface="+mn-cs"/>
        </a:defRPr>
      </a:lvl4pPr>
      <a:lvl5pPr marL="1938338" indent="-341313" algn="l" defTabSz="914400" rtl="0" eaLnBrk="1" latinLnBrk="0" hangingPunct="1">
        <a:spcBef>
          <a:spcPts val="600"/>
        </a:spcBef>
        <a:buClr>
          <a:schemeClr val="accent1"/>
        </a:buClr>
        <a:buSzPct val="100000"/>
        <a:buFont typeface="Arial"/>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52400" y="1663700"/>
            <a:ext cx="8851900" cy="2027354"/>
          </a:xfrm>
        </p:spPr>
        <p:txBody>
          <a:bodyPr/>
          <a:lstStyle/>
          <a:p>
            <a:pPr algn="ctr"/>
            <a:r>
              <a:rPr lang="en-US" sz="3200" dirty="0"/>
              <a:t>Evaluation and projection of long period return values of extreme daily precipitation in the CMIP5 and CMIP6 models</a:t>
            </a:r>
          </a:p>
        </p:txBody>
      </p:sp>
      <p:sp>
        <p:nvSpPr>
          <p:cNvPr id="10" name="Subtitle 9"/>
          <p:cNvSpPr>
            <a:spLocks noGrp="1"/>
          </p:cNvSpPr>
          <p:nvPr>
            <p:ph type="subTitle" idx="1"/>
          </p:nvPr>
        </p:nvSpPr>
        <p:spPr>
          <a:xfrm>
            <a:off x="279400" y="4393580"/>
            <a:ext cx="8178800" cy="1435720"/>
          </a:xfrm>
        </p:spPr>
        <p:txBody>
          <a:bodyPr>
            <a:normAutofit/>
          </a:bodyPr>
          <a:lstStyle/>
          <a:p>
            <a:r>
              <a:rPr lang="en-US" sz="2000" dirty="0">
                <a:solidFill>
                  <a:srgbClr val="FF0000"/>
                </a:solidFill>
              </a:rPr>
              <a:t>Michael F. </a:t>
            </a:r>
            <a:r>
              <a:rPr lang="en-US" sz="2000" dirty="0" err="1">
                <a:solidFill>
                  <a:srgbClr val="FF0000"/>
                </a:solidFill>
              </a:rPr>
              <a:t>Wehner</a:t>
            </a:r>
            <a:endParaRPr lang="en-US" sz="2000" dirty="0">
              <a:solidFill>
                <a:srgbClr val="FF0000"/>
              </a:solidFill>
            </a:endParaRPr>
          </a:p>
          <a:p>
            <a:r>
              <a:rPr lang="en-US" sz="2000" dirty="0">
                <a:solidFill>
                  <a:srgbClr val="FF0000"/>
                </a:solidFill>
              </a:rPr>
              <a:t>Lawrence Berkeley National Laboratory</a:t>
            </a:r>
          </a:p>
          <a:p>
            <a:r>
              <a:rPr lang="en-US" sz="2000" dirty="0">
                <a:solidFill>
                  <a:srgbClr val="FF0000"/>
                </a:solidFill>
              </a:rPr>
              <a:t>Peter </a:t>
            </a:r>
            <a:r>
              <a:rPr lang="en-US" sz="2000" dirty="0" err="1">
                <a:solidFill>
                  <a:srgbClr val="FF0000"/>
                </a:solidFill>
              </a:rPr>
              <a:t>Gleckler</a:t>
            </a:r>
            <a:r>
              <a:rPr lang="en-US" sz="2000" dirty="0">
                <a:solidFill>
                  <a:srgbClr val="FF0000"/>
                </a:solidFill>
              </a:rPr>
              <a:t>, </a:t>
            </a:r>
            <a:r>
              <a:rPr lang="en-US" sz="2000" dirty="0" err="1">
                <a:solidFill>
                  <a:srgbClr val="FF0000"/>
                </a:solidFill>
              </a:rPr>
              <a:t>Jiwoo</a:t>
            </a:r>
            <a:r>
              <a:rPr lang="en-US" sz="2000" dirty="0">
                <a:solidFill>
                  <a:srgbClr val="FF0000"/>
                </a:solidFill>
              </a:rPr>
              <a:t> Lee</a:t>
            </a:r>
          </a:p>
          <a:p>
            <a:r>
              <a:rPr lang="en-US" sz="2000" dirty="0">
                <a:solidFill>
                  <a:srgbClr val="FF0000"/>
                </a:solidFill>
              </a:rPr>
              <a:t>Lawrence Livermore National Laboratory</a:t>
            </a:r>
          </a:p>
          <a:p>
            <a:endParaRPr lang="en-US" dirty="0">
              <a:solidFill>
                <a:srgbClr val="FF0000"/>
              </a:solidFill>
            </a:endParaRPr>
          </a:p>
        </p:txBody>
      </p:sp>
      <p:sp>
        <p:nvSpPr>
          <p:cNvPr id="11" name="Text Placeholder 10"/>
          <p:cNvSpPr>
            <a:spLocks noGrp="1"/>
          </p:cNvSpPr>
          <p:nvPr>
            <p:ph type="body" sz="quarter" idx="10"/>
          </p:nvPr>
        </p:nvSpPr>
        <p:spPr>
          <a:xfrm>
            <a:off x="685800" y="5715000"/>
            <a:ext cx="7772400" cy="444500"/>
          </a:xfrm>
        </p:spPr>
        <p:txBody>
          <a:bodyPr>
            <a:noAutofit/>
          </a:bodyPr>
          <a:lstStyle/>
          <a:p>
            <a:r>
              <a:rPr lang="en-US" sz="2400" dirty="0"/>
              <a:t>European Geophysical Union, May 5, 2020</a:t>
            </a:r>
          </a:p>
          <a:p>
            <a:endParaRPr lang="en-US" sz="2400" dirty="0"/>
          </a:p>
          <a:p>
            <a:endParaRPr lang="en-US" sz="2400" dirty="0"/>
          </a:p>
          <a:p>
            <a:endParaRPr lang="en-US" sz="2400" dirty="0"/>
          </a:p>
        </p:txBody>
      </p:sp>
    </p:spTree>
    <p:extLst>
      <p:ext uri="{BB962C8B-B14F-4D97-AF65-F5344CB8AC3E}">
        <p14:creationId xmlns:p14="http://schemas.microsoft.com/office/powerpoint/2010/main" val="3311017452"/>
      </p:ext>
    </p:extLst>
  </p:cSld>
  <p:clrMapOvr>
    <a:masterClrMapping/>
  </p:clrMapOvr>
  <p:transition advTm="1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A0B7AA-57D6-2749-8DCB-C788DF8434BA}"/>
              </a:ext>
            </a:extLst>
          </p:cNvPr>
          <p:cNvPicPr>
            <a:picLocks noGrp="1" noChangeAspect="1"/>
          </p:cNvPicPr>
          <p:nvPr>
            <p:ph idx="1"/>
          </p:nvPr>
        </p:nvPicPr>
        <p:blipFill>
          <a:blip r:embed="rId2"/>
          <a:stretch>
            <a:fillRect/>
          </a:stretch>
        </p:blipFill>
        <p:spPr>
          <a:xfrm>
            <a:off x="104584" y="1248936"/>
            <a:ext cx="8934831" cy="3724508"/>
          </a:xfrm>
        </p:spPr>
      </p:pic>
      <p:sp>
        <p:nvSpPr>
          <p:cNvPr id="3" name="Title 2">
            <a:extLst>
              <a:ext uri="{FF2B5EF4-FFF2-40B4-BE49-F238E27FC236}">
                <a16:creationId xmlns:a16="http://schemas.microsoft.com/office/drawing/2014/main" id="{1F64354B-65CE-AD44-93CD-226DF83D8D4E}"/>
              </a:ext>
            </a:extLst>
          </p:cNvPr>
          <p:cNvSpPr>
            <a:spLocks noGrp="1"/>
          </p:cNvSpPr>
          <p:nvPr>
            <p:ph type="title"/>
          </p:nvPr>
        </p:nvSpPr>
        <p:spPr/>
        <p:txBody>
          <a:bodyPr/>
          <a:lstStyle/>
          <a:p>
            <a:r>
              <a:rPr lang="en-US" dirty="0"/>
              <a:t>Boreal summer skill smaller than annual</a:t>
            </a:r>
          </a:p>
        </p:txBody>
      </p:sp>
      <p:sp>
        <p:nvSpPr>
          <p:cNvPr id="7" name="Rectangle 6">
            <a:extLst>
              <a:ext uri="{FF2B5EF4-FFF2-40B4-BE49-F238E27FC236}">
                <a16:creationId xmlns:a16="http://schemas.microsoft.com/office/drawing/2014/main" id="{2492A5F9-28F1-D643-AC41-C74B26E2670E}"/>
              </a:ext>
            </a:extLst>
          </p:cNvPr>
          <p:cNvSpPr/>
          <p:nvPr/>
        </p:nvSpPr>
        <p:spPr>
          <a:xfrm>
            <a:off x="825193" y="5213413"/>
            <a:ext cx="1304690" cy="830997"/>
          </a:xfrm>
          <a:prstGeom prst="rect">
            <a:avLst/>
          </a:prstGeom>
        </p:spPr>
        <p:txBody>
          <a:bodyPr wrap="square">
            <a:spAutoFit/>
          </a:bodyPr>
          <a:lstStyle/>
          <a:p>
            <a:r>
              <a:rPr lang="en-US" sz="2400" b="1" dirty="0">
                <a:solidFill>
                  <a:srgbClr val="FF0000"/>
                </a:solidFill>
              </a:rPr>
              <a:t>CMIP5</a:t>
            </a:r>
          </a:p>
          <a:p>
            <a:r>
              <a:rPr lang="en-US" sz="2400" b="1" dirty="0">
                <a:solidFill>
                  <a:srgbClr val="0070C0"/>
                </a:solidFill>
              </a:rPr>
              <a:t>CMIP6</a:t>
            </a:r>
          </a:p>
        </p:txBody>
      </p:sp>
      <p:sp>
        <p:nvSpPr>
          <p:cNvPr id="8" name="TextBox 7">
            <a:extLst>
              <a:ext uri="{FF2B5EF4-FFF2-40B4-BE49-F238E27FC236}">
                <a16:creationId xmlns:a16="http://schemas.microsoft.com/office/drawing/2014/main" id="{32E337FF-46C2-F14D-B068-8B959E2E5CB9}"/>
              </a:ext>
            </a:extLst>
          </p:cNvPr>
          <p:cNvSpPr txBox="1"/>
          <p:nvPr/>
        </p:nvSpPr>
        <p:spPr>
          <a:xfrm>
            <a:off x="3178098" y="5213413"/>
            <a:ext cx="3954929" cy="369332"/>
          </a:xfrm>
          <a:prstGeom prst="rect">
            <a:avLst/>
          </a:prstGeom>
          <a:noFill/>
          <a:ln>
            <a:solidFill>
              <a:schemeClr val="accent1"/>
            </a:solidFill>
          </a:ln>
        </p:spPr>
        <p:txBody>
          <a:bodyPr wrap="none" rtlCol="0">
            <a:spAutoFit/>
          </a:bodyPr>
          <a:lstStyle/>
          <a:p>
            <a:r>
              <a:rPr lang="en-US" dirty="0"/>
              <a:t>Summer is less clustered than winter</a:t>
            </a:r>
          </a:p>
        </p:txBody>
      </p:sp>
    </p:spTree>
    <p:extLst>
      <p:ext uri="{BB962C8B-B14F-4D97-AF65-F5344CB8AC3E}">
        <p14:creationId xmlns:p14="http://schemas.microsoft.com/office/powerpoint/2010/main" val="3011433993"/>
      </p:ext>
    </p:extLst>
  </p:cSld>
  <p:clrMapOvr>
    <a:masterClrMapping/>
  </p:clrMapOvr>
  <p:transition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95719-8AB7-9D45-9CC8-A74D6CE56D7A}"/>
              </a:ext>
            </a:extLst>
          </p:cNvPr>
          <p:cNvSpPr>
            <a:spLocks noGrp="1"/>
          </p:cNvSpPr>
          <p:nvPr>
            <p:ph idx="1"/>
          </p:nvPr>
        </p:nvSpPr>
        <p:spPr>
          <a:xfrm>
            <a:off x="356839" y="1193180"/>
            <a:ext cx="4215161" cy="4994260"/>
          </a:xfrm>
        </p:spPr>
        <p:txBody>
          <a:bodyPr/>
          <a:lstStyle/>
          <a:p>
            <a:pPr marL="285750" indent="-285750">
              <a:buFont typeface="Arial" panose="020B0604020202020204" pitchFamily="34" charset="0"/>
              <a:buChar char="•"/>
            </a:pPr>
            <a:r>
              <a:rPr lang="en-US" dirty="0"/>
              <a:t>This is not unexpected.</a:t>
            </a:r>
          </a:p>
          <a:p>
            <a:pPr marL="285750" indent="-285750">
              <a:buFont typeface="Arial" panose="020B0604020202020204" pitchFamily="34" charset="0"/>
              <a:buChar char="•"/>
            </a:pPr>
            <a:r>
              <a:rPr lang="en-US" dirty="0"/>
              <a:t>Extremes occur at different stations within a grid box on different days.</a:t>
            </a:r>
          </a:p>
          <a:p>
            <a:pPr marL="515938" lvl="1" indent="-285750">
              <a:buFont typeface="Arial" panose="020B0604020202020204" pitchFamily="34" charset="0"/>
              <a:buChar char="•"/>
            </a:pPr>
            <a:r>
              <a:rPr lang="en-US" dirty="0"/>
              <a:t>Averaging station Rx1day is larger than calculating Rx1day on cellular daily precipitation</a:t>
            </a:r>
          </a:p>
          <a:p>
            <a:pPr marL="515938" lvl="1" indent="-285750">
              <a:buFont typeface="Arial" panose="020B0604020202020204" pitchFamily="34" charset="0"/>
              <a:buChar char="•"/>
            </a:pPr>
            <a:r>
              <a:rPr lang="en-US" dirty="0"/>
              <a:t>This is inappropriate for model evaluation.</a:t>
            </a:r>
          </a:p>
          <a:p>
            <a:pPr marL="515938" lvl="1" indent="-285750">
              <a:buFont typeface="Arial" panose="020B0604020202020204" pitchFamily="34" charset="0"/>
              <a:buChar char="•"/>
            </a:pPr>
            <a:r>
              <a:rPr lang="en-US" dirty="0"/>
              <a:t>Gervais et al (2013)</a:t>
            </a:r>
          </a:p>
          <a:p>
            <a:pPr marL="285750" indent="-285750">
              <a:buFont typeface="Arial" panose="020B0604020202020204" pitchFamily="34" charset="0"/>
              <a:buChar char="•"/>
            </a:pPr>
            <a:r>
              <a:rPr lang="en-US" dirty="0"/>
              <a:t>REGEN: models too wet</a:t>
            </a:r>
          </a:p>
          <a:p>
            <a:pPr marL="285750" indent="-285750">
              <a:buFont typeface="Arial" panose="020B0604020202020204" pitchFamily="34" charset="0"/>
              <a:buChar char="•"/>
            </a:pPr>
            <a:r>
              <a:rPr lang="en-US" dirty="0"/>
              <a:t>HadEX3: models too dry.</a:t>
            </a:r>
          </a:p>
          <a:p>
            <a:pPr marL="285750" indent="-285750">
              <a:buFont typeface="Arial" panose="020B0604020202020204" pitchFamily="34" charset="0"/>
              <a:buChar char="•"/>
            </a:pPr>
            <a:r>
              <a:rPr lang="en-US" dirty="0"/>
              <a:t>ERA5: models are mixed.</a:t>
            </a:r>
          </a:p>
        </p:txBody>
      </p:sp>
      <p:sp>
        <p:nvSpPr>
          <p:cNvPr id="3" name="Title 2">
            <a:extLst>
              <a:ext uri="{FF2B5EF4-FFF2-40B4-BE49-F238E27FC236}">
                <a16:creationId xmlns:a16="http://schemas.microsoft.com/office/drawing/2014/main" id="{2928383E-1D98-3A42-8F09-61376178D304}"/>
              </a:ext>
            </a:extLst>
          </p:cNvPr>
          <p:cNvSpPr>
            <a:spLocks noGrp="1"/>
          </p:cNvSpPr>
          <p:nvPr>
            <p:ph type="title"/>
          </p:nvPr>
        </p:nvSpPr>
        <p:spPr/>
        <p:txBody>
          <a:bodyPr/>
          <a:lstStyle/>
          <a:p>
            <a:r>
              <a:rPr lang="en-US" dirty="0"/>
              <a:t>Large differences if HadEX3 is the reference</a:t>
            </a:r>
          </a:p>
        </p:txBody>
      </p:sp>
      <p:pic>
        <p:nvPicPr>
          <p:cNvPr id="7" name="Picture 6">
            <a:extLst>
              <a:ext uri="{FF2B5EF4-FFF2-40B4-BE49-F238E27FC236}">
                <a16:creationId xmlns:a16="http://schemas.microsoft.com/office/drawing/2014/main" id="{55BE90B9-3CA6-C04D-A839-1D39C2C524C7}"/>
              </a:ext>
            </a:extLst>
          </p:cNvPr>
          <p:cNvPicPr>
            <a:picLocks noChangeAspect="1"/>
          </p:cNvPicPr>
          <p:nvPr/>
        </p:nvPicPr>
        <p:blipFill rotWithShape="1">
          <a:blip r:embed="rId2"/>
          <a:srcRect t="32312" b="1018"/>
          <a:stretch/>
        </p:blipFill>
        <p:spPr>
          <a:xfrm>
            <a:off x="4529655" y="1312867"/>
            <a:ext cx="4614345" cy="5389016"/>
          </a:xfrm>
          <a:prstGeom prst="rect">
            <a:avLst/>
          </a:prstGeom>
        </p:spPr>
      </p:pic>
      <p:sp>
        <p:nvSpPr>
          <p:cNvPr id="8" name="TextBox 7">
            <a:extLst>
              <a:ext uri="{FF2B5EF4-FFF2-40B4-BE49-F238E27FC236}">
                <a16:creationId xmlns:a16="http://schemas.microsoft.com/office/drawing/2014/main" id="{C67CCB7C-3246-8F48-9EEA-C82864942AAA}"/>
              </a:ext>
            </a:extLst>
          </p:cNvPr>
          <p:cNvSpPr txBox="1"/>
          <p:nvPr/>
        </p:nvSpPr>
        <p:spPr>
          <a:xfrm>
            <a:off x="6055112" y="1025915"/>
            <a:ext cx="2527556" cy="369332"/>
          </a:xfrm>
          <a:prstGeom prst="rect">
            <a:avLst/>
          </a:prstGeom>
          <a:noFill/>
        </p:spPr>
        <p:txBody>
          <a:bodyPr wrap="square" rtlCol="0">
            <a:spAutoFit/>
          </a:bodyPr>
          <a:lstStyle/>
          <a:p>
            <a:r>
              <a:rPr lang="en-US" dirty="0"/>
              <a:t>Annual Rx1day errors</a:t>
            </a:r>
          </a:p>
        </p:txBody>
      </p:sp>
    </p:spTree>
    <p:extLst>
      <p:ext uri="{BB962C8B-B14F-4D97-AF65-F5344CB8AC3E}">
        <p14:creationId xmlns:p14="http://schemas.microsoft.com/office/powerpoint/2010/main" val="3668673310"/>
      </p:ext>
    </p:extLst>
  </p:cSld>
  <p:clrMapOvr>
    <a:masterClrMapping/>
  </p:clrMapOvr>
  <p:transition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EBCA44-BA5B-D84C-8FC0-7356DF814A58}"/>
              </a:ext>
            </a:extLst>
          </p:cNvPr>
          <p:cNvSpPr>
            <a:spLocks noGrp="1"/>
          </p:cNvSpPr>
          <p:nvPr>
            <p:ph idx="1"/>
          </p:nvPr>
        </p:nvSpPr>
        <p:spPr>
          <a:xfrm>
            <a:off x="356839" y="1092820"/>
            <a:ext cx="8486078" cy="5094620"/>
          </a:xfrm>
        </p:spPr>
        <p:txBody>
          <a:bodyPr>
            <a:normAutofit/>
          </a:bodyPr>
          <a:lstStyle/>
          <a:p>
            <a:pPr marL="285750" indent="-285750">
              <a:buFont typeface="Arial" panose="020B0604020202020204" pitchFamily="34" charset="0"/>
              <a:buChar char="•"/>
            </a:pPr>
            <a:r>
              <a:rPr lang="en-US" sz="2400" dirty="0"/>
              <a:t>IPCC AR6 WG1, chapter 11 will present future changes at “global warming targets”.</a:t>
            </a:r>
          </a:p>
          <a:p>
            <a:pPr marL="515938" lvl="1" indent="-285750">
              <a:buFont typeface="Arial" panose="020B0604020202020204" pitchFamily="34" charset="0"/>
              <a:buChar char="•"/>
            </a:pPr>
            <a:r>
              <a:rPr lang="en-US" sz="2400" dirty="0"/>
              <a:t>1.5, 2.0, 3.0, 4.0 above preindustrial GMT</a:t>
            </a:r>
          </a:p>
          <a:p>
            <a:pPr marL="515938" lvl="1" indent="-285750">
              <a:buFont typeface="Arial" panose="020B0604020202020204" pitchFamily="34" charset="0"/>
              <a:buChar char="•"/>
            </a:pPr>
            <a:r>
              <a:rPr lang="en-US" sz="2400" dirty="0"/>
              <a:t>Extracted from transient runs, not a stabilized target</a:t>
            </a:r>
          </a:p>
          <a:p>
            <a:pPr marL="746125" lvl="2" indent="-285750">
              <a:buFont typeface="Arial" panose="020B0604020202020204" pitchFamily="34" charset="0"/>
              <a:buChar char="•"/>
            </a:pPr>
            <a:r>
              <a:rPr lang="en-US" sz="2400" dirty="0"/>
              <a:t>CMIP5: RCP4.5, 6.0, 8.5</a:t>
            </a:r>
          </a:p>
          <a:p>
            <a:pPr marL="746125" lvl="2" indent="-285750">
              <a:buFont typeface="Arial" panose="020B0604020202020204" pitchFamily="34" charset="0"/>
              <a:buChar char="•"/>
            </a:pPr>
            <a:r>
              <a:rPr lang="en-US" sz="2400" dirty="0"/>
              <a:t>CMIP6: SSP245, SSP370, SSP585</a:t>
            </a:r>
          </a:p>
          <a:p>
            <a:pPr marL="746125" lvl="2" indent="-285750">
              <a:buFont typeface="Arial" panose="020B0604020202020204" pitchFamily="34" charset="0"/>
              <a:buChar char="•"/>
            </a:pPr>
            <a:r>
              <a:rPr lang="en-US" sz="2400" dirty="0"/>
              <a:t>Effectively removes transient climate sensitivity</a:t>
            </a:r>
          </a:p>
          <a:p>
            <a:pPr marL="746125" lvl="2" indent="-285750">
              <a:buFont typeface="Arial" panose="020B0604020202020204" pitchFamily="34" charset="0"/>
              <a:buChar char="•"/>
            </a:pPr>
            <a:r>
              <a:rPr lang="en-US" sz="2400" dirty="0"/>
              <a:t>Trades uncertainty in the magnitude for uncertainty in the timing</a:t>
            </a:r>
          </a:p>
        </p:txBody>
      </p:sp>
      <p:sp>
        <p:nvSpPr>
          <p:cNvPr id="3" name="Title 2">
            <a:extLst>
              <a:ext uri="{FF2B5EF4-FFF2-40B4-BE49-F238E27FC236}">
                <a16:creationId xmlns:a16="http://schemas.microsoft.com/office/drawing/2014/main" id="{CF327477-5848-604E-9F00-672D088416E8}"/>
              </a:ext>
            </a:extLst>
          </p:cNvPr>
          <p:cNvSpPr>
            <a:spLocks noGrp="1"/>
          </p:cNvSpPr>
          <p:nvPr>
            <p:ph type="title"/>
          </p:nvPr>
        </p:nvSpPr>
        <p:spPr/>
        <p:txBody>
          <a:bodyPr/>
          <a:lstStyle/>
          <a:p>
            <a:r>
              <a:rPr lang="en-US" dirty="0"/>
              <a:t>Projections</a:t>
            </a:r>
          </a:p>
        </p:txBody>
      </p:sp>
    </p:spTree>
    <p:extLst>
      <p:ext uri="{BB962C8B-B14F-4D97-AF65-F5344CB8AC3E}">
        <p14:creationId xmlns:p14="http://schemas.microsoft.com/office/powerpoint/2010/main" val="3663218565"/>
      </p:ext>
    </p:extLst>
  </p:cSld>
  <p:clrMapOvr>
    <a:masterClrMapping/>
  </p:clrMapOvr>
  <p:transition advTm="1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FB82DC8-6046-E84E-AE6C-C3249765726A}"/>
              </a:ext>
            </a:extLst>
          </p:cNvPr>
          <p:cNvGraphicFramePr>
            <a:graphicFrameLocks noGrp="1"/>
          </p:cNvGraphicFramePr>
          <p:nvPr>
            <p:ph idx="1"/>
            <p:extLst>
              <p:ext uri="{D42A27DB-BD31-4B8C-83A1-F6EECF244321}">
                <p14:modId xmlns:p14="http://schemas.microsoft.com/office/powerpoint/2010/main" val="626175305"/>
              </p:ext>
            </p:extLst>
          </p:nvPr>
        </p:nvGraphicFramePr>
        <p:xfrm>
          <a:off x="189572" y="1594624"/>
          <a:ext cx="8718665" cy="3412268"/>
        </p:xfrm>
        <a:graphic>
          <a:graphicData uri="http://schemas.openxmlformats.org/drawingml/2006/table">
            <a:tbl>
              <a:tblPr firstRow="1" firstCol="1" bandRow="1">
                <a:tableStyleId>{5C22544A-7EE6-4342-B048-85BDC9FD1C3A}</a:tableStyleId>
              </a:tblPr>
              <a:tblGrid>
                <a:gridCol w="1380372">
                  <a:extLst>
                    <a:ext uri="{9D8B030D-6E8A-4147-A177-3AD203B41FA5}">
                      <a16:colId xmlns:a16="http://schemas.microsoft.com/office/drawing/2014/main" val="3257633835"/>
                    </a:ext>
                  </a:extLst>
                </a:gridCol>
                <a:gridCol w="639436">
                  <a:extLst>
                    <a:ext uri="{9D8B030D-6E8A-4147-A177-3AD203B41FA5}">
                      <a16:colId xmlns:a16="http://schemas.microsoft.com/office/drawing/2014/main" val="3712127717"/>
                    </a:ext>
                  </a:extLst>
                </a:gridCol>
                <a:gridCol w="608987">
                  <a:extLst>
                    <a:ext uri="{9D8B030D-6E8A-4147-A177-3AD203B41FA5}">
                      <a16:colId xmlns:a16="http://schemas.microsoft.com/office/drawing/2014/main" val="1643087720"/>
                    </a:ext>
                  </a:extLst>
                </a:gridCol>
                <a:gridCol w="608987">
                  <a:extLst>
                    <a:ext uri="{9D8B030D-6E8A-4147-A177-3AD203B41FA5}">
                      <a16:colId xmlns:a16="http://schemas.microsoft.com/office/drawing/2014/main" val="2750552693"/>
                    </a:ext>
                  </a:extLst>
                </a:gridCol>
                <a:gridCol w="608987">
                  <a:extLst>
                    <a:ext uri="{9D8B030D-6E8A-4147-A177-3AD203B41FA5}">
                      <a16:colId xmlns:a16="http://schemas.microsoft.com/office/drawing/2014/main" val="1139809029"/>
                    </a:ext>
                  </a:extLst>
                </a:gridCol>
                <a:gridCol w="608987">
                  <a:extLst>
                    <a:ext uri="{9D8B030D-6E8A-4147-A177-3AD203B41FA5}">
                      <a16:colId xmlns:a16="http://schemas.microsoft.com/office/drawing/2014/main" val="1764079792"/>
                    </a:ext>
                  </a:extLst>
                </a:gridCol>
                <a:gridCol w="608987">
                  <a:extLst>
                    <a:ext uri="{9D8B030D-6E8A-4147-A177-3AD203B41FA5}">
                      <a16:colId xmlns:a16="http://schemas.microsoft.com/office/drawing/2014/main" val="2415084847"/>
                    </a:ext>
                  </a:extLst>
                </a:gridCol>
                <a:gridCol w="608987">
                  <a:extLst>
                    <a:ext uri="{9D8B030D-6E8A-4147-A177-3AD203B41FA5}">
                      <a16:colId xmlns:a16="http://schemas.microsoft.com/office/drawing/2014/main" val="3055598096"/>
                    </a:ext>
                  </a:extLst>
                </a:gridCol>
                <a:gridCol w="608987">
                  <a:extLst>
                    <a:ext uri="{9D8B030D-6E8A-4147-A177-3AD203B41FA5}">
                      <a16:colId xmlns:a16="http://schemas.microsoft.com/office/drawing/2014/main" val="4185577615"/>
                    </a:ext>
                  </a:extLst>
                </a:gridCol>
                <a:gridCol w="608987">
                  <a:extLst>
                    <a:ext uri="{9D8B030D-6E8A-4147-A177-3AD203B41FA5}">
                      <a16:colId xmlns:a16="http://schemas.microsoft.com/office/drawing/2014/main" val="1377732622"/>
                    </a:ext>
                  </a:extLst>
                </a:gridCol>
                <a:gridCol w="608987">
                  <a:extLst>
                    <a:ext uri="{9D8B030D-6E8A-4147-A177-3AD203B41FA5}">
                      <a16:colId xmlns:a16="http://schemas.microsoft.com/office/drawing/2014/main" val="3829438728"/>
                    </a:ext>
                  </a:extLst>
                </a:gridCol>
                <a:gridCol w="608987">
                  <a:extLst>
                    <a:ext uri="{9D8B030D-6E8A-4147-A177-3AD203B41FA5}">
                      <a16:colId xmlns:a16="http://schemas.microsoft.com/office/drawing/2014/main" val="3659874841"/>
                    </a:ext>
                  </a:extLst>
                </a:gridCol>
                <a:gridCol w="608987">
                  <a:extLst>
                    <a:ext uri="{9D8B030D-6E8A-4147-A177-3AD203B41FA5}">
                      <a16:colId xmlns:a16="http://schemas.microsoft.com/office/drawing/2014/main" val="2736107272"/>
                    </a:ext>
                  </a:extLst>
                </a:gridCol>
              </a:tblGrid>
              <a:tr h="227956">
                <a:tc>
                  <a:txBody>
                    <a:bodyPr/>
                    <a:lstStyle/>
                    <a:p>
                      <a:pPr marL="0" marR="0">
                        <a:spcBef>
                          <a:spcPts val="0"/>
                        </a:spcBef>
                        <a:spcAft>
                          <a:spcPts val="0"/>
                        </a:spcAft>
                      </a:pPr>
                      <a:r>
                        <a:rPr lang="en-US" sz="1100">
                          <a:effectLst/>
                        </a:rPr>
                        <a:t>Model</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gridSpan="3">
                  <a:txBody>
                    <a:bodyPr/>
                    <a:lstStyle/>
                    <a:p>
                      <a:pPr marL="0" marR="0" algn="ctr">
                        <a:spcBef>
                          <a:spcPts val="0"/>
                        </a:spcBef>
                        <a:spcAft>
                          <a:spcPts val="0"/>
                        </a:spcAft>
                      </a:pPr>
                      <a:r>
                        <a:rPr lang="en-US" sz="1100">
                          <a:effectLst/>
                        </a:rPr>
                        <a:t>1.5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100">
                          <a:effectLst/>
                        </a:rPr>
                        <a:t>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100">
                          <a:effectLst/>
                        </a:rPr>
                        <a:t>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100">
                          <a:effectLst/>
                        </a:rPr>
                        <a:t>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2354611"/>
                  </a:ext>
                </a:extLst>
              </a:tr>
              <a:tr h="448840">
                <a:tc>
                  <a:txBody>
                    <a:bodyPr/>
                    <a:lstStyle/>
                    <a:p>
                      <a:endParaRPr lang="en-US" sz="1100">
                        <a:effectLst/>
                        <a:latin typeface="Cambria" panose="02040503050406030204" pitchFamily="18" charset="0"/>
                      </a:endParaRPr>
                    </a:p>
                  </a:txBody>
                  <a:tcPr marL="61302" marR="61302" marT="0" marB="0"/>
                </a:tc>
                <a:tc>
                  <a:txBody>
                    <a:bodyPr/>
                    <a:lstStyle/>
                    <a:p>
                      <a:pPr marL="0" marR="0">
                        <a:spcBef>
                          <a:spcPts val="0"/>
                        </a:spcBef>
                        <a:spcAft>
                          <a:spcPts val="0"/>
                        </a:spcAft>
                      </a:pPr>
                      <a:r>
                        <a:rPr lang="en-US" sz="1100">
                          <a:effectLst/>
                        </a:rPr>
                        <a:t>ssp245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ssp370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ssp585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ssp245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ssp370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ssp585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ssp245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ssp370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ssp585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ssp245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ssp370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1100">
                          <a:effectLst/>
                        </a:rPr>
                        <a:t>ssp585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626262204"/>
                  </a:ext>
                </a:extLst>
              </a:tr>
              <a:tr h="227956">
                <a:tc>
                  <a:txBody>
                    <a:bodyPr/>
                    <a:lstStyle/>
                    <a:p>
                      <a:pPr marL="0" marR="0">
                        <a:spcBef>
                          <a:spcPts val="0"/>
                        </a:spcBef>
                        <a:spcAft>
                          <a:spcPts val="0"/>
                        </a:spcAft>
                      </a:pPr>
                      <a:r>
                        <a:rPr lang="en-US" sz="900">
                          <a:effectLst/>
                        </a:rPr>
                        <a:t>BCC-CSM2-MR</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833457015"/>
                  </a:ext>
                </a:extLst>
              </a:tr>
              <a:tr h="227956">
                <a:tc>
                  <a:txBody>
                    <a:bodyPr/>
                    <a:lstStyle/>
                    <a:p>
                      <a:pPr marL="0" marR="0">
                        <a:spcBef>
                          <a:spcPts val="0"/>
                        </a:spcBef>
                        <a:spcAft>
                          <a:spcPts val="0"/>
                        </a:spcAft>
                      </a:pPr>
                      <a:r>
                        <a:rPr lang="en-US" sz="900">
                          <a:effectLst/>
                        </a:rPr>
                        <a:t>BCC-ESM1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275873372"/>
                  </a:ext>
                </a:extLst>
              </a:tr>
              <a:tr h="227956">
                <a:tc>
                  <a:txBody>
                    <a:bodyPr/>
                    <a:lstStyle/>
                    <a:p>
                      <a:pPr marL="0" marR="0">
                        <a:spcBef>
                          <a:spcPts val="0"/>
                        </a:spcBef>
                        <a:spcAft>
                          <a:spcPts val="0"/>
                        </a:spcAft>
                      </a:pPr>
                      <a:r>
                        <a:rPr lang="en-US" sz="900">
                          <a:effectLst/>
                        </a:rPr>
                        <a:t>CESM2</a:t>
                      </a:r>
                      <a:r>
                        <a:rPr lang="en-US" sz="900" baseline="30000">
                          <a:effectLst/>
                        </a:rPr>
                        <a:t>a</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1233943590"/>
                  </a:ext>
                </a:extLst>
              </a:tr>
              <a:tr h="227956">
                <a:tc>
                  <a:txBody>
                    <a:bodyPr/>
                    <a:lstStyle/>
                    <a:p>
                      <a:pPr marL="0" marR="0">
                        <a:spcBef>
                          <a:spcPts val="0"/>
                        </a:spcBef>
                        <a:spcAft>
                          <a:spcPts val="0"/>
                        </a:spcAft>
                      </a:pPr>
                      <a:r>
                        <a:rPr lang="en-US" sz="900">
                          <a:effectLst/>
                        </a:rPr>
                        <a:t>CNRM-CM6-1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2269443689"/>
                  </a:ext>
                </a:extLst>
              </a:tr>
              <a:tr h="227956">
                <a:tc>
                  <a:txBody>
                    <a:bodyPr/>
                    <a:lstStyle/>
                    <a:p>
                      <a:pPr marL="0" marR="0">
                        <a:spcBef>
                          <a:spcPts val="0"/>
                        </a:spcBef>
                        <a:spcAft>
                          <a:spcPts val="0"/>
                        </a:spcAft>
                      </a:pPr>
                      <a:r>
                        <a:rPr lang="en-US" sz="900">
                          <a:effectLst/>
                        </a:rPr>
                        <a:t>CNRM-ESM2-1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1458462493"/>
                  </a:ext>
                </a:extLst>
              </a:tr>
              <a:tr h="227956">
                <a:tc>
                  <a:txBody>
                    <a:bodyPr/>
                    <a:lstStyle/>
                    <a:p>
                      <a:pPr marL="0" marR="0">
                        <a:spcBef>
                          <a:spcPts val="0"/>
                        </a:spcBef>
                        <a:spcAft>
                          <a:spcPts val="0"/>
                        </a:spcAft>
                      </a:pPr>
                      <a:r>
                        <a:rPr lang="en-US" sz="900">
                          <a:effectLst/>
                        </a:rPr>
                        <a:t>CanESM5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2388058736"/>
                  </a:ext>
                </a:extLst>
              </a:tr>
              <a:tr h="227956">
                <a:tc>
                  <a:txBody>
                    <a:bodyPr/>
                    <a:lstStyle/>
                    <a:p>
                      <a:pPr marL="0" marR="0">
                        <a:spcBef>
                          <a:spcPts val="0"/>
                        </a:spcBef>
                        <a:spcAft>
                          <a:spcPts val="0"/>
                        </a:spcAft>
                      </a:pPr>
                      <a:r>
                        <a:rPr lang="en-US" sz="900">
                          <a:effectLst/>
                        </a:rPr>
                        <a:t>EC-Earth3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1389356863"/>
                  </a:ext>
                </a:extLst>
              </a:tr>
              <a:tr h="227956">
                <a:tc>
                  <a:txBody>
                    <a:bodyPr/>
                    <a:lstStyle/>
                    <a:p>
                      <a:pPr marL="0" marR="0">
                        <a:spcBef>
                          <a:spcPts val="0"/>
                        </a:spcBef>
                        <a:spcAft>
                          <a:spcPts val="0"/>
                        </a:spcAft>
                      </a:pPr>
                      <a:r>
                        <a:rPr lang="en-US" sz="900">
                          <a:effectLst/>
                        </a:rPr>
                        <a:t>EC-Earth3-Veg</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2875208645"/>
                  </a:ext>
                </a:extLst>
              </a:tr>
              <a:tr h="227956">
                <a:tc>
                  <a:txBody>
                    <a:bodyPr/>
                    <a:lstStyle/>
                    <a:p>
                      <a:pPr marL="0" marR="0">
                        <a:spcBef>
                          <a:spcPts val="0"/>
                        </a:spcBef>
                        <a:spcAft>
                          <a:spcPts val="0"/>
                        </a:spcAft>
                      </a:pPr>
                      <a:r>
                        <a:rPr lang="en-US" sz="900">
                          <a:effectLst/>
                        </a:rPr>
                        <a:t>GFDL-CM4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x</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189996670"/>
                  </a:ext>
                </a:extLst>
              </a:tr>
              <a:tr h="227956">
                <a:tc>
                  <a:txBody>
                    <a:bodyPr/>
                    <a:lstStyle/>
                    <a:p>
                      <a:pPr marL="0" marR="0">
                        <a:spcBef>
                          <a:spcPts val="0"/>
                        </a:spcBef>
                        <a:spcAft>
                          <a:spcPts val="0"/>
                        </a:spcAft>
                      </a:pPr>
                      <a:r>
                        <a:rPr lang="en-US" sz="900">
                          <a:effectLst/>
                        </a:rPr>
                        <a:t>IPSL-CM6A-LR</a:t>
                      </a:r>
                      <a:r>
                        <a:rPr lang="en-US" sz="900" baseline="30000">
                          <a:effectLst/>
                        </a:rPr>
                        <a:t>b</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2018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640575236"/>
                  </a:ext>
                </a:extLst>
              </a:tr>
              <a:tr h="227956">
                <a:tc>
                  <a:txBody>
                    <a:bodyPr/>
                    <a:lstStyle/>
                    <a:p>
                      <a:pPr marL="0" marR="0">
                        <a:spcBef>
                          <a:spcPts val="0"/>
                        </a:spcBef>
                        <a:spcAft>
                          <a:spcPts val="0"/>
                        </a:spcAft>
                      </a:pPr>
                      <a:r>
                        <a:rPr lang="en-US" sz="900">
                          <a:effectLst/>
                        </a:rPr>
                        <a:t>MRI-ESM2-0</a:t>
                      </a:r>
                      <a:r>
                        <a:rPr lang="en-US" sz="900" baseline="30000">
                          <a:effectLst/>
                        </a:rPr>
                        <a:t>c</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2045</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2038</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2073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spcBef>
                          <a:spcPts val="0"/>
                        </a:spcBef>
                        <a:spcAft>
                          <a:spcPts val="0"/>
                        </a:spcAft>
                      </a:pPr>
                      <a:r>
                        <a:rPr lang="en-US" sz="900">
                          <a:effectLst/>
                        </a:rPr>
                        <a:t>-</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2083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1422213979"/>
                  </a:ext>
                </a:extLst>
              </a:tr>
              <a:tr h="227956">
                <a:tc>
                  <a:txBody>
                    <a:bodyPr/>
                    <a:lstStyle/>
                    <a:p>
                      <a:pPr marL="0" marR="0">
                        <a:spcBef>
                          <a:spcPts val="0"/>
                        </a:spcBef>
                        <a:spcAft>
                          <a:spcPts val="0"/>
                        </a:spcAft>
                      </a:pPr>
                      <a:r>
                        <a:rPr lang="en-US" sz="900">
                          <a:effectLst/>
                        </a:rPr>
                        <a:t>UKESM1-0-LL</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2022</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2023</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2034</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2031</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2050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2046</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2090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a:effectLst/>
                        </a:rPr>
                        <a:t>2069</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tc>
                  <a:txBody>
                    <a:bodyPr/>
                    <a:lstStyle/>
                    <a:p>
                      <a:pPr marL="0" marR="0" algn="r">
                        <a:spcBef>
                          <a:spcPts val="0"/>
                        </a:spcBef>
                        <a:spcAft>
                          <a:spcPts val="0"/>
                        </a:spcAft>
                      </a:pPr>
                      <a:r>
                        <a:rPr lang="en-US" sz="900" dirty="0">
                          <a:effectLst/>
                        </a:rPr>
                        <a:t>2060</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1302" marR="61302" marT="0" marB="0"/>
                </a:tc>
                <a:extLst>
                  <a:ext uri="{0D108BD9-81ED-4DB2-BD59-A6C34878D82A}">
                    <a16:rowId xmlns:a16="http://schemas.microsoft.com/office/drawing/2014/main" val="3031140854"/>
                  </a:ext>
                </a:extLst>
              </a:tr>
            </a:tbl>
          </a:graphicData>
        </a:graphic>
      </p:graphicFrame>
      <p:sp>
        <p:nvSpPr>
          <p:cNvPr id="3" name="Title 2">
            <a:extLst>
              <a:ext uri="{FF2B5EF4-FFF2-40B4-BE49-F238E27FC236}">
                <a16:creationId xmlns:a16="http://schemas.microsoft.com/office/drawing/2014/main" id="{160E012E-4BDA-AE43-8EB9-E9EA37BB823F}"/>
              </a:ext>
            </a:extLst>
          </p:cNvPr>
          <p:cNvSpPr>
            <a:spLocks noGrp="1"/>
          </p:cNvSpPr>
          <p:nvPr>
            <p:ph type="title"/>
          </p:nvPr>
        </p:nvSpPr>
        <p:spPr/>
        <p:txBody>
          <a:bodyPr/>
          <a:lstStyle/>
          <a:p>
            <a:r>
              <a:rPr lang="en-US" dirty="0"/>
              <a:t>CMIP6 time to target</a:t>
            </a:r>
          </a:p>
        </p:txBody>
      </p:sp>
      <p:sp>
        <p:nvSpPr>
          <p:cNvPr id="5" name="TextBox 4">
            <a:extLst>
              <a:ext uri="{FF2B5EF4-FFF2-40B4-BE49-F238E27FC236}">
                <a16:creationId xmlns:a16="http://schemas.microsoft.com/office/drawing/2014/main" id="{6F42A6E4-1460-9044-A734-FB5F0CF8E26D}"/>
              </a:ext>
            </a:extLst>
          </p:cNvPr>
          <p:cNvSpPr txBox="1"/>
          <p:nvPr/>
        </p:nvSpPr>
        <p:spPr>
          <a:xfrm>
            <a:off x="579863" y="5519854"/>
            <a:ext cx="4391010" cy="369332"/>
          </a:xfrm>
          <a:prstGeom prst="rect">
            <a:avLst/>
          </a:prstGeom>
          <a:noFill/>
        </p:spPr>
        <p:txBody>
          <a:bodyPr wrap="none" rtlCol="0">
            <a:spAutoFit/>
          </a:bodyPr>
          <a:lstStyle/>
          <a:p>
            <a:r>
              <a:rPr lang="en-US" dirty="0"/>
              <a:t>Courtesy of Matthias Hauser, ETH Zurich</a:t>
            </a:r>
          </a:p>
        </p:txBody>
      </p:sp>
    </p:spTree>
    <p:extLst>
      <p:ext uri="{BB962C8B-B14F-4D97-AF65-F5344CB8AC3E}">
        <p14:creationId xmlns:p14="http://schemas.microsoft.com/office/powerpoint/2010/main" val="2840898281"/>
      </p:ext>
    </p:extLst>
  </p:cSld>
  <p:clrMapOvr>
    <a:masterClrMapping/>
  </p:clrMapOvr>
  <p:transition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7F154-92D4-7749-AF02-CAF74EC78447}"/>
              </a:ext>
            </a:extLst>
          </p:cNvPr>
          <p:cNvSpPr>
            <a:spLocks noGrp="1"/>
          </p:cNvSpPr>
          <p:nvPr>
            <p:ph type="title"/>
          </p:nvPr>
        </p:nvSpPr>
        <p:spPr/>
        <p:txBody>
          <a:bodyPr/>
          <a:lstStyle/>
          <a:p>
            <a:r>
              <a:rPr lang="en-US" dirty="0"/>
              <a:t>Mean annual Rx1day change</a:t>
            </a:r>
          </a:p>
        </p:txBody>
      </p:sp>
      <p:pic>
        <p:nvPicPr>
          <p:cNvPr id="9" name="Content Placeholder 8">
            <a:extLst>
              <a:ext uri="{FF2B5EF4-FFF2-40B4-BE49-F238E27FC236}">
                <a16:creationId xmlns:a16="http://schemas.microsoft.com/office/drawing/2014/main" id="{43DF2FF3-CAB9-E342-86D7-18367459139F}"/>
              </a:ext>
            </a:extLst>
          </p:cNvPr>
          <p:cNvPicPr>
            <a:picLocks noGrp="1" noChangeAspect="1"/>
          </p:cNvPicPr>
          <p:nvPr>
            <p:ph idx="1"/>
          </p:nvPr>
        </p:nvPicPr>
        <p:blipFill>
          <a:blip r:embed="rId2"/>
          <a:stretch>
            <a:fillRect/>
          </a:stretch>
        </p:blipFill>
        <p:spPr>
          <a:xfrm>
            <a:off x="535259" y="956085"/>
            <a:ext cx="5319131" cy="5825715"/>
          </a:xfrm>
        </p:spPr>
      </p:pic>
      <p:sp>
        <p:nvSpPr>
          <p:cNvPr id="10" name="TextBox 9">
            <a:extLst>
              <a:ext uri="{FF2B5EF4-FFF2-40B4-BE49-F238E27FC236}">
                <a16:creationId xmlns:a16="http://schemas.microsoft.com/office/drawing/2014/main" id="{28A15421-A8CC-0742-B1FF-4BDE914ACB44}"/>
              </a:ext>
            </a:extLst>
          </p:cNvPr>
          <p:cNvSpPr txBox="1"/>
          <p:nvPr/>
        </p:nvSpPr>
        <p:spPr>
          <a:xfrm>
            <a:off x="6122021" y="2810107"/>
            <a:ext cx="2821258" cy="923330"/>
          </a:xfrm>
          <a:prstGeom prst="rect">
            <a:avLst/>
          </a:prstGeom>
          <a:noFill/>
          <a:ln>
            <a:solidFill>
              <a:schemeClr val="accent1"/>
            </a:solidFill>
          </a:ln>
        </p:spPr>
        <p:txBody>
          <a:bodyPr wrap="square" rtlCol="0">
            <a:spAutoFit/>
          </a:bodyPr>
          <a:lstStyle/>
          <a:p>
            <a:r>
              <a:rPr lang="en-US" dirty="0"/>
              <a:t>Hatching: projected  change less than cross model standard deviation</a:t>
            </a:r>
          </a:p>
        </p:txBody>
      </p:sp>
      <p:sp>
        <p:nvSpPr>
          <p:cNvPr id="12" name="TextBox 11">
            <a:extLst>
              <a:ext uri="{FF2B5EF4-FFF2-40B4-BE49-F238E27FC236}">
                <a16:creationId xmlns:a16="http://schemas.microsoft.com/office/drawing/2014/main" id="{E58850D1-3189-664F-B2B1-55E4953C25D9}"/>
              </a:ext>
            </a:extLst>
          </p:cNvPr>
          <p:cNvSpPr txBox="1"/>
          <p:nvPr/>
        </p:nvSpPr>
        <p:spPr>
          <a:xfrm>
            <a:off x="6129458" y="3876903"/>
            <a:ext cx="2821258" cy="1477328"/>
          </a:xfrm>
          <a:prstGeom prst="rect">
            <a:avLst/>
          </a:prstGeom>
          <a:noFill/>
          <a:ln>
            <a:solidFill>
              <a:schemeClr val="accent1"/>
            </a:solidFill>
          </a:ln>
        </p:spPr>
        <p:txBody>
          <a:bodyPr wrap="square" rtlCol="0">
            <a:spAutoFit/>
          </a:bodyPr>
          <a:lstStyle/>
          <a:p>
            <a:r>
              <a:rPr lang="en-US" dirty="0"/>
              <a:t>Less hatching than for a change at a specific time. That uncertainty is transferred to the time of the target.</a:t>
            </a:r>
          </a:p>
        </p:txBody>
      </p:sp>
    </p:spTree>
    <p:extLst>
      <p:ext uri="{BB962C8B-B14F-4D97-AF65-F5344CB8AC3E}">
        <p14:creationId xmlns:p14="http://schemas.microsoft.com/office/powerpoint/2010/main" val="2181320723"/>
      </p:ext>
    </p:extLst>
  </p:cSld>
  <p:clrMapOvr>
    <a:masterClrMapping/>
  </p:clrMapOvr>
  <p:transition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160C60-7032-354F-BB21-5AA3F5F9AADF}"/>
              </a:ext>
            </a:extLst>
          </p:cNvPr>
          <p:cNvPicPr>
            <a:picLocks noGrp="1" noChangeAspect="1"/>
          </p:cNvPicPr>
          <p:nvPr>
            <p:ph idx="1"/>
          </p:nvPr>
        </p:nvPicPr>
        <p:blipFill>
          <a:blip r:embed="rId2"/>
          <a:stretch>
            <a:fillRect/>
          </a:stretch>
        </p:blipFill>
        <p:spPr>
          <a:xfrm>
            <a:off x="100362" y="1782337"/>
            <a:ext cx="4535358" cy="4999463"/>
          </a:xfrm>
        </p:spPr>
      </p:pic>
      <p:sp>
        <p:nvSpPr>
          <p:cNvPr id="3" name="Title 2">
            <a:extLst>
              <a:ext uri="{FF2B5EF4-FFF2-40B4-BE49-F238E27FC236}">
                <a16:creationId xmlns:a16="http://schemas.microsoft.com/office/drawing/2014/main" id="{E2DE38CA-BB43-CE44-9DD6-EFCAAA094B30}"/>
              </a:ext>
            </a:extLst>
          </p:cNvPr>
          <p:cNvSpPr>
            <a:spLocks noGrp="1"/>
          </p:cNvSpPr>
          <p:nvPr>
            <p:ph type="title"/>
          </p:nvPr>
        </p:nvSpPr>
        <p:spPr/>
        <p:txBody>
          <a:bodyPr/>
          <a:lstStyle/>
          <a:p>
            <a:r>
              <a:rPr lang="en-US" dirty="0"/>
              <a:t>Seasonal mean Rx1day change</a:t>
            </a:r>
          </a:p>
        </p:txBody>
      </p:sp>
      <p:pic>
        <p:nvPicPr>
          <p:cNvPr id="7" name="Picture 6">
            <a:extLst>
              <a:ext uri="{FF2B5EF4-FFF2-40B4-BE49-F238E27FC236}">
                <a16:creationId xmlns:a16="http://schemas.microsoft.com/office/drawing/2014/main" id="{6FF26780-FB5C-4046-AE29-B1E308AFF3B7}"/>
              </a:ext>
            </a:extLst>
          </p:cNvPr>
          <p:cNvPicPr>
            <a:picLocks noChangeAspect="1"/>
          </p:cNvPicPr>
          <p:nvPr/>
        </p:nvPicPr>
        <p:blipFill>
          <a:blip r:embed="rId3"/>
          <a:stretch>
            <a:fillRect/>
          </a:stretch>
        </p:blipFill>
        <p:spPr>
          <a:xfrm>
            <a:off x="4485385" y="1737733"/>
            <a:ext cx="4658615" cy="5075663"/>
          </a:xfrm>
          <a:prstGeom prst="rect">
            <a:avLst/>
          </a:prstGeom>
        </p:spPr>
      </p:pic>
      <p:sp>
        <p:nvSpPr>
          <p:cNvPr id="8" name="TextBox 7">
            <a:extLst>
              <a:ext uri="{FF2B5EF4-FFF2-40B4-BE49-F238E27FC236}">
                <a16:creationId xmlns:a16="http://schemas.microsoft.com/office/drawing/2014/main" id="{50DB7F65-A611-8C48-9C91-0FDD15079B4B}"/>
              </a:ext>
            </a:extLst>
          </p:cNvPr>
          <p:cNvSpPr txBox="1"/>
          <p:nvPr/>
        </p:nvSpPr>
        <p:spPr>
          <a:xfrm>
            <a:off x="1862253" y="1338148"/>
            <a:ext cx="6211230" cy="461665"/>
          </a:xfrm>
          <a:prstGeom prst="rect">
            <a:avLst/>
          </a:prstGeom>
          <a:noFill/>
        </p:spPr>
        <p:txBody>
          <a:bodyPr wrap="square" rtlCol="0">
            <a:spAutoFit/>
          </a:bodyPr>
          <a:lstStyle/>
          <a:p>
            <a:r>
              <a:rPr lang="en-US" sz="2400" dirty="0"/>
              <a:t>Winter                                         Summer</a:t>
            </a:r>
          </a:p>
        </p:txBody>
      </p:sp>
    </p:spTree>
    <p:extLst>
      <p:ext uri="{BB962C8B-B14F-4D97-AF65-F5344CB8AC3E}">
        <p14:creationId xmlns:p14="http://schemas.microsoft.com/office/powerpoint/2010/main" val="2782210309"/>
      </p:ext>
    </p:extLst>
  </p:cSld>
  <p:clrMapOvr>
    <a:masterClrMapping/>
  </p:clrMapOvr>
  <p:transition advTm="1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2B0D5-DA73-3E42-B125-E878012E8958}"/>
              </a:ext>
            </a:extLst>
          </p:cNvPr>
          <p:cNvSpPr>
            <a:spLocks noGrp="1"/>
          </p:cNvSpPr>
          <p:nvPr>
            <p:ph idx="1"/>
          </p:nvPr>
        </p:nvSpPr>
        <p:spPr>
          <a:xfrm>
            <a:off x="356839" y="1295400"/>
            <a:ext cx="8519532" cy="4892040"/>
          </a:xfrm>
        </p:spPr>
        <p:txBody>
          <a:bodyPr/>
          <a:lstStyle/>
          <a:p>
            <a:pPr marL="285750" indent="-285750">
              <a:buFont typeface="Arial" panose="020B0604020202020204" pitchFamily="34" charset="0"/>
              <a:buChar char="•"/>
            </a:pPr>
            <a:r>
              <a:rPr lang="en-US" sz="2400" dirty="0"/>
              <a:t>Rx1day errors are correlated to mean precipitation errors.</a:t>
            </a:r>
          </a:p>
          <a:p>
            <a:pPr marL="515938" lvl="1" indent="-285750">
              <a:buFont typeface="Arial" panose="020B0604020202020204" pitchFamily="34" charset="0"/>
              <a:buChar char="•"/>
            </a:pPr>
            <a:r>
              <a:rPr lang="en-US" sz="2400" dirty="0"/>
              <a:t>Both annually and seasonally</a:t>
            </a:r>
          </a:p>
          <a:p>
            <a:pPr marL="285750" indent="-285750">
              <a:buFont typeface="Arial" panose="020B0604020202020204" pitchFamily="34" charset="0"/>
              <a:buChar char="•"/>
            </a:pPr>
            <a:r>
              <a:rPr lang="en-US" sz="2400" dirty="0"/>
              <a:t>Little skill in simulating 20 year daily precipitation return values.</a:t>
            </a:r>
          </a:p>
          <a:p>
            <a:pPr marL="285750" indent="-285750">
              <a:buFont typeface="Arial" panose="020B0604020202020204" pitchFamily="34" charset="0"/>
              <a:buChar char="•"/>
            </a:pPr>
            <a:r>
              <a:rPr lang="en-US" sz="2400" dirty="0"/>
              <a:t>CMIP5 and CMIP6 errors exhibit no real differences in skill.</a:t>
            </a:r>
          </a:p>
          <a:p>
            <a:pPr marL="285750" indent="-285750">
              <a:buFont typeface="Arial" panose="020B0604020202020204" pitchFamily="34" charset="0"/>
              <a:buChar char="•"/>
            </a:pPr>
            <a:r>
              <a:rPr lang="en-US" sz="2400" dirty="0"/>
              <a:t>Projections framed by (moving) global warming targets.</a:t>
            </a:r>
          </a:p>
          <a:p>
            <a:pPr marL="515938" lvl="1" indent="-285750">
              <a:buFont typeface="Arial" panose="020B0604020202020204" pitchFamily="34" charset="0"/>
              <a:buChar char="•"/>
            </a:pPr>
            <a:r>
              <a:rPr lang="en-US" sz="2400" dirty="0"/>
              <a:t>Roughly follows Clausius-Clapeyron at these grid sizes.</a:t>
            </a:r>
          </a:p>
          <a:p>
            <a:pPr marL="515938" lvl="1" indent="-285750">
              <a:buFont typeface="Arial" panose="020B0604020202020204" pitchFamily="34" charset="0"/>
              <a:buChar char="•"/>
            </a:pPr>
            <a:r>
              <a:rPr lang="en-US" sz="2400" dirty="0"/>
              <a:t>Winter % change larger than annual % change.</a:t>
            </a:r>
          </a:p>
          <a:p>
            <a:pPr marL="515938" lvl="1" indent="-285750">
              <a:buFont typeface="Arial" panose="020B0604020202020204" pitchFamily="34" charset="0"/>
              <a:buChar char="•"/>
            </a:pPr>
            <a:r>
              <a:rPr lang="en-US" sz="2400" dirty="0"/>
              <a:t>Summer % change smaller than annual % change.</a:t>
            </a:r>
          </a:p>
          <a:p>
            <a:pPr marL="515938" lvl="1" indent="-285750">
              <a:buFont typeface="Arial" panose="020B0604020202020204" pitchFamily="34" charset="0"/>
              <a:buChar char="•"/>
            </a:pPr>
            <a:r>
              <a:rPr lang="en-US" sz="2400" dirty="0"/>
              <a:t>No significant difference between CMIP5 and CMIP6.</a:t>
            </a:r>
          </a:p>
          <a:p>
            <a:pPr marL="515938" lvl="1" indent="-285750">
              <a:buFont typeface="Arial" panose="020B0604020202020204" pitchFamily="34" charset="0"/>
              <a:buChar char="•"/>
            </a:pPr>
            <a:endParaRPr lang="en-US" sz="2400" dirty="0"/>
          </a:p>
        </p:txBody>
      </p:sp>
      <p:sp>
        <p:nvSpPr>
          <p:cNvPr id="3" name="Title 2">
            <a:extLst>
              <a:ext uri="{FF2B5EF4-FFF2-40B4-BE49-F238E27FC236}">
                <a16:creationId xmlns:a16="http://schemas.microsoft.com/office/drawing/2014/main" id="{D2BCAC31-D914-514A-B0D1-4168CA85BD81}"/>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285021650"/>
      </p:ext>
    </p:extLst>
  </p:cSld>
  <p:clrMapOvr>
    <a:masterClrMapping/>
  </p:clrMapOvr>
  <p:transition advTm="1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0E7DF7-E687-5F4E-9A28-FD4576CB9F35}"/>
              </a:ext>
            </a:extLst>
          </p:cNvPr>
          <p:cNvSpPr>
            <a:spLocks noGrp="1"/>
          </p:cNvSpPr>
          <p:nvPr>
            <p:ph idx="1"/>
          </p:nvPr>
        </p:nvSpPr>
        <p:spPr>
          <a:xfrm>
            <a:off x="456407" y="1908715"/>
            <a:ext cx="8498022" cy="4892040"/>
          </a:xfrm>
        </p:spPr>
        <p:txBody>
          <a:bodyPr>
            <a:normAutofit/>
          </a:bodyPr>
          <a:lstStyle/>
          <a:p>
            <a:r>
              <a:rPr lang="en-US" sz="3200" b="1" dirty="0"/>
              <a:t>Regarding extreme precipitation, after removal of climate sensitivity differences, the CMIP5 and CMIP6 ensembles are interchangeable in both skill and projected changes.</a:t>
            </a:r>
          </a:p>
        </p:txBody>
      </p:sp>
      <p:sp>
        <p:nvSpPr>
          <p:cNvPr id="3" name="Title 2">
            <a:extLst>
              <a:ext uri="{FF2B5EF4-FFF2-40B4-BE49-F238E27FC236}">
                <a16:creationId xmlns:a16="http://schemas.microsoft.com/office/drawing/2014/main" id="{A4DAED67-B841-174A-B2B2-9DE703253610}"/>
              </a:ext>
            </a:extLst>
          </p:cNvPr>
          <p:cNvSpPr>
            <a:spLocks noGrp="1"/>
          </p:cNvSpPr>
          <p:nvPr>
            <p:ph type="title"/>
          </p:nvPr>
        </p:nvSpPr>
        <p:spPr/>
        <p:txBody>
          <a:bodyPr/>
          <a:lstStyle/>
          <a:p>
            <a:r>
              <a:rPr lang="en-US" dirty="0"/>
              <a:t>The Bottom Line</a:t>
            </a:r>
          </a:p>
        </p:txBody>
      </p:sp>
    </p:spTree>
    <p:extLst>
      <p:ext uri="{BB962C8B-B14F-4D97-AF65-F5344CB8AC3E}">
        <p14:creationId xmlns:p14="http://schemas.microsoft.com/office/powerpoint/2010/main" val="692860202"/>
      </p:ext>
    </p:extLst>
  </p:cSld>
  <p:clrMapOvr>
    <a:masterClrMapping/>
  </p:clrMapOvr>
  <p:transition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5193" y="2047358"/>
            <a:ext cx="7313613" cy="4140082"/>
          </a:xfrm>
        </p:spPr>
        <p:txBody>
          <a:bodyPr>
            <a:normAutofit/>
          </a:bodyPr>
          <a:lstStyle/>
          <a:p>
            <a:pPr algn="ctr"/>
            <a:r>
              <a:rPr lang="en-US" sz="6000" b="1" dirty="0"/>
              <a:t>Thank you!</a:t>
            </a:r>
          </a:p>
          <a:p>
            <a:pPr algn="ctr"/>
            <a:r>
              <a:rPr lang="en-US" sz="6000" b="1" dirty="0" err="1"/>
              <a:t>mfwehner@lbl.gov</a:t>
            </a:r>
            <a:endParaRPr lang="en-US" sz="6000" b="1" dirty="0"/>
          </a:p>
        </p:txBody>
      </p:sp>
      <p:sp>
        <p:nvSpPr>
          <p:cNvPr id="3" name="Title 2"/>
          <p:cNvSpPr>
            <a:spLocks noGrp="1"/>
          </p:cNvSpPr>
          <p:nvPr>
            <p:ph type="title"/>
          </p:nvPr>
        </p:nvSpPr>
        <p:spPr/>
        <p:txBody>
          <a:bodyPr/>
          <a:lstStyle/>
          <a:p>
            <a:endParaRPr lang="en-US"/>
          </a:p>
        </p:txBody>
      </p:sp>
      <p:sp>
        <p:nvSpPr>
          <p:cNvPr id="6" name="Slide Number Placeholder 5"/>
          <p:cNvSpPr>
            <a:spLocks noGrp="1"/>
          </p:cNvSpPr>
          <p:nvPr>
            <p:ph type="sldNum" sz="quarter" idx="12"/>
          </p:nvPr>
        </p:nvSpPr>
        <p:spPr/>
        <p:txBody>
          <a:bodyPr/>
          <a:lstStyle/>
          <a:p>
            <a:fld id="{C41FD94A-3280-6B4A-962C-1D6736B77269}" type="slidenum">
              <a:rPr lang="en-US" smtClean="0"/>
              <a:pPr/>
              <a:t>18</a:t>
            </a:fld>
            <a:endParaRPr lang="en-US"/>
          </a:p>
        </p:txBody>
      </p:sp>
    </p:spTree>
    <p:extLst>
      <p:ext uri="{BB962C8B-B14F-4D97-AF65-F5344CB8AC3E}">
        <p14:creationId xmlns:p14="http://schemas.microsoft.com/office/powerpoint/2010/main" val="292601024"/>
      </p:ext>
    </p:extLst>
  </p:cSld>
  <p:clrMapOvr>
    <a:masterClrMapping/>
  </p:clrMapOvr>
  <p:transition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DOE Policy 411.2A</a:t>
            </a:r>
          </a:p>
        </p:txBody>
      </p:sp>
      <p:sp>
        <p:nvSpPr>
          <p:cNvPr id="3" name="Content Placeholder 2"/>
          <p:cNvSpPr>
            <a:spLocks noGrp="1"/>
          </p:cNvSpPr>
          <p:nvPr>
            <p:ph idx="1"/>
          </p:nvPr>
        </p:nvSpPr>
        <p:spPr/>
        <p:txBody>
          <a:bodyPr/>
          <a:lstStyle/>
          <a:p>
            <a:r>
              <a:rPr lang="en-US" dirty="0"/>
              <a:t>SUBJECT: SCIENTIFIC INTEGRITY</a:t>
            </a:r>
          </a:p>
          <a:p>
            <a:endParaRPr lang="en-US" dirty="0"/>
          </a:p>
          <a:p>
            <a:pPr marL="0" indent="0">
              <a:buNone/>
            </a:pPr>
            <a:r>
              <a:rPr lang="en-US" dirty="0"/>
              <a:t>When expressing opinions on policy matters to the public and media, research personnel must make it clear when they are expressing their personal views, rather than those of the Department, the U.S. Government, or their respective institutions. Public representation of Government or DOE positions or policies must be cleared through their program management to include DOE headquarters. </a:t>
            </a:r>
          </a:p>
          <a:p>
            <a:pPr marL="0" indent="0">
              <a:buNone/>
            </a:pPr>
            <a:endParaRPr lang="en-US" dirty="0"/>
          </a:p>
          <a:p>
            <a:r>
              <a:rPr lang="en-US" dirty="0"/>
              <a:t>In accordance with this policy, any material in this presentation should be considered the opinion of the speaker and not necessarily that of the US Dept. of Energy, the University of California or the Lawrence Berkeley National Laboratory.</a:t>
            </a:r>
          </a:p>
        </p:txBody>
      </p:sp>
      <p:sp>
        <p:nvSpPr>
          <p:cNvPr id="4" name="Slide Number Placeholder 3"/>
          <p:cNvSpPr>
            <a:spLocks noGrp="1"/>
          </p:cNvSpPr>
          <p:nvPr>
            <p:ph type="sldNum" sz="quarter" idx="12"/>
          </p:nvPr>
        </p:nvSpPr>
        <p:spPr/>
        <p:txBody>
          <a:bodyPr/>
          <a:lstStyle/>
          <a:p>
            <a:fld id="{C41FD94A-3280-6B4A-962C-1D6736B77269}" type="slidenum">
              <a:rPr lang="en-US" smtClean="0"/>
              <a:pPr/>
              <a:t>2</a:t>
            </a:fld>
            <a:endParaRPr lang="en-US"/>
          </a:p>
        </p:txBody>
      </p:sp>
      <p:pic>
        <p:nvPicPr>
          <p:cNvPr id="6" name="Picture 5">
            <a:extLst>
              <a:ext uri="{FF2B5EF4-FFF2-40B4-BE49-F238E27FC236}">
                <a16:creationId xmlns:a16="http://schemas.microsoft.com/office/drawing/2014/main" id="{C178DD05-AFEB-8749-896D-B326DD4D3444}"/>
              </a:ext>
            </a:extLst>
          </p:cNvPr>
          <p:cNvPicPr>
            <a:picLocks noChangeAspect="1"/>
          </p:cNvPicPr>
          <p:nvPr/>
        </p:nvPicPr>
        <p:blipFill>
          <a:blip r:embed="rId2"/>
          <a:stretch>
            <a:fillRect/>
          </a:stretch>
        </p:blipFill>
        <p:spPr>
          <a:xfrm>
            <a:off x="82396" y="6345354"/>
            <a:ext cx="1289204" cy="451221"/>
          </a:xfrm>
          <a:prstGeom prst="rect">
            <a:avLst/>
          </a:prstGeom>
        </p:spPr>
      </p:pic>
    </p:spTree>
    <p:extLst>
      <p:ext uri="{BB962C8B-B14F-4D97-AF65-F5344CB8AC3E}">
        <p14:creationId xmlns:p14="http://schemas.microsoft.com/office/powerpoint/2010/main" val="1980757742"/>
      </p:ext>
    </p:extLst>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028700"/>
            <a:ext cx="8610600" cy="5346700"/>
          </a:xfrm>
        </p:spPr>
        <p:txBody>
          <a:bodyPr>
            <a:normAutofit/>
          </a:bodyPr>
          <a:lstStyle/>
          <a:p>
            <a:pPr marL="285750" indent="-285750">
              <a:buFont typeface="Arial"/>
              <a:buChar char="•"/>
            </a:pPr>
            <a:endParaRPr lang="en-US" sz="2400" dirty="0"/>
          </a:p>
          <a:p>
            <a:pPr marL="285750" indent="-285750">
              <a:buFont typeface="Arial"/>
              <a:buChar char="•"/>
            </a:pPr>
            <a:endParaRPr lang="en-US" sz="2400" dirty="0"/>
          </a:p>
          <a:p>
            <a:pPr marL="285750" indent="-285750">
              <a:buFont typeface="Arial"/>
              <a:buChar char="•"/>
            </a:pPr>
            <a:r>
              <a:rPr lang="en-US" sz="2400" dirty="0"/>
              <a:t>CMIP6 horizontal resolution is not that different from CMIP5</a:t>
            </a:r>
          </a:p>
          <a:p>
            <a:pPr marL="515938" lvl="1" indent="-285750"/>
            <a:r>
              <a:rPr lang="en-US" sz="2400" dirty="0"/>
              <a:t>In the mainstream “historical” models, most of the finest  are near 100km. A very few at 50.</a:t>
            </a:r>
          </a:p>
          <a:p>
            <a:pPr marL="515938" lvl="1" indent="-285750"/>
            <a:r>
              <a:rPr lang="en-US" sz="2400" dirty="0" err="1"/>
              <a:t>HighResMIP</a:t>
            </a:r>
            <a:r>
              <a:rPr lang="en-US" sz="2400" dirty="0"/>
              <a:t> up to 20km.</a:t>
            </a:r>
          </a:p>
          <a:p>
            <a:pPr marL="515938" lvl="1" indent="-285750"/>
            <a:r>
              <a:rPr lang="en-US" sz="2400" dirty="0"/>
              <a:t>Any differences would mostly be due to formulations.</a:t>
            </a:r>
          </a:p>
        </p:txBody>
      </p:sp>
      <p:sp>
        <p:nvSpPr>
          <p:cNvPr id="3" name="Title 2"/>
          <p:cNvSpPr>
            <a:spLocks noGrp="1"/>
          </p:cNvSpPr>
          <p:nvPr>
            <p:ph type="title"/>
          </p:nvPr>
        </p:nvSpPr>
        <p:spPr/>
        <p:txBody>
          <a:bodyPr/>
          <a:lstStyle/>
          <a:p>
            <a:r>
              <a:rPr lang="en-US" dirty="0"/>
              <a:t>Are there any differences in simulated extreme precipitation in CMIP6 compared to CMIP5?</a:t>
            </a:r>
          </a:p>
        </p:txBody>
      </p:sp>
    </p:spTree>
    <p:extLst>
      <p:ext uri="{BB962C8B-B14F-4D97-AF65-F5344CB8AC3E}">
        <p14:creationId xmlns:p14="http://schemas.microsoft.com/office/powerpoint/2010/main" val="1519457775"/>
      </p:ext>
    </p:extLst>
  </p:cSld>
  <p:clrMapOvr>
    <a:masterClrMapping/>
  </p:clrMapOvr>
  <p:transition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028700"/>
            <a:ext cx="8610600" cy="5346700"/>
          </a:xfrm>
        </p:spPr>
        <p:txBody>
          <a:bodyPr>
            <a:normAutofit/>
          </a:bodyPr>
          <a:lstStyle/>
          <a:p>
            <a:pPr marL="285750" indent="-285750">
              <a:buFont typeface="Arial"/>
              <a:buChar char="•"/>
            </a:pPr>
            <a:r>
              <a:rPr lang="en-US" sz="2400" dirty="0"/>
              <a:t>Rx1day </a:t>
            </a:r>
          </a:p>
          <a:p>
            <a:pPr marL="515938" lvl="1" indent="-285750"/>
            <a:r>
              <a:rPr lang="en-US" sz="2400" dirty="0"/>
              <a:t>Annual, boreal winter, boreal summer maximum daily precipitation rate</a:t>
            </a:r>
          </a:p>
          <a:p>
            <a:pPr marL="746125" lvl="2" indent="-285750"/>
            <a:r>
              <a:rPr lang="en-US" sz="2400" dirty="0"/>
              <a:t>Mean</a:t>
            </a:r>
          </a:p>
          <a:p>
            <a:pPr marL="746125" lvl="2" indent="-285750"/>
            <a:r>
              <a:rPr lang="en-US" sz="2400" dirty="0"/>
              <a:t>20 year return value from non-stationary GEV </a:t>
            </a:r>
          </a:p>
          <a:p>
            <a:pPr marL="1882775" lvl="3" indent="-285750"/>
            <a:r>
              <a:rPr lang="en-US" sz="2400" dirty="0"/>
              <a:t>ln CO2 as covariate (non-linear time)</a:t>
            </a:r>
          </a:p>
          <a:p>
            <a:pPr marL="342900" indent="-342900">
              <a:buFont typeface="Arial" panose="020B0604020202020204" pitchFamily="34" charset="0"/>
              <a:buChar char="•"/>
            </a:pPr>
            <a:r>
              <a:rPr lang="en-US" sz="2400" dirty="0"/>
              <a:t>1951-2004 reference period</a:t>
            </a:r>
          </a:p>
          <a:p>
            <a:pPr marL="342900" indent="-342900">
              <a:buFont typeface="Arial" panose="020B0604020202020204" pitchFamily="34" charset="0"/>
              <a:buChar char="•"/>
            </a:pPr>
            <a:r>
              <a:rPr lang="en-US" sz="2400" dirty="0"/>
              <a:t>REGEN-</a:t>
            </a:r>
            <a:r>
              <a:rPr lang="en-GB" sz="2400" dirty="0"/>
              <a:t>Rainfall Estimates on a Gridded Network</a:t>
            </a:r>
            <a:r>
              <a:rPr lang="en-US" sz="2400" dirty="0"/>
              <a:t> </a:t>
            </a:r>
            <a:r>
              <a:rPr lang="en-GB" sz="2400" dirty="0"/>
              <a:t>(Contractor et al. 201</a:t>
            </a:r>
            <a:r>
              <a:rPr lang="en-US" sz="2400" dirty="0"/>
              <a:t>1)</a:t>
            </a:r>
          </a:p>
          <a:p>
            <a:pPr marL="573088" lvl="1" indent="-342900">
              <a:buFont typeface="Arial" panose="020B0604020202020204" pitchFamily="34" charset="0"/>
              <a:buChar char="•"/>
            </a:pPr>
            <a:r>
              <a:rPr lang="en-US" sz="2400" dirty="0"/>
              <a:t>Gridded global land daily precipitation 1</a:t>
            </a:r>
            <a:r>
              <a:rPr lang="en-US" sz="2400" baseline="30000" dirty="0"/>
              <a:t>o</a:t>
            </a:r>
            <a:r>
              <a:rPr lang="en-US" sz="2400" dirty="0"/>
              <a:t>x1</a:t>
            </a:r>
            <a:r>
              <a:rPr lang="en-US" sz="2400" baseline="30000" dirty="0"/>
              <a:t>o</a:t>
            </a:r>
            <a:endParaRPr lang="en-US" sz="2400" dirty="0"/>
          </a:p>
          <a:p>
            <a:pPr marL="342900" indent="-342900">
              <a:buFont typeface="Arial" panose="020B0604020202020204" pitchFamily="34" charset="0"/>
              <a:buChar char="•"/>
            </a:pPr>
            <a:r>
              <a:rPr lang="en-US" sz="2400" dirty="0"/>
              <a:t>HadEX3: global land Rx1day 1.875</a:t>
            </a:r>
            <a:r>
              <a:rPr lang="en-US" sz="2400" baseline="30000" dirty="0"/>
              <a:t>o</a:t>
            </a:r>
            <a:r>
              <a:rPr lang="en-US" sz="2400" dirty="0"/>
              <a:t>x1.25</a:t>
            </a:r>
            <a:r>
              <a:rPr lang="en-US" sz="2400" baseline="30000" dirty="0"/>
              <a:t>o</a:t>
            </a:r>
          </a:p>
          <a:p>
            <a:pPr algn="ctr"/>
            <a:r>
              <a:rPr lang="en-US" sz="2400" b="1" dirty="0">
                <a:solidFill>
                  <a:srgbClr val="FF0000"/>
                </a:solidFill>
              </a:rPr>
              <a:t>The order of operations is different!</a:t>
            </a:r>
          </a:p>
        </p:txBody>
      </p:sp>
      <p:sp>
        <p:nvSpPr>
          <p:cNvPr id="3" name="Title 2"/>
          <p:cNvSpPr>
            <a:spLocks noGrp="1"/>
          </p:cNvSpPr>
          <p:nvPr>
            <p:ph type="title"/>
          </p:nvPr>
        </p:nvSpPr>
        <p:spPr/>
        <p:txBody>
          <a:bodyPr/>
          <a:lstStyle/>
          <a:p>
            <a:r>
              <a:rPr lang="en-US" dirty="0"/>
              <a:t>Are there any differences in simulated extreme precipitation in CMIP6 compared to CMIP5?</a:t>
            </a:r>
          </a:p>
        </p:txBody>
      </p:sp>
    </p:spTree>
    <p:extLst>
      <p:ext uri="{BB962C8B-B14F-4D97-AF65-F5344CB8AC3E}">
        <p14:creationId xmlns:p14="http://schemas.microsoft.com/office/powerpoint/2010/main" val="1439574143"/>
      </p:ext>
    </p:extLst>
  </p:cSld>
  <p:clrMapOvr>
    <a:masterClrMapping/>
  </p:clrMapOvr>
  <p:transition advTm="1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E9ECB5-19C7-1942-A887-065FA7E8C865}"/>
              </a:ext>
            </a:extLst>
          </p:cNvPr>
          <p:cNvPicPr>
            <a:picLocks noGrp="1" noChangeAspect="1"/>
          </p:cNvPicPr>
          <p:nvPr>
            <p:ph idx="1"/>
          </p:nvPr>
        </p:nvPicPr>
        <p:blipFill>
          <a:blip r:embed="rId2"/>
          <a:stretch>
            <a:fillRect/>
          </a:stretch>
        </p:blipFill>
        <p:spPr>
          <a:xfrm>
            <a:off x="188462" y="1072415"/>
            <a:ext cx="8767076" cy="5379145"/>
          </a:xfrm>
        </p:spPr>
      </p:pic>
      <p:sp>
        <p:nvSpPr>
          <p:cNvPr id="3" name="Title 2">
            <a:extLst>
              <a:ext uri="{FF2B5EF4-FFF2-40B4-BE49-F238E27FC236}">
                <a16:creationId xmlns:a16="http://schemas.microsoft.com/office/drawing/2014/main" id="{FE2E7707-11DE-A849-908C-D51869E5E315}"/>
              </a:ext>
            </a:extLst>
          </p:cNvPr>
          <p:cNvSpPr>
            <a:spLocks noGrp="1"/>
          </p:cNvSpPr>
          <p:nvPr>
            <p:ph type="title"/>
          </p:nvPr>
        </p:nvSpPr>
        <p:spPr/>
        <p:txBody>
          <a:bodyPr/>
          <a:lstStyle/>
          <a:p>
            <a:r>
              <a:rPr lang="en-US" dirty="0"/>
              <a:t>Annual Rx1day compared to REGEN</a:t>
            </a:r>
          </a:p>
        </p:txBody>
      </p:sp>
    </p:spTree>
    <p:extLst>
      <p:ext uri="{BB962C8B-B14F-4D97-AF65-F5344CB8AC3E}">
        <p14:creationId xmlns:p14="http://schemas.microsoft.com/office/powerpoint/2010/main" val="1711042271"/>
      </p:ext>
    </p:extLst>
  </p:cSld>
  <p:clrMapOvr>
    <a:masterClrMapping/>
  </p:clrMapOvr>
  <p:transition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22003F-DFB6-6C48-86C2-70D74A4E98FA}"/>
              </a:ext>
            </a:extLst>
          </p:cNvPr>
          <p:cNvPicPr>
            <a:picLocks noGrp="1" noChangeAspect="1"/>
          </p:cNvPicPr>
          <p:nvPr>
            <p:ph idx="1"/>
          </p:nvPr>
        </p:nvPicPr>
        <p:blipFill>
          <a:blip r:embed="rId2"/>
          <a:stretch>
            <a:fillRect/>
          </a:stretch>
        </p:blipFill>
        <p:spPr>
          <a:xfrm>
            <a:off x="39559" y="1215484"/>
            <a:ext cx="9064881" cy="3791414"/>
          </a:xfrm>
        </p:spPr>
      </p:pic>
      <p:sp>
        <p:nvSpPr>
          <p:cNvPr id="3" name="Title 2">
            <a:extLst>
              <a:ext uri="{FF2B5EF4-FFF2-40B4-BE49-F238E27FC236}">
                <a16:creationId xmlns:a16="http://schemas.microsoft.com/office/drawing/2014/main" id="{F2E0D2C1-55FE-3F46-8CDA-A777E69EE8E4}"/>
              </a:ext>
            </a:extLst>
          </p:cNvPr>
          <p:cNvSpPr>
            <a:spLocks noGrp="1"/>
          </p:cNvSpPr>
          <p:nvPr>
            <p:ph type="title"/>
          </p:nvPr>
        </p:nvSpPr>
        <p:spPr/>
        <p:txBody>
          <a:bodyPr/>
          <a:lstStyle/>
          <a:p>
            <a:r>
              <a:rPr lang="en-US" dirty="0"/>
              <a:t>Annual Rx1day compared to REGEN</a:t>
            </a:r>
          </a:p>
        </p:txBody>
      </p:sp>
      <p:sp>
        <p:nvSpPr>
          <p:cNvPr id="6" name="TextBox 5">
            <a:extLst>
              <a:ext uri="{FF2B5EF4-FFF2-40B4-BE49-F238E27FC236}">
                <a16:creationId xmlns:a16="http://schemas.microsoft.com/office/drawing/2014/main" id="{ED16E1E0-74CE-E245-ABAB-F9F822D125F3}"/>
              </a:ext>
            </a:extLst>
          </p:cNvPr>
          <p:cNvSpPr txBox="1"/>
          <p:nvPr/>
        </p:nvSpPr>
        <p:spPr>
          <a:xfrm>
            <a:off x="825190" y="4995747"/>
            <a:ext cx="1438214" cy="1077218"/>
          </a:xfrm>
          <a:prstGeom prst="rect">
            <a:avLst/>
          </a:prstGeom>
          <a:noFill/>
        </p:spPr>
        <p:txBody>
          <a:bodyPr wrap="none" rtlCol="0">
            <a:spAutoFit/>
          </a:bodyPr>
          <a:lstStyle/>
          <a:p>
            <a:r>
              <a:rPr lang="en-US" sz="3200" b="1" dirty="0">
                <a:solidFill>
                  <a:srgbClr val="FF0000"/>
                </a:solidFill>
              </a:rPr>
              <a:t>CMIP5</a:t>
            </a:r>
          </a:p>
          <a:p>
            <a:r>
              <a:rPr lang="en-US" sz="3200" b="1" dirty="0">
                <a:solidFill>
                  <a:srgbClr val="0070C0"/>
                </a:solidFill>
              </a:rPr>
              <a:t>CMIP6</a:t>
            </a:r>
          </a:p>
        </p:txBody>
      </p:sp>
      <p:sp>
        <p:nvSpPr>
          <p:cNvPr id="7" name="TextBox 6">
            <a:extLst>
              <a:ext uri="{FF2B5EF4-FFF2-40B4-BE49-F238E27FC236}">
                <a16:creationId xmlns:a16="http://schemas.microsoft.com/office/drawing/2014/main" id="{519A3085-587C-2841-8241-25E58FDDCE50}"/>
              </a:ext>
            </a:extLst>
          </p:cNvPr>
          <p:cNvSpPr txBox="1"/>
          <p:nvPr/>
        </p:nvSpPr>
        <p:spPr>
          <a:xfrm>
            <a:off x="3914078" y="5218771"/>
            <a:ext cx="4442242" cy="369332"/>
          </a:xfrm>
          <a:prstGeom prst="rect">
            <a:avLst/>
          </a:prstGeom>
          <a:noFill/>
          <a:ln>
            <a:solidFill>
              <a:schemeClr val="accent1"/>
            </a:solidFill>
          </a:ln>
        </p:spPr>
        <p:txBody>
          <a:bodyPr wrap="none" rtlCol="0">
            <a:spAutoFit/>
          </a:bodyPr>
          <a:lstStyle/>
          <a:p>
            <a:r>
              <a:rPr lang="en-US" dirty="0"/>
              <a:t>CMIP5 and CMIP6 models are intermixed</a:t>
            </a:r>
          </a:p>
        </p:txBody>
      </p:sp>
    </p:spTree>
    <p:extLst>
      <p:ext uri="{BB962C8B-B14F-4D97-AF65-F5344CB8AC3E}">
        <p14:creationId xmlns:p14="http://schemas.microsoft.com/office/powerpoint/2010/main" val="2490559751"/>
      </p:ext>
    </p:extLst>
  </p:cSld>
  <p:clrMapOvr>
    <a:masterClrMapping/>
  </p:clrMapOvr>
  <p:transition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B25030-92AB-4546-B7EB-78C343C95DCC}"/>
              </a:ext>
            </a:extLst>
          </p:cNvPr>
          <p:cNvPicPr>
            <a:picLocks noGrp="1" noChangeAspect="1"/>
          </p:cNvPicPr>
          <p:nvPr>
            <p:ph idx="1"/>
          </p:nvPr>
        </p:nvPicPr>
        <p:blipFill>
          <a:blip r:embed="rId2"/>
          <a:stretch>
            <a:fillRect/>
          </a:stretch>
        </p:blipFill>
        <p:spPr>
          <a:xfrm>
            <a:off x="223025" y="1073774"/>
            <a:ext cx="8819028" cy="5197177"/>
          </a:xfrm>
        </p:spPr>
      </p:pic>
      <p:sp>
        <p:nvSpPr>
          <p:cNvPr id="3" name="Title 2">
            <a:extLst>
              <a:ext uri="{FF2B5EF4-FFF2-40B4-BE49-F238E27FC236}">
                <a16:creationId xmlns:a16="http://schemas.microsoft.com/office/drawing/2014/main" id="{4A0FCC4F-9683-8D42-B28B-9580E9C94091}"/>
              </a:ext>
            </a:extLst>
          </p:cNvPr>
          <p:cNvSpPr>
            <a:spLocks noGrp="1"/>
          </p:cNvSpPr>
          <p:nvPr>
            <p:ph type="title"/>
          </p:nvPr>
        </p:nvSpPr>
        <p:spPr/>
        <p:txBody>
          <a:bodyPr/>
          <a:lstStyle/>
          <a:p>
            <a:r>
              <a:rPr lang="en-US" dirty="0"/>
              <a:t>Boreal winter errors larger than annual</a:t>
            </a:r>
          </a:p>
        </p:txBody>
      </p:sp>
    </p:spTree>
    <p:extLst>
      <p:ext uri="{BB962C8B-B14F-4D97-AF65-F5344CB8AC3E}">
        <p14:creationId xmlns:p14="http://schemas.microsoft.com/office/powerpoint/2010/main" val="3152137720"/>
      </p:ext>
    </p:extLst>
  </p:cSld>
  <p:clrMapOvr>
    <a:masterClrMapping/>
  </p:clrMapOvr>
  <p:transitio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624900-441E-D04F-8037-464056D2969E}"/>
              </a:ext>
            </a:extLst>
          </p:cNvPr>
          <p:cNvPicPr>
            <a:picLocks noGrp="1" noChangeAspect="1"/>
          </p:cNvPicPr>
          <p:nvPr>
            <p:ph idx="1"/>
          </p:nvPr>
        </p:nvPicPr>
        <p:blipFill>
          <a:blip r:embed="rId2"/>
          <a:stretch>
            <a:fillRect/>
          </a:stretch>
        </p:blipFill>
        <p:spPr>
          <a:xfrm>
            <a:off x="157751" y="1328082"/>
            <a:ext cx="8750488" cy="3667663"/>
          </a:xfrm>
        </p:spPr>
      </p:pic>
      <p:sp>
        <p:nvSpPr>
          <p:cNvPr id="3" name="Title 2">
            <a:extLst>
              <a:ext uri="{FF2B5EF4-FFF2-40B4-BE49-F238E27FC236}">
                <a16:creationId xmlns:a16="http://schemas.microsoft.com/office/drawing/2014/main" id="{0BE2D8D3-3894-264A-8DAB-7414378FEFBE}"/>
              </a:ext>
            </a:extLst>
          </p:cNvPr>
          <p:cNvSpPr>
            <a:spLocks noGrp="1"/>
          </p:cNvSpPr>
          <p:nvPr>
            <p:ph type="title"/>
          </p:nvPr>
        </p:nvSpPr>
        <p:spPr/>
        <p:txBody>
          <a:bodyPr/>
          <a:lstStyle/>
          <a:p>
            <a:r>
              <a:rPr lang="en-US" dirty="0"/>
              <a:t>Boreal winter skill smaller than annual</a:t>
            </a:r>
          </a:p>
        </p:txBody>
      </p:sp>
      <p:sp>
        <p:nvSpPr>
          <p:cNvPr id="6" name="Rectangle 5">
            <a:extLst>
              <a:ext uri="{FF2B5EF4-FFF2-40B4-BE49-F238E27FC236}">
                <a16:creationId xmlns:a16="http://schemas.microsoft.com/office/drawing/2014/main" id="{3183F032-97D5-994E-91F1-0B93082C91E3}"/>
              </a:ext>
            </a:extLst>
          </p:cNvPr>
          <p:cNvSpPr/>
          <p:nvPr/>
        </p:nvSpPr>
        <p:spPr>
          <a:xfrm>
            <a:off x="825193" y="5213413"/>
            <a:ext cx="1304690" cy="830997"/>
          </a:xfrm>
          <a:prstGeom prst="rect">
            <a:avLst/>
          </a:prstGeom>
        </p:spPr>
        <p:txBody>
          <a:bodyPr wrap="square">
            <a:spAutoFit/>
          </a:bodyPr>
          <a:lstStyle/>
          <a:p>
            <a:r>
              <a:rPr lang="en-US" sz="2400" b="1" dirty="0">
                <a:solidFill>
                  <a:srgbClr val="FF0000"/>
                </a:solidFill>
              </a:rPr>
              <a:t>CMIP5</a:t>
            </a:r>
          </a:p>
          <a:p>
            <a:r>
              <a:rPr lang="en-US" sz="2400" b="1" dirty="0">
                <a:solidFill>
                  <a:srgbClr val="0070C0"/>
                </a:solidFill>
              </a:rPr>
              <a:t>CMIP6</a:t>
            </a:r>
          </a:p>
        </p:txBody>
      </p:sp>
      <p:sp>
        <p:nvSpPr>
          <p:cNvPr id="8" name="TextBox 7">
            <a:extLst>
              <a:ext uri="{FF2B5EF4-FFF2-40B4-BE49-F238E27FC236}">
                <a16:creationId xmlns:a16="http://schemas.microsoft.com/office/drawing/2014/main" id="{83867387-75BE-3447-A7C3-767A1AB062A1}"/>
              </a:ext>
            </a:extLst>
          </p:cNvPr>
          <p:cNvSpPr txBox="1"/>
          <p:nvPr/>
        </p:nvSpPr>
        <p:spPr>
          <a:xfrm>
            <a:off x="3178098" y="5213413"/>
            <a:ext cx="4249881" cy="369332"/>
          </a:xfrm>
          <a:prstGeom prst="rect">
            <a:avLst/>
          </a:prstGeom>
          <a:noFill/>
          <a:ln>
            <a:solidFill>
              <a:schemeClr val="accent1"/>
            </a:solidFill>
          </a:ln>
        </p:spPr>
        <p:txBody>
          <a:bodyPr wrap="none" rtlCol="0">
            <a:spAutoFit/>
          </a:bodyPr>
          <a:lstStyle/>
          <a:p>
            <a:r>
              <a:rPr lang="en-US" dirty="0"/>
              <a:t>Pattern correlation of return values is nil</a:t>
            </a:r>
          </a:p>
        </p:txBody>
      </p:sp>
    </p:spTree>
    <p:extLst>
      <p:ext uri="{BB962C8B-B14F-4D97-AF65-F5344CB8AC3E}">
        <p14:creationId xmlns:p14="http://schemas.microsoft.com/office/powerpoint/2010/main" val="3078273787"/>
      </p:ext>
    </p:extLst>
  </p:cSld>
  <p:clrMapOvr>
    <a:masterClrMapping/>
  </p:clrMapOvr>
  <p:transition advTm="1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74B1E4-5EA1-5E4C-A3C3-969E1FC12D9A}"/>
              </a:ext>
            </a:extLst>
          </p:cNvPr>
          <p:cNvPicPr>
            <a:picLocks noGrp="1" noChangeAspect="1"/>
          </p:cNvPicPr>
          <p:nvPr>
            <p:ph idx="1"/>
          </p:nvPr>
        </p:nvPicPr>
        <p:blipFill>
          <a:blip r:embed="rId2"/>
          <a:stretch>
            <a:fillRect/>
          </a:stretch>
        </p:blipFill>
        <p:spPr>
          <a:xfrm>
            <a:off x="245327" y="1087006"/>
            <a:ext cx="8898673" cy="5130505"/>
          </a:xfrm>
        </p:spPr>
      </p:pic>
      <p:sp>
        <p:nvSpPr>
          <p:cNvPr id="3" name="Title 2">
            <a:extLst>
              <a:ext uri="{FF2B5EF4-FFF2-40B4-BE49-F238E27FC236}">
                <a16:creationId xmlns:a16="http://schemas.microsoft.com/office/drawing/2014/main" id="{3F260D03-F8C5-4644-8D1B-8A4CA6930EBC}"/>
              </a:ext>
            </a:extLst>
          </p:cNvPr>
          <p:cNvSpPr>
            <a:spLocks noGrp="1"/>
          </p:cNvSpPr>
          <p:nvPr>
            <p:ph type="title"/>
          </p:nvPr>
        </p:nvSpPr>
        <p:spPr/>
        <p:txBody>
          <a:bodyPr/>
          <a:lstStyle/>
          <a:p>
            <a:r>
              <a:rPr lang="en-US" dirty="0"/>
              <a:t>Boreal summer errors smaller than winter but larger than annual</a:t>
            </a:r>
          </a:p>
        </p:txBody>
      </p:sp>
    </p:spTree>
    <p:extLst>
      <p:ext uri="{BB962C8B-B14F-4D97-AF65-F5344CB8AC3E}">
        <p14:creationId xmlns:p14="http://schemas.microsoft.com/office/powerpoint/2010/main" val="2756096139"/>
      </p:ext>
    </p:extLst>
  </p:cSld>
  <p:clrMapOvr>
    <a:masterClrMapping/>
  </p:clrMapOvr>
  <p:transition advTm="10000"/>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CRD 2013 Review Template">
  <a:themeElements>
    <a:clrScheme name="CRD_PowerPoint">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46286</TotalTime>
  <Words>839</Words>
  <Application>Microsoft Macintosh PowerPoint</Application>
  <PresentationFormat>On-screen Show (4:3)</PresentationFormat>
  <Paragraphs>260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Lucida Grande</vt:lpstr>
      <vt:lpstr>CRD 2013 Review Template</vt:lpstr>
      <vt:lpstr>Evaluation and projection of long period return values of extreme daily precipitation in the CMIP5 and CMIP6 models</vt:lpstr>
      <vt:lpstr>US DOE Policy 411.2A</vt:lpstr>
      <vt:lpstr>Are there any differences in simulated extreme precipitation in CMIP6 compared to CMIP5?</vt:lpstr>
      <vt:lpstr>Are there any differences in simulated extreme precipitation in CMIP6 compared to CMIP5?</vt:lpstr>
      <vt:lpstr>Annual Rx1day compared to REGEN</vt:lpstr>
      <vt:lpstr>Annual Rx1day compared to REGEN</vt:lpstr>
      <vt:lpstr>Boreal winter errors larger than annual</vt:lpstr>
      <vt:lpstr>Boreal winter skill smaller than annual</vt:lpstr>
      <vt:lpstr>Boreal summer errors smaller than winter but larger than annual</vt:lpstr>
      <vt:lpstr>Boreal summer skill smaller than annual</vt:lpstr>
      <vt:lpstr>Large differences if HadEX3 is the reference</vt:lpstr>
      <vt:lpstr>Projections</vt:lpstr>
      <vt:lpstr>CMIP6 time to target</vt:lpstr>
      <vt:lpstr>Mean annual Rx1day change</vt:lpstr>
      <vt:lpstr>Seasonal mean Rx1day change</vt:lpstr>
      <vt:lpstr>Conclusions</vt:lpstr>
      <vt:lpstr>The Bottom Line</vt:lpstr>
      <vt:lpstr>PowerPoint Presentation</vt:lpstr>
    </vt:vector>
  </TitlesOfParts>
  <Company>Lawrence Berkeley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title here</dc:title>
  <dc:creator>David Brown</dc:creator>
  <cp:lastModifiedBy>Microsoft Office User</cp:lastModifiedBy>
  <cp:revision>231</cp:revision>
  <dcterms:created xsi:type="dcterms:W3CDTF">2014-03-11T02:16:55Z</dcterms:created>
  <dcterms:modified xsi:type="dcterms:W3CDTF">2020-05-01T22:04:15Z</dcterms:modified>
</cp:coreProperties>
</file>