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361" r:id="rId4"/>
    <p:sldId id="363" r:id="rId5"/>
    <p:sldId id="362" r:id="rId6"/>
    <p:sldId id="357" r:id="rId7"/>
    <p:sldId id="351" r:id="rId8"/>
    <p:sldId id="354" r:id="rId9"/>
    <p:sldId id="355" r:id="rId10"/>
    <p:sldId id="352" r:id="rId11"/>
    <p:sldId id="356" r:id="rId12"/>
    <p:sldId id="353" r:id="rId13"/>
    <p:sldId id="359" r:id="rId14"/>
    <p:sldId id="360" r:id="rId15"/>
    <p:sldId id="350" r:id="rId16"/>
  </p:sldIdLst>
  <p:sldSz cx="12192000" cy="6858000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99FF99"/>
    <a:srgbClr val="FF33CC"/>
    <a:srgbClr val="9933FF"/>
    <a:srgbClr val="00CC00"/>
    <a:srgbClr val="00FF00"/>
    <a:srgbClr val="00CC66"/>
    <a:srgbClr val="FF66CC"/>
    <a:srgbClr val="CC0099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0" autoAdjust="0"/>
    <p:restoredTop sz="93780" autoAdjust="0"/>
  </p:normalViewPr>
  <p:slideViewPr>
    <p:cSldViewPr>
      <p:cViewPr varScale="1">
        <p:scale>
          <a:sx n="63" d="100"/>
          <a:sy n="63" d="100"/>
        </p:scale>
        <p:origin x="624" y="1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A160F-AC3E-4FD8-BD4F-719A5D294802}" type="datetimeFigureOut">
              <a:rPr lang="pl-PL" smtClean="0"/>
              <a:pPr/>
              <a:t>25.04.2020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0F5A4-2DED-4027-94C0-B1849FAF4FA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8416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5A4-2DED-4027-94C0-B1849FAF4FAF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0925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5A4-2DED-4027-94C0-B1849FAF4FAF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3144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5A4-2DED-4027-94C0-B1849FAF4FAF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3849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5A4-2DED-4027-94C0-B1849FAF4FAF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4606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5A4-2DED-4027-94C0-B1849FAF4FAF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0491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5A4-2DED-4027-94C0-B1849FAF4FAF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7018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5A4-2DED-4027-94C0-B1849FAF4FAF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8154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5A4-2DED-4027-94C0-B1849FAF4FAF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8657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5A4-2DED-4027-94C0-B1849FAF4FAF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056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5A4-2DED-4027-94C0-B1849FAF4FAF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2460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5A4-2DED-4027-94C0-B1849FAF4FAF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9512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5A4-2DED-4027-94C0-B1849FAF4FAF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9161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5A4-2DED-4027-94C0-B1849FAF4FAF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3351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7" name="Symbol zastępczy zawartości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844"/>
            <a:ext cx="12191991" cy="108769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AA25E14-9354-4FCF-8140-8D4FD4DB1DD0}"/>
              </a:ext>
            </a:extLst>
          </p:cNvPr>
          <p:cNvSpPr txBox="1"/>
          <p:nvPr userDrawn="1"/>
        </p:nvSpPr>
        <p:spPr>
          <a:xfrm>
            <a:off x="0" y="6567155"/>
            <a:ext cx="9409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 dirty="0">
                <a:latin typeface="Arial" panose="020B0604020202020204" pitchFamily="34" charset="0"/>
                <a:cs typeface="Arial" panose="020B0604020202020204" pitchFamily="34" charset="0"/>
              </a:rPr>
              <a:t>EGU2020 Sharing Geoscience Online, May 4-8, 2020</a:t>
            </a:r>
          </a:p>
        </p:txBody>
      </p:sp>
      <p:pic>
        <p:nvPicPr>
          <p:cNvPr id="5" name="Obraz 4" descr="Obraz zawierający rysunek&#10;&#10;Opis wygenerowany automatycznie">
            <a:extLst>
              <a:ext uri="{FF2B5EF4-FFF2-40B4-BE49-F238E27FC236}">
                <a16:creationId xmlns:a16="http://schemas.microsoft.com/office/drawing/2014/main" id="{92561109-89A9-4FE9-B8F5-49E3FB8128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24530"/>
            <a:ext cx="1733448" cy="856197"/>
          </a:xfrm>
          <a:prstGeom prst="rect">
            <a:avLst/>
          </a:prstGeom>
        </p:spPr>
      </p:pic>
      <p:pic>
        <p:nvPicPr>
          <p:cNvPr id="6" name="Obraz 5" descr="Obraz zawierający rysunek&#10;&#10;Opis wygenerowany automatycznie">
            <a:extLst>
              <a:ext uri="{FF2B5EF4-FFF2-40B4-BE49-F238E27FC236}">
                <a16:creationId xmlns:a16="http://schemas.microsoft.com/office/drawing/2014/main" id="{244F1774-3F99-4621-9CE5-191D413D76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071" y="47230"/>
            <a:ext cx="1021601" cy="3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4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E09A5-983C-4434-B2C4-8685808CE939}" type="datetimeFigureOut">
              <a:rPr lang="pl-PL" smtClean="0"/>
              <a:pPr/>
              <a:t>25.04.2020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011F4-3A34-4BFA-94FF-4F69DBB0F1AD}" type="slidenum">
              <a:rPr lang="pl-PL" smtClean="0"/>
              <a:pPr/>
              <a:t>‹#›</a:t>
            </a:fld>
            <a:r>
              <a:rPr lang="pl-PL" dirty="0"/>
              <a:t>/25</a:t>
            </a:r>
          </a:p>
        </p:txBody>
      </p:sp>
    </p:spTree>
    <p:extLst>
      <p:ext uri="{BB962C8B-B14F-4D97-AF65-F5344CB8AC3E}">
        <p14:creationId xmlns:p14="http://schemas.microsoft.com/office/powerpoint/2010/main" val="412487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263352" y="1828025"/>
            <a:ext cx="11737303" cy="47693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DETERMINATION OF HOMOGENOUS GRACE FOLLOW-ON MONTHLY </a:t>
            </a:r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DISPLACEMENT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BASED ON AVAILABLE SOLUTIONS</a:t>
            </a:r>
            <a:endParaRPr lang="pl-P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400" u="sng" dirty="0">
                <a:latin typeface="Arial" panose="020B0604020202020204" pitchFamily="34" charset="0"/>
                <a:cs typeface="Arial" panose="020B0604020202020204" pitchFamily="34" charset="0"/>
              </a:rPr>
              <a:t>Artur Lenczuk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BE" sz="2400" dirty="0">
                <a:latin typeface="Arial" panose="020B0604020202020204" pitchFamily="34" charset="0"/>
                <a:cs typeface="Arial" panose="020B0604020202020204" pitchFamily="34" charset="0"/>
              </a:rPr>
              <a:t>Anna Klos, J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anusz Bogusz</a:t>
            </a:r>
            <a:endParaRPr lang="pl-PL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Military University of Technology, Faculty of Civil Engineering and Geodesy, Warsaw, Poland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contact: </a:t>
            </a:r>
            <a:r>
              <a:rPr lang="pl-PL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artur.lenczuk@wat.edu.pl</a:t>
            </a:r>
            <a:endParaRPr lang="pl-PL" sz="1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9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7D4E220F-17D0-4548-A91B-92FA549FD6DE}"/>
              </a:ext>
            </a:extLst>
          </p:cNvPr>
          <p:cNvSpPr txBox="1"/>
          <p:nvPr/>
        </p:nvSpPr>
        <p:spPr>
          <a:xfrm>
            <a:off x="2423591" y="364594"/>
            <a:ext cx="9692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RESULTS: square root of degree variance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81BC62BD-5A07-44F8-905F-938D23DF2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88" y="1157640"/>
            <a:ext cx="10909212" cy="5382235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C6DCC955-C94E-4A7F-89CB-EC8C578DA844}"/>
              </a:ext>
            </a:extLst>
          </p:cNvPr>
          <p:cNvSpPr/>
          <p:nvPr/>
        </p:nvSpPr>
        <p:spPr>
          <a:xfrm>
            <a:off x="-24553" y="6539875"/>
            <a:ext cx="1235316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Fig.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5. 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Signal variance for 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degree up to 96 estimated for homogenous 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models and CSR, GFZ, JPL 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GRACE-FO observations</a:t>
            </a:r>
            <a:endParaRPr lang="en-US" sz="1600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961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6F2D267-D78A-4E7B-A878-B754FF921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268760"/>
            <a:ext cx="10945216" cy="5271115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12FEB325-52E1-42A9-9846-5DC873E0A4F8}"/>
              </a:ext>
            </a:extLst>
          </p:cNvPr>
          <p:cNvSpPr/>
          <p:nvPr/>
        </p:nvSpPr>
        <p:spPr>
          <a:xfrm>
            <a:off x="-24553" y="6539875"/>
            <a:ext cx="1235316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Fig.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6. 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Signal variance for 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degree above 50 estimated for homogenous 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models and CSR, GFZ, JPL 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GRACE-FO observations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D47FF09-A33B-4FBE-A5D9-B5EBC3E26BEF}"/>
              </a:ext>
            </a:extLst>
          </p:cNvPr>
          <p:cNvSpPr txBox="1"/>
          <p:nvPr/>
        </p:nvSpPr>
        <p:spPr>
          <a:xfrm>
            <a:off x="2423591" y="364594"/>
            <a:ext cx="9692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RESULTS: square root of degree variance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086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C9B15DE3-6596-40CC-8CF7-D5B794ED4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912" y="3810601"/>
            <a:ext cx="4260752" cy="271249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FE6C398-0C1B-4E77-94CD-1A69C5B85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080" y="986823"/>
            <a:ext cx="4480189" cy="284050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831F34D-0609-4616-976E-5F87F7ED3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980728"/>
            <a:ext cx="4498476" cy="285269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CBBA39C-76BF-474D-98DF-892FDB48593C}"/>
              </a:ext>
            </a:extLst>
          </p:cNvPr>
          <p:cNvSpPr txBox="1"/>
          <p:nvPr/>
        </p:nvSpPr>
        <p:spPr>
          <a:xfrm>
            <a:off x="2423591" y="364594"/>
            <a:ext cx="9692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RESULTS: comparation of spherical harmonic coefficients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46AF21B-8164-4F63-BBF7-F0FDCC3E6962}"/>
              </a:ext>
            </a:extLst>
          </p:cNvPr>
          <p:cNvSpPr txBox="1"/>
          <p:nvPr/>
        </p:nvSpPr>
        <p:spPr>
          <a:xfrm>
            <a:off x="3215680" y="2967607"/>
            <a:ext cx="2376264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COEFFICIENT-WISE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BC0E71D-FDF9-42DC-BA30-F8C2F2EAA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3480" y="3828888"/>
            <a:ext cx="4266847" cy="269420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ADAC16F6-E525-46B6-AF01-55CE5DFE85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90" y="3843326"/>
            <a:ext cx="4279038" cy="2682018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01F56E90-5AD9-4F0F-AADF-0CEE05D7CCFB}"/>
              </a:ext>
            </a:extLst>
          </p:cNvPr>
          <p:cNvSpPr txBox="1"/>
          <p:nvPr/>
        </p:nvSpPr>
        <p:spPr>
          <a:xfrm>
            <a:off x="8022006" y="2967608"/>
            <a:ext cx="1584176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FIELD-WISE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0B1317E5-99D5-46B6-B177-05A06D06A227}"/>
              </a:ext>
            </a:extLst>
          </p:cNvPr>
          <p:cNvSpPr txBox="1"/>
          <p:nvPr/>
        </p:nvSpPr>
        <p:spPr>
          <a:xfrm>
            <a:off x="1531933" y="5682809"/>
            <a:ext cx="1251699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CSR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246A4F90-6CC8-4B15-9C87-EB27EAD9AE10}"/>
              </a:ext>
            </a:extLst>
          </p:cNvPr>
          <p:cNvSpPr txBox="1"/>
          <p:nvPr/>
        </p:nvSpPr>
        <p:spPr>
          <a:xfrm>
            <a:off x="5375920" y="5680105"/>
            <a:ext cx="1251699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GFZ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7F0A4D4A-1CC1-4C29-84FF-B13FD799BAE8}"/>
              </a:ext>
            </a:extLst>
          </p:cNvPr>
          <p:cNvSpPr txBox="1"/>
          <p:nvPr/>
        </p:nvSpPr>
        <p:spPr>
          <a:xfrm>
            <a:off x="9236789" y="5680104"/>
            <a:ext cx="1251699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JPL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FAA4D179-4CE0-4367-9F75-EFF36AC11C3C}"/>
              </a:ext>
            </a:extLst>
          </p:cNvPr>
          <p:cNvSpPr/>
          <p:nvPr/>
        </p:nvSpPr>
        <p:spPr>
          <a:xfrm>
            <a:off x="-24553" y="6539875"/>
            <a:ext cx="1235316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Fig.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7. Differences of spherical harmonics between VCE-</a:t>
            </a:r>
            <a:r>
              <a:rPr lang="pl-PL" sz="1600" i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wise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and coefficent-wise, field-</a:t>
            </a:r>
            <a:r>
              <a:rPr lang="pl-PL" sz="1600" i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wise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CSR, GFZ, JPL 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coefficients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340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0CBBA39C-76BF-474D-98DF-892FDB48593C}"/>
              </a:ext>
            </a:extLst>
          </p:cNvPr>
          <p:cNvSpPr txBox="1"/>
          <p:nvPr/>
        </p:nvSpPr>
        <p:spPr>
          <a:xfrm>
            <a:off x="2423591" y="364594"/>
            <a:ext cx="9692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root mean square values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CA6D506-D3BA-42C2-90F9-0BD59C8C4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18" y="1247630"/>
            <a:ext cx="4368082" cy="202497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046AF21B-8164-4F63-BBF7-F0FDCC3E6962}"/>
              </a:ext>
            </a:extLst>
          </p:cNvPr>
          <p:cNvSpPr txBox="1"/>
          <p:nvPr/>
        </p:nvSpPr>
        <p:spPr>
          <a:xfrm>
            <a:off x="1235459" y="3309014"/>
            <a:ext cx="2376264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COEFFICIENT-WISE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3EF6B58-5CFC-4BAF-A64C-6FF26B289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270" y="1247630"/>
            <a:ext cx="4368082" cy="202497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6B415FE-B4E1-4C2B-91B8-275EC9FA3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157" y="3699366"/>
            <a:ext cx="4351910" cy="2017479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01F56E90-5AD9-4F0F-AADF-0CEE05D7CCFB}"/>
              </a:ext>
            </a:extLst>
          </p:cNvPr>
          <p:cNvSpPr txBox="1"/>
          <p:nvPr/>
        </p:nvSpPr>
        <p:spPr>
          <a:xfrm>
            <a:off x="6079223" y="3313348"/>
            <a:ext cx="1584176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FIELD-WISE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C534A87-0732-49AD-8F56-9A495B915F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1944" y="3591792"/>
            <a:ext cx="6359317" cy="2948083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0B1317E5-99D5-46B6-B177-05A06D06A227}"/>
              </a:ext>
            </a:extLst>
          </p:cNvPr>
          <p:cNvSpPr txBox="1"/>
          <p:nvPr/>
        </p:nvSpPr>
        <p:spPr>
          <a:xfrm>
            <a:off x="5420365" y="5733256"/>
            <a:ext cx="747643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CSR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3F1E218-BC93-412E-A981-28B35CF8E4B5}"/>
              </a:ext>
            </a:extLst>
          </p:cNvPr>
          <p:cNvSpPr txBox="1"/>
          <p:nvPr/>
        </p:nvSpPr>
        <p:spPr>
          <a:xfrm>
            <a:off x="1631503" y="5735493"/>
            <a:ext cx="1584176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VCE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15718542-FDBE-4FDE-A20C-9438B4CFEB24}"/>
              </a:ext>
            </a:extLst>
          </p:cNvPr>
          <p:cNvSpPr/>
          <p:nvPr/>
        </p:nvSpPr>
        <p:spPr>
          <a:xfrm>
            <a:off x="-24553" y="6539875"/>
            <a:ext cx="1235316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Fig.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8. RMS values of vertical displacements calculated for homogenous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models and CSR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GRACE-FO values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5906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5A016304-97DE-4BCB-96FC-B503823EC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03" y="3699365"/>
            <a:ext cx="4351911" cy="201748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F097547-829D-4FF4-9781-1B7A44D7C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273" y="1247631"/>
            <a:ext cx="4368079" cy="2024975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1CA6D506-D3BA-42C2-90F9-0BD59C8C4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943" y="3591791"/>
            <a:ext cx="6359317" cy="294808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F886299-18A1-48C4-A4C7-346D9225BA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918" y="1247630"/>
            <a:ext cx="4368082" cy="202497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CBBA39C-76BF-474D-98DF-892FDB48593C}"/>
              </a:ext>
            </a:extLst>
          </p:cNvPr>
          <p:cNvSpPr txBox="1"/>
          <p:nvPr/>
        </p:nvSpPr>
        <p:spPr>
          <a:xfrm>
            <a:off x="2423591" y="364594"/>
            <a:ext cx="9692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RESULTS: differences of RMS values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46AF21B-8164-4F63-BBF7-F0FDCC3E6962}"/>
              </a:ext>
            </a:extLst>
          </p:cNvPr>
          <p:cNvSpPr txBox="1"/>
          <p:nvPr/>
        </p:nvSpPr>
        <p:spPr>
          <a:xfrm>
            <a:off x="1235459" y="3309014"/>
            <a:ext cx="2376264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CSR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01F56E90-5AD9-4F0F-AADF-0CEE05D7CCFB}"/>
              </a:ext>
            </a:extLst>
          </p:cNvPr>
          <p:cNvSpPr txBox="1"/>
          <p:nvPr/>
        </p:nvSpPr>
        <p:spPr>
          <a:xfrm>
            <a:off x="6079223" y="3324952"/>
            <a:ext cx="1584176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GFZ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0B1317E5-99D5-46B6-B177-05A06D06A227}"/>
              </a:ext>
            </a:extLst>
          </p:cNvPr>
          <p:cNvSpPr txBox="1"/>
          <p:nvPr/>
        </p:nvSpPr>
        <p:spPr>
          <a:xfrm>
            <a:off x="5591943" y="5445477"/>
            <a:ext cx="176419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COEFFICIENT-WISE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3F1E218-BC93-412E-A981-28B35CF8E4B5}"/>
              </a:ext>
            </a:extLst>
          </p:cNvPr>
          <p:cNvSpPr txBox="1"/>
          <p:nvPr/>
        </p:nvSpPr>
        <p:spPr>
          <a:xfrm>
            <a:off x="1645871" y="5753254"/>
            <a:ext cx="1584176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JPL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3007FE16-6247-4ECC-A0AD-ACB71E36320D}"/>
              </a:ext>
            </a:extLst>
          </p:cNvPr>
          <p:cNvSpPr/>
          <p:nvPr/>
        </p:nvSpPr>
        <p:spPr>
          <a:xfrm>
            <a:off x="-24553" y="6539875"/>
            <a:ext cx="1235316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Fig.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9. Differences of RMS values of vertical displacements between coefficients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-wise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model and CSR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GFZ, JPL GRACE-FO values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4247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524001" y="47969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alt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1" y="38158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alt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1" y="56351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alt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986034" y="2059945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pl-PL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en-GB" alt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1" y="37967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alt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986034" y="2031370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pl-PL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en-GB" alt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524001" y="37872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alt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 dirty="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986034" y="3564895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pl-PL" sz="1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en-GB" alt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524001" y="51302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alt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06ECD72-E49F-419B-896B-FF935E279965}"/>
              </a:ext>
            </a:extLst>
          </p:cNvPr>
          <p:cNvSpPr txBox="1"/>
          <p:nvPr/>
        </p:nvSpPr>
        <p:spPr>
          <a:xfrm>
            <a:off x="8760296" y="6093296"/>
            <a:ext cx="3355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0055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754F4A98-329A-4978-BA2E-ADA892182D45}"/>
              </a:ext>
            </a:extLst>
          </p:cNvPr>
          <p:cNvSpPr/>
          <p:nvPr/>
        </p:nvSpPr>
        <p:spPr>
          <a:xfrm>
            <a:off x="191344" y="1298466"/>
            <a:ext cx="11809312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Monthly displacements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±5 mm depending on the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data center: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CSR, GFZ or JPL.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provid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by GFZ centre are noisier (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north-south patterns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than CSR and JPL centers.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coefficients-wise model is characterized by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weights for each centres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with the smallest weights for GFZ data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Monthly vertical deformations for 19 months observations for each combined models are characterized by similar north-south stripe errors equal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 mm.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Degree variance of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CSR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spherical harmonics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 less constrai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than GFZ and JPL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- values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similar to combined models.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homogenous models contain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higher signal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than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provided by CSR, GFZ, JPL analysis centres.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highest variances in the signal are obtained for sectoral harmonics up to the maximum degree.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The used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weighting methods reduce RMS scatter of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monthly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deformations by nearly 5% for continental areas and by 10-15% changes for the oceans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58CF1BF-1E7C-4240-9137-9826CC30A88B}"/>
              </a:ext>
            </a:extLst>
          </p:cNvPr>
          <p:cNvSpPr txBox="1"/>
          <p:nvPr/>
        </p:nvSpPr>
        <p:spPr>
          <a:xfrm>
            <a:off x="2423591" y="364594"/>
            <a:ext cx="9692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209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423592" y="364594"/>
            <a:ext cx="9649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MOTIVATION AND GOAL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DE545A0C-822B-41A6-8F66-24FAC1C91842}"/>
              </a:ext>
            </a:extLst>
          </p:cNvPr>
          <p:cNvSpPr/>
          <p:nvPr/>
        </p:nvSpPr>
        <p:spPr>
          <a:xfrm>
            <a:off x="119336" y="1167135"/>
            <a:ext cx="1188131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Motivation:</a:t>
            </a:r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wide using of GRACE/GRACE Follow-On observations,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data provided by different analysis centers, 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assessment of noise left in various weighting schemes models, 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assessment of signal content and signal variance,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possibilities of satellite gravimetry for Earth’s vertical displacements determination.</a:t>
            </a:r>
          </a:p>
          <a:p>
            <a:pPr>
              <a:spcBef>
                <a:spcPts val="600"/>
              </a:spcBef>
            </a:pPr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Research goal:</a:t>
            </a:r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 focus on determining homogenous monthly </a:t>
            </a: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vertical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deformation fields with reduced systematic errors using 19 available monthly GRACE Follow-On observations provided by three different analysis centers.</a:t>
            </a:r>
          </a:p>
        </p:txBody>
      </p:sp>
    </p:spTree>
    <p:extLst>
      <p:ext uri="{BB962C8B-B14F-4D97-AF65-F5344CB8AC3E}">
        <p14:creationId xmlns:p14="http://schemas.microsoft.com/office/powerpoint/2010/main" val="659720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423592" y="364594"/>
            <a:ext cx="9649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DE545A0C-822B-41A6-8F66-24FAC1C91842}"/>
              </a:ext>
            </a:extLst>
          </p:cNvPr>
          <p:cNvSpPr/>
          <p:nvPr/>
        </p:nvSpPr>
        <p:spPr>
          <a:xfrm>
            <a:off x="119336" y="1167135"/>
            <a:ext cx="1188131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l-PL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GRACE-FO Level-2 products</a:t>
            </a: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 months </a:t>
            </a: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observations (June 2018 to February 2020),</a:t>
            </a:r>
            <a:endParaRPr lang="pl-PL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elease </a:t>
            </a: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6.0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spherical harmonics up to degree and order 96,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data analysis centers: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Center for Space Research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CSR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(Austin, USA),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Jet Propulsion Laboratory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JPL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(Maryland, USA),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German Research Centre for Geosciences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GFZ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(Potsdam, Germany)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671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id="{DE545A0C-822B-41A6-8F66-24FAC1C91842}"/>
              </a:ext>
            </a:extLst>
          </p:cNvPr>
          <p:cNvSpPr/>
          <p:nvPr/>
        </p:nvSpPr>
        <p:spPr>
          <a:xfrm>
            <a:off x="119336" y="1167135"/>
            <a:ext cx="118813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I. 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Weighting scheme</a:t>
            </a:r>
          </a:p>
          <a:p>
            <a:pPr>
              <a:spcBef>
                <a:spcPts val="600"/>
              </a:spcBef>
            </a:pPr>
            <a:r>
              <a:rPr lang="en-US" sz="2400" u="sng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Input data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spherical harmonic coefficients from CSR, GFZ and JPL analysis centers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endParaRPr lang="en-US" sz="10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average </a:t>
            </a:r>
            <a:r>
              <a:rPr lang="pl-PL" sz="2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spherical harmonic coefficients up to degree 96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three various weighting schemes,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Prostokąt 1">
                <a:extLst>
                  <a:ext uri="{FF2B5EF4-FFF2-40B4-BE49-F238E27FC236}">
                    <a16:creationId xmlns:a16="http://schemas.microsoft.com/office/drawing/2014/main" id="{1B94FDB4-E11E-4013-A65F-8B09B702ED26}"/>
                  </a:ext>
                </a:extLst>
              </p:cNvPr>
              <p:cNvSpPr/>
              <p:nvPr/>
            </p:nvSpPr>
            <p:spPr>
              <a:xfrm>
                <a:off x="479600" y="3607330"/>
                <a:ext cx="3226909" cy="613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l-PL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pl-P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l-PL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sSup>
                            <m:sSupPr>
                              <m:ctrlPr>
                                <a:rPr lang="pl-PL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l-PL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pl-PL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  <m:sup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r>
                                    <a:rPr lang="pl-PL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pl-PL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pl-PL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pl-PL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  <m:sup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pl-PL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l-P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pl-P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2" name="Prostokąt 1">
                <a:extLst>
                  <a:ext uri="{FF2B5EF4-FFF2-40B4-BE49-F238E27FC236}">
                    <a16:creationId xmlns:a16="http://schemas.microsoft.com/office/drawing/2014/main" id="{1B94FDB4-E11E-4013-A65F-8B09B702ED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00" y="3607330"/>
                <a:ext cx="3226909" cy="6137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F1B8595E-799C-436B-AFEB-E6467275EE4D}"/>
                  </a:ext>
                </a:extLst>
              </p:cNvPr>
              <p:cNvSpPr/>
              <p:nvPr/>
            </p:nvSpPr>
            <p:spPr>
              <a:xfrm>
                <a:off x="479600" y="4682753"/>
                <a:ext cx="4802019" cy="9328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l-PL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pl-P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l-PL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f>
                            <m:fPr>
                              <m:ctrlPr>
                                <a:rPr lang="pl-PL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l-PL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l-PL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l-PL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𝑐𝑜𝑒𝑓𝑓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pl-PL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pl-PL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l-PL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=2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pl-PL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pl-PL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pl-PL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pl-PL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pl-PL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pl-PL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pl-PL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pl-PL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pl-PL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pl-PL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pl-PL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pl-PL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pl-PL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  <m:sup>
                                              <m:r>
                                                <a:rPr lang="pl-PL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p>
                                          </m:sSubSup>
                                          <m:r>
                                            <a:rPr lang="pl-PL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pl-PL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pl-PL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pl-PL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pl-PL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pl-PL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pl-PL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  <m:sup>
                                              <m:r>
                                                <a:rPr lang="pl-PL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pl-PL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  <m:r>
                            <a:rPr lang="pl-P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pl-P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pl-PL" sz="2000" dirty="0"/>
              </a:p>
            </p:txBody>
          </p:sp>
        </mc:Choice>
        <mc:Fallback xmlns=""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F1B8595E-799C-436B-AFEB-E6467275EE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00" y="4682753"/>
                <a:ext cx="4802019" cy="9328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rostokąt 11">
                <a:extLst>
                  <a:ext uri="{FF2B5EF4-FFF2-40B4-BE49-F238E27FC236}">
                    <a16:creationId xmlns:a16="http://schemas.microsoft.com/office/drawing/2014/main" id="{85129E10-D4A6-4A5E-AB98-4AFA70269C26}"/>
                  </a:ext>
                </a:extLst>
              </p:cNvPr>
              <p:cNvSpPr/>
              <p:nvPr/>
            </p:nvSpPr>
            <p:spPr>
              <a:xfrm>
                <a:off x="6480513" y="4037660"/>
                <a:ext cx="4799839" cy="1354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l-PL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pl-P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l-PL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f>
                            <m:fPr>
                              <m:ctrlPr>
                                <a:rPr lang="pl-PL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ctrlPr>
                                    <a:rPr lang="pl-PL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pl-PL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pl-PL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=2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pl-PL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pl-PL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sup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pl-PL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pl-PL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pl-PL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sub>
                                    <m:sup>
                                      <m:r>
                                        <a:rPr lang="pl-PL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pl-PL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pl-PL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pl-PL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pl-PL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pl-PL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  <m:r>
                                                    <a:rPr lang="pl-PL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pl-PL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𝑚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pl-PL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pl-PL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pl-PL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acc>
                                                    <m:accPr>
                                                      <m:chr m:val="̅"/>
                                                      <m:ctrlPr>
                                                        <a:rPr lang="pl-PL" sz="20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pl-PL" sz="20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𝑋</m:t>
                                                      </m:r>
                                                    </m:e>
                                                  </m:acc>
                                                </m:e>
                                                <m:sub>
                                                  <m:r>
                                                    <a:rPr lang="pl-PL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  <m:r>
                                                    <a:rPr lang="pl-PL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pl-PL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𝑚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pl-PL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  <m:r>
                                                    <a:rPr lang="pl-PL" sz="20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,(</m:t>
                                                  </m:r>
                                                  <m:r>
                                                    <a:rPr lang="pl-PL" sz="20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  <m:r>
                                                    <a:rPr lang="pl-PL" sz="20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−1)</m:t>
                                                  </m:r>
                                                </m:sup>
                                              </m:sSubSup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pl-PL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nary>
                            </m:num>
                            <m:den>
                              <m:sSub>
                                <m:sSubPr>
                                  <m:ctrlPr>
                                    <a:rPr lang="pl-PL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l-PL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𝑐𝑜𝑒𝑓𝑓</m:t>
                                  </m:r>
                                </m:sub>
                              </m:sSub>
                              <m:r>
                                <a:rPr lang="pl-PL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pl-PL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(1−</m:t>
                              </m:r>
                              <m:f>
                                <m:fPr>
                                  <m:ctrlPr>
                                    <a:rPr lang="pl-PL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p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,(</m:t>
                                      </m:r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−1)</m:t>
                                      </m:r>
                                    </m:sup>
                                  </m:sSup>
                                </m:num>
                                <m:den>
                                  <m:nary>
                                    <m:naryPr>
                                      <m:chr m:val="∑"/>
                                      <m:ctrlP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pl-PL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pl-PL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l-PL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pl-PL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𝑠𝑜𝑙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pl-PL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pl-PL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p>
                                          <m:r>
                                            <a:rPr lang="pl-PL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pl-PL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pl-PL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pl-PL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,(</m:t>
                                          </m:r>
                                          <m:r>
                                            <a:rPr lang="pl-PL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pl-PL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−1)</m:t>
                                          </m:r>
                                        </m:sup>
                                      </m:sSup>
                                    </m:e>
                                  </m:nary>
                                </m:den>
                              </m:f>
                              <m:r>
                                <a:rPr lang="pl-PL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pl-P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pl-P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2" name="Prostokąt 11">
                <a:extLst>
                  <a:ext uri="{FF2B5EF4-FFF2-40B4-BE49-F238E27FC236}">
                    <a16:creationId xmlns:a16="http://schemas.microsoft.com/office/drawing/2014/main" id="{85129E10-D4A6-4A5E-AB98-4AFA70269C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513" y="4037660"/>
                <a:ext cx="4799839" cy="13544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Prostokąt 12">
            <a:extLst>
              <a:ext uri="{FF2B5EF4-FFF2-40B4-BE49-F238E27FC236}">
                <a16:creationId xmlns:a16="http://schemas.microsoft.com/office/drawing/2014/main" id="{AC3C5EFA-3E89-470B-B81F-E6835DC42C77}"/>
              </a:ext>
            </a:extLst>
          </p:cNvPr>
          <p:cNvSpPr/>
          <p:nvPr/>
        </p:nvSpPr>
        <p:spPr>
          <a:xfrm>
            <a:off x="695400" y="3217031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A. coefficient-wise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3AE5E3AD-D0F0-4FFA-96F4-24D914B7EE56}"/>
              </a:ext>
            </a:extLst>
          </p:cNvPr>
          <p:cNvSpPr/>
          <p:nvPr/>
        </p:nvSpPr>
        <p:spPr>
          <a:xfrm>
            <a:off x="875420" y="4293096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B. field-wise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D89F1B54-77F7-49A3-B062-9B5397EB4C1E}"/>
              </a:ext>
            </a:extLst>
          </p:cNvPr>
          <p:cNvSpPr/>
          <p:nvPr/>
        </p:nvSpPr>
        <p:spPr>
          <a:xfrm>
            <a:off x="6264489" y="3575995"/>
            <a:ext cx="5376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C. variance component estimation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EDE4CA5-A727-45A4-A4C4-44DDA965634A}"/>
              </a:ext>
            </a:extLst>
          </p:cNvPr>
          <p:cNvSpPr txBox="1"/>
          <p:nvPr/>
        </p:nvSpPr>
        <p:spPr>
          <a:xfrm>
            <a:off x="2423592" y="364594"/>
            <a:ext cx="9649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METHODOLOGY: homogenous gravity field models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7D66E55-338B-470D-8D91-77970061923D}"/>
              </a:ext>
            </a:extLst>
          </p:cNvPr>
          <p:cNvSpPr txBox="1"/>
          <p:nvPr/>
        </p:nvSpPr>
        <p:spPr>
          <a:xfrm>
            <a:off x="119337" y="5672986"/>
            <a:ext cx="1188131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 startAt="3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weighted monthly coefficients</a:t>
            </a:r>
            <a:r>
              <a:rPr lang="pl-PL" sz="2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en-US" sz="2400" u="sng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en-US" sz="2400" u="sng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Output data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homogenous</a:t>
            </a:r>
            <a:r>
              <a:rPr lang="pl-PL" sz="2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monthly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spherical harmonic coefficients</a:t>
            </a:r>
          </a:p>
        </p:txBody>
      </p:sp>
    </p:spTree>
    <p:extLst>
      <p:ext uri="{BB962C8B-B14F-4D97-AF65-F5344CB8AC3E}">
        <p14:creationId xmlns:p14="http://schemas.microsoft.com/office/powerpoint/2010/main" val="517058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id="{DE545A0C-822B-41A6-8F66-24FAC1C91842}"/>
              </a:ext>
            </a:extLst>
          </p:cNvPr>
          <p:cNvSpPr/>
          <p:nvPr/>
        </p:nvSpPr>
        <p:spPr>
          <a:xfrm>
            <a:off x="119336" y="1167135"/>
            <a:ext cx="1188131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</a:t>
            </a: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er</a:t>
            </a: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ical displacements</a:t>
            </a:r>
            <a:endParaRPr lang="pl-PL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u="sng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Input data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spherical harmonic coefficients from CSR, GFZ</a:t>
            </a:r>
            <a:r>
              <a:rPr lang="pl-PL" sz="2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JPL analysis centers</a:t>
            </a:r>
            <a:r>
              <a:rPr lang="pl-PL" sz="2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and </a:t>
            </a: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weighted spherical harmonic coefficients from combined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pole tekstowe 20">
                <a:extLst>
                  <a:ext uri="{FF2B5EF4-FFF2-40B4-BE49-F238E27FC236}">
                    <a16:creationId xmlns:a16="http://schemas.microsoft.com/office/drawing/2014/main" id="{2C55232E-FB99-4EA0-87AE-B024B4300AEC}"/>
                  </a:ext>
                </a:extLst>
              </p:cNvPr>
              <p:cNvSpPr txBox="1"/>
              <p:nvPr/>
            </p:nvSpPr>
            <p:spPr>
              <a:xfrm>
                <a:off x="407368" y="3053858"/>
                <a:ext cx="9959823" cy="1008546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b="0" i="1" smtClean="0">
                          <a:latin typeface="Cambria Math" panose="02040503050406030204" pitchFamily="18" charset="0"/>
                        </a:rPr>
                        <m:t>𝑑𝑒𝑓</m:t>
                      </m:r>
                      <m:r>
                        <a:rPr lang="pl-PL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l-P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pl-P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pl-P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pl-P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r>
                        <a:rPr lang="pl-PL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nary>
                        <m:naryPr>
                          <m:chr m:val="∑"/>
                          <m:ctrlPr>
                            <a:rPr lang="pl-PL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pl-P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pl-PL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400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pl-PL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l-PL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l-PL" sz="2400" b="0" i="1" smtClean="0"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pl-PL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pl-PL" sz="24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l-PL" sz="2400" b="0" i="1" smtClean="0"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pl-PL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)+</m:t>
                              </m:r>
                              <m:sSub>
                                <m:sSubPr>
                                  <m:ctrlPr>
                                    <a:rPr lang="pl-PL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pl-PL" sz="2400" b="0" i="1" smtClean="0"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pl-PL" sz="24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pl-PL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  <m:f>
                                <m:fPr>
                                  <m:ctrlPr>
                                    <a:rPr lang="pl-PL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l-PL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  <m:r>
                                        <a:rPr lang="pl-PL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  <m:sub>
                                      <m:r>
                                        <a:rPr lang="pl-PL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l-PL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pl-PL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pl-PL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  <m:sub>
                                      <m:r>
                                        <a:rPr lang="pl-PL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21" name="pole tekstowe 20">
                <a:extLst>
                  <a:ext uri="{FF2B5EF4-FFF2-40B4-BE49-F238E27FC236}">
                    <a16:creationId xmlns:a16="http://schemas.microsoft.com/office/drawing/2014/main" id="{2C55232E-FB99-4EA0-87AE-B024B4300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3053858"/>
                <a:ext cx="9959823" cy="10085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wal 21">
            <a:extLst>
              <a:ext uri="{FF2B5EF4-FFF2-40B4-BE49-F238E27FC236}">
                <a16:creationId xmlns:a16="http://schemas.microsoft.com/office/drawing/2014/main" id="{176C3322-E4F8-40DE-A0FB-D6B65A28EEF8}"/>
              </a:ext>
            </a:extLst>
          </p:cNvPr>
          <p:cNvSpPr/>
          <p:nvPr/>
        </p:nvSpPr>
        <p:spPr>
          <a:xfrm>
            <a:off x="3431704" y="3303663"/>
            <a:ext cx="504056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0CCCDD86-9F34-4117-9DFC-3BDB2DFDFDF7}"/>
              </a:ext>
            </a:extLst>
          </p:cNvPr>
          <p:cNvSpPr/>
          <p:nvPr/>
        </p:nvSpPr>
        <p:spPr>
          <a:xfrm>
            <a:off x="9467091" y="3108436"/>
            <a:ext cx="504056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BE170FCB-C1B0-4BFF-AFBF-BF1D952B3C73}"/>
              </a:ext>
            </a:extLst>
          </p:cNvPr>
          <p:cNvSpPr/>
          <p:nvPr/>
        </p:nvSpPr>
        <p:spPr>
          <a:xfrm>
            <a:off x="9755123" y="3541015"/>
            <a:ext cx="504056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B47A21C-DFE8-4BC8-9E0E-C01AC171AD7C}"/>
              </a:ext>
            </a:extLst>
          </p:cNvPr>
          <p:cNvSpPr/>
          <p:nvPr/>
        </p:nvSpPr>
        <p:spPr>
          <a:xfrm>
            <a:off x="119336" y="4119751"/>
            <a:ext cx="1197271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Deformations are calculated using: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Gaussian spatial smoothing,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viscoelastic model provided by Farrell (1972).</a:t>
            </a:r>
          </a:p>
          <a:p>
            <a:pPr>
              <a:spcBef>
                <a:spcPts val="600"/>
              </a:spcBef>
            </a:pPr>
            <a:endParaRPr lang="pl-PL" sz="1000" u="sng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u="sng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Output data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Earth’s crust vertical </a:t>
            </a: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deformations computed for all analysis data centers and determined homogenous models 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F89FC7AE-B9D5-48A8-A6C7-D54B039939A0}"/>
              </a:ext>
            </a:extLst>
          </p:cNvPr>
          <p:cNvSpPr txBox="1"/>
          <p:nvPr/>
        </p:nvSpPr>
        <p:spPr>
          <a:xfrm>
            <a:off x="2423592" y="364594"/>
            <a:ext cx="9649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METHODOLOGY: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vertical deformations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B7B7C86-C167-4219-A8A6-247785F66E40}"/>
              </a:ext>
            </a:extLst>
          </p:cNvPr>
          <p:cNvSpPr/>
          <p:nvPr/>
        </p:nvSpPr>
        <p:spPr>
          <a:xfrm>
            <a:off x="4174894" y="2646771"/>
            <a:ext cx="1008113" cy="461665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filter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C79226A-BA2A-49B6-860C-AA526A15C8B1}"/>
              </a:ext>
            </a:extLst>
          </p:cNvPr>
          <p:cNvSpPr/>
          <p:nvPr/>
        </p:nvSpPr>
        <p:spPr>
          <a:xfrm>
            <a:off x="9467091" y="2564904"/>
            <a:ext cx="2137124" cy="461665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pl-PL" sz="2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Love numbers</a:t>
            </a:r>
            <a:endParaRPr lang="pl-PL" dirty="0"/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70161411-F61D-47BE-8F45-EF64E79E18C9}"/>
              </a:ext>
            </a:extLst>
          </p:cNvPr>
          <p:cNvCxnSpPr>
            <a:cxnSpLocks/>
            <a:stCxn id="22" idx="7"/>
            <a:endCxn id="9" idx="2"/>
          </p:cNvCxnSpPr>
          <p:nvPr/>
        </p:nvCxnSpPr>
        <p:spPr>
          <a:xfrm flipV="1">
            <a:off x="3861943" y="3108436"/>
            <a:ext cx="817008" cy="26904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0FA8CFB4-C821-4674-9005-1E336C3E78E7}"/>
              </a:ext>
            </a:extLst>
          </p:cNvPr>
          <p:cNvCxnSpPr>
            <a:cxnSpLocks/>
            <a:stCxn id="23" idx="7"/>
            <a:endCxn id="2" idx="2"/>
          </p:cNvCxnSpPr>
          <p:nvPr/>
        </p:nvCxnSpPr>
        <p:spPr>
          <a:xfrm flipV="1">
            <a:off x="9897330" y="3026569"/>
            <a:ext cx="638323" cy="15568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FF092177-BE27-4FED-9080-E0C17F5B07AC}"/>
              </a:ext>
            </a:extLst>
          </p:cNvPr>
          <p:cNvCxnSpPr>
            <a:cxnSpLocks/>
            <a:stCxn id="24" idx="7"/>
            <a:endCxn id="2" idx="2"/>
          </p:cNvCxnSpPr>
          <p:nvPr/>
        </p:nvCxnSpPr>
        <p:spPr>
          <a:xfrm flipV="1">
            <a:off x="10185362" y="3026569"/>
            <a:ext cx="350291" cy="58826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353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0A84FF94-A050-4733-A746-DBC5450C3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08" y="3940544"/>
            <a:ext cx="5605295" cy="25848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29CCD10-15DA-40A4-9AC5-C2749CAB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131" y="1239299"/>
            <a:ext cx="5605295" cy="25848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8BBE385-C864-48E0-B5D7-1A1F9492C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1" y="1239299"/>
            <a:ext cx="5605295" cy="25848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423592" y="364594"/>
            <a:ext cx="9649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CSR, GFZ, JPL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monthly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deformations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76552F82-D3B9-46F4-9E55-0819A7121821}"/>
              </a:ext>
            </a:extLst>
          </p:cNvPr>
          <p:cNvSpPr/>
          <p:nvPr/>
        </p:nvSpPr>
        <p:spPr>
          <a:xfrm>
            <a:off x="2855640" y="3935852"/>
            <a:ext cx="936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JPL</a:t>
            </a:r>
            <a:endParaRPr lang="en-US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8AD7013-987D-4BED-87B5-4C2BAF6D63B1}"/>
              </a:ext>
            </a:extLst>
          </p:cNvPr>
          <p:cNvSpPr/>
          <p:nvPr/>
        </p:nvSpPr>
        <p:spPr>
          <a:xfrm>
            <a:off x="-24680" y="6539875"/>
            <a:ext cx="1224135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Fig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1. M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onthly vertical displacements obtained from 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spherical harmonics provided by 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CSR, GFZ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and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JPL 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GRACE-FO data centres</a:t>
            </a:r>
            <a:endParaRPr lang="en-US" sz="1600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DB03A6E-F03F-4E02-BD2B-406EA459722E}"/>
              </a:ext>
            </a:extLst>
          </p:cNvPr>
          <p:cNvSpPr/>
          <p:nvPr/>
        </p:nvSpPr>
        <p:spPr>
          <a:xfrm>
            <a:off x="47328" y="1018671"/>
            <a:ext cx="1343472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endParaRPr lang="pl-PL" sz="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CSR</a:t>
            </a:r>
            <a:endParaRPr lang="en-US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236DCD4-707D-48AF-8802-BA13DB068B09}"/>
              </a:ext>
            </a:extLst>
          </p:cNvPr>
          <p:cNvSpPr/>
          <p:nvPr/>
        </p:nvSpPr>
        <p:spPr>
          <a:xfrm>
            <a:off x="6107802" y="1018671"/>
            <a:ext cx="12241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pl-PL" sz="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GFZ</a:t>
            </a:r>
            <a:endParaRPr lang="en-US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26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B685C76-2370-4835-A0CE-07472FDA7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302" y="3866581"/>
            <a:ext cx="6121246" cy="236144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3CFF9A0-97D3-4DF2-9CA3-7CE15ED0D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24" y="3907517"/>
            <a:ext cx="5610390" cy="25848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048EB49-AF19-48ED-8F37-C3C57FB2C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758" y="1238754"/>
            <a:ext cx="5625685" cy="258588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2D63386-0A57-42C4-AB0F-268B02C49D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39" y="1197048"/>
            <a:ext cx="5616405" cy="26640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423592" y="364594"/>
            <a:ext cx="9577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coefficient-wise weighting (COEFF)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combined model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00EA108A-159E-4FA8-8FD5-16FCB29AAE7D}"/>
              </a:ext>
            </a:extLst>
          </p:cNvPr>
          <p:cNvSpPr/>
          <p:nvPr/>
        </p:nvSpPr>
        <p:spPr>
          <a:xfrm>
            <a:off x="53452" y="3901114"/>
            <a:ext cx="936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JPL</a:t>
            </a:r>
            <a:endParaRPr lang="en-US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728559D9-4AFB-48E5-9DBC-79CFFB3E60F5}"/>
              </a:ext>
            </a:extLst>
          </p:cNvPr>
          <p:cNvSpPr/>
          <p:nvPr/>
        </p:nvSpPr>
        <p:spPr>
          <a:xfrm>
            <a:off x="47328" y="1018671"/>
            <a:ext cx="1343472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endParaRPr lang="pl-PL" sz="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CSR</a:t>
            </a:r>
            <a:endParaRPr lang="en-US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84B50909-0A3B-4A18-82C5-A2EDC6DF6615}"/>
              </a:ext>
            </a:extLst>
          </p:cNvPr>
          <p:cNvSpPr/>
          <p:nvPr/>
        </p:nvSpPr>
        <p:spPr>
          <a:xfrm>
            <a:off x="6107802" y="1018671"/>
            <a:ext cx="12241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pl-PL" sz="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GFZ</a:t>
            </a:r>
            <a:endParaRPr lang="en-US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9A295DEF-5473-4D82-A8EC-2B2F82C56626}"/>
              </a:ext>
            </a:extLst>
          </p:cNvPr>
          <p:cNvSpPr/>
          <p:nvPr/>
        </p:nvSpPr>
        <p:spPr>
          <a:xfrm>
            <a:off x="-24553" y="6539875"/>
            <a:ext cx="1235316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Fig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2. 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Differ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ences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of monthly vertical displacements from 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coefficient-wise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weighting model and CSR, GFZ, JPL 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GRACE-FO values</a:t>
            </a:r>
            <a:endParaRPr lang="en-US" sz="1600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24949DBF-E181-4A6E-89B9-342E2DEB35DE}"/>
              </a:ext>
            </a:extLst>
          </p:cNvPr>
          <p:cNvSpPr/>
          <p:nvPr/>
        </p:nvSpPr>
        <p:spPr>
          <a:xfrm>
            <a:off x="4295800" y="6228020"/>
            <a:ext cx="8032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± </a:t>
            </a:r>
            <a:r>
              <a:rPr lang="pl-P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mm errors for COEFF model monthly deformations (north-south patterns) </a:t>
            </a:r>
            <a:endParaRPr lang="en-U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484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08AB372-E331-4F77-A6A1-5292B0E3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574" y="3832037"/>
            <a:ext cx="6189313" cy="247728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818C697-B5CD-498A-BC66-8B0C48427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19" y="1247459"/>
            <a:ext cx="5619857" cy="25848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FA6D670-66DB-42B5-A4AB-CC33FFDC2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8" y="3905881"/>
            <a:ext cx="5617738" cy="258699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8E98B2D-038F-4E92-95CF-78EF0E17D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843" y="1247459"/>
            <a:ext cx="5617738" cy="257718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423592" y="364594"/>
            <a:ext cx="9622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field-wise weighting (FIELD)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combined model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00EA108A-159E-4FA8-8FD5-16FCB29AAE7D}"/>
              </a:ext>
            </a:extLst>
          </p:cNvPr>
          <p:cNvSpPr/>
          <p:nvPr/>
        </p:nvSpPr>
        <p:spPr>
          <a:xfrm>
            <a:off x="49588" y="3900963"/>
            <a:ext cx="936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JPL</a:t>
            </a:r>
            <a:endParaRPr lang="en-US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728559D9-4AFB-48E5-9DBC-79CFFB3E60F5}"/>
              </a:ext>
            </a:extLst>
          </p:cNvPr>
          <p:cNvSpPr/>
          <p:nvPr/>
        </p:nvSpPr>
        <p:spPr>
          <a:xfrm>
            <a:off x="47328" y="1018671"/>
            <a:ext cx="1343472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endParaRPr lang="pl-PL" sz="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CSR</a:t>
            </a:r>
            <a:endParaRPr lang="en-US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84B50909-0A3B-4A18-82C5-A2EDC6DF6615}"/>
              </a:ext>
            </a:extLst>
          </p:cNvPr>
          <p:cNvSpPr/>
          <p:nvPr/>
        </p:nvSpPr>
        <p:spPr>
          <a:xfrm>
            <a:off x="6107802" y="1018671"/>
            <a:ext cx="12241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pl-PL" sz="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GFZ</a:t>
            </a:r>
            <a:endParaRPr lang="en-US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F64574B-206D-4E40-84B9-95F37738E407}"/>
              </a:ext>
            </a:extLst>
          </p:cNvPr>
          <p:cNvSpPr/>
          <p:nvPr/>
        </p:nvSpPr>
        <p:spPr>
          <a:xfrm>
            <a:off x="-24553" y="6539875"/>
            <a:ext cx="1235316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Fig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3. 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Differ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ence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 of monthly vertical displacements from 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field-</a:t>
            </a:r>
            <a:r>
              <a:rPr lang="pl-PL" sz="1600" i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wise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weighting model and CSR, GFZ, JPL 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GRACE-FO values</a:t>
            </a:r>
            <a:endParaRPr lang="en-US" sz="1600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EE8C721-CB73-4FA9-865C-89CE4BDC8EEE}"/>
              </a:ext>
            </a:extLst>
          </p:cNvPr>
          <p:cNvSpPr/>
          <p:nvPr/>
        </p:nvSpPr>
        <p:spPr>
          <a:xfrm>
            <a:off x="4295800" y="6228020"/>
            <a:ext cx="8032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± </a:t>
            </a:r>
            <a:r>
              <a:rPr lang="pl-P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mm errors for FIELD model monthly deformations (north-south patterns) </a:t>
            </a:r>
            <a:endParaRPr lang="en-U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472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23453C-8C8E-4B63-8A50-A8C144B77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7" y="1254568"/>
            <a:ext cx="5631479" cy="257007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EB99421-3783-42ED-B3A2-EBA3A1C20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815" y="3814579"/>
            <a:ext cx="6144571" cy="244421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95A3A79-1080-4882-956D-7C5617967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81" y="1247459"/>
            <a:ext cx="5618801" cy="257718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67C8375-CD45-4A86-8ABD-534DA1C53C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92" y="3901498"/>
            <a:ext cx="5610018" cy="259190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423591" y="364594"/>
            <a:ext cx="9692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variance component estimation weighting (VCE)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combined model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00EA108A-159E-4FA8-8FD5-16FCB29AAE7D}"/>
              </a:ext>
            </a:extLst>
          </p:cNvPr>
          <p:cNvSpPr/>
          <p:nvPr/>
        </p:nvSpPr>
        <p:spPr>
          <a:xfrm>
            <a:off x="51073" y="3901498"/>
            <a:ext cx="936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JPL</a:t>
            </a:r>
            <a:endParaRPr lang="en-US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728559D9-4AFB-48E5-9DBC-79CFFB3E60F5}"/>
              </a:ext>
            </a:extLst>
          </p:cNvPr>
          <p:cNvSpPr/>
          <p:nvPr/>
        </p:nvSpPr>
        <p:spPr>
          <a:xfrm>
            <a:off x="47328" y="1018671"/>
            <a:ext cx="1343472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endParaRPr lang="pl-PL" sz="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CSR</a:t>
            </a:r>
            <a:endParaRPr lang="en-US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84B50909-0A3B-4A18-82C5-A2EDC6DF6615}"/>
              </a:ext>
            </a:extLst>
          </p:cNvPr>
          <p:cNvSpPr/>
          <p:nvPr/>
        </p:nvSpPr>
        <p:spPr>
          <a:xfrm>
            <a:off x="6107802" y="1018671"/>
            <a:ext cx="12241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pl-PL" sz="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GFZ</a:t>
            </a:r>
            <a:endParaRPr lang="en-US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8BFDF337-E62F-4A97-8E67-58366705275E}"/>
              </a:ext>
            </a:extLst>
          </p:cNvPr>
          <p:cNvSpPr/>
          <p:nvPr/>
        </p:nvSpPr>
        <p:spPr>
          <a:xfrm>
            <a:off x="-24553" y="6539875"/>
            <a:ext cx="1235316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Fig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4. 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Differ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ences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of monthly vertical displacements from 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VCE-</a:t>
            </a:r>
            <a:r>
              <a:rPr lang="pl-PL" sz="1600" i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wise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weighting model and CSR, GFZ, JPL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GRACE-FO</a:t>
            </a:r>
            <a:r>
              <a:rPr lang="en-US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sz="16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values</a:t>
            </a:r>
            <a:endParaRPr lang="en-US" sz="1600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B83D4AA-5746-4C95-8BEF-62015C89B1C2}"/>
              </a:ext>
            </a:extLst>
          </p:cNvPr>
          <p:cNvSpPr/>
          <p:nvPr/>
        </p:nvSpPr>
        <p:spPr>
          <a:xfrm>
            <a:off x="4295800" y="6228020"/>
            <a:ext cx="8032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± </a:t>
            </a:r>
            <a:r>
              <a:rPr lang="pl-P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mm errors for VCE model monthly deformations (north-south patterns) </a:t>
            </a:r>
            <a:endParaRPr lang="en-U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24277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9779</TotalTime>
  <Words>856</Words>
  <Application>Microsoft Office PowerPoint</Application>
  <PresentationFormat>Panoramiczny</PresentationFormat>
  <Paragraphs>135</Paragraphs>
  <Slides>15</Slides>
  <Notes>13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1" baseType="lpstr">
      <vt:lpstr>Arial</vt:lpstr>
      <vt:lpstr>Calibri</vt:lpstr>
      <vt:lpstr>Cambria Math</vt:lpstr>
      <vt:lpstr>Times New Roman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Dział Promocji</dc:creator>
  <cp:lastModifiedBy>Leńczuk Artur</cp:lastModifiedBy>
  <cp:revision>548</cp:revision>
  <dcterms:created xsi:type="dcterms:W3CDTF">2013-10-17T08:03:19Z</dcterms:created>
  <dcterms:modified xsi:type="dcterms:W3CDTF">2020-04-25T13:33:15Z</dcterms:modified>
</cp:coreProperties>
</file>