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
  </p:notesMasterIdLst>
  <p:sldIdLst>
    <p:sldId id="256" r:id="rId2"/>
  </p:sldIdLst>
  <p:sldSz cx="30279975" cy="42808525"/>
  <p:notesSz cx="9801225" cy="14357350"/>
  <p:defaultTextStyle>
    <a:defPPr>
      <a:defRPr lang="en-US"/>
    </a:defPPr>
    <a:lvl1pPr marL="0" algn="l" defTabSz="3815958" rtl="0" eaLnBrk="1" latinLnBrk="0" hangingPunct="1">
      <a:defRPr sz="7300" kern="1200">
        <a:solidFill>
          <a:schemeClr val="tx1"/>
        </a:solidFill>
        <a:latin typeface="+mn-lt"/>
        <a:ea typeface="+mn-ea"/>
        <a:cs typeface="+mn-cs"/>
      </a:defRPr>
    </a:lvl1pPr>
    <a:lvl2pPr marL="1907977" algn="l" defTabSz="3815958" rtl="0" eaLnBrk="1" latinLnBrk="0" hangingPunct="1">
      <a:defRPr sz="7300" kern="1200">
        <a:solidFill>
          <a:schemeClr val="tx1"/>
        </a:solidFill>
        <a:latin typeface="+mn-lt"/>
        <a:ea typeface="+mn-ea"/>
        <a:cs typeface="+mn-cs"/>
      </a:defRPr>
    </a:lvl2pPr>
    <a:lvl3pPr marL="3815958" algn="l" defTabSz="3815958" rtl="0" eaLnBrk="1" latinLnBrk="0" hangingPunct="1">
      <a:defRPr sz="7300" kern="1200">
        <a:solidFill>
          <a:schemeClr val="tx1"/>
        </a:solidFill>
        <a:latin typeface="+mn-lt"/>
        <a:ea typeface="+mn-ea"/>
        <a:cs typeface="+mn-cs"/>
      </a:defRPr>
    </a:lvl3pPr>
    <a:lvl4pPr marL="5723934" algn="l" defTabSz="3815958" rtl="0" eaLnBrk="1" latinLnBrk="0" hangingPunct="1">
      <a:defRPr sz="7300" kern="1200">
        <a:solidFill>
          <a:schemeClr val="tx1"/>
        </a:solidFill>
        <a:latin typeface="+mn-lt"/>
        <a:ea typeface="+mn-ea"/>
        <a:cs typeface="+mn-cs"/>
      </a:defRPr>
    </a:lvl4pPr>
    <a:lvl5pPr marL="7631915" algn="l" defTabSz="3815958" rtl="0" eaLnBrk="1" latinLnBrk="0" hangingPunct="1">
      <a:defRPr sz="7300" kern="1200">
        <a:solidFill>
          <a:schemeClr val="tx1"/>
        </a:solidFill>
        <a:latin typeface="+mn-lt"/>
        <a:ea typeface="+mn-ea"/>
        <a:cs typeface="+mn-cs"/>
      </a:defRPr>
    </a:lvl5pPr>
    <a:lvl6pPr marL="9539892" algn="l" defTabSz="3815958" rtl="0" eaLnBrk="1" latinLnBrk="0" hangingPunct="1">
      <a:defRPr sz="7300" kern="1200">
        <a:solidFill>
          <a:schemeClr val="tx1"/>
        </a:solidFill>
        <a:latin typeface="+mn-lt"/>
        <a:ea typeface="+mn-ea"/>
        <a:cs typeface="+mn-cs"/>
      </a:defRPr>
    </a:lvl6pPr>
    <a:lvl7pPr marL="11447873" algn="l" defTabSz="3815958" rtl="0" eaLnBrk="1" latinLnBrk="0" hangingPunct="1">
      <a:defRPr sz="7300" kern="1200">
        <a:solidFill>
          <a:schemeClr val="tx1"/>
        </a:solidFill>
        <a:latin typeface="+mn-lt"/>
        <a:ea typeface="+mn-ea"/>
        <a:cs typeface="+mn-cs"/>
      </a:defRPr>
    </a:lvl7pPr>
    <a:lvl8pPr marL="13355849" algn="l" defTabSz="3815958" rtl="0" eaLnBrk="1" latinLnBrk="0" hangingPunct="1">
      <a:defRPr sz="7300" kern="1200">
        <a:solidFill>
          <a:schemeClr val="tx1"/>
        </a:solidFill>
        <a:latin typeface="+mn-lt"/>
        <a:ea typeface="+mn-ea"/>
        <a:cs typeface="+mn-cs"/>
      </a:defRPr>
    </a:lvl8pPr>
    <a:lvl9pPr marL="15263826" algn="l" defTabSz="3815958" rtl="0" eaLnBrk="1" latinLnBrk="0" hangingPunct="1">
      <a:defRPr sz="7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F35"/>
    <a:srgbClr val="00CC99"/>
    <a:srgbClr val="009999"/>
    <a:srgbClr val="FF00FF"/>
    <a:srgbClr val="008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792" autoAdjust="0"/>
    <p:restoredTop sz="99543" autoAdjust="0"/>
  </p:normalViewPr>
  <p:slideViewPr>
    <p:cSldViewPr>
      <p:cViewPr>
        <p:scale>
          <a:sx n="33" d="100"/>
          <a:sy n="33" d="100"/>
        </p:scale>
        <p:origin x="400" y="-5176"/>
      </p:cViewPr>
      <p:guideLst>
        <p:guide orient="horz" pos="13483"/>
        <p:guide pos="95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247197" cy="717867"/>
          </a:xfrm>
          <a:prstGeom prst="rect">
            <a:avLst/>
          </a:prstGeom>
        </p:spPr>
        <p:txBody>
          <a:bodyPr vert="horz" lIns="132497" tIns="66248" rIns="132497" bIns="66248" rtlCol="0"/>
          <a:lstStyle>
            <a:lvl1pPr algn="l">
              <a:defRPr sz="1700"/>
            </a:lvl1pPr>
          </a:lstStyle>
          <a:p>
            <a:endParaRPr lang="en-GB" dirty="0"/>
          </a:p>
        </p:txBody>
      </p:sp>
      <p:sp>
        <p:nvSpPr>
          <p:cNvPr id="3" name="Date Placeholder 2"/>
          <p:cNvSpPr>
            <a:spLocks noGrp="1"/>
          </p:cNvSpPr>
          <p:nvPr>
            <p:ph type="dt" idx="1"/>
          </p:nvPr>
        </p:nvSpPr>
        <p:spPr>
          <a:xfrm>
            <a:off x="5551761" y="1"/>
            <a:ext cx="4247197" cy="717867"/>
          </a:xfrm>
          <a:prstGeom prst="rect">
            <a:avLst/>
          </a:prstGeom>
        </p:spPr>
        <p:txBody>
          <a:bodyPr vert="horz" lIns="132497" tIns="66248" rIns="132497" bIns="66248" rtlCol="0"/>
          <a:lstStyle>
            <a:lvl1pPr algn="r">
              <a:defRPr sz="1700"/>
            </a:lvl1pPr>
          </a:lstStyle>
          <a:p>
            <a:fld id="{F163C34B-B7BD-4B17-A3F2-81318425C031}" type="datetimeFigureOut">
              <a:rPr lang="en-GB" smtClean="0"/>
              <a:t>06/04/2020</a:t>
            </a:fld>
            <a:endParaRPr lang="en-GB" dirty="0"/>
          </a:p>
        </p:txBody>
      </p:sp>
      <p:sp>
        <p:nvSpPr>
          <p:cNvPr id="4" name="Slide Image Placeholder 3"/>
          <p:cNvSpPr>
            <a:spLocks noGrp="1" noRot="1" noChangeAspect="1"/>
          </p:cNvSpPr>
          <p:nvPr>
            <p:ph type="sldImg" idx="2"/>
          </p:nvPr>
        </p:nvSpPr>
        <p:spPr>
          <a:xfrm>
            <a:off x="2997200" y="1076325"/>
            <a:ext cx="3806825" cy="5384800"/>
          </a:xfrm>
          <a:prstGeom prst="rect">
            <a:avLst/>
          </a:prstGeom>
          <a:noFill/>
          <a:ln w="12700">
            <a:solidFill>
              <a:prstClr val="black"/>
            </a:solidFill>
          </a:ln>
        </p:spPr>
        <p:txBody>
          <a:bodyPr vert="horz" lIns="132497" tIns="66248" rIns="132497" bIns="66248" rtlCol="0" anchor="ctr"/>
          <a:lstStyle/>
          <a:p>
            <a:endParaRPr lang="en-GB" dirty="0"/>
          </a:p>
        </p:txBody>
      </p:sp>
      <p:sp>
        <p:nvSpPr>
          <p:cNvPr id="5" name="Notes Placeholder 4"/>
          <p:cNvSpPr>
            <a:spLocks noGrp="1"/>
          </p:cNvSpPr>
          <p:nvPr>
            <p:ph type="body" sz="quarter" idx="3"/>
          </p:nvPr>
        </p:nvSpPr>
        <p:spPr>
          <a:xfrm>
            <a:off x="980123" y="6819741"/>
            <a:ext cx="7840980" cy="6460807"/>
          </a:xfrm>
          <a:prstGeom prst="rect">
            <a:avLst/>
          </a:prstGeom>
        </p:spPr>
        <p:txBody>
          <a:bodyPr vert="horz" lIns="132497" tIns="66248" rIns="132497" bIns="6624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13636992"/>
            <a:ext cx="4247197" cy="717867"/>
          </a:xfrm>
          <a:prstGeom prst="rect">
            <a:avLst/>
          </a:prstGeom>
        </p:spPr>
        <p:txBody>
          <a:bodyPr vert="horz" lIns="132497" tIns="66248" rIns="132497" bIns="66248" rtlCol="0" anchor="b"/>
          <a:lstStyle>
            <a:lvl1pPr algn="l">
              <a:defRPr sz="1700"/>
            </a:lvl1pPr>
          </a:lstStyle>
          <a:p>
            <a:endParaRPr lang="en-GB" dirty="0"/>
          </a:p>
        </p:txBody>
      </p:sp>
      <p:sp>
        <p:nvSpPr>
          <p:cNvPr id="7" name="Slide Number Placeholder 6"/>
          <p:cNvSpPr>
            <a:spLocks noGrp="1"/>
          </p:cNvSpPr>
          <p:nvPr>
            <p:ph type="sldNum" sz="quarter" idx="5"/>
          </p:nvPr>
        </p:nvSpPr>
        <p:spPr>
          <a:xfrm>
            <a:off x="5551761" y="13636992"/>
            <a:ext cx="4247197" cy="717867"/>
          </a:xfrm>
          <a:prstGeom prst="rect">
            <a:avLst/>
          </a:prstGeom>
        </p:spPr>
        <p:txBody>
          <a:bodyPr vert="horz" lIns="132497" tIns="66248" rIns="132497" bIns="66248" rtlCol="0" anchor="b"/>
          <a:lstStyle>
            <a:lvl1pPr algn="r">
              <a:defRPr sz="1700"/>
            </a:lvl1pPr>
          </a:lstStyle>
          <a:p>
            <a:fld id="{6ADC8AAC-EDF8-491B-B4CE-D6777FB1AD94}" type="slidenum">
              <a:rPr lang="en-GB" smtClean="0"/>
              <a:t>‹#›</a:t>
            </a:fld>
            <a:endParaRPr lang="en-GB" dirty="0"/>
          </a:p>
        </p:txBody>
      </p:sp>
    </p:spTree>
    <p:extLst>
      <p:ext uri="{BB962C8B-B14F-4D97-AF65-F5344CB8AC3E}">
        <p14:creationId xmlns:p14="http://schemas.microsoft.com/office/powerpoint/2010/main" val="2326349538"/>
      </p:ext>
    </p:extLst>
  </p:cSld>
  <p:clrMap bg1="lt1" tx1="dk1" bg2="lt2" tx2="dk2" accent1="accent1" accent2="accent2" accent3="accent3" accent4="accent4" accent5="accent5" accent6="accent6" hlink="hlink" folHlink="folHlink"/>
  <p:notesStyle>
    <a:lvl1pPr marL="0" algn="l" defTabSz="3815958" rtl="0" eaLnBrk="1" latinLnBrk="0" hangingPunct="1">
      <a:defRPr sz="5000" kern="1200">
        <a:solidFill>
          <a:schemeClr val="tx1"/>
        </a:solidFill>
        <a:latin typeface="+mn-lt"/>
        <a:ea typeface="+mn-ea"/>
        <a:cs typeface="+mn-cs"/>
      </a:defRPr>
    </a:lvl1pPr>
    <a:lvl2pPr marL="1907977" algn="l" defTabSz="3815958" rtl="0" eaLnBrk="1" latinLnBrk="0" hangingPunct="1">
      <a:defRPr sz="5000" kern="1200">
        <a:solidFill>
          <a:schemeClr val="tx1"/>
        </a:solidFill>
        <a:latin typeface="+mn-lt"/>
        <a:ea typeface="+mn-ea"/>
        <a:cs typeface="+mn-cs"/>
      </a:defRPr>
    </a:lvl2pPr>
    <a:lvl3pPr marL="3815958" algn="l" defTabSz="3815958" rtl="0" eaLnBrk="1" latinLnBrk="0" hangingPunct="1">
      <a:defRPr sz="5000" kern="1200">
        <a:solidFill>
          <a:schemeClr val="tx1"/>
        </a:solidFill>
        <a:latin typeface="+mn-lt"/>
        <a:ea typeface="+mn-ea"/>
        <a:cs typeface="+mn-cs"/>
      </a:defRPr>
    </a:lvl3pPr>
    <a:lvl4pPr marL="5723934" algn="l" defTabSz="3815958" rtl="0" eaLnBrk="1" latinLnBrk="0" hangingPunct="1">
      <a:defRPr sz="5000" kern="1200">
        <a:solidFill>
          <a:schemeClr val="tx1"/>
        </a:solidFill>
        <a:latin typeface="+mn-lt"/>
        <a:ea typeface="+mn-ea"/>
        <a:cs typeface="+mn-cs"/>
      </a:defRPr>
    </a:lvl4pPr>
    <a:lvl5pPr marL="7631915" algn="l" defTabSz="3815958" rtl="0" eaLnBrk="1" latinLnBrk="0" hangingPunct="1">
      <a:defRPr sz="5000" kern="1200">
        <a:solidFill>
          <a:schemeClr val="tx1"/>
        </a:solidFill>
        <a:latin typeface="+mn-lt"/>
        <a:ea typeface="+mn-ea"/>
        <a:cs typeface="+mn-cs"/>
      </a:defRPr>
    </a:lvl5pPr>
    <a:lvl6pPr marL="9539892" algn="l" defTabSz="3815958" rtl="0" eaLnBrk="1" latinLnBrk="0" hangingPunct="1">
      <a:defRPr sz="5000" kern="1200">
        <a:solidFill>
          <a:schemeClr val="tx1"/>
        </a:solidFill>
        <a:latin typeface="+mn-lt"/>
        <a:ea typeface="+mn-ea"/>
        <a:cs typeface="+mn-cs"/>
      </a:defRPr>
    </a:lvl6pPr>
    <a:lvl7pPr marL="11447873" algn="l" defTabSz="3815958" rtl="0" eaLnBrk="1" latinLnBrk="0" hangingPunct="1">
      <a:defRPr sz="5000" kern="1200">
        <a:solidFill>
          <a:schemeClr val="tx1"/>
        </a:solidFill>
        <a:latin typeface="+mn-lt"/>
        <a:ea typeface="+mn-ea"/>
        <a:cs typeface="+mn-cs"/>
      </a:defRPr>
    </a:lvl7pPr>
    <a:lvl8pPr marL="13355849" algn="l" defTabSz="3815958" rtl="0" eaLnBrk="1" latinLnBrk="0" hangingPunct="1">
      <a:defRPr sz="5000" kern="1200">
        <a:solidFill>
          <a:schemeClr val="tx1"/>
        </a:solidFill>
        <a:latin typeface="+mn-lt"/>
        <a:ea typeface="+mn-ea"/>
        <a:cs typeface="+mn-cs"/>
      </a:defRPr>
    </a:lvl8pPr>
    <a:lvl9pPr marL="15263826" algn="l" defTabSz="3815958" rtl="0" eaLnBrk="1" latinLnBrk="0" hangingPunct="1">
      <a:defRPr sz="5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97200" y="1076325"/>
            <a:ext cx="3806825" cy="5384800"/>
          </a:xfrm>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6ADC8AAC-EDF8-491B-B4CE-D6777FB1AD94}" type="slidenum">
              <a:rPr lang="en-GB" smtClean="0"/>
              <a:t>1</a:t>
            </a:fld>
            <a:endParaRPr lang="en-GB" dirty="0"/>
          </a:p>
        </p:txBody>
      </p:sp>
    </p:spTree>
    <p:extLst>
      <p:ext uri="{BB962C8B-B14F-4D97-AF65-F5344CB8AC3E}">
        <p14:creationId xmlns:p14="http://schemas.microsoft.com/office/powerpoint/2010/main" val="2786052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32665" y="8776562"/>
            <a:ext cx="20438980" cy="14054648"/>
          </a:xfrm>
        </p:spPr>
        <p:txBody>
          <a:bodyPr lIns="0" rIns="0" anchor="t">
            <a:noAutofit/>
          </a:bodyPr>
          <a:lstStyle>
            <a:lvl1pPr>
              <a:defRPr sz="30100"/>
            </a:lvl1pPr>
          </a:lstStyle>
          <a:p>
            <a:r>
              <a:rPr lang="en-US" smtClean="0"/>
              <a:t>Click to edit Master title style</a:t>
            </a:r>
            <a:endParaRPr lang="en-US" dirty="0"/>
          </a:p>
        </p:txBody>
      </p:sp>
      <p:sp>
        <p:nvSpPr>
          <p:cNvPr id="3" name="Subtitle 2"/>
          <p:cNvSpPr>
            <a:spLocks noGrp="1"/>
          </p:cNvSpPr>
          <p:nvPr>
            <p:ph type="subTitle" idx="1"/>
          </p:nvPr>
        </p:nvSpPr>
        <p:spPr>
          <a:xfrm>
            <a:off x="3532664" y="24380909"/>
            <a:ext cx="20438983" cy="7012009"/>
          </a:xfrm>
        </p:spPr>
        <p:txBody>
          <a:bodyPr>
            <a:normAutofit/>
          </a:bodyPr>
          <a:lstStyle>
            <a:lvl1pPr marL="0" indent="0" algn="l">
              <a:buNone/>
              <a:defRPr sz="9100">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F2F9F6C-A019-46D7-B691-A2BBA9D7BD71}" type="datetimeFigureOut">
              <a:rPr lang="en-GB" smtClean="0"/>
              <a:t>06/04/2020</a:t>
            </a:fld>
            <a:endParaRPr lang="en-GB" dirty="0"/>
          </a:p>
        </p:txBody>
      </p:sp>
      <p:sp>
        <p:nvSpPr>
          <p:cNvPr id="8" name="Slide Number Placeholder 7"/>
          <p:cNvSpPr>
            <a:spLocks noGrp="1"/>
          </p:cNvSpPr>
          <p:nvPr>
            <p:ph type="sldNum" sz="quarter" idx="11"/>
          </p:nvPr>
        </p:nvSpPr>
        <p:spPr/>
        <p:txBody>
          <a:bodyPr/>
          <a:lstStyle/>
          <a:p>
            <a:fld id="{49D9A9B2-BE24-4656-BE3A-95E722D15472}" type="slidenum">
              <a:rPr lang="en-GB" smtClean="0"/>
              <a:t>‹#›</a:t>
            </a:fld>
            <a:endParaRPr lang="en-GB" dirty="0"/>
          </a:p>
        </p:txBody>
      </p:sp>
      <p:sp>
        <p:nvSpPr>
          <p:cNvPr id="9" name="Footer Placeholder 8"/>
          <p:cNvSpPr>
            <a:spLocks noGrp="1"/>
          </p:cNvSpPr>
          <p:nvPr>
            <p:ph type="ftr" sz="quarter" idx="12"/>
          </p:nvPr>
        </p:nvSpPr>
        <p:spPr/>
        <p:txBody>
          <a:bodyPr/>
          <a:lstStyle/>
          <a:p>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9102" y="9703265"/>
            <a:ext cx="13981997" cy="242581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2F9F6C-A019-46D7-B691-A2BBA9D7BD71}" type="datetimeFigureOut">
              <a:rPr lang="en-GB" smtClean="0"/>
              <a:t>06/04/2020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9D9A9B2-BE24-4656-BE3A-95E722D15472}" type="slidenum">
              <a:rPr lang="en-GB" smtClean="0"/>
              <a:t>‹#›</a:t>
            </a:fld>
            <a:endParaRPr lang="en-GB"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42757" y="9703266"/>
            <a:ext cx="6873554" cy="2425816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45831" y="9703266"/>
            <a:ext cx="13989348" cy="24258164"/>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F9F6C-A019-46D7-B691-A2BBA9D7BD71}" type="datetimeFigureOut">
              <a:rPr lang="en-GB" smtClean="0"/>
              <a:t>06/04/2020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9D9A9B2-BE24-4656-BE3A-95E722D15472}" type="slidenum">
              <a:rPr lang="en-GB" smtClean="0"/>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11445831" y="9646188"/>
            <a:ext cx="13989348" cy="2425816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7F2F9F6C-A019-46D7-B691-A2BBA9D7BD71}" type="datetimeFigureOut">
              <a:rPr lang="en-GB" smtClean="0"/>
              <a:t>06/04/2020</a:t>
            </a:fld>
            <a:endParaRPr lang="en-GB" dirty="0"/>
          </a:p>
        </p:txBody>
      </p:sp>
      <p:sp>
        <p:nvSpPr>
          <p:cNvPr id="10" name="Slide Number Placeholder 9"/>
          <p:cNvSpPr>
            <a:spLocks noGrp="1"/>
          </p:cNvSpPr>
          <p:nvPr>
            <p:ph type="sldNum" sz="quarter" idx="15"/>
          </p:nvPr>
        </p:nvSpPr>
        <p:spPr/>
        <p:txBody>
          <a:bodyPr/>
          <a:lstStyle/>
          <a:p>
            <a:fld id="{49D9A9B2-BE24-4656-BE3A-95E722D15472}" type="slidenum">
              <a:rPr lang="en-GB" smtClean="0"/>
              <a:t>‹#›</a:t>
            </a:fld>
            <a:endParaRPr lang="en-GB" dirty="0"/>
          </a:p>
        </p:txBody>
      </p:sp>
      <p:sp>
        <p:nvSpPr>
          <p:cNvPr id="11" name="Footer Placeholder 10"/>
          <p:cNvSpPr>
            <a:spLocks noGrp="1"/>
          </p:cNvSpPr>
          <p:nvPr>
            <p:ph type="ftr" sz="quarter" idx="16"/>
          </p:nvPr>
        </p:nvSpPr>
        <p:spPr/>
        <p:txBody>
          <a:bodyPr/>
          <a:lstStyle/>
          <a:p>
            <a:endParaRPr lang="en-GB" dirty="0"/>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542757" y="9189563"/>
            <a:ext cx="20438983" cy="13299182"/>
          </a:xfrm>
        </p:spPr>
        <p:txBody>
          <a:bodyPr anchor="t">
            <a:noAutofit/>
          </a:bodyPr>
          <a:lstStyle>
            <a:lvl1pPr algn="l">
              <a:defRPr sz="219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542757" y="24258164"/>
            <a:ext cx="20438983" cy="5707803"/>
          </a:xfrm>
        </p:spPr>
        <p:txBody>
          <a:bodyPr anchor="t">
            <a:normAutofit/>
          </a:bodyPr>
          <a:lstStyle>
            <a:lvl1pPr marL="0" indent="0">
              <a:buNone/>
              <a:defRPr sz="82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F2F9F6C-A019-46D7-B691-A2BBA9D7BD71}" type="datetimeFigureOut">
              <a:rPr lang="en-GB" smtClean="0"/>
              <a:t>06/04/2020</a:t>
            </a:fld>
            <a:endParaRPr lang="en-GB" dirty="0"/>
          </a:p>
        </p:txBody>
      </p:sp>
      <p:sp>
        <p:nvSpPr>
          <p:cNvPr id="8" name="Slide Number Placeholder 7"/>
          <p:cNvSpPr>
            <a:spLocks noGrp="1"/>
          </p:cNvSpPr>
          <p:nvPr>
            <p:ph type="sldNum" sz="quarter" idx="11"/>
          </p:nvPr>
        </p:nvSpPr>
        <p:spPr/>
        <p:txBody>
          <a:bodyPr/>
          <a:lstStyle/>
          <a:p>
            <a:fld id="{49D9A9B2-BE24-4656-BE3A-95E722D15472}" type="slidenum">
              <a:rPr lang="en-GB" smtClean="0"/>
              <a:t>‹#›</a:t>
            </a:fld>
            <a:endParaRPr lang="en-GB" dirty="0"/>
          </a:p>
        </p:txBody>
      </p:sp>
      <p:sp>
        <p:nvSpPr>
          <p:cNvPr id="9" name="Footer Placeholder 8"/>
          <p:cNvSpPr>
            <a:spLocks noGrp="1"/>
          </p:cNvSpPr>
          <p:nvPr>
            <p:ph type="ftr" sz="quarter" idx="12"/>
          </p:nvPr>
        </p:nvSpPr>
        <p:spPr/>
        <p:txBody>
          <a:bodyPr/>
          <a:lstStyle/>
          <a:p>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35120" y="3805202"/>
            <a:ext cx="11975310" cy="6659104"/>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58507" y="11959040"/>
            <a:ext cx="12076776" cy="17986235"/>
          </a:xfrm>
        </p:spPr>
        <p:txBody>
          <a:bodyPr>
            <a:normAutofit/>
          </a:bodyPr>
          <a:lstStyle>
            <a:lvl1pPr>
              <a:defRPr sz="8200"/>
            </a:lvl1pPr>
            <a:lvl2pPr>
              <a:defRPr sz="8200"/>
            </a:lvl2pPr>
            <a:lvl3pPr>
              <a:defRPr sz="82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44982" y="11959177"/>
            <a:ext cx="12051427" cy="17986060"/>
          </a:xfrm>
        </p:spPr>
        <p:txBody>
          <a:bodyPr>
            <a:normAutofit/>
          </a:bodyPr>
          <a:lstStyle>
            <a:lvl1pPr>
              <a:defRPr sz="8200"/>
            </a:lvl1pPr>
            <a:lvl2pPr>
              <a:defRPr sz="8200"/>
            </a:lvl2pPr>
            <a:lvl3pPr>
              <a:defRPr sz="82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7F2F9F6C-A019-46D7-B691-A2BBA9D7BD71}" type="datetimeFigureOut">
              <a:rPr lang="en-GB" smtClean="0"/>
              <a:t>06/04/2020</a:t>
            </a:fld>
            <a:endParaRPr lang="en-GB" dirty="0"/>
          </a:p>
        </p:txBody>
      </p:sp>
      <p:sp>
        <p:nvSpPr>
          <p:cNvPr id="10" name="Slide Number Placeholder 9"/>
          <p:cNvSpPr>
            <a:spLocks noGrp="1"/>
          </p:cNvSpPr>
          <p:nvPr>
            <p:ph type="sldNum" sz="quarter" idx="11"/>
          </p:nvPr>
        </p:nvSpPr>
        <p:spPr/>
        <p:txBody>
          <a:bodyPr/>
          <a:lstStyle/>
          <a:p>
            <a:fld id="{49D9A9B2-BE24-4656-BE3A-95E722D15472}" type="slidenum">
              <a:rPr lang="en-GB" smtClean="0"/>
              <a:t>‹#›</a:t>
            </a:fld>
            <a:endParaRPr lang="en-GB" dirty="0"/>
          </a:p>
        </p:txBody>
      </p:sp>
      <p:sp>
        <p:nvSpPr>
          <p:cNvPr id="11" name="Footer Placeholder 10"/>
          <p:cNvSpPr>
            <a:spLocks noGrp="1"/>
          </p:cNvSpPr>
          <p:nvPr>
            <p:ph type="ftr" sz="quarter" idx="12"/>
          </p:nvPr>
        </p:nvSpPr>
        <p:spPr>
          <a:xfrm>
            <a:off x="1635119" y="39677164"/>
            <a:ext cx="16896226" cy="2279158"/>
          </a:xfrm>
        </p:spPr>
        <p:txBody>
          <a:bodyPr/>
          <a:lstStyle/>
          <a:p>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35119" y="3805205"/>
            <a:ext cx="11973352" cy="665909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640168" y="11960626"/>
            <a:ext cx="12048907" cy="4033115"/>
          </a:xfrm>
        </p:spPr>
        <p:txBody>
          <a:bodyPr anchor="t">
            <a:normAutofit/>
          </a:bodyPr>
          <a:lstStyle>
            <a:lvl1pPr marL="0" indent="0">
              <a:buNone/>
              <a:defRPr sz="8200" b="0"/>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640165" y="17856714"/>
            <a:ext cx="12048907" cy="17995429"/>
          </a:xfrm>
        </p:spPr>
        <p:txBody>
          <a:bodyPr>
            <a:normAutofit/>
          </a:bodyPr>
          <a:lstStyle>
            <a:lvl1pPr>
              <a:defRPr sz="8200"/>
            </a:lvl1pPr>
            <a:lvl2pPr>
              <a:defRPr sz="8200"/>
            </a:lvl2pPr>
            <a:lvl3pPr>
              <a:defRPr sz="8200"/>
            </a:lvl3pPr>
            <a:lvl4pPr>
              <a:defRPr sz="8200"/>
            </a:lvl4pPr>
            <a:lvl5pPr>
              <a:defRPr sz="82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4877142" y="11960626"/>
            <a:ext cx="12122504" cy="4033115"/>
          </a:xfrm>
        </p:spPr>
        <p:txBody>
          <a:bodyPr anchor="t">
            <a:normAutofit/>
          </a:bodyPr>
          <a:lstStyle>
            <a:lvl1pPr marL="0" indent="0">
              <a:buNone/>
              <a:defRPr sz="8200" b="0"/>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4877144" y="17856710"/>
            <a:ext cx="12090962" cy="17995436"/>
          </a:xfrm>
        </p:spPr>
        <p:txBody>
          <a:bodyPr>
            <a:normAutofit/>
          </a:bodyPr>
          <a:lstStyle>
            <a:lvl1pPr>
              <a:defRPr sz="8200"/>
            </a:lvl1pPr>
            <a:lvl2pPr>
              <a:defRPr sz="8200"/>
            </a:lvl2pPr>
            <a:lvl3pPr>
              <a:defRPr sz="8200"/>
            </a:lvl3pPr>
            <a:lvl4pPr>
              <a:defRPr sz="8200"/>
            </a:lvl4pPr>
            <a:lvl5pPr>
              <a:defRPr sz="82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7F2F9F6C-A019-46D7-B691-A2BBA9D7BD71}" type="datetimeFigureOut">
              <a:rPr lang="en-GB" smtClean="0"/>
              <a:t>06/04/2020</a:t>
            </a:fld>
            <a:endParaRPr lang="en-GB" dirty="0"/>
          </a:p>
        </p:txBody>
      </p:sp>
      <p:sp>
        <p:nvSpPr>
          <p:cNvPr id="11" name="Slide Number Placeholder 10"/>
          <p:cNvSpPr>
            <a:spLocks noGrp="1"/>
          </p:cNvSpPr>
          <p:nvPr>
            <p:ph type="sldNum" sz="quarter" idx="11"/>
          </p:nvPr>
        </p:nvSpPr>
        <p:spPr/>
        <p:txBody>
          <a:bodyPr/>
          <a:lstStyle/>
          <a:p>
            <a:fld id="{49D9A9B2-BE24-4656-BE3A-95E722D15472}" type="slidenum">
              <a:rPr lang="en-GB" smtClean="0"/>
              <a:t>‹#›</a:t>
            </a:fld>
            <a:endParaRPr lang="en-GB" dirty="0"/>
          </a:p>
        </p:txBody>
      </p:sp>
      <p:sp>
        <p:nvSpPr>
          <p:cNvPr id="12" name="Footer Placeholder 11"/>
          <p:cNvSpPr>
            <a:spLocks noGrp="1"/>
          </p:cNvSpPr>
          <p:nvPr>
            <p:ph type="ftr" sz="quarter" idx="12"/>
          </p:nvPr>
        </p:nvSpPr>
        <p:spPr>
          <a:xfrm>
            <a:off x="1635119" y="39677164"/>
            <a:ext cx="16896226" cy="2279158"/>
          </a:xfrm>
        </p:spPr>
        <p:txBody>
          <a:bodyPr/>
          <a:lstStyle/>
          <a:p>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23719314" y="9684935"/>
            <a:ext cx="6055995" cy="2279158"/>
          </a:xfrm>
        </p:spPr>
        <p:txBody>
          <a:bodyPr/>
          <a:lstStyle/>
          <a:p>
            <a:fld id="{7F2F9F6C-A019-46D7-B691-A2BBA9D7BD71}" type="datetimeFigureOut">
              <a:rPr lang="en-GB" smtClean="0"/>
              <a:t>06/04/2020</a:t>
            </a:fld>
            <a:endParaRPr lang="en-GB" dirty="0"/>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49D9A9B2-BE24-4656-BE3A-95E722D15472}" type="slidenum">
              <a:rPr lang="en-GB" smtClean="0"/>
              <a:t>‹#›</a:t>
            </a:fld>
            <a:endParaRPr lang="en-GB" dirty="0"/>
          </a:p>
        </p:txBody>
      </p:sp>
      <p:sp>
        <p:nvSpPr>
          <p:cNvPr id="6" name="Footer Placeholder 5"/>
          <p:cNvSpPr>
            <a:spLocks noGrp="1"/>
          </p:cNvSpPr>
          <p:nvPr>
            <p:ph type="ftr" sz="quarter" idx="12"/>
          </p:nvPr>
        </p:nvSpPr>
        <p:spPr/>
        <p:txBody>
          <a:bodyPr/>
          <a:lstStyle/>
          <a:p>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F9F6C-A019-46D7-B691-A2BBA9D7BD71}" type="datetimeFigureOut">
              <a:rPr lang="en-GB" smtClean="0"/>
              <a:t>06/04/2020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9D9A9B2-BE24-4656-BE3A-95E722D15472}" type="slidenum">
              <a:rPr lang="en-GB" smtClean="0"/>
              <a:t>‹#›</a:t>
            </a:fld>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66628" y="11990360"/>
            <a:ext cx="12101476" cy="18035067"/>
          </a:xfrm>
        </p:spPr>
        <p:txBody>
          <a:bodyPr>
            <a:normAutofit/>
          </a:bodyPr>
          <a:lstStyle>
            <a:lvl1pPr>
              <a:defRPr sz="8200"/>
            </a:lvl1pPr>
            <a:lvl2pPr>
              <a:defRPr sz="8200"/>
            </a:lvl2pPr>
            <a:lvl3pPr>
              <a:defRPr sz="8200"/>
            </a:lvl3pPr>
            <a:lvl4pPr>
              <a:defRPr sz="8200"/>
            </a:lvl4pPr>
            <a:lvl5pPr>
              <a:defRPr sz="82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1635120" y="3785383"/>
            <a:ext cx="12017365" cy="6500554"/>
          </a:xfrm>
        </p:spPr>
        <p:txBody>
          <a:bodyPr anchor="t">
            <a:normAutofit/>
          </a:bodyPr>
          <a:lstStyle>
            <a:lvl1pPr algn="l">
              <a:defRPr sz="8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1640167" y="11990354"/>
            <a:ext cx="12017365" cy="11316513"/>
          </a:xfrm>
        </p:spPr>
        <p:txBody>
          <a:bodyPr>
            <a:normAutofit/>
          </a:bodyPr>
          <a:lstStyle>
            <a:lvl1pPr marL="0" indent="0">
              <a:buNone/>
              <a:defRPr sz="82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F2F9F6C-A019-46D7-B691-A2BBA9D7BD71}" type="datetimeFigureOut">
              <a:rPr lang="en-GB" smtClean="0"/>
              <a:t>06/04/2020</a:t>
            </a:fld>
            <a:endParaRPr lang="en-GB" dirty="0"/>
          </a:p>
        </p:txBody>
      </p:sp>
      <p:sp>
        <p:nvSpPr>
          <p:cNvPr id="9" name="Slide Number Placeholder 8"/>
          <p:cNvSpPr>
            <a:spLocks noGrp="1"/>
          </p:cNvSpPr>
          <p:nvPr>
            <p:ph type="sldNum" sz="quarter" idx="11"/>
          </p:nvPr>
        </p:nvSpPr>
        <p:spPr/>
        <p:txBody>
          <a:bodyPr/>
          <a:lstStyle/>
          <a:p>
            <a:fld id="{49D9A9B2-BE24-4656-BE3A-95E722D15472}" type="slidenum">
              <a:rPr lang="en-GB" smtClean="0"/>
              <a:t>‹#›</a:t>
            </a:fld>
            <a:endParaRPr lang="en-GB" dirty="0"/>
          </a:p>
        </p:txBody>
      </p:sp>
      <p:sp>
        <p:nvSpPr>
          <p:cNvPr id="10" name="Footer Placeholder 9"/>
          <p:cNvSpPr>
            <a:spLocks noGrp="1"/>
          </p:cNvSpPr>
          <p:nvPr>
            <p:ph type="ftr" sz="quarter" idx="12"/>
          </p:nvPr>
        </p:nvSpPr>
        <p:spPr>
          <a:xfrm>
            <a:off x="1635119" y="39677164"/>
            <a:ext cx="16896226" cy="2279158"/>
          </a:xfrm>
        </p:spPr>
        <p:txBody>
          <a:bodyPr/>
          <a:lstStyle/>
          <a:p>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5119" y="3745743"/>
            <a:ext cx="6870819" cy="12366913"/>
          </a:xfrm>
          <a:ln>
            <a:noFill/>
          </a:ln>
        </p:spPr>
        <p:txBody>
          <a:bodyPr anchor="t">
            <a:normAutofit/>
          </a:bodyPr>
          <a:lstStyle>
            <a:lvl1pPr algn="l">
              <a:defRPr sz="8200" b="0"/>
            </a:lvl1pPr>
          </a:lstStyle>
          <a:p>
            <a:r>
              <a:rPr lang="en-US" smtClean="0"/>
              <a:t>Click to edit Master title style</a:t>
            </a:r>
            <a:endParaRPr lang="en-US" dirty="0"/>
          </a:p>
        </p:txBody>
      </p:sp>
      <p:sp>
        <p:nvSpPr>
          <p:cNvPr id="3" name="Picture Placeholder 2"/>
          <p:cNvSpPr>
            <a:spLocks noGrp="1"/>
          </p:cNvSpPr>
          <p:nvPr>
            <p:ph type="pic" idx="1"/>
          </p:nvPr>
        </p:nvSpPr>
        <p:spPr>
          <a:xfrm>
            <a:off x="9814707" y="10305753"/>
            <a:ext cx="18635851" cy="26346562"/>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r>
              <a:rPr lang="en-US" dirty="0" smtClean="0"/>
              <a:t>Click icon to add picture</a:t>
            </a:r>
            <a:endParaRPr lang="en-US" dirty="0"/>
          </a:p>
        </p:txBody>
      </p:sp>
      <p:sp>
        <p:nvSpPr>
          <p:cNvPr id="4" name="Text Placeholder 3"/>
          <p:cNvSpPr>
            <a:spLocks noGrp="1"/>
          </p:cNvSpPr>
          <p:nvPr>
            <p:ph type="body" sz="half" idx="2"/>
          </p:nvPr>
        </p:nvSpPr>
        <p:spPr>
          <a:xfrm>
            <a:off x="9814706" y="3834937"/>
            <a:ext cx="12390609" cy="5678072"/>
          </a:xfrm>
        </p:spPr>
        <p:txBody>
          <a:bodyPr>
            <a:normAutofit/>
          </a:bodyPr>
          <a:lstStyle>
            <a:lvl1pPr marL="0" indent="0">
              <a:buNone/>
              <a:defRPr sz="82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F2F9F6C-A019-46D7-B691-A2BBA9D7BD71}" type="datetimeFigureOut">
              <a:rPr lang="en-GB" smtClean="0"/>
              <a:t>06/04/2020</a:t>
            </a:fld>
            <a:endParaRPr lang="en-GB" dirty="0"/>
          </a:p>
        </p:txBody>
      </p:sp>
      <p:sp>
        <p:nvSpPr>
          <p:cNvPr id="9" name="Slide Number Placeholder 8"/>
          <p:cNvSpPr>
            <a:spLocks noGrp="1"/>
          </p:cNvSpPr>
          <p:nvPr>
            <p:ph type="sldNum" sz="quarter" idx="11"/>
          </p:nvPr>
        </p:nvSpPr>
        <p:spPr/>
        <p:txBody>
          <a:bodyPr/>
          <a:lstStyle/>
          <a:p>
            <a:fld id="{49D9A9B2-BE24-4656-BE3A-95E722D15472}" type="slidenum">
              <a:rPr lang="en-GB" smtClean="0"/>
              <a:t>‹#›</a:t>
            </a:fld>
            <a:endParaRPr lang="en-GB" dirty="0"/>
          </a:p>
        </p:txBody>
      </p:sp>
      <p:sp>
        <p:nvSpPr>
          <p:cNvPr id="10" name="Footer Placeholder 9"/>
          <p:cNvSpPr>
            <a:spLocks noGrp="1"/>
          </p:cNvSpPr>
          <p:nvPr>
            <p:ph type="ftr" sz="quarter" idx="12"/>
          </p:nvPr>
        </p:nvSpPr>
        <p:spPr>
          <a:xfrm>
            <a:off x="1635119" y="39677164"/>
            <a:ext cx="16896226" cy="2279158"/>
          </a:xfrm>
        </p:spPr>
        <p:txBody>
          <a:bodyPr/>
          <a:lstStyle/>
          <a:p>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42757" y="9703266"/>
            <a:ext cx="6865806" cy="12356083"/>
          </a:xfrm>
          <a:prstGeom prst="rect">
            <a:avLst/>
          </a:prstGeom>
        </p:spPr>
        <p:txBody>
          <a:bodyPr vert="horz" lIns="417643" tIns="208822" rIns="417643" bIns="208822"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9102" y="9656799"/>
            <a:ext cx="13981997" cy="24258177"/>
          </a:xfrm>
          <a:prstGeom prst="rect">
            <a:avLst/>
          </a:prstGeom>
        </p:spPr>
        <p:txBody>
          <a:bodyPr vert="horz" lIns="417643" tIns="208822" rIns="417643" bIns="2088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3719314" y="1182687"/>
            <a:ext cx="6055995" cy="2279158"/>
          </a:xfrm>
          <a:prstGeom prst="rect">
            <a:avLst/>
          </a:prstGeom>
        </p:spPr>
        <p:txBody>
          <a:bodyPr vert="horz" lIns="417643" tIns="208822" rIns="417643" bIns="208822" rtlCol="0" anchor="t"/>
          <a:lstStyle>
            <a:lvl1pPr algn="l">
              <a:defRPr sz="5500">
                <a:solidFill>
                  <a:schemeClr val="tx1">
                    <a:tint val="75000"/>
                  </a:schemeClr>
                </a:solidFill>
              </a:defRPr>
            </a:lvl1pPr>
          </a:lstStyle>
          <a:p>
            <a:fld id="{7F2F9F6C-A019-46D7-B691-A2BBA9D7BD71}" type="datetimeFigureOut">
              <a:rPr lang="en-GB" smtClean="0"/>
              <a:t>06/04/2020</a:t>
            </a:fld>
            <a:endParaRPr lang="en-GB" dirty="0"/>
          </a:p>
        </p:txBody>
      </p:sp>
      <p:sp>
        <p:nvSpPr>
          <p:cNvPr id="5" name="Footer Placeholder 4"/>
          <p:cNvSpPr>
            <a:spLocks noGrp="1"/>
          </p:cNvSpPr>
          <p:nvPr>
            <p:ph type="ftr" sz="quarter" idx="3"/>
          </p:nvPr>
        </p:nvSpPr>
        <p:spPr>
          <a:xfrm>
            <a:off x="3542757" y="39677164"/>
            <a:ext cx="16896226" cy="2279158"/>
          </a:xfrm>
          <a:prstGeom prst="rect">
            <a:avLst/>
          </a:prstGeom>
        </p:spPr>
        <p:txBody>
          <a:bodyPr vert="horz" lIns="417643" tIns="208822" rIns="417643" bIns="208822" rtlCol="0" anchor="t"/>
          <a:lstStyle>
            <a:lvl1pPr algn="l">
              <a:defRPr sz="5500">
                <a:solidFill>
                  <a:schemeClr val="tx1"/>
                </a:solidFill>
              </a:defRPr>
            </a:lvl1pPr>
          </a:lstStyle>
          <a:p>
            <a:endParaRPr lang="en-GB" dirty="0"/>
          </a:p>
        </p:txBody>
      </p:sp>
      <p:sp>
        <p:nvSpPr>
          <p:cNvPr id="6" name="Slide Number Placeholder 5"/>
          <p:cNvSpPr>
            <a:spLocks noGrp="1"/>
          </p:cNvSpPr>
          <p:nvPr>
            <p:ph type="sldNum" sz="quarter" idx="4"/>
          </p:nvPr>
        </p:nvSpPr>
        <p:spPr>
          <a:xfrm>
            <a:off x="23709221" y="39677164"/>
            <a:ext cx="3767393" cy="2279158"/>
          </a:xfrm>
          <a:prstGeom prst="rect">
            <a:avLst/>
          </a:prstGeom>
        </p:spPr>
        <p:txBody>
          <a:bodyPr vert="horz" lIns="417643" tIns="208822" rIns="417643" bIns="208822" rtlCol="0" anchor="t"/>
          <a:lstStyle>
            <a:lvl1pPr algn="l">
              <a:defRPr sz="5500">
                <a:solidFill>
                  <a:schemeClr val="tx1">
                    <a:tint val="75000"/>
                  </a:schemeClr>
                </a:solidFill>
              </a:defRPr>
            </a:lvl1pPr>
          </a:lstStyle>
          <a:p>
            <a:fld id="{49D9A9B2-BE24-4656-BE3A-95E722D15472}"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algn="l" defTabSz="4176431" rtl="0" eaLnBrk="1" latinLnBrk="0" hangingPunct="1">
        <a:spcBef>
          <a:spcPct val="0"/>
        </a:spcBef>
        <a:buNone/>
        <a:defRPr sz="82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252929" indent="-1252929" algn="l" defTabSz="4176431" rtl="0" eaLnBrk="1" latinLnBrk="0" hangingPunct="1">
        <a:spcBef>
          <a:spcPct val="20000"/>
        </a:spcBef>
        <a:buFont typeface="Arial" pitchFamily="34" charset="0"/>
        <a:buChar char="•"/>
        <a:defRPr sz="8200" i="1"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8200" i="1"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8200" i="1"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8200" i="1"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8200" i="1"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8200" i="1"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8200" i="1"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8200" i="1"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flipH="1">
            <a:off x="450355" y="327132"/>
            <a:ext cx="29569711" cy="3579186"/>
          </a:xfrm>
          <a:prstGeom prst="round1Rect">
            <a:avLst/>
          </a:prstGeom>
          <a:solidFill>
            <a:srgbClr val="FFC000"/>
          </a:solid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81597" tIns="190799" rIns="381597" bIns="190799" rtlCol="0" anchor="ctr"/>
          <a:lstStyle/>
          <a:p>
            <a:pPr algn="ctr"/>
            <a:endParaRPr lang="en-GB" dirty="0"/>
          </a:p>
        </p:txBody>
      </p:sp>
      <p:sp>
        <p:nvSpPr>
          <p:cNvPr id="2" name="Title 1"/>
          <p:cNvSpPr>
            <a:spLocks noGrp="1"/>
          </p:cNvSpPr>
          <p:nvPr>
            <p:ph type="ctrTitle"/>
          </p:nvPr>
        </p:nvSpPr>
        <p:spPr>
          <a:xfrm>
            <a:off x="248240" y="161902"/>
            <a:ext cx="29771828" cy="4074557"/>
          </a:xfrm>
          <a:noFill/>
          <a:ln>
            <a:noFill/>
          </a:ln>
        </p:spPr>
        <p:style>
          <a:lnRef idx="1">
            <a:schemeClr val="accent6"/>
          </a:lnRef>
          <a:fillRef idx="3">
            <a:schemeClr val="accent6"/>
          </a:fillRef>
          <a:effectRef idx="2">
            <a:schemeClr val="accent6"/>
          </a:effectRef>
          <a:fontRef idx="minor">
            <a:schemeClr val="lt1"/>
          </a:fontRef>
        </p:style>
        <p:txBody>
          <a:bodyPr>
            <a:normAutofit/>
          </a:bodyPr>
          <a:lstStyle/>
          <a:p>
            <a:pPr algn="ctr">
              <a:spcBef>
                <a:spcPts val="1200"/>
              </a:spcBef>
            </a:pPr>
            <a:r>
              <a:rPr lang="en-GB" sz="4400" b="1" dirty="0" smtClean="0">
                <a:solidFill>
                  <a:srgbClr val="0070C0"/>
                </a:solidFill>
              </a:rPr>
              <a:t/>
            </a:r>
            <a:br>
              <a:rPr lang="en-GB" sz="4400" b="1" dirty="0" smtClean="0">
                <a:solidFill>
                  <a:srgbClr val="0070C0"/>
                </a:solidFill>
              </a:rPr>
            </a:br>
            <a:r>
              <a:rPr lang="en-GB" sz="4400" b="1" dirty="0" smtClean="0">
                <a:solidFill>
                  <a:srgbClr val="0070C0"/>
                </a:solidFill>
              </a:rPr>
              <a:t>Foreland </a:t>
            </a:r>
            <a:r>
              <a:rPr lang="en-GB" sz="4400" b="1" dirty="0">
                <a:solidFill>
                  <a:srgbClr val="0070C0"/>
                </a:solidFill>
              </a:rPr>
              <a:t>basin sediment archives: </a:t>
            </a:r>
            <a:br>
              <a:rPr lang="en-GB" sz="4400" b="1" dirty="0">
                <a:solidFill>
                  <a:srgbClr val="0070C0"/>
                </a:solidFill>
              </a:rPr>
            </a:br>
            <a:r>
              <a:rPr lang="en-GB" sz="4400" b="1" dirty="0">
                <a:solidFill>
                  <a:srgbClr val="0070C0"/>
                </a:solidFill>
              </a:rPr>
              <a:t>highlighting their use in documenting deformation of </a:t>
            </a:r>
            <a:r>
              <a:rPr lang="en-GB" sz="4400" b="1" dirty="0" smtClean="0">
                <a:solidFill>
                  <a:srgbClr val="0070C0"/>
                </a:solidFill>
              </a:rPr>
              <a:t>the </a:t>
            </a:r>
            <a:r>
              <a:rPr lang="en-GB" sz="4400" b="1" dirty="0">
                <a:solidFill>
                  <a:srgbClr val="0070C0"/>
                </a:solidFill>
              </a:rPr>
              <a:t>foreland.</a:t>
            </a:r>
            <a:r>
              <a:rPr lang="en-GB" sz="4100" b="1" dirty="0">
                <a:latin typeface="Ebrima" pitchFamily="2" charset="0"/>
                <a:ea typeface="Ebrima" pitchFamily="2" charset="0"/>
                <a:cs typeface="Ebrima" pitchFamily="2" charset="0"/>
              </a:rPr>
              <a:t/>
            </a:r>
            <a:br>
              <a:rPr lang="en-GB" sz="4100" b="1" dirty="0">
                <a:latin typeface="Ebrima" pitchFamily="2" charset="0"/>
                <a:ea typeface="Ebrima" pitchFamily="2" charset="0"/>
                <a:cs typeface="Ebrima" pitchFamily="2" charset="0"/>
              </a:rPr>
            </a:br>
            <a:r>
              <a:rPr lang="en-GB" sz="3700" cap="small" dirty="0" smtClean="0">
                <a:latin typeface="Ebrima" pitchFamily="2" charset="0"/>
                <a:ea typeface="Ebrima" pitchFamily="2" charset="0"/>
                <a:cs typeface="Ebrima" pitchFamily="2" charset="0"/>
              </a:rPr>
              <a:t>Yani Najman</a:t>
            </a:r>
            <a:r>
              <a:rPr lang="en-GB" sz="3700" cap="small" baseline="30000" dirty="0" smtClean="0">
                <a:latin typeface="Ebrima" pitchFamily="2" charset="0"/>
                <a:ea typeface="Ebrima" pitchFamily="2" charset="0"/>
                <a:cs typeface="Ebrima" pitchFamily="2" charset="0"/>
              </a:rPr>
              <a:t>1</a:t>
            </a:r>
            <a:r>
              <a:rPr lang="en-GB" sz="3700" cap="small" dirty="0" smtClean="0">
                <a:latin typeface="Ebrima" pitchFamily="2" charset="0"/>
                <a:ea typeface="Ebrima" pitchFamily="2" charset="0"/>
                <a:cs typeface="Ebrima" pitchFamily="2" charset="0"/>
              </a:rPr>
              <a:t>, Stuart Burley</a:t>
            </a:r>
            <a:r>
              <a:rPr lang="en-GB" sz="3700" cap="small" baseline="30000" dirty="0" smtClean="0">
                <a:latin typeface="Ebrima" pitchFamily="2" charset="0"/>
                <a:ea typeface="Ebrima" pitchFamily="2" charset="0"/>
                <a:cs typeface="Ebrima" pitchFamily="2" charset="0"/>
              </a:rPr>
              <a:t>2</a:t>
            </a:r>
            <a:r>
              <a:rPr lang="en-GB" sz="3700" cap="small" dirty="0" smtClean="0">
                <a:latin typeface="Ebrima" pitchFamily="2" charset="0"/>
                <a:ea typeface="Ebrima" pitchFamily="2" charset="0"/>
                <a:cs typeface="Ebrima" pitchFamily="2" charset="0"/>
              </a:rPr>
              <a:t>, Alex Copley</a:t>
            </a:r>
            <a:r>
              <a:rPr lang="en-GB" sz="3700" cap="small" baseline="30000" dirty="0" smtClean="0">
                <a:latin typeface="Ebrima" pitchFamily="2" charset="0"/>
                <a:ea typeface="Ebrima" pitchFamily="2" charset="0"/>
                <a:cs typeface="Ebrima" pitchFamily="2" charset="0"/>
              </a:rPr>
              <a:t>3</a:t>
            </a:r>
            <a:r>
              <a:rPr lang="en-GB" sz="3700" cap="small" dirty="0" smtClean="0">
                <a:latin typeface="Ebrima" pitchFamily="2" charset="0"/>
                <a:ea typeface="Ebrima" pitchFamily="2" charset="0"/>
                <a:cs typeface="Ebrima" pitchFamily="2" charset="0"/>
              </a:rPr>
              <a:t>, Mike Kelly</a:t>
            </a:r>
            <a:r>
              <a:rPr lang="en-GB" sz="3700" cap="small" baseline="30000" dirty="0" smtClean="0">
                <a:latin typeface="Ebrima" pitchFamily="2" charset="0"/>
                <a:ea typeface="Ebrima" pitchFamily="2" charset="0"/>
                <a:cs typeface="Ebrima" pitchFamily="2" charset="0"/>
              </a:rPr>
              <a:t>4</a:t>
            </a:r>
            <a:r>
              <a:rPr lang="en-GB" sz="3700" cap="small" dirty="0" smtClean="0">
                <a:latin typeface="Ebrima" pitchFamily="2" charset="0"/>
                <a:ea typeface="Ebrima" pitchFamily="2" charset="0"/>
                <a:cs typeface="Ebrima" pitchFamily="2" charset="0"/>
              </a:rPr>
              <a:t>, </a:t>
            </a:r>
            <a:r>
              <a:rPr lang="en-GB" sz="3700" cap="small" dirty="0" err="1" smtClean="0">
                <a:latin typeface="Ebrima" pitchFamily="2" charset="0"/>
                <a:ea typeface="Ebrima" pitchFamily="2" charset="0"/>
                <a:cs typeface="Ebrima" pitchFamily="2" charset="0"/>
              </a:rPr>
              <a:t>Kushal</a:t>
            </a:r>
            <a:r>
              <a:rPr lang="en-GB" sz="3700" cap="small" dirty="0" smtClean="0">
                <a:latin typeface="Ebrima" pitchFamily="2" charset="0"/>
                <a:ea typeface="Ebrima" pitchFamily="2" charset="0"/>
                <a:cs typeface="Ebrima" pitchFamily="2" charset="0"/>
              </a:rPr>
              <a:t> Pander</a:t>
            </a:r>
            <a:r>
              <a:rPr lang="en-GB" sz="3700" cap="small" baseline="30000" dirty="0" smtClean="0">
                <a:latin typeface="Ebrima" pitchFamily="2" charset="0"/>
                <a:ea typeface="Ebrima" pitchFamily="2" charset="0"/>
                <a:cs typeface="Ebrima" pitchFamily="2" charset="0"/>
              </a:rPr>
              <a:t>4</a:t>
            </a:r>
            <a:r>
              <a:rPr lang="en-GB" sz="3700" cap="small" dirty="0" smtClean="0">
                <a:latin typeface="Ebrima" pitchFamily="2" charset="0"/>
                <a:ea typeface="Ebrima" pitchFamily="2" charset="0"/>
                <a:cs typeface="Ebrima" pitchFamily="2" charset="0"/>
              </a:rPr>
              <a:t>, Premanand Mishra</a:t>
            </a:r>
            <a:r>
              <a:rPr lang="en-GB" sz="3700" cap="small" baseline="30000" dirty="0" smtClean="0">
                <a:latin typeface="Ebrima" pitchFamily="2" charset="0"/>
                <a:ea typeface="Ebrima" pitchFamily="2" charset="0"/>
                <a:cs typeface="Ebrima" pitchFamily="2" charset="0"/>
              </a:rPr>
              <a:t>4</a:t>
            </a:r>
            <a:r>
              <a:rPr lang="en-GB" sz="3700" cap="small" dirty="0" smtClean="0">
                <a:latin typeface="Ebrima" pitchFamily="2" charset="0"/>
                <a:ea typeface="Ebrima" pitchFamily="2" charset="0"/>
                <a:cs typeface="Ebrima" pitchFamily="2" charset="0"/>
              </a:rPr>
              <a:t/>
            </a:r>
            <a:br>
              <a:rPr lang="en-GB" sz="3700" cap="small" dirty="0" smtClean="0">
                <a:latin typeface="Ebrima" pitchFamily="2" charset="0"/>
                <a:ea typeface="Ebrima" pitchFamily="2" charset="0"/>
                <a:cs typeface="Ebrima" pitchFamily="2" charset="0"/>
              </a:rPr>
            </a:br>
            <a:r>
              <a:rPr lang="en-GB" sz="3700" cap="small" baseline="30000" dirty="0" smtClean="0">
                <a:latin typeface="Ebrima" pitchFamily="2" charset="0"/>
                <a:ea typeface="Ebrima" pitchFamily="2" charset="0"/>
                <a:cs typeface="Ebrima" pitchFamily="2" charset="0"/>
              </a:rPr>
              <a:t>1</a:t>
            </a:r>
            <a:r>
              <a:rPr lang="en-GB" sz="2400" cap="none" dirty="0" smtClean="0">
                <a:latin typeface="Ebrima" pitchFamily="2" charset="0"/>
                <a:ea typeface="Ebrima" pitchFamily="2" charset="0"/>
                <a:cs typeface="Ebrima" pitchFamily="2" charset="0"/>
              </a:rPr>
              <a:t>LEC, Lancaster University, UK &amp; University of Colorado, Boulder, USA, </a:t>
            </a:r>
            <a:r>
              <a:rPr lang="en-GB" sz="2400" cap="none" baseline="30000" dirty="0" smtClean="0">
                <a:latin typeface="Ebrima" pitchFamily="2" charset="0"/>
                <a:ea typeface="Ebrima" pitchFamily="2" charset="0"/>
                <a:cs typeface="Ebrima" pitchFamily="2" charset="0"/>
              </a:rPr>
              <a:t>2</a:t>
            </a:r>
            <a:r>
              <a:rPr lang="en-GB" sz="2400" cap="none" dirty="0" smtClean="0">
                <a:latin typeface="Ebrima" pitchFamily="2" charset="0"/>
                <a:ea typeface="Ebrima" pitchFamily="2" charset="0"/>
                <a:cs typeface="Ebrima" pitchFamily="2" charset="0"/>
              </a:rPr>
              <a:t>Orient Petroleum Ltd, London, UK, </a:t>
            </a:r>
            <a:r>
              <a:rPr lang="en-GB" sz="2400" cap="none" baseline="30000" dirty="0" smtClean="0">
                <a:latin typeface="Ebrima" pitchFamily="2" charset="0"/>
                <a:ea typeface="Ebrima" pitchFamily="2" charset="0"/>
                <a:cs typeface="Ebrima" pitchFamily="2" charset="0"/>
              </a:rPr>
              <a:t>3</a:t>
            </a:r>
            <a:r>
              <a:rPr lang="en-GB" sz="2400" cap="none" dirty="0" smtClean="0">
                <a:latin typeface="Ebrima" pitchFamily="2" charset="0"/>
                <a:ea typeface="Ebrima" pitchFamily="2" charset="0"/>
                <a:cs typeface="Ebrima" pitchFamily="2" charset="0"/>
              </a:rPr>
              <a:t>Dept of Earth Sciences, Cambridge University, UK, </a:t>
            </a:r>
            <a:r>
              <a:rPr lang="en-GB" sz="2400" cap="none" baseline="30000" dirty="0" smtClean="0">
                <a:latin typeface="Ebrima" pitchFamily="2" charset="0"/>
                <a:ea typeface="Ebrima" pitchFamily="2" charset="0"/>
                <a:cs typeface="Ebrima" pitchFamily="2" charset="0"/>
              </a:rPr>
              <a:t>4</a:t>
            </a:r>
            <a:r>
              <a:rPr lang="en-GB" sz="2400" cap="none" dirty="0" smtClean="0">
                <a:latin typeface="Ebrima" pitchFamily="2" charset="0"/>
                <a:ea typeface="Ebrima" pitchFamily="2" charset="0"/>
                <a:cs typeface="Ebrima" pitchFamily="2" charset="0"/>
              </a:rPr>
              <a:t>Cairn Oil and Gas, Gurgaon, India.  </a:t>
            </a:r>
            <a:r>
              <a:rPr lang="en-GB" sz="3700" cap="small" dirty="0" smtClean="0">
                <a:latin typeface="Ebrima" pitchFamily="2" charset="0"/>
                <a:ea typeface="Ebrima" pitchFamily="2" charset="0"/>
                <a:cs typeface="Ebrima" pitchFamily="2" charset="0"/>
              </a:rPr>
              <a:t/>
            </a:r>
            <a:br>
              <a:rPr lang="en-GB" sz="3700" cap="small" dirty="0" smtClean="0">
                <a:latin typeface="Ebrima" pitchFamily="2" charset="0"/>
                <a:ea typeface="Ebrima" pitchFamily="2" charset="0"/>
                <a:cs typeface="Ebrima" pitchFamily="2" charset="0"/>
              </a:rPr>
            </a:br>
            <a:endParaRPr lang="en-GB" sz="1300" i="1" baseline="30000" dirty="0">
              <a:latin typeface="Ebrima" pitchFamily="2" charset="0"/>
              <a:ea typeface="Ebrima" pitchFamily="2" charset="0"/>
              <a:cs typeface="Ebrima" pitchFamily="2" charset="0"/>
            </a:endParaRPr>
          </a:p>
        </p:txBody>
      </p:sp>
      <p:sp>
        <p:nvSpPr>
          <p:cNvPr id="10" name="Round Diagonal Corner Rectangle 9"/>
          <p:cNvSpPr/>
          <p:nvPr/>
        </p:nvSpPr>
        <p:spPr>
          <a:xfrm>
            <a:off x="213161" y="8716364"/>
            <a:ext cx="29713634" cy="10874453"/>
          </a:xfrm>
          <a:prstGeom prst="round2DiagRect">
            <a:avLst>
              <a:gd name="adj1" fmla="val 7094"/>
              <a:gd name="adj2" fmla="val 0"/>
            </a:avLst>
          </a:prstGeom>
          <a:ln>
            <a:solidFill>
              <a:schemeClr val="accent3"/>
            </a:solidFill>
          </a:ln>
        </p:spPr>
        <p:style>
          <a:lnRef idx="3">
            <a:schemeClr val="lt1"/>
          </a:lnRef>
          <a:fillRef idx="1">
            <a:schemeClr val="accent6"/>
          </a:fillRef>
          <a:effectRef idx="1">
            <a:schemeClr val="accent6"/>
          </a:effectRef>
          <a:fontRef idx="minor">
            <a:schemeClr val="lt1"/>
          </a:fontRef>
        </p:style>
        <p:txBody>
          <a:bodyPr lIns="381597" tIns="190799" rIns="381597" bIns="190799" rtlCol="0" anchor="ctr"/>
          <a:lstStyle/>
          <a:p>
            <a:endParaRPr lang="en-GB" sz="3200" dirty="0"/>
          </a:p>
          <a:p>
            <a:endParaRPr lang="en-GB" sz="6900" b="1" dirty="0"/>
          </a:p>
        </p:txBody>
      </p:sp>
      <p:sp>
        <p:nvSpPr>
          <p:cNvPr id="18" name="TextBox 17"/>
          <p:cNvSpPr txBox="1"/>
          <p:nvPr/>
        </p:nvSpPr>
        <p:spPr>
          <a:xfrm>
            <a:off x="585214" y="8678082"/>
            <a:ext cx="13787502" cy="8864569"/>
          </a:xfrm>
          <a:prstGeom prst="rect">
            <a:avLst/>
          </a:prstGeom>
          <a:noFill/>
        </p:spPr>
        <p:txBody>
          <a:bodyPr wrap="square" lIns="381597" tIns="190799" rIns="381597" bIns="190799" numCol="1" rtlCol="0">
            <a:spAutoFit/>
          </a:bodyPr>
          <a:lstStyle/>
          <a:p>
            <a:pPr algn="just"/>
            <a:r>
              <a:rPr lang="en-GB" sz="5000" b="1" dirty="0" smtClean="0">
                <a:solidFill>
                  <a:schemeClr val="bg1"/>
                </a:solidFill>
              </a:rPr>
              <a:t> Introduction and background</a:t>
            </a:r>
            <a:endParaRPr lang="en-GB" sz="1400" b="1" dirty="0" smtClean="0">
              <a:solidFill>
                <a:schemeClr val="bg1"/>
              </a:solidFill>
            </a:endParaRPr>
          </a:p>
          <a:p>
            <a:pPr lvl="0" algn="just">
              <a:spcBef>
                <a:spcPts val="1200"/>
              </a:spcBef>
            </a:pPr>
            <a:r>
              <a:rPr lang="en-GB" sz="2400" b="1" dirty="0" smtClean="0">
                <a:solidFill>
                  <a:schemeClr val="bg1"/>
                </a:solidFill>
                <a:effectLst>
                  <a:outerShdw blurRad="38100" dist="38100" dir="2700000" algn="tl">
                    <a:srgbClr val="000000">
                      <a:alpha val="43137"/>
                    </a:srgbClr>
                  </a:outerShdw>
                </a:effectLst>
              </a:rPr>
              <a:t>The far-field effects of continental collisions extend far beyond the realm of the </a:t>
            </a:r>
            <a:r>
              <a:rPr lang="en-GB" sz="2400" b="1" dirty="0" err="1" smtClean="0">
                <a:solidFill>
                  <a:schemeClr val="bg1"/>
                </a:solidFill>
                <a:effectLst>
                  <a:outerShdw blurRad="38100" dist="38100" dir="2700000" algn="tl">
                    <a:srgbClr val="000000">
                      <a:alpha val="43137"/>
                    </a:srgbClr>
                  </a:outerShdw>
                </a:effectLst>
              </a:rPr>
              <a:t>orogens</a:t>
            </a:r>
            <a:r>
              <a:rPr lang="en-GB" sz="2400" b="1" dirty="0" smtClean="0">
                <a:solidFill>
                  <a:schemeClr val="bg1"/>
                </a:solidFill>
                <a:effectLst>
                  <a:outerShdw blurRad="38100" dist="38100" dir="2700000" algn="tl">
                    <a:srgbClr val="000000">
                      <a:alpha val="43137"/>
                    </a:srgbClr>
                  </a:outerShdw>
                </a:effectLst>
              </a:rPr>
              <a:t> they create. Both compressional stress and flexure result in deformation far into the foreland. To interpret the forces driving the creation of foreland deformation requires distinguishing between flexural and far field compressional deformation, as well as separating them from deformation related to sub-plate processes.</a:t>
            </a:r>
          </a:p>
          <a:p>
            <a:pPr lvl="0" algn="just">
              <a:spcBef>
                <a:spcPts val="1200"/>
              </a:spcBef>
            </a:pPr>
            <a:r>
              <a:rPr lang="en-GB" sz="2400" b="1" dirty="0" smtClean="0">
                <a:solidFill>
                  <a:schemeClr val="bg1"/>
                </a:solidFill>
                <a:effectLst>
                  <a:outerShdw blurRad="38100" dist="38100" dir="2700000" algn="tl">
                    <a:srgbClr val="000000">
                      <a:alpha val="43137"/>
                    </a:srgbClr>
                  </a:outerShdw>
                </a:effectLst>
              </a:rPr>
              <a:t>The Himalayan foreland basin records a basin-wide Late Eocene-Early Miocene unconformity, variously attributed to: movement of a peripheral </a:t>
            </a:r>
            <a:r>
              <a:rPr lang="en-GB" sz="2400" b="1" dirty="0" err="1" smtClean="0">
                <a:solidFill>
                  <a:schemeClr val="bg1"/>
                </a:solidFill>
                <a:effectLst>
                  <a:outerShdw blurRad="38100" dist="38100" dir="2700000" algn="tl">
                    <a:srgbClr val="000000">
                      <a:alpha val="43137"/>
                    </a:srgbClr>
                  </a:outerShdw>
                </a:effectLst>
              </a:rPr>
              <a:t>forebulge</a:t>
            </a:r>
            <a:r>
              <a:rPr lang="en-GB" sz="2400" b="1" dirty="0" smtClean="0">
                <a:solidFill>
                  <a:schemeClr val="bg1"/>
                </a:solidFill>
                <a:effectLst>
                  <a:outerShdw blurRad="38100" dist="38100" dir="2700000" algn="tl">
                    <a:srgbClr val="000000">
                      <a:alpha val="43137"/>
                    </a:srgbClr>
                  </a:outerShdw>
                </a:effectLst>
              </a:rPr>
              <a:t> either </a:t>
            </a:r>
            <a:r>
              <a:rPr lang="en-GB" sz="2400" b="1" dirty="0" err="1" smtClean="0">
                <a:solidFill>
                  <a:schemeClr val="bg1"/>
                </a:solidFill>
                <a:effectLst>
                  <a:outerShdw blurRad="38100" dist="38100" dir="2700000" algn="tl">
                    <a:srgbClr val="000000">
                      <a:alpha val="43137"/>
                    </a:srgbClr>
                  </a:outerShdw>
                </a:effectLst>
              </a:rPr>
              <a:t>cratonward</a:t>
            </a:r>
            <a:r>
              <a:rPr lang="en-GB" sz="2400" b="1" dirty="0" smtClean="0">
                <a:solidFill>
                  <a:schemeClr val="bg1"/>
                </a:solidFill>
                <a:effectLst>
                  <a:outerShdw blurRad="38100" dist="38100" dir="2700000" algn="tl">
                    <a:srgbClr val="000000">
                      <a:alpha val="43137"/>
                    </a:srgbClr>
                  </a:outerShdw>
                </a:effectLst>
              </a:rPr>
              <a:t> (</a:t>
            </a:r>
            <a:r>
              <a:rPr lang="en-GB" sz="2400" b="1" dirty="0" err="1" smtClean="0">
                <a:solidFill>
                  <a:schemeClr val="bg1"/>
                </a:solidFill>
                <a:effectLst>
                  <a:outerShdw blurRad="38100" dist="38100" dir="2700000" algn="tl">
                    <a:srgbClr val="000000">
                      <a:alpha val="43137"/>
                    </a:srgbClr>
                  </a:outerShdw>
                </a:effectLst>
              </a:rPr>
              <a:t>DeCelles</a:t>
            </a:r>
            <a:r>
              <a:rPr lang="en-GB" sz="2400" b="1" dirty="0" smtClean="0">
                <a:solidFill>
                  <a:schemeClr val="bg1"/>
                </a:solidFill>
                <a:effectLst>
                  <a:outerShdw blurRad="38100" dist="38100" dir="2700000" algn="tl">
                    <a:srgbClr val="000000">
                      <a:alpha val="43137"/>
                    </a:srgbClr>
                  </a:outerShdw>
                </a:effectLst>
              </a:rPr>
              <a:t> et al 1998), or </a:t>
            </a:r>
            <a:r>
              <a:rPr lang="en-GB" sz="2400" b="1" dirty="0" err="1" smtClean="0">
                <a:solidFill>
                  <a:schemeClr val="bg1"/>
                </a:solidFill>
                <a:effectLst>
                  <a:outerShdw blurRad="38100" dist="38100" dir="2700000" algn="tl">
                    <a:srgbClr val="000000">
                      <a:alpha val="43137"/>
                    </a:srgbClr>
                  </a:outerShdw>
                </a:effectLst>
              </a:rPr>
              <a:t>hinterlandward</a:t>
            </a:r>
            <a:r>
              <a:rPr lang="en-GB" sz="2400" b="1" dirty="0" smtClean="0">
                <a:solidFill>
                  <a:schemeClr val="bg1"/>
                </a:solidFill>
                <a:effectLst>
                  <a:outerShdw blurRad="38100" dist="38100" dir="2700000" algn="tl">
                    <a:srgbClr val="000000">
                      <a:alpha val="43137"/>
                    </a:srgbClr>
                  </a:outerShdw>
                </a:effectLst>
              </a:rPr>
              <a:t> due to redistribution of the load (Najman et al 2005);  </a:t>
            </a:r>
            <a:r>
              <a:rPr lang="en-GB" sz="2400" b="1" dirty="0" err="1" smtClean="0">
                <a:solidFill>
                  <a:schemeClr val="bg1"/>
                </a:solidFill>
                <a:effectLst>
                  <a:outerShdw blurRad="38100" dist="38100" dir="2700000" algn="tl">
                    <a:srgbClr val="000000">
                      <a:alpha val="43137"/>
                    </a:srgbClr>
                  </a:outerShdw>
                </a:effectLst>
              </a:rPr>
              <a:t>unflexing</a:t>
            </a:r>
            <a:r>
              <a:rPr lang="en-GB" sz="2400" b="1" dirty="0" smtClean="0">
                <a:solidFill>
                  <a:schemeClr val="bg1"/>
                </a:solidFill>
                <a:effectLst>
                  <a:outerShdw blurRad="38100" dist="38100" dir="2700000" algn="tl">
                    <a:srgbClr val="000000">
                      <a:alpha val="43137"/>
                    </a:srgbClr>
                  </a:outerShdw>
                </a:effectLst>
              </a:rPr>
              <a:t> of the Indian plate due to climatically-induced increased erosion ( Clift and </a:t>
            </a:r>
            <a:r>
              <a:rPr lang="en-GB" sz="2400" b="1" dirty="0" err="1" smtClean="0">
                <a:solidFill>
                  <a:schemeClr val="bg1"/>
                </a:solidFill>
                <a:effectLst>
                  <a:outerShdw blurRad="38100" dist="38100" dir="2700000" algn="tl">
                    <a:srgbClr val="000000">
                      <a:alpha val="43137"/>
                    </a:srgbClr>
                  </a:outerShdw>
                </a:effectLst>
              </a:rPr>
              <a:t>Vanlaningham</a:t>
            </a:r>
            <a:r>
              <a:rPr lang="en-GB" sz="2400" b="1" dirty="0" smtClean="0">
                <a:solidFill>
                  <a:schemeClr val="bg1"/>
                </a:solidFill>
                <a:effectLst>
                  <a:outerShdw blurRad="38100" dist="38100" dir="2700000" algn="tl">
                    <a:srgbClr val="000000">
                      <a:alpha val="43137"/>
                    </a:srgbClr>
                  </a:outerShdw>
                </a:effectLst>
              </a:rPr>
              <a:t> 2010); or mantle dynamics due to e.g. slab break off or  mantle upwelling (</a:t>
            </a:r>
            <a:r>
              <a:rPr lang="en-GB" sz="2400" b="1" dirty="0" err="1" smtClean="0">
                <a:solidFill>
                  <a:schemeClr val="bg1"/>
                </a:solidFill>
                <a:effectLst>
                  <a:outerShdw blurRad="38100" dist="38100" dir="2700000" algn="tl">
                    <a:srgbClr val="000000">
                      <a:alpha val="43137"/>
                    </a:srgbClr>
                  </a:outerShdw>
                </a:effectLst>
              </a:rPr>
              <a:t>Husson</a:t>
            </a:r>
            <a:r>
              <a:rPr lang="en-GB" sz="2400" b="1" dirty="0" smtClean="0">
                <a:solidFill>
                  <a:schemeClr val="bg1"/>
                </a:solidFill>
                <a:effectLst>
                  <a:outerShdw blurRad="38100" dist="38100" dir="2700000" algn="tl">
                    <a:srgbClr val="000000">
                      <a:alpha val="43137"/>
                    </a:srgbClr>
                  </a:outerShdw>
                </a:effectLst>
              </a:rPr>
              <a:t> et al 2014; </a:t>
            </a:r>
            <a:r>
              <a:rPr lang="en-GB" sz="2400" b="1" dirty="0" err="1" smtClean="0">
                <a:solidFill>
                  <a:schemeClr val="bg1"/>
                </a:solidFill>
                <a:effectLst>
                  <a:outerShdw blurRad="38100" dist="38100" dir="2700000" algn="tl">
                    <a:srgbClr val="000000">
                      <a:alpha val="43137"/>
                    </a:srgbClr>
                  </a:outerShdw>
                </a:effectLst>
              </a:rPr>
              <a:t>Maheo</a:t>
            </a:r>
            <a:r>
              <a:rPr lang="en-GB" sz="2400" b="1" dirty="0" smtClean="0">
                <a:solidFill>
                  <a:schemeClr val="bg1"/>
                </a:solidFill>
                <a:effectLst>
                  <a:outerShdw blurRad="38100" dist="38100" dir="2700000" algn="tl">
                    <a:srgbClr val="000000">
                      <a:alpha val="43137"/>
                    </a:srgbClr>
                  </a:outerShdw>
                </a:effectLst>
              </a:rPr>
              <a:t> et al 2002). </a:t>
            </a:r>
          </a:p>
          <a:p>
            <a:pPr lvl="0" algn="just">
              <a:spcBef>
                <a:spcPts val="1200"/>
              </a:spcBef>
            </a:pPr>
            <a:r>
              <a:rPr lang="en-GB" sz="2400" b="1" dirty="0" smtClean="0">
                <a:solidFill>
                  <a:schemeClr val="bg1"/>
                </a:solidFill>
                <a:effectLst>
                  <a:outerShdw blurRad="38100" dist="38100" dir="2700000" algn="tl">
                    <a:srgbClr val="000000">
                      <a:alpha val="43137"/>
                    </a:srgbClr>
                  </a:outerShdw>
                </a:effectLst>
              </a:rPr>
              <a:t>A  coeval unconformity is noted in basins up to 1400 </a:t>
            </a:r>
            <a:r>
              <a:rPr lang="en-GB" sz="2400" b="1" dirty="0" err="1" smtClean="0">
                <a:solidFill>
                  <a:schemeClr val="bg1"/>
                </a:solidFill>
                <a:effectLst>
                  <a:outerShdw blurRad="38100" dist="38100" dir="2700000" algn="tl">
                    <a:srgbClr val="000000">
                      <a:alpha val="43137"/>
                    </a:srgbClr>
                  </a:outerShdw>
                </a:effectLst>
              </a:rPr>
              <a:t>kms</a:t>
            </a:r>
            <a:r>
              <a:rPr lang="en-GB" sz="2400" b="1" dirty="0" smtClean="0">
                <a:solidFill>
                  <a:schemeClr val="bg1"/>
                </a:solidFill>
                <a:effectLst>
                  <a:outerShdw blurRad="38100" dist="38100" dir="2700000" algn="tl">
                    <a:srgbClr val="000000">
                      <a:alpha val="43137"/>
                    </a:srgbClr>
                  </a:outerShdw>
                </a:effectLst>
              </a:rPr>
              <a:t> south of the Himalayan deformation front. We call these basins the NW Indian Intraplate basins, and the unconformity is termed the Base Miocene Unconformity (BMU). It has been suggested that deformation in these basins, and the unconformity may be attributed to the ongoing India-Asia collision (</a:t>
            </a:r>
            <a:r>
              <a:rPr lang="en-GB" sz="2400" b="1" dirty="0" err="1" smtClean="0">
                <a:solidFill>
                  <a:schemeClr val="bg1"/>
                </a:solidFill>
                <a:effectLst>
                  <a:outerShdw blurRad="38100" dist="38100" dir="2700000" algn="tl">
                    <a:srgbClr val="000000">
                      <a:alpha val="43137"/>
                    </a:srgbClr>
                  </a:outerShdw>
                </a:effectLst>
              </a:rPr>
              <a:t>Dolson</a:t>
            </a:r>
            <a:r>
              <a:rPr lang="en-GB" sz="2400" b="1" dirty="0" smtClean="0">
                <a:solidFill>
                  <a:schemeClr val="bg1"/>
                </a:solidFill>
                <a:effectLst>
                  <a:outerShdw blurRad="38100" dist="38100" dir="2700000" algn="tl">
                    <a:srgbClr val="000000">
                      <a:alpha val="43137"/>
                    </a:srgbClr>
                  </a:outerShdw>
                </a:effectLst>
              </a:rPr>
              <a:t> et al 2015; </a:t>
            </a:r>
            <a:r>
              <a:rPr lang="en-GB" sz="2400" b="1" dirty="0" err="1" smtClean="0">
                <a:solidFill>
                  <a:schemeClr val="bg1"/>
                </a:solidFill>
                <a:effectLst>
                  <a:outerShdw blurRad="38100" dist="38100" dir="2700000" algn="tl">
                    <a:srgbClr val="000000">
                      <a:alpha val="43137"/>
                    </a:srgbClr>
                  </a:outerShdw>
                </a:effectLst>
              </a:rPr>
              <a:t>Bladon</a:t>
            </a:r>
            <a:r>
              <a:rPr lang="en-GB" sz="2400" b="1" dirty="0" smtClean="0">
                <a:solidFill>
                  <a:schemeClr val="bg1"/>
                </a:solidFill>
                <a:effectLst>
                  <a:outerShdw blurRad="38100" dist="38100" dir="2700000" algn="tl">
                    <a:srgbClr val="000000">
                      <a:alpha val="43137"/>
                    </a:srgbClr>
                  </a:outerShdw>
                </a:effectLst>
              </a:rPr>
              <a:t> et al 2015).   </a:t>
            </a:r>
          </a:p>
          <a:p>
            <a:pPr lvl="0" algn="just">
              <a:spcBef>
                <a:spcPts val="1200"/>
              </a:spcBef>
            </a:pPr>
            <a:r>
              <a:rPr lang="en-GB" sz="2400" b="1" dirty="0" smtClean="0">
                <a:solidFill>
                  <a:schemeClr val="bg1"/>
                </a:solidFill>
                <a:effectLst>
                  <a:outerShdw blurRad="38100" dist="38100" dir="2700000" algn="tl">
                    <a:srgbClr val="000000">
                      <a:alpha val="43137"/>
                    </a:srgbClr>
                  </a:outerShdw>
                </a:effectLst>
              </a:rPr>
              <a:t>We explore the possible mechanisms for the unconformities in the Himalayan peripheral foreland basin and NW Indian Intraplate basins, focussing on the  inverted failed rift </a:t>
            </a:r>
            <a:r>
              <a:rPr lang="en-GB" sz="2400" b="1" dirty="0" err="1" smtClean="0">
                <a:solidFill>
                  <a:schemeClr val="bg1"/>
                </a:solidFill>
                <a:effectLst>
                  <a:outerShdw blurRad="38100" dist="38100" dir="2700000" algn="tl">
                    <a:srgbClr val="000000">
                      <a:alpha val="43137"/>
                    </a:srgbClr>
                  </a:outerShdw>
                </a:effectLst>
              </a:rPr>
              <a:t>Barmer</a:t>
            </a:r>
            <a:r>
              <a:rPr lang="en-GB" sz="2400" b="1" dirty="0" smtClean="0">
                <a:solidFill>
                  <a:schemeClr val="bg1"/>
                </a:solidFill>
                <a:effectLst>
                  <a:outerShdw blurRad="38100" dist="38100" dir="2700000" algn="tl">
                    <a:srgbClr val="000000">
                      <a:alpha val="43137"/>
                    </a:srgbClr>
                  </a:outerShdw>
                </a:effectLst>
              </a:rPr>
              <a:t> Basin (panel 5 of Fig 1) (Naidu et al 2017).</a:t>
            </a:r>
          </a:p>
          <a:p>
            <a:pPr lvl="0" algn="just">
              <a:spcBef>
                <a:spcPts val="600"/>
              </a:spcBef>
            </a:pPr>
            <a:endParaRPr lang="en-GB" sz="2400" b="1" dirty="0">
              <a:solidFill>
                <a:schemeClr val="bg1"/>
              </a:solidFill>
            </a:endParaRPr>
          </a:p>
        </p:txBody>
      </p:sp>
      <p:sp>
        <p:nvSpPr>
          <p:cNvPr id="23" name="TextBox 22"/>
          <p:cNvSpPr txBox="1"/>
          <p:nvPr/>
        </p:nvSpPr>
        <p:spPr>
          <a:xfrm>
            <a:off x="15378546" y="22814392"/>
            <a:ext cx="14053568" cy="1123988"/>
          </a:xfrm>
          <a:prstGeom prst="rect">
            <a:avLst/>
          </a:prstGeom>
          <a:noFill/>
        </p:spPr>
        <p:txBody>
          <a:bodyPr wrap="square" lIns="381597" tIns="190799" rIns="381597" bIns="190799" rtlCol="0">
            <a:spAutoFit/>
          </a:bodyPr>
          <a:lstStyle/>
          <a:p>
            <a:pPr algn="just"/>
            <a:endParaRPr lang="en-US" sz="2400" b="1" i="1" smtClean="0">
              <a:solidFill>
                <a:schemeClr val="bg1"/>
              </a:solidFill>
            </a:endParaRPr>
          </a:p>
          <a:p>
            <a:endParaRPr lang="en-US" sz="2400" b="1" i="1" dirty="0">
              <a:solidFill>
                <a:schemeClr val="bg1"/>
              </a:solidFill>
            </a:endParaRPr>
          </a:p>
        </p:txBody>
      </p:sp>
      <p:sp>
        <p:nvSpPr>
          <p:cNvPr id="42" name="TextBox 41"/>
          <p:cNvSpPr txBox="1"/>
          <p:nvPr/>
        </p:nvSpPr>
        <p:spPr>
          <a:xfrm>
            <a:off x="7733759" y="41711565"/>
            <a:ext cx="792088" cy="461665"/>
          </a:xfrm>
          <a:prstGeom prst="rect">
            <a:avLst/>
          </a:prstGeom>
          <a:noFill/>
        </p:spPr>
        <p:txBody>
          <a:bodyPr wrap="square" rtlCol="0">
            <a:spAutoFit/>
          </a:bodyPr>
          <a:lstStyle/>
          <a:p>
            <a:r>
              <a:rPr lang="en-GB" sz="1200" b="1" dirty="0" smtClean="0">
                <a:solidFill>
                  <a:schemeClr val="bg1"/>
                </a:solidFill>
              </a:rPr>
              <a:t>Zircon CL image.  </a:t>
            </a:r>
            <a:endParaRPr lang="en-GB" sz="1200" b="1" dirty="0">
              <a:solidFill>
                <a:schemeClr val="bg1"/>
              </a:solidFill>
            </a:endParaRPr>
          </a:p>
        </p:txBody>
      </p:sp>
      <p:pic>
        <p:nvPicPr>
          <p:cNvPr id="1026" name="Picture 2" descr="https://egu2020.eu/cc_by_logo_p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03498" y="537612"/>
            <a:ext cx="3247108" cy="113608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585214" y="4549511"/>
            <a:ext cx="29299991" cy="3630433"/>
            <a:chOff x="545057" y="22814393"/>
            <a:chExt cx="29299991" cy="3630433"/>
          </a:xfrm>
        </p:grpSpPr>
        <p:sp>
          <p:nvSpPr>
            <p:cNvPr id="84" name="Round Diagonal Corner Rectangle 83"/>
            <p:cNvSpPr/>
            <p:nvPr/>
          </p:nvSpPr>
          <p:spPr>
            <a:xfrm rot="5400000">
              <a:off x="13383350" y="9983127"/>
              <a:ext cx="3623406" cy="29299991"/>
            </a:xfrm>
            <a:prstGeom prst="round2DiagRect">
              <a:avLst>
                <a:gd name="adj1" fmla="val 11889"/>
                <a:gd name="adj2" fmla="val 0"/>
              </a:avLst>
            </a:prstGeom>
            <a:ln>
              <a:solidFill>
                <a:schemeClr val="accent3"/>
              </a:solidFill>
            </a:ln>
          </p:spPr>
          <p:style>
            <a:lnRef idx="3">
              <a:schemeClr val="lt1"/>
            </a:lnRef>
            <a:fillRef idx="1">
              <a:schemeClr val="accent6"/>
            </a:fillRef>
            <a:effectRef idx="1">
              <a:schemeClr val="accent6"/>
            </a:effectRef>
            <a:fontRef idx="minor">
              <a:schemeClr val="lt1"/>
            </a:fontRef>
          </p:style>
          <p:txBody>
            <a:bodyPr lIns="381597" tIns="190799" rIns="381597" bIns="190799" rtlCol="0" anchor="ctr"/>
            <a:lstStyle/>
            <a:p>
              <a:endParaRPr lang="en-GB" u="sng" dirty="0" smtClean="0"/>
            </a:p>
            <a:p>
              <a:endParaRPr lang="en-GB" sz="3700" u="sng" dirty="0"/>
            </a:p>
          </p:txBody>
        </p:sp>
        <p:sp>
          <p:nvSpPr>
            <p:cNvPr id="85" name="TextBox 84"/>
            <p:cNvSpPr txBox="1"/>
            <p:nvPr/>
          </p:nvSpPr>
          <p:spPr>
            <a:xfrm>
              <a:off x="1026420" y="22814393"/>
              <a:ext cx="28405694" cy="3447098"/>
            </a:xfrm>
            <a:prstGeom prst="rect">
              <a:avLst/>
            </a:prstGeom>
            <a:noFill/>
          </p:spPr>
          <p:txBody>
            <a:bodyPr wrap="square" rtlCol="0">
              <a:spAutoFit/>
            </a:bodyPr>
            <a:lstStyle/>
            <a:p>
              <a:pPr algn="just"/>
              <a:r>
                <a:rPr lang="en-GB" sz="5000" b="1" dirty="0" smtClean="0">
                  <a:solidFill>
                    <a:schemeClr val="bg1"/>
                  </a:solidFill>
                </a:rPr>
                <a:t>Abstract</a:t>
              </a:r>
            </a:p>
            <a:p>
              <a:pPr algn="just"/>
              <a:r>
                <a:rPr lang="en-GB" sz="2400" b="1" dirty="0" smtClean="0">
                  <a:solidFill>
                    <a:schemeClr val="bg1"/>
                  </a:solidFill>
                </a:rPr>
                <a:t>A </a:t>
              </a:r>
              <a:r>
                <a:rPr lang="en-GB" sz="2400" b="1" dirty="0">
                  <a:solidFill>
                    <a:schemeClr val="bg1"/>
                  </a:solidFill>
                </a:rPr>
                <a:t>well-developed late Eocene to Miocene unconformity, termed the base Miocene </a:t>
              </a:r>
              <a:r>
                <a:rPr lang="en-GB" sz="2400" b="1" dirty="0" smtClean="0">
                  <a:solidFill>
                    <a:schemeClr val="bg1"/>
                  </a:solidFill>
                </a:rPr>
                <a:t>unconformity (BMU</a:t>
              </a:r>
              <a:r>
                <a:rPr lang="en-GB" sz="2400" b="1" dirty="0">
                  <a:solidFill>
                    <a:schemeClr val="bg1"/>
                  </a:solidFill>
                </a:rPr>
                <a:t>), is found throughout the intraplate basins of </a:t>
              </a:r>
              <a:r>
                <a:rPr lang="en-GB" sz="2400" b="1" dirty="0" err="1">
                  <a:solidFill>
                    <a:schemeClr val="bg1"/>
                  </a:solidFill>
                </a:rPr>
                <a:t>northwestern</a:t>
              </a:r>
              <a:r>
                <a:rPr lang="en-GB" sz="2400" b="1" dirty="0">
                  <a:solidFill>
                    <a:schemeClr val="bg1"/>
                  </a:solidFill>
                </a:rPr>
                <a:t> India and has previously been </a:t>
              </a:r>
              <a:r>
                <a:rPr lang="en-GB" sz="2400" b="1" dirty="0" smtClean="0">
                  <a:solidFill>
                    <a:schemeClr val="bg1"/>
                  </a:solidFill>
                </a:rPr>
                <a:t>ascribed to </a:t>
              </a:r>
              <a:r>
                <a:rPr lang="en-GB" sz="2400" b="1" dirty="0">
                  <a:solidFill>
                    <a:schemeClr val="bg1"/>
                  </a:solidFill>
                </a:rPr>
                <a:t>Himalayan tectonics. </a:t>
              </a:r>
              <a:r>
                <a:rPr lang="en-GB" sz="2400" b="1" dirty="0" smtClean="0">
                  <a:solidFill>
                    <a:schemeClr val="bg1"/>
                  </a:solidFill>
                </a:rPr>
                <a:t>We reconstruct the </a:t>
              </a:r>
              <a:r>
                <a:rPr lang="en-GB" sz="2400" b="1" dirty="0">
                  <a:solidFill>
                    <a:schemeClr val="bg1"/>
                  </a:solidFill>
                </a:rPr>
                <a:t>location of the BMU relative </a:t>
              </a:r>
              <a:r>
                <a:rPr lang="en-GB" sz="2400" b="1" dirty="0" smtClean="0">
                  <a:solidFill>
                    <a:schemeClr val="bg1"/>
                  </a:solidFill>
                </a:rPr>
                <a:t>to the </a:t>
              </a:r>
              <a:r>
                <a:rPr lang="en-GB" sz="2400" b="1" dirty="0">
                  <a:solidFill>
                    <a:schemeClr val="bg1"/>
                  </a:solidFill>
                </a:rPr>
                <a:t>Himalayan deformation front at the time it formed. We suggest that formation of the BMU in </a:t>
              </a:r>
              <a:r>
                <a:rPr lang="en-GB" sz="2400" b="1" dirty="0" smtClean="0">
                  <a:solidFill>
                    <a:schemeClr val="bg1"/>
                  </a:solidFill>
                </a:rPr>
                <a:t>western India cannot </a:t>
              </a:r>
              <a:r>
                <a:rPr lang="en-GB" sz="2400" b="1" dirty="0">
                  <a:solidFill>
                    <a:schemeClr val="bg1"/>
                  </a:solidFill>
                </a:rPr>
                <a:t>be related to Himalayan tectonic processes associated with plate loading and flexure unless </a:t>
              </a:r>
              <a:r>
                <a:rPr lang="en-GB" sz="2400" b="1" dirty="0" smtClean="0">
                  <a:solidFill>
                    <a:schemeClr val="bg1"/>
                  </a:solidFill>
                </a:rPr>
                <a:t>the Indian </a:t>
              </a:r>
              <a:r>
                <a:rPr lang="en-GB" sz="2400" b="1" dirty="0">
                  <a:solidFill>
                    <a:schemeClr val="bg1"/>
                  </a:solidFill>
                </a:rPr>
                <a:t>plate had an elastic thickness of&gt; 125 km, which is highly unlikely. Furthermore, the resumption </a:t>
              </a:r>
              <a:r>
                <a:rPr lang="en-GB" sz="2400" b="1" dirty="0" smtClean="0">
                  <a:solidFill>
                    <a:schemeClr val="bg1"/>
                  </a:solidFill>
                </a:rPr>
                <a:t>of deposition </a:t>
              </a:r>
              <a:r>
                <a:rPr lang="en-GB" sz="2400" b="1" dirty="0">
                  <a:solidFill>
                    <a:schemeClr val="bg1"/>
                  </a:solidFill>
                </a:rPr>
                <a:t>post unconformity rules out inversion due to compression associated with </a:t>
              </a:r>
              <a:r>
                <a:rPr lang="en-GB" sz="2400" b="1" dirty="0" smtClean="0">
                  <a:solidFill>
                    <a:schemeClr val="bg1"/>
                  </a:solidFill>
                </a:rPr>
                <a:t>India-Asia convergence </a:t>
              </a:r>
              <a:r>
                <a:rPr lang="en-GB" sz="2400" b="1" dirty="0">
                  <a:solidFill>
                    <a:schemeClr val="bg1"/>
                  </a:solidFill>
                </a:rPr>
                <a:t>as a cause, as these compressive forces are still present. We note the coeval nature of </a:t>
              </a:r>
              <a:r>
                <a:rPr lang="en-GB" sz="2400" b="1" dirty="0" smtClean="0">
                  <a:solidFill>
                    <a:schemeClr val="bg1"/>
                  </a:solidFill>
                </a:rPr>
                <a:t>the unconformity </a:t>
              </a:r>
              <a:r>
                <a:rPr lang="en-GB" sz="2400" b="1" dirty="0">
                  <a:solidFill>
                    <a:schemeClr val="bg1"/>
                  </a:solidFill>
                </a:rPr>
                <a:t>in the NW Indian plate intraplate basins and the Himalayan peripheral foreland basin. If </a:t>
              </a:r>
              <a:r>
                <a:rPr lang="en-GB" sz="2400" b="1" dirty="0" smtClean="0">
                  <a:solidFill>
                    <a:schemeClr val="bg1"/>
                  </a:solidFill>
                </a:rPr>
                <a:t>the unconformities </a:t>
              </a:r>
              <a:r>
                <a:rPr lang="en-GB" sz="2400" b="1" dirty="0">
                  <a:solidFill>
                    <a:schemeClr val="bg1"/>
                  </a:solidFill>
                </a:rPr>
                <a:t>of the Himalayan peripheral foreland basin and the NW Indian intraplate basins were </a:t>
              </a:r>
              <a:r>
                <a:rPr lang="en-GB" sz="2400" b="1" dirty="0" smtClean="0">
                  <a:solidFill>
                    <a:schemeClr val="bg1"/>
                  </a:solidFill>
                </a:rPr>
                <a:t>formed by </a:t>
              </a:r>
              <a:r>
                <a:rPr lang="en-GB" sz="2400" b="1" dirty="0">
                  <a:solidFill>
                    <a:schemeClr val="bg1"/>
                  </a:solidFill>
                </a:rPr>
                <a:t>a common process, uplift due to circulation in the mantle is the only possible </a:t>
              </a:r>
              <a:r>
                <a:rPr lang="en-GB" sz="2400" b="1" dirty="0" smtClean="0">
                  <a:solidFill>
                    <a:schemeClr val="bg1"/>
                  </a:solidFill>
                </a:rPr>
                <a:t>regional-scale mechanism</a:t>
              </a:r>
              <a:r>
                <a:rPr lang="en-GB" sz="2400" b="1" dirty="0">
                  <a:solidFill>
                    <a:schemeClr val="bg1"/>
                  </a:solidFill>
                </a:rPr>
                <a:t>. Such circulation could be the result of the intrinsically time-dependent high-Rayleigh </a:t>
              </a:r>
              <a:r>
                <a:rPr lang="en-GB" sz="2400" b="1" dirty="0" smtClean="0">
                  <a:solidFill>
                    <a:schemeClr val="bg1"/>
                  </a:solidFill>
                </a:rPr>
                <a:t>number convection </a:t>
              </a:r>
              <a:r>
                <a:rPr lang="en-GB" sz="2400" b="1" dirty="0">
                  <a:solidFill>
                    <a:schemeClr val="bg1"/>
                  </a:solidFill>
                </a:rPr>
                <a:t>in the mantle, which has resulted in well-documented unconformities elsewhere, or be </a:t>
              </a:r>
              <a:r>
                <a:rPr lang="en-GB" sz="2400" b="1" dirty="0" smtClean="0">
                  <a:solidFill>
                    <a:schemeClr val="bg1"/>
                  </a:solidFill>
                </a:rPr>
                <a:t>the result </a:t>
              </a:r>
              <a:r>
                <a:rPr lang="en-GB" sz="2400" b="1" dirty="0">
                  <a:solidFill>
                    <a:schemeClr val="bg1"/>
                  </a:solidFill>
                </a:rPr>
                <a:t>of </a:t>
              </a:r>
              <a:r>
                <a:rPr lang="en-GB" sz="2400" b="1" dirty="0" err="1">
                  <a:solidFill>
                    <a:schemeClr val="bg1"/>
                  </a:solidFill>
                </a:rPr>
                <a:t>subducting</a:t>
              </a:r>
              <a:r>
                <a:rPr lang="en-GB" sz="2400" b="1" dirty="0">
                  <a:solidFill>
                    <a:schemeClr val="bg1"/>
                  </a:solidFill>
                </a:rPr>
                <a:t> slab break-off beneath the Himalaya.</a:t>
              </a:r>
            </a:p>
          </p:txBody>
        </p:sp>
      </p:grpSp>
      <p:sp>
        <p:nvSpPr>
          <p:cNvPr id="90" name="TextBox 89"/>
          <p:cNvSpPr txBox="1"/>
          <p:nvPr/>
        </p:nvSpPr>
        <p:spPr>
          <a:xfrm>
            <a:off x="913393" y="17631620"/>
            <a:ext cx="13640732" cy="1569660"/>
          </a:xfrm>
          <a:prstGeom prst="rect">
            <a:avLst/>
          </a:prstGeom>
          <a:noFill/>
        </p:spPr>
        <p:txBody>
          <a:bodyPr wrap="square" rtlCol="0">
            <a:spAutoFit/>
          </a:bodyPr>
          <a:lstStyle/>
          <a:p>
            <a:r>
              <a:rPr lang="en-GB" sz="2400" b="1" dirty="0" smtClean="0">
                <a:solidFill>
                  <a:srgbClr val="EFEF35"/>
                </a:solidFill>
              </a:rPr>
              <a:t>Figure 1:  stratigraphy of the Himalayan peripheral foreland basin and NW Indian Intraplate basins, showing the coeval Late Eocene – Early Miocene unconformity and its spatial extent south of the Himalayan deformation front. Inset shows the locations of the stratigraphic panels. </a:t>
            </a:r>
          </a:p>
          <a:p>
            <a:r>
              <a:rPr lang="en-GB" sz="2400" b="1" dirty="0" smtClean="0">
                <a:solidFill>
                  <a:srgbClr val="EFEF35"/>
                </a:solidFill>
              </a:rPr>
              <a:t>From Najman </a:t>
            </a:r>
            <a:r>
              <a:rPr lang="en-GB" sz="2400" b="1" dirty="0">
                <a:solidFill>
                  <a:srgbClr val="EFEF35"/>
                </a:solidFill>
              </a:rPr>
              <a:t>e</a:t>
            </a:r>
            <a:r>
              <a:rPr lang="en-GB" sz="2400" b="1" dirty="0" smtClean="0">
                <a:solidFill>
                  <a:srgbClr val="EFEF35"/>
                </a:solidFill>
              </a:rPr>
              <a:t>t al 2018 and references therein.</a:t>
            </a:r>
            <a:endParaRPr lang="en-GB" sz="2400" dirty="0">
              <a:solidFill>
                <a:srgbClr val="EFEF35"/>
              </a:solidFill>
            </a:endParaRPr>
          </a:p>
        </p:txBody>
      </p:sp>
      <p:pic>
        <p:nvPicPr>
          <p:cNvPr id="11" name="Picture 10"/>
          <p:cNvPicPr>
            <a:picLocks noChangeAspect="1"/>
          </p:cNvPicPr>
          <p:nvPr/>
        </p:nvPicPr>
        <p:blipFill>
          <a:blip r:embed="rId4"/>
          <a:stretch>
            <a:fillRect/>
          </a:stretch>
        </p:blipFill>
        <p:spPr>
          <a:xfrm>
            <a:off x="14372716" y="8942848"/>
            <a:ext cx="14664815" cy="10328701"/>
          </a:xfrm>
          <a:prstGeom prst="rect">
            <a:avLst/>
          </a:prstGeom>
        </p:spPr>
      </p:pic>
      <p:sp>
        <p:nvSpPr>
          <p:cNvPr id="92" name="Round Diagonal Corner Rectangle 91"/>
          <p:cNvSpPr/>
          <p:nvPr/>
        </p:nvSpPr>
        <p:spPr>
          <a:xfrm>
            <a:off x="171572" y="20127237"/>
            <a:ext cx="29713634" cy="10566057"/>
          </a:xfrm>
          <a:prstGeom prst="round2DiagRect">
            <a:avLst>
              <a:gd name="adj1" fmla="val 7094"/>
              <a:gd name="adj2" fmla="val 0"/>
            </a:avLst>
          </a:prstGeom>
          <a:ln>
            <a:solidFill>
              <a:schemeClr val="accent3"/>
            </a:solidFill>
          </a:ln>
        </p:spPr>
        <p:style>
          <a:lnRef idx="3">
            <a:schemeClr val="lt1"/>
          </a:lnRef>
          <a:fillRef idx="1">
            <a:schemeClr val="accent6"/>
          </a:fillRef>
          <a:effectRef idx="1">
            <a:schemeClr val="accent6"/>
          </a:effectRef>
          <a:fontRef idx="minor">
            <a:schemeClr val="lt1"/>
          </a:fontRef>
        </p:style>
        <p:txBody>
          <a:bodyPr lIns="381597" tIns="190799" rIns="381597" bIns="190799" rtlCol="0" anchor="ctr"/>
          <a:lstStyle/>
          <a:p>
            <a:endParaRPr lang="en-GB" sz="3200" dirty="0"/>
          </a:p>
          <a:p>
            <a:endParaRPr lang="en-GB" sz="6900" b="1" dirty="0"/>
          </a:p>
        </p:txBody>
      </p:sp>
      <p:sp>
        <p:nvSpPr>
          <p:cNvPr id="93" name="TextBox 92"/>
          <p:cNvSpPr txBox="1"/>
          <p:nvPr/>
        </p:nvSpPr>
        <p:spPr>
          <a:xfrm>
            <a:off x="503059" y="19785103"/>
            <a:ext cx="13787502" cy="9403178"/>
          </a:xfrm>
          <a:prstGeom prst="rect">
            <a:avLst/>
          </a:prstGeom>
          <a:noFill/>
        </p:spPr>
        <p:txBody>
          <a:bodyPr wrap="square" lIns="381597" tIns="190799" rIns="381597" bIns="190799" numCol="1" rtlCol="0">
            <a:spAutoFit/>
          </a:bodyPr>
          <a:lstStyle/>
          <a:p>
            <a:pPr algn="just"/>
            <a:r>
              <a:rPr lang="en-GB" sz="2400" b="1" dirty="0" smtClean="0">
                <a:solidFill>
                  <a:schemeClr val="bg1"/>
                </a:solidFill>
              </a:rPr>
              <a:t/>
            </a:r>
            <a:br>
              <a:rPr lang="en-GB" sz="2400" b="1" dirty="0" smtClean="0">
                <a:solidFill>
                  <a:schemeClr val="bg1"/>
                </a:solidFill>
              </a:rPr>
            </a:br>
            <a:r>
              <a:rPr lang="en-GB" sz="5000" b="1" dirty="0" smtClean="0">
                <a:solidFill>
                  <a:schemeClr val="bg1"/>
                </a:solidFill>
              </a:rPr>
              <a:t>Is the formation of the BMU in the NW Indian Intraplate Basin related to Himalayan tectonics?</a:t>
            </a:r>
            <a:endParaRPr lang="en-GB" sz="1400" b="1" dirty="0" smtClean="0">
              <a:solidFill>
                <a:schemeClr val="bg1"/>
              </a:solidFill>
            </a:endParaRPr>
          </a:p>
          <a:p>
            <a:pPr lvl="0" algn="just">
              <a:spcBef>
                <a:spcPts val="1200"/>
              </a:spcBef>
            </a:pPr>
            <a:r>
              <a:rPr lang="en-GB" sz="2400" b="1" dirty="0" smtClean="0">
                <a:solidFill>
                  <a:schemeClr val="bg1"/>
                </a:solidFill>
                <a:effectLst>
                  <a:outerShdw blurRad="38100" dist="38100" dir="2700000" algn="tl">
                    <a:srgbClr val="000000">
                      <a:alpha val="43137"/>
                    </a:srgbClr>
                  </a:outerShdw>
                </a:effectLst>
              </a:rPr>
              <a:t>Previous researchers have suggested that the deformation and unconformity in the </a:t>
            </a:r>
            <a:r>
              <a:rPr lang="en-GB" sz="2400" b="1" dirty="0" err="1" smtClean="0">
                <a:solidFill>
                  <a:schemeClr val="bg1"/>
                </a:solidFill>
                <a:effectLst>
                  <a:outerShdw blurRad="38100" dist="38100" dir="2700000" algn="tl">
                    <a:srgbClr val="000000">
                      <a:alpha val="43137"/>
                    </a:srgbClr>
                  </a:outerShdw>
                </a:effectLst>
              </a:rPr>
              <a:t>Barmer</a:t>
            </a:r>
            <a:r>
              <a:rPr lang="en-GB" sz="2400" b="1" dirty="0" smtClean="0">
                <a:solidFill>
                  <a:schemeClr val="bg1"/>
                </a:solidFill>
                <a:effectLst>
                  <a:outerShdw blurRad="38100" dist="38100" dir="2700000" algn="tl">
                    <a:srgbClr val="000000">
                      <a:alpha val="43137"/>
                    </a:srgbClr>
                  </a:outerShdw>
                </a:effectLst>
              </a:rPr>
              <a:t> NW Indian Intraplate Basin (Panel 5 of Figure 1) is the result of Himalayan </a:t>
            </a:r>
            <a:r>
              <a:rPr lang="en-GB" sz="2400" b="1" dirty="0" err="1" smtClean="0">
                <a:solidFill>
                  <a:schemeClr val="bg1"/>
                </a:solidFill>
                <a:effectLst>
                  <a:outerShdw blurRad="38100" dist="38100" dir="2700000" algn="tl">
                    <a:srgbClr val="000000">
                      <a:alpha val="43137"/>
                    </a:srgbClr>
                  </a:outerShdw>
                </a:effectLst>
              </a:rPr>
              <a:t>orogenesis</a:t>
            </a:r>
            <a:r>
              <a:rPr lang="en-GB" sz="2400" b="1" dirty="0" smtClean="0">
                <a:solidFill>
                  <a:schemeClr val="bg1"/>
                </a:solidFill>
                <a:effectLst>
                  <a:outerShdw blurRad="38100" dist="38100" dir="2700000" algn="tl">
                    <a:srgbClr val="000000">
                      <a:alpha val="43137"/>
                    </a:srgbClr>
                  </a:outerShdw>
                </a:effectLst>
              </a:rPr>
              <a:t> (</a:t>
            </a:r>
            <a:r>
              <a:rPr lang="en-GB" sz="2400" b="1" dirty="0" err="1" smtClean="0">
                <a:solidFill>
                  <a:schemeClr val="bg1"/>
                </a:solidFill>
                <a:effectLst>
                  <a:outerShdw blurRad="38100" dist="38100" dir="2700000" algn="tl">
                    <a:srgbClr val="000000">
                      <a:alpha val="43137"/>
                    </a:srgbClr>
                  </a:outerShdw>
                </a:effectLst>
              </a:rPr>
              <a:t>Dolson</a:t>
            </a:r>
            <a:r>
              <a:rPr lang="en-GB" sz="2400" b="1" dirty="0" smtClean="0">
                <a:solidFill>
                  <a:schemeClr val="bg1"/>
                </a:solidFill>
                <a:effectLst>
                  <a:outerShdw blurRad="38100" dist="38100" dir="2700000" algn="tl">
                    <a:srgbClr val="000000">
                      <a:alpha val="43137"/>
                    </a:srgbClr>
                  </a:outerShdw>
                </a:effectLst>
              </a:rPr>
              <a:t> et al 2015; Compton et al 2015). </a:t>
            </a:r>
          </a:p>
          <a:p>
            <a:pPr lvl="0" algn="just">
              <a:spcBef>
                <a:spcPts val="1200"/>
              </a:spcBef>
            </a:pPr>
            <a:r>
              <a:rPr lang="en-GB" sz="2400" b="1" dirty="0" smtClean="0">
                <a:solidFill>
                  <a:schemeClr val="bg1"/>
                </a:solidFill>
                <a:effectLst>
                  <a:outerShdw blurRad="38100" dist="38100" dir="2700000" algn="tl">
                    <a:srgbClr val="000000">
                      <a:alpha val="43137"/>
                    </a:srgbClr>
                  </a:outerShdw>
                </a:effectLst>
              </a:rPr>
              <a:t>Rift basin inversion is common in orogenic forelands due to compressive stresses. However, such inversion typically lasts until the end of mountain building, which is contrary to the situation in the </a:t>
            </a:r>
            <a:r>
              <a:rPr lang="en-GB" sz="2400" b="1" dirty="0" err="1" smtClean="0">
                <a:solidFill>
                  <a:schemeClr val="bg1"/>
                </a:solidFill>
                <a:effectLst>
                  <a:outerShdw blurRad="38100" dist="38100" dir="2700000" algn="tl">
                    <a:srgbClr val="000000">
                      <a:alpha val="43137"/>
                    </a:srgbClr>
                  </a:outerShdw>
                </a:effectLst>
              </a:rPr>
              <a:t>Barmer</a:t>
            </a:r>
            <a:r>
              <a:rPr lang="en-GB" sz="2400" b="1" dirty="0" smtClean="0">
                <a:solidFill>
                  <a:schemeClr val="bg1"/>
                </a:solidFill>
                <a:effectLst>
                  <a:outerShdw blurRad="38100" dist="38100" dir="2700000" algn="tl">
                    <a:srgbClr val="000000">
                      <a:alpha val="43137"/>
                    </a:srgbClr>
                  </a:outerShdw>
                </a:effectLst>
              </a:rPr>
              <a:t> Basin where sedimentation has resumed.  Thus this mechanism is unlikely to be the cause of the unconformity.</a:t>
            </a:r>
          </a:p>
          <a:p>
            <a:pPr lvl="0" algn="just">
              <a:spcBef>
                <a:spcPts val="1200"/>
              </a:spcBef>
            </a:pPr>
            <a:r>
              <a:rPr lang="en-GB" sz="2400" b="1" dirty="0" smtClean="0">
                <a:solidFill>
                  <a:schemeClr val="bg1"/>
                </a:solidFill>
                <a:effectLst>
                  <a:outerShdw blurRad="38100" dist="38100" dir="2700000" algn="tl">
                    <a:srgbClr val="000000">
                      <a:alpha val="43137"/>
                    </a:srgbClr>
                  </a:outerShdw>
                </a:effectLst>
              </a:rPr>
              <a:t>The BMU may relate to plate loading and flexure associated with the Himalayan orogeny. To examine whether a flexural origin for the unconformity is likely, we have examined the length-scales over which a process would operate, and whether that coincides with the location of the </a:t>
            </a:r>
            <a:r>
              <a:rPr lang="en-GB" sz="2400" b="1" dirty="0" err="1" smtClean="0">
                <a:solidFill>
                  <a:schemeClr val="bg1"/>
                </a:solidFill>
                <a:effectLst>
                  <a:outerShdw blurRad="38100" dist="38100" dir="2700000" algn="tl">
                    <a:srgbClr val="000000">
                      <a:alpha val="43137"/>
                    </a:srgbClr>
                  </a:outerShdw>
                </a:effectLst>
              </a:rPr>
              <a:t>Barmer</a:t>
            </a:r>
            <a:r>
              <a:rPr lang="en-GB" sz="2400" b="1" dirty="0" smtClean="0">
                <a:solidFill>
                  <a:schemeClr val="bg1"/>
                </a:solidFill>
                <a:effectLst>
                  <a:outerShdw blurRad="38100" dist="38100" dir="2700000" algn="tl">
                    <a:srgbClr val="000000">
                      <a:alpha val="43137"/>
                    </a:srgbClr>
                  </a:outerShdw>
                </a:effectLst>
              </a:rPr>
              <a:t> Basin at the time when the unconformity was being formed. Figure 2a shows the distance between the Himalayan deformation front and the </a:t>
            </a:r>
            <a:r>
              <a:rPr lang="en-GB" sz="2400" b="1" dirty="0" err="1" smtClean="0">
                <a:solidFill>
                  <a:schemeClr val="bg1"/>
                </a:solidFill>
                <a:effectLst>
                  <a:outerShdw blurRad="38100" dist="38100" dir="2700000" algn="tl">
                    <a:srgbClr val="000000">
                      <a:alpha val="43137"/>
                    </a:srgbClr>
                  </a:outerShdw>
                </a:effectLst>
              </a:rPr>
              <a:t>Barmer</a:t>
            </a:r>
            <a:r>
              <a:rPr lang="en-GB" sz="2400" b="1" dirty="0" smtClean="0">
                <a:solidFill>
                  <a:schemeClr val="bg1"/>
                </a:solidFill>
                <a:effectLst>
                  <a:outerShdw blurRad="38100" dist="38100" dir="2700000" algn="tl">
                    <a:srgbClr val="000000">
                      <a:alpha val="43137"/>
                    </a:srgbClr>
                  </a:outerShdw>
                </a:effectLst>
              </a:rPr>
              <a:t> and Cambay basins, as a function of time (the Cambay Basin being the most southerly basin in which the unconformity is recorded – see Fig 1, panel 6). These estimates were made using the plate reconstructions of Molnar and Stock (2009) and Copley et al (2010), and the estimates of Van </a:t>
            </a:r>
            <a:r>
              <a:rPr lang="en-GB" sz="2400" b="1" dirty="0" err="1" smtClean="0">
                <a:solidFill>
                  <a:schemeClr val="bg1"/>
                </a:solidFill>
                <a:effectLst>
                  <a:outerShdw blurRad="38100" dist="38100" dir="2700000" algn="tl">
                    <a:srgbClr val="000000">
                      <a:alpha val="43137"/>
                    </a:srgbClr>
                  </a:outerShdw>
                </a:effectLst>
              </a:rPr>
              <a:t>Hinsberger</a:t>
            </a:r>
            <a:r>
              <a:rPr lang="en-GB" sz="2400" b="1" dirty="0" smtClean="0">
                <a:solidFill>
                  <a:schemeClr val="bg1"/>
                </a:solidFill>
                <a:effectLst>
                  <a:outerShdw blurRad="38100" dist="38100" dir="2700000" algn="tl">
                    <a:srgbClr val="000000">
                      <a:alpha val="43137"/>
                    </a:srgbClr>
                  </a:outerShdw>
                </a:effectLst>
              </a:rPr>
              <a:t> (2011) and Huang et al (2015) for the amount of shortening within Asia. The distances between the deformation front and the </a:t>
            </a:r>
            <a:r>
              <a:rPr lang="en-GB" sz="2400" b="1" dirty="0" err="1" smtClean="0">
                <a:solidFill>
                  <a:schemeClr val="bg1"/>
                </a:solidFill>
                <a:effectLst>
                  <a:outerShdw blurRad="38100" dist="38100" dir="2700000" algn="tl">
                    <a:srgbClr val="000000">
                      <a:alpha val="43137"/>
                    </a:srgbClr>
                  </a:outerShdw>
                </a:effectLst>
              </a:rPr>
              <a:t>Barmer</a:t>
            </a:r>
            <a:r>
              <a:rPr lang="en-GB" sz="2400" b="1" dirty="0" smtClean="0">
                <a:solidFill>
                  <a:schemeClr val="bg1"/>
                </a:solidFill>
                <a:effectLst>
                  <a:outerShdw blurRad="38100" dist="38100" dir="2700000" algn="tl">
                    <a:srgbClr val="000000">
                      <a:alpha val="43137"/>
                    </a:srgbClr>
                  </a:outerShdw>
                </a:effectLst>
              </a:rPr>
              <a:t> and Cambay basins at the possible times of unconformity formation are estimated from this analysis, and are shown on Figure 2b.</a:t>
            </a:r>
          </a:p>
        </p:txBody>
      </p:sp>
      <p:sp>
        <p:nvSpPr>
          <p:cNvPr id="95" name="Round Diagonal Corner Rectangle 94"/>
          <p:cNvSpPr/>
          <p:nvPr/>
        </p:nvSpPr>
        <p:spPr>
          <a:xfrm rot="5400000">
            <a:off x="13411722" y="24723777"/>
            <a:ext cx="3233331" cy="29299991"/>
          </a:xfrm>
          <a:prstGeom prst="round2DiagRect">
            <a:avLst>
              <a:gd name="adj1" fmla="val 11889"/>
              <a:gd name="adj2" fmla="val 0"/>
            </a:avLst>
          </a:prstGeom>
          <a:ln>
            <a:solidFill>
              <a:schemeClr val="accent3"/>
            </a:solidFill>
          </a:ln>
        </p:spPr>
        <p:style>
          <a:lnRef idx="3">
            <a:schemeClr val="lt1"/>
          </a:lnRef>
          <a:fillRef idx="1">
            <a:schemeClr val="accent6"/>
          </a:fillRef>
          <a:effectRef idx="1">
            <a:schemeClr val="accent6"/>
          </a:effectRef>
          <a:fontRef idx="minor">
            <a:schemeClr val="lt1"/>
          </a:fontRef>
        </p:style>
        <p:txBody>
          <a:bodyPr lIns="381597" tIns="190799" rIns="381597" bIns="190799" rtlCol="0" anchor="ctr"/>
          <a:lstStyle/>
          <a:p>
            <a:endParaRPr lang="en-GB" u="sng" dirty="0" smtClean="0"/>
          </a:p>
          <a:p>
            <a:endParaRPr lang="en-GB" sz="3700" u="sng" dirty="0"/>
          </a:p>
        </p:txBody>
      </p:sp>
      <p:sp>
        <p:nvSpPr>
          <p:cNvPr id="96" name="TextBox 95"/>
          <p:cNvSpPr txBox="1"/>
          <p:nvPr/>
        </p:nvSpPr>
        <p:spPr>
          <a:xfrm>
            <a:off x="726172" y="37757105"/>
            <a:ext cx="28405694" cy="3077766"/>
          </a:xfrm>
          <a:prstGeom prst="rect">
            <a:avLst/>
          </a:prstGeom>
          <a:noFill/>
        </p:spPr>
        <p:txBody>
          <a:bodyPr wrap="square" rtlCol="0">
            <a:spAutoFit/>
          </a:bodyPr>
          <a:lstStyle/>
          <a:p>
            <a:pPr algn="just"/>
            <a:r>
              <a:rPr lang="en-GB" sz="5000" b="1" dirty="0" smtClean="0">
                <a:solidFill>
                  <a:schemeClr val="bg1"/>
                </a:solidFill>
              </a:rPr>
              <a:t>Conclusions</a:t>
            </a:r>
          </a:p>
          <a:p>
            <a:pPr algn="just"/>
            <a:r>
              <a:rPr lang="en-GB" sz="2400" b="1" dirty="0">
                <a:solidFill>
                  <a:schemeClr val="bg1"/>
                </a:solidFill>
              </a:rPr>
              <a:t>The sedimentary successions of the NW Indian plate intra plate basins are punctuated by a major late </a:t>
            </a:r>
            <a:r>
              <a:rPr lang="en-GB" sz="2400" b="1" dirty="0" smtClean="0">
                <a:solidFill>
                  <a:schemeClr val="bg1"/>
                </a:solidFill>
              </a:rPr>
              <a:t>Eocene ­early </a:t>
            </a:r>
            <a:r>
              <a:rPr lang="en-GB" sz="2400" b="1" dirty="0">
                <a:solidFill>
                  <a:schemeClr val="bg1"/>
                </a:solidFill>
              </a:rPr>
              <a:t>Miocene unconformity called the base Miocene unconformity (BMU). We show that the NW Indian intraplate </a:t>
            </a:r>
            <a:r>
              <a:rPr lang="en-GB" sz="2400" b="1" dirty="0" err="1">
                <a:solidFill>
                  <a:schemeClr val="bg1"/>
                </a:solidFill>
              </a:rPr>
              <a:t>Barmer</a:t>
            </a:r>
            <a:r>
              <a:rPr lang="en-GB" sz="2400" b="1" dirty="0">
                <a:solidFill>
                  <a:schemeClr val="bg1"/>
                </a:solidFill>
              </a:rPr>
              <a:t> Basin unconformity is unrelated to Himalayan tectonics. The resumption of deposition post unconformity rules out inversion due to compression associated with India-Asia convergence as a cause, as these compressive forces are still present. The large distance between the NW Indian plate intraplate basins and the Himalayan front excludes flexural effects. The coeval nature of the Himalayan peripheral foreland basin and NW Indian plate intraplate basin unconformities may suggest a common cause. We propose that the unconformity within the Himalayan peripheral foreland basin and NW Indian plate intraplate basins may be a result of mantle circulation, due to either </a:t>
            </a:r>
            <a:r>
              <a:rPr lang="en-GB" sz="2400" b="1" dirty="0" err="1">
                <a:solidFill>
                  <a:schemeClr val="bg1"/>
                </a:solidFill>
              </a:rPr>
              <a:t>subducting</a:t>
            </a:r>
            <a:r>
              <a:rPr lang="en-GB" sz="2400" b="1" dirty="0">
                <a:solidFill>
                  <a:schemeClr val="bg1"/>
                </a:solidFill>
              </a:rPr>
              <a:t> slab break-off or high-Rayleigh-number back­ground convection. Our results suggest that such circulation can produce geological signatures even in regions where collisional tectonics may be expected to dominate and suggests that the interpretation of unconformities rests strongly on mapping out their full extent and coeval structures in adjacent basins. </a:t>
            </a:r>
          </a:p>
        </p:txBody>
      </p:sp>
      <p:sp>
        <p:nvSpPr>
          <p:cNvPr id="14" name="TextBox 13"/>
          <p:cNvSpPr txBox="1"/>
          <p:nvPr/>
        </p:nvSpPr>
        <p:spPr>
          <a:xfrm>
            <a:off x="585214" y="41296066"/>
            <a:ext cx="29299992" cy="1200329"/>
          </a:xfrm>
          <a:prstGeom prst="rect">
            <a:avLst/>
          </a:prstGeom>
          <a:noFill/>
        </p:spPr>
        <p:txBody>
          <a:bodyPr wrap="square" rtlCol="0">
            <a:spAutoFit/>
          </a:bodyPr>
          <a:lstStyle/>
          <a:p>
            <a:r>
              <a:rPr lang="en-GB" sz="3600" b="1" dirty="0" smtClean="0">
                <a:solidFill>
                  <a:schemeClr val="tx2"/>
                </a:solidFill>
              </a:rPr>
              <a:t>This work is published as: Najman, Y., Burley, S., Copley, A., Kelly, M., Pander, K., and Mishra, P. </a:t>
            </a:r>
            <a:r>
              <a:rPr lang="en-GB" sz="3600" b="1" dirty="0">
                <a:solidFill>
                  <a:schemeClr val="tx2"/>
                </a:solidFill>
              </a:rPr>
              <a:t>2018. The Late Eocene-Early Miocene Unconformities of the NW Indian </a:t>
            </a:r>
            <a:r>
              <a:rPr lang="en-GB" sz="3600" b="1" dirty="0" err="1">
                <a:solidFill>
                  <a:schemeClr val="tx2"/>
                </a:solidFill>
              </a:rPr>
              <a:t>lntraplate</a:t>
            </a:r>
            <a:r>
              <a:rPr lang="en-GB" sz="3600" b="1" dirty="0">
                <a:solidFill>
                  <a:schemeClr val="tx2"/>
                </a:solidFill>
              </a:rPr>
              <a:t> Basins and Himalayan Foreland: A Record of Tectonics or Mantle Dynamics? Tectonics 10.1029/2018TC005286 </a:t>
            </a:r>
          </a:p>
        </p:txBody>
      </p:sp>
      <p:pic>
        <p:nvPicPr>
          <p:cNvPr id="15" name="Picture 14"/>
          <p:cNvPicPr>
            <a:picLocks noChangeAspect="1"/>
          </p:cNvPicPr>
          <p:nvPr/>
        </p:nvPicPr>
        <p:blipFill>
          <a:blip r:embed="rId5"/>
          <a:stretch>
            <a:fillRect/>
          </a:stretch>
        </p:blipFill>
        <p:spPr>
          <a:xfrm>
            <a:off x="15134154" y="20488877"/>
            <a:ext cx="14353368" cy="5775018"/>
          </a:xfrm>
          <a:prstGeom prst="rect">
            <a:avLst/>
          </a:prstGeom>
        </p:spPr>
      </p:pic>
      <p:sp>
        <p:nvSpPr>
          <p:cNvPr id="100" name="TextBox 99"/>
          <p:cNvSpPr txBox="1"/>
          <p:nvPr/>
        </p:nvSpPr>
        <p:spPr>
          <a:xfrm>
            <a:off x="15020742" y="26606029"/>
            <a:ext cx="13640732" cy="1938992"/>
          </a:xfrm>
          <a:prstGeom prst="rect">
            <a:avLst/>
          </a:prstGeom>
          <a:noFill/>
        </p:spPr>
        <p:txBody>
          <a:bodyPr wrap="square" rtlCol="0">
            <a:spAutoFit/>
          </a:bodyPr>
          <a:lstStyle/>
          <a:p>
            <a:r>
              <a:rPr lang="en-GB" sz="2400" b="1" dirty="0" smtClean="0">
                <a:solidFill>
                  <a:srgbClr val="EFEF35"/>
                </a:solidFill>
              </a:rPr>
              <a:t>Figure 2: (a) distance between the deformation front and the locations of the </a:t>
            </a:r>
            <a:r>
              <a:rPr lang="en-GB" sz="2400" b="1" dirty="0" err="1" smtClean="0">
                <a:solidFill>
                  <a:srgbClr val="EFEF35"/>
                </a:solidFill>
              </a:rPr>
              <a:t>Barmer</a:t>
            </a:r>
            <a:r>
              <a:rPr lang="en-GB" sz="2400" b="1" dirty="0" smtClean="0">
                <a:solidFill>
                  <a:srgbClr val="EFEF35"/>
                </a:solidFill>
              </a:rPr>
              <a:t> and Cambay basins, using the plate reconstructions of Molnar and Stock (2009) and Copley et al (2010). (b) location of the flexural </a:t>
            </a:r>
            <a:r>
              <a:rPr lang="en-GB" sz="2400" b="1" dirty="0" err="1" smtClean="0">
                <a:solidFill>
                  <a:srgbClr val="EFEF35"/>
                </a:solidFill>
              </a:rPr>
              <a:t>forebulge</a:t>
            </a:r>
            <a:r>
              <a:rPr lang="en-GB" sz="2400" b="1" dirty="0" smtClean="0">
                <a:solidFill>
                  <a:srgbClr val="EFEF35"/>
                </a:solidFill>
              </a:rPr>
              <a:t> in the Indian plate, as a function of the elastic thickness of the Indian plate. The location of the </a:t>
            </a:r>
            <a:r>
              <a:rPr lang="en-GB" sz="2400" b="1" dirty="0" err="1" smtClean="0">
                <a:solidFill>
                  <a:srgbClr val="EFEF35"/>
                </a:solidFill>
              </a:rPr>
              <a:t>forebulge</a:t>
            </a:r>
            <a:r>
              <a:rPr lang="en-GB" sz="2400" b="1" dirty="0" smtClean="0">
                <a:solidFill>
                  <a:srgbClr val="EFEF35"/>
                </a:solidFill>
              </a:rPr>
              <a:t> only coincides with the location of the </a:t>
            </a:r>
            <a:r>
              <a:rPr lang="en-GB" sz="2400" b="1" dirty="0" err="1" smtClean="0">
                <a:solidFill>
                  <a:srgbClr val="EFEF35"/>
                </a:solidFill>
              </a:rPr>
              <a:t>Barmer</a:t>
            </a:r>
            <a:r>
              <a:rPr lang="en-GB" sz="2400" b="1" dirty="0" smtClean="0">
                <a:solidFill>
                  <a:srgbClr val="EFEF35"/>
                </a:solidFill>
              </a:rPr>
              <a:t> and Cambay basins during the time of unconformity formation if the elastic thickness is &gt; 100 km which is not realistic.</a:t>
            </a:r>
            <a:endParaRPr lang="en-GB" sz="2400" dirty="0">
              <a:solidFill>
                <a:srgbClr val="EFEF35"/>
              </a:solidFill>
            </a:endParaRPr>
          </a:p>
        </p:txBody>
      </p:sp>
      <p:sp>
        <p:nvSpPr>
          <p:cNvPr id="101" name="Round Diagonal Corner Rectangle 100"/>
          <p:cNvSpPr/>
          <p:nvPr/>
        </p:nvSpPr>
        <p:spPr>
          <a:xfrm rot="5400000">
            <a:off x="11751713" y="19562737"/>
            <a:ext cx="6354610" cy="29299991"/>
          </a:xfrm>
          <a:prstGeom prst="round2DiagRect">
            <a:avLst>
              <a:gd name="adj1" fmla="val 11889"/>
              <a:gd name="adj2" fmla="val 0"/>
            </a:avLst>
          </a:prstGeom>
          <a:ln>
            <a:solidFill>
              <a:schemeClr val="accent3"/>
            </a:solidFill>
          </a:ln>
        </p:spPr>
        <p:style>
          <a:lnRef idx="3">
            <a:schemeClr val="lt1"/>
          </a:lnRef>
          <a:fillRef idx="1">
            <a:schemeClr val="accent6"/>
          </a:fillRef>
          <a:effectRef idx="1">
            <a:schemeClr val="accent6"/>
          </a:effectRef>
          <a:fontRef idx="minor">
            <a:schemeClr val="lt1"/>
          </a:fontRef>
        </p:style>
        <p:txBody>
          <a:bodyPr lIns="381597" tIns="190799" rIns="381597" bIns="190799" rtlCol="0" anchor="ctr"/>
          <a:lstStyle/>
          <a:p>
            <a:endParaRPr lang="en-GB" u="sng" dirty="0" smtClean="0"/>
          </a:p>
          <a:p>
            <a:endParaRPr lang="en-GB" sz="3700" u="sng" dirty="0"/>
          </a:p>
        </p:txBody>
      </p:sp>
      <p:sp>
        <p:nvSpPr>
          <p:cNvPr id="104" name="TextBox 103"/>
          <p:cNvSpPr txBox="1"/>
          <p:nvPr/>
        </p:nvSpPr>
        <p:spPr>
          <a:xfrm>
            <a:off x="755889" y="30957508"/>
            <a:ext cx="28405694" cy="6432530"/>
          </a:xfrm>
          <a:prstGeom prst="rect">
            <a:avLst/>
          </a:prstGeom>
          <a:noFill/>
        </p:spPr>
        <p:txBody>
          <a:bodyPr wrap="square" rtlCol="0">
            <a:spAutoFit/>
          </a:bodyPr>
          <a:lstStyle/>
          <a:p>
            <a:pPr algn="just"/>
            <a:r>
              <a:rPr lang="en-GB" sz="5000" b="1" dirty="0" smtClean="0">
                <a:solidFill>
                  <a:schemeClr val="bg1"/>
                </a:solidFill>
              </a:rPr>
              <a:t>A mantle-influenced cause for the unconformity in the peripheral foreland basin and NW Indian Intraplate basins?</a:t>
            </a:r>
          </a:p>
          <a:p>
            <a:pPr algn="just"/>
            <a:r>
              <a:rPr lang="en-GB" sz="2400" b="1" dirty="0" smtClean="0">
                <a:solidFill>
                  <a:schemeClr val="bg1"/>
                </a:solidFill>
              </a:rPr>
              <a:t>Since a cause related to Himalayan tectonics for the BMU of the </a:t>
            </a:r>
            <a:r>
              <a:rPr lang="en-GB" sz="2400" b="1" dirty="0" err="1" smtClean="0">
                <a:solidFill>
                  <a:schemeClr val="bg1"/>
                </a:solidFill>
              </a:rPr>
              <a:t>Nw</a:t>
            </a:r>
            <a:r>
              <a:rPr lang="en-GB" sz="2400" b="1" dirty="0" smtClean="0">
                <a:solidFill>
                  <a:schemeClr val="bg1"/>
                </a:solidFill>
              </a:rPr>
              <a:t> Indian Intraplate basins has been ruled out (see above), we must look for alternative mechanisms to explain the unconformity.  We note the approximately coeval nature of the </a:t>
            </a:r>
            <a:r>
              <a:rPr lang="en-GB" sz="2400" b="1" dirty="0" err="1" smtClean="0">
                <a:solidFill>
                  <a:schemeClr val="bg1"/>
                </a:solidFill>
              </a:rPr>
              <a:t>basinwide</a:t>
            </a:r>
            <a:r>
              <a:rPr lang="en-GB" sz="2400" b="1" dirty="0" smtClean="0">
                <a:solidFill>
                  <a:schemeClr val="bg1"/>
                </a:solidFill>
              </a:rPr>
              <a:t> unconformity in the Himalayan peripheral foreland basin (Figure 1), which may suggest a common cause. We turn to mechanisms which can explain unconformities over regional scales.</a:t>
            </a:r>
          </a:p>
          <a:p>
            <a:pPr algn="just"/>
            <a:endParaRPr lang="en-GB" sz="2400" b="1" dirty="0">
              <a:solidFill>
                <a:schemeClr val="bg1"/>
              </a:solidFill>
            </a:endParaRPr>
          </a:p>
          <a:p>
            <a:pPr algn="just"/>
            <a:r>
              <a:rPr lang="en-GB" sz="2400" b="1" dirty="0" smtClean="0">
                <a:solidFill>
                  <a:schemeClr val="bg1"/>
                </a:solidFill>
              </a:rPr>
              <a:t>One possible cause is the vertical motions that can result from motions in the </a:t>
            </a:r>
            <a:r>
              <a:rPr lang="en-GB" sz="2400" b="1" dirty="0" err="1" smtClean="0">
                <a:solidFill>
                  <a:schemeClr val="bg1"/>
                </a:solidFill>
              </a:rPr>
              <a:t>convecting</a:t>
            </a:r>
            <a:r>
              <a:rPr lang="en-GB" sz="2400" b="1" dirty="0" smtClean="0">
                <a:solidFill>
                  <a:schemeClr val="bg1"/>
                </a:solidFill>
              </a:rPr>
              <a:t> mantle. Such motions have been demonstrated to result in widespread unconformities in other regions (e.g. in North America and on  the western Europe </a:t>
            </a:r>
            <a:r>
              <a:rPr lang="en-GB" sz="2400" b="1" dirty="0">
                <a:solidFill>
                  <a:schemeClr val="bg1"/>
                </a:solidFill>
              </a:rPr>
              <a:t>continental margin; </a:t>
            </a:r>
            <a:r>
              <a:rPr lang="en-GB" sz="2400" b="1" dirty="0" smtClean="0">
                <a:solidFill>
                  <a:schemeClr val="bg1"/>
                </a:solidFill>
              </a:rPr>
              <a:t>Burgess et </a:t>
            </a:r>
            <a:r>
              <a:rPr lang="en-GB" sz="2400" b="1" dirty="0">
                <a:solidFill>
                  <a:schemeClr val="bg1"/>
                </a:solidFill>
              </a:rPr>
              <a:t>al., </a:t>
            </a:r>
            <a:r>
              <a:rPr lang="en-GB" sz="2400" b="1" dirty="0" smtClean="0">
                <a:solidFill>
                  <a:schemeClr val="bg1"/>
                </a:solidFill>
              </a:rPr>
              <a:t>1997, Rudge et al 2008). Mantle circulation can result in vertical motions on the order of kilometres, and over length scales of hundreds to thousands of kilometres, and timescales of hundreds of thousands to tens of millions of years (e.g. </a:t>
            </a:r>
            <a:r>
              <a:rPr lang="en-GB" sz="2400" b="1" dirty="0" err="1" smtClean="0">
                <a:solidFill>
                  <a:schemeClr val="bg1"/>
                </a:solidFill>
              </a:rPr>
              <a:t>Hoggard</a:t>
            </a:r>
            <a:r>
              <a:rPr lang="en-GB" sz="2400" b="1" dirty="0" smtClean="0">
                <a:solidFill>
                  <a:schemeClr val="bg1"/>
                </a:solidFill>
              </a:rPr>
              <a:t> et al 2016; </a:t>
            </a:r>
            <a:r>
              <a:rPr lang="en-GB" sz="2400" b="1" dirty="0" err="1" smtClean="0">
                <a:solidFill>
                  <a:schemeClr val="bg1"/>
                </a:solidFill>
              </a:rPr>
              <a:t>Panasyuk</a:t>
            </a:r>
            <a:r>
              <a:rPr lang="en-GB" sz="2400" b="1" dirty="0" smtClean="0">
                <a:solidFill>
                  <a:schemeClr val="bg1"/>
                </a:solidFill>
              </a:rPr>
              <a:t> and Hager 2000), in agreement with the distribution and timing of the unconformity formation.</a:t>
            </a:r>
          </a:p>
          <a:p>
            <a:pPr algn="just"/>
            <a:endParaRPr lang="en-GB" sz="2400" b="1" dirty="0" smtClean="0">
              <a:solidFill>
                <a:schemeClr val="bg1"/>
              </a:solidFill>
            </a:endParaRPr>
          </a:p>
          <a:p>
            <a:pPr algn="just"/>
            <a:r>
              <a:rPr lang="en-GB" sz="2400" b="1" dirty="0" smtClean="0">
                <a:solidFill>
                  <a:schemeClr val="bg1"/>
                </a:solidFill>
              </a:rPr>
              <a:t>There are two possible causes of mantle circulation in our region of interest. One is slab break-off, and the resulting mantle circulation, due to the transition from oceanic plate subduction to continent-continent collision in the Himalayas and Tibetan Plateau (e.g. </a:t>
            </a:r>
            <a:r>
              <a:rPr lang="en-GB" sz="2400" b="1" dirty="0" err="1" smtClean="0">
                <a:solidFill>
                  <a:schemeClr val="bg1"/>
                </a:solidFill>
              </a:rPr>
              <a:t>Najman</a:t>
            </a:r>
            <a:r>
              <a:rPr lang="en-GB" sz="2400" b="1" dirty="0" smtClean="0">
                <a:solidFill>
                  <a:schemeClr val="bg1"/>
                </a:solidFill>
              </a:rPr>
              <a:t> et al 2004; </a:t>
            </a:r>
            <a:r>
              <a:rPr lang="en-GB" sz="2400" b="1" dirty="0" err="1" smtClean="0">
                <a:solidFill>
                  <a:schemeClr val="bg1"/>
                </a:solidFill>
              </a:rPr>
              <a:t>Husson</a:t>
            </a:r>
            <a:r>
              <a:rPr lang="en-GB" sz="2400" b="1" dirty="0" smtClean="0">
                <a:solidFill>
                  <a:schemeClr val="bg1"/>
                </a:solidFill>
              </a:rPr>
              <a:t> et al 2014). Alternatively, convection at the Rayleigh numbers </a:t>
            </a:r>
            <a:r>
              <a:rPr lang="en-GB" sz="2400" b="1" smtClean="0">
                <a:solidFill>
                  <a:schemeClr val="bg1"/>
                </a:solidFill>
              </a:rPr>
              <a:t>appropriate </a:t>
            </a:r>
            <a:r>
              <a:rPr lang="en-GB" sz="2400" b="1" smtClean="0">
                <a:solidFill>
                  <a:schemeClr val="bg1"/>
                </a:solidFill>
              </a:rPr>
              <a:t>for</a:t>
            </a:r>
            <a:r>
              <a:rPr lang="en-GB" sz="2400" b="1" smtClean="0">
                <a:solidFill>
                  <a:schemeClr val="bg1"/>
                </a:solidFill>
              </a:rPr>
              <a:t> </a:t>
            </a:r>
            <a:r>
              <a:rPr lang="en-GB" sz="2400" b="1" dirty="0" smtClean="0">
                <a:solidFill>
                  <a:schemeClr val="bg1"/>
                </a:solidFill>
              </a:rPr>
              <a:t>the Earth’s mantle (10</a:t>
            </a:r>
            <a:r>
              <a:rPr lang="en-GB" sz="2400" b="1" baseline="30000" dirty="0" smtClean="0">
                <a:solidFill>
                  <a:schemeClr val="bg1"/>
                </a:solidFill>
              </a:rPr>
              <a:t>6</a:t>
            </a:r>
            <a:r>
              <a:rPr lang="en-GB" sz="2400" b="1" dirty="0" smtClean="0">
                <a:solidFill>
                  <a:schemeClr val="bg1"/>
                </a:solidFill>
              </a:rPr>
              <a:t>—10</a:t>
            </a:r>
            <a:r>
              <a:rPr lang="en-GB" sz="2400" b="1" baseline="30000" dirty="0" smtClean="0">
                <a:solidFill>
                  <a:schemeClr val="bg1"/>
                </a:solidFill>
              </a:rPr>
              <a:t>8</a:t>
            </a:r>
            <a:r>
              <a:rPr lang="en-GB" sz="2400" b="1" dirty="0" smtClean="0">
                <a:solidFill>
                  <a:schemeClr val="bg1"/>
                </a:solidFill>
              </a:rPr>
              <a:t>; McKenzie et al 1978) is intrinsically time-dependent. Such convection would be expected to produce transient vertical motions </a:t>
            </a:r>
            <a:r>
              <a:rPr lang="en-GB" sz="2400" b="1" dirty="0" smtClean="0">
                <a:solidFill>
                  <a:schemeClr val="bg1"/>
                </a:solidFill>
              </a:rPr>
              <a:t>at</a:t>
            </a:r>
            <a:r>
              <a:rPr lang="en-GB" sz="2400" b="1" dirty="0" smtClean="0">
                <a:solidFill>
                  <a:schemeClr val="bg1"/>
                </a:solidFill>
              </a:rPr>
              <a:t> </a:t>
            </a:r>
            <a:r>
              <a:rPr lang="en-GB" sz="2400" b="1" dirty="0" smtClean="0">
                <a:solidFill>
                  <a:schemeClr val="bg1"/>
                </a:solidFill>
              </a:rPr>
              <a:t>the Earth’s surface, and result in shallow basins switching between deposition and erosion. With the information we have available, we are not able to suggest which of these causes is most likely for the formation of the unconformities in the NW Indian </a:t>
            </a:r>
            <a:r>
              <a:rPr lang="en-GB" sz="2400" b="1" dirty="0" smtClean="0">
                <a:solidFill>
                  <a:schemeClr val="bg1"/>
                </a:solidFill>
              </a:rPr>
              <a:t>Intraplate </a:t>
            </a:r>
            <a:r>
              <a:rPr lang="en-GB" sz="2400" b="1" dirty="0">
                <a:solidFill>
                  <a:schemeClr val="bg1"/>
                </a:solidFill>
              </a:rPr>
              <a:t>B</a:t>
            </a:r>
            <a:r>
              <a:rPr lang="en-GB" sz="2400" b="1" dirty="0" smtClean="0">
                <a:solidFill>
                  <a:schemeClr val="bg1"/>
                </a:solidFill>
              </a:rPr>
              <a:t>asins</a:t>
            </a:r>
            <a:r>
              <a:rPr lang="en-GB" sz="2400" b="1" dirty="0" smtClean="0">
                <a:solidFill>
                  <a:schemeClr val="bg1"/>
                </a:solidFill>
              </a:rPr>
              <a:t>, but we are able to suggest that mantle circulation of some form is the most likely cause.</a:t>
            </a:r>
          </a:p>
        </p:txBody>
      </p:sp>
      <p:sp>
        <p:nvSpPr>
          <p:cNvPr id="3" name="TextBox 2"/>
          <p:cNvSpPr txBox="1"/>
          <p:nvPr/>
        </p:nvSpPr>
        <p:spPr>
          <a:xfrm>
            <a:off x="1386459" y="29603780"/>
            <a:ext cx="27745407" cy="1447928"/>
          </a:xfrm>
          <a:prstGeom prst="rect">
            <a:avLst/>
          </a:prstGeom>
          <a:noFill/>
        </p:spPr>
        <p:txBody>
          <a:bodyPr wrap="square" rtlCol="0">
            <a:spAutoFit/>
          </a:bodyPr>
          <a:lstStyle/>
          <a:p>
            <a:endParaRPr lang="en-GB" dirty="0"/>
          </a:p>
        </p:txBody>
      </p:sp>
      <p:sp>
        <p:nvSpPr>
          <p:cNvPr id="4" name="TextBox 3"/>
          <p:cNvSpPr txBox="1"/>
          <p:nvPr/>
        </p:nvSpPr>
        <p:spPr>
          <a:xfrm>
            <a:off x="796651" y="29057730"/>
            <a:ext cx="28546652" cy="1200329"/>
          </a:xfrm>
          <a:prstGeom prst="rect">
            <a:avLst/>
          </a:prstGeom>
          <a:noFill/>
        </p:spPr>
        <p:txBody>
          <a:bodyPr wrap="square" rtlCol="0">
            <a:spAutoFit/>
          </a:bodyPr>
          <a:lstStyle/>
          <a:p>
            <a:pPr lvl="0" algn="just">
              <a:spcBef>
                <a:spcPts val="1200"/>
              </a:spcBef>
            </a:pPr>
            <a:r>
              <a:rPr lang="en-GB" sz="2400" b="1" dirty="0">
                <a:solidFill>
                  <a:schemeClr val="bg1"/>
                </a:solidFill>
                <a:effectLst>
                  <a:outerShdw blurRad="38100" dist="38100" dir="2700000" algn="tl">
                    <a:srgbClr val="000000">
                      <a:alpha val="43137"/>
                    </a:srgbClr>
                  </a:outerShdw>
                </a:effectLst>
              </a:rPr>
              <a:t>Figure 2b also shows the location of the flexural </a:t>
            </a:r>
            <a:r>
              <a:rPr lang="en-GB" sz="2400" b="1" dirty="0" err="1">
                <a:solidFill>
                  <a:schemeClr val="bg1"/>
                </a:solidFill>
                <a:effectLst>
                  <a:outerShdw blurRad="38100" dist="38100" dir="2700000" algn="tl">
                    <a:srgbClr val="000000">
                      <a:alpha val="43137"/>
                    </a:srgbClr>
                  </a:outerShdw>
                </a:effectLst>
              </a:rPr>
              <a:t>forebulge</a:t>
            </a:r>
            <a:r>
              <a:rPr lang="en-GB" sz="2400" b="1" dirty="0">
                <a:solidFill>
                  <a:schemeClr val="bg1"/>
                </a:solidFill>
                <a:effectLst>
                  <a:outerShdw blurRad="38100" dist="38100" dir="2700000" algn="tl">
                    <a:srgbClr val="000000">
                      <a:alpha val="43137"/>
                    </a:srgbClr>
                  </a:outerShdw>
                </a:effectLst>
              </a:rPr>
              <a:t> that would be associated with India </a:t>
            </a:r>
            <a:r>
              <a:rPr lang="en-GB" sz="2400" b="1" dirty="0" err="1">
                <a:solidFill>
                  <a:schemeClr val="bg1"/>
                </a:solidFill>
                <a:effectLst>
                  <a:outerShdw blurRad="38100" dist="38100" dir="2700000" algn="tl">
                    <a:srgbClr val="000000">
                      <a:alpha val="43137"/>
                    </a:srgbClr>
                  </a:outerShdw>
                </a:effectLst>
              </a:rPr>
              <a:t>underthrusting</a:t>
            </a:r>
            <a:r>
              <a:rPr lang="en-GB" sz="2400" b="1" dirty="0">
                <a:solidFill>
                  <a:schemeClr val="bg1"/>
                </a:solidFill>
                <a:effectLst>
                  <a:outerShdw blurRad="38100" dist="38100" dir="2700000" algn="tl">
                    <a:srgbClr val="000000">
                      <a:alpha val="43137"/>
                    </a:srgbClr>
                  </a:outerShdw>
                </a:effectLst>
              </a:rPr>
              <a:t> Tibet, as a function of the elastic thickness of India. For such a </a:t>
            </a:r>
            <a:r>
              <a:rPr lang="en-GB" sz="2400" b="1" dirty="0" err="1">
                <a:solidFill>
                  <a:schemeClr val="bg1"/>
                </a:solidFill>
                <a:effectLst>
                  <a:outerShdw blurRad="38100" dist="38100" dir="2700000" algn="tl">
                    <a:srgbClr val="000000">
                      <a:alpha val="43137"/>
                    </a:srgbClr>
                  </a:outerShdw>
                </a:effectLst>
              </a:rPr>
              <a:t>forebulge</a:t>
            </a:r>
            <a:r>
              <a:rPr lang="en-GB" sz="2400" b="1" dirty="0">
                <a:solidFill>
                  <a:schemeClr val="bg1"/>
                </a:solidFill>
                <a:effectLst>
                  <a:outerShdw blurRad="38100" dist="38100" dir="2700000" algn="tl">
                    <a:srgbClr val="000000">
                      <a:alpha val="43137"/>
                    </a:srgbClr>
                  </a:outerShdw>
                </a:effectLst>
              </a:rPr>
              <a:t> to result in the observed unconformities at the locations of the </a:t>
            </a:r>
            <a:r>
              <a:rPr lang="en-GB" sz="2400" b="1" dirty="0" err="1">
                <a:solidFill>
                  <a:schemeClr val="bg1"/>
                </a:solidFill>
                <a:effectLst>
                  <a:outerShdw blurRad="38100" dist="38100" dir="2700000" algn="tl">
                    <a:srgbClr val="000000">
                      <a:alpha val="43137"/>
                    </a:srgbClr>
                  </a:outerShdw>
                </a:effectLst>
              </a:rPr>
              <a:t>Barmer</a:t>
            </a:r>
            <a:r>
              <a:rPr lang="en-GB" sz="2400" b="1" dirty="0">
                <a:solidFill>
                  <a:schemeClr val="bg1"/>
                </a:solidFill>
                <a:effectLst>
                  <a:outerShdw blurRad="38100" dist="38100" dir="2700000" algn="tl">
                    <a:srgbClr val="000000">
                      <a:alpha val="43137"/>
                    </a:srgbClr>
                  </a:outerShdw>
                </a:effectLst>
              </a:rPr>
              <a:t> and Cambay basins would involve the Indian plate having an elastic thickness of &gt; 100 km. This value is highly unlikely, and recent estimates are that the elastic thickness is &lt; 50 km (e.g. McKenzie et al, 2014). We therefore view a flexural origin for the unconformity as unlikely.</a:t>
            </a:r>
          </a:p>
        </p:txBody>
      </p:sp>
    </p:spTree>
    <p:extLst>
      <p:ext uri="{BB962C8B-B14F-4D97-AF65-F5344CB8AC3E}">
        <p14:creationId xmlns:p14="http://schemas.microsoft.com/office/powerpoint/2010/main" val="1701779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0</TotalTime>
  <Words>1730</Words>
  <Application>Microsoft Office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Candara</vt:lpstr>
      <vt:lpstr>Ebrima</vt:lpstr>
      <vt:lpstr>Theme1</vt:lpstr>
      <vt:lpstr> Foreland basin sediment archives:  highlighting their use in documenting deformation of the foreland. Yani Najman1, Stuart Burley2, Alex Copley3, Mike Kelly4, Kushal Pander4, Premanand Mishra4 1LEC, Lancaster University, UK &amp; University of Colorado, Boulder, USA, 2Orient Petroleum Ltd, London, UK, 3Dept of Earth Sciences, Cambridge University, UK, 4Cairn Oil and Gas, Gurgaon, India.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Determining the Palaeodrainage of the Nile River: investigating rift tecttonics  and land-ocean-atmosphere interactions.</dc:title>
  <dc:creator>edward15</dc:creator>
  <cp:lastModifiedBy>Najman, Yani</cp:lastModifiedBy>
  <cp:revision>428</cp:revision>
  <cp:lastPrinted>2012-10-11T10:50:26Z</cp:lastPrinted>
  <dcterms:created xsi:type="dcterms:W3CDTF">2011-10-17T09:27:38Z</dcterms:created>
  <dcterms:modified xsi:type="dcterms:W3CDTF">2020-04-06T16:03:17Z</dcterms:modified>
</cp:coreProperties>
</file>