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74" r:id="rId2"/>
    <p:sldId id="275" r:id="rId3"/>
    <p:sldId id="276" r:id="rId4"/>
    <p:sldId id="281" r:id="rId5"/>
    <p:sldId id="282" r:id="rId6"/>
    <p:sldId id="283" r:id="rId7"/>
    <p:sldId id="284" r:id="rId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2">
          <p15:clr>
            <a:srgbClr val="A4A3A4"/>
          </p15:clr>
        </p15:guide>
        <p15:guide id="2" orient="horz" pos="4292">
          <p15:clr>
            <a:srgbClr val="A4A3A4"/>
          </p15:clr>
        </p15:guide>
        <p15:guide id="3" orient="horz" pos="3339">
          <p15:clr>
            <a:srgbClr val="A4A3A4"/>
          </p15:clr>
        </p15:guide>
        <p15:guide id="4" orient="horz" pos="2614">
          <p15:clr>
            <a:srgbClr val="A4A3A4"/>
          </p15:clr>
        </p15:guide>
        <p15:guide id="5" orient="horz" pos="1933">
          <p15:clr>
            <a:srgbClr val="A4A3A4"/>
          </p15:clr>
        </p15:guide>
        <p15:guide id="6" pos="2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BC4A"/>
    <a:srgbClr val="F905FF"/>
    <a:srgbClr val="AC6FFF"/>
    <a:srgbClr val="0202FF"/>
    <a:srgbClr val="044875"/>
    <a:srgbClr val="9DC3E6"/>
    <a:srgbClr val="159B42"/>
    <a:srgbClr val="0072A9"/>
    <a:srgbClr val="D6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85" autoAdjust="0"/>
  </p:normalViewPr>
  <p:slideViewPr>
    <p:cSldViewPr snapToGrid="0">
      <p:cViewPr varScale="1">
        <p:scale>
          <a:sx n="109" d="100"/>
          <a:sy n="109" d="100"/>
        </p:scale>
        <p:origin x="1710" y="96"/>
      </p:cViewPr>
      <p:guideLst>
        <p:guide orient="horz" pos="142"/>
        <p:guide orient="horz" pos="4292"/>
        <p:guide orient="horz" pos="3339"/>
        <p:guide orient="horz" pos="2614"/>
        <p:guide orient="horz" pos="1933"/>
        <p:guide pos="209"/>
      </p:guideLst>
    </p:cSldViewPr>
  </p:slideViewPr>
  <p:outlineViewPr>
    <p:cViewPr>
      <p:scale>
        <a:sx n="33" d="100"/>
        <a:sy n="33" d="100"/>
      </p:scale>
      <p:origin x="0" y="-74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44D99-81E9-4888-8510-C9878CFFC02C}" type="datetimeFigureOut">
              <a:rPr lang="zh-CN" altLang="en-US" smtClean="0"/>
              <a:t>2020/4/21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579AD-EF85-459D-9EF0-3E9232A8EC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22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579AD-EF85-459D-9EF0-3E9232A8EC4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19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579AD-EF85-459D-9EF0-3E9232A8EC4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30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579AD-EF85-459D-9EF0-3E9232A8EC4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616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579AD-EF85-459D-9EF0-3E9232A8EC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59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579AD-EF85-459D-9EF0-3E9232A8EC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14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579AD-EF85-459D-9EF0-3E9232A8EC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389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579AD-EF85-459D-9EF0-3E9232A8EC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42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41B90-9D26-4528-B8BB-2BCBD2133BD1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C94B7-33B2-42F4-855F-FAEEA45746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53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EA1F-B0C7-4924-A7CA-1ECC53836421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4DA27-C9A1-45F0-B17D-3B8FCE5E26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960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946FB-7430-4BFC-A94A-82AD18A6A101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0D67-0F6D-46AE-8C0E-22980D9BD4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00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DDDE8-699A-4658-9B86-8E56369964D1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C02F8-AA3E-4288-B681-4B3B364060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06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C6C99-6DF8-4222-9025-A21DAC26620D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E5D2-7BF3-42E1-B74F-2941DED2EB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76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8154-CF41-4D32-B130-49C23155A802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2F5A-9815-4258-B6B2-5BD348349B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75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A61C1-CD27-4203-A7CF-E5A97DC44CCD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9D32-FEB3-45DE-81AE-86E512795A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08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654C8-53D6-4876-BA75-C187B53E365F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04C5C-3E9A-4869-A2C4-0D58E824F3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88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093B-E553-4F75-A123-A219DE41DAD9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AF231-9B26-41D4-8D20-E0EFF725AF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95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B1383-BEFE-488E-9AE9-9543A1A96131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296A5-1D5A-467F-B71F-FA847FD92A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61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57867-DAAA-4C13-8924-90EE6AA810E3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B5A36-0020-4BB9-BD6E-12C222555A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F37B36-2398-4E49-9A5A-0BB702518FE3}" type="datetimeFigureOut">
              <a:rPr lang="zh-CN" altLang="en-US"/>
              <a:pPr>
                <a:defRPr/>
              </a:pPr>
              <a:t>2020/4/21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CA8DFF-B2A6-4693-9264-702A4A84F4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hyperlink" Target="mailto:Ninghe_zkd@whu.edu.cn" TargetMode="External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8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5.png"/><Relationship Id="rId5" Type="http://schemas.microsoft.com/office/2007/relationships/media" Target="../media/media3.avi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796337" y="1496160"/>
            <a:ext cx="77771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22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nighttime poleward wind responses to SAPS simulated by TIEGCM: a universal time effect</a:t>
            </a:r>
            <a:endParaRPr lang="zh-CN" altLang="en-US" sz="3600" b="1" spc="225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4832" r="9923"/>
          <a:stretch/>
        </p:blipFill>
        <p:spPr>
          <a:xfrm>
            <a:off x="53163" y="116958"/>
            <a:ext cx="2902688" cy="9462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73480" y="3527690"/>
            <a:ext cx="7000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Kedeng Zhang</a:t>
            </a:r>
            <a:r>
              <a:rPr lang="en-US" altLang="zh-CN" sz="2000" spc="225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hlinkClick r:id="rId5"/>
              </a:rPr>
              <a:t>Ninghe_zkd@whu.edu.cn</a:t>
            </a:r>
            <a:r>
              <a:rPr lang="en-US" altLang="zh-CN" sz="2000" spc="225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),</a:t>
            </a: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Hui Wang</a:t>
            </a:r>
            <a:r>
              <a:rPr lang="en-US" altLang="zh-CN" sz="2000" spc="225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Wenbin Wang</a:t>
            </a:r>
            <a:r>
              <a:rPr lang="en-US" altLang="zh-CN" sz="2000" spc="225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Jing Liu</a:t>
            </a:r>
            <a:r>
              <a:rPr lang="en-US" altLang="zh-CN" sz="2000" spc="225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spc="225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Shunrong</a:t>
            </a: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</a:t>
            </a:r>
            <a:r>
              <a:rPr lang="en-US" altLang="zh-CN" sz="2000" spc="225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000" spc="225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Cheng Sheng</a:t>
            </a:r>
            <a:r>
              <a:rPr lang="en-US" altLang="zh-CN" sz="2000" spc="225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2000" spc="225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9703" y="4509239"/>
            <a:ext cx="8450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1, Department of Space Physics, School of Electronic Information, Wuhan University, Wuhan, China</a:t>
            </a:r>
            <a:endParaRPr lang="zh-CN" altLang="zh-CN" sz="16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2, High Altitude Observatory, National Center for Atmospheric Research, Boulder, Colorado, USA</a:t>
            </a:r>
            <a:endParaRPr lang="zh-CN" altLang="zh-CN" sz="16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3, Haystack Observatory, Massachusetts Institute of Technology, Westford, Massachusetts, USA</a:t>
            </a:r>
            <a:endParaRPr lang="zh-CN" altLang="zh-CN" sz="16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4, Department of Physics, University of Texas at Arlington, Arlington, Texas, USA</a:t>
            </a:r>
            <a:endParaRPr lang="zh-CN" altLang="zh-CN" sz="16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218" y="295777"/>
            <a:ext cx="2509189" cy="609926"/>
          </a:xfrm>
          <a:prstGeom prst="rect">
            <a:avLst/>
          </a:prstGeom>
        </p:spPr>
      </p:pic>
      <p:pic>
        <p:nvPicPr>
          <p:cNvPr id="1026" name="Picture 2" descr="MIT Haystack Observato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75" y="165101"/>
            <a:ext cx="231457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TA - The University of Texas at Arling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11" y="295777"/>
            <a:ext cx="1493385" cy="58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3162145" y="6197805"/>
            <a:ext cx="3045497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Online display, EGU2020</a:t>
            </a:r>
            <a:endParaRPr lang="zh-CN" altLang="zh-CN" sz="2000" b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557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18977" y="230259"/>
            <a:ext cx="6754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TIEGCM-SAPS</a:t>
            </a:r>
            <a:endParaRPr lang="zh-CN" altLang="en-US" sz="3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7930" y="1106973"/>
            <a:ext cx="76492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TIEGCM-SAPS: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empirical SAPS model is imposed in the F layer at subauroral region in TIEGCM,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location and magnitude determined by 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index (Wang et al., 2012).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is, the lower 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MLat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faster of the ion velocity of SAPS are.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been included in SAPS-TIEGCM at four different UT times of 00, 06, 12, and 18 UT, respectively.</a:t>
            </a:r>
          </a:p>
        </p:txBody>
      </p:sp>
      <p:cxnSp>
        <p:nvCxnSpPr>
          <p:cNvPr id="62" name="直接连接符 61"/>
          <p:cNvCxnSpPr/>
          <p:nvPr/>
        </p:nvCxnSpPr>
        <p:spPr bwMode="auto">
          <a:xfrm flipV="1">
            <a:off x="0" y="987049"/>
            <a:ext cx="9144000" cy="1777"/>
          </a:xfrm>
          <a:prstGeom prst="line">
            <a:avLst/>
          </a:prstGeom>
          <a:ln w="25400">
            <a:solidFill>
              <a:srgbClr val="044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WUHAN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112858"/>
            <a:ext cx="2287062" cy="8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8977" y="6086317"/>
            <a:ext cx="8506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Wang, W.,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Talaat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E. R., Burns, A. G., Emery, B., Hsieh, S. Y., Lei, J., &amp; Xu, J. (2012). Thermosphere and ionosphere response to subauroral polarization streams (SAPS): Model simulations. Journal of Geophysical Research: Space Physics, 117(A7).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599205"/>
      </p:ext>
    </p:extLst>
  </p:cSld>
  <p:clrMapOvr>
    <a:masterClrMapping/>
  </p:clrMapOvr>
  <p:transition spd="slow" advTm="15321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/>
          <a:stretch/>
        </p:blipFill>
        <p:spPr>
          <a:xfrm>
            <a:off x="85059" y="2168821"/>
            <a:ext cx="8995143" cy="29031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74626" y="230259"/>
            <a:ext cx="50165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Results</a:t>
            </a:r>
            <a:endParaRPr lang="zh-CN" altLang="en-US" sz="3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2" name="直接连接符 61"/>
          <p:cNvCxnSpPr/>
          <p:nvPr/>
        </p:nvCxnSpPr>
        <p:spPr bwMode="auto">
          <a:xfrm flipV="1">
            <a:off x="0" y="987049"/>
            <a:ext cx="9144000" cy="1777"/>
          </a:xfrm>
          <a:prstGeom prst="line">
            <a:avLst/>
          </a:prstGeom>
          <a:ln w="25400">
            <a:solidFill>
              <a:srgbClr val="044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WUHAN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112858"/>
            <a:ext cx="2287062" cy="8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68347" y="1016206"/>
            <a:ext cx="4361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Data-Model comparison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空心弧 4"/>
          <p:cNvSpPr/>
          <p:nvPr/>
        </p:nvSpPr>
        <p:spPr>
          <a:xfrm rot="16200000">
            <a:off x="786811" y="3160531"/>
            <a:ext cx="1334385" cy="866550"/>
          </a:xfrm>
          <a:prstGeom prst="blockArc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4926" y="4505981"/>
            <a:ext cx="1189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SAPS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0"/>
          <p:cNvCxnSpPr>
            <a:stCxn id="12" idx="0"/>
          </p:cNvCxnSpPr>
          <p:nvPr/>
        </p:nvCxnSpPr>
        <p:spPr>
          <a:xfrm flipV="1">
            <a:off x="859465" y="4114802"/>
            <a:ext cx="288851" cy="3911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925700" y="4767591"/>
            <a:ext cx="25340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Positive denotes eastward</a:t>
            </a:r>
            <a:endParaRPr lang="zh-CN" altLang="en-US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97793" y="4751584"/>
            <a:ext cx="33738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Positive stands for poleward wind</a:t>
            </a:r>
            <a:endParaRPr lang="zh-CN" altLang="en-US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82779" y="1554350"/>
            <a:ext cx="267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</a:rPr>
              <a:t>00 </a:t>
            </a:r>
            <a:r>
              <a:rPr lang="en-US" altLang="zh-CN" b="1" dirty="0">
                <a:latin typeface="Times New Roman" panose="02020603050405020304" pitchFamily="18" charset="0"/>
              </a:rPr>
              <a:t>UT on 18 </a:t>
            </a:r>
            <a:r>
              <a:rPr lang="en-US" altLang="zh-CN" b="1" dirty="0" smtClean="0">
                <a:latin typeface="Times New Roman" panose="02020603050405020304" pitchFamily="18" charset="0"/>
              </a:rPr>
              <a:t>March, </a:t>
            </a:r>
            <a:r>
              <a:rPr lang="en-US" altLang="zh-CN" b="1" dirty="0">
                <a:latin typeface="Times New Roman" panose="02020603050405020304" pitchFamily="18" charset="0"/>
              </a:rPr>
              <a:t>2015</a:t>
            </a:r>
            <a:endParaRPr lang="zh-CN" altLang="en-US" b="1" dirty="0"/>
          </a:p>
        </p:txBody>
      </p:sp>
      <p:sp>
        <p:nvSpPr>
          <p:cNvPr id="19" name="矩形 18"/>
          <p:cNvSpPr/>
          <p:nvPr/>
        </p:nvSpPr>
        <p:spPr>
          <a:xfrm>
            <a:off x="6487683" y="1526207"/>
            <a:ext cx="171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</a:rPr>
              <a:t>18 March, </a:t>
            </a:r>
            <a:r>
              <a:rPr lang="en-US" altLang="zh-CN" b="1" dirty="0">
                <a:latin typeface="Times New Roman" panose="02020603050405020304" pitchFamily="18" charset="0"/>
              </a:rPr>
              <a:t>2015</a:t>
            </a:r>
            <a:endParaRPr lang="zh-CN" altLang="en-US" b="1" dirty="0"/>
          </a:p>
        </p:txBody>
      </p:sp>
      <p:sp>
        <p:nvSpPr>
          <p:cNvPr id="17" name="矩形 16"/>
          <p:cNvSpPr/>
          <p:nvPr/>
        </p:nvSpPr>
        <p:spPr>
          <a:xfrm>
            <a:off x="99701" y="5181698"/>
            <a:ext cx="54669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DMSP observed ion velocity is westward at ~60º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MLat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19.5 MLT with a speed of ~1500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m/s.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modeled zonal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velocity is strongly westward in the SAPS channel (~60º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MLat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14-22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MLT),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speed of ~1200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m/s.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169" y="4066202"/>
            <a:ext cx="759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DMSP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20728" y="1900326"/>
            <a:ext cx="1831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TIEGCM-SAPS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40065" y="1900326"/>
            <a:ext cx="1324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TIEGCM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771234" y="1877150"/>
            <a:ext cx="3319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Fabry-Perot 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interferometers (FPI)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645641" y="5181698"/>
            <a:ext cx="3397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modeled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nighttime poleward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induced by SAPS amounts to ~30% of the observed poleward winds.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76527"/>
      </p:ext>
    </p:extLst>
  </p:cSld>
  <p:clrMapOvr>
    <a:masterClrMapping/>
  </p:clrMapOvr>
  <p:transition spd="slow" advTm="15321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UHAN UNIVERSIT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112858"/>
            <a:ext cx="2287062" cy="8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699975" y="181466"/>
            <a:ext cx="4361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UT variations?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UT18_polar_VN_saps_effects_nh_250k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75461" y="4151538"/>
            <a:ext cx="3240000" cy="2430000"/>
          </a:xfrm>
          <a:prstGeom prst="rect">
            <a:avLst/>
          </a:prstGeom>
        </p:spPr>
      </p:pic>
      <p:pic>
        <p:nvPicPr>
          <p:cNvPr id="3" name="UT12_polar_VN_saps_effects_nh_250k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0028" y="4151538"/>
            <a:ext cx="3240000" cy="2430000"/>
          </a:xfrm>
          <a:prstGeom prst="rect">
            <a:avLst/>
          </a:prstGeom>
        </p:spPr>
      </p:pic>
      <p:pic>
        <p:nvPicPr>
          <p:cNvPr id="4" name="UT06_polar_VN_saps_effects_nh_250km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75461" y="1106749"/>
            <a:ext cx="3240000" cy="2430000"/>
          </a:xfrm>
          <a:prstGeom prst="rect">
            <a:avLst/>
          </a:prstGeom>
        </p:spPr>
      </p:pic>
      <p:pic>
        <p:nvPicPr>
          <p:cNvPr id="5" name="UT00_polar_VN_saps_effects_nh_250km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0028" y="1106749"/>
            <a:ext cx="3240000" cy="243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86239" y="645084"/>
            <a:ext cx="1486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00UT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26239" y="645084"/>
            <a:ext cx="1486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06UT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86239" y="3767581"/>
            <a:ext cx="1486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12UT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26239" y="3767581"/>
            <a:ext cx="1486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18UT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198"/>
      </p:ext>
    </p:extLst>
  </p:cSld>
  <p:clrMapOvr>
    <a:masterClrMapping/>
  </p:clrMapOvr>
  <p:transition spd="slow" advTm="15321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UHAN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112858"/>
            <a:ext cx="2287062" cy="8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0"/>
          <a:stretch/>
        </p:blipFill>
        <p:spPr>
          <a:xfrm>
            <a:off x="445300" y="708148"/>
            <a:ext cx="5240829" cy="5574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2121" y="6344148"/>
            <a:ext cx="124401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SAPS onset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309241" y="6191527"/>
            <a:ext cx="170120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Peak poleward winds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060235" y="6344148"/>
            <a:ext cx="132109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SAPS closed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686129" y="2402702"/>
            <a:ext cx="3253563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The peak speed of the poleward wind changes </a:t>
            </a:r>
            <a:r>
              <a:rPr lang="en-US" altLang="zh-CN" dirty="0" smtClean="0">
                <a:latin typeface="Times New Roman" panose="02020603050405020304" pitchFamily="18" charset="0"/>
              </a:rPr>
              <a:t>occurs </a:t>
            </a:r>
            <a:r>
              <a:rPr lang="en-US" altLang="zh-CN" dirty="0">
                <a:latin typeface="Times New Roman" panose="02020603050405020304" pitchFamily="18" charset="0"/>
              </a:rPr>
              <a:t>at epoch time 01:40 </a:t>
            </a:r>
            <a:r>
              <a:rPr lang="en-US" altLang="zh-CN" dirty="0" smtClean="0">
                <a:latin typeface="Times New Roman" panose="02020603050405020304" pitchFamily="18" charset="0"/>
              </a:rPr>
              <a:t>and </a:t>
            </a:r>
            <a:r>
              <a:rPr lang="en-US" altLang="zh-CN" dirty="0">
                <a:latin typeface="Times New Roman" panose="02020603050405020304" pitchFamily="18" charset="0"/>
              </a:rPr>
              <a:t>~21 MLT, with a magnitude of ~56 m/s.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5736771" y="1224939"/>
            <a:ext cx="2815613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</a:rPr>
              <a:t>The </a:t>
            </a:r>
            <a:r>
              <a:rPr lang="en-US" altLang="zh-CN" dirty="0">
                <a:latin typeface="Times New Roman" panose="02020603050405020304" pitchFamily="18" charset="0"/>
              </a:rPr>
              <a:t>largest poleward winds by SAPS </a:t>
            </a:r>
            <a:r>
              <a:rPr lang="en-US" altLang="zh-CN" dirty="0" smtClean="0">
                <a:latin typeface="Times New Roman" panose="02020603050405020304" pitchFamily="18" charset="0"/>
              </a:rPr>
              <a:t>have </a:t>
            </a:r>
            <a:r>
              <a:rPr lang="en-US" altLang="zh-CN" dirty="0">
                <a:latin typeface="Times New Roman" panose="02020603050405020304" pitchFamily="18" charset="0"/>
              </a:rPr>
              <a:t>a magnitude of ~25 m/s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51878" y="86603"/>
            <a:ext cx="5240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FOCUS: 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meridional winds due to SAPS at 19-22 MLT and 30º~50º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MLat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36772" y="4081372"/>
            <a:ext cx="2322708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</a:rPr>
              <a:t>The largest poleward winds :~28 </a:t>
            </a:r>
            <a:r>
              <a:rPr lang="en-US" altLang="zh-CN" dirty="0">
                <a:latin typeface="Times New Roman" panose="02020603050405020304" pitchFamily="18" charset="0"/>
              </a:rPr>
              <a:t>m/s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718787" y="5175249"/>
            <a:ext cx="2340693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</a:rPr>
              <a:t>The largest poleward winds :~44 m/s</a:t>
            </a:r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2699238" y="1793630"/>
            <a:ext cx="290147" cy="25497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699238" y="3123730"/>
            <a:ext cx="290147" cy="25497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692041" y="4404537"/>
            <a:ext cx="290147" cy="25497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692040" y="5757144"/>
            <a:ext cx="290147" cy="25497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557993"/>
      </p:ext>
    </p:extLst>
  </p:cSld>
  <p:clrMapOvr>
    <a:masterClrMapping/>
  </p:clrMapOvr>
  <p:transition spd="slow" advTm="15321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UHAN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112858"/>
            <a:ext cx="2287062" cy="8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587635" y="308486"/>
            <a:ext cx="6078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Ion Drag (One of forces)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58139" y="3993141"/>
            <a:ext cx="62408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</a:rPr>
              <a:t>The ion drag by SAPS is westward in the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magnetic coordinates. </a:t>
            </a:r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Times New Roman" panose="02020603050405020304" pitchFamily="18" charset="0"/>
              </a:rPr>
              <a:t>When </a:t>
            </a:r>
            <a:r>
              <a:rPr lang="en-US" altLang="zh-CN" dirty="0">
                <a:latin typeface="Times New Roman" panose="02020603050405020304" pitchFamily="18" charset="0"/>
              </a:rPr>
              <a:t>it is projected or viewed in the geographic coordinates, it has two </a:t>
            </a:r>
            <a:r>
              <a:rPr lang="en-US" altLang="zh-CN" dirty="0" smtClean="0">
                <a:latin typeface="Times New Roman" panose="02020603050405020304" pitchFamily="18" charset="0"/>
              </a:rPr>
              <a:t>components: one </a:t>
            </a:r>
            <a:r>
              <a:rPr lang="en-US" altLang="zh-CN" dirty="0">
                <a:latin typeface="Times New Roman" panose="02020603050405020304" pitchFamily="18" charset="0"/>
              </a:rPr>
              <a:t>is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geographic westward </a:t>
            </a:r>
            <a:r>
              <a:rPr lang="en-US" altLang="zh-CN" dirty="0">
                <a:latin typeface="Times New Roman" panose="02020603050405020304" pitchFamily="18" charset="0"/>
              </a:rPr>
              <a:t>to drive </a:t>
            </a:r>
            <a:r>
              <a:rPr lang="en-US" altLang="zh-CN" dirty="0" smtClean="0">
                <a:latin typeface="Times New Roman" panose="02020603050405020304" pitchFamily="18" charset="0"/>
              </a:rPr>
              <a:t>westward </a:t>
            </a:r>
            <a:r>
              <a:rPr lang="en-US" altLang="zh-CN" dirty="0">
                <a:latin typeface="Times New Roman" panose="02020603050405020304" pitchFamily="18" charset="0"/>
              </a:rPr>
              <a:t>winds and the other is the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geographic northward</a:t>
            </a:r>
            <a:r>
              <a:rPr lang="en-US" altLang="zh-CN" dirty="0">
                <a:latin typeface="Times New Roman" panose="02020603050405020304" pitchFamily="18" charset="0"/>
              </a:rPr>
              <a:t> to contribute to poleward wind </a:t>
            </a:r>
            <a:r>
              <a:rPr lang="en-US" altLang="zh-CN" dirty="0" smtClean="0">
                <a:latin typeface="Times New Roman" panose="02020603050405020304" pitchFamily="18" charset="0"/>
              </a:rPr>
              <a:t>changes (06 and 18UT).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06325" y="831706"/>
            <a:ext cx="2466753" cy="5802433"/>
            <a:chOff x="736499" y="970507"/>
            <a:chExt cx="1921640" cy="50042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600"/>
            <a:stretch/>
          </p:blipFill>
          <p:spPr>
            <a:xfrm>
              <a:off x="736499" y="970507"/>
              <a:ext cx="1921640" cy="5004296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/>
          </p:nvCxnSpPr>
          <p:spPr>
            <a:xfrm flipH="1" flipV="1">
              <a:off x="1329070" y="2732567"/>
              <a:ext cx="637953" cy="2445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H="1" flipV="1">
              <a:off x="1967023" y="2732567"/>
              <a:ext cx="3546" cy="2445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H="1" flipV="1">
              <a:off x="1329070" y="2977116"/>
              <a:ext cx="655674" cy="6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Image result for earth magnetic field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92" y="1081933"/>
            <a:ext cx="4606750" cy="27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192"/>
      </p:ext>
    </p:extLst>
  </p:cSld>
  <p:clrMapOvr>
    <a:masterClrMapping/>
  </p:clrMapOvr>
  <p:transition spd="slow" advTm="15321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18977" y="230259"/>
            <a:ext cx="6754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7370" y="1330255"/>
            <a:ext cx="7649260" cy="4336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nighttime poleward wind changes induced by SAPS exhibit remarkable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variations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a maximum at 06 UT and a minimum at 00 UT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drag effects on the poleward wind changes result from the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between the geomagnetic and geographic poles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直接连接符 61"/>
          <p:cNvCxnSpPr/>
          <p:nvPr/>
        </p:nvCxnSpPr>
        <p:spPr bwMode="auto">
          <a:xfrm flipV="1">
            <a:off x="0" y="987049"/>
            <a:ext cx="9144000" cy="1777"/>
          </a:xfrm>
          <a:prstGeom prst="line">
            <a:avLst/>
          </a:prstGeom>
          <a:ln w="25400">
            <a:solidFill>
              <a:srgbClr val="044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WUHAN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112858"/>
            <a:ext cx="2287062" cy="8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159912"/>
      </p:ext>
    </p:extLst>
  </p:cSld>
  <p:clrMapOvr>
    <a:masterClrMapping/>
  </p:clrMapOvr>
  <p:transition spd="slow" advTm="15321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1.6"/>
</p:tagLst>
</file>

<file path=ppt/theme/theme1.xml><?xml version="1.0" encoding="utf-8"?>
<a:theme xmlns:a="http://schemas.openxmlformats.org/drawingml/2006/main" name="清风素材 https://12sc.taobao.com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5833</TotalTime>
  <Words>542</Words>
  <Application>Microsoft Office PowerPoint</Application>
  <PresentationFormat>全屏显示(4:3)</PresentationFormat>
  <Paragraphs>54</Paragraphs>
  <Slides>7</Slides>
  <Notes>7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等线</vt:lpstr>
      <vt:lpstr>等线 Light</vt:lpstr>
      <vt:lpstr>黑体</vt:lpstr>
      <vt:lpstr>宋体</vt:lpstr>
      <vt:lpstr>Arial</vt:lpstr>
      <vt:lpstr>Calibri</vt:lpstr>
      <vt:lpstr>Calibri Light</vt:lpstr>
      <vt:lpstr>Times New Roman</vt:lpstr>
      <vt:lpstr>Wingdings</vt:lpstr>
      <vt:lpstr>清风素材 https://12sc.taobao.com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12sc.taobao.com</dc:subject>
  <dc:creator>清风素材;12sc.taobao.com</dc:creator>
  <cp:keywords>12sc.taobao.com</cp:keywords>
  <dc:description>12sc.taobao.com</dc:description>
  <cp:lastModifiedBy>Zhang Kedeng</cp:lastModifiedBy>
  <cp:revision>811</cp:revision>
  <dcterms:created xsi:type="dcterms:W3CDTF">2015-04-13T12:15:43Z</dcterms:created>
  <dcterms:modified xsi:type="dcterms:W3CDTF">2020-04-21T01:28:52Z</dcterms:modified>
  <cp:category>12sc.taobao.com</cp:category>
  <cp:contentStatus>12sc.taobao.com</cp:contentStatus>
</cp:coreProperties>
</file>