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92" r:id="rId4"/>
    <p:sldId id="565" r:id="rId5"/>
    <p:sldId id="546" r:id="rId6"/>
    <p:sldId id="274" r:id="rId7"/>
    <p:sldId id="379" r:id="rId8"/>
    <p:sldId id="569" r:id="rId9"/>
    <p:sldId id="568" r:id="rId10"/>
    <p:sldId id="553" r:id="rId11"/>
    <p:sldId id="542" r:id="rId12"/>
    <p:sldId id="285" r:id="rId13"/>
    <p:sldId id="427" r:id="rId14"/>
    <p:sldId id="356" r:id="rId15"/>
    <p:sldId id="566" r:id="rId16"/>
    <p:sldId id="268" r:id="rId17"/>
    <p:sldId id="297" r:id="rId18"/>
    <p:sldId id="563" r:id="rId19"/>
    <p:sldId id="567"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99"/>
    <p:restoredTop sz="93610"/>
  </p:normalViewPr>
  <p:slideViewPr>
    <p:cSldViewPr snapToGrid="0" snapToObjects="1">
      <p:cViewPr varScale="1">
        <p:scale>
          <a:sx n="111" d="100"/>
          <a:sy n="111" d="100"/>
        </p:scale>
        <p:origin x="672" y="200"/>
      </p:cViewPr>
      <p:guideLst/>
    </p:cSldViewPr>
  </p:slideViewPr>
  <p:notesTextViewPr>
    <p:cViewPr>
      <p:scale>
        <a:sx n="1" d="1"/>
        <a:sy n="1" d="1"/>
      </p:scale>
      <p:origin x="0" y="0"/>
    </p:cViewPr>
  </p:notesTextViewPr>
  <p:sorterViewPr>
    <p:cViewPr>
      <p:scale>
        <a:sx n="52" d="100"/>
        <a:sy n="5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A2D77-FB13-984A-BFB8-FD4A0BAD8FCB}" type="datetimeFigureOut">
              <a:rPr kumimoji="1" lang="ja-JP" altLang="en-US" smtClean="0"/>
              <a:t>2020/4/16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48816-FDE1-5D4A-B929-C989342D4B83}" type="slidenum">
              <a:rPr kumimoji="1" lang="ja-JP" altLang="en-US" smtClean="0"/>
              <a:t>‹#›</a:t>
            </a:fld>
            <a:endParaRPr kumimoji="1" lang="ja-JP" altLang="en-US"/>
          </a:p>
        </p:txBody>
      </p:sp>
    </p:spTree>
    <p:extLst>
      <p:ext uri="{BB962C8B-B14F-4D97-AF65-F5344CB8AC3E}">
        <p14:creationId xmlns:p14="http://schemas.microsoft.com/office/powerpoint/2010/main" val="7202655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ノート プレースホルダー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ja-JP" altLang="en-US">
              <a:latin typeface="Calibri" charset="0"/>
              <a:ea typeface="ＭＳ Ｐゴシック" charset="0"/>
              <a:cs typeface="ＭＳ Ｐゴシック" charset="0"/>
            </a:endParaRPr>
          </a:p>
        </p:txBody>
      </p:sp>
      <p:sp>
        <p:nvSpPr>
          <p:cNvPr id="22531" name="スライド番号プレースホルダー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1800">
                <a:solidFill>
                  <a:schemeClr val="tx1"/>
                </a:solidFill>
                <a:latin typeface="Arial" charset="0"/>
                <a:ea typeface="ＭＳ Ｐゴシック" charset="0"/>
                <a:cs typeface="ＭＳ Ｐゴシック" charset="0"/>
              </a:defRPr>
            </a:lvl1pPr>
            <a:lvl2pPr marL="685817" indent="-263776">
              <a:defRPr kumimoji="1" sz="1800">
                <a:solidFill>
                  <a:schemeClr val="tx1"/>
                </a:solidFill>
                <a:latin typeface="Arial" charset="0"/>
                <a:ea typeface="ＭＳ Ｐゴシック" charset="0"/>
              </a:defRPr>
            </a:lvl2pPr>
            <a:lvl3pPr marL="1055103" indent="-211021">
              <a:defRPr kumimoji="1" sz="1800">
                <a:solidFill>
                  <a:schemeClr val="tx1"/>
                </a:solidFill>
                <a:latin typeface="Arial" charset="0"/>
                <a:ea typeface="ＭＳ Ｐゴシック" charset="0"/>
              </a:defRPr>
            </a:lvl3pPr>
            <a:lvl4pPr marL="1477145" indent="-211021">
              <a:defRPr kumimoji="1" sz="1800">
                <a:solidFill>
                  <a:schemeClr val="tx1"/>
                </a:solidFill>
                <a:latin typeface="Arial" charset="0"/>
                <a:ea typeface="ＭＳ Ｐゴシック" charset="0"/>
              </a:defRPr>
            </a:lvl4pPr>
            <a:lvl5pPr marL="1899186" indent="-211021">
              <a:defRPr kumimoji="1" sz="1800">
                <a:solidFill>
                  <a:schemeClr val="tx1"/>
                </a:solidFill>
                <a:latin typeface="Arial" charset="0"/>
                <a:ea typeface="ＭＳ Ｐゴシック" charset="0"/>
              </a:defRPr>
            </a:lvl5pPr>
            <a:lvl6pPr marL="2321227" indent="-211021" fontAlgn="base">
              <a:spcBef>
                <a:spcPct val="20000"/>
              </a:spcBef>
              <a:spcAft>
                <a:spcPct val="0"/>
              </a:spcAft>
              <a:buFont typeface="Arial" charset="0"/>
              <a:defRPr kumimoji="1" sz="1800">
                <a:solidFill>
                  <a:schemeClr val="tx1"/>
                </a:solidFill>
                <a:latin typeface="Arial" charset="0"/>
                <a:ea typeface="ＭＳ Ｐゴシック" charset="0"/>
              </a:defRPr>
            </a:lvl6pPr>
            <a:lvl7pPr marL="2743269" indent="-211021" fontAlgn="base">
              <a:spcBef>
                <a:spcPct val="20000"/>
              </a:spcBef>
              <a:spcAft>
                <a:spcPct val="0"/>
              </a:spcAft>
              <a:buFont typeface="Arial" charset="0"/>
              <a:defRPr kumimoji="1" sz="1800">
                <a:solidFill>
                  <a:schemeClr val="tx1"/>
                </a:solidFill>
                <a:latin typeface="Arial" charset="0"/>
                <a:ea typeface="ＭＳ Ｐゴシック" charset="0"/>
              </a:defRPr>
            </a:lvl7pPr>
            <a:lvl8pPr marL="3165310" indent="-211021" fontAlgn="base">
              <a:spcBef>
                <a:spcPct val="20000"/>
              </a:spcBef>
              <a:spcAft>
                <a:spcPct val="0"/>
              </a:spcAft>
              <a:buFont typeface="Arial" charset="0"/>
              <a:defRPr kumimoji="1" sz="1800">
                <a:solidFill>
                  <a:schemeClr val="tx1"/>
                </a:solidFill>
                <a:latin typeface="Arial" charset="0"/>
                <a:ea typeface="ＭＳ Ｐゴシック" charset="0"/>
              </a:defRPr>
            </a:lvl8pPr>
            <a:lvl9pPr marL="3587351" indent="-211021" fontAlgn="base">
              <a:spcBef>
                <a:spcPct val="20000"/>
              </a:spcBef>
              <a:spcAft>
                <a:spcPct val="0"/>
              </a:spcAft>
              <a:buFont typeface="Arial" charset="0"/>
              <a:defRPr kumimoji="1" sz="1800">
                <a:solidFill>
                  <a:schemeClr val="tx1"/>
                </a:solidFill>
                <a:latin typeface="Arial" charset="0"/>
                <a:ea typeface="ＭＳ Ｐゴシック" charset="0"/>
              </a:defRPr>
            </a:lvl9pPr>
          </a:lstStyle>
          <a:p>
            <a:fld id="{256CD0CC-7E9E-9246-82BB-A23F1A82719B}" type="slidenum">
              <a:rPr lang="ja-JP" altLang="en-US" sz="1200">
                <a:latin typeface="Calibri" charset="0"/>
              </a:rPr>
              <a:pPr/>
              <a:t>3</a:t>
            </a:fld>
            <a:endParaRPr lang="ja-JP" altLang="en-US" sz="1200">
              <a:latin typeface="Calibri" charset="0"/>
            </a:endParaRPr>
          </a:p>
        </p:txBody>
      </p:sp>
    </p:spTree>
    <p:extLst>
      <p:ext uri="{BB962C8B-B14F-4D97-AF65-F5344CB8AC3E}">
        <p14:creationId xmlns:p14="http://schemas.microsoft.com/office/powerpoint/2010/main" val="143455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B48816-FDE1-5D4A-B929-C989342D4B83}" type="slidenum">
              <a:rPr kumimoji="1" lang="ja-JP" altLang="en-US" smtClean="0"/>
              <a:t>19</a:t>
            </a:fld>
            <a:endParaRPr kumimoji="1" lang="ja-JP" altLang="en-US"/>
          </a:p>
        </p:txBody>
      </p:sp>
    </p:spTree>
    <p:extLst>
      <p:ext uri="{BB962C8B-B14F-4D97-AF65-F5344CB8AC3E}">
        <p14:creationId xmlns:p14="http://schemas.microsoft.com/office/powerpoint/2010/main" val="77502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D93597-B13F-A84E-B008-DC763037873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AA3EAF2-8BB5-3242-9E9D-6126D03FB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E61E19F-0BE0-C64B-BBA2-4CB0FE9DAB7C}"/>
              </a:ext>
            </a:extLst>
          </p:cNvPr>
          <p:cNvSpPr>
            <a:spLocks noGrp="1"/>
          </p:cNvSpPr>
          <p:nvPr>
            <p:ph type="dt" sz="half" idx="10"/>
          </p:nvPr>
        </p:nvSpPr>
        <p:spPr/>
        <p:txBody>
          <a:bodyPr/>
          <a:lstStyle/>
          <a:p>
            <a:fld id="{9D0F001D-6AA0-0F4A-82C8-3DFD70FBDBFA}" type="datetimeFigureOut">
              <a:rPr kumimoji="1" lang="ja-JP" altLang="en-US" smtClean="0"/>
              <a:t>2020/4/16</a:t>
            </a:fld>
            <a:endParaRPr kumimoji="1" lang="ja-JP" altLang="en-US"/>
          </a:p>
        </p:txBody>
      </p:sp>
      <p:sp>
        <p:nvSpPr>
          <p:cNvPr id="5" name="フッター プレースホルダー 4">
            <a:extLst>
              <a:ext uri="{FF2B5EF4-FFF2-40B4-BE49-F238E27FC236}">
                <a16:creationId xmlns:a16="http://schemas.microsoft.com/office/drawing/2014/main" id="{43B49DFB-CD2F-5344-9298-39F67A25E6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3E21FF-4F50-8540-A937-A51F7A479C37}"/>
              </a:ext>
            </a:extLst>
          </p:cNvPr>
          <p:cNvSpPr>
            <a:spLocks noGrp="1"/>
          </p:cNvSpPr>
          <p:nvPr>
            <p:ph type="sldNum" sz="quarter" idx="12"/>
          </p:nvPr>
        </p:nvSpPr>
        <p:spPr/>
        <p:txBody>
          <a:bodyPr/>
          <a:lstStyle/>
          <a:p>
            <a:fld id="{D5F74907-5D15-C54B-95D3-7C1C2E70B0E3}" type="slidenum">
              <a:rPr kumimoji="1" lang="ja-JP" altLang="en-US" smtClean="0"/>
              <a:t>‹#›</a:t>
            </a:fld>
            <a:endParaRPr kumimoji="1" lang="ja-JP" altLang="en-US"/>
          </a:p>
        </p:txBody>
      </p:sp>
    </p:spTree>
    <p:extLst>
      <p:ext uri="{BB962C8B-B14F-4D97-AF65-F5344CB8AC3E}">
        <p14:creationId xmlns:p14="http://schemas.microsoft.com/office/powerpoint/2010/main" val="259019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0A732-7454-F443-B0C4-A44666271FE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427F039-9F54-E540-BCD4-A99D1E4FF78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13EF47F-742D-6F40-90F0-0674CC2FB829}"/>
              </a:ext>
            </a:extLst>
          </p:cNvPr>
          <p:cNvSpPr>
            <a:spLocks noGrp="1"/>
          </p:cNvSpPr>
          <p:nvPr>
            <p:ph type="dt" sz="half" idx="10"/>
          </p:nvPr>
        </p:nvSpPr>
        <p:spPr/>
        <p:txBody>
          <a:bodyPr/>
          <a:lstStyle/>
          <a:p>
            <a:fld id="{9D0F001D-6AA0-0F4A-82C8-3DFD70FBDBFA}" type="datetimeFigureOut">
              <a:rPr kumimoji="1" lang="ja-JP" altLang="en-US" smtClean="0"/>
              <a:t>2020/4/16</a:t>
            </a:fld>
            <a:endParaRPr kumimoji="1" lang="ja-JP" altLang="en-US"/>
          </a:p>
        </p:txBody>
      </p:sp>
      <p:sp>
        <p:nvSpPr>
          <p:cNvPr id="5" name="フッター プレースホルダー 4">
            <a:extLst>
              <a:ext uri="{FF2B5EF4-FFF2-40B4-BE49-F238E27FC236}">
                <a16:creationId xmlns:a16="http://schemas.microsoft.com/office/drawing/2014/main" id="{BE7FF447-A84E-9E46-8675-D6795C7F02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372E88-9853-6648-AA3E-8564BAD5EC16}"/>
              </a:ext>
            </a:extLst>
          </p:cNvPr>
          <p:cNvSpPr>
            <a:spLocks noGrp="1"/>
          </p:cNvSpPr>
          <p:nvPr>
            <p:ph type="sldNum" sz="quarter" idx="12"/>
          </p:nvPr>
        </p:nvSpPr>
        <p:spPr/>
        <p:txBody>
          <a:bodyPr/>
          <a:lstStyle/>
          <a:p>
            <a:fld id="{D5F74907-5D15-C54B-95D3-7C1C2E70B0E3}" type="slidenum">
              <a:rPr kumimoji="1" lang="ja-JP" altLang="en-US" smtClean="0"/>
              <a:t>‹#›</a:t>
            </a:fld>
            <a:endParaRPr kumimoji="1" lang="ja-JP" altLang="en-US"/>
          </a:p>
        </p:txBody>
      </p:sp>
    </p:spTree>
    <p:extLst>
      <p:ext uri="{BB962C8B-B14F-4D97-AF65-F5344CB8AC3E}">
        <p14:creationId xmlns:p14="http://schemas.microsoft.com/office/powerpoint/2010/main" val="203750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33469C7-33EC-4F41-A731-15D4CBBC0A0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63DBFE4-1CB7-2A42-B711-CD6C5329807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C71DF7-F0B0-534E-8AB4-4D84C263B9AD}"/>
              </a:ext>
            </a:extLst>
          </p:cNvPr>
          <p:cNvSpPr>
            <a:spLocks noGrp="1"/>
          </p:cNvSpPr>
          <p:nvPr>
            <p:ph type="dt" sz="half" idx="10"/>
          </p:nvPr>
        </p:nvSpPr>
        <p:spPr/>
        <p:txBody>
          <a:bodyPr/>
          <a:lstStyle/>
          <a:p>
            <a:fld id="{9D0F001D-6AA0-0F4A-82C8-3DFD70FBDBFA}" type="datetimeFigureOut">
              <a:rPr kumimoji="1" lang="ja-JP" altLang="en-US" smtClean="0"/>
              <a:t>2020/4/16</a:t>
            </a:fld>
            <a:endParaRPr kumimoji="1" lang="ja-JP" altLang="en-US"/>
          </a:p>
        </p:txBody>
      </p:sp>
      <p:sp>
        <p:nvSpPr>
          <p:cNvPr id="5" name="フッター プレースホルダー 4">
            <a:extLst>
              <a:ext uri="{FF2B5EF4-FFF2-40B4-BE49-F238E27FC236}">
                <a16:creationId xmlns:a16="http://schemas.microsoft.com/office/drawing/2014/main" id="{F835333B-01E5-C444-A863-41522B5F15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2D69DF-1150-6D4C-B5A8-8989BED8BC4E}"/>
              </a:ext>
            </a:extLst>
          </p:cNvPr>
          <p:cNvSpPr>
            <a:spLocks noGrp="1"/>
          </p:cNvSpPr>
          <p:nvPr>
            <p:ph type="sldNum" sz="quarter" idx="12"/>
          </p:nvPr>
        </p:nvSpPr>
        <p:spPr/>
        <p:txBody>
          <a:bodyPr/>
          <a:lstStyle/>
          <a:p>
            <a:fld id="{D5F74907-5D15-C54B-95D3-7C1C2E70B0E3}" type="slidenum">
              <a:rPr kumimoji="1" lang="ja-JP" altLang="en-US" smtClean="0"/>
              <a:t>‹#›</a:t>
            </a:fld>
            <a:endParaRPr kumimoji="1" lang="ja-JP" altLang="en-US"/>
          </a:p>
        </p:txBody>
      </p:sp>
    </p:spTree>
    <p:extLst>
      <p:ext uri="{BB962C8B-B14F-4D97-AF65-F5344CB8AC3E}">
        <p14:creationId xmlns:p14="http://schemas.microsoft.com/office/powerpoint/2010/main" val="71360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006E3A-3597-9746-B1EE-4FE64E70731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617731-BB25-6746-AB8C-89C778A1C9C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4190A6-A243-7A41-845B-4441EC875BC7}"/>
              </a:ext>
            </a:extLst>
          </p:cNvPr>
          <p:cNvSpPr>
            <a:spLocks noGrp="1"/>
          </p:cNvSpPr>
          <p:nvPr>
            <p:ph type="dt" sz="half" idx="10"/>
          </p:nvPr>
        </p:nvSpPr>
        <p:spPr/>
        <p:txBody>
          <a:bodyPr/>
          <a:lstStyle/>
          <a:p>
            <a:fld id="{9D0F001D-6AA0-0F4A-82C8-3DFD70FBDBFA}" type="datetimeFigureOut">
              <a:rPr kumimoji="1" lang="ja-JP" altLang="en-US" smtClean="0"/>
              <a:t>2020/4/16</a:t>
            </a:fld>
            <a:endParaRPr kumimoji="1" lang="ja-JP" altLang="en-US"/>
          </a:p>
        </p:txBody>
      </p:sp>
      <p:sp>
        <p:nvSpPr>
          <p:cNvPr id="5" name="フッター プレースホルダー 4">
            <a:extLst>
              <a:ext uri="{FF2B5EF4-FFF2-40B4-BE49-F238E27FC236}">
                <a16:creationId xmlns:a16="http://schemas.microsoft.com/office/drawing/2014/main" id="{08831455-4EB3-7F44-B05A-EE7C587854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2996B7-5A18-724D-9AAF-26D256892F1F}"/>
              </a:ext>
            </a:extLst>
          </p:cNvPr>
          <p:cNvSpPr>
            <a:spLocks noGrp="1"/>
          </p:cNvSpPr>
          <p:nvPr>
            <p:ph type="sldNum" sz="quarter" idx="12"/>
          </p:nvPr>
        </p:nvSpPr>
        <p:spPr/>
        <p:txBody>
          <a:bodyPr/>
          <a:lstStyle/>
          <a:p>
            <a:fld id="{D5F74907-5D15-C54B-95D3-7C1C2E70B0E3}" type="slidenum">
              <a:rPr kumimoji="1" lang="ja-JP" altLang="en-US" smtClean="0"/>
              <a:t>‹#›</a:t>
            </a:fld>
            <a:endParaRPr kumimoji="1" lang="ja-JP" altLang="en-US"/>
          </a:p>
        </p:txBody>
      </p:sp>
    </p:spTree>
    <p:extLst>
      <p:ext uri="{BB962C8B-B14F-4D97-AF65-F5344CB8AC3E}">
        <p14:creationId xmlns:p14="http://schemas.microsoft.com/office/powerpoint/2010/main" val="286388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C3AAED-1527-BC4C-80AF-28C6FCBF844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12532AB-33DD-DE43-A040-EFAD6EDDD6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A429620-9B2B-AF48-B006-15998F168401}"/>
              </a:ext>
            </a:extLst>
          </p:cNvPr>
          <p:cNvSpPr>
            <a:spLocks noGrp="1"/>
          </p:cNvSpPr>
          <p:nvPr>
            <p:ph type="dt" sz="half" idx="10"/>
          </p:nvPr>
        </p:nvSpPr>
        <p:spPr/>
        <p:txBody>
          <a:bodyPr/>
          <a:lstStyle/>
          <a:p>
            <a:fld id="{9D0F001D-6AA0-0F4A-82C8-3DFD70FBDBFA}" type="datetimeFigureOut">
              <a:rPr kumimoji="1" lang="ja-JP" altLang="en-US" smtClean="0"/>
              <a:t>2020/4/16</a:t>
            </a:fld>
            <a:endParaRPr kumimoji="1" lang="ja-JP" altLang="en-US"/>
          </a:p>
        </p:txBody>
      </p:sp>
      <p:sp>
        <p:nvSpPr>
          <p:cNvPr id="5" name="フッター プレースホルダー 4">
            <a:extLst>
              <a:ext uri="{FF2B5EF4-FFF2-40B4-BE49-F238E27FC236}">
                <a16:creationId xmlns:a16="http://schemas.microsoft.com/office/drawing/2014/main" id="{B092AC1E-3490-0D4B-B035-D03A8C3401E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DCA0CE-1BF2-6246-9DA9-A84B31253C2A}"/>
              </a:ext>
            </a:extLst>
          </p:cNvPr>
          <p:cNvSpPr>
            <a:spLocks noGrp="1"/>
          </p:cNvSpPr>
          <p:nvPr>
            <p:ph type="sldNum" sz="quarter" idx="12"/>
          </p:nvPr>
        </p:nvSpPr>
        <p:spPr/>
        <p:txBody>
          <a:bodyPr/>
          <a:lstStyle/>
          <a:p>
            <a:fld id="{D5F74907-5D15-C54B-95D3-7C1C2E70B0E3}" type="slidenum">
              <a:rPr kumimoji="1" lang="ja-JP" altLang="en-US" smtClean="0"/>
              <a:t>‹#›</a:t>
            </a:fld>
            <a:endParaRPr kumimoji="1" lang="ja-JP" altLang="en-US"/>
          </a:p>
        </p:txBody>
      </p:sp>
    </p:spTree>
    <p:extLst>
      <p:ext uri="{BB962C8B-B14F-4D97-AF65-F5344CB8AC3E}">
        <p14:creationId xmlns:p14="http://schemas.microsoft.com/office/powerpoint/2010/main" val="215685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39C51F-EC6E-F54A-A040-D5DBA745136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AB7C1EE-1728-094C-B4C6-3DE693487C8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9400311-99E2-0A44-AB12-F82733C8B88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8D96C46-9725-5143-998A-57FCE85F46A0}"/>
              </a:ext>
            </a:extLst>
          </p:cNvPr>
          <p:cNvSpPr>
            <a:spLocks noGrp="1"/>
          </p:cNvSpPr>
          <p:nvPr>
            <p:ph type="dt" sz="half" idx="10"/>
          </p:nvPr>
        </p:nvSpPr>
        <p:spPr/>
        <p:txBody>
          <a:bodyPr/>
          <a:lstStyle/>
          <a:p>
            <a:fld id="{9D0F001D-6AA0-0F4A-82C8-3DFD70FBDBFA}" type="datetimeFigureOut">
              <a:rPr kumimoji="1" lang="ja-JP" altLang="en-US" smtClean="0"/>
              <a:t>2020/4/16</a:t>
            </a:fld>
            <a:endParaRPr kumimoji="1" lang="ja-JP" altLang="en-US"/>
          </a:p>
        </p:txBody>
      </p:sp>
      <p:sp>
        <p:nvSpPr>
          <p:cNvPr id="6" name="フッター プレースホルダー 5">
            <a:extLst>
              <a:ext uri="{FF2B5EF4-FFF2-40B4-BE49-F238E27FC236}">
                <a16:creationId xmlns:a16="http://schemas.microsoft.com/office/drawing/2014/main" id="{D639E647-0847-7D4E-BAF4-D5B79DA78C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B1D5E5-C7BB-6E42-958E-A54CAD1EB04D}"/>
              </a:ext>
            </a:extLst>
          </p:cNvPr>
          <p:cNvSpPr>
            <a:spLocks noGrp="1"/>
          </p:cNvSpPr>
          <p:nvPr>
            <p:ph type="sldNum" sz="quarter" idx="12"/>
          </p:nvPr>
        </p:nvSpPr>
        <p:spPr/>
        <p:txBody>
          <a:bodyPr/>
          <a:lstStyle/>
          <a:p>
            <a:fld id="{D5F74907-5D15-C54B-95D3-7C1C2E70B0E3}" type="slidenum">
              <a:rPr kumimoji="1" lang="ja-JP" altLang="en-US" smtClean="0"/>
              <a:t>‹#›</a:t>
            </a:fld>
            <a:endParaRPr kumimoji="1" lang="ja-JP" altLang="en-US"/>
          </a:p>
        </p:txBody>
      </p:sp>
    </p:spTree>
    <p:extLst>
      <p:ext uri="{BB962C8B-B14F-4D97-AF65-F5344CB8AC3E}">
        <p14:creationId xmlns:p14="http://schemas.microsoft.com/office/powerpoint/2010/main" val="132645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D3BCE6-E6B2-9B40-922B-8D02C6CE9E5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D5568C-8C6B-F64B-A551-61EA21F4FD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A6D2933-9227-5B4A-BEFD-E5016CF6F22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C3E213E-34AC-4B4F-B593-2D95513A1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8D6E19-13BC-4C4F-ABDD-AEFBF1D4872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43B3E84-0E18-834A-8CC5-B4B4973159BC}"/>
              </a:ext>
            </a:extLst>
          </p:cNvPr>
          <p:cNvSpPr>
            <a:spLocks noGrp="1"/>
          </p:cNvSpPr>
          <p:nvPr>
            <p:ph type="dt" sz="half" idx="10"/>
          </p:nvPr>
        </p:nvSpPr>
        <p:spPr/>
        <p:txBody>
          <a:bodyPr/>
          <a:lstStyle/>
          <a:p>
            <a:fld id="{9D0F001D-6AA0-0F4A-82C8-3DFD70FBDBFA}" type="datetimeFigureOut">
              <a:rPr kumimoji="1" lang="ja-JP" altLang="en-US" smtClean="0"/>
              <a:t>2020/4/16</a:t>
            </a:fld>
            <a:endParaRPr kumimoji="1" lang="ja-JP" altLang="en-US"/>
          </a:p>
        </p:txBody>
      </p:sp>
      <p:sp>
        <p:nvSpPr>
          <p:cNvPr id="8" name="フッター プレースホルダー 7">
            <a:extLst>
              <a:ext uri="{FF2B5EF4-FFF2-40B4-BE49-F238E27FC236}">
                <a16:creationId xmlns:a16="http://schemas.microsoft.com/office/drawing/2014/main" id="{3BE67606-BB93-ED4C-83D1-8546A182C2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DE6B3DA-9564-AA4D-89A2-96AF49EA20E0}"/>
              </a:ext>
            </a:extLst>
          </p:cNvPr>
          <p:cNvSpPr>
            <a:spLocks noGrp="1"/>
          </p:cNvSpPr>
          <p:nvPr>
            <p:ph type="sldNum" sz="quarter" idx="12"/>
          </p:nvPr>
        </p:nvSpPr>
        <p:spPr/>
        <p:txBody>
          <a:bodyPr/>
          <a:lstStyle/>
          <a:p>
            <a:fld id="{D5F74907-5D15-C54B-95D3-7C1C2E70B0E3}" type="slidenum">
              <a:rPr kumimoji="1" lang="ja-JP" altLang="en-US" smtClean="0"/>
              <a:t>‹#›</a:t>
            </a:fld>
            <a:endParaRPr kumimoji="1" lang="ja-JP" altLang="en-US"/>
          </a:p>
        </p:txBody>
      </p:sp>
    </p:spTree>
    <p:extLst>
      <p:ext uri="{BB962C8B-B14F-4D97-AF65-F5344CB8AC3E}">
        <p14:creationId xmlns:p14="http://schemas.microsoft.com/office/powerpoint/2010/main" val="277965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686B70-E21F-494A-952A-017C98126BF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0B1133-533C-4044-A08E-9917EA03DCBC}"/>
              </a:ext>
            </a:extLst>
          </p:cNvPr>
          <p:cNvSpPr>
            <a:spLocks noGrp="1"/>
          </p:cNvSpPr>
          <p:nvPr>
            <p:ph type="dt" sz="half" idx="10"/>
          </p:nvPr>
        </p:nvSpPr>
        <p:spPr/>
        <p:txBody>
          <a:bodyPr/>
          <a:lstStyle/>
          <a:p>
            <a:fld id="{9D0F001D-6AA0-0F4A-82C8-3DFD70FBDBFA}" type="datetimeFigureOut">
              <a:rPr kumimoji="1" lang="ja-JP" altLang="en-US" smtClean="0"/>
              <a:t>2020/4/16</a:t>
            </a:fld>
            <a:endParaRPr kumimoji="1" lang="ja-JP" altLang="en-US"/>
          </a:p>
        </p:txBody>
      </p:sp>
      <p:sp>
        <p:nvSpPr>
          <p:cNvPr id="4" name="フッター プレースホルダー 3">
            <a:extLst>
              <a:ext uri="{FF2B5EF4-FFF2-40B4-BE49-F238E27FC236}">
                <a16:creationId xmlns:a16="http://schemas.microsoft.com/office/drawing/2014/main" id="{E80FAAA4-0F35-C14A-8191-3F9B3B6EFF5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320C187-D94F-2A47-A18C-91C06934233B}"/>
              </a:ext>
            </a:extLst>
          </p:cNvPr>
          <p:cNvSpPr>
            <a:spLocks noGrp="1"/>
          </p:cNvSpPr>
          <p:nvPr>
            <p:ph type="sldNum" sz="quarter" idx="12"/>
          </p:nvPr>
        </p:nvSpPr>
        <p:spPr/>
        <p:txBody>
          <a:bodyPr/>
          <a:lstStyle/>
          <a:p>
            <a:fld id="{D5F74907-5D15-C54B-95D3-7C1C2E70B0E3}" type="slidenum">
              <a:rPr kumimoji="1" lang="ja-JP" altLang="en-US" smtClean="0"/>
              <a:t>‹#›</a:t>
            </a:fld>
            <a:endParaRPr kumimoji="1" lang="ja-JP" altLang="en-US"/>
          </a:p>
        </p:txBody>
      </p:sp>
    </p:spTree>
    <p:extLst>
      <p:ext uri="{BB962C8B-B14F-4D97-AF65-F5344CB8AC3E}">
        <p14:creationId xmlns:p14="http://schemas.microsoft.com/office/powerpoint/2010/main" val="1946081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567A42C-89C9-7E44-B26F-49EDF2578CD0}"/>
              </a:ext>
            </a:extLst>
          </p:cNvPr>
          <p:cNvSpPr>
            <a:spLocks noGrp="1"/>
          </p:cNvSpPr>
          <p:nvPr>
            <p:ph type="dt" sz="half" idx="10"/>
          </p:nvPr>
        </p:nvSpPr>
        <p:spPr/>
        <p:txBody>
          <a:bodyPr/>
          <a:lstStyle/>
          <a:p>
            <a:fld id="{9D0F001D-6AA0-0F4A-82C8-3DFD70FBDBFA}" type="datetimeFigureOut">
              <a:rPr kumimoji="1" lang="ja-JP" altLang="en-US" smtClean="0"/>
              <a:t>2020/4/16</a:t>
            </a:fld>
            <a:endParaRPr kumimoji="1" lang="ja-JP" altLang="en-US"/>
          </a:p>
        </p:txBody>
      </p:sp>
      <p:sp>
        <p:nvSpPr>
          <p:cNvPr id="3" name="フッター プレースホルダー 2">
            <a:extLst>
              <a:ext uri="{FF2B5EF4-FFF2-40B4-BE49-F238E27FC236}">
                <a16:creationId xmlns:a16="http://schemas.microsoft.com/office/drawing/2014/main" id="{F356E832-4F52-DA46-B79E-22B0BF747D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D23B30-6DE6-2441-A86F-7E52193A6B6B}"/>
              </a:ext>
            </a:extLst>
          </p:cNvPr>
          <p:cNvSpPr>
            <a:spLocks noGrp="1"/>
          </p:cNvSpPr>
          <p:nvPr>
            <p:ph type="sldNum" sz="quarter" idx="12"/>
          </p:nvPr>
        </p:nvSpPr>
        <p:spPr/>
        <p:txBody>
          <a:bodyPr/>
          <a:lstStyle/>
          <a:p>
            <a:fld id="{D5F74907-5D15-C54B-95D3-7C1C2E70B0E3}" type="slidenum">
              <a:rPr kumimoji="1" lang="ja-JP" altLang="en-US" smtClean="0"/>
              <a:t>‹#›</a:t>
            </a:fld>
            <a:endParaRPr kumimoji="1" lang="ja-JP" altLang="en-US"/>
          </a:p>
        </p:txBody>
      </p:sp>
    </p:spTree>
    <p:extLst>
      <p:ext uri="{BB962C8B-B14F-4D97-AF65-F5344CB8AC3E}">
        <p14:creationId xmlns:p14="http://schemas.microsoft.com/office/powerpoint/2010/main" val="3533026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E82390-2B9E-5B43-907F-545E95E3492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B7AE68-1D35-5344-90EA-D8651D501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11895E8-5115-F148-85EF-DD16286E6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A720269-73C9-3A49-9427-56A1552295D9}"/>
              </a:ext>
            </a:extLst>
          </p:cNvPr>
          <p:cNvSpPr>
            <a:spLocks noGrp="1"/>
          </p:cNvSpPr>
          <p:nvPr>
            <p:ph type="dt" sz="half" idx="10"/>
          </p:nvPr>
        </p:nvSpPr>
        <p:spPr/>
        <p:txBody>
          <a:bodyPr/>
          <a:lstStyle/>
          <a:p>
            <a:fld id="{9D0F001D-6AA0-0F4A-82C8-3DFD70FBDBFA}" type="datetimeFigureOut">
              <a:rPr kumimoji="1" lang="ja-JP" altLang="en-US" smtClean="0"/>
              <a:t>2020/4/16</a:t>
            </a:fld>
            <a:endParaRPr kumimoji="1" lang="ja-JP" altLang="en-US"/>
          </a:p>
        </p:txBody>
      </p:sp>
      <p:sp>
        <p:nvSpPr>
          <p:cNvPr id="6" name="フッター プレースホルダー 5">
            <a:extLst>
              <a:ext uri="{FF2B5EF4-FFF2-40B4-BE49-F238E27FC236}">
                <a16:creationId xmlns:a16="http://schemas.microsoft.com/office/drawing/2014/main" id="{AAED16DF-746C-1C47-A031-E2B136E74A6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4124486-1219-0745-8DDB-FAD627B897E2}"/>
              </a:ext>
            </a:extLst>
          </p:cNvPr>
          <p:cNvSpPr>
            <a:spLocks noGrp="1"/>
          </p:cNvSpPr>
          <p:nvPr>
            <p:ph type="sldNum" sz="quarter" idx="12"/>
          </p:nvPr>
        </p:nvSpPr>
        <p:spPr/>
        <p:txBody>
          <a:bodyPr/>
          <a:lstStyle/>
          <a:p>
            <a:fld id="{D5F74907-5D15-C54B-95D3-7C1C2E70B0E3}" type="slidenum">
              <a:rPr kumimoji="1" lang="ja-JP" altLang="en-US" smtClean="0"/>
              <a:t>‹#›</a:t>
            </a:fld>
            <a:endParaRPr kumimoji="1" lang="ja-JP" altLang="en-US"/>
          </a:p>
        </p:txBody>
      </p:sp>
    </p:spTree>
    <p:extLst>
      <p:ext uri="{BB962C8B-B14F-4D97-AF65-F5344CB8AC3E}">
        <p14:creationId xmlns:p14="http://schemas.microsoft.com/office/powerpoint/2010/main" val="233411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B04BE9-ACC8-FE48-9120-75B977E10CE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95434DE-3E17-C44E-AE89-2A390F8470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039FE44-BAF6-D54D-8FD8-4520F97B3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89B6170-5B6F-5646-9638-6CC4BAB03404}"/>
              </a:ext>
            </a:extLst>
          </p:cNvPr>
          <p:cNvSpPr>
            <a:spLocks noGrp="1"/>
          </p:cNvSpPr>
          <p:nvPr>
            <p:ph type="dt" sz="half" idx="10"/>
          </p:nvPr>
        </p:nvSpPr>
        <p:spPr/>
        <p:txBody>
          <a:bodyPr/>
          <a:lstStyle/>
          <a:p>
            <a:fld id="{9D0F001D-6AA0-0F4A-82C8-3DFD70FBDBFA}" type="datetimeFigureOut">
              <a:rPr kumimoji="1" lang="ja-JP" altLang="en-US" smtClean="0"/>
              <a:t>2020/4/16</a:t>
            </a:fld>
            <a:endParaRPr kumimoji="1" lang="ja-JP" altLang="en-US"/>
          </a:p>
        </p:txBody>
      </p:sp>
      <p:sp>
        <p:nvSpPr>
          <p:cNvPr id="6" name="フッター プレースホルダー 5">
            <a:extLst>
              <a:ext uri="{FF2B5EF4-FFF2-40B4-BE49-F238E27FC236}">
                <a16:creationId xmlns:a16="http://schemas.microsoft.com/office/drawing/2014/main" id="{6F7FC60D-5E2E-6B4C-99ED-DB092A9C97C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CE5A911-6A43-DF47-8947-FDC236544F2C}"/>
              </a:ext>
            </a:extLst>
          </p:cNvPr>
          <p:cNvSpPr>
            <a:spLocks noGrp="1"/>
          </p:cNvSpPr>
          <p:nvPr>
            <p:ph type="sldNum" sz="quarter" idx="12"/>
          </p:nvPr>
        </p:nvSpPr>
        <p:spPr/>
        <p:txBody>
          <a:bodyPr/>
          <a:lstStyle/>
          <a:p>
            <a:fld id="{D5F74907-5D15-C54B-95D3-7C1C2E70B0E3}" type="slidenum">
              <a:rPr kumimoji="1" lang="ja-JP" altLang="en-US" smtClean="0"/>
              <a:t>‹#›</a:t>
            </a:fld>
            <a:endParaRPr kumimoji="1" lang="ja-JP" altLang="en-US"/>
          </a:p>
        </p:txBody>
      </p:sp>
    </p:spTree>
    <p:extLst>
      <p:ext uri="{BB962C8B-B14F-4D97-AF65-F5344CB8AC3E}">
        <p14:creationId xmlns:p14="http://schemas.microsoft.com/office/powerpoint/2010/main" val="295517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2CFB42B-18EA-0D4D-B1FB-655938C4E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D350C3-7CC8-6943-A9E2-102DBF890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FAF088-E342-E04C-A700-C02EDADAD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F001D-6AA0-0F4A-82C8-3DFD70FBDBFA}" type="datetimeFigureOut">
              <a:rPr kumimoji="1" lang="ja-JP" altLang="en-US" smtClean="0"/>
              <a:t>2020/4/16</a:t>
            </a:fld>
            <a:endParaRPr kumimoji="1" lang="ja-JP" altLang="en-US"/>
          </a:p>
        </p:txBody>
      </p:sp>
      <p:sp>
        <p:nvSpPr>
          <p:cNvPr id="5" name="フッター プレースホルダー 4">
            <a:extLst>
              <a:ext uri="{FF2B5EF4-FFF2-40B4-BE49-F238E27FC236}">
                <a16:creationId xmlns:a16="http://schemas.microsoft.com/office/drawing/2014/main" id="{1D07C0C5-6CBC-A541-B18A-016BB1F92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F6B6071-4406-BD42-B50A-ACB65A017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74907-5D15-C54B-95D3-7C1C2E70B0E3}" type="slidenum">
              <a:rPr kumimoji="1" lang="ja-JP" altLang="en-US" smtClean="0"/>
              <a:t>‹#›</a:t>
            </a:fld>
            <a:endParaRPr kumimoji="1" lang="ja-JP" altLang="en-US"/>
          </a:p>
        </p:txBody>
      </p:sp>
    </p:spTree>
    <p:extLst>
      <p:ext uri="{BB962C8B-B14F-4D97-AF65-F5344CB8AC3E}">
        <p14:creationId xmlns:p14="http://schemas.microsoft.com/office/powerpoint/2010/main" val="2752083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towardsdatascience.com/rootstrap-dikw-model-32cef9ae6dfb" TargetMode="External"/><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E5781E-7ED1-7444-A320-C8D162D3B9E7}"/>
              </a:ext>
            </a:extLst>
          </p:cNvPr>
          <p:cNvSpPr>
            <a:spLocks noGrp="1"/>
          </p:cNvSpPr>
          <p:nvPr>
            <p:ph type="ctrTitle"/>
          </p:nvPr>
        </p:nvSpPr>
        <p:spPr>
          <a:xfrm>
            <a:off x="1036781" y="1743410"/>
            <a:ext cx="10106526" cy="1277937"/>
          </a:xfrm>
        </p:spPr>
        <p:txBody>
          <a:bodyPr>
            <a:noAutofit/>
          </a:bodyPr>
          <a:lstStyle/>
          <a:p>
            <a:pPr algn="l"/>
            <a:r>
              <a:rPr kumimoji="1" lang="en-US" altLang="ja-JP" sz="4400" dirty="0">
                <a:latin typeface="Calibri" panose="020F0502020204030204" pitchFamily="34" charset="0"/>
                <a:cs typeface="Calibri" panose="020F0502020204030204" pitchFamily="34" charset="0"/>
              </a:rPr>
              <a:t>Habitat map plays an active role for coastal eco-DRR by multi-stakeholders</a:t>
            </a:r>
            <a:endParaRPr kumimoji="1" lang="ja-JP" altLang="en-US" sz="4400">
              <a:latin typeface="Calibri" panose="020F0502020204030204" pitchFamily="34" charset="0"/>
              <a:cs typeface="Calibri" panose="020F0502020204030204" pitchFamily="34" charset="0"/>
            </a:endParaRPr>
          </a:p>
        </p:txBody>
      </p:sp>
      <p:sp>
        <p:nvSpPr>
          <p:cNvPr id="3" name="字幕 2">
            <a:extLst>
              <a:ext uri="{FF2B5EF4-FFF2-40B4-BE49-F238E27FC236}">
                <a16:creationId xmlns:a16="http://schemas.microsoft.com/office/drawing/2014/main" id="{CA397845-496A-9446-ACC7-81FAC791789B}"/>
              </a:ext>
            </a:extLst>
          </p:cNvPr>
          <p:cNvSpPr>
            <a:spLocks noGrp="1"/>
          </p:cNvSpPr>
          <p:nvPr>
            <p:ph type="subTitle" idx="1"/>
          </p:nvPr>
        </p:nvSpPr>
        <p:spPr>
          <a:xfrm>
            <a:off x="1524000" y="4227680"/>
            <a:ext cx="9144000" cy="1655762"/>
          </a:xfrm>
        </p:spPr>
        <p:txBody>
          <a:bodyPr/>
          <a:lstStyle/>
          <a:p>
            <a:r>
              <a:rPr kumimoji="1" lang="en-US" altLang="ja-JP" dirty="0">
                <a:latin typeface="Calibri" panose="020F0502020204030204" pitchFamily="34" charset="0"/>
                <a:cs typeface="Calibri" panose="020F0502020204030204" pitchFamily="34" charset="0"/>
              </a:rPr>
              <a:t>Hiroshi KITAZATO</a:t>
            </a:r>
            <a:r>
              <a:rPr kumimoji="1" lang="en-US" altLang="ja-JP" baseline="30000" dirty="0">
                <a:latin typeface="Calibri" panose="020F0502020204030204" pitchFamily="34" charset="0"/>
                <a:cs typeface="Calibri" panose="020F0502020204030204" pitchFamily="34" charset="0"/>
              </a:rPr>
              <a:t>1</a:t>
            </a:r>
            <a:r>
              <a:rPr kumimoji="1" lang="en-US" altLang="ja-JP" dirty="0">
                <a:latin typeface="Calibri" panose="020F0502020204030204" pitchFamily="34" charset="0"/>
                <a:cs typeface="Calibri" panose="020F0502020204030204" pitchFamily="34" charset="0"/>
              </a:rPr>
              <a:t>, Yuri OKI</a:t>
            </a:r>
            <a:r>
              <a:rPr kumimoji="1" lang="en-US" altLang="ja-JP" baseline="30000" dirty="0">
                <a:latin typeface="Calibri" panose="020F0502020204030204" pitchFamily="34" charset="0"/>
                <a:cs typeface="Calibri" panose="020F0502020204030204" pitchFamily="34" charset="0"/>
              </a:rPr>
              <a:t>1</a:t>
            </a:r>
            <a:r>
              <a:rPr kumimoji="1" lang="en-US" altLang="ja-JP" dirty="0">
                <a:latin typeface="Calibri" panose="020F0502020204030204" pitchFamily="34" charset="0"/>
                <a:cs typeface="Calibri" panose="020F0502020204030204" pitchFamily="34" charset="0"/>
              </a:rPr>
              <a:t>, </a:t>
            </a:r>
            <a:r>
              <a:rPr kumimoji="1" lang="en-US" altLang="ja-JP" dirty="0" err="1">
                <a:latin typeface="Calibri" panose="020F0502020204030204" pitchFamily="34" charset="0"/>
                <a:cs typeface="Calibri" panose="020F0502020204030204" pitchFamily="34" charset="0"/>
              </a:rPr>
              <a:t>Soichiro</a:t>
            </a:r>
            <a:r>
              <a:rPr kumimoji="1" lang="en-US" altLang="ja-JP" dirty="0">
                <a:latin typeface="Calibri" panose="020F0502020204030204" pitchFamily="34" charset="0"/>
                <a:cs typeface="Calibri" panose="020F0502020204030204" pitchFamily="34" charset="0"/>
              </a:rPr>
              <a:t> YASUKAWA</a:t>
            </a:r>
            <a:r>
              <a:rPr kumimoji="1" lang="en-US" altLang="ja-JP" baseline="30000" dirty="0">
                <a:latin typeface="Calibri" panose="020F0502020204030204" pitchFamily="34" charset="0"/>
                <a:cs typeface="Calibri" panose="020F0502020204030204" pitchFamily="34" charset="0"/>
              </a:rPr>
              <a:t>2</a:t>
            </a:r>
          </a:p>
          <a:p>
            <a:endParaRPr kumimoji="1" lang="en-US" altLang="ja-JP" baseline="30000" dirty="0"/>
          </a:p>
          <a:p>
            <a:r>
              <a:rPr lang="en-US" altLang="ja-JP" dirty="0">
                <a:latin typeface="Calibri" panose="020F0502020204030204" pitchFamily="34" charset="0"/>
                <a:cs typeface="Calibri" panose="020F0502020204030204" pitchFamily="34" charset="0"/>
              </a:rPr>
              <a:t>(</a:t>
            </a:r>
            <a:r>
              <a:rPr lang="en-US" altLang="ja-JP" sz="2000" dirty="0">
                <a:latin typeface="Calibri" panose="020F0502020204030204" pitchFamily="34" charset="0"/>
                <a:cs typeface="Calibri" panose="020F0502020204030204" pitchFamily="34" charset="0"/>
              </a:rPr>
              <a:t>1: Tokyo University of Marine Science and Technology, Japan; 2: </a:t>
            </a:r>
            <a:r>
              <a:rPr lang="en" altLang="ja-JP" sz="2000" dirty="0">
                <a:latin typeface="Calibri" panose="020F0502020204030204" pitchFamily="34" charset="0"/>
                <a:cs typeface="Calibri" panose="020F0502020204030204" pitchFamily="34" charset="0"/>
              </a:rPr>
              <a:t>Section on Earth Sciences and Geohazards Risk Reduction, UNESCO, Paris, France</a:t>
            </a:r>
            <a:r>
              <a:rPr lang="en" altLang="ja-JP" dirty="0">
                <a:latin typeface="Calibri" panose="020F0502020204030204" pitchFamily="34" charset="0"/>
                <a:cs typeface="Calibri" panose="020F0502020204030204" pitchFamily="34" charset="0"/>
              </a:rPr>
              <a:t>) </a:t>
            </a:r>
            <a:endParaRPr lang="en" altLang="ja-JP" dirty="0">
              <a:effectLst/>
              <a:latin typeface="Calibri" panose="020F0502020204030204" pitchFamily="34" charset="0"/>
              <a:cs typeface="Calibri" panose="020F0502020204030204" pitchFamily="34" charset="0"/>
            </a:endParaRPr>
          </a:p>
          <a:p>
            <a:endParaRPr kumimoji="1" lang="ja-JP" altLang="en-US"/>
          </a:p>
        </p:txBody>
      </p:sp>
      <p:pic>
        <p:nvPicPr>
          <p:cNvPr id="4" name="図 3" descr="logo.png">
            <a:extLst>
              <a:ext uri="{FF2B5EF4-FFF2-40B4-BE49-F238E27FC236}">
                <a16:creationId xmlns:a16="http://schemas.microsoft.com/office/drawing/2014/main" id="{81893BF6-F263-DC46-9A99-A1C4A2C2A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1" y="0"/>
            <a:ext cx="2984111" cy="1082842"/>
          </a:xfrm>
          <a:prstGeom prst="rect">
            <a:avLst/>
          </a:prstGeom>
        </p:spPr>
      </p:pic>
      <p:pic>
        <p:nvPicPr>
          <p:cNvPr id="5" name="図 4" descr="teams_logo_small.jpg">
            <a:extLst>
              <a:ext uri="{FF2B5EF4-FFF2-40B4-BE49-F238E27FC236}">
                <a16:creationId xmlns:a16="http://schemas.microsoft.com/office/drawing/2014/main" id="{D3753B80-5E19-D140-AAAD-838317AB0EEE}"/>
              </a:ext>
            </a:extLst>
          </p:cNvPr>
          <p:cNvPicPr>
            <a:picLocks noChangeAspect="1"/>
          </p:cNvPicPr>
          <p:nvPr/>
        </p:nvPicPr>
        <p:blipFill>
          <a:blip r:embed="rId3"/>
          <a:stretch>
            <a:fillRect/>
          </a:stretch>
        </p:blipFill>
        <p:spPr>
          <a:xfrm>
            <a:off x="10341603" y="56568"/>
            <a:ext cx="1603409" cy="1026273"/>
          </a:xfrm>
          <a:prstGeom prst="rect">
            <a:avLst/>
          </a:prstGeom>
        </p:spPr>
      </p:pic>
    </p:spTree>
    <p:extLst>
      <p:ext uri="{BB962C8B-B14F-4D97-AF65-F5344CB8AC3E}">
        <p14:creationId xmlns:p14="http://schemas.microsoft.com/office/powerpoint/2010/main" val="130850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A69025-DC37-744D-A84C-B5558C0F03D1}"/>
              </a:ext>
            </a:extLst>
          </p:cNvPr>
          <p:cNvSpPr>
            <a:spLocks noGrp="1"/>
          </p:cNvSpPr>
          <p:nvPr>
            <p:ph type="title"/>
          </p:nvPr>
        </p:nvSpPr>
        <p:spPr/>
        <p:txBody>
          <a:bodyPr>
            <a:normAutofit/>
          </a:bodyPr>
          <a:lstStyle/>
          <a:p>
            <a:pPr algn="ctr"/>
            <a:r>
              <a:rPr lang="en-US" altLang="ja-JP" sz="3600" dirty="0">
                <a:latin typeface="Calibri" panose="020F0502020204030204" pitchFamily="34" charset="0"/>
                <a:cs typeface="Calibri" panose="020F0502020204030204" pitchFamily="34" charset="0"/>
              </a:rPr>
              <a:t>Scientists meet citizen, fishermen, local government and other stakeholders at coastal region</a:t>
            </a:r>
            <a:endParaRPr lang="ja-JP" altLang="en-US" sz="3600">
              <a:latin typeface="Calibri" panose="020F0502020204030204" pitchFamily="34" charset="0"/>
              <a:cs typeface="Calibri" panose="020F0502020204030204" pitchFamily="34" charset="0"/>
            </a:endParaRPr>
          </a:p>
        </p:txBody>
      </p:sp>
      <p:sp>
        <p:nvSpPr>
          <p:cNvPr id="3" name="円/楕円 2">
            <a:extLst>
              <a:ext uri="{FF2B5EF4-FFF2-40B4-BE49-F238E27FC236}">
                <a16:creationId xmlns:a16="http://schemas.microsoft.com/office/drawing/2014/main" id="{B995CBD8-C096-B448-8454-CDDAD764FC57}"/>
              </a:ext>
            </a:extLst>
          </p:cNvPr>
          <p:cNvSpPr/>
          <p:nvPr/>
        </p:nvSpPr>
        <p:spPr>
          <a:xfrm>
            <a:off x="1940540" y="2237288"/>
            <a:ext cx="5044559" cy="1968139"/>
          </a:xfrm>
          <a:prstGeom prst="ellipse">
            <a:avLst/>
          </a:prstGeom>
          <a:solidFill>
            <a:srgbClr val="FF0000">
              <a:alpha val="18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b="1" dirty="0">
                <a:solidFill>
                  <a:srgbClr val="FF0000"/>
                </a:solidFill>
              </a:rPr>
              <a:t>Scientific knowledge</a:t>
            </a:r>
            <a:endParaRPr lang="ja-JP" altLang="en-US" b="1">
              <a:solidFill>
                <a:srgbClr val="FF0000"/>
              </a:solidFill>
            </a:endParaRPr>
          </a:p>
        </p:txBody>
      </p:sp>
      <p:sp>
        <p:nvSpPr>
          <p:cNvPr id="4" name="円/楕円 3">
            <a:extLst>
              <a:ext uri="{FF2B5EF4-FFF2-40B4-BE49-F238E27FC236}">
                <a16:creationId xmlns:a16="http://schemas.microsoft.com/office/drawing/2014/main" id="{1BB2E86C-16AC-1C4C-BF62-BAE02AF83922}"/>
              </a:ext>
            </a:extLst>
          </p:cNvPr>
          <p:cNvSpPr/>
          <p:nvPr/>
        </p:nvSpPr>
        <p:spPr>
          <a:xfrm>
            <a:off x="5229543" y="2237287"/>
            <a:ext cx="4471049" cy="1968139"/>
          </a:xfrm>
          <a:prstGeom prst="ellipse">
            <a:avLst/>
          </a:prstGeom>
          <a:solidFill>
            <a:schemeClr val="tx2">
              <a:lumMod val="40000"/>
              <a:lumOff val="60000"/>
              <a:alpha val="2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b="1" dirty="0">
                <a:solidFill>
                  <a:srgbClr val="0070C0"/>
                </a:solidFill>
              </a:rPr>
              <a:t>Local knowledge</a:t>
            </a:r>
            <a:endParaRPr lang="ja-JP" altLang="en-US" b="1">
              <a:solidFill>
                <a:srgbClr val="0070C0"/>
              </a:solidFill>
            </a:endParaRPr>
          </a:p>
        </p:txBody>
      </p:sp>
      <p:cxnSp>
        <p:nvCxnSpPr>
          <p:cNvPr id="6" name="直線矢印コネクタ 5">
            <a:extLst>
              <a:ext uri="{FF2B5EF4-FFF2-40B4-BE49-F238E27FC236}">
                <a16:creationId xmlns:a16="http://schemas.microsoft.com/office/drawing/2014/main" id="{FC444718-3479-3A4C-9804-D0593474BA29}"/>
              </a:ext>
            </a:extLst>
          </p:cNvPr>
          <p:cNvCxnSpPr/>
          <p:nvPr/>
        </p:nvCxnSpPr>
        <p:spPr>
          <a:xfrm>
            <a:off x="6096000" y="3260035"/>
            <a:ext cx="0" cy="18288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1E59DE20-C31D-1C4B-AFB4-12A75F290EC9}"/>
              </a:ext>
            </a:extLst>
          </p:cNvPr>
          <p:cNvSpPr txBox="1"/>
          <p:nvPr/>
        </p:nvSpPr>
        <p:spPr>
          <a:xfrm>
            <a:off x="1503051" y="5088835"/>
            <a:ext cx="9602096" cy="1569660"/>
          </a:xfrm>
          <a:prstGeom prst="rect">
            <a:avLst/>
          </a:prstGeom>
          <a:noFill/>
        </p:spPr>
        <p:txBody>
          <a:bodyPr wrap="square" rtlCol="0">
            <a:spAutoFit/>
          </a:bodyPr>
          <a:lstStyle/>
          <a:p>
            <a:r>
              <a:rPr lang="en-US" altLang="ja-JP" sz="2400" b="1" dirty="0">
                <a:latin typeface="Calibri" panose="020F0502020204030204" pitchFamily="34" charset="0"/>
                <a:cs typeface="Calibri" panose="020F0502020204030204" pitchFamily="34" charset="0"/>
              </a:rPr>
              <a:t>Habitat Mapping (Marine GIS) </a:t>
            </a:r>
            <a:r>
              <a:rPr lang="en-US" altLang="ja-JP" sz="2400" dirty="0">
                <a:latin typeface="Calibri" panose="020F0502020204030204" pitchFamily="34" charset="0"/>
                <a:cs typeface="Calibri" panose="020F0502020204030204" pitchFamily="34" charset="0"/>
              </a:rPr>
              <a:t>procedures and data set provide common platform to multi-stakeholders (citizens, local governments, scientists and others) for understanding and creating new view points to live besides seas with sustainably.   </a:t>
            </a:r>
          </a:p>
        </p:txBody>
      </p:sp>
    </p:spTree>
    <p:extLst>
      <p:ext uri="{BB962C8B-B14F-4D97-AF65-F5344CB8AC3E}">
        <p14:creationId xmlns:p14="http://schemas.microsoft.com/office/powerpoint/2010/main" val="3838035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5484" y="274639"/>
            <a:ext cx="11261558" cy="820736"/>
          </a:xfrm>
        </p:spPr>
        <p:txBody>
          <a:bodyPr>
            <a:normAutofit fontScale="90000"/>
          </a:bodyPr>
          <a:lstStyle/>
          <a:p>
            <a:r>
              <a:rPr lang="en-US" altLang="ja-JP" sz="3600" dirty="0">
                <a:latin typeface="Calibri" panose="020F0502020204030204" pitchFamily="34" charset="0"/>
                <a:ea typeface="ヒラギノ丸ゴ Pro W4"/>
                <a:cs typeface="Calibri" panose="020F0502020204030204" pitchFamily="34" charset="0"/>
              </a:rPr>
              <a:t>How do multi-stakeholders, citizen, fishermen, local government, change thoughts for keeping sustainable coastal lives ? </a:t>
            </a:r>
            <a:endParaRPr lang="ja-JP" altLang="en-US" sz="3600" dirty="0">
              <a:latin typeface="Calibri" panose="020F0502020204030204" pitchFamily="34" charset="0"/>
              <a:ea typeface="ヒラギノ丸ゴ Pro W4"/>
              <a:cs typeface="Calibri" panose="020F0502020204030204" pitchFamily="34" charset="0"/>
            </a:endParaRPr>
          </a:p>
        </p:txBody>
      </p:sp>
      <p:sp>
        <p:nvSpPr>
          <p:cNvPr id="3" name="コンテンツ プレースホルダー 2"/>
          <p:cNvSpPr>
            <a:spLocks noGrp="1"/>
          </p:cNvSpPr>
          <p:nvPr>
            <p:ph idx="1"/>
          </p:nvPr>
        </p:nvSpPr>
        <p:spPr>
          <a:xfrm>
            <a:off x="721895" y="1533720"/>
            <a:ext cx="10912642" cy="4823321"/>
          </a:xfrm>
        </p:spPr>
        <p:txBody>
          <a:bodyPr>
            <a:noAutofit/>
          </a:bodyPr>
          <a:lstStyle/>
          <a:p>
            <a:r>
              <a:rPr lang="en-US" altLang="ja-JP" b="1" dirty="0">
                <a:solidFill>
                  <a:srgbClr val="FF0000"/>
                </a:solidFill>
                <a:latin typeface="Calibri" panose="020F0502020204030204" pitchFamily="34" charset="0"/>
                <a:ea typeface="ヒラギノ丸ゴ Pro W4"/>
                <a:cs typeface="Calibri" panose="020F0502020204030204" pitchFamily="34" charset="0"/>
              </a:rPr>
              <a:t>Learn and Understand</a:t>
            </a:r>
            <a:r>
              <a:rPr lang="en-US" altLang="ja-JP" b="1" dirty="0">
                <a:latin typeface="Calibri" panose="020F0502020204030204" pitchFamily="34" charset="0"/>
                <a:ea typeface="ヒラギノ丸ゴ Pro W4"/>
                <a:cs typeface="Calibri" panose="020F0502020204030204" pitchFamily="34" charset="0"/>
              </a:rPr>
              <a:t> </a:t>
            </a:r>
            <a:r>
              <a:rPr lang="en-US" altLang="ja-JP" dirty="0">
                <a:latin typeface="Calibri" panose="020F0502020204030204" pitchFamily="34" charset="0"/>
                <a:ea typeface="ヒラギノ丸ゴ Pro W4"/>
                <a:cs typeface="Calibri" panose="020F0502020204030204" pitchFamily="34" charset="0"/>
              </a:rPr>
              <a:t>ambient systems and patterns of human lives</a:t>
            </a:r>
          </a:p>
          <a:p>
            <a:pPr marL="0" indent="0">
              <a:buNone/>
            </a:pPr>
            <a:r>
              <a:rPr lang="ja-JP" altLang="en-US" sz="2400" dirty="0">
                <a:latin typeface="Calibri" panose="020F0502020204030204" pitchFamily="34" charset="0"/>
                <a:ea typeface="ヒラギノ丸ゴ Pro W4"/>
                <a:cs typeface="Calibri" panose="020F0502020204030204" pitchFamily="34" charset="0"/>
              </a:rPr>
              <a:t>（</a:t>
            </a:r>
            <a:r>
              <a:rPr lang="en-US" altLang="ja-JP" sz="2400" dirty="0">
                <a:latin typeface="Calibri" panose="020F0502020204030204" pitchFamily="34" charset="0"/>
                <a:ea typeface="ヒラギノ丸ゴ Pro W4"/>
                <a:cs typeface="Calibri" panose="020F0502020204030204" pitchFamily="34" charset="0"/>
              </a:rPr>
              <a:t>natural, social systems, material cycles, structures and functions </a:t>
            </a:r>
            <a:r>
              <a:rPr lang="ja-JP" altLang="en-US" sz="2400" dirty="0">
                <a:latin typeface="Calibri" panose="020F0502020204030204" pitchFamily="34" charset="0"/>
                <a:ea typeface="ヒラギノ丸ゴ Pro W4"/>
                <a:cs typeface="Calibri" panose="020F0502020204030204" pitchFamily="34" charset="0"/>
              </a:rPr>
              <a:t>）</a:t>
            </a:r>
            <a:endParaRPr lang="en-US" altLang="ja-JP" sz="2400" dirty="0">
              <a:latin typeface="Calibri" panose="020F0502020204030204" pitchFamily="34" charset="0"/>
              <a:ea typeface="ヒラギノ丸ゴ Pro W4"/>
              <a:cs typeface="Calibri" panose="020F0502020204030204" pitchFamily="34" charset="0"/>
            </a:endParaRPr>
          </a:p>
          <a:p>
            <a:endParaRPr lang="en-US" altLang="ja-JP" dirty="0">
              <a:latin typeface="Calibri" panose="020F0502020204030204" pitchFamily="34" charset="0"/>
              <a:ea typeface="ヒラギノ丸ゴ Pro W4"/>
              <a:cs typeface="Calibri" panose="020F0502020204030204" pitchFamily="34" charset="0"/>
            </a:endParaRPr>
          </a:p>
          <a:p>
            <a:r>
              <a:rPr lang="en-US" altLang="ja-JP" b="1" dirty="0">
                <a:solidFill>
                  <a:srgbClr val="FF0000"/>
                </a:solidFill>
                <a:latin typeface="Calibri" panose="020F0502020204030204" pitchFamily="34" charset="0"/>
                <a:ea typeface="ヒラギノ丸ゴ Pro W4"/>
                <a:cs typeface="Calibri" panose="020F0502020204030204" pitchFamily="34" charset="0"/>
              </a:rPr>
              <a:t>Think and Predict,</a:t>
            </a:r>
            <a:r>
              <a:rPr lang="en-US" altLang="ja-JP" b="1" dirty="0">
                <a:solidFill>
                  <a:srgbClr val="00B050"/>
                </a:solidFill>
                <a:latin typeface="Calibri" panose="020F0502020204030204" pitchFamily="34" charset="0"/>
                <a:ea typeface="ヒラギノ丸ゴ Pro W4"/>
                <a:cs typeface="Calibri" panose="020F0502020204030204" pitchFamily="34" charset="0"/>
              </a:rPr>
              <a:t> </a:t>
            </a:r>
            <a:r>
              <a:rPr lang="en-US" altLang="ja-JP" dirty="0">
                <a:latin typeface="Calibri" panose="020F0502020204030204" pitchFamily="34" charset="0"/>
                <a:ea typeface="ヒラギノ丸ゴ Pro W4"/>
                <a:cs typeface="Calibri" panose="020F0502020204030204" pitchFamily="34" charset="0"/>
              </a:rPr>
              <a:t>sustainable use of natural resources</a:t>
            </a:r>
          </a:p>
          <a:p>
            <a:pPr marL="0" indent="0">
              <a:buNone/>
            </a:pPr>
            <a:r>
              <a:rPr lang="en-US" altLang="ja-JP" sz="2400" dirty="0">
                <a:latin typeface="Calibri" panose="020F0502020204030204" pitchFamily="34" charset="0"/>
                <a:ea typeface="ヒラギノ丸ゴ Pro W4"/>
                <a:cs typeface="Calibri" panose="020F0502020204030204" pitchFamily="34" charset="0"/>
              </a:rPr>
              <a:t>(quantity, production and waste rates, and their connections to human economy)</a:t>
            </a:r>
          </a:p>
          <a:p>
            <a:endParaRPr lang="ja-JP" altLang="en-US" dirty="0">
              <a:latin typeface="Calibri" panose="020F0502020204030204" pitchFamily="34" charset="0"/>
              <a:ea typeface="ヒラギノ丸ゴ Pro W4"/>
              <a:cs typeface="Calibri" panose="020F0502020204030204" pitchFamily="34" charset="0"/>
            </a:endParaRPr>
          </a:p>
          <a:p>
            <a:r>
              <a:rPr lang="en-US" altLang="ja-JP" b="1" dirty="0">
                <a:solidFill>
                  <a:srgbClr val="FF0000"/>
                </a:solidFill>
                <a:latin typeface="Calibri" panose="020F0502020204030204" pitchFamily="34" charset="0"/>
                <a:ea typeface="ヒラギノ丸ゴ Pro W4"/>
                <a:cs typeface="Calibri" panose="020F0502020204030204" pitchFamily="34" charset="0"/>
              </a:rPr>
              <a:t>Sharpen</a:t>
            </a:r>
            <a:r>
              <a:rPr lang="en-US" altLang="ja-JP" dirty="0">
                <a:latin typeface="Calibri" panose="020F0502020204030204" pitchFamily="34" charset="0"/>
                <a:ea typeface="ヒラギノ丸ゴ Pro W4"/>
                <a:cs typeface="Calibri" panose="020F0502020204030204" pitchFamily="34" charset="0"/>
              </a:rPr>
              <a:t> own sensors and prepare properly when biased disastrous events, such as heavy rains, earthquakes and tsunamis, take place.</a:t>
            </a:r>
            <a:r>
              <a:rPr lang="ja-JP" altLang="en-US" dirty="0">
                <a:latin typeface="Calibri" panose="020F0502020204030204" pitchFamily="34" charset="0"/>
                <a:ea typeface="ヒラギノ丸ゴ Pro W4"/>
                <a:cs typeface="Calibri" panose="020F0502020204030204" pitchFamily="34" charset="0"/>
              </a:rPr>
              <a:t> </a:t>
            </a:r>
            <a:endParaRPr lang="en-US" altLang="ja-JP" dirty="0">
              <a:latin typeface="Calibri" panose="020F0502020204030204" pitchFamily="34" charset="0"/>
              <a:ea typeface="ヒラギノ丸ゴ Pro W4"/>
              <a:cs typeface="Calibri" panose="020F0502020204030204" pitchFamily="34" charset="0"/>
            </a:endParaRPr>
          </a:p>
          <a:p>
            <a:pPr marL="0" indent="0">
              <a:buNone/>
            </a:pPr>
            <a:r>
              <a:rPr lang="ja-JP" altLang="en-US" sz="2400" dirty="0">
                <a:latin typeface="Calibri" panose="020F0502020204030204" pitchFamily="34" charset="0"/>
                <a:ea typeface="ヒラギノ丸ゴ Pro W4"/>
                <a:cs typeface="Calibri" panose="020F0502020204030204" pitchFamily="34" charset="0"/>
              </a:rPr>
              <a:t>（</a:t>
            </a:r>
            <a:r>
              <a:rPr lang="en-US" altLang="ja-JP" sz="2400" dirty="0">
                <a:latin typeface="Calibri" panose="020F0502020204030204" pitchFamily="34" charset="0"/>
                <a:ea typeface="ヒラギノ丸ゴ Pro W4"/>
                <a:cs typeface="Calibri" panose="020F0502020204030204" pitchFamily="34" charset="0"/>
              </a:rPr>
              <a:t>archive and read history of human lives and natural environments at areas)</a:t>
            </a:r>
          </a:p>
        </p:txBody>
      </p:sp>
    </p:spTree>
    <p:extLst>
      <p:ext uri="{BB962C8B-B14F-4D97-AF65-F5344CB8AC3E}">
        <p14:creationId xmlns:p14="http://schemas.microsoft.com/office/powerpoint/2010/main" val="3410448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03159" y="242316"/>
            <a:ext cx="9853862" cy="1111320"/>
          </a:xfrm>
        </p:spPr>
        <p:txBody>
          <a:bodyPr>
            <a:normAutofit/>
          </a:bodyPr>
          <a:lstStyle/>
          <a:p>
            <a:r>
              <a:rPr lang="en-US" altLang="ja-JP" sz="3200" b="1" dirty="0">
                <a:latin typeface="Calibri" panose="020F0502020204030204" pitchFamily="34" charset="0"/>
                <a:cs typeface="Calibri" panose="020F0502020204030204" pitchFamily="34" charset="0"/>
              </a:rPr>
              <a:t>New</a:t>
            </a:r>
            <a:r>
              <a:rPr lang="ja-JP" altLang="en-US" sz="3200" b="1" dirty="0">
                <a:latin typeface="Calibri" panose="020F0502020204030204" pitchFamily="34" charset="0"/>
                <a:cs typeface="Calibri" panose="020F0502020204030204" pitchFamily="34" charset="0"/>
              </a:rPr>
              <a:t> </a:t>
            </a:r>
            <a:r>
              <a:rPr lang="en-US" altLang="ja-JP" sz="3200" b="1" dirty="0">
                <a:latin typeface="Calibri" panose="020F0502020204030204" pitchFamily="34" charset="0"/>
                <a:cs typeface="Calibri" panose="020F0502020204030204" pitchFamily="34" charset="0"/>
              </a:rPr>
              <a:t>conceptual view for establishing sustainable coastal environments and ecosystems</a:t>
            </a:r>
            <a:endParaRPr lang="ja-JP" altLang="en-US" sz="3200" b="1" dirty="0">
              <a:latin typeface="Calibri" panose="020F0502020204030204" pitchFamily="34" charset="0"/>
              <a:cs typeface="Calibri" panose="020F0502020204030204" pitchFamily="34" charset="0"/>
            </a:endParaRPr>
          </a:p>
        </p:txBody>
      </p:sp>
      <p:sp>
        <p:nvSpPr>
          <p:cNvPr id="3" name="サブタイトル 2"/>
          <p:cNvSpPr>
            <a:spLocks noGrp="1"/>
          </p:cNvSpPr>
          <p:nvPr>
            <p:ph type="subTitle" idx="1"/>
          </p:nvPr>
        </p:nvSpPr>
        <p:spPr>
          <a:xfrm>
            <a:off x="968829" y="1749158"/>
            <a:ext cx="10341428" cy="4709802"/>
          </a:xfrm>
        </p:spPr>
        <p:txBody>
          <a:bodyPr>
            <a:noAutofit/>
          </a:bodyPr>
          <a:lstStyle/>
          <a:p>
            <a:pPr algn="just"/>
            <a:r>
              <a:rPr lang="en-US" altLang="ja-JP" sz="2800" b="1" u="sng" dirty="0">
                <a:solidFill>
                  <a:srgbClr val="FF0000"/>
                </a:solidFill>
                <a:latin typeface="Calibri" panose="020F0502020204030204" pitchFamily="34" charset="0"/>
                <a:cs typeface="Calibri" panose="020F0502020204030204" pitchFamily="34" charset="0"/>
              </a:rPr>
              <a:t>Ecosystem-based disaster risk reduction (Eco-DRR) </a:t>
            </a:r>
            <a:r>
              <a:rPr lang="en-US" altLang="ja-JP" sz="2800" dirty="0">
                <a:solidFill>
                  <a:srgbClr val="000000"/>
                </a:solidFill>
                <a:latin typeface="Calibri" panose="020F0502020204030204" pitchFamily="34" charset="0"/>
                <a:cs typeface="Calibri" panose="020F0502020204030204" pitchFamily="34" charset="0"/>
              </a:rPr>
              <a:t>is the sustainable management, conservation and restoration of ecosystems to reduce disaster risk, with the aim to achieve sustainable and resilient development. </a:t>
            </a:r>
          </a:p>
          <a:p>
            <a:pPr algn="just"/>
            <a:r>
              <a:rPr lang="en-US" altLang="ja-JP" sz="2800" dirty="0">
                <a:solidFill>
                  <a:srgbClr val="000000"/>
                </a:solidFill>
                <a:latin typeface="Calibri" panose="020F0502020204030204" pitchFamily="34" charset="0"/>
                <a:cs typeface="Calibri" panose="020F0502020204030204" pitchFamily="34" charset="0"/>
              </a:rPr>
              <a:t>Well-managed ecosystems, such as wetlands, forests and coastal systems, act as </a:t>
            </a:r>
            <a:r>
              <a:rPr lang="en-US" altLang="ja-JP" sz="2800" u="sng" dirty="0">
                <a:solidFill>
                  <a:srgbClr val="000000"/>
                </a:solidFill>
                <a:latin typeface="Calibri" panose="020F0502020204030204" pitchFamily="34" charset="0"/>
                <a:cs typeface="Calibri" panose="020F0502020204030204" pitchFamily="34" charset="0"/>
              </a:rPr>
              <a:t>natural infrastructures</a:t>
            </a:r>
            <a:r>
              <a:rPr lang="en-US" altLang="ja-JP" sz="2800" dirty="0">
                <a:solidFill>
                  <a:srgbClr val="000000"/>
                </a:solidFill>
                <a:latin typeface="Calibri" panose="020F0502020204030204" pitchFamily="34" charset="0"/>
                <a:cs typeface="Calibri" panose="020F0502020204030204" pitchFamily="34" charset="0"/>
              </a:rPr>
              <a:t>, reducing physical and biological exposures to many hazards and increasing socio-economic resilience of people and communities by sustaining local livelihoods and providing essential natural resources such as food, water and building materials. (referred from IUCN website)</a:t>
            </a:r>
            <a:endParaRPr lang="ja-JP" altLang="en-US" sz="2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6816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405063" y="229659"/>
            <a:ext cx="11381873" cy="675499"/>
          </a:xfrm>
        </p:spPr>
        <p:txBody>
          <a:bodyPr>
            <a:normAutofit fontScale="90000"/>
          </a:bodyPr>
          <a:lstStyle/>
          <a:p>
            <a:pPr algn="ctr"/>
            <a:r>
              <a:rPr lang="en-US" altLang="ja-JP" sz="3100" b="1" dirty="0">
                <a:solidFill>
                  <a:srgbClr val="000000"/>
                </a:solidFill>
                <a:latin typeface="Calibri" panose="020F0502020204030204" pitchFamily="34" charset="0"/>
                <a:ea typeface="Hiragino Kaku Gothic Pro W6" charset="-128"/>
                <a:cs typeface="Calibri" panose="020F0502020204030204" pitchFamily="34" charset="0"/>
              </a:rPr>
              <a:t>Habitat </a:t>
            </a:r>
            <a:r>
              <a:rPr lang="en-US" altLang="ja-JP" sz="3100" b="1" dirty="0">
                <a:solidFill>
                  <a:srgbClr val="000000"/>
                </a:solidFill>
                <a:latin typeface="Calibri" panose="020F0502020204030204" pitchFamily="34" charset="0"/>
                <a:ea typeface="+mn-ea"/>
                <a:cs typeface="Calibri" panose="020F0502020204030204" pitchFamily="34" charset="0"/>
              </a:rPr>
              <a:t>mapping (Multi-layered data accumulations and expressions) </a:t>
            </a:r>
            <a:br>
              <a:rPr lang="en-US" altLang="ja-JP" sz="3100" dirty="0">
                <a:solidFill>
                  <a:srgbClr val="000000"/>
                </a:solidFill>
                <a:latin typeface="Calibri" panose="020F0502020204030204" pitchFamily="34" charset="0"/>
                <a:ea typeface="+mn-ea"/>
                <a:cs typeface="Calibri" panose="020F0502020204030204" pitchFamily="34" charset="0"/>
              </a:rPr>
            </a:br>
            <a:r>
              <a:rPr lang="en-US" altLang="ja-JP" sz="2800" dirty="0">
                <a:solidFill>
                  <a:srgbClr val="000000"/>
                </a:solidFill>
                <a:latin typeface="Calibri" panose="020F0502020204030204" pitchFamily="34" charset="0"/>
                <a:cs typeface="Calibri" panose="020F0502020204030204" pitchFamily="34" charset="0"/>
              </a:rPr>
              <a:t>→  </a:t>
            </a:r>
            <a:r>
              <a:rPr lang="en-US" altLang="ja-JP" sz="2700" i="1" dirty="0">
                <a:latin typeface="Calibri" panose="020F0502020204030204" pitchFamily="34" charset="0"/>
                <a:ea typeface="Hiragino Kaku Gothic Pro W6" charset="-128"/>
                <a:cs typeface="Calibri" panose="020F0502020204030204" pitchFamily="34" charset="0"/>
              </a:rPr>
              <a:t>Habitat map helps to make sustainable strategic plan for keeping coastal management </a:t>
            </a:r>
            <a:endParaRPr lang="ja-JP" altLang="en-US" sz="2700" i="1" dirty="0">
              <a:latin typeface="Calibri" panose="020F0502020204030204" pitchFamily="34" charset="0"/>
              <a:ea typeface="Hiragino Kaku Gothic Pro W6" charset="-128"/>
              <a:cs typeface="Calibri" panose="020F0502020204030204" pitchFamily="34" charset="0"/>
            </a:endParaRPr>
          </a:p>
        </p:txBody>
      </p:sp>
      <p:pic>
        <p:nvPicPr>
          <p:cNvPr id="18435" name="図 3"/>
          <p:cNvPicPr>
            <a:picLocks noChangeAspect="1"/>
          </p:cNvPicPr>
          <p:nvPr/>
        </p:nvPicPr>
        <p:blipFill>
          <a:blip r:embed="rId2"/>
          <a:srcRect/>
          <a:stretch>
            <a:fillRect/>
          </a:stretch>
        </p:blipFill>
        <p:spPr bwMode="auto">
          <a:xfrm>
            <a:off x="946483" y="1801322"/>
            <a:ext cx="3571056" cy="4458676"/>
          </a:xfrm>
          <a:prstGeom prst="rect">
            <a:avLst/>
          </a:prstGeom>
          <a:noFill/>
          <a:ln w="9525">
            <a:noFill/>
            <a:miter lim="800000"/>
            <a:headEnd/>
            <a:tailEnd/>
          </a:ln>
        </p:spPr>
      </p:pic>
      <p:cxnSp>
        <p:nvCxnSpPr>
          <p:cNvPr id="4" name="直線コネクタ 3"/>
          <p:cNvCxnSpPr/>
          <p:nvPr/>
        </p:nvCxnSpPr>
        <p:spPr>
          <a:xfrm>
            <a:off x="1524000" y="1287326"/>
            <a:ext cx="9144000" cy="0"/>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5" name="図 4"/>
          <p:cNvPicPr>
            <a:picLocks noChangeAspect="1"/>
          </p:cNvPicPr>
          <p:nvPr/>
        </p:nvPicPr>
        <p:blipFill>
          <a:blip r:embed="rId3"/>
          <a:srcRect/>
          <a:stretch>
            <a:fillRect/>
          </a:stretch>
        </p:blipFill>
        <p:spPr bwMode="auto">
          <a:xfrm>
            <a:off x="7515056" y="1534434"/>
            <a:ext cx="3730461" cy="4992453"/>
          </a:xfrm>
          <a:prstGeom prst="rect">
            <a:avLst/>
          </a:prstGeom>
          <a:noFill/>
          <a:ln w="9525">
            <a:noFill/>
            <a:miter lim="800000"/>
            <a:headEnd/>
            <a:tailEnd/>
          </a:ln>
        </p:spPr>
      </p:pic>
      <p:sp>
        <p:nvSpPr>
          <p:cNvPr id="6" name="TextBox 2"/>
          <p:cNvSpPr txBox="1">
            <a:spLocks noChangeArrowheads="1"/>
          </p:cNvSpPr>
          <p:nvPr/>
        </p:nvSpPr>
        <p:spPr bwMode="auto">
          <a:xfrm>
            <a:off x="4338113" y="1916603"/>
            <a:ext cx="3515771" cy="4524315"/>
          </a:xfrm>
          <a:prstGeom prst="rect">
            <a:avLst/>
          </a:prstGeom>
          <a:noFill/>
          <a:ln w="9525">
            <a:noFill/>
            <a:miter lim="800000"/>
            <a:headEnd/>
            <a:tailEnd/>
          </a:ln>
        </p:spPr>
        <p:txBody>
          <a:bodyPr wrap="none">
            <a:prstTxWarp prst="textNoShape">
              <a:avLst/>
            </a:prstTxWarp>
            <a:spAutoFit/>
          </a:bodyPr>
          <a:lstStyle/>
          <a:p>
            <a:pPr algn="ctr"/>
            <a:r>
              <a:rPr lang="en-US" altLang="ja-JP" b="1" dirty="0">
                <a:solidFill>
                  <a:srgbClr val="000000"/>
                </a:solidFill>
                <a:latin typeface="Calibri" panose="020F0502020204030204" pitchFamily="34" charset="0"/>
                <a:ea typeface="Hiragino Kaku Gothic Pro W3" charset="-128"/>
                <a:cs typeface="Calibri" panose="020F0502020204030204" pitchFamily="34" charset="0"/>
              </a:rPr>
              <a:t>Precise Submarine</a:t>
            </a:r>
          </a:p>
          <a:p>
            <a:pPr algn="ctr"/>
            <a:r>
              <a:rPr lang="en-US" altLang="ja-JP" b="1" dirty="0">
                <a:solidFill>
                  <a:srgbClr val="000000"/>
                </a:solidFill>
                <a:latin typeface="Calibri" panose="020F0502020204030204" pitchFamily="34" charset="0"/>
                <a:ea typeface="Hiragino Kaku Gothic Pro W3" charset="-128"/>
                <a:cs typeface="Calibri" panose="020F0502020204030204" pitchFamily="34" charset="0"/>
              </a:rPr>
              <a:t> topography by MBES</a:t>
            </a:r>
          </a:p>
          <a:p>
            <a:pPr algn="ctr"/>
            <a:endParaRPr lang="en-US" altLang="ja-JP" sz="1200" b="1" dirty="0">
              <a:solidFill>
                <a:srgbClr val="000000"/>
              </a:solidFill>
              <a:latin typeface="Calibri" panose="020F0502020204030204" pitchFamily="34" charset="0"/>
              <a:ea typeface="Hiragino Kaku Gothic Pro W3" charset="-128"/>
              <a:cs typeface="Calibri" panose="020F0502020204030204" pitchFamily="34" charset="0"/>
            </a:endParaRPr>
          </a:p>
          <a:p>
            <a:pPr algn="ctr"/>
            <a:r>
              <a:rPr lang="en-US" altLang="ja-JP" b="1" dirty="0">
                <a:solidFill>
                  <a:srgbClr val="000000"/>
                </a:solidFill>
                <a:latin typeface="Calibri" panose="020F0502020204030204" pitchFamily="34" charset="0"/>
                <a:ea typeface="Hiragino Kaku Gothic Pro W3" charset="-128"/>
                <a:cs typeface="Calibri" panose="020F0502020204030204" pitchFamily="34" charset="0"/>
              </a:rPr>
              <a:t>↓</a:t>
            </a:r>
          </a:p>
          <a:p>
            <a:pPr algn="ctr"/>
            <a:endParaRPr lang="en-US" altLang="ja-JP" sz="1200" b="1" dirty="0">
              <a:solidFill>
                <a:srgbClr val="000000"/>
              </a:solidFill>
              <a:latin typeface="Calibri" panose="020F0502020204030204" pitchFamily="34" charset="0"/>
              <a:ea typeface="Hiragino Kaku Gothic Pro W3" charset="-128"/>
              <a:cs typeface="Calibri" panose="020F0502020204030204" pitchFamily="34" charset="0"/>
            </a:endParaRPr>
          </a:p>
          <a:p>
            <a:pPr algn="ctr"/>
            <a:r>
              <a:rPr lang="en-US" altLang="ja-JP" b="1" dirty="0">
                <a:solidFill>
                  <a:srgbClr val="000000"/>
                </a:solidFill>
                <a:latin typeface="Calibri" panose="020F0502020204030204" pitchFamily="34" charset="0"/>
                <a:ea typeface="Hiragino Kaku Gothic Pro W3" charset="-128"/>
                <a:cs typeface="Calibri" panose="020F0502020204030204" pitchFamily="34" charset="0"/>
              </a:rPr>
              <a:t>Backscattering</a:t>
            </a:r>
          </a:p>
          <a:p>
            <a:pPr algn="ctr"/>
            <a:r>
              <a:rPr lang="en-US" altLang="ja-JP" b="1" dirty="0">
                <a:solidFill>
                  <a:srgbClr val="000000"/>
                </a:solidFill>
                <a:latin typeface="Calibri" panose="020F0502020204030204" pitchFamily="34" charset="0"/>
                <a:ea typeface="Hiragino Kaku Gothic Pro W3" charset="-128"/>
                <a:cs typeface="Calibri" panose="020F0502020204030204" pitchFamily="34" charset="0"/>
              </a:rPr>
              <a:t>images</a:t>
            </a:r>
          </a:p>
          <a:p>
            <a:pPr algn="ctr"/>
            <a:r>
              <a:rPr lang="en-US" altLang="ja-JP" b="1" dirty="0">
                <a:solidFill>
                  <a:srgbClr val="000000"/>
                </a:solidFill>
                <a:latin typeface="Calibri" panose="020F0502020204030204" pitchFamily="34" charset="0"/>
                <a:ea typeface="Hiragino Kaku Gothic Pro W3" charset="-128"/>
                <a:cs typeface="Calibri" panose="020F0502020204030204" pitchFamily="34" charset="0"/>
              </a:rPr>
              <a:t> and sediment characters</a:t>
            </a:r>
          </a:p>
          <a:p>
            <a:pPr algn="ctr"/>
            <a:endParaRPr lang="en-US" altLang="ja-JP" sz="1200" b="1" dirty="0">
              <a:solidFill>
                <a:srgbClr val="000000"/>
              </a:solidFill>
              <a:latin typeface="Calibri" panose="020F0502020204030204" pitchFamily="34" charset="0"/>
              <a:ea typeface="Hiragino Kaku Gothic Pro W3" charset="-128"/>
              <a:cs typeface="Calibri" panose="020F0502020204030204" pitchFamily="34" charset="0"/>
            </a:endParaRPr>
          </a:p>
          <a:p>
            <a:pPr algn="ctr"/>
            <a:r>
              <a:rPr lang="en-US" altLang="ja-JP" b="1" dirty="0">
                <a:solidFill>
                  <a:srgbClr val="000000"/>
                </a:solidFill>
                <a:latin typeface="Calibri" panose="020F0502020204030204" pitchFamily="34" charset="0"/>
                <a:ea typeface="Hiragino Kaku Gothic Pro W3" charset="-128"/>
                <a:cs typeface="Calibri" panose="020F0502020204030204" pitchFamily="34" charset="0"/>
              </a:rPr>
              <a:t>↓</a:t>
            </a:r>
          </a:p>
          <a:p>
            <a:pPr algn="ctr"/>
            <a:endParaRPr lang="en-US" altLang="ja-JP" sz="1200" b="1" dirty="0">
              <a:solidFill>
                <a:srgbClr val="000000"/>
              </a:solidFill>
              <a:latin typeface="Calibri" panose="020F0502020204030204" pitchFamily="34" charset="0"/>
              <a:ea typeface="Hiragino Kaku Gothic Pro W3" charset="-128"/>
              <a:cs typeface="Calibri" panose="020F0502020204030204" pitchFamily="34" charset="0"/>
            </a:endParaRPr>
          </a:p>
          <a:p>
            <a:pPr algn="ctr"/>
            <a:r>
              <a:rPr lang="en-US" altLang="ja-JP" b="1" dirty="0">
                <a:solidFill>
                  <a:srgbClr val="000000"/>
                </a:solidFill>
                <a:latin typeface="Calibri" panose="020F0502020204030204" pitchFamily="34" charset="0"/>
                <a:ea typeface="Hiragino Kaku Gothic Pro W3" charset="-128"/>
                <a:cs typeface="Calibri" panose="020F0502020204030204" pitchFamily="34" charset="0"/>
              </a:rPr>
              <a:t>Geo- and eco-logical interpretation</a:t>
            </a:r>
          </a:p>
          <a:p>
            <a:pPr algn="ctr"/>
            <a:endParaRPr lang="en-US" altLang="ja-JP" sz="1200" b="1" dirty="0">
              <a:solidFill>
                <a:srgbClr val="000000"/>
              </a:solidFill>
              <a:latin typeface="Calibri" panose="020F0502020204030204" pitchFamily="34" charset="0"/>
              <a:ea typeface="Hiragino Kaku Gothic Pro W3" charset="-128"/>
              <a:cs typeface="Calibri" panose="020F0502020204030204" pitchFamily="34" charset="0"/>
            </a:endParaRPr>
          </a:p>
          <a:p>
            <a:pPr algn="ctr"/>
            <a:r>
              <a:rPr lang="en-US" altLang="ja-JP" b="1" dirty="0">
                <a:solidFill>
                  <a:srgbClr val="000000"/>
                </a:solidFill>
                <a:latin typeface="Calibri" panose="020F0502020204030204" pitchFamily="34" charset="0"/>
                <a:ea typeface="Hiragino Kaku Gothic Pro W3" charset="-128"/>
                <a:cs typeface="Calibri" panose="020F0502020204030204" pitchFamily="34" charset="0"/>
              </a:rPr>
              <a:t>↓</a:t>
            </a:r>
          </a:p>
          <a:p>
            <a:pPr algn="ctr"/>
            <a:endParaRPr lang="en-US" altLang="ja-JP" sz="1200" b="1" dirty="0">
              <a:solidFill>
                <a:srgbClr val="000000"/>
              </a:solidFill>
              <a:latin typeface="Calibri" panose="020F0502020204030204" pitchFamily="34" charset="0"/>
              <a:ea typeface="Hiragino Kaku Gothic Pro W3" charset="-128"/>
              <a:cs typeface="Calibri" panose="020F0502020204030204" pitchFamily="34" charset="0"/>
            </a:endParaRPr>
          </a:p>
          <a:p>
            <a:pPr algn="ctr"/>
            <a:r>
              <a:rPr lang="en-US" altLang="ja-JP" b="1" dirty="0">
                <a:solidFill>
                  <a:srgbClr val="000000"/>
                </a:solidFill>
                <a:latin typeface="Calibri" panose="020F0502020204030204" pitchFamily="34" charset="0"/>
                <a:ea typeface="Hiragino Kaku Gothic Pro W3" charset="-128"/>
                <a:cs typeface="Calibri" panose="020F0502020204030204" pitchFamily="34" charset="0"/>
              </a:rPr>
              <a:t>Determination of benthic habitats</a:t>
            </a:r>
          </a:p>
          <a:p>
            <a:pPr algn="ctr"/>
            <a:r>
              <a:rPr lang="en-US" altLang="ja-JP" b="1" dirty="0">
                <a:solidFill>
                  <a:srgbClr val="000000"/>
                </a:solidFill>
                <a:latin typeface="Calibri" panose="020F0502020204030204" pitchFamily="34" charset="0"/>
                <a:ea typeface="Hiragino Kaku Gothic Pro W3" charset="-128"/>
                <a:cs typeface="Calibri" panose="020F0502020204030204" pitchFamily="34" charset="0"/>
              </a:rPr>
              <a:t>for  ecosystem managements</a:t>
            </a:r>
          </a:p>
          <a:p>
            <a:pPr algn="ctr"/>
            <a:endParaRPr lang="ja-JP" altLang="en-US" b="1" dirty="0">
              <a:solidFill>
                <a:srgbClr val="000000"/>
              </a:solidFill>
              <a:latin typeface="Hiragino Kaku Gothic Pro W3" charset="-128"/>
              <a:ea typeface="Hiragino Kaku Gothic Pro W3" charset="-128"/>
              <a:cs typeface="Hiragino Kaku Gothic Pro W3" charset="-128"/>
            </a:endParaRPr>
          </a:p>
        </p:txBody>
      </p:sp>
      <p:cxnSp>
        <p:nvCxnSpPr>
          <p:cNvPr id="3" name="直線矢印コネクタ 2">
            <a:extLst>
              <a:ext uri="{FF2B5EF4-FFF2-40B4-BE49-F238E27FC236}">
                <a16:creationId xmlns:a16="http://schemas.microsoft.com/office/drawing/2014/main" id="{D8483C4C-259F-B448-AD95-CA2869F2FB20}"/>
              </a:ext>
            </a:extLst>
          </p:cNvPr>
          <p:cNvCxnSpPr/>
          <p:nvPr/>
        </p:nvCxnSpPr>
        <p:spPr>
          <a:xfrm>
            <a:off x="7315200" y="2286000"/>
            <a:ext cx="81814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849A595E-83C9-7448-8088-F678109EC166}"/>
              </a:ext>
            </a:extLst>
          </p:cNvPr>
          <p:cNvCxnSpPr>
            <a:cxnSpLocks/>
          </p:cNvCxnSpPr>
          <p:nvPr/>
        </p:nvCxnSpPr>
        <p:spPr>
          <a:xfrm>
            <a:off x="7315200" y="3329564"/>
            <a:ext cx="818147" cy="25584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7BC50D4D-CD9C-8147-BC9C-4B30113E2118}"/>
              </a:ext>
            </a:extLst>
          </p:cNvPr>
          <p:cNvCxnSpPr/>
          <p:nvPr/>
        </p:nvCxnSpPr>
        <p:spPr>
          <a:xfrm>
            <a:off x="7402202" y="5795210"/>
            <a:ext cx="81814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05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16317"/>
          </a:xfrm>
        </p:spPr>
        <p:txBody>
          <a:bodyPr/>
          <a:lstStyle/>
          <a:p>
            <a:endParaRPr kumimoji="1" lang="ja-JP" altLang="en-US"/>
          </a:p>
        </p:txBody>
      </p:sp>
      <p:pic>
        <p:nvPicPr>
          <p:cNvPr id="3" name="図 2" descr="資料2-2_東北大学_ページ_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正方形/長方形 3"/>
          <p:cNvSpPr/>
          <p:nvPr/>
        </p:nvSpPr>
        <p:spPr>
          <a:xfrm>
            <a:off x="685800" y="0"/>
            <a:ext cx="10668000" cy="10505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b="1" dirty="0">
                <a:solidFill>
                  <a:schemeClr val="tx1"/>
                </a:solidFill>
                <a:latin typeface="Calibri"/>
                <a:ea typeface="ヒラギノ丸ゴ Pro W4"/>
                <a:cs typeface="Calibri"/>
              </a:rPr>
              <a:t>Habitat mapping data at </a:t>
            </a:r>
            <a:r>
              <a:rPr lang="en-US" altLang="ja-JP" sz="2800" b="1" dirty="0" err="1">
                <a:solidFill>
                  <a:schemeClr val="tx1"/>
                </a:solidFill>
                <a:latin typeface="Calibri"/>
                <a:ea typeface="ヒラギノ丸ゴ Pro W4"/>
                <a:cs typeface="Calibri"/>
              </a:rPr>
              <a:t>Onagawa</a:t>
            </a:r>
            <a:r>
              <a:rPr lang="en-US" altLang="ja-JP" sz="2800" b="1" dirty="0">
                <a:solidFill>
                  <a:schemeClr val="tx1"/>
                </a:solidFill>
                <a:latin typeface="Calibri"/>
                <a:ea typeface="ヒラギノ丸ゴ Pro W4"/>
                <a:cs typeface="Calibri"/>
              </a:rPr>
              <a:t> Bay (by Dr. T. </a:t>
            </a:r>
            <a:r>
              <a:rPr lang="en-US" altLang="ja-JP" sz="2800" b="1" dirty="0" err="1">
                <a:solidFill>
                  <a:schemeClr val="tx1"/>
                </a:solidFill>
                <a:latin typeface="Calibri"/>
                <a:ea typeface="ヒラギノ丸ゴ Pro W4"/>
                <a:cs typeface="Calibri"/>
              </a:rPr>
              <a:t>Fujii</a:t>
            </a:r>
            <a:r>
              <a:rPr lang="en-US" altLang="ja-JP" sz="2800" b="1" dirty="0">
                <a:solidFill>
                  <a:schemeClr val="tx1"/>
                </a:solidFill>
                <a:latin typeface="Calibri"/>
                <a:ea typeface="ヒラギノ丸ゴ Pro W4"/>
                <a:cs typeface="Calibri"/>
              </a:rPr>
              <a:t>, Tohoku Univ.)</a:t>
            </a:r>
            <a:r>
              <a:rPr lang="ja-JP" altLang="en-US" sz="2800" b="1" dirty="0">
                <a:solidFill>
                  <a:schemeClr val="tx1"/>
                </a:solidFill>
                <a:latin typeface="Calibri"/>
                <a:ea typeface="ヒラギノ丸ゴ Pro W4"/>
                <a:cs typeface="Calibri"/>
              </a:rPr>
              <a:t>　</a:t>
            </a:r>
            <a:endParaRPr lang="en-US" altLang="ja-JP" sz="2800" b="1" dirty="0">
              <a:solidFill>
                <a:schemeClr val="tx1"/>
              </a:solidFill>
              <a:latin typeface="Calibri"/>
              <a:ea typeface="ヒラギノ丸ゴ Pro W4"/>
              <a:cs typeface="Calibri"/>
            </a:endParaRPr>
          </a:p>
          <a:p>
            <a:pPr algn="ctr"/>
            <a:r>
              <a:rPr lang="en-US" altLang="ja-JP" b="1" dirty="0">
                <a:solidFill>
                  <a:schemeClr val="tx1"/>
                </a:solidFill>
                <a:latin typeface="Calibri" panose="020F0502020204030204" pitchFamily="34" charset="0"/>
                <a:ea typeface="ヒラギノ丸ゴ Pro W4"/>
                <a:cs typeface="Calibri" panose="020F0502020204030204" pitchFamily="34" charset="0"/>
              </a:rPr>
              <a:t>→</a:t>
            </a:r>
            <a:r>
              <a:rPr lang="ja-JP" altLang="en-US" b="1" dirty="0">
                <a:solidFill>
                  <a:schemeClr val="tx1"/>
                </a:solidFill>
                <a:latin typeface="Calibri" panose="020F0502020204030204" pitchFamily="34" charset="0"/>
                <a:ea typeface="ヒラギノ丸ゴ Pro W4"/>
                <a:cs typeface="Calibri" panose="020F0502020204030204" pitchFamily="34" charset="0"/>
              </a:rPr>
              <a:t>　</a:t>
            </a:r>
            <a:r>
              <a:rPr lang="en-US" altLang="ja-JP" b="1" dirty="0">
                <a:solidFill>
                  <a:schemeClr val="tx1"/>
                </a:solidFill>
                <a:latin typeface="Calibri" panose="020F0502020204030204" pitchFamily="34" charset="0"/>
                <a:ea typeface="ヒラギノ丸ゴ Pro W4"/>
                <a:cs typeface="Calibri" panose="020F0502020204030204" pitchFamily="34" charset="0"/>
              </a:rPr>
              <a:t>multiple layered habitat mapping including both natural and societal data</a:t>
            </a:r>
            <a:r>
              <a:rPr lang="en-US" altLang="en-US" b="1" dirty="0">
                <a:solidFill>
                  <a:schemeClr val="tx1"/>
                </a:solidFill>
                <a:latin typeface="Calibri" panose="020F0502020204030204" pitchFamily="34" charset="0"/>
                <a:ea typeface="ヒラギノ丸ゴ Pro W4"/>
                <a:cs typeface="Calibri" panose="020F0502020204030204" pitchFamily="34" charset="0"/>
              </a:rPr>
              <a:t>  </a:t>
            </a:r>
            <a:r>
              <a:rPr lang="en-US" altLang="ja-JP" b="1" dirty="0">
                <a:solidFill>
                  <a:schemeClr val="tx1"/>
                </a:solidFill>
                <a:latin typeface="Calibri" panose="020F0502020204030204" pitchFamily="34" charset="0"/>
                <a:ea typeface="ヒラギノ丸ゴ Pro W4"/>
                <a:cs typeface="Calibri" panose="020F0502020204030204" pitchFamily="34" charset="0"/>
              </a:rPr>
              <a:t>→</a:t>
            </a:r>
            <a:r>
              <a:rPr lang="en-US" altLang="en-US" b="1" dirty="0">
                <a:solidFill>
                  <a:schemeClr val="tx1"/>
                </a:solidFill>
                <a:latin typeface="Calibri" panose="020F0502020204030204" pitchFamily="34" charset="0"/>
                <a:ea typeface="ヒラギノ丸ゴ Pro W4"/>
                <a:cs typeface="Calibri" panose="020F0502020204030204" pitchFamily="34" charset="0"/>
              </a:rPr>
              <a:t>  It can use effective </a:t>
            </a:r>
            <a:r>
              <a:rPr lang="en-US" altLang="ja-JP" b="1" dirty="0">
                <a:solidFill>
                  <a:schemeClr val="tx1"/>
                </a:solidFill>
                <a:latin typeface="Calibri" panose="020F0502020204030204" pitchFamily="34" charset="0"/>
                <a:ea typeface="ヒラギノ丸ゴ Pro W4"/>
                <a:cs typeface="Calibri" panose="020F0502020204030204" pitchFamily="34" charset="0"/>
              </a:rPr>
              <a:t>characterization</a:t>
            </a:r>
            <a:r>
              <a:rPr lang="ja-JP" altLang="en-US" b="1">
                <a:solidFill>
                  <a:schemeClr val="tx1"/>
                </a:solidFill>
                <a:latin typeface="Calibri" panose="020F0502020204030204" pitchFamily="34" charset="0"/>
                <a:ea typeface="ヒラギノ丸ゴ Pro W4"/>
                <a:cs typeface="Calibri" panose="020F0502020204030204" pitchFamily="34" charset="0"/>
              </a:rPr>
              <a:t> </a:t>
            </a:r>
            <a:r>
              <a:rPr lang="en-US" altLang="ja-JP" b="1" dirty="0">
                <a:solidFill>
                  <a:schemeClr val="tx1"/>
                </a:solidFill>
                <a:latin typeface="Calibri" panose="020F0502020204030204" pitchFamily="34" charset="0"/>
                <a:ea typeface="ヒラギノ丸ゴ Pro W4"/>
                <a:cs typeface="Calibri" panose="020F0502020204030204" pitchFamily="34" charset="0"/>
              </a:rPr>
              <a:t>of</a:t>
            </a:r>
            <a:r>
              <a:rPr lang="ja-JP" altLang="en-US" b="1" dirty="0">
                <a:solidFill>
                  <a:schemeClr val="tx1"/>
                </a:solidFill>
                <a:latin typeface="Calibri" panose="020F0502020204030204" pitchFamily="34" charset="0"/>
                <a:ea typeface="ヒラギノ丸ゴ Pro W4"/>
                <a:cs typeface="Calibri" panose="020F0502020204030204" pitchFamily="34" charset="0"/>
              </a:rPr>
              <a:t> </a:t>
            </a:r>
            <a:r>
              <a:rPr lang="en-US" altLang="ja-JP" b="1" dirty="0">
                <a:solidFill>
                  <a:schemeClr val="tx1"/>
                </a:solidFill>
                <a:latin typeface="Calibri" panose="020F0502020204030204" pitchFamily="34" charset="0"/>
                <a:ea typeface="ヒラギノ丸ゴ Pro W4"/>
                <a:cs typeface="Calibri" panose="020F0502020204030204" pitchFamily="34" charset="0"/>
              </a:rPr>
              <a:t>bay</a:t>
            </a:r>
            <a:r>
              <a:rPr lang="ja-JP" altLang="en-US" b="1">
                <a:solidFill>
                  <a:schemeClr val="tx1"/>
                </a:solidFill>
                <a:latin typeface="Calibri" panose="020F0502020204030204" pitchFamily="34" charset="0"/>
                <a:ea typeface="ヒラギノ丸ゴ Pro W4"/>
                <a:cs typeface="Calibri" panose="020F0502020204030204" pitchFamily="34" charset="0"/>
              </a:rPr>
              <a:t> </a:t>
            </a:r>
            <a:r>
              <a:rPr lang="en-US" altLang="ja-JP" b="1">
                <a:solidFill>
                  <a:schemeClr val="tx1"/>
                </a:solidFill>
                <a:latin typeface="Calibri" panose="020F0502020204030204" pitchFamily="34" charset="0"/>
                <a:ea typeface="ヒラギノ丸ゴ Pro W4"/>
                <a:cs typeface="Calibri" panose="020F0502020204030204" pitchFamily="34" charset="0"/>
              </a:rPr>
              <a:t>environment and ecosystems </a:t>
            </a:r>
            <a:r>
              <a:rPr lang="ja-JP" altLang="en-US" b="1">
                <a:solidFill>
                  <a:schemeClr val="tx1"/>
                </a:solidFill>
                <a:latin typeface="Calibri" panose="020F0502020204030204" pitchFamily="34" charset="0"/>
                <a:ea typeface="ヒラギノ丸ゴ Pro W4"/>
                <a:cs typeface="Calibri" panose="020F0502020204030204" pitchFamily="34" charset="0"/>
              </a:rPr>
              <a:t> </a:t>
            </a:r>
            <a:r>
              <a:rPr lang="en-US" altLang="ja-JP" b="1" dirty="0">
                <a:solidFill>
                  <a:schemeClr val="tx1"/>
                </a:solidFill>
                <a:latin typeface="Calibri" panose="020F0502020204030204" pitchFamily="34" charset="0"/>
                <a:ea typeface="ヒラギノ丸ゴ Pro W4"/>
                <a:cs typeface="Calibri" panose="020F0502020204030204" pitchFamily="34" charset="0"/>
              </a:rPr>
              <a:t>(ex. “</a:t>
            </a:r>
            <a:r>
              <a:rPr lang="en-US" altLang="ja-JP" b="1" i="1" dirty="0" err="1">
                <a:solidFill>
                  <a:srgbClr val="FF0000"/>
                </a:solidFill>
                <a:latin typeface="Calibri" panose="020F0502020204030204" pitchFamily="34" charset="0"/>
                <a:ea typeface="ヒラギノ丸ゴ Pro W4"/>
                <a:cs typeface="Calibri" panose="020F0502020204030204" pitchFamily="34" charset="0"/>
              </a:rPr>
              <a:t>Terroir</a:t>
            </a:r>
            <a:r>
              <a:rPr lang="en-US" altLang="ja-JP" b="1" dirty="0">
                <a:solidFill>
                  <a:srgbClr val="FF0000"/>
                </a:solidFill>
                <a:latin typeface="Calibri" panose="020F0502020204030204" pitchFamily="34" charset="0"/>
                <a:ea typeface="ヒラギノ丸ゴ Pro W4"/>
                <a:cs typeface="Calibri" panose="020F0502020204030204" pitchFamily="34" charset="0"/>
              </a:rPr>
              <a:t>”</a:t>
            </a:r>
            <a:r>
              <a:rPr lang="en-US" altLang="ja-JP" b="1" dirty="0">
                <a:solidFill>
                  <a:schemeClr val="tx1"/>
                </a:solidFill>
                <a:latin typeface="Calibri" panose="020F0502020204030204" pitchFamily="34" charset="0"/>
                <a:ea typeface="ヒラギノ丸ゴ Pro W4"/>
                <a:cs typeface="Calibri" panose="020F0502020204030204" pitchFamily="34" charset="0"/>
              </a:rPr>
              <a:t> in the sea)</a:t>
            </a:r>
            <a:endParaRPr lang="ja-JP" altLang="en-US" b="1" dirty="0">
              <a:solidFill>
                <a:schemeClr val="tx1"/>
              </a:solidFill>
              <a:latin typeface="Calibri" panose="020F0502020204030204" pitchFamily="34" charset="0"/>
              <a:ea typeface="ヒラギノ丸ゴ Pro W4"/>
              <a:cs typeface="Calibri" panose="020F0502020204030204" pitchFamily="34" charset="0"/>
            </a:endParaRPr>
          </a:p>
        </p:txBody>
      </p:sp>
      <p:sp>
        <p:nvSpPr>
          <p:cNvPr id="5" name="正方形/長方形 4"/>
          <p:cNvSpPr/>
          <p:nvPr/>
        </p:nvSpPr>
        <p:spPr>
          <a:xfrm>
            <a:off x="6351822" y="1572082"/>
            <a:ext cx="1826176" cy="157444"/>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b="1" dirty="0">
                <a:solidFill>
                  <a:schemeClr val="tx1"/>
                </a:solidFill>
                <a:latin typeface="Calibri" panose="020F0502020204030204" pitchFamily="34" charset="0"/>
                <a:cs typeface="Calibri" panose="020F0502020204030204" pitchFamily="34" charset="0"/>
              </a:rPr>
              <a:t>monitoring stations</a:t>
            </a:r>
            <a:endParaRPr lang="ja-JP" altLang="en-US" sz="1200" b="1" dirty="0">
              <a:solidFill>
                <a:schemeClr val="tx1"/>
              </a:solidFill>
              <a:latin typeface="Calibri" panose="020F0502020204030204" pitchFamily="34" charset="0"/>
              <a:cs typeface="Calibri" panose="020F0502020204030204" pitchFamily="34" charset="0"/>
            </a:endParaRPr>
          </a:p>
        </p:txBody>
      </p:sp>
      <p:sp>
        <p:nvSpPr>
          <p:cNvPr id="6" name="正方形/長方形 5"/>
          <p:cNvSpPr/>
          <p:nvPr/>
        </p:nvSpPr>
        <p:spPr>
          <a:xfrm>
            <a:off x="6351822" y="1826351"/>
            <a:ext cx="1542804" cy="157444"/>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b="1" dirty="0">
                <a:solidFill>
                  <a:srgbClr val="000000"/>
                </a:solidFill>
                <a:latin typeface="Calibri" panose="020F0502020204030204" pitchFamily="34" charset="0"/>
                <a:cs typeface="Calibri" panose="020F0502020204030204" pitchFamily="34" charset="0"/>
              </a:rPr>
              <a:t>Sea weed / grass</a:t>
            </a:r>
            <a:endParaRPr lang="ja-JP" altLang="en-US" sz="1200" b="1" dirty="0">
              <a:solidFill>
                <a:srgbClr val="000000"/>
              </a:solidFill>
              <a:latin typeface="Calibri" panose="020F0502020204030204" pitchFamily="34" charset="0"/>
              <a:cs typeface="Calibri" panose="020F0502020204030204" pitchFamily="34" charset="0"/>
            </a:endParaRPr>
          </a:p>
        </p:txBody>
      </p:sp>
      <p:sp>
        <p:nvSpPr>
          <p:cNvPr id="7" name="正方形/長方形 6"/>
          <p:cNvSpPr/>
          <p:nvPr/>
        </p:nvSpPr>
        <p:spPr>
          <a:xfrm>
            <a:off x="6351822" y="2057269"/>
            <a:ext cx="1542804" cy="230918"/>
          </a:xfrm>
          <a:prstGeom prst="rect">
            <a:avLst/>
          </a:prstGeom>
          <a:solidFill>
            <a:schemeClr val="accent4">
              <a:lumMod val="60000"/>
              <a:lumOff val="4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b="1" dirty="0">
                <a:solidFill>
                  <a:srgbClr val="000000"/>
                </a:solidFill>
                <a:latin typeface="Calibri" panose="020F0502020204030204" pitchFamily="34" charset="0"/>
                <a:cs typeface="Calibri" panose="020F0502020204030204" pitchFamily="34" charset="0"/>
              </a:rPr>
              <a:t>Benthos community</a:t>
            </a:r>
            <a:endParaRPr lang="ja-JP" altLang="en-US" sz="1200" b="1" dirty="0">
              <a:solidFill>
                <a:srgbClr val="000000"/>
              </a:solidFill>
              <a:latin typeface="Calibri" panose="020F0502020204030204" pitchFamily="34" charset="0"/>
              <a:cs typeface="Calibri" panose="020F0502020204030204" pitchFamily="34" charset="0"/>
            </a:endParaRPr>
          </a:p>
        </p:txBody>
      </p:sp>
      <p:sp>
        <p:nvSpPr>
          <p:cNvPr id="8" name="正方形/長方形 7"/>
          <p:cNvSpPr/>
          <p:nvPr/>
        </p:nvSpPr>
        <p:spPr>
          <a:xfrm>
            <a:off x="6351822" y="2288187"/>
            <a:ext cx="1826176" cy="230918"/>
          </a:xfrm>
          <a:prstGeom prst="rect">
            <a:avLst/>
          </a:prstGeom>
          <a:solidFill>
            <a:schemeClr val="accent6">
              <a:lumMod val="20000"/>
              <a:lumOff val="80000"/>
            </a:schemeClr>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b="1" dirty="0">
                <a:solidFill>
                  <a:srgbClr val="000000"/>
                </a:solidFill>
                <a:latin typeface="Calibri" panose="020F0502020204030204" pitchFamily="34" charset="0"/>
                <a:cs typeface="Calibri" panose="020F0502020204030204" pitchFamily="34" charset="0"/>
              </a:rPr>
              <a:t>Sediment characters </a:t>
            </a:r>
            <a:endParaRPr lang="ja-JP" altLang="en-US" sz="1200" b="1" dirty="0">
              <a:solidFill>
                <a:srgbClr val="000000"/>
              </a:solidFill>
              <a:latin typeface="Calibri" panose="020F0502020204030204" pitchFamily="34" charset="0"/>
              <a:cs typeface="Calibri" panose="020F0502020204030204" pitchFamily="34" charset="0"/>
            </a:endParaRPr>
          </a:p>
        </p:txBody>
      </p:sp>
      <p:sp>
        <p:nvSpPr>
          <p:cNvPr id="9" name="正方形/長方形 8"/>
          <p:cNvSpPr/>
          <p:nvPr/>
        </p:nvSpPr>
        <p:spPr>
          <a:xfrm>
            <a:off x="6351822" y="2586676"/>
            <a:ext cx="1729860" cy="188933"/>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b="1" dirty="0">
                <a:solidFill>
                  <a:srgbClr val="000000"/>
                </a:solidFill>
                <a:latin typeface="Calibri" panose="020F0502020204030204" pitchFamily="34" charset="0"/>
                <a:cs typeface="Calibri" panose="020F0502020204030204" pitchFamily="34" charset="0"/>
              </a:rPr>
              <a:t>Submarine topography</a:t>
            </a:r>
            <a:endParaRPr lang="ja-JP" altLang="en-US" sz="1200" b="1" dirty="0">
              <a:solidFill>
                <a:srgbClr val="000000"/>
              </a:solidFill>
              <a:latin typeface="Calibri" panose="020F0502020204030204" pitchFamily="34" charset="0"/>
              <a:cs typeface="Calibri" panose="020F0502020204030204" pitchFamily="34" charset="0"/>
            </a:endParaRPr>
          </a:p>
        </p:txBody>
      </p:sp>
      <p:sp>
        <p:nvSpPr>
          <p:cNvPr id="10" name="正方形/長方形 9"/>
          <p:cNvSpPr/>
          <p:nvPr/>
        </p:nvSpPr>
        <p:spPr>
          <a:xfrm>
            <a:off x="6351821" y="3077766"/>
            <a:ext cx="2021981" cy="207567"/>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b="1" dirty="0">
                <a:solidFill>
                  <a:srgbClr val="000000"/>
                </a:solidFill>
                <a:latin typeface="Calibri" panose="020F0502020204030204" pitchFamily="34" charset="0"/>
                <a:cs typeface="Calibri" panose="020F0502020204030204" pitchFamily="34" charset="0"/>
              </a:rPr>
              <a:t>Aquaculture cages &amp; shelter</a:t>
            </a:r>
            <a:endParaRPr lang="ja-JP" altLang="en-US" sz="1200" b="1" dirty="0">
              <a:solidFill>
                <a:srgbClr val="000000"/>
              </a:solidFill>
              <a:latin typeface="Calibri" panose="020F0502020204030204" pitchFamily="34" charset="0"/>
              <a:cs typeface="Calibri" panose="020F0502020204030204" pitchFamily="34" charset="0"/>
            </a:endParaRPr>
          </a:p>
        </p:txBody>
      </p:sp>
      <p:sp>
        <p:nvSpPr>
          <p:cNvPr id="11" name="正方形/長方形 10"/>
          <p:cNvSpPr/>
          <p:nvPr/>
        </p:nvSpPr>
        <p:spPr>
          <a:xfrm>
            <a:off x="6351822" y="3610717"/>
            <a:ext cx="1826177" cy="167940"/>
          </a:xfrm>
          <a:prstGeom prst="rect">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b="1" dirty="0">
                <a:solidFill>
                  <a:srgbClr val="000000"/>
                </a:solidFill>
                <a:latin typeface="Calibri" panose="020F0502020204030204" pitchFamily="34" charset="0"/>
                <a:cs typeface="Calibri" panose="020F0502020204030204" pitchFamily="34" charset="0"/>
              </a:rPr>
              <a:t>Coastal infrastructures</a:t>
            </a:r>
            <a:endParaRPr lang="ja-JP" altLang="en-US" sz="1200" b="1" dirty="0">
              <a:solidFill>
                <a:srgbClr val="000000"/>
              </a:solidFill>
              <a:latin typeface="Calibri" panose="020F0502020204030204" pitchFamily="34" charset="0"/>
              <a:cs typeface="Calibri" panose="020F0502020204030204" pitchFamily="34" charset="0"/>
            </a:endParaRPr>
          </a:p>
        </p:txBody>
      </p:sp>
      <p:sp>
        <p:nvSpPr>
          <p:cNvPr id="12" name="正方形/長方形 11"/>
          <p:cNvSpPr/>
          <p:nvPr/>
        </p:nvSpPr>
        <p:spPr>
          <a:xfrm>
            <a:off x="9059602" y="1165412"/>
            <a:ext cx="1608398" cy="304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b="1" dirty="0">
                <a:solidFill>
                  <a:srgbClr val="000000"/>
                </a:solidFill>
                <a:latin typeface="Calibri" panose="020F0502020204030204" pitchFamily="34" charset="0"/>
                <a:cs typeface="Calibri" panose="020F0502020204030204" pitchFamily="34" charset="0"/>
              </a:rPr>
              <a:t>Habitat maps</a:t>
            </a:r>
          </a:p>
          <a:p>
            <a:pPr algn="ctr"/>
            <a:endParaRPr lang="en-US" altLang="ja-JP" sz="1200" dirty="0">
              <a:solidFill>
                <a:srgbClr val="000000"/>
              </a:solidFill>
            </a:endParaRPr>
          </a:p>
          <a:p>
            <a:pPr algn="ctr"/>
            <a:endParaRPr lang="en-US" altLang="ja-JP" sz="1200" dirty="0">
              <a:solidFill>
                <a:srgbClr val="000000"/>
              </a:solidFill>
            </a:endParaRPr>
          </a:p>
          <a:p>
            <a:pPr algn="ctr"/>
            <a:endParaRPr lang="en-US" altLang="ja-JP" sz="1200" dirty="0">
              <a:solidFill>
                <a:srgbClr val="000000"/>
              </a:solidFill>
            </a:endParaRPr>
          </a:p>
          <a:p>
            <a:pPr algn="ctr"/>
            <a:r>
              <a:rPr lang="ja-JP" altLang="ja-JP" sz="1200" dirty="0">
                <a:solidFill>
                  <a:srgbClr val="000000"/>
                </a:solidFill>
                <a:latin typeface="Calibri" panose="020F0502020204030204" pitchFamily="34" charset="0"/>
                <a:cs typeface="Calibri" panose="020F0502020204030204" pitchFamily="34" charset="0"/>
              </a:rPr>
              <a:t>(</a:t>
            </a:r>
            <a:r>
              <a:rPr lang="en-US" altLang="ja-JP" sz="1200" dirty="0">
                <a:solidFill>
                  <a:srgbClr val="000000"/>
                </a:solidFill>
                <a:latin typeface="Calibri" panose="020F0502020204030204" pitchFamily="34" charset="0"/>
                <a:cs typeface="Calibri" panose="020F0502020204030204" pitchFamily="34" charset="0"/>
              </a:rPr>
              <a:t>Restoration</a:t>
            </a:r>
            <a:r>
              <a:rPr lang="ja-JP" altLang="en-US" sz="1200" dirty="0">
                <a:solidFill>
                  <a:srgbClr val="000000"/>
                </a:solidFill>
                <a:latin typeface="Calibri" panose="020F0502020204030204" pitchFamily="34" charset="0"/>
                <a:cs typeface="Calibri" panose="020F0502020204030204" pitchFamily="34" charset="0"/>
              </a:rPr>
              <a:t> </a:t>
            </a:r>
            <a:r>
              <a:rPr lang="en-US" altLang="ja-JP" sz="1200" dirty="0">
                <a:solidFill>
                  <a:srgbClr val="000000"/>
                </a:solidFill>
                <a:latin typeface="Calibri" panose="020F0502020204030204" pitchFamily="34" charset="0"/>
                <a:cs typeface="Calibri" panose="020F0502020204030204" pitchFamily="34" charset="0"/>
              </a:rPr>
              <a:t>of</a:t>
            </a:r>
            <a:r>
              <a:rPr lang="ja-JP" altLang="en-US" sz="1200" dirty="0">
                <a:solidFill>
                  <a:srgbClr val="000000"/>
                </a:solidFill>
                <a:latin typeface="Calibri" panose="020F0502020204030204" pitchFamily="34" charset="0"/>
                <a:cs typeface="Calibri" panose="020F0502020204030204" pitchFamily="34" charset="0"/>
              </a:rPr>
              <a:t> </a:t>
            </a:r>
            <a:r>
              <a:rPr lang="en-US" altLang="ja-JP" sz="1200" dirty="0">
                <a:solidFill>
                  <a:srgbClr val="000000"/>
                </a:solidFill>
                <a:latin typeface="Calibri" panose="020F0502020204030204" pitchFamily="34" charset="0"/>
                <a:cs typeface="Calibri" panose="020F0502020204030204" pitchFamily="34" charset="0"/>
              </a:rPr>
              <a:t>coastal</a:t>
            </a:r>
            <a:r>
              <a:rPr lang="ja-JP" altLang="en-US" sz="1200" dirty="0">
                <a:solidFill>
                  <a:srgbClr val="000000"/>
                </a:solidFill>
                <a:latin typeface="Calibri" panose="020F0502020204030204" pitchFamily="34" charset="0"/>
                <a:cs typeface="Calibri" panose="020F0502020204030204" pitchFamily="34" charset="0"/>
              </a:rPr>
              <a:t> </a:t>
            </a:r>
            <a:r>
              <a:rPr lang="en-US" altLang="ja-JP" sz="1200" dirty="0">
                <a:solidFill>
                  <a:srgbClr val="000000"/>
                </a:solidFill>
                <a:latin typeface="Calibri" panose="020F0502020204030204" pitchFamily="34" charset="0"/>
                <a:cs typeface="Calibri" panose="020F0502020204030204" pitchFamily="34" charset="0"/>
              </a:rPr>
              <a:t>lives</a:t>
            </a:r>
            <a:r>
              <a:rPr lang="ja-JP" altLang="en-US" sz="1200" dirty="0">
                <a:solidFill>
                  <a:srgbClr val="000000"/>
                </a:solidFill>
                <a:latin typeface="Calibri" panose="020F0502020204030204" pitchFamily="34" charset="0"/>
                <a:cs typeface="Calibri" panose="020F0502020204030204" pitchFamily="34" charset="0"/>
              </a:rPr>
              <a:t> </a:t>
            </a:r>
            <a:r>
              <a:rPr lang="en-US" altLang="ja-JP" sz="1200" dirty="0">
                <a:solidFill>
                  <a:srgbClr val="000000"/>
                </a:solidFill>
                <a:latin typeface="Calibri" panose="020F0502020204030204" pitchFamily="34" charset="0"/>
                <a:cs typeface="Calibri" panose="020F0502020204030204" pitchFamily="34" charset="0"/>
              </a:rPr>
              <a:t>and</a:t>
            </a:r>
            <a:r>
              <a:rPr lang="ja-JP" altLang="en-US" sz="1200" dirty="0">
                <a:solidFill>
                  <a:srgbClr val="000000"/>
                </a:solidFill>
                <a:latin typeface="Calibri" panose="020F0502020204030204" pitchFamily="34" charset="0"/>
                <a:cs typeface="Calibri" panose="020F0502020204030204" pitchFamily="34" charset="0"/>
              </a:rPr>
              <a:t> </a:t>
            </a:r>
            <a:r>
              <a:rPr lang="en-US" altLang="ja-JP" sz="1200" dirty="0">
                <a:solidFill>
                  <a:srgbClr val="000000"/>
                </a:solidFill>
                <a:latin typeface="Calibri" panose="020F0502020204030204" pitchFamily="34" charset="0"/>
                <a:cs typeface="Calibri" panose="020F0502020204030204" pitchFamily="34" charset="0"/>
              </a:rPr>
              <a:t>fisheries)</a:t>
            </a:r>
          </a:p>
          <a:p>
            <a:pPr algn="ctr"/>
            <a:r>
              <a:rPr lang="en-US" altLang="ja-JP" sz="1200" dirty="0">
                <a:solidFill>
                  <a:srgbClr val="000000"/>
                </a:solidFill>
                <a:latin typeface="Calibri" panose="020F0502020204030204" pitchFamily="34" charset="0"/>
                <a:cs typeface="Calibri" panose="020F0502020204030204" pitchFamily="34" charset="0"/>
              </a:rPr>
              <a:t>(coastal management)</a:t>
            </a:r>
          </a:p>
          <a:p>
            <a:pPr algn="ctr"/>
            <a:r>
              <a:rPr lang="en-US" altLang="ja-JP" sz="1200" dirty="0">
                <a:solidFill>
                  <a:srgbClr val="000000"/>
                </a:solidFill>
                <a:latin typeface="Calibri" panose="020F0502020204030204" pitchFamily="34" charset="0"/>
                <a:cs typeface="Calibri" panose="020F0502020204030204" pitchFamily="34" charset="0"/>
              </a:rPr>
              <a:t>(eco-DRR)</a:t>
            </a:r>
          </a:p>
          <a:p>
            <a:pPr algn="ctr"/>
            <a:r>
              <a:rPr lang="en-US" altLang="ja-JP" sz="1200" dirty="0">
                <a:solidFill>
                  <a:srgbClr val="000000"/>
                </a:solidFill>
                <a:latin typeface="Calibri" panose="020F0502020204030204" pitchFamily="34" charset="0"/>
                <a:cs typeface="Calibri" panose="020F0502020204030204" pitchFamily="34" charset="0"/>
              </a:rPr>
              <a:t>(Marine Geo- and Eco-parks)</a:t>
            </a:r>
          </a:p>
          <a:p>
            <a:pPr algn="ctr"/>
            <a:r>
              <a:rPr lang="en-US" altLang="ja-JP" sz="1200" dirty="0">
                <a:solidFill>
                  <a:srgbClr val="000000"/>
                </a:solidFill>
                <a:latin typeface="Calibri" panose="020F0502020204030204" pitchFamily="34" charset="0"/>
                <a:cs typeface="Calibri" panose="020F0502020204030204" pitchFamily="34" charset="0"/>
              </a:rPr>
              <a:t>.</a:t>
            </a:r>
          </a:p>
          <a:p>
            <a:pPr algn="ctr"/>
            <a:r>
              <a:rPr lang="en-US" altLang="ja-JP" sz="1200" dirty="0">
                <a:solidFill>
                  <a:srgbClr val="000000"/>
                </a:solidFill>
              </a:rPr>
              <a:t>.                                                                                                                                                                 </a:t>
            </a:r>
            <a:endParaRPr lang="ja-JP" altLang="en-US" sz="1200" dirty="0">
              <a:solidFill>
                <a:srgbClr val="000000"/>
              </a:solidFill>
            </a:endParaRPr>
          </a:p>
        </p:txBody>
      </p:sp>
      <p:sp>
        <p:nvSpPr>
          <p:cNvPr id="13" name="テキスト ボックス 12"/>
          <p:cNvSpPr txBox="1"/>
          <p:nvPr/>
        </p:nvSpPr>
        <p:spPr>
          <a:xfrm>
            <a:off x="6992033" y="1050554"/>
            <a:ext cx="1268296" cy="369332"/>
          </a:xfrm>
          <a:prstGeom prst="rect">
            <a:avLst/>
          </a:prstGeom>
          <a:noFill/>
        </p:spPr>
        <p:txBody>
          <a:bodyPr wrap="none" rtlCol="0">
            <a:spAutoFit/>
          </a:bodyPr>
          <a:lstStyle/>
          <a:p>
            <a:r>
              <a:rPr lang="en-US" altLang="ja-JP" dirty="0"/>
              <a:t>Data</a:t>
            </a:r>
            <a:r>
              <a:rPr lang="ja-JP" altLang="en-US" dirty="0"/>
              <a:t> </a:t>
            </a:r>
            <a:r>
              <a:rPr lang="en-US" altLang="ja-JP" dirty="0"/>
              <a:t>base</a:t>
            </a:r>
            <a:endParaRPr lang="ja-JP" altLang="en-US" dirty="0"/>
          </a:p>
        </p:txBody>
      </p:sp>
      <p:sp>
        <p:nvSpPr>
          <p:cNvPr id="14" name="正方形/長方形 13"/>
          <p:cNvSpPr/>
          <p:nvPr/>
        </p:nvSpPr>
        <p:spPr>
          <a:xfrm>
            <a:off x="1981201" y="6434214"/>
            <a:ext cx="1274519" cy="18893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rgbClr val="000000"/>
                </a:solidFill>
              </a:rPr>
              <a:t>Sea grass / </a:t>
            </a:r>
            <a:r>
              <a:rPr lang="en-US" altLang="ja-JP" sz="1200" b="1" dirty="0">
                <a:solidFill>
                  <a:srgbClr val="000000"/>
                </a:solidFill>
                <a:latin typeface="Calibri" panose="020F0502020204030204" pitchFamily="34" charset="0"/>
                <a:cs typeface="Calibri" panose="020F0502020204030204" pitchFamily="34" charset="0"/>
              </a:rPr>
              <a:t>weed</a:t>
            </a:r>
          </a:p>
          <a:p>
            <a:pPr algn="ctr"/>
            <a:r>
              <a:rPr lang="en-US" altLang="ja-JP" sz="1200" b="1" dirty="0">
                <a:solidFill>
                  <a:srgbClr val="000000"/>
                </a:solidFill>
                <a:latin typeface="Calibri" panose="020F0502020204030204" pitchFamily="34" charset="0"/>
                <a:cs typeface="Calibri" panose="020F0502020204030204" pitchFamily="34" charset="0"/>
              </a:rPr>
              <a:t>Distributions </a:t>
            </a:r>
            <a:endParaRPr lang="ja-JP" altLang="en-US" sz="1200" b="1" dirty="0">
              <a:solidFill>
                <a:srgbClr val="000000"/>
              </a:solidFill>
              <a:latin typeface="Calibri" panose="020F0502020204030204" pitchFamily="34" charset="0"/>
              <a:cs typeface="Calibri" panose="020F0502020204030204" pitchFamily="34" charset="0"/>
            </a:endParaRPr>
          </a:p>
        </p:txBody>
      </p:sp>
      <p:sp>
        <p:nvSpPr>
          <p:cNvPr id="15" name="正方形/長方形 14"/>
          <p:cNvSpPr/>
          <p:nvPr/>
        </p:nvSpPr>
        <p:spPr>
          <a:xfrm>
            <a:off x="3801473" y="6434214"/>
            <a:ext cx="1280422" cy="18893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rgbClr val="000000"/>
                </a:solidFill>
                <a:latin typeface="Calibri" panose="020F0502020204030204" pitchFamily="34" charset="0"/>
                <a:cs typeface="Calibri" panose="020F0502020204030204" pitchFamily="34" charset="0"/>
              </a:rPr>
              <a:t>Aquaculture cages</a:t>
            </a:r>
            <a:endParaRPr lang="ja-JP" altLang="en-US" sz="1200" dirty="0">
              <a:solidFill>
                <a:srgbClr val="000000"/>
              </a:solidFill>
              <a:latin typeface="Calibri" panose="020F0502020204030204" pitchFamily="34" charset="0"/>
              <a:cs typeface="Calibri" panose="020F0502020204030204" pitchFamily="34" charset="0"/>
            </a:endParaRPr>
          </a:p>
        </p:txBody>
      </p:sp>
      <p:sp>
        <p:nvSpPr>
          <p:cNvPr id="17" name="正方形/長方形 16"/>
          <p:cNvSpPr/>
          <p:nvPr/>
        </p:nvSpPr>
        <p:spPr>
          <a:xfrm>
            <a:off x="5596163" y="6434214"/>
            <a:ext cx="1395870" cy="18893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b="1" dirty="0">
                <a:solidFill>
                  <a:srgbClr val="000000"/>
                </a:solidFill>
                <a:latin typeface="Calibri" panose="020F0502020204030204" pitchFamily="34" charset="0"/>
                <a:cs typeface="Calibri" panose="020F0502020204030204" pitchFamily="34" charset="0"/>
              </a:rPr>
              <a:t>COD (mg/g)</a:t>
            </a:r>
            <a:endParaRPr lang="ja-JP" altLang="en-US" sz="1200" b="1" dirty="0">
              <a:solidFill>
                <a:srgbClr val="000000"/>
              </a:solidFill>
              <a:latin typeface="Calibri" panose="020F0502020204030204" pitchFamily="34" charset="0"/>
              <a:cs typeface="Calibri" panose="020F0502020204030204" pitchFamily="34" charset="0"/>
            </a:endParaRPr>
          </a:p>
        </p:txBody>
      </p:sp>
      <p:sp>
        <p:nvSpPr>
          <p:cNvPr id="18" name="テキスト ボックス 17"/>
          <p:cNvSpPr txBox="1"/>
          <p:nvPr/>
        </p:nvSpPr>
        <p:spPr>
          <a:xfrm>
            <a:off x="6477765" y="6539176"/>
            <a:ext cx="184666" cy="369332"/>
          </a:xfrm>
          <a:prstGeom prst="rect">
            <a:avLst/>
          </a:prstGeom>
          <a:noFill/>
        </p:spPr>
        <p:txBody>
          <a:bodyPr wrap="none" rtlCol="0">
            <a:spAutoFit/>
          </a:bodyPr>
          <a:lstStyle/>
          <a:p>
            <a:endParaRPr lang="ja-JP" altLang="en-US" dirty="0"/>
          </a:p>
        </p:txBody>
      </p:sp>
      <p:sp>
        <p:nvSpPr>
          <p:cNvPr id="19" name="正方形/長方形 18"/>
          <p:cNvSpPr/>
          <p:nvPr/>
        </p:nvSpPr>
        <p:spPr>
          <a:xfrm>
            <a:off x="7479250" y="6434214"/>
            <a:ext cx="1185965" cy="14694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b="1" dirty="0">
                <a:solidFill>
                  <a:srgbClr val="000000"/>
                </a:solidFill>
                <a:latin typeface="Calibri" panose="020F0502020204030204" pitchFamily="34" charset="0"/>
                <a:cs typeface="Calibri" panose="020F0502020204030204" pitchFamily="34" charset="0"/>
              </a:rPr>
              <a:t>Silt / sand</a:t>
            </a:r>
            <a:endParaRPr lang="ja-JP" altLang="en-US" sz="1200" b="1" dirty="0">
              <a:solidFill>
                <a:srgbClr val="000000"/>
              </a:solidFill>
              <a:latin typeface="Calibri" panose="020F0502020204030204" pitchFamily="34" charset="0"/>
              <a:cs typeface="Calibri" panose="020F0502020204030204" pitchFamily="34" charset="0"/>
            </a:endParaRPr>
          </a:p>
        </p:txBody>
      </p:sp>
      <p:sp>
        <p:nvSpPr>
          <p:cNvPr id="20" name="正方形/長方形 19"/>
          <p:cNvSpPr/>
          <p:nvPr/>
        </p:nvSpPr>
        <p:spPr>
          <a:xfrm>
            <a:off x="9059602" y="6434214"/>
            <a:ext cx="1732724" cy="18893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b="1" dirty="0">
                <a:solidFill>
                  <a:srgbClr val="000000"/>
                </a:solidFill>
                <a:latin typeface="Calibri" panose="020F0502020204030204" pitchFamily="34" charset="0"/>
                <a:cs typeface="Calibri" panose="020F0502020204030204" pitchFamily="34" charset="0"/>
              </a:rPr>
              <a:t>Submarine topography</a:t>
            </a:r>
            <a:endParaRPr lang="ja-JP" altLang="en-US" sz="1200" b="1" dirty="0">
              <a:solidFill>
                <a:srgbClr val="000000"/>
              </a:solidFill>
              <a:latin typeface="Calibri" panose="020F0502020204030204" pitchFamily="34" charset="0"/>
              <a:cs typeface="Calibri" panose="020F0502020204030204" pitchFamily="34" charset="0"/>
            </a:endParaRPr>
          </a:p>
        </p:txBody>
      </p:sp>
      <p:sp>
        <p:nvSpPr>
          <p:cNvPr id="21" name="テキスト ボックス 20"/>
          <p:cNvSpPr txBox="1"/>
          <p:nvPr/>
        </p:nvSpPr>
        <p:spPr>
          <a:xfrm>
            <a:off x="8566323" y="6770094"/>
            <a:ext cx="184666" cy="369332"/>
          </a:xfrm>
          <a:prstGeom prst="rect">
            <a:avLst/>
          </a:prstGeom>
          <a:noFill/>
        </p:spPr>
        <p:txBody>
          <a:bodyPr wrap="none" rtlCol="0">
            <a:spAutoFit/>
          </a:bodyPr>
          <a:lstStyle/>
          <a:p>
            <a:endParaRPr lang="ja-JP" altLang="en-US" dirty="0"/>
          </a:p>
        </p:txBody>
      </p:sp>
      <p:sp>
        <p:nvSpPr>
          <p:cNvPr id="16" name="正方形/長方形 15"/>
          <p:cNvSpPr/>
          <p:nvPr/>
        </p:nvSpPr>
        <p:spPr>
          <a:xfrm>
            <a:off x="6351822" y="2794001"/>
            <a:ext cx="1941625" cy="242634"/>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b="1" dirty="0">
                <a:solidFill>
                  <a:srgbClr val="000000"/>
                </a:solidFill>
                <a:latin typeface="Calibri" panose="020F0502020204030204" pitchFamily="34" charset="0"/>
                <a:cs typeface="Calibri" panose="020F0502020204030204" pitchFamily="34" charset="0"/>
              </a:rPr>
              <a:t>Oceanographic data</a:t>
            </a:r>
            <a:endParaRPr lang="ja-JP" altLang="en-US" sz="1200" b="1" dirty="0">
              <a:solidFill>
                <a:srgbClr val="000000"/>
              </a:solidFill>
              <a:latin typeface="Calibri" panose="020F0502020204030204" pitchFamily="34" charset="0"/>
              <a:cs typeface="Calibri" panose="020F0502020204030204" pitchFamily="34" charset="0"/>
            </a:endParaRPr>
          </a:p>
        </p:txBody>
      </p:sp>
      <p:sp>
        <p:nvSpPr>
          <p:cNvPr id="22" name="正方形/長方形 21">
            <a:extLst>
              <a:ext uri="{FF2B5EF4-FFF2-40B4-BE49-F238E27FC236}">
                <a16:creationId xmlns:a16="http://schemas.microsoft.com/office/drawing/2014/main" id="{7802B312-69B7-F34C-B88C-EBF5956B0795}"/>
              </a:ext>
            </a:extLst>
          </p:cNvPr>
          <p:cNvSpPr/>
          <p:nvPr/>
        </p:nvSpPr>
        <p:spPr>
          <a:xfrm>
            <a:off x="6351821" y="3285333"/>
            <a:ext cx="1941626" cy="32538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Calibri" panose="020F0502020204030204" pitchFamily="34" charset="0"/>
                <a:cs typeface="Calibri" panose="020F0502020204030204" pitchFamily="34" charset="0"/>
              </a:rPr>
              <a:t>Buoy &amp; data logger</a:t>
            </a:r>
            <a:endParaRPr kumimoji="1" lang="ja-JP" altLang="en-US" sz="1200" b="1">
              <a:solidFill>
                <a:schemeClr val="tx1"/>
              </a:solidFill>
              <a:latin typeface="Calibri" panose="020F0502020204030204" pitchFamily="34" charset="0"/>
              <a:cs typeface="Calibri" panose="020F0502020204030204" pitchFamily="34" charset="0"/>
            </a:endParaRPr>
          </a:p>
        </p:txBody>
      </p:sp>
      <p:sp>
        <p:nvSpPr>
          <p:cNvPr id="23" name="正方形/長方形 22">
            <a:extLst>
              <a:ext uri="{FF2B5EF4-FFF2-40B4-BE49-F238E27FC236}">
                <a16:creationId xmlns:a16="http://schemas.microsoft.com/office/drawing/2014/main" id="{160C45BE-D3EC-1042-9327-84A7ABCC3492}"/>
              </a:ext>
            </a:extLst>
          </p:cNvPr>
          <p:cNvSpPr/>
          <p:nvPr/>
        </p:nvSpPr>
        <p:spPr>
          <a:xfrm>
            <a:off x="6351821" y="3778657"/>
            <a:ext cx="1826177" cy="27598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Calibri" panose="020F0502020204030204" pitchFamily="34" charset="0"/>
                <a:cs typeface="Calibri" panose="020F0502020204030204" pitchFamily="34" charset="0"/>
              </a:rPr>
              <a:t>Past data</a:t>
            </a:r>
            <a:endParaRPr kumimoji="1" lang="ja-JP" altLang="en-US" sz="1200" b="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1851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2FEC35-3C77-2541-9E64-DB9D421860AD}"/>
              </a:ext>
            </a:extLst>
          </p:cNvPr>
          <p:cNvSpPr>
            <a:spLocks noGrp="1"/>
          </p:cNvSpPr>
          <p:nvPr>
            <p:ph type="title"/>
          </p:nvPr>
        </p:nvSpPr>
        <p:spPr>
          <a:xfrm>
            <a:off x="838200" y="2651125"/>
            <a:ext cx="10515600" cy="1325563"/>
          </a:xfrm>
        </p:spPr>
        <p:txBody>
          <a:bodyPr>
            <a:normAutofit/>
          </a:bodyPr>
          <a:lstStyle/>
          <a:p>
            <a:pPr algn="ctr"/>
            <a:r>
              <a:rPr lang="en-US" altLang="ja-JP" sz="3600" b="1" dirty="0">
                <a:latin typeface="Calibri" panose="020F0502020204030204" pitchFamily="34" charset="0"/>
                <a:ea typeface="Gurmukhi MN" panose="02020600050405020304" pitchFamily="18" charset="-128"/>
                <a:cs typeface="Calibri" panose="020F0502020204030204" pitchFamily="34" charset="0"/>
              </a:rPr>
              <a:t>B</a:t>
            </a:r>
            <a:r>
              <a:rPr kumimoji="1" lang="en-US" altLang="ja-JP" sz="3600" b="1" dirty="0">
                <a:latin typeface="Calibri" panose="020F0502020204030204" pitchFamily="34" charset="0"/>
                <a:ea typeface="Gurmukhi MN" panose="02020600050405020304" pitchFamily="18" charset="-128"/>
                <a:cs typeface="Calibri" panose="020F0502020204030204" pitchFamily="34" charset="0"/>
              </a:rPr>
              <a:t>est Practice case studies</a:t>
            </a:r>
            <a:endParaRPr kumimoji="1" lang="ja-JP" altLang="en-US" sz="3600" b="1">
              <a:latin typeface="Calibri" panose="020F0502020204030204" pitchFamily="34" charset="0"/>
              <a:ea typeface="Gurmukhi MN" panose="02020600050405020304" pitchFamily="18" charset="-128"/>
              <a:cs typeface="Calibri" panose="020F0502020204030204" pitchFamily="34" charset="0"/>
            </a:endParaRPr>
          </a:p>
        </p:txBody>
      </p:sp>
    </p:spTree>
    <p:extLst>
      <p:ext uri="{BB962C8B-B14F-4D97-AF65-F5344CB8AC3E}">
        <p14:creationId xmlns:p14="http://schemas.microsoft.com/office/powerpoint/2010/main" val="1348438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2378197" y="1050274"/>
            <a:ext cx="3731210" cy="5509200"/>
          </a:xfrm>
          <a:ln>
            <a:solidFill>
              <a:schemeClr val="accent1">
                <a:lumMod val="75000"/>
              </a:schemeClr>
            </a:solidFill>
          </a:ln>
        </p:spPr>
        <p:txBody>
          <a:bodyPr>
            <a:normAutofit fontScale="92500" lnSpcReduction="10000"/>
          </a:bodyPr>
          <a:lstStyle/>
          <a:p>
            <a:pPr marL="0" indent="0">
              <a:lnSpc>
                <a:spcPct val="100000"/>
              </a:lnSpc>
              <a:spcBef>
                <a:spcPts val="0"/>
              </a:spcBef>
              <a:buNone/>
            </a:pPr>
            <a:r>
              <a:rPr lang="en-US" sz="1900" b="1" dirty="0">
                <a:latin typeface="Calibri" panose="020F0502020204030204" pitchFamily="34" charset="0"/>
                <a:cs typeface="Calibri" panose="020F0502020204030204" pitchFamily="34" charset="0"/>
              </a:rPr>
              <a:t>Recovery from Tsunami by Great East Japan Earthquake </a:t>
            </a:r>
          </a:p>
          <a:p>
            <a:pPr marL="0" indent="0">
              <a:lnSpc>
                <a:spcPct val="100000"/>
              </a:lnSpc>
              <a:spcBef>
                <a:spcPts val="0"/>
              </a:spcBef>
              <a:buNone/>
            </a:pPr>
            <a:r>
              <a:rPr lang="en-US" sz="1500" dirty="0">
                <a:latin typeface="Calibri" panose="020F0502020204030204" pitchFamily="34" charset="0"/>
                <a:cs typeface="Calibri" panose="020F0502020204030204" pitchFamily="34" charset="0"/>
              </a:rPr>
              <a:t>     Different stakeholder engagement on science for DRR</a:t>
            </a:r>
          </a:p>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just">
              <a:buNone/>
            </a:pPr>
            <a:endParaRPr lang="en-US" altLang="ja-JP" sz="1300" dirty="0">
              <a:latin typeface="+mj-lt"/>
            </a:endParaRPr>
          </a:p>
          <a:p>
            <a:pPr marL="0" indent="0" algn="just">
              <a:buNone/>
            </a:pPr>
            <a:r>
              <a:rPr lang="en-US" altLang="ja-JP" sz="1500" dirty="0">
                <a:latin typeface="Calibri" panose="020F0502020204030204" pitchFamily="34" charset="0"/>
                <a:cs typeface="Calibri" panose="020F0502020204030204" pitchFamily="34" charset="0"/>
              </a:rPr>
              <a:t>With the discussion of stakeholders: </a:t>
            </a:r>
          </a:p>
          <a:p>
            <a:pPr marL="171450" indent="-171450" algn="just"/>
            <a:r>
              <a:rPr lang="en-US" altLang="ja-JP" sz="1500" dirty="0">
                <a:latin typeface="Calibri" panose="020F0502020204030204" pitchFamily="34" charset="0"/>
                <a:cs typeface="Calibri" panose="020F0502020204030204" pitchFamily="34" charset="0"/>
              </a:rPr>
              <a:t>The techniques to recover fishery (e.g. oyster farm) has been identified and implemented</a:t>
            </a:r>
            <a:r>
              <a:rPr lang="ja-JP" altLang="en-US" sz="1500" dirty="0">
                <a:latin typeface="Calibri" panose="020F0502020204030204" pitchFamily="34" charset="0"/>
                <a:cs typeface="Calibri" panose="020F0502020204030204" pitchFamily="34" charset="0"/>
              </a:rPr>
              <a:t> </a:t>
            </a:r>
            <a:r>
              <a:rPr lang="en-US" altLang="ja-JP" sz="1500" dirty="0">
                <a:latin typeface="Calibri" panose="020F0502020204030204" pitchFamily="34" charset="0"/>
                <a:cs typeface="Calibri" panose="020F0502020204030204" pitchFamily="34" charset="0"/>
              </a:rPr>
              <a:t>(in Miyagi Prefecture, </a:t>
            </a:r>
            <a:r>
              <a:rPr lang="en-US" altLang="ja-JP" sz="1500" dirty="0" err="1">
                <a:latin typeface="Calibri" panose="020F0502020204030204" pitchFamily="34" charset="0"/>
                <a:cs typeface="Calibri" panose="020F0502020204030204" pitchFamily="34" charset="0"/>
              </a:rPr>
              <a:t>Togura</a:t>
            </a:r>
            <a:r>
              <a:rPr lang="ja-JP" altLang="en-US" sz="1500" dirty="0">
                <a:latin typeface="Calibri" panose="020F0502020204030204" pitchFamily="34" charset="0"/>
                <a:cs typeface="Calibri" panose="020F0502020204030204" pitchFamily="34" charset="0"/>
              </a:rPr>
              <a:t> </a:t>
            </a:r>
            <a:r>
              <a:rPr lang="en-US" altLang="ja-JP" sz="1500" dirty="0">
                <a:latin typeface="Calibri" panose="020F0502020204030204" pitchFamily="34" charset="0"/>
                <a:cs typeface="Calibri" panose="020F0502020204030204" pitchFamily="34" charset="0"/>
              </a:rPr>
              <a:t>in</a:t>
            </a:r>
            <a:r>
              <a:rPr lang="ja-JP" altLang="en-US" sz="1500" dirty="0">
                <a:latin typeface="Calibri" panose="020F0502020204030204" pitchFamily="34" charset="0"/>
                <a:cs typeface="Calibri" panose="020F0502020204030204" pitchFamily="34" charset="0"/>
              </a:rPr>
              <a:t> </a:t>
            </a:r>
            <a:r>
              <a:rPr lang="ja-JP" altLang="ja-JP" sz="1500" dirty="0">
                <a:latin typeface="Calibri" panose="020F0502020204030204" pitchFamily="34" charset="0"/>
                <a:cs typeface="Calibri" panose="020F0502020204030204" pitchFamily="34" charset="0"/>
              </a:rPr>
              <a:t>S</a:t>
            </a:r>
            <a:r>
              <a:rPr lang="en-US" altLang="ja-JP" sz="1500" dirty="0" err="1">
                <a:latin typeface="Calibri" panose="020F0502020204030204" pitchFamily="34" charset="0"/>
                <a:cs typeface="Calibri" panose="020F0502020204030204" pitchFamily="34" charset="0"/>
              </a:rPr>
              <a:t>hizugaw</a:t>
            </a:r>
            <a:r>
              <a:rPr lang="ja-JP" altLang="en-US" sz="1500" dirty="0">
                <a:latin typeface="Calibri" panose="020F0502020204030204" pitchFamily="34" charset="0"/>
                <a:cs typeface="Calibri" panose="020F0502020204030204" pitchFamily="34" charset="0"/>
              </a:rPr>
              <a:t>a </a:t>
            </a:r>
            <a:r>
              <a:rPr lang="en-US" altLang="ja-JP" sz="1500" dirty="0">
                <a:latin typeface="Calibri" panose="020F0502020204030204" pitchFamily="34" charset="0"/>
                <a:cs typeface="Calibri" panose="020F0502020204030204" pitchFamily="34" charset="0"/>
              </a:rPr>
              <a:t>Bay)</a:t>
            </a:r>
          </a:p>
          <a:p>
            <a:pPr marL="171450" indent="-171450" algn="just"/>
            <a:r>
              <a:rPr lang="en-US" altLang="ja-JP" sz="1500" dirty="0">
                <a:latin typeface="Calibri" panose="020F0502020204030204" pitchFamily="34" charset="0"/>
                <a:cs typeface="Calibri" panose="020F0502020204030204" pitchFamily="34" charset="0"/>
              </a:rPr>
              <a:t>The location of the sea wall was identified to best protect the marine ecosystem and fishery industry (in Iwate Prefecture, </a:t>
            </a:r>
            <a:r>
              <a:rPr lang="en-US" altLang="ja-JP" sz="1500" dirty="0" err="1">
                <a:latin typeface="Calibri" panose="020F0502020204030204" pitchFamily="34" charset="0"/>
                <a:cs typeface="Calibri" panose="020F0502020204030204" pitchFamily="34" charset="0"/>
              </a:rPr>
              <a:t>Okirai</a:t>
            </a:r>
            <a:r>
              <a:rPr lang="en-US" altLang="ja-JP" sz="1500" dirty="0">
                <a:latin typeface="Calibri" panose="020F0502020204030204" pitchFamily="34" charset="0"/>
                <a:cs typeface="Calibri" panose="020F0502020204030204" pitchFamily="34" charset="0"/>
              </a:rPr>
              <a:t> Bay)</a:t>
            </a:r>
          </a:p>
          <a:p>
            <a:pPr marL="0" indent="0" algn="ctr">
              <a:lnSpc>
                <a:spcPct val="100000"/>
              </a:lnSpc>
              <a:spcBef>
                <a:spcPts val="0"/>
              </a:spcBef>
              <a:buNone/>
            </a:pPr>
            <a:endParaRPr lang="en-US" sz="1500" dirty="0">
              <a:latin typeface="Calibri" panose="020F0502020204030204" pitchFamily="34" charset="0"/>
              <a:cs typeface="Calibri" panose="020F0502020204030204" pitchFamily="34" charset="0"/>
            </a:endParaRPr>
          </a:p>
          <a:p>
            <a:pPr marL="0" indent="0" algn="ctr">
              <a:lnSpc>
                <a:spcPct val="110000"/>
              </a:lnSpc>
              <a:buNone/>
            </a:pPr>
            <a:endParaRPr lang="fr-FR" sz="1800" dirty="0"/>
          </a:p>
        </p:txBody>
      </p:sp>
      <p:sp>
        <p:nvSpPr>
          <p:cNvPr id="5" name="Title 4"/>
          <p:cNvSpPr txBox="1">
            <a:spLocks noGrp="1"/>
          </p:cNvSpPr>
          <p:nvPr>
            <p:ph type="title"/>
          </p:nvPr>
        </p:nvSpPr>
        <p:spPr>
          <a:xfrm>
            <a:off x="1275347" y="174627"/>
            <a:ext cx="9565106" cy="596899"/>
          </a:xfrm>
          <a:prstGeom prst="rect">
            <a:avLst/>
          </a:prstGeom>
          <a:solidFill>
            <a:schemeClr val="accent5">
              <a:lumMod val="50000"/>
            </a:schemeClr>
          </a:solidFill>
          <a:ln>
            <a:noFill/>
          </a:ln>
        </p:spPr>
        <p:txBody>
          <a:bodyPr anchor="ctr">
            <a:normAutofit/>
          </a:bodyPr>
          <a:lstStyle>
            <a:lvl1pPr>
              <a:defRPr sz="1200">
                <a:solidFill>
                  <a:srgbClr val="000000"/>
                </a:solidFill>
                <a:latin typeface="Arial" pitchFamily="34" charset="0"/>
                <a:ea typeface="ヒラギノ角ゴ ProN W3" charset="-128"/>
                <a:sym typeface="Arial" pitchFamily="34" charset="0"/>
              </a:defRPr>
            </a:lvl1pPr>
            <a:lvl2pPr marL="742950" indent="-285750">
              <a:defRPr sz="1200">
                <a:solidFill>
                  <a:srgbClr val="000000"/>
                </a:solidFill>
                <a:latin typeface="Arial" pitchFamily="34" charset="0"/>
                <a:ea typeface="ヒラギノ角ゴ ProN W3" charset="-128"/>
                <a:sym typeface="Arial" pitchFamily="34" charset="0"/>
              </a:defRPr>
            </a:lvl2pPr>
            <a:lvl3pPr marL="1143000" indent="-228600">
              <a:defRPr sz="1200">
                <a:solidFill>
                  <a:srgbClr val="000000"/>
                </a:solidFill>
                <a:latin typeface="Arial" pitchFamily="34" charset="0"/>
                <a:ea typeface="ヒラギノ角ゴ ProN W3" charset="-128"/>
                <a:sym typeface="Arial" pitchFamily="34" charset="0"/>
              </a:defRPr>
            </a:lvl3pPr>
            <a:lvl4pPr marL="1600200" indent="-228600">
              <a:defRPr sz="1200">
                <a:solidFill>
                  <a:srgbClr val="000000"/>
                </a:solidFill>
                <a:latin typeface="Arial" pitchFamily="34" charset="0"/>
                <a:ea typeface="ヒラギノ角ゴ ProN W3" charset="-128"/>
                <a:sym typeface="Arial" pitchFamily="34" charset="0"/>
              </a:defRPr>
            </a:lvl4pPr>
            <a:lvl5pPr marL="2057400" indent="-228600">
              <a:defRPr sz="12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ヒラギノ角ゴ ProN W3" charset="-128"/>
                <a:sym typeface="Arial" pitchFamily="34" charset="0"/>
              </a:defRPr>
            </a:lvl9pPr>
          </a:lstStyle>
          <a:p>
            <a:pPr algn="ctr">
              <a:defRPr/>
            </a:pPr>
            <a:r>
              <a:rPr lang="en-GB" altLang="en-US" sz="2700" b="1" dirty="0">
                <a:solidFill>
                  <a:srgbClr val="F2F2F2"/>
                </a:solidFill>
                <a:cs typeface="Arial" pitchFamily="34" charset="0"/>
              </a:rPr>
              <a:t>Case 1: Multi-Stakeholder Engagement for eco-DRR</a:t>
            </a:r>
          </a:p>
        </p:txBody>
      </p:sp>
      <p:grpSp>
        <p:nvGrpSpPr>
          <p:cNvPr id="9" name="グループ化 8"/>
          <p:cNvGrpSpPr/>
          <p:nvPr/>
        </p:nvGrpSpPr>
        <p:grpSpPr>
          <a:xfrm>
            <a:off x="6618680" y="4001712"/>
            <a:ext cx="3460801" cy="2410691"/>
            <a:chOff x="5167810" y="3740727"/>
            <a:chExt cx="3460801" cy="2410691"/>
          </a:xfrm>
        </p:grpSpPr>
        <p:pic>
          <p:nvPicPr>
            <p:cNvPr id="6" name="図 5" descr="Map for Yasukawa san.jpg"/>
            <p:cNvPicPr>
              <a:picLocks noChangeAspect="1"/>
            </p:cNvPicPr>
            <p:nvPr/>
          </p:nvPicPr>
          <p:blipFill rotWithShape="1">
            <a:blip r:embed="rId2" cstate="print">
              <a:extLst>
                <a:ext uri="{28A0092B-C50C-407E-A947-70E740481C1C}">
                  <a14:useLocalDpi xmlns:a14="http://schemas.microsoft.com/office/drawing/2010/main" val="0"/>
                </a:ext>
              </a:extLst>
            </a:blip>
            <a:srcRect l="34789" t="21688" r="19279" b="33173"/>
            <a:stretch/>
          </p:blipFill>
          <p:spPr>
            <a:xfrm>
              <a:off x="5167810" y="3740727"/>
              <a:ext cx="3460801" cy="2410691"/>
            </a:xfrm>
            <a:prstGeom prst="rect">
              <a:avLst/>
            </a:prstGeom>
          </p:spPr>
        </p:pic>
        <p:sp>
          <p:nvSpPr>
            <p:cNvPr id="2" name="フリーフォーム 1"/>
            <p:cNvSpPr/>
            <p:nvPr/>
          </p:nvSpPr>
          <p:spPr>
            <a:xfrm>
              <a:off x="5893594" y="4410075"/>
              <a:ext cx="1138237" cy="1038225"/>
            </a:xfrm>
            <a:custGeom>
              <a:avLst/>
              <a:gdLst>
                <a:gd name="connsiteX0" fmla="*/ 1138237 w 1138237"/>
                <a:gd name="connsiteY0" fmla="*/ 0 h 1038225"/>
                <a:gd name="connsiteX1" fmla="*/ 919162 w 1138237"/>
                <a:gd name="connsiteY1" fmla="*/ 111919 h 1038225"/>
                <a:gd name="connsiteX2" fmla="*/ 704850 w 1138237"/>
                <a:gd name="connsiteY2" fmla="*/ 250031 h 1038225"/>
                <a:gd name="connsiteX3" fmla="*/ 542925 w 1138237"/>
                <a:gd name="connsiteY3" fmla="*/ 347663 h 1038225"/>
                <a:gd name="connsiteX4" fmla="*/ 385762 w 1138237"/>
                <a:gd name="connsiteY4" fmla="*/ 471488 h 1038225"/>
                <a:gd name="connsiteX5" fmla="*/ 219075 w 1138237"/>
                <a:gd name="connsiteY5" fmla="*/ 650081 h 1038225"/>
                <a:gd name="connsiteX6" fmla="*/ 95250 w 1138237"/>
                <a:gd name="connsiteY6" fmla="*/ 771525 h 1038225"/>
                <a:gd name="connsiteX7" fmla="*/ 21431 w 1138237"/>
                <a:gd name="connsiteY7" fmla="*/ 957263 h 1038225"/>
                <a:gd name="connsiteX8" fmla="*/ 0 w 1138237"/>
                <a:gd name="connsiteY8" fmla="*/ 1038225 h 1038225"/>
                <a:gd name="connsiteX0" fmla="*/ 1138237 w 1138237"/>
                <a:gd name="connsiteY0" fmla="*/ 0 h 1038225"/>
                <a:gd name="connsiteX1" fmla="*/ 919162 w 1138237"/>
                <a:gd name="connsiteY1" fmla="*/ 111919 h 1038225"/>
                <a:gd name="connsiteX2" fmla="*/ 704850 w 1138237"/>
                <a:gd name="connsiteY2" fmla="*/ 250031 h 1038225"/>
                <a:gd name="connsiteX3" fmla="*/ 542925 w 1138237"/>
                <a:gd name="connsiteY3" fmla="*/ 347663 h 1038225"/>
                <a:gd name="connsiteX4" fmla="*/ 385762 w 1138237"/>
                <a:gd name="connsiteY4" fmla="*/ 471488 h 1038225"/>
                <a:gd name="connsiteX5" fmla="*/ 219075 w 1138237"/>
                <a:gd name="connsiteY5" fmla="*/ 650081 h 1038225"/>
                <a:gd name="connsiteX6" fmla="*/ 100013 w 1138237"/>
                <a:gd name="connsiteY6" fmla="*/ 773906 h 1038225"/>
                <a:gd name="connsiteX7" fmla="*/ 21431 w 1138237"/>
                <a:gd name="connsiteY7" fmla="*/ 957263 h 1038225"/>
                <a:gd name="connsiteX8" fmla="*/ 0 w 1138237"/>
                <a:gd name="connsiteY8" fmla="*/ 1038225 h 1038225"/>
                <a:gd name="connsiteX0" fmla="*/ 1138237 w 1138237"/>
                <a:gd name="connsiteY0" fmla="*/ 0 h 1038225"/>
                <a:gd name="connsiteX1" fmla="*/ 919162 w 1138237"/>
                <a:gd name="connsiteY1" fmla="*/ 111919 h 1038225"/>
                <a:gd name="connsiteX2" fmla="*/ 704850 w 1138237"/>
                <a:gd name="connsiteY2" fmla="*/ 250031 h 1038225"/>
                <a:gd name="connsiteX3" fmla="*/ 542925 w 1138237"/>
                <a:gd name="connsiteY3" fmla="*/ 347663 h 1038225"/>
                <a:gd name="connsiteX4" fmla="*/ 385762 w 1138237"/>
                <a:gd name="connsiteY4" fmla="*/ 471488 h 1038225"/>
                <a:gd name="connsiteX5" fmla="*/ 216694 w 1138237"/>
                <a:gd name="connsiteY5" fmla="*/ 640556 h 1038225"/>
                <a:gd name="connsiteX6" fmla="*/ 100013 w 1138237"/>
                <a:gd name="connsiteY6" fmla="*/ 773906 h 1038225"/>
                <a:gd name="connsiteX7" fmla="*/ 21431 w 1138237"/>
                <a:gd name="connsiteY7" fmla="*/ 957263 h 1038225"/>
                <a:gd name="connsiteX8" fmla="*/ 0 w 1138237"/>
                <a:gd name="connsiteY8" fmla="*/ 1038225 h 1038225"/>
                <a:gd name="connsiteX0" fmla="*/ 1138237 w 1138237"/>
                <a:gd name="connsiteY0" fmla="*/ 0 h 1038225"/>
                <a:gd name="connsiteX1" fmla="*/ 919162 w 1138237"/>
                <a:gd name="connsiteY1" fmla="*/ 111919 h 1038225"/>
                <a:gd name="connsiteX2" fmla="*/ 704850 w 1138237"/>
                <a:gd name="connsiteY2" fmla="*/ 245269 h 1038225"/>
                <a:gd name="connsiteX3" fmla="*/ 542925 w 1138237"/>
                <a:gd name="connsiteY3" fmla="*/ 347663 h 1038225"/>
                <a:gd name="connsiteX4" fmla="*/ 385762 w 1138237"/>
                <a:gd name="connsiteY4" fmla="*/ 471488 h 1038225"/>
                <a:gd name="connsiteX5" fmla="*/ 216694 w 1138237"/>
                <a:gd name="connsiteY5" fmla="*/ 640556 h 1038225"/>
                <a:gd name="connsiteX6" fmla="*/ 100013 w 1138237"/>
                <a:gd name="connsiteY6" fmla="*/ 773906 h 1038225"/>
                <a:gd name="connsiteX7" fmla="*/ 21431 w 1138237"/>
                <a:gd name="connsiteY7" fmla="*/ 957263 h 1038225"/>
                <a:gd name="connsiteX8" fmla="*/ 0 w 1138237"/>
                <a:gd name="connsiteY8"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237" h="1038225">
                  <a:moveTo>
                    <a:pt x="1138237" y="0"/>
                  </a:moveTo>
                  <a:cubicBezTo>
                    <a:pt x="1064815" y="35123"/>
                    <a:pt x="991393" y="71041"/>
                    <a:pt x="919162" y="111919"/>
                  </a:cubicBezTo>
                  <a:cubicBezTo>
                    <a:pt x="846931" y="152797"/>
                    <a:pt x="767556" y="205978"/>
                    <a:pt x="704850" y="245269"/>
                  </a:cubicBezTo>
                  <a:cubicBezTo>
                    <a:pt x="642144" y="284560"/>
                    <a:pt x="596106" y="309960"/>
                    <a:pt x="542925" y="347663"/>
                  </a:cubicBezTo>
                  <a:cubicBezTo>
                    <a:pt x="489744" y="385366"/>
                    <a:pt x="440134" y="422673"/>
                    <a:pt x="385762" y="471488"/>
                  </a:cubicBezTo>
                  <a:cubicBezTo>
                    <a:pt x="331390" y="520303"/>
                    <a:pt x="264319" y="590153"/>
                    <a:pt x="216694" y="640556"/>
                  </a:cubicBezTo>
                  <a:cubicBezTo>
                    <a:pt x="169069" y="690959"/>
                    <a:pt x="132557" y="721122"/>
                    <a:pt x="100013" y="773906"/>
                  </a:cubicBezTo>
                  <a:cubicBezTo>
                    <a:pt x="67469" y="826690"/>
                    <a:pt x="38100" y="913210"/>
                    <a:pt x="21431" y="957263"/>
                  </a:cubicBezTo>
                  <a:cubicBezTo>
                    <a:pt x="4762" y="1001316"/>
                    <a:pt x="2778" y="1019969"/>
                    <a:pt x="0" y="103822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フリーフォーム 2"/>
            <p:cNvSpPr/>
            <p:nvPr/>
          </p:nvSpPr>
          <p:spPr>
            <a:xfrm>
              <a:off x="6346031" y="4946072"/>
              <a:ext cx="852488" cy="595313"/>
            </a:xfrm>
            <a:custGeom>
              <a:avLst/>
              <a:gdLst>
                <a:gd name="connsiteX0" fmla="*/ 0 w 852488"/>
                <a:gd name="connsiteY0" fmla="*/ 595313 h 595313"/>
                <a:gd name="connsiteX1" fmla="*/ 288131 w 852488"/>
                <a:gd name="connsiteY1" fmla="*/ 288131 h 595313"/>
                <a:gd name="connsiteX2" fmla="*/ 495300 w 852488"/>
                <a:gd name="connsiteY2" fmla="*/ 157163 h 595313"/>
                <a:gd name="connsiteX3" fmla="*/ 852488 w 852488"/>
                <a:gd name="connsiteY3" fmla="*/ 0 h 595313"/>
                <a:gd name="connsiteX0" fmla="*/ 0 w 852488"/>
                <a:gd name="connsiteY0" fmla="*/ 595313 h 595313"/>
                <a:gd name="connsiteX1" fmla="*/ 288131 w 852488"/>
                <a:gd name="connsiteY1" fmla="*/ 288131 h 595313"/>
                <a:gd name="connsiteX2" fmla="*/ 495300 w 852488"/>
                <a:gd name="connsiteY2" fmla="*/ 150019 h 595313"/>
                <a:gd name="connsiteX3" fmla="*/ 852488 w 852488"/>
                <a:gd name="connsiteY3" fmla="*/ 0 h 595313"/>
                <a:gd name="connsiteX0" fmla="*/ 0 w 852488"/>
                <a:gd name="connsiteY0" fmla="*/ 595313 h 595313"/>
                <a:gd name="connsiteX1" fmla="*/ 288131 w 852488"/>
                <a:gd name="connsiteY1" fmla="*/ 288131 h 595313"/>
                <a:gd name="connsiteX2" fmla="*/ 495300 w 852488"/>
                <a:gd name="connsiteY2" fmla="*/ 150019 h 595313"/>
                <a:gd name="connsiteX3" fmla="*/ 852488 w 852488"/>
                <a:gd name="connsiteY3" fmla="*/ 0 h 595313"/>
              </a:gdLst>
              <a:ahLst/>
              <a:cxnLst>
                <a:cxn ang="0">
                  <a:pos x="connsiteX0" y="connsiteY0"/>
                </a:cxn>
                <a:cxn ang="0">
                  <a:pos x="connsiteX1" y="connsiteY1"/>
                </a:cxn>
                <a:cxn ang="0">
                  <a:pos x="connsiteX2" y="connsiteY2"/>
                </a:cxn>
                <a:cxn ang="0">
                  <a:pos x="connsiteX3" y="connsiteY3"/>
                </a:cxn>
              </a:cxnLst>
              <a:rect l="l" t="t" r="r" b="b"/>
              <a:pathLst>
                <a:path w="852488" h="595313">
                  <a:moveTo>
                    <a:pt x="0" y="595313"/>
                  </a:moveTo>
                  <a:cubicBezTo>
                    <a:pt x="102790" y="478234"/>
                    <a:pt x="205581" y="362347"/>
                    <a:pt x="288131" y="288131"/>
                  </a:cubicBezTo>
                  <a:cubicBezTo>
                    <a:pt x="370681" y="213915"/>
                    <a:pt x="401241" y="209947"/>
                    <a:pt x="495300" y="150019"/>
                  </a:cubicBezTo>
                  <a:cubicBezTo>
                    <a:pt x="589359" y="90091"/>
                    <a:pt x="720923" y="54570"/>
                    <a:pt x="852488" y="0"/>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8" name="直線矢印コネクタ 7"/>
            <p:cNvCxnSpPr/>
            <p:nvPr/>
          </p:nvCxnSpPr>
          <p:spPr>
            <a:xfrm flipH="1" flipV="1">
              <a:off x="6393656" y="4814888"/>
              <a:ext cx="302419" cy="3476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7959670" y="5207057"/>
            <a:ext cx="1758087" cy="1077218"/>
          </a:xfrm>
          <a:prstGeom prst="rect">
            <a:avLst/>
          </a:prstGeom>
          <a:noFill/>
        </p:spPr>
        <p:txBody>
          <a:bodyPr wrap="square" rtlCol="0">
            <a:spAutoFit/>
          </a:bodyPr>
          <a:lstStyle/>
          <a:p>
            <a:r>
              <a:rPr lang="en-GB" altLang="ja-JP" sz="1600" b="1" dirty="0">
                <a:solidFill>
                  <a:schemeClr val="bg1"/>
                </a:solidFill>
              </a:rPr>
              <a:t>Set back sea-wall 200m inside from coast line</a:t>
            </a:r>
            <a:endParaRPr lang="ja-JP" altLang="en-US" sz="1600" b="1" dirty="0">
              <a:solidFill>
                <a:schemeClr val="bg1"/>
              </a:solidFill>
            </a:endParaRPr>
          </a:p>
        </p:txBody>
      </p:sp>
      <p:sp>
        <p:nvSpPr>
          <p:cNvPr id="13" name="テキスト ボックス 12"/>
          <p:cNvSpPr txBox="1"/>
          <p:nvPr/>
        </p:nvSpPr>
        <p:spPr>
          <a:xfrm>
            <a:off x="6652735" y="6390574"/>
            <a:ext cx="3140819" cy="276999"/>
          </a:xfrm>
          <a:prstGeom prst="rect">
            <a:avLst/>
          </a:prstGeom>
          <a:noFill/>
        </p:spPr>
        <p:txBody>
          <a:bodyPr wrap="square" rtlCol="0">
            <a:spAutoFit/>
          </a:bodyPr>
          <a:lstStyle/>
          <a:p>
            <a:r>
              <a:rPr lang="en-GB" altLang="ja-JP" sz="1200" dirty="0">
                <a:latin typeface="Calibri" panose="020F0502020204030204" pitchFamily="34" charset="0"/>
                <a:cs typeface="Calibri" panose="020F0502020204030204" pitchFamily="34" charset="0"/>
              </a:rPr>
              <a:t>Sea-wall of </a:t>
            </a:r>
            <a:r>
              <a:rPr lang="en-GB" altLang="ja-JP" sz="1200" dirty="0" err="1">
                <a:latin typeface="Calibri" panose="020F0502020204030204" pitchFamily="34" charset="0"/>
                <a:cs typeface="Calibri" panose="020F0502020204030204" pitchFamily="34" charset="0"/>
              </a:rPr>
              <a:t>Okirai</a:t>
            </a:r>
            <a:r>
              <a:rPr lang="en-GB" altLang="ja-JP" sz="1200" dirty="0">
                <a:latin typeface="Calibri" panose="020F0502020204030204" pitchFamily="34" charset="0"/>
                <a:cs typeface="Calibri" panose="020F0502020204030204" pitchFamily="34" charset="0"/>
              </a:rPr>
              <a:t> Bay, Iwate prefecture, Japan</a:t>
            </a:r>
            <a:endParaRPr lang="ja-JP" altLang="en-US" sz="1200" dirty="0">
              <a:latin typeface="Calibri" panose="020F0502020204030204" pitchFamily="34" charset="0"/>
              <a:cs typeface="Calibri" panose="020F0502020204030204" pitchFamily="34" charset="0"/>
            </a:endParaRPr>
          </a:p>
        </p:txBody>
      </p:sp>
      <p:sp>
        <p:nvSpPr>
          <p:cNvPr id="32" name="正方形/長方形 31"/>
          <p:cNvSpPr/>
          <p:nvPr/>
        </p:nvSpPr>
        <p:spPr>
          <a:xfrm>
            <a:off x="6490782" y="1050275"/>
            <a:ext cx="3716594" cy="5570756"/>
          </a:xfrm>
          <a:prstGeom prst="rect">
            <a:avLst/>
          </a:prstGeom>
          <a:ln>
            <a:solidFill>
              <a:schemeClr val="accent1"/>
            </a:solidFill>
          </a:ln>
        </p:spPr>
        <p:txBody>
          <a:bodyPr wrap="square">
            <a:spAutoFit/>
          </a:bodyPr>
          <a:lstStyle/>
          <a:p>
            <a:r>
              <a:rPr lang="en-US" altLang="ja-JP" sz="1600" b="1" dirty="0">
                <a:latin typeface="Calibri" panose="020F0502020204030204" pitchFamily="34" charset="0"/>
                <a:cs typeface="Calibri" panose="020F0502020204030204" pitchFamily="34" charset="0"/>
              </a:rPr>
              <a:t>Example of the Sea-wall in </a:t>
            </a:r>
            <a:r>
              <a:rPr lang="en-US" altLang="ja-JP" sz="1600" b="1" dirty="0" err="1">
                <a:latin typeface="Calibri" panose="020F0502020204030204" pitchFamily="34" charset="0"/>
                <a:cs typeface="Calibri" panose="020F0502020204030204" pitchFamily="34" charset="0"/>
              </a:rPr>
              <a:t>Okirai</a:t>
            </a:r>
            <a:r>
              <a:rPr lang="en-US" altLang="ja-JP" sz="1600" b="1" dirty="0">
                <a:latin typeface="Calibri" panose="020F0502020204030204" pitchFamily="34" charset="0"/>
                <a:cs typeface="Calibri" panose="020F0502020204030204" pitchFamily="34" charset="0"/>
              </a:rPr>
              <a:t> Bay</a:t>
            </a:r>
          </a:p>
          <a:p>
            <a:pPr marL="285750" indent="-285750">
              <a:buFont typeface="Arial" panose="020B0604020202020204" pitchFamily="34" charset="0"/>
              <a:buChar char="•"/>
            </a:pPr>
            <a:r>
              <a:rPr lang="en-US" altLang="ja-JP" sz="1400" dirty="0">
                <a:latin typeface="Calibri" panose="020F0502020204030204" pitchFamily="34" charset="0"/>
                <a:cs typeface="Calibri" panose="020F0502020204030204" pitchFamily="34" charset="0"/>
              </a:rPr>
              <a:t>Some researchers had been monitoring coastal ecosystem of </a:t>
            </a:r>
            <a:r>
              <a:rPr lang="en-US" altLang="ja-JP" sz="1400" dirty="0" err="1">
                <a:latin typeface="Calibri" panose="020F0502020204030204" pitchFamily="34" charset="0"/>
                <a:cs typeface="Calibri" panose="020F0502020204030204" pitchFamily="34" charset="0"/>
              </a:rPr>
              <a:t>Okirai</a:t>
            </a:r>
            <a:r>
              <a:rPr lang="en-US" altLang="ja-JP" sz="1400" dirty="0">
                <a:latin typeface="Calibri" panose="020F0502020204030204" pitchFamily="34" charset="0"/>
                <a:cs typeface="Calibri" panose="020F0502020204030204" pitchFamily="34" charset="0"/>
              </a:rPr>
              <a:t> Bay before the Great East Japan Earthquake occurred</a:t>
            </a:r>
          </a:p>
          <a:p>
            <a:pPr marL="285750" indent="-285750">
              <a:buFont typeface="Arial" panose="020B0604020202020204" pitchFamily="34" charset="0"/>
              <a:buChar char="•"/>
            </a:pPr>
            <a:endParaRPr lang="en-US" altLang="ja-JP"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tLang="ja-JP" sz="1400" dirty="0">
                <a:latin typeface="Calibri" panose="020F0502020204030204" pitchFamily="34" charset="0"/>
                <a:cs typeface="Calibri" panose="020F0502020204030204" pitchFamily="34" charset="0"/>
              </a:rPr>
              <a:t>They found that the sea-wall that the municipality was planning to ‘BBB’ after the earthquake, might destroy the coastal ecosystem on the course of recovery</a:t>
            </a:r>
          </a:p>
          <a:p>
            <a:pPr marL="285750" indent="-285750">
              <a:buFont typeface="Arial" panose="020B0604020202020204" pitchFamily="34" charset="0"/>
              <a:buChar char="•"/>
            </a:pPr>
            <a:endParaRPr lang="en-US" altLang="ja-JP"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tLang="ja-JP" sz="1400" dirty="0">
                <a:latin typeface="Calibri" panose="020F0502020204030204" pitchFamily="34" charset="0"/>
                <a:cs typeface="Calibri" panose="020F0502020204030204" pitchFamily="34" charset="0"/>
              </a:rPr>
              <a:t>They shared this information with the local fishery industry and proposed to set the sea-wall back inside from coast line</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a:p>
        </p:txBody>
      </p:sp>
      <p:cxnSp>
        <p:nvCxnSpPr>
          <p:cNvPr id="37" name="直線矢印コネクタ 26"/>
          <p:cNvCxnSpPr/>
          <p:nvPr/>
        </p:nvCxnSpPr>
        <p:spPr>
          <a:xfrm>
            <a:off x="2939437" y="3283531"/>
            <a:ext cx="596102" cy="4964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28"/>
          <p:cNvCxnSpPr/>
          <p:nvPr/>
        </p:nvCxnSpPr>
        <p:spPr>
          <a:xfrm flipH="1">
            <a:off x="4994554" y="3325910"/>
            <a:ext cx="620950" cy="4435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角丸四角形 14"/>
          <p:cNvSpPr/>
          <p:nvPr/>
        </p:nvSpPr>
        <p:spPr>
          <a:xfrm>
            <a:off x="2440128" y="2549268"/>
            <a:ext cx="1729044" cy="7264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1600" b="1" u="sng" dirty="0">
                <a:latin typeface="Calibri" panose="020F0502020204030204" pitchFamily="34" charset="0"/>
                <a:cs typeface="Calibri" panose="020F0502020204030204" pitchFamily="34" charset="0"/>
              </a:rPr>
              <a:t>Scientists</a:t>
            </a:r>
          </a:p>
          <a:p>
            <a:pPr algn="ctr"/>
            <a:r>
              <a:rPr lang="en-GB" altLang="ja-JP" sz="1200" dirty="0">
                <a:latin typeface="Calibri" panose="020F0502020204030204" pitchFamily="34" charset="0"/>
                <a:cs typeface="Calibri" panose="020F0502020204030204" pitchFamily="34" charset="0"/>
              </a:rPr>
              <a:t>Monitoring/Studying</a:t>
            </a:r>
          </a:p>
          <a:p>
            <a:pPr algn="ctr"/>
            <a:r>
              <a:rPr lang="en-GB" altLang="ja-JP" sz="1200" dirty="0">
                <a:latin typeface="Calibri" panose="020F0502020204030204" pitchFamily="34" charset="0"/>
                <a:cs typeface="Calibri" panose="020F0502020204030204" pitchFamily="34" charset="0"/>
              </a:rPr>
              <a:t>&lt;Scientific Knowledge&gt;</a:t>
            </a:r>
            <a:endParaRPr lang="ja-JP" altLang="en-US" sz="1200" dirty="0">
              <a:latin typeface="Calibri" panose="020F0502020204030204" pitchFamily="34" charset="0"/>
              <a:cs typeface="Calibri" panose="020F0502020204030204" pitchFamily="34" charset="0"/>
            </a:endParaRPr>
          </a:p>
        </p:txBody>
      </p:sp>
      <p:sp>
        <p:nvSpPr>
          <p:cNvPr id="40" name="角丸四角形 15"/>
          <p:cNvSpPr/>
          <p:nvPr/>
        </p:nvSpPr>
        <p:spPr>
          <a:xfrm>
            <a:off x="3159879" y="3772211"/>
            <a:ext cx="2202872" cy="6869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1600" b="1" u="sng" dirty="0">
                <a:latin typeface="Calibri" panose="020F0502020204030204" pitchFamily="34" charset="0"/>
                <a:cs typeface="Calibri" panose="020F0502020204030204" pitchFamily="34" charset="0"/>
              </a:rPr>
              <a:t>Municipalities</a:t>
            </a:r>
          </a:p>
          <a:p>
            <a:pPr algn="ctr"/>
            <a:r>
              <a:rPr lang="en-GB" altLang="ja-JP" sz="1200" dirty="0">
                <a:latin typeface="Calibri" panose="020F0502020204030204" pitchFamily="34" charset="0"/>
                <a:cs typeface="Calibri" panose="020F0502020204030204" pitchFamily="34" charset="0"/>
              </a:rPr>
              <a:t>Rehabilitating Infrastructure</a:t>
            </a:r>
            <a:endParaRPr lang="ja-JP" altLang="en-US" sz="1200" dirty="0">
              <a:latin typeface="Calibri" panose="020F0502020204030204" pitchFamily="34" charset="0"/>
              <a:cs typeface="Calibri" panose="020F0502020204030204" pitchFamily="34" charset="0"/>
            </a:endParaRPr>
          </a:p>
        </p:txBody>
      </p:sp>
      <p:sp>
        <p:nvSpPr>
          <p:cNvPr id="41" name="角丸四角形 16"/>
          <p:cNvSpPr/>
          <p:nvPr/>
        </p:nvSpPr>
        <p:spPr>
          <a:xfrm>
            <a:off x="4421925" y="2549512"/>
            <a:ext cx="1687482" cy="7262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1600" b="1" u="sng" dirty="0">
                <a:latin typeface="Calibri" panose="020F0502020204030204" pitchFamily="34" charset="0"/>
                <a:cs typeface="Calibri" panose="020F0502020204030204" pitchFamily="34" charset="0"/>
              </a:rPr>
              <a:t>Fishery industry</a:t>
            </a:r>
          </a:p>
          <a:p>
            <a:pPr algn="ctr"/>
            <a:r>
              <a:rPr lang="en-GB" altLang="ja-JP" sz="1200" dirty="0">
                <a:latin typeface="Calibri" panose="020F0502020204030204" pitchFamily="34" charset="0"/>
                <a:cs typeface="Calibri" panose="020F0502020204030204" pitchFamily="34" charset="0"/>
              </a:rPr>
              <a:t>Implementing fishery</a:t>
            </a:r>
          </a:p>
          <a:p>
            <a:pPr algn="ctr"/>
            <a:r>
              <a:rPr lang="en-GB" altLang="ja-JP" sz="1200" dirty="0"/>
              <a:t>&lt;Local Knowledge&gt;</a:t>
            </a:r>
            <a:endParaRPr lang="ja-JP" altLang="en-US" sz="1200" dirty="0"/>
          </a:p>
        </p:txBody>
      </p:sp>
      <p:sp>
        <p:nvSpPr>
          <p:cNvPr id="42" name="テキスト ボックス 18"/>
          <p:cNvSpPr txBox="1"/>
          <p:nvPr/>
        </p:nvSpPr>
        <p:spPr>
          <a:xfrm>
            <a:off x="2962976" y="3325910"/>
            <a:ext cx="2665144" cy="461665"/>
          </a:xfrm>
          <a:prstGeom prst="rect">
            <a:avLst/>
          </a:prstGeom>
          <a:noFill/>
        </p:spPr>
        <p:txBody>
          <a:bodyPr wrap="square" rtlCol="0">
            <a:spAutoFit/>
          </a:bodyPr>
          <a:lstStyle/>
          <a:p>
            <a:pPr algn="ctr"/>
            <a:r>
              <a:rPr lang="en-GB" altLang="ja-JP" sz="1200" b="1" dirty="0">
                <a:solidFill>
                  <a:schemeClr val="accent5">
                    <a:lumMod val="50000"/>
                  </a:schemeClr>
                </a:solidFill>
              </a:rPr>
              <a:t>&lt;Knowledge sharing/Discussion&gt;</a:t>
            </a:r>
            <a:endParaRPr lang="ja-JP" altLang="en-US" sz="1200" b="1" dirty="0">
              <a:solidFill>
                <a:schemeClr val="accent5">
                  <a:lumMod val="50000"/>
                </a:schemeClr>
              </a:solidFill>
            </a:endParaRPr>
          </a:p>
        </p:txBody>
      </p:sp>
      <p:cxnSp>
        <p:nvCxnSpPr>
          <p:cNvPr id="43" name="直線矢印コネクタ 24"/>
          <p:cNvCxnSpPr>
            <a:stCxn id="39" idx="3"/>
            <a:endCxn id="41" idx="1"/>
          </p:cNvCxnSpPr>
          <p:nvPr/>
        </p:nvCxnSpPr>
        <p:spPr>
          <a:xfrm>
            <a:off x="4169173" y="2912502"/>
            <a:ext cx="252753" cy="1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799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1513" y="365125"/>
            <a:ext cx="10801349" cy="1325563"/>
          </a:xfrm>
        </p:spPr>
        <p:txBody>
          <a:bodyPr>
            <a:normAutofit fontScale="90000"/>
          </a:bodyPr>
          <a:lstStyle/>
          <a:p>
            <a:pPr algn="ctr"/>
            <a:r>
              <a:rPr lang="en-US" altLang="ja-JP" sz="3600" b="1" dirty="0">
                <a:latin typeface="Calibri" panose="020F0502020204030204" pitchFamily="34" charset="0"/>
                <a:cs typeface="Calibri" panose="020F0502020204030204" pitchFamily="34" charset="0"/>
              </a:rPr>
              <a:t>Case 2:  Miracles of Oyster Farming @ </a:t>
            </a:r>
            <a:r>
              <a:rPr lang="en-US" altLang="ja-JP" sz="3600" b="1" dirty="0" err="1">
                <a:latin typeface="Calibri" panose="020F0502020204030204" pitchFamily="34" charset="0"/>
                <a:cs typeface="Calibri" panose="020F0502020204030204" pitchFamily="34" charset="0"/>
              </a:rPr>
              <a:t>Togura</a:t>
            </a:r>
            <a:r>
              <a:rPr lang="en-US" altLang="ja-JP" sz="3600" b="1" dirty="0">
                <a:latin typeface="Calibri" panose="020F0502020204030204" pitchFamily="34" charset="0"/>
                <a:cs typeface="Calibri" panose="020F0502020204030204" pitchFamily="34" charset="0"/>
              </a:rPr>
              <a:t>, Minami </a:t>
            </a:r>
            <a:r>
              <a:rPr lang="en-US" altLang="ja-JP" sz="3600" b="1" dirty="0" err="1">
                <a:latin typeface="Calibri" panose="020F0502020204030204" pitchFamily="34" charset="0"/>
                <a:cs typeface="Calibri" panose="020F0502020204030204" pitchFamily="34" charset="0"/>
              </a:rPr>
              <a:t>Sanriku</a:t>
            </a:r>
            <a:br>
              <a:rPr lang="en-US" altLang="ja-JP" sz="3200" dirty="0">
                <a:latin typeface="Calibri" panose="020F0502020204030204" pitchFamily="34" charset="0"/>
                <a:cs typeface="Calibri" panose="020F0502020204030204" pitchFamily="34" charset="0"/>
              </a:rPr>
            </a:br>
            <a:r>
              <a:rPr lang="en-US" altLang="ja-JP" sz="3200" dirty="0">
                <a:latin typeface="Calibri" panose="020F0502020204030204" pitchFamily="34" charset="0"/>
                <a:cs typeface="Calibri" panose="020F0502020204030204" pitchFamily="34" charset="0"/>
              </a:rPr>
              <a:t> (ASC certificate received oyster)</a:t>
            </a:r>
            <a:endParaRPr kumimoji="1" lang="ja-JP" altLang="en-US" sz="3200" dirty="0">
              <a:latin typeface="Calibri" panose="020F0502020204030204" pitchFamily="34" charset="0"/>
              <a:cs typeface="Calibri" panose="020F0502020204030204" pitchFamily="34" charset="0"/>
            </a:endParaRPr>
          </a:p>
        </p:txBody>
      </p:sp>
      <p:pic>
        <p:nvPicPr>
          <p:cNvPr id="3" name="図 2" descr="12kakiyousyok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466" y="2257750"/>
            <a:ext cx="4387486" cy="3127902"/>
          </a:xfrm>
          <a:prstGeom prst="rect">
            <a:avLst/>
          </a:prstGeom>
        </p:spPr>
      </p:pic>
      <p:pic>
        <p:nvPicPr>
          <p:cNvPr id="4" name="図 3" descr="13kamits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048" y="2257750"/>
            <a:ext cx="4387486" cy="3127902"/>
          </a:xfrm>
          <a:prstGeom prst="rect">
            <a:avLst/>
          </a:prstGeom>
        </p:spPr>
      </p:pic>
      <p:sp>
        <p:nvSpPr>
          <p:cNvPr id="5" name="テキスト ボックス 4"/>
          <p:cNvSpPr txBox="1"/>
          <p:nvPr/>
        </p:nvSpPr>
        <p:spPr>
          <a:xfrm>
            <a:off x="985251" y="1796472"/>
            <a:ext cx="5143844" cy="369332"/>
          </a:xfrm>
          <a:prstGeom prst="rect">
            <a:avLst/>
          </a:prstGeom>
          <a:noFill/>
        </p:spPr>
        <p:txBody>
          <a:bodyPr wrap="none" rtlCol="0">
            <a:spAutoFit/>
          </a:bodyPr>
          <a:lstStyle/>
          <a:p>
            <a:r>
              <a:rPr lang="en-US" altLang="ja-JP" dirty="0">
                <a:latin typeface="Calibri" panose="020F0502020204030204" pitchFamily="34" charset="0"/>
                <a:cs typeface="Calibri" panose="020F0502020204030204" pitchFamily="34" charset="0"/>
              </a:rPr>
              <a:t>Oyster farming with adequate density after Tsunamis</a:t>
            </a:r>
            <a:endParaRPr lang="ja-JP" altLang="en-US" sz="2000" dirty="0"/>
          </a:p>
        </p:txBody>
      </p:sp>
      <p:sp>
        <p:nvSpPr>
          <p:cNvPr id="6" name="テキスト ボックス 5"/>
          <p:cNvSpPr txBox="1"/>
          <p:nvPr/>
        </p:nvSpPr>
        <p:spPr>
          <a:xfrm>
            <a:off x="6331888" y="1789553"/>
            <a:ext cx="4874861" cy="369332"/>
          </a:xfrm>
          <a:prstGeom prst="rect">
            <a:avLst/>
          </a:prstGeom>
          <a:noFill/>
        </p:spPr>
        <p:txBody>
          <a:bodyPr wrap="none" rtlCol="0">
            <a:spAutoFit/>
          </a:bodyPr>
          <a:lstStyle/>
          <a:p>
            <a:r>
              <a:rPr lang="en-US" altLang="ja-JP" dirty="0">
                <a:latin typeface="Calibri" panose="020F0502020204030204" pitchFamily="34" charset="0"/>
                <a:cs typeface="Calibri" panose="020F0502020204030204" pitchFamily="34" charset="0"/>
              </a:rPr>
              <a:t>Oyster farming with dense culture before Tsunami</a:t>
            </a:r>
            <a:endParaRPr lang="ja-JP" altLang="en-US" dirty="0">
              <a:latin typeface="Calibri" panose="020F0502020204030204" pitchFamily="34" charset="0"/>
              <a:cs typeface="Calibri" panose="020F0502020204030204" pitchFamily="34" charset="0"/>
            </a:endParaRPr>
          </a:p>
        </p:txBody>
      </p:sp>
      <p:sp>
        <p:nvSpPr>
          <p:cNvPr id="7" name="テキスト ボックス 6"/>
          <p:cNvSpPr txBox="1"/>
          <p:nvPr/>
        </p:nvSpPr>
        <p:spPr>
          <a:xfrm>
            <a:off x="671514" y="5484517"/>
            <a:ext cx="11068294" cy="1200329"/>
          </a:xfrm>
          <a:prstGeom prst="rect">
            <a:avLst/>
          </a:prstGeom>
          <a:noFill/>
        </p:spPr>
        <p:txBody>
          <a:bodyPr wrap="square" rtlCol="0">
            <a:spAutoFit/>
          </a:bodyPr>
          <a:lstStyle/>
          <a:p>
            <a:r>
              <a:rPr lang="en-US" altLang="ja-JP" dirty="0">
                <a:latin typeface="Calibri" panose="020F0502020204030204" pitchFamily="34" charset="0"/>
                <a:cs typeface="Calibri" panose="020F0502020204030204" pitchFamily="34" charset="0"/>
              </a:rPr>
              <a:t>Before Tsunami, the area was famous for low quality aquaculture, as dense farming oysters have not grown faster due to lack of foods.  However, it grows faster when fishermen changed culture methods after Tsunamis.  It becomes to grow three times more than dense culture.  Recently, Oyster from </a:t>
            </a:r>
            <a:r>
              <a:rPr lang="en-US" altLang="ja-JP" dirty="0" err="1">
                <a:latin typeface="Calibri" panose="020F0502020204030204" pitchFamily="34" charset="0"/>
                <a:cs typeface="Calibri" panose="020F0502020204030204" pitchFamily="34" charset="0"/>
              </a:rPr>
              <a:t>Togura</a:t>
            </a:r>
            <a:r>
              <a:rPr lang="en-US" altLang="ja-JP" dirty="0">
                <a:latin typeface="Calibri" panose="020F0502020204030204" pitchFamily="34" charset="0"/>
                <a:cs typeface="Calibri" panose="020F0502020204030204" pitchFamily="34" charset="0"/>
              </a:rPr>
              <a:t> received ASC certification.  Now they become famous for qualified oyster culture in the world. </a:t>
            </a:r>
            <a:endParaRPr lang="ja-JP" alt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58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CE0A446-1F95-4B78-8EDA-1CBFE5E667C9}"/>
              </a:ext>
            </a:extLst>
          </p:cNvPr>
          <p:cNvSpPr txBox="1"/>
          <p:nvPr/>
        </p:nvSpPr>
        <p:spPr>
          <a:xfrm>
            <a:off x="1290735" y="-18661"/>
            <a:ext cx="9610530" cy="607218"/>
          </a:xfrm>
          <a:prstGeom prst="rect">
            <a:avLst/>
          </a:prstGeom>
          <a:noFill/>
        </p:spPr>
        <p:txBody>
          <a:bodyPr wrap="square" rtlCol="0">
            <a:spAutoFit/>
          </a:bodyPr>
          <a:lstStyle/>
          <a:p>
            <a:pPr algn="ctr">
              <a:lnSpc>
                <a:spcPct val="130000"/>
              </a:lnSpc>
            </a:pPr>
            <a:r>
              <a:rPr lang="en-US" altLang="ja-JP" sz="2800" b="1" dirty="0" err="1">
                <a:latin typeface="Calibri" panose="020F0502020204030204" pitchFamily="34" charset="0"/>
                <a:cs typeface="Calibri" panose="020F0502020204030204" pitchFamily="34" charset="0"/>
              </a:rPr>
              <a:t>Togura</a:t>
            </a:r>
            <a:r>
              <a:rPr lang="en-US" altLang="ja-JP" sz="2800" b="1" dirty="0">
                <a:latin typeface="Calibri" panose="020F0502020204030204" pitchFamily="34" charset="0"/>
                <a:cs typeface="Calibri" panose="020F0502020204030204" pitchFamily="34" charset="0"/>
              </a:rPr>
              <a:t> aquaculture systems from satellite (red circle area)</a:t>
            </a:r>
          </a:p>
        </p:txBody>
      </p:sp>
      <p:pic>
        <p:nvPicPr>
          <p:cNvPr id="3" name="図 2">
            <a:extLst>
              <a:ext uri="{FF2B5EF4-FFF2-40B4-BE49-F238E27FC236}">
                <a16:creationId xmlns:a16="http://schemas.microsoft.com/office/drawing/2014/main" id="{00689A49-DCAD-496F-BD74-AA5CEF54A1F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766943" y="915695"/>
            <a:ext cx="8658113" cy="5875533"/>
          </a:xfrm>
          <a:prstGeom prst="rect">
            <a:avLst/>
          </a:prstGeom>
        </p:spPr>
      </p:pic>
      <p:sp>
        <p:nvSpPr>
          <p:cNvPr id="5" name="テキスト ボックス 4">
            <a:extLst>
              <a:ext uri="{FF2B5EF4-FFF2-40B4-BE49-F238E27FC236}">
                <a16:creationId xmlns:a16="http://schemas.microsoft.com/office/drawing/2014/main" id="{0111A119-87E0-4F88-A28E-7B22E5E920E6}"/>
              </a:ext>
            </a:extLst>
          </p:cNvPr>
          <p:cNvSpPr txBox="1"/>
          <p:nvPr/>
        </p:nvSpPr>
        <p:spPr>
          <a:xfrm>
            <a:off x="1701729" y="452682"/>
            <a:ext cx="4249416" cy="463012"/>
          </a:xfrm>
          <a:prstGeom prst="rect">
            <a:avLst/>
          </a:prstGeom>
          <a:noFill/>
        </p:spPr>
        <p:txBody>
          <a:bodyPr wrap="square" rtlCol="0">
            <a:spAutoFit/>
          </a:bodyPr>
          <a:lstStyle/>
          <a:p>
            <a:pPr algn="ctr">
              <a:lnSpc>
                <a:spcPct val="130000"/>
              </a:lnSpc>
            </a:pPr>
            <a:r>
              <a:rPr lang="en-US" altLang="ja-JP" sz="2000" b="1" dirty="0"/>
              <a:t>Feb. 2009 (before Tsunami)</a:t>
            </a:r>
          </a:p>
        </p:txBody>
      </p:sp>
      <p:sp>
        <p:nvSpPr>
          <p:cNvPr id="6" name="テキスト ボックス 5">
            <a:extLst>
              <a:ext uri="{FF2B5EF4-FFF2-40B4-BE49-F238E27FC236}">
                <a16:creationId xmlns:a16="http://schemas.microsoft.com/office/drawing/2014/main" id="{3A0A54FC-A069-49AF-ACAF-C23005A41C2E}"/>
              </a:ext>
            </a:extLst>
          </p:cNvPr>
          <p:cNvSpPr txBox="1"/>
          <p:nvPr/>
        </p:nvSpPr>
        <p:spPr>
          <a:xfrm>
            <a:off x="6240857" y="452682"/>
            <a:ext cx="4249412" cy="463012"/>
          </a:xfrm>
          <a:prstGeom prst="rect">
            <a:avLst/>
          </a:prstGeom>
          <a:noFill/>
        </p:spPr>
        <p:txBody>
          <a:bodyPr wrap="square" rtlCol="0">
            <a:spAutoFit/>
          </a:bodyPr>
          <a:lstStyle/>
          <a:p>
            <a:pPr algn="ctr">
              <a:lnSpc>
                <a:spcPct val="130000"/>
              </a:lnSpc>
            </a:pPr>
            <a:r>
              <a:rPr lang="en-US" altLang="ja-JP" sz="2000" b="1" dirty="0"/>
              <a:t>Feb. 2017 (after Tsunami)</a:t>
            </a:r>
          </a:p>
        </p:txBody>
      </p:sp>
      <p:sp>
        <p:nvSpPr>
          <p:cNvPr id="8" name="テキスト ボックス 7">
            <a:extLst>
              <a:ext uri="{FF2B5EF4-FFF2-40B4-BE49-F238E27FC236}">
                <a16:creationId xmlns:a16="http://schemas.microsoft.com/office/drawing/2014/main" id="{A1613404-69F2-46E5-A2FF-E4B96E8BE810}"/>
              </a:ext>
            </a:extLst>
          </p:cNvPr>
          <p:cNvSpPr txBox="1"/>
          <p:nvPr/>
        </p:nvSpPr>
        <p:spPr>
          <a:xfrm>
            <a:off x="2687887" y="6286318"/>
            <a:ext cx="1549640" cy="460126"/>
          </a:xfrm>
          <a:prstGeom prst="rect">
            <a:avLst/>
          </a:prstGeom>
          <a:noFill/>
        </p:spPr>
        <p:txBody>
          <a:bodyPr wrap="square" rtlCol="0">
            <a:spAutoFit/>
          </a:bodyPr>
          <a:lstStyle/>
          <a:p>
            <a:pPr algn="ctr">
              <a:lnSpc>
                <a:spcPct val="130000"/>
              </a:lnSpc>
            </a:pPr>
            <a:r>
              <a:rPr lang="en-US" altLang="ja-JP" sz="2000" dirty="0">
                <a:latin typeface="Calibri" panose="020F0502020204030204" pitchFamily="34" charset="0"/>
                <a:cs typeface="Calibri" panose="020F0502020204030204" pitchFamily="34" charset="0"/>
              </a:rPr>
              <a:t>Oyster farm</a:t>
            </a:r>
          </a:p>
        </p:txBody>
      </p:sp>
      <p:sp>
        <p:nvSpPr>
          <p:cNvPr id="10" name="正方形/長方形 9">
            <a:extLst>
              <a:ext uri="{FF2B5EF4-FFF2-40B4-BE49-F238E27FC236}">
                <a16:creationId xmlns:a16="http://schemas.microsoft.com/office/drawing/2014/main" id="{5CCC112E-9617-44B2-BB1D-7F6DA52F64F1}"/>
              </a:ext>
            </a:extLst>
          </p:cNvPr>
          <p:cNvSpPr/>
          <p:nvPr/>
        </p:nvSpPr>
        <p:spPr>
          <a:xfrm>
            <a:off x="2313036" y="6482284"/>
            <a:ext cx="398353" cy="633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a:extLst>
              <a:ext uri="{FF2B5EF4-FFF2-40B4-BE49-F238E27FC236}">
                <a16:creationId xmlns:a16="http://schemas.microsoft.com/office/drawing/2014/main" id="{6A4B3550-403C-4A99-9941-C3A777A73D40}"/>
              </a:ext>
            </a:extLst>
          </p:cNvPr>
          <p:cNvSpPr/>
          <p:nvPr/>
        </p:nvSpPr>
        <p:spPr>
          <a:xfrm>
            <a:off x="4421236" y="6494984"/>
            <a:ext cx="398353" cy="633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1CE45463-4DA1-41E7-98BA-C6274C3E9C82}"/>
              </a:ext>
            </a:extLst>
          </p:cNvPr>
          <p:cNvSpPr txBox="1"/>
          <p:nvPr/>
        </p:nvSpPr>
        <p:spPr>
          <a:xfrm>
            <a:off x="4749562" y="6282463"/>
            <a:ext cx="1891830" cy="460126"/>
          </a:xfrm>
          <a:prstGeom prst="rect">
            <a:avLst/>
          </a:prstGeom>
          <a:noFill/>
        </p:spPr>
        <p:txBody>
          <a:bodyPr wrap="square" rtlCol="0">
            <a:spAutoFit/>
          </a:bodyPr>
          <a:lstStyle/>
          <a:p>
            <a:pPr algn="ctr">
              <a:lnSpc>
                <a:spcPct val="130000"/>
              </a:lnSpc>
            </a:pPr>
            <a:r>
              <a:rPr lang="en-US" altLang="ja-JP" sz="2000" dirty="0">
                <a:latin typeface="Calibri" panose="020F0502020204030204" pitchFamily="34" charset="0"/>
                <a:cs typeface="Calibri" panose="020F0502020204030204" pitchFamily="34" charset="0"/>
              </a:rPr>
              <a:t>Laminaria farm</a:t>
            </a:r>
          </a:p>
        </p:txBody>
      </p:sp>
      <p:sp>
        <p:nvSpPr>
          <p:cNvPr id="14" name="テキスト ボックス 13">
            <a:extLst>
              <a:ext uri="{FF2B5EF4-FFF2-40B4-BE49-F238E27FC236}">
                <a16:creationId xmlns:a16="http://schemas.microsoft.com/office/drawing/2014/main" id="{B2AB5954-AF86-4AF3-9DE7-614D2BEC1495}"/>
              </a:ext>
            </a:extLst>
          </p:cNvPr>
          <p:cNvSpPr txBox="1"/>
          <p:nvPr/>
        </p:nvSpPr>
        <p:spPr>
          <a:xfrm>
            <a:off x="7069077" y="6264921"/>
            <a:ext cx="1213166" cy="460126"/>
          </a:xfrm>
          <a:prstGeom prst="rect">
            <a:avLst/>
          </a:prstGeom>
          <a:noFill/>
        </p:spPr>
        <p:txBody>
          <a:bodyPr wrap="square" rtlCol="0">
            <a:spAutoFit/>
          </a:bodyPr>
          <a:lstStyle/>
          <a:p>
            <a:pPr algn="ctr">
              <a:lnSpc>
                <a:spcPct val="130000"/>
              </a:lnSpc>
            </a:pPr>
            <a:r>
              <a:rPr lang="en-US" altLang="ja-JP" sz="2000" dirty="0">
                <a:latin typeface="Calibri" panose="020F0502020204030204" pitchFamily="34" charset="0"/>
                <a:cs typeface="Calibri" panose="020F0502020204030204" pitchFamily="34" charset="0"/>
              </a:rPr>
              <a:t>Fish pond</a:t>
            </a:r>
          </a:p>
        </p:txBody>
      </p:sp>
      <p:sp>
        <p:nvSpPr>
          <p:cNvPr id="15" name="楕円 14">
            <a:extLst>
              <a:ext uri="{FF2B5EF4-FFF2-40B4-BE49-F238E27FC236}">
                <a16:creationId xmlns:a16="http://schemas.microsoft.com/office/drawing/2014/main" id="{B35F97EA-022E-418C-AAA4-D2EB44047F0F}"/>
              </a:ext>
            </a:extLst>
          </p:cNvPr>
          <p:cNvSpPr/>
          <p:nvPr/>
        </p:nvSpPr>
        <p:spPr>
          <a:xfrm>
            <a:off x="6746593" y="6409853"/>
            <a:ext cx="217283"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円/楕円 1">
            <a:extLst>
              <a:ext uri="{FF2B5EF4-FFF2-40B4-BE49-F238E27FC236}">
                <a16:creationId xmlns:a16="http://schemas.microsoft.com/office/drawing/2014/main" id="{ADFAA6F1-F131-7D40-8C93-74C9BE22E94F}"/>
              </a:ext>
            </a:extLst>
          </p:cNvPr>
          <p:cNvSpPr/>
          <p:nvPr/>
        </p:nvSpPr>
        <p:spPr>
          <a:xfrm rot="21039192">
            <a:off x="2261347" y="3727265"/>
            <a:ext cx="3782964" cy="954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a:extLst>
              <a:ext uri="{FF2B5EF4-FFF2-40B4-BE49-F238E27FC236}">
                <a16:creationId xmlns:a16="http://schemas.microsoft.com/office/drawing/2014/main" id="{66627D84-29EE-984B-B8E1-C1C560631066}"/>
              </a:ext>
            </a:extLst>
          </p:cNvPr>
          <p:cNvSpPr/>
          <p:nvPr/>
        </p:nvSpPr>
        <p:spPr>
          <a:xfrm rot="21039192">
            <a:off x="6622340" y="3727267"/>
            <a:ext cx="3782964" cy="954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7BA80618-6A08-1A43-A934-39BC706D298B}"/>
              </a:ext>
            </a:extLst>
          </p:cNvPr>
          <p:cNvCxnSpPr>
            <a:cxnSpLocks/>
          </p:cNvCxnSpPr>
          <p:nvPr/>
        </p:nvCxnSpPr>
        <p:spPr>
          <a:xfrm>
            <a:off x="5951145" y="4204285"/>
            <a:ext cx="618834" cy="124828"/>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461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9679390-6CA4-7E4D-9218-C8DB18FAF151}"/>
              </a:ext>
            </a:extLst>
          </p:cNvPr>
          <p:cNvSpPr>
            <a:spLocks noGrp="1"/>
          </p:cNvSpPr>
          <p:nvPr>
            <p:ph type="title"/>
          </p:nvPr>
        </p:nvSpPr>
        <p:spPr/>
        <p:txBody>
          <a:bodyPr>
            <a:normAutofit/>
          </a:bodyPr>
          <a:lstStyle/>
          <a:p>
            <a:r>
              <a:rPr lang="en-US" altLang="ja-JP" sz="3600" dirty="0">
                <a:latin typeface="Calibri" panose="020F0502020204030204" pitchFamily="34" charset="0"/>
                <a:cs typeface="Calibri" panose="020F0502020204030204" pitchFamily="34" charset="0"/>
              </a:rPr>
              <a:t>Take home messages</a:t>
            </a:r>
            <a:endParaRPr kumimoji="1" lang="ja-JP" altLang="en-US" sz="3600">
              <a:latin typeface="Calibri" panose="020F0502020204030204" pitchFamily="34" charset="0"/>
              <a:cs typeface="Calibri" panose="020F0502020204030204" pitchFamily="34" charset="0"/>
            </a:endParaRPr>
          </a:p>
        </p:txBody>
      </p:sp>
      <p:sp>
        <p:nvSpPr>
          <p:cNvPr id="6" name="コンテンツ プレースホルダー 5">
            <a:extLst>
              <a:ext uri="{FF2B5EF4-FFF2-40B4-BE49-F238E27FC236}">
                <a16:creationId xmlns:a16="http://schemas.microsoft.com/office/drawing/2014/main" id="{EB322C67-CD4D-0741-ABBB-42F070C9120C}"/>
              </a:ext>
            </a:extLst>
          </p:cNvPr>
          <p:cNvSpPr>
            <a:spLocks noGrp="1"/>
          </p:cNvSpPr>
          <p:nvPr>
            <p:ph idx="1"/>
          </p:nvPr>
        </p:nvSpPr>
        <p:spPr/>
        <p:txBody>
          <a:bodyPr>
            <a:normAutofit fontScale="92500" lnSpcReduction="20000"/>
          </a:bodyPr>
          <a:lstStyle/>
          <a:p>
            <a:r>
              <a:rPr kumimoji="1" lang="en-US" altLang="ja-JP" dirty="0">
                <a:latin typeface="Calibri" panose="020F0502020204030204" pitchFamily="34" charset="0"/>
                <a:cs typeface="Calibri" panose="020F0502020204030204" pitchFamily="34" charset="0"/>
              </a:rPr>
              <a:t>Earthquake and Tsunami disaster broke every coastal lives and infrastructures.</a:t>
            </a:r>
          </a:p>
          <a:p>
            <a:r>
              <a:rPr lang="en-US" altLang="ja-JP" dirty="0">
                <a:latin typeface="Calibri" panose="020F0502020204030204" pitchFamily="34" charset="0"/>
                <a:cs typeface="Calibri" panose="020F0502020204030204" pitchFamily="34" charset="0"/>
              </a:rPr>
              <a:t>During restoration of coastal lives, reconstruction of infrastructure tends to start earlier.  </a:t>
            </a:r>
          </a:p>
          <a:p>
            <a:r>
              <a:rPr kumimoji="1" lang="en-US" altLang="ja-JP" dirty="0">
                <a:latin typeface="Calibri" panose="020F0502020204030204" pitchFamily="34" charset="0"/>
                <a:cs typeface="Calibri" panose="020F0502020204030204" pitchFamily="34" charset="0"/>
              </a:rPr>
              <a:t>It s</a:t>
            </a:r>
            <a:r>
              <a:rPr lang="en-US" altLang="ja-JP" dirty="0">
                <a:latin typeface="Calibri" panose="020F0502020204030204" pitchFamily="34" charset="0"/>
                <a:cs typeface="Calibri" panose="020F0502020204030204" pitchFamily="34" charset="0"/>
              </a:rPr>
              <a:t>ometimes cut coastal material cycles between land and sea.</a:t>
            </a:r>
          </a:p>
          <a:p>
            <a:r>
              <a:rPr kumimoji="1" lang="en-US" altLang="ja-JP" dirty="0">
                <a:latin typeface="Calibri" panose="020F0502020204030204" pitchFamily="34" charset="0"/>
                <a:cs typeface="Calibri" panose="020F0502020204030204" pitchFamily="34" charset="0"/>
              </a:rPr>
              <a:t>We need to keep viewpoints from ecosystem</a:t>
            </a:r>
            <a:r>
              <a:rPr lang="en-US" altLang="ja-JP" dirty="0">
                <a:latin typeface="Calibri" panose="020F0502020204030204" pitchFamily="34" charset="0"/>
                <a:cs typeface="Calibri" panose="020F0502020204030204" pitchFamily="34" charset="0"/>
              </a:rPr>
              <a:t>-based disaster risk reduction (eco-DRR).</a:t>
            </a:r>
          </a:p>
          <a:p>
            <a:r>
              <a:rPr kumimoji="1" lang="en-US" altLang="ja-JP" dirty="0">
                <a:latin typeface="Calibri" panose="020F0502020204030204" pitchFamily="34" charset="0"/>
                <a:cs typeface="Calibri" panose="020F0502020204030204" pitchFamily="34" charset="0"/>
              </a:rPr>
              <a:t>It is important to work together with multi-stakehol</a:t>
            </a:r>
            <a:r>
              <a:rPr lang="en-US" altLang="ja-JP" dirty="0">
                <a:latin typeface="Calibri" panose="020F0502020204030204" pitchFamily="34" charset="0"/>
                <a:cs typeface="Calibri" panose="020F0502020204030204" pitchFamily="34" charset="0"/>
              </a:rPr>
              <a:t>ders, scientists, citizens and local governments.</a:t>
            </a:r>
          </a:p>
          <a:p>
            <a:r>
              <a:rPr kumimoji="1" lang="en-US" altLang="ja-JP" dirty="0">
                <a:latin typeface="Calibri" panose="020F0502020204030204" pitchFamily="34" charset="0"/>
                <a:cs typeface="Calibri" panose="020F0502020204030204" pitchFamily="34" charset="0"/>
              </a:rPr>
              <a:t>Habitat mapping provides an excellent platform for multi-</a:t>
            </a:r>
            <a:r>
              <a:rPr kumimoji="1" lang="en-US" altLang="ja-JP" dirty="0" err="1">
                <a:latin typeface="Calibri" panose="020F0502020204030204" pitchFamily="34" charset="0"/>
                <a:cs typeface="Calibri" panose="020F0502020204030204" pitchFamily="34" charset="0"/>
              </a:rPr>
              <a:t>stakehilders</a:t>
            </a:r>
            <a:r>
              <a:rPr kumimoji="1" lang="en-US" altLang="ja-JP" dirty="0">
                <a:latin typeface="Calibri" panose="020F0502020204030204" pitchFamily="34" charset="0"/>
                <a:cs typeface="Calibri" panose="020F0502020204030204" pitchFamily="34" charset="0"/>
              </a:rPr>
              <a:t> to construct restoration plan, evacuation from disasters, and sustainable use of coastal resources. </a:t>
            </a:r>
            <a:endParaRPr kumimoji="1" lang="ja-JP" alt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811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5C19EE2-F4AC-D745-A689-1E03BA96A75A}"/>
              </a:ext>
            </a:extLst>
          </p:cNvPr>
          <p:cNvSpPr>
            <a:spLocks noGrp="1"/>
          </p:cNvSpPr>
          <p:nvPr>
            <p:ph type="title"/>
          </p:nvPr>
        </p:nvSpPr>
        <p:spPr>
          <a:xfrm>
            <a:off x="838200" y="228600"/>
            <a:ext cx="10515600" cy="421105"/>
          </a:xfrm>
        </p:spPr>
        <p:txBody>
          <a:bodyPr>
            <a:noAutofit/>
          </a:bodyPr>
          <a:lstStyle/>
          <a:p>
            <a:pPr algn="ctr"/>
            <a:r>
              <a:rPr kumimoji="1" lang="en-US" altLang="ja-JP" sz="3200" b="1" dirty="0">
                <a:latin typeface="Calibri" panose="020F0502020204030204" pitchFamily="34" charset="0"/>
                <a:cs typeface="Calibri" panose="020F0502020204030204" pitchFamily="34" charset="0"/>
              </a:rPr>
              <a:t>abstract</a:t>
            </a:r>
            <a:endParaRPr kumimoji="1" lang="ja-JP" altLang="en-US" sz="3200" b="1">
              <a:latin typeface="Calibri" panose="020F0502020204030204" pitchFamily="34" charset="0"/>
              <a:cs typeface="Calibri" panose="020F0502020204030204" pitchFamily="34" charset="0"/>
            </a:endParaRPr>
          </a:p>
        </p:txBody>
      </p:sp>
      <p:sp>
        <p:nvSpPr>
          <p:cNvPr id="5" name="コンテンツ プレースホルダー 4">
            <a:extLst>
              <a:ext uri="{FF2B5EF4-FFF2-40B4-BE49-F238E27FC236}">
                <a16:creationId xmlns:a16="http://schemas.microsoft.com/office/drawing/2014/main" id="{AAAF64C8-6314-E64C-8FCB-A5CF2AFFF810}"/>
              </a:ext>
            </a:extLst>
          </p:cNvPr>
          <p:cNvSpPr>
            <a:spLocks noGrp="1"/>
          </p:cNvSpPr>
          <p:nvPr>
            <p:ph idx="1"/>
          </p:nvPr>
        </p:nvSpPr>
        <p:spPr>
          <a:xfrm>
            <a:off x="342900" y="782052"/>
            <a:ext cx="11506200" cy="5751095"/>
          </a:xfrm>
        </p:spPr>
        <p:txBody>
          <a:bodyPr>
            <a:noAutofit/>
          </a:bodyPr>
          <a:lstStyle/>
          <a:p>
            <a:pPr marL="0" indent="0">
              <a:buNone/>
            </a:pPr>
            <a:r>
              <a:rPr lang="en" altLang="ja-JP" sz="2000" dirty="0">
                <a:latin typeface="Calibri" panose="020F0502020204030204" pitchFamily="34" charset="0"/>
                <a:cs typeface="Calibri" panose="020F0502020204030204" pitchFamily="34" charset="0"/>
              </a:rPr>
              <a:t>      Coastal land- and sea-scape is composed of diverse habitats such as reed bed, salt marsh, tidal-flats, sea grass fields, seaweed grounds, sandy and rocky-shores.  Coastal habitats harbor both biodiversity and abundance of coastal lives.  These complex coastal ecosystems are sustained by the function of land-sea linked material cycles.  Coastal ecosystems provide wide ranges of ecosystem services and processes among natural environments, fisheries, and human livelihoods.  Protecting coastal ecosystems secure material cycle, which is fundamental for sustainable human livelihood in coastal communities prone to disasters.  In addition, bio-diverse coastal species such as sea grasses, function as nursery areas for commercially important seafood species such as fishes, clams, shrimps, and others.  On the other side, coastal ecosystems provide natural infrastructure for both prevention and reduction from hazardous events, known as ecosystem-based disaster risk reduction (eco-DRR).  For establishing concept of eco-DRR, we need to prepare precise coastal biological, geological and other data including human and social activities.  Habitat map projection is effective way to pile multi-disciplinary data on same GIS grid.  Habitat map, thus, provides common data sets to multiple stakeholders, such as scientists, fishermen, local fish markets and local and federal governments for planning coastal management systems. </a:t>
            </a:r>
            <a:endParaRPr lang="en" altLang="ja-JP" sz="2000" dirty="0">
              <a:effectLst/>
              <a:latin typeface="Calibri" panose="020F0502020204030204" pitchFamily="34" charset="0"/>
              <a:cs typeface="Calibri" panose="020F0502020204030204" pitchFamily="34" charset="0"/>
            </a:endParaRPr>
          </a:p>
          <a:p>
            <a:pPr marL="0" indent="0">
              <a:buNone/>
            </a:pPr>
            <a:r>
              <a:rPr lang="en" altLang="ja-JP" sz="2000" dirty="0">
                <a:latin typeface="Calibri" panose="020F0502020204030204" pitchFamily="34" charset="0"/>
                <a:cs typeface="Calibri" panose="020F0502020204030204" pitchFamily="34" charset="0"/>
              </a:rPr>
              <a:t>     Earthquakes and Tsunamis should give heavy damages on coastal lives and ecosystems in global scale. Because, more than half of world populations concentrate into vulnerable coastal areas.  Together with the conventional hard-infrastructure measures, we have witnessed in previous disasters, that eco-DRR is both affordable and sustainable solution.  Eco-DRR should be further promoted, not only in the preparedness and mitigation, but also for the better reconstruction from the disasters so to "Build Back Better".  We plan to show a couple of best practices in terms of Eco-DRR activities from March 11, 2011 Earthquake and Tsunamis. </a:t>
            </a:r>
            <a:endParaRPr lang="en" altLang="ja-JP" sz="20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587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a:xfrm>
            <a:off x="8534400" y="6421439"/>
            <a:ext cx="2133600" cy="3317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charset="0"/>
                <a:ea typeface="ＭＳ Ｐゴシック" charset="0"/>
                <a:cs typeface="ＭＳ Ｐゴシック" charset="0"/>
              </a:defRPr>
            </a:lvl1pPr>
            <a:lvl2pPr marL="742950" indent="-285750">
              <a:defRPr kumimoji="1" sz="2000">
                <a:solidFill>
                  <a:schemeClr val="tx1"/>
                </a:solidFill>
                <a:latin typeface="Arial" charset="0"/>
                <a:ea typeface="ＭＳ Ｐゴシック" charset="0"/>
              </a:defRPr>
            </a:lvl2pPr>
            <a:lvl3pPr marL="1143000" indent="-228600">
              <a:defRPr kumimoji="1" sz="2000">
                <a:solidFill>
                  <a:schemeClr val="tx1"/>
                </a:solidFill>
                <a:latin typeface="Arial" charset="0"/>
                <a:ea typeface="ＭＳ Ｐゴシック" charset="0"/>
              </a:defRPr>
            </a:lvl3pPr>
            <a:lvl4pPr marL="1600200" indent="-228600">
              <a:defRPr kumimoji="1" sz="2000">
                <a:solidFill>
                  <a:schemeClr val="tx1"/>
                </a:solidFill>
                <a:latin typeface="Arial" charset="0"/>
                <a:ea typeface="ＭＳ Ｐゴシック" charset="0"/>
              </a:defRPr>
            </a:lvl4pPr>
            <a:lvl5pPr marL="2057400" indent="-228600">
              <a:defRPr kumimoji="1" sz="2000">
                <a:solidFill>
                  <a:schemeClr val="tx1"/>
                </a:solidFill>
                <a:latin typeface="Arial" charset="0"/>
                <a:ea typeface="ＭＳ Ｐゴシック" charset="0"/>
              </a:defRPr>
            </a:lvl5pPr>
            <a:lvl6pPr marL="2514600" indent="-228600" fontAlgn="base">
              <a:spcBef>
                <a:spcPct val="20000"/>
              </a:spcBef>
              <a:spcAft>
                <a:spcPct val="0"/>
              </a:spcAft>
              <a:buFont typeface="Arial" charset="0"/>
              <a:defRPr kumimoji="1" sz="2000">
                <a:solidFill>
                  <a:schemeClr val="tx1"/>
                </a:solidFill>
                <a:latin typeface="Arial" charset="0"/>
                <a:ea typeface="ＭＳ Ｐゴシック" charset="0"/>
              </a:defRPr>
            </a:lvl6pPr>
            <a:lvl7pPr marL="2971800" indent="-228600" fontAlgn="base">
              <a:spcBef>
                <a:spcPct val="20000"/>
              </a:spcBef>
              <a:spcAft>
                <a:spcPct val="0"/>
              </a:spcAft>
              <a:buFont typeface="Arial" charset="0"/>
              <a:defRPr kumimoji="1" sz="2000">
                <a:solidFill>
                  <a:schemeClr val="tx1"/>
                </a:solidFill>
                <a:latin typeface="Arial" charset="0"/>
                <a:ea typeface="ＭＳ Ｐゴシック" charset="0"/>
              </a:defRPr>
            </a:lvl7pPr>
            <a:lvl8pPr marL="3429000" indent="-228600" fontAlgn="base">
              <a:spcBef>
                <a:spcPct val="20000"/>
              </a:spcBef>
              <a:spcAft>
                <a:spcPct val="0"/>
              </a:spcAft>
              <a:buFont typeface="Arial" charset="0"/>
              <a:defRPr kumimoji="1" sz="2000">
                <a:solidFill>
                  <a:schemeClr val="tx1"/>
                </a:solidFill>
                <a:latin typeface="Arial" charset="0"/>
                <a:ea typeface="ＭＳ Ｐゴシック" charset="0"/>
              </a:defRPr>
            </a:lvl8pPr>
            <a:lvl9pPr marL="3886200" indent="-228600" fontAlgn="base">
              <a:spcBef>
                <a:spcPct val="20000"/>
              </a:spcBef>
              <a:spcAft>
                <a:spcPct val="0"/>
              </a:spcAft>
              <a:buFont typeface="Arial" charset="0"/>
              <a:defRPr kumimoji="1" sz="2000">
                <a:solidFill>
                  <a:schemeClr val="tx1"/>
                </a:solidFill>
                <a:latin typeface="Arial" charset="0"/>
                <a:ea typeface="ＭＳ Ｐゴシック" charset="0"/>
              </a:defRPr>
            </a:lvl9pPr>
          </a:lstStyle>
          <a:p>
            <a:fld id="{FCDE4FBA-F4CD-0F4D-8C0D-7101890BB6C6}" type="slidenum">
              <a:rPr lang="ja-JP" altLang="en-US" sz="1400">
                <a:solidFill>
                  <a:srgbClr val="898989"/>
                </a:solidFill>
              </a:rPr>
              <a:pPr/>
              <a:t>3</a:t>
            </a:fld>
            <a:endParaRPr lang="ja-JP" altLang="en-US" sz="1400">
              <a:solidFill>
                <a:srgbClr val="898989"/>
              </a:solidFill>
            </a:endParaRPr>
          </a:p>
        </p:txBody>
      </p:sp>
      <p:sp>
        <p:nvSpPr>
          <p:cNvPr id="21507" name="テキスト ボックス 7"/>
          <p:cNvSpPr txBox="1">
            <a:spLocks noChangeArrowheads="1"/>
          </p:cNvSpPr>
          <p:nvPr/>
        </p:nvSpPr>
        <p:spPr bwMode="auto">
          <a:xfrm>
            <a:off x="1205628" y="3973094"/>
            <a:ext cx="277990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charset="0"/>
                <a:ea typeface="ＭＳ Ｐゴシック" charset="0"/>
                <a:cs typeface="ＭＳ Ｐゴシック" charset="0"/>
              </a:defRPr>
            </a:lvl1pPr>
            <a:lvl2pPr marL="742950" indent="-285750">
              <a:defRPr kumimoji="1" sz="2000">
                <a:solidFill>
                  <a:schemeClr val="tx1"/>
                </a:solidFill>
                <a:latin typeface="Arial" charset="0"/>
                <a:ea typeface="ＭＳ Ｐゴシック" charset="0"/>
              </a:defRPr>
            </a:lvl2pPr>
            <a:lvl3pPr marL="1143000" indent="-228600">
              <a:defRPr kumimoji="1" sz="2000">
                <a:solidFill>
                  <a:schemeClr val="tx1"/>
                </a:solidFill>
                <a:latin typeface="Arial" charset="0"/>
                <a:ea typeface="ＭＳ Ｐゴシック" charset="0"/>
              </a:defRPr>
            </a:lvl3pPr>
            <a:lvl4pPr marL="1600200" indent="-228600">
              <a:defRPr kumimoji="1" sz="2000">
                <a:solidFill>
                  <a:schemeClr val="tx1"/>
                </a:solidFill>
                <a:latin typeface="Arial" charset="0"/>
                <a:ea typeface="ＭＳ Ｐゴシック" charset="0"/>
              </a:defRPr>
            </a:lvl4pPr>
            <a:lvl5pPr marL="2057400" indent="-228600">
              <a:defRPr kumimoji="1" sz="2000">
                <a:solidFill>
                  <a:schemeClr val="tx1"/>
                </a:solidFill>
                <a:latin typeface="Arial" charset="0"/>
                <a:ea typeface="ＭＳ Ｐゴシック" charset="0"/>
              </a:defRPr>
            </a:lvl5pPr>
            <a:lvl6pPr marL="2514600" indent="-228600" fontAlgn="base">
              <a:spcBef>
                <a:spcPct val="20000"/>
              </a:spcBef>
              <a:spcAft>
                <a:spcPct val="0"/>
              </a:spcAft>
              <a:buFont typeface="Arial" charset="0"/>
              <a:defRPr kumimoji="1" sz="2000">
                <a:solidFill>
                  <a:schemeClr val="tx1"/>
                </a:solidFill>
                <a:latin typeface="Arial" charset="0"/>
                <a:ea typeface="ＭＳ Ｐゴシック" charset="0"/>
              </a:defRPr>
            </a:lvl6pPr>
            <a:lvl7pPr marL="2971800" indent="-228600" fontAlgn="base">
              <a:spcBef>
                <a:spcPct val="20000"/>
              </a:spcBef>
              <a:spcAft>
                <a:spcPct val="0"/>
              </a:spcAft>
              <a:buFont typeface="Arial" charset="0"/>
              <a:defRPr kumimoji="1" sz="2000">
                <a:solidFill>
                  <a:schemeClr val="tx1"/>
                </a:solidFill>
                <a:latin typeface="Arial" charset="0"/>
                <a:ea typeface="ＭＳ Ｐゴシック" charset="0"/>
              </a:defRPr>
            </a:lvl7pPr>
            <a:lvl8pPr marL="3429000" indent="-228600" fontAlgn="base">
              <a:spcBef>
                <a:spcPct val="20000"/>
              </a:spcBef>
              <a:spcAft>
                <a:spcPct val="0"/>
              </a:spcAft>
              <a:buFont typeface="Arial" charset="0"/>
              <a:defRPr kumimoji="1" sz="2000">
                <a:solidFill>
                  <a:schemeClr val="tx1"/>
                </a:solidFill>
                <a:latin typeface="Arial" charset="0"/>
                <a:ea typeface="ＭＳ Ｐゴシック" charset="0"/>
              </a:defRPr>
            </a:lvl8pPr>
            <a:lvl9pPr marL="3886200" indent="-228600" fontAlgn="base">
              <a:spcBef>
                <a:spcPct val="20000"/>
              </a:spcBef>
              <a:spcAft>
                <a:spcPct val="0"/>
              </a:spcAft>
              <a:buFont typeface="Arial" charset="0"/>
              <a:defRPr kumimoji="1" sz="2000">
                <a:solidFill>
                  <a:schemeClr val="tx1"/>
                </a:solidFill>
                <a:latin typeface="Arial" charset="0"/>
                <a:ea typeface="ＭＳ Ｐゴシック" charset="0"/>
              </a:defRPr>
            </a:lvl9pPr>
          </a:lstStyle>
          <a:p>
            <a:r>
              <a:rPr lang="en-US" altLang="ja-JP" b="1" dirty="0">
                <a:solidFill>
                  <a:srgbClr val="000000"/>
                </a:solidFill>
              </a:rPr>
              <a:t>March 11, 2011, 15:56</a:t>
            </a:r>
            <a:endParaRPr lang="ja-JP" altLang="en-US" b="1" dirty="0">
              <a:solidFill>
                <a:srgbClr val="000000"/>
              </a:solidFill>
            </a:endParaRPr>
          </a:p>
        </p:txBody>
      </p:sp>
      <p:sp>
        <p:nvSpPr>
          <p:cNvPr id="21508" name="テキスト ボックス 8"/>
          <p:cNvSpPr txBox="1">
            <a:spLocks noChangeArrowheads="1"/>
          </p:cNvSpPr>
          <p:nvPr/>
        </p:nvSpPr>
        <p:spPr bwMode="auto">
          <a:xfrm>
            <a:off x="1348857" y="4346432"/>
            <a:ext cx="4697120"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charset="0"/>
                <a:ea typeface="ＭＳ Ｐゴシック" charset="0"/>
                <a:cs typeface="ＭＳ Ｐゴシック" charset="0"/>
              </a:defRPr>
            </a:lvl1pPr>
            <a:lvl2pPr marL="742950" indent="-285750">
              <a:defRPr kumimoji="1" sz="2000">
                <a:solidFill>
                  <a:schemeClr val="tx1"/>
                </a:solidFill>
                <a:latin typeface="Arial" charset="0"/>
                <a:ea typeface="ＭＳ Ｐゴシック" charset="0"/>
              </a:defRPr>
            </a:lvl2pPr>
            <a:lvl3pPr marL="1143000" indent="-228600">
              <a:defRPr kumimoji="1" sz="2000">
                <a:solidFill>
                  <a:schemeClr val="tx1"/>
                </a:solidFill>
                <a:latin typeface="Arial" charset="0"/>
                <a:ea typeface="ＭＳ Ｐゴシック" charset="0"/>
              </a:defRPr>
            </a:lvl3pPr>
            <a:lvl4pPr marL="1600200" indent="-228600">
              <a:defRPr kumimoji="1" sz="2000">
                <a:solidFill>
                  <a:schemeClr val="tx1"/>
                </a:solidFill>
                <a:latin typeface="Arial" charset="0"/>
                <a:ea typeface="ＭＳ Ｐゴシック" charset="0"/>
              </a:defRPr>
            </a:lvl4pPr>
            <a:lvl5pPr marL="2057400" indent="-228600">
              <a:defRPr kumimoji="1" sz="2000">
                <a:solidFill>
                  <a:schemeClr val="tx1"/>
                </a:solidFill>
                <a:latin typeface="Arial" charset="0"/>
                <a:ea typeface="ＭＳ Ｐゴシック" charset="0"/>
              </a:defRPr>
            </a:lvl5pPr>
            <a:lvl6pPr marL="2514600" indent="-228600" fontAlgn="base">
              <a:spcBef>
                <a:spcPct val="20000"/>
              </a:spcBef>
              <a:spcAft>
                <a:spcPct val="0"/>
              </a:spcAft>
              <a:buFont typeface="Arial" charset="0"/>
              <a:defRPr kumimoji="1" sz="2000">
                <a:solidFill>
                  <a:schemeClr val="tx1"/>
                </a:solidFill>
                <a:latin typeface="Arial" charset="0"/>
                <a:ea typeface="ＭＳ Ｐゴシック" charset="0"/>
              </a:defRPr>
            </a:lvl6pPr>
            <a:lvl7pPr marL="2971800" indent="-228600" fontAlgn="base">
              <a:spcBef>
                <a:spcPct val="20000"/>
              </a:spcBef>
              <a:spcAft>
                <a:spcPct val="0"/>
              </a:spcAft>
              <a:buFont typeface="Arial" charset="0"/>
              <a:defRPr kumimoji="1" sz="2000">
                <a:solidFill>
                  <a:schemeClr val="tx1"/>
                </a:solidFill>
                <a:latin typeface="Arial" charset="0"/>
                <a:ea typeface="ＭＳ Ｐゴシック" charset="0"/>
              </a:defRPr>
            </a:lvl7pPr>
            <a:lvl8pPr marL="3429000" indent="-228600" fontAlgn="base">
              <a:spcBef>
                <a:spcPct val="20000"/>
              </a:spcBef>
              <a:spcAft>
                <a:spcPct val="0"/>
              </a:spcAft>
              <a:buFont typeface="Arial" charset="0"/>
              <a:defRPr kumimoji="1" sz="2000">
                <a:solidFill>
                  <a:schemeClr val="tx1"/>
                </a:solidFill>
                <a:latin typeface="Arial" charset="0"/>
                <a:ea typeface="ＭＳ Ｐゴシック" charset="0"/>
              </a:defRPr>
            </a:lvl8pPr>
            <a:lvl9pPr marL="3886200" indent="-228600" fontAlgn="base">
              <a:spcBef>
                <a:spcPct val="20000"/>
              </a:spcBef>
              <a:spcAft>
                <a:spcPct val="0"/>
              </a:spcAft>
              <a:buFont typeface="Arial" charset="0"/>
              <a:defRPr kumimoji="1" sz="2000">
                <a:solidFill>
                  <a:schemeClr val="tx1"/>
                </a:solidFill>
                <a:latin typeface="Arial" charset="0"/>
                <a:ea typeface="ＭＳ Ｐゴシック" charset="0"/>
              </a:defRPr>
            </a:lvl9pPr>
          </a:lstStyle>
          <a:p>
            <a:r>
              <a:rPr lang="ja-JP" altLang="en-US" sz="1200">
                <a:solidFill>
                  <a:srgbClr val="000000"/>
                </a:solidFill>
              </a:rPr>
              <a:t>                                    </a:t>
            </a:r>
            <a:r>
              <a:rPr lang="ja-JP" altLang="en-US" sz="1600" b="1">
                <a:solidFill>
                  <a:srgbClr val="000000"/>
                </a:solidFill>
                <a:latin typeface="Calibri" panose="020F0502020204030204" pitchFamily="34" charset="0"/>
                <a:cs typeface="Calibri" panose="020F0502020204030204" pitchFamily="34" charset="0"/>
              </a:rPr>
              <a:t>（</a:t>
            </a:r>
            <a:r>
              <a:rPr lang="en-US" altLang="ja-JP" sz="1600" b="1" dirty="0">
                <a:solidFill>
                  <a:srgbClr val="000000"/>
                </a:solidFill>
                <a:latin typeface="Calibri" panose="020F0502020204030204" pitchFamily="34" charset="0"/>
                <a:cs typeface="Calibri" panose="020F0502020204030204" pitchFamily="34" charset="0"/>
              </a:rPr>
              <a:t>Kyodo News</a:t>
            </a:r>
            <a:r>
              <a:rPr lang="ja-JP" altLang="en-US" sz="1600" b="1">
                <a:solidFill>
                  <a:srgbClr val="000000"/>
                </a:solidFill>
                <a:latin typeface="Calibri" panose="020F0502020204030204" pitchFamily="34" charset="0"/>
                <a:cs typeface="Calibri" panose="020F0502020204030204" pitchFamily="34" charset="0"/>
              </a:rPr>
              <a:t>）</a:t>
            </a:r>
            <a:endParaRPr lang="en-US" altLang="ja-JP" sz="1600" b="1" dirty="0">
              <a:solidFill>
                <a:srgbClr val="000000"/>
              </a:solidFill>
              <a:latin typeface="Calibri" panose="020F0502020204030204" pitchFamily="34" charset="0"/>
              <a:cs typeface="Calibri" panose="020F0502020204030204" pitchFamily="34" charset="0"/>
            </a:endParaRPr>
          </a:p>
          <a:p>
            <a:r>
              <a:rPr lang="en-US" altLang="ja-JP" sz="1000" dirty="0">
                <a:solidFill>
                  <a:srgbClr val="000000"/>
                </a:solidFill>
              </a:rPr>
              <a:t>http://</a:t>
            </a:r>
            <a:r>
              <a:rPr lang="en-US" altLang="ja-JP" sz="1000" dirty="0" err="1">
                <a:solidFill>
                  <a:srgbClr val="000000"/>
                </a:solidFill>
              </a:rPr>
              <a:t>www.boston.com</a:t>
            </a:r>
            <a:r>
              <a:rPr lang="en-US" altLang="ja-JP" sz="1000" dirty="0">
                <a:solidFill>
                  <a:srgbClr val="000000"/>
                </a:solidFill>
              </a:rPr>
              <a:t>/</a:t>
            </a:r>
            <a:r>
              <a:rPr lang="en-US" altLang="ja-JP" sz="1000" dirty="0" err="1">
                <a:solidFill>
                  <a:srgbClr val="000000"/>
                </a:solidFill>
              </a:rPr>
              <a:t>bigpicture</a:t>
            </a:r>
            <a:r>
              <a:rPr lang="en-US" altLang="ja-JP" sz="1000" dirty="0">
                <a:solidFill>
                  <a:srgbClr val="000000"/>
                </a:solidFill>
              </a:rPr>
              <a:t>/2011/03/</a:t>
            </a:r>
            <a:r>
              <a:rPr lang="en-US" altLang="ja-JP" sz="1000" dirty="0" err="1">
                <a:solidFill>
                  <a:srgbClr val="000000"/>
                </a:solidFill>
              </a:rPr>
              <a:t>massive_earthquake_hits_japan.html</a:t>
            </a:r>
            <a:endParaRPr lang="ja-JP" altLang="en-US" sz="1000" dirty="0">
              <a:solidFill>
                <a:srgbClr val="000000"/>
              </a:solidFill>
            </a:endParaRPr>
          </a:p>
        </p:txBody>
      </p:sp>
      <p:sp>
        <p:nvSpPr>
          <p:cNvPr id="8" name="正方形/長方形 7"/>
          <p:cNvSpPr/>
          <p:nvPr/>
        </p:nvSpPr>
        <p:spPr>
          <a:xfrm>
            <a:off x="9509580" y="166194"/>
            <a:ext cx="1139825" cy="1360488"/>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Arial" charset="0"/>
              <a:ea typeface="ＭＳ Ｐゴシック" charset="0"/>
              <a:cs typeface="ＭＳ Ｐゴシック" charset="0"/>
            </a:endParaRPr>
          </a:p>
        </p:txBody>
      </p:sp>
      <p:pic>
        <p:nvPicPr>
          <p:cNvPr id="21511" name="図 8" descr="津波 そのメカニズムと脅威 | ナショナル ジオグラフィック(NATIONAL GEOGRAPHIC) 日本版公式サイト_ページ_1.png"/>
          <p:cNvPicPr>
            <a:picLocks noChangeAspect="1"/>
          </p:cNvPicPr>
          <p:nvPr/>
        </p:nvPicPr>
        <p:blipFill>
          <a:blip r:embed="rId3">
            <a:extLst>
              <a:ext uri="{28A0092B-C50C-407E-A947-70E740481C1C}">
                <a14:useLocalDpi xmlns:a14="http://schemas.microsoft.com/office/drawing/2010/main" val="0"/>
              </a:ext>
            </a:extLst>
          </a:blip>
          <a:srcRect l="3700" t="20520" r="33888" b="46146"/>
          <a:stretch>
            <a:fillRect/>
          </a:stretch>
        </p:blipFill>
        <p:spPr bwMode="auto">
          <a:xfrm>
            <a:off x="6421117" y="3100829"/>
            <a:ext cx="4690387" cy="3542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2" name="テキスト ボックス 1"/>
          <p:cNvSpPr txBox="1">
            <a:spLocks noChangeArrowheads="1"/>
          </p:cNvSpPr>
          <p:nvPr/>
        </p:nvSpPr>
        <p:spPr bwMode="auto">
          <a:xfrm>
            <a:off x="10062762" y="6296687"/>
            <a:ext cx="89159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charset="0"/>
                <a:ea typeface="ＭＳ Ｐゴシック" charset="0"/>
                <a:cs typeface="ＭＳ Ｐゴシック" charset="0"/>
              </a:defRPr>
            </a:lvl1pPr>
            <a:lvl2pPr marL="742950" indent="-285750">
              <a:defRPr kumimoji="1" sz="2000">
                <a:solidFill>
                  <a:schemeClr val="tx1"/>
                </a:solidFill>
                <a:latin typeface="Arial" charset="0"/>
                <a:ea typeface="ＭＳ Ｐゴシック" charset="0"/>
              </a:defRPr>
            </a:lvl2pPr>
            <a:lvl3pPr marL="1143000" indent="-228600">
              <a:defRPr kumimoji="1" sz="2000">
                <a:solidFill>
                  <a:schemeClr val="tx1"/>
                </a:solidFill>
                <a:latin typeface="Arial" charset="0"/>
                <a:ea typeface="ＭＳ Ｐゴシック" charset="0"/>
              </a:defRPr>
            </a:lvl3pPr>
            <a:lvl4pPr marL="1600200" indent="-228600">
              <a:defRPr kumimoji="1" sz="2000">
                <a:solidFill>
                  <a:schemeClr val="tx1"/>
                </a:solidFill>
                <a:latin typeface="Arial" charset="0"/>
                <a:ea typeface="ＭＳ Ｐゴシック" charset="0"/>
              </a:defRPr>
            </a:lvl4pPr>
            <a:lvl5pPr marL="2057400" indent="-228600">
              <a:defRPr kumimoji="1" sz="2000">
                <a:solidFill>
                  <a:schemeClr val="tx1"/>
                </a:solidFill>
                <a:latin typeface="Arial" charset="0"/>
                <a:ea typeface="ＭＳ Ｐゴシック" charset="0"/>
              </a:defRPr>
            </a:lvl5pPr>
            <a:lvl6pPr marL="2514600" indent="-228600" fontAlgn="base">
              <a:spcBef>
                <a:spcPct val="20000"/>
              </a:spcBef>
              <a:spcAft>
                <a:spcPct val="0"/>
              </a:spcAft>
              <a:buFont typeface="Arial" charset="0"/>
              <a:defRPr kumimoji="1" sz="2000">
                <a:solidFill>
                  <a:schemeClr val="tx1"/>
                </a:solidFill>
                <a:latin typeface="Arial" charset="0"/>
                <a:ea typeface="ＭＳ Ｐゴシック" charset="0"/>
              </a:defRPr>
            </a:lvl6pPr>
            <a:lvl7pPr marL="2971800" indent="-228600" fontAlgn="base">
              <a:spcBef>
                <a:spcPct val="20000"/>
              </a:spcBef>
              <a:spcAft>
                <a:spcPct val="0"/>
              </a:spcAft>
              <a:buFont typeface="Arial" charset="0"/>
              <a:defRPr kumimoji="1" sz="2000">
                <a:solidFill>
                  <a:schemeClr val="tx1"/>
                </a:solidFill>
                <a:latin typeface="Arial" charset="0"/>
                <a:ea typeface="ＭＳ Ｐゴシック" charset="0"/>
              </a:defRPr>
            </a:lvl7pPr>
            <a:lvl8pPr marL="3429000" indent="-228600" fontAlgn="base">
              <a:spcBef>
                <a:spcPct val="20000"/>
              </a:spcBef>
              <a:spcAft>
                <a:spcPct val="0"/>
              </a:spcAft>
              <a:buFont typeface="Arial" charset="0"/>
              <a:defRPr kumimoji="1" sz="2000">
                <a:solidFill>
                  <a:schemeClr val="tx1"/>
                </a:solidFill>
                <a:latin typeface="Arial" charset="0"/>
                <a:ea typeface="ＭＳ Ｐゴシック" charset="0"/>
              </a:defRPr>
            </a:lvl8pPr>
            <a:lvl9pPr marL="3886200" indent="-228600" fontAlgn="base">
              <a:spcBef>
                <a:spcPct val="20000"/>
              </a:spcBef>
              <a:spcAft>
                <a:spcPct val="0"/>
              </a:spcAft>
              <a:buFont typeface="Arial" charset="0"/>
              <a:defRPr kumimoji="1" sz="2000">
                <a:solidFill>
                  <a:schemeClr val="tx1"/>
                </a:solidFill>
                <a:latin typeface="Arial" charset="0"/>
                <a:ea typeface="ＭＳ Ｐゴシック" charset="0"/>
              </a:defRPr>
            </a:lvl9pPr>
          </a:lstStyle>
          <a:p>
            <a:r>
              <a:rPr lang="en-US" altLang="ja-JP" sz="1200" dirty="0"/>
              <a:t>(Jiji News)</a:t>
            </a:r>
            <a:endParaRPr lang="ja-JP" altLang="en-US" sz="1200"/>
          </a:p>
        </p:txBody>
      </p:sp>
      <p:sp>
        <p:nvSpPr>
          <p:cNvPr id="21513" name="テキスト ボックス 2"/>
          <p:cNvSpPr txBox="1">
            <a:spLocks noChangeArrowheads="1"/>
          </p:cNvSpPr>
          <p:nvPr/>
        </p:nvSpPr>
        <p:spPr bwMode="auto">
          <a:xfrm>
            <a:off x="735550" y="4888882"/>
            <a:ext cx="5425824"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000">
                <a:solidFill>
                  <a:schemeClr val="tx1"/>
                </a:solidFill>
                <a:latin typeface="Arial" charset="0"/>
                <a:ea typeface="ＭＳ Ｐゴシック" charset="0"/>
                <a:cs typeface="ＭＳ Ｐゴシック" charset="0"/>
              </a:defRPr>
            </a:lvl1pPr>
            <a:lvl2pPr marL="742950" indent="-285750">
              <a:defRPr kumimoji="1" sz="2000">
                <a:solidFill>
                  <a:schemeClr val="tx1"/>
                </a:solidFill>
                <a:latin typeface="Arial" charset="0"/>
                <a:ea typeface="ＭＳ Ｐゴシック" charset="0"/>
              </a:defRPr>
            </a:lvl2pPr>
            <a:lvl3pPr marL="1143000" indent="-228600">
              <a:defRPr kumimoji="1" sz="2000">
                <a:solidFill>
                  <a:schemeClr val="tx1"/>
                </a:solidFill>
                <a:latin typeface="Arial" charset="0"/>
                <a:ea typeface="ＭＳ Ｐゴシック" charset="0"/>
              </a:defRPr>
            </a:lvl3pPr>
            <a:lvl4pPr marL="1600200" indent="-228600">
              <a:defRPr kumimoji="1" sz="2000">
                <a:solidFill>
                  <a:schemeClr val="tx1"/>
                </a:solidFill>
                <a:latin typeface="Arial" charset="0"/>
                <a:ea typeface="ＭＳ Ｐゴシック" charset="0"/>
              </a:defRPr>
            </a:lvl4pPr>
            <a:lvl5pPr marL="2057400" indent="-228600">
              <a:defRPr kumimoji="1" sz="2000">
                <a:solidFill>
                  <a:schemeClr val="tx1"/>
                </a:solidFill>
                <a:latin typeface="Arial" charset="0"/>
                <a:ea typeface="ＭＳ Ｐゴシック" charset="0"/>
              </a:defRPr>
            </a:lvl5pPr>
            <a:lvl6pPr marL="2514600" indent="-228600" fontAlgn="base">
              <a:spcBef>
                <a:spcPct val="20000"/>
              </a:spcBef>
              <a:spcAft>
                <a:spcPct val="0"/>
              </a:spcAft>
              <a:buFont typeface="Arial" charset="0"/>
              <a:defRPr kumimoji="1" sz="2000">
                <a:solidFill>
                  <a:schemeClr val="tx1"/>
                </a:solidFill>
                <a:latin typeface="Arial" charset="0"/>
                <a:ea typeface="ＭＳ Ｐゴシック" charset="0"/>
              </a:defRPr>
            </a:lvl6pPr>
            <a:lvl7pPr marL="2971800" indent="-228600" fontAlgn="base">
              <a:spcBef>
                <a:spcPct val="20000"/>
              </a:spcBef>
              <a:spcAft>
                <a:spcPct val="0"/>
              </a:spcAft>
              <a:buFont typeface="Arial" charset="0"/>
              <a:defRPr kumimoji="1" sz="2000">
                <a:solidFill>
                  <a:schemeClr val="tx1"/>
                </a:solidFill>
                <a:latin typeface="Arial" charset="0"/>
                <a:ea typeface="ＭＳ Ｐゴシック" charset="0"/>
              </a:defRPr>
            </a:lvl7pPr>
            <a:lvl8pPr marL="3429000" indent="-228600" fontAlgn="base">
              <a:spcBef>
                <a:spcPct val="20000"/>
              </a:spcBef>
              <a:spcAft>
                <a:spcPct val="0"/>
              </a:spcAft>
              <a:buFont typeface="Arial" charset="0"/>
              <a:defRPr kumimoji="1" sz="2000">
                <a:solidFill>
                  <a:schemeClr val="tx1"/>
                </a:solidFill>
                <a:latin typeface="Arial" charset="0"/>
                <a:ea typeface="ＭＳ Ｐゴシック" charset="0"/>
              </a:defRPr>
            </a:lvl8pPr>
            <a:lvl9pPr marL="3886200" indent="-228600" fontAlgn="base">
              <a:spcBef>
                <a:spcPct val="20000"/>
              </a:spcBef>
              <a:spcAft>
                <a:spcPct val="0"/>
              </a:spcAft>
              <a:buFont typeface="Arial" charset="0"/>
              <a:defRPr kumimoji="1" sz="2000">
                <a:solidFill>
                  <a:schemeClr val="tx1"/>
                </a:solidFill>
                <a:latin typeface="Arial" charset="0"/>
                <a:ea typeface="ＭＳ Ｐゴシック" charset="0"/>
              </a:defRPr>
            </a:lvl9pPr>
          </a:lstStyle>
          <a:p>
            <a:r>
              <a:rPr lang="en-US" altLang="ja-JP" sz="1800" dirty="0">
                <a:latin typeface="Calibri" charset="0"/>
                <a:cs typeface="Calibri" charset="0"/>
              </a:rPr>
              <a:t>Tsunami inundation heights sometimes reaches at more than 40m high in altitude and destroyed coastal infrastructures and wash everything out. </a:t>
            </a:r>
          </a:p>
          <a:p>
            <a:endParaRPr lang="en-US" altLang="ja-JP" sz="1800" dirty="0">
              <a:latin typeface="Calibri" charset="0"/>
              <a:cs typeface="Calibri" charset="0"/>
            </a:endParaRPr>
          </a:p>
          <a:p>
            <a:r>
              <a:rPr lang="en-US" altLang="ja-JP" sz="1800" dirty="0">
                <a:latin typeface="Calibri" charset="0"/>
                <a:cs typeface="Calibri" charset="0"/>
              </a:rPr>
              <a:t>They also strongly disturbed coastal to offshore ecosystems of the Northeast Japan. </a:t>
            </a:r>
            <a:endParaRPr lang="ja-JP" altLang="en-US" sz="1800" dirty="0">
              <a:latin typeface="Calibri" charset="0"/>
              <a:cs typeface="Calibri" charset="0"/>
            </a:endParaRPr>
          </a:p>
        </p:txBody>
      </p:sp>
      <p:pic>
        <p:nvPicPr>
          <p:cNvPr id="21514" name="コンテンツ プレースホルダー 4"/>
          <p:cNvPicPr>
            <a:picLocks noChangeAspect="1"/>
          </p:cNvPicPr>
          <p:nvPr/>
        </p:nvPicPr>
        <p:blipFill>
          <a:blip r:embed="rId4">
            <a:extLst>
              <a:ext uri="{28A0092B-C50C-407E-A947-70E740481C1C}">
                <a14:useLocalDpi xmlns:a14="http://schemas.microsoft.com/office/drawing/2010/main" val="0"/>
              </a:ext>
            </a:extLst>
          </a:blip>
          <a:srcRect t="3334" b="3334"/>
          <a:stretch>
            <a:fillRect/>
          </a:stretch>
        </p:blipFill>
        <p:spPr bwMode="auto">
          <a:xfrm>
            <a:off x="1080496" y="886242"/>
            <a:ext cx="5440245" cy="3066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9" name="テキスト ボックス 10"/>
          <p:cNvSpPr txBox="1">
            <a:spLocks noChangeArrowheads="1"/>
          </p:cNvSpPr>
          <p:nvPr/>
        </p:nvSpPr>
        <p:spPr bwMode="auto">
          <a:xfrm>
            <a:off x="2266231" y="142875"/>
            <a:ext cx="803275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charset="0"/>
                <a:ea typeface="ＭＳ Ｐゴシック" charset="0"/>
                <a:cs typeface="ＭＳ Ｐゴシック" charset="0"/>
              </a:defRPr>
            </a:lvl1pPr>
            <a:lvl2pPr marL="742950" indent="-285750">
              <a:defRPr kumimoji="1" sz="2000">
                <a:solidFill>
                  <a:schemeClr val="tx1"/>
                </a:solidFill>
                <a:latin typeface="Arial" charset="0"/>
                <a:ea typeface="ＭＳ Ｐゴシック" charset="0"/>
              </a:defRPr>
            </a:lvl2pPr>
            <a:lvl3pPr marL="1143000" indent="-228600">
              <a:defRPr kumimoji="1" sz="2000">
                <a:solidFill>
                  <a:schemeClr val="tx1"/>
                </a:solidFill>
                <a:latin typeface="Arial" charset="0"/>
                <a:ea typeface="ＭＳ Ｐゴシック" charset="0"/>
              </a:defRPr>
            </a:lvl3pPr>
            <a:lvl4pPr marL="1600200" indent="-228600">
              <a:defRPr kumimoji="1" sz="2000">
                <a:solidFill>
                  <a:schemeClr val="tx1"/>
                </a:solidFill>
                <a:latin typeface="Arial" charset="0"/>
                <a:ea typeface="ＭＳ Ｐゴシック" charset="0"/>
              </a:defRPr>
            </a:lvl4pPr>
            <a:lvl5pPr marL="2057400" indent="-228600">
              <a:defRPr kumimoji="1" sz="2000">
                <a:solidFill>
                  <a:schemeClr val="tx1"/>
                </a:solidFill>
                <a:latin typeface="Arial" charset="0"/>
                <a:ea typeface="ＭＳ Ｐゴシック" charset="0"/>
              </a:defRPr>
            </a:lvl5pPr>
            <a:lvl6pPr marL="2514600" indent="-228600" fontAlgn="base">
              <a:spcBef>
                <a:spcPct val="20000"/>
              </a:spcBef>
              <a:spcAft>
                <a:spcPct val="0"/>
              </a:spcAft>
              <a:buFont typeface="Arial" charset="0"/>
              <a:defRPr kumimoji="1" sz="2000">
                <a:solidFill>
                  <a:schemeClr val="tx1"/>
                </a:solidFill>
                <a:latin typeface="Arial" charset="0"/>
                <a:ea typeface="ＭＳ Ｐゴシック" charset="0"/>
              </a:defRPr>
            </a:lvl6pPr>
            <a:lvl7pPr marL="2971800" indent="-228600" fontAlgn="base">
              <a:spcBef>
                <a:spcPct val="20000"/>
              </a:spcBef>
              <a:spcAft>
                <a:spcPct val="0"/>
              </a:spcAft>
              <a:buFont typeface="Arial" charset="0"/>
              <a:defRPr kumimoji="1" sz="2000">
                <a:solidFill>
                  <a:schemeClr val="tx1"/>
                </a:solidFill>
                <a:latin typeface="Arial" charset="0"/>
                <a:ea typeface="ＭＳ Ｐゴシック" charset="0"/>
              </a:defRPr>
            </a:lvl7pPr>
            <a:lvl8pPr marL="3429000" indent="-228600" fontAlgn="base">
              <a:spcBef>
                <a:spcPct val="20000"/>
              </a:spcBef>
              <a:spcAft>
                <a:spcPct val="0"/>
              </a:spcAft>
              <a:buFont typeface="Arial" charset="0"/>
              <a:defRPr kumimoji="1" sz="2000">
                <a:solidFill>
                  <a:schemeClr val="tx1"/>
                </a:solidFill>
                <a:latin typeface="Arial" charset="0"/>
                <a:ea typeface="ＭＳ Ｐゴシック" charset="0"/>
              </a:defRPr>
            </a:lvl8pPr>
            <a:lvl9pPr marL="3886200" indent="-228600" fontAlgn="base">
              <a:spcBef>
                <a:spcPct val="20000"/>
              </a:spcBef>
              <a:spcAft>
                <a:spcPct val="0"/>
              </a:spcAft>
              <a:buFont typeface="Arial" charset="0"/>
              <a:defRPr kumimoji="1" sz="2000">
                <a:solidFill>
                  <a:schemeClr val="tx1"/>
                </a:solidFill>
                <a:latin typeface="Arial" charset="0"/>
                <a:ea typeface="ＭＳ Ｐゴシック" charset="0"/>
              </a:defRPr>
            </a:lvl9pPr>
          </a:lstStyle>
          <a:p>
            <a:pPr algn="ctr"/>
            <a:r>
              <a:rPr lang="en-US" altLang="ja-JP" sz="3200" dirty="0">
                <a:latin typeface="Calibri" charset="0"/>
                <a:cs typeface="Calibri" charset="0"/>
              </a:rPr>
              <a:t>Great East Japan Earthquake and Tsunamis</a:t>
            </a:r>
            <a:endParaRPr lang="ja-JP" altLang="en-US" sz="3200" dirty="0">
              <a:latin typeface="Calibri" charset="0"/>
              <a:ea typeface="ヒラギノ丸ゴ Pro W4" charset="0"/>
              <a:cs typeface="ヒラギノ丸ゴ Pro W4" charset="0"/>
            </a:endParaRPr>
          </a:p>
        </p:txBody>
      </p:sp>
      <p:sp>
        <p:nvSpPr>
          <p:cNvPr id="2" name="テキスト ボックス 1"/>
          <p:cNvSpPr txBox="1"/>
          <p:nvPr/>
        </p:nvSpPr>
        <p:spPr>
          <a:xfrm>
            <a:off x="6838248" y="1076742"/>
            <a:ext cx="4140909" cy="1477328"/>
          </a:xfrm>
          <a:prstGeom prst="rect">
            <a:avLst/>
          </a:prstGeom>
          <a:noFill/>
        </p:spPr>
        <p:txBody>
          <a:bodyPr wrap="square" rtlCol="0">
            <a:spAutoFit/>
          </a:bodyPr>
          <a:lstStyle/>
          <a:p>
            <a:r>
              <a:rPr lang="en-US" altLang="ja-JP" dirty="0">
                <a:latin typeface="Calibri" panose="020F0502020204030204" pitchFamily="34" charset="0"/>
                <a:cs typeface="Calibri" panose="020F0502020204030204" pitchFamily="34" charset="0"/>
              </a:rPr>
              <a:t>Both Black and white Tsunamis washed out coastal villages and infrastructures.  More than 20K peoples are dead.  More than 2/3 fishing boats and aquaculture systems were lost. </a:t>
            </a:r>
            <a:endParaRPr lang="ja-JP" altLang="en-US" dirty="0">
              <a:latin typeface="Calibri" panose="020F0502020204030204" pitchFamily="34" charset="0"/>
              <a:cs typeface="Calibri" panose="020F0502020204030204" pitchFamily="34" charset="0"/>
            </a:endParaRPr>
          </a:p>
        </p:txBody>
      </p:sp>
      <p:sp>
        <p:nvSpPr>
          <p:cNvPr id="3" name="テキスト ボックス 2">
            <a:extLst>
              <a:ext uri="{FF2B5EF4-FFF2-40B4-BE49-F238E27FC236}">
                <a16:creationId xmlns:a16="http://schemas.microsoft.com/office/drawing/2014/main" id="{0993156D-2658-E54C-A232-288C3D863F14}"/>
              </a:ext>
            </a:extLst>
          </p:cNvPr>
          <p:cNvSpPr txBox="1"/>
          <p:nvPr/>
        </p:nvSpPr>
        <p:spPr>
          <a:xfrm>
            <a:off x="9601200" y="2757572"/>
            <a:ext cx="1504323" cy="369332"/>
          </a:xfrm>
          <a:prstGeom prst="rect">
            <a:avLst/>
          </a:prstGeom>
          <a:noFill/>
        </p:spPr>
        <p:txBody>
          <a:bodyPr wrap="none" rtlCol="0">
            <a:spAutoFit/>
          </a:bodyPr>
          <a:lstStyle/>
          <a:p>
            <a:r>
              <a:rPr kumimoji="1" lang="en-US" altLang="ja-JP" dirty="0">
                <a:latin typeface="Calibri" panose="020F0502020204030204" pitchFamily="34" charset="0"/>
                <a:cs typeface="Calibri" panose="020F0502020204030204" pitchFamily="34" charset="0"/>
              </a:rPr>
              <a:t>Black Tsunami</a:t>
            </a:r>
            <a:endParaRPr kumimoji="1" lang="ja-JP" altLang="en-US">
              <a:latin typeface="Calibri" panose="020F0502020204030204" pitchFamily="34" charset="0"/>
              <a:cs typeface="Calibri" panose="020F0502020204030204" pitchFamily="34" charset="0"/>
            </a:endParaRPr>
          </a:p>
        </p:txBody>
      </p:sp>
      <p:sp>
        <p:nvSpPr>
          <p:cNvPr id="4" name="テキスト ボックス 3">
            <a:extLst>
              <a:ext uri="{FF2B5EF4-FFF2-40B4-BE49-F238E27FC236}">
                <a16:creationId xmlns:a16="http://schemas.microsoft.com/office/drawing/2014/main" id="{72FE41AB-11B4-A54A-A64C-66BF99EE24B6}"/>
              </a:ext>
            </a:extLst>
          </p:cNvPr>
          <p:cNvSpPr txBox="1"/>
          <p:nvPr/>
        </p:nvSpPr>
        <p:spPr>
          <a:xfrm>
            <a:off x="1012004" y="591154"/>
            <a:ext cx="1583575" cy="369332"/>
          </a:xfrm>
          <a:prstGeom prst="rect">
            <a:avLst/>
          </a:prstGeom>
          <a:noFill/>
        </p:spPr>
        <p:txBody>
          <a:bodyPr wrap="none" rtlCol="0">
            <a:spAutoFit/>
          </a:bodyPr>
          <a:lstStyle/>
          <a:p>
            <a:r>
              <a:rPr kumimoji="1" lang="en-US" altLang="ja-JP" dirty="0">
                <a:latin typeface="Calibri" panose="020F0502020204030204" pitchFamily="34" charset="0"/>
                <a:cs typeface="Calibri" panose="020F0502020204030204" pitchFamily="34" charset="0"/>
              </a:rPr>
              <a:t>White Tsunami</a:t>
            </a:r>
            <a:endParaRPr kumimoji="1" lang="ja-JP" alt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98401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12430-867B-3548-9AA0-8EC820756889}"/>
              </a:ext>
            </a:extLst>
          </p:cNvPr>
          <p:cNvSpPr>
            <a:spLocks noGrp="1"/>
          </p:cNvSpPr>
          <p:nvPr>
            <p:ph type="ctrTitle"/>
          </p:nvPr>
        </p:nvSpPr>
        <p:spPr>
          <a:xfrm>
            <a:off x="1524000" y="1519405"/>
            <a:ext cx="9144000" cy="2387600"/>
          </a:xfrm>
        </p:spPr>
        <p:txBody>
          <a:bodyPr>
            <a:normAutofit/>
          </a:bodyPr>
          <a:lstStyle/>
          <a:p>
            <a:r>
              <a:rPr lang="en-US" altLang="ja-JP" sz="3600" dirty="0">
                <a:latin typeface="Calibri" panose="020F0502020204030204" pitchFamily="34" charset="0"/>
                <a:cs typeface="Calibri" panose="020F0502020204030204" pitchFamily="34" charset="0"/>
              </a:rPr>
              <a:t>How can we restore and construct coastal ecosystems for keeping sustainable use of marine resources and for keeping safe and healthy lives along coasts ?  </a:t>
            </a:r>
            <a:endParaRPr kumimoji="1" lang="ja-JP" altLang="en-US" sz="3600">
              <a:latin typeface="Calibri" panose="020F0502020204030204" pitchFamily="34" charset="0"/>
              <a:cs typeface="Calibri" panose="020F0502020204030204" pitchFamily="34" charset="0"/>
            </a:endParaRPr>
          </a:p>
        </p:txBody>
      </p:sp>
      <p:sp>
        <p:nvSpPr>
          <p:cNvPr id="3" name="字幕 2">
            <a:extLst>
              <a:ext uri="{FF2B5EF4-FFF2-40B4-BE49-F238E27FC236}">
                <a16:creationId xmlns:a16="http://schemas.microsoft.com/office/drawing/2014/main" id="{5CF772D4-3A87-8F4C-AEFE-12C54D768323}"/>
              </a:ext>
            </a:extLst>
          </p:cNvPr>
          <p:cNvSpPr>
            <a:spLocks noGrp="1"/>
          </p:cNvSpPr>
          <p:nvPr>
            <p:ph type="subTitle" idx="1"/>
          </p:nvPr>
        </p:nvSpPr>
        <p:spPr>
          <a:xfrm>
            <a:off x="1524000" y="4540501"/>
            <a:ext cx="9144000" cy="1655762"/>
          </a:xfrm>
        </p:spPr>
        <p:txBody>
          <a:bodyPr/>
          <a:lstStyle/>
          <a:p>
            <a:endParaRPr kumimoji="1" lang="ja-JP" altLang="en-US"/>
          </a:p>
        </p:txBody>
      </p:sp>
    </p:spTree>
    <p:extLst>
      <p:ext uri="{BB962C8B-B14F-4D97-AF65-F5344CB8AC3E}">
        <p14:creationId xmlns:p14="http://schemas.microsoft.com/office/powerpoint/2010/main" val="274773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76619" y="320441"/>
            <a:ext cx="5223319" cy="576490"/>
          </a:xfrm>
        </p:spPr>
        <p:txBody>
          <a:bodyPr>
            <a:noAutofit/>
          </a:bodyPr>
          <a:lstStyle/>
          <a:p>
            <a:r>
              <a:rPr lang="en-US" altLang="ja-JP" sz="1800" dirty="0">
                <a:latin typeface="ヒラギノ丸ゴ Pro W4"/>
                <a:ea typeface="ヒラギノ丸ゴ Pro W4"/>
                <a:cs typeface="ヒラギノ丸ゴ Pro W4"/>
              </a:rPr>
              <a:t>Upper panel shows a cartoon of coastal landscapes from sea to land.  Lower panel shows coastal distribution of ecotone, series of ecosystems in the coastal sea.</a:t>
            </a:r>
            <a:endParaRPr lang="ja-JP" altLang="en-US" sz="1800" dirty="0">
              <a:latin typeface="ヒラギノ丸ゴ Pro W4"/>
              <a:ea typeface="ヒラギノ丸ゴ Pro W4"/>
              <a:cs typeface="ヒラギノ丸ゴ Pro W4"/>
            </a:endParaRPr>
          </a:p>
        </p:txBody>
      </p:sp>
      <p:pic>
        <p:nvPicPr>
          <p:cNvPr id="3" name="図 2" descr="panel1_sinsaizengo_1909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4896361" cy="6858000"/>
          </a:xfrm>
          <a:prstGeom prst="rect">
            <a:avLst/>
          </a:prstGeom>
        </p:spPr>
      </p:pic>
      <p:sp>
        <p:nvSpPr>
          <p:cNvPr id="4" name="正方形/長方形 3"/>
          <p:cNvSpPr/>
          <p:nvPr/>
        </p:nvSpPr>
        <p:spPr>
          <a:xfrm>
            <a:off x="1524001" y="0"/>
            <a:ext cx="4896361"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pic>
        <p:nvPicPr>
          <p:cNvPr id="6" name="図 5" descr="2fuk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695" y="1176067"/>
            <a:ext cx="3693552" cy="2633681"/>
          </a:xfrm>
          <a:prstGeom prst="rect">
            <a:avLst/>
          </a:prstGeom>
        </p:spPr>
      </p:pic>
      <p:pic>
        <p:nvPicPr>
          <p:cNvPr id="7" name="図 6" descr="3kaichu.jpg">
            <a:extLst>
              <a:ext uri="{FF2B5EF4-FFF2-40B4-BE49-F238E27FC236}">
                <a16:creationId xmlns:a16="http://schemas.microsoft.com/office/drawing/2014/main" id="{232337FB-6F1D-8042-966E-DD93046D1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2695" y="3903878"/>
            <a:ext cx="3693552" cy="2633681"/>
          </a:xfrm>
          <a:prstGeom prst="rect">
            <a:avLst/>
          </a:prstGeom>
        </p:spPr>
      </p:pic>
      <p:sp>
        <p:nvSpPr>
          <p:cNvPr id="8" name="正方形/長方形 7">
            <a:extLst>
              <a:ext uri="{FF2B5EF4-FFF2-40B4-BE49-F238E27FC236}">
                <a16:creationId xmlns:a16="http://schemas.microsoft.com/office/drawing/2014/main" id="{6BC39043-4B2B-1C48-A74F-011198E71BEE}"/>
              </a:ext>
            </a:extLst>
          </p:cNvPr>
          <p:cNvSpPr/>
          <p:nvPr/>
        </p:nvSpPr>
        <p:spPr>
          <a:xfrm>
            <a:off x="1896035" y="320441"/>
            <a:ext cx="4034118" cy="39225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Calibri" panose="020F0502020204030204" pitchFamily="34" charset="0"/>
                <a:cs typeface="Calibri" panose="020F0502020204030204" pitchFamily="34" charset="0"/>
              </a:rPr>
              <a:t>Big Tsunamis washed Tohoku area !</a:t>
            </a:r>
            <a:endParaRPr kumimoji="1" lang="ja-JP" altLang="en-US" sz="2000" b="1">
              <a:solidFill>
                <a:schemeClr val="tx1"/>
              </a:solidFill>
              <a:latin typeface="Calibri" panose="020F0502020204030204" pitchFamily="34" charset="0"/>
              <a:cs typeface="Calibri" panose="020F0502020204030204" pitchFamily="34" charset="0"/>
            </a:endParaRPr>
          </a:p>
        </p:txBody>
      </p:sp>
      <p:sp>
        <p:nvSpPr>
          <p:cNvPr id="9" name="正方形/長方形 8">
            <a:extLst>
              <a:ext uri="{FF2B5EF4-FFF2-40B4-BE49-F238E27FC236}">
                <a16:creationId xmlns:a16="http://schemas.microsoft.com/office/drawing/2014/main" id="{0907539A-729C-1145-A3BC-08D4EA79E952}"/>
              </a:ext>
            </a:extLst>
          </p:cNvPr>
          <p:cNvSpPr/>
          <p:nvPr/>
        </p:nvSpPr>
        <p:spPr>
          <a:xfrm>
            <a:off x="1896035" y="1075765"/>
            <a:ext cx="2204275" cy="242047"/>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Calibri" panose="020F0502020204030204" pitchFamily="34" charset="0"/>
                <a:cs typeface="Calibri" panose="020F0502020204030204" pitchFamily="34" charset="0"/>
              </a:rPr>
              <a:t>Rich coastal seas</a:t>
            </a:r>
            <a:endParaRPr kumimoji="1" lang="ja-JP" altLang="en-US">
              <a:solidFill>
                <a:schemeClr val="tx1"/>
              </a:solidFill>
              <a:latin typeface="Calibri" panose="020F0502020204030204" pitchFamily="34" charset="0"/>
              <a:cs typeface="Calibri" panose="020F0502020204030204" pitchFamily="34" charset="0"/>
            </a:endParaRPr>
          </a:p>
        </p:txBody>
      </p:sp>
      <p:sp>
        <p:nvSpPr>
          <p:cNvPr id="10" name="正方形/長方形 9">
            <a:extLst>
              <a:ext uri="{FF2B5EF4-FFF2-40B4-BE49-F238E27FC236}">
                <a16:creationId xmlns:a16="http://schemas.microsoft.com/office/drawing/2014/main" id="{41983A39-D7D3-314F-BB95-5A1A769A2554}"/>
              </a:ext>
            </a:extLst>
          </p:cNvPr>
          <p:cNvSpPr/>
          <p:nvPr/>
        </p:nvSpPr>
        <p:spPr>
          <a:xfrm>
            <a:off x="1896035" y="3398743"/>
            <a:ext cx="3160059" cy="242047"/>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Calibri" panose="020F0502020204030204" pitchFamily="34" charset="0"/>
                <a:cs typeface="Calibri" panose="020F0502020204030204" pitchFamily="34" charset="0"/>
              </a:rPr>
              <a:t>Everything swept away by Tsunamis</a:t>
            </a:r>
            <a:endParaRPr kumimoji="1" lang="ja-JP" altLang="en-US" sz="16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618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reeform 2"/>
          <p:cNvSpPr>
            <a:spLocks/>
          </p:cNvSpPr>
          <p:nvPr/>
        </p:nvSpPr>
        <p:spPr bwMode="auto">
          <a:xfrm>
            <a:off x="6003759" y="3573464"/>
            <a:ext cx="5041230" cy="1482725"/>
          </a:xfrm>
          <a:custGeom>
            <a:avLst/>
            <a:gdLst>
              <a:gd name="T0" fmla="*/ 2147483647 w 2564"/>
              <a:gd name="T1" fmla="*/ 2147483647 h 934"/>
              <a:gd name="T2" fmla="*/ 2147483647 w 2564"/>
              <a:gd name="T3" fmla="*/ 2147483647 h 934"/>
              <a:gd name="T4" fmla="*/ 2147483647 w 2564"/>
              <a:gd name="T5" fmla="*/ 2147483647 h 934"/>
              <a:gd name="T6" fmla="*/ 2147483647 w 2564"/>
              <a:gd name="T7" fmla="*/ 2147483647 h 934"/>
              <a:gd name="T8" fmla="*/ 2147483647 w 2564"/>
              <a:gd name="T9" fmla="*/ 2147483647 h 934"/>
              <a:gd name="T10" fmla="*/ 2147483647 w 2564"/>
              <a:gd name="T11" fmla="*/ 2147483647 h 934"/>
              <a:gd name="T12" fmla="*/ 2147483647 w 2564"/>
              <a:gd name="T13" fmla="*/ 2147483647 h 934"/>
              <a:gd name="T14" fmla="*/ 2147483647 w 2564"/>
              <a:gd name="T15" fmla="*/ 2147483647 h 934"/>
              <a:gd name="T16" fmla="*/ 2147483647 w 2564"/>
              <a:gd name="T17" fmla="*/ 2147483647 h 934"/>
              <a:gd name="T18" fmla="*/ 2147483647 w 2564"/>
              <a:gd name="T19" fmla="*/ 0 h 934"/>
              <a:gd name="T20" fmla="*/ 2147483647 w 2564"/>
              <a:gd name="T21" fmla="*/ 0 h 934"/>
              <a:gd name="T22" fmla="*/ 2147483647 w 2564"/>
              <a:gd name="T23" fmla="*/ 2147483647 h 9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64"/>
              <a:gd name="T37" fmla="*/ 0 h 934"/>
              <a:gd name="T38" fmla="*/ 2564 w 2564"/>
              <a:gd name="T39" fmla="*/ 934 h 9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64" h="934">
                <a:moveTo>
                  <a:pt x="2564" y="806"/>
                </a:moveTo>
                <a:cubicBezTo>
                  <a:pt x="2536" y="934"/>
                  <a:pt x="2484" y="804"/>
                  <a:pt x="2390" y="768"/>
                </a:cubicBezTo>
                <a:cubicBezTo>
                  <a:pt x="2296" y="732"/>
                  <a:pt x="2112" y="642"/>
                  <a:pt x="2000" y="588"/>
                </a:cubicBezTo>
                <a:cubicBezTo>
                  <a:pt x="1888" y="534"/>
                  <a:pt x="1796" y="477"/>
                  <a:pt x="1720" y="444"/>
                </a:cubicBezTo>
                <a:cubicBezTo>
                  <a:pt x="1643" y="411"/>
                  <a:pt x="1625" y="425"/>
                  <a:pt x="1537" y="390"/>
                </a:cubicBezTo>
                <a:cubicBezTo>
                  <a:pt x="1449" y="355"/>
                  <a:pt x="1285" y="275"/>
                  <a:pt x="1190" y="234"/>
                </a:cubicBezTo>
                <a:cubicBezTo>
                  <a:pt x="1095" y="193"/>
                  <a:pt x="1081" y="168"/>
                  <a:pt x="966" y="144"/>
                </a:cubicBezTo>
                <a:cubicBezTo>
                  <a:pt x="851" y="120"/>
                  <a:pt x="599" y="107"/>
                  <a:pt x="497" y="92"/>
                </a:cubicBezTo>
                <a:cubicBezTo>
                  <a:pt x="395" y="77"/>
                  <a:pt x="373" y="68"/>
                  <a:pt x="352" y="53"/>
                </a:cubicBezTo>
                <a:cubicBezTo>
                  <a:pt x="331" y="38"/>
                  <a:pt x="0" y="9"/>
                  <a:pt x="368" y="0"/>
                </a:cubicBezTo>
                <a:lnTo>
                  <a:pt x="2561" y="0"/>
                </a:lnTo>
                <a:lnTo>
                  <a:pt x="2564" y="806"/>
                </a:lnTo>
                <a:close/>
              </a:path>
            </a:pathLst>
          </a:custGeom>
          <a:gradFill rotWithShape="1">
            <a:gsLst>
              <a:gs pos="0">
                <a:srgbClr val="00FFFF"/>
              </a:gs>
              <a:gs pos="100000">
                <a:srgbClr val="007979"/>
              </a:gs>
            </a:gsLst>
            <a:lin ang="5400000" scaled="1"/>
          </a:gradFill>
          <a:ln w="9525">
            <a:solidFill>
              <a:schemeClr val="tx1"/>
            </a:solidFill>
            <a:round/>
            <a:headEnd/>
            <a:tailEnd/>
          </a:ln>
        </p:spPr>
        <p:txBody>
          <a:bodyPr/>
          <a:lstStyle/>
          <a:p>
            <a:endParaRPr lang="ja-JP" altLang="en-US"/>
          </a:p>
        </p:txBody>
      </p:sp>
      <p:sp>
        <p:nvSpPr>
          <p:cNvPr id="39938" name="Freeform 3"/>
          <p:cNvSpPr>
            <a:spLocks/>
          </p:cNvSpPr>
          <p:nvPr/>
        </p:nvSpPr>
        <p:spPr bwMode="auto">
          <a:xfrm>
            <a:off x="1038202" y="2184212"/>
            <a:ext cx="5818772" cy="1435100"/>
          </a:xfrm>
          <a:custGeom>
            <a:avLst/>
            <a:gdLst>
              <a:gd name="T0" fmla="*/ 0 w 3047"/>
              <a:gd name="T1" fmla="*/ 2147483647 h 904"/>
              <a:gd name="T2" fmla="*/ 2147483647 w 3047"/>
              <a:gd name="T3" fmla="*/ 2147483647 h 904"/>
              <a:gd name="T4" fmla="*/ 2147483647 w 3047"/>
              <a:gd name="T5" fmla="*/ 2147483647 h 904"/>
              <a:gd name="T6" fmla="*/ 2147483647 w 3047"/>
              <a:gd name="T7" fmla="*/ 2147483647 h 904"/>
              <a:gd name="T8" fmla="*/ 2147483647 w 3047"/>
              <a:gd name="T9" fmla="*/ 2147483647 h 904"/>
              <a:gd name="T10" fmla="*/ 2147483647 w 3047"/>
              <a:gd name="T11" fmla="*/ 2147483647 h 904"/>
              <a:gd name="T12" fmla="*/ 2147483647 w 3047"/>
              <a:gd name="T13" fmla="*/ 2147483647 h 904"/>
              <a:gd name="T14" fmla="*/ 0 w 3047"/>
              <a:gd name="T15" fmla="*/ 2147483647 h 904"/>
              <a:gd name="T16" fmla="*/ 0 60000 65536"/>
              <a:gd name="T17" fmla="*/ 0 60000 65536"/>
              <a:gd name="T18" fmla="*/ 0 60000 65536"/>
              <a:gd name="T19" fmla="*/ 0 60000 65536"/>
              <a:gd name="T20" fmla="*/ 0 60000 65536"/>
              <a:gd name="T21" fmla="*/ 0 60000 65536"/>
              <a:gd name="T22" fmla="*/ 0 60000 65536"/>
              <a:gd name="T23" fmla="*/ 0 60000 65536"/>
              <a:gd name="T24" fmla="*/ 0 w 3047"/>
              <a:gd name="T25" fmla="*/ 0 h 904"/>
              <a:gd name="T26" fmla="*/ 3047 w 3047"/>
              <a:gd name="T27" fmla="*/ 904 h 9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7" h="904">
                <a:moveTo>
                  <a:pt x="0" y="98"/>
                </a:moveTo>
                <a:cubicBezTo>
                  <a:pt x="112" y="0"/>
                  <a:pt x="508" y="256"/>
                  <a:pt x="677" y="316"/>
                </a:cubicBezTo>
                <a:cubicBezTo>
                  <a:pt x="846" y="376"/>
                  <a:pt x="921" y="427"/>
                  <a:pt x="1013" y="460"/>
                </a:cubicBezTo>
                <a:cubicBezTo>
                  <a:pt x="1105" y="493"/>
                  <a:pt x="988" y="455"/>
                  <a:pt x="1232" y="514"/>
                </a:cubicBezTo>
                <a:cubicBezTo>
                  <a:pt x="1476" y="573"/>
                  <a:pt x="2246" y="747"/>
                  <a:pt x="2480" y="812"/>
                </a:cubicBezTo>
                <a:cubicBezTo>
                  <a:pt x="2714" y="877"/>
                  <a:pt x="3047" y="889"/>
                  <a:pt x="2634" y="904"/>
                </a:cubicBezTo>
                <a:lnTo>
                  <a:pt x="4" y="904"/>
                </a:lnTo>
                <a:lnTo>
                  <a:pt x="0" y="98"/>
                </a:lnTo>
                <a:close/>
              </a:path>
            </a:pathLst>
          </a:custGeom>
          <a:gradFill rotWithShape="1">
            <a:gsLst>
              <a:gs pos="0">
                <a:srgbClr val="445A00">
                  <a:alpha val="85999"/>
                </a:srgbClr>
              </a:gs>
              <a:gs pos="100000">
                <a:srgbClr val="99CC00"/>
              </a:gs>
            </a:gsLst>
            <a:lin ang="5400000" scaled="1"/>
          </a:gradFill>
          <a:ln w="9525">
            <a:solidFill>
              <a:schemeClr val="tx1"/>
            </a:solidFill>
            <a:round/>
            <a:headEnd/>
            <a:tailEnd/>
          </a:ln>
        </p:spPr>
        <p:txBody>
          <a:bodyPr/>
          <a:lstStyle/>
          <a:p>
            <a:endParaRPr lang="ja-JP" altLang="en-US"/>
          </a:p>
        </p:txBody>
      </p:sp>
      <p:sp>
        <p:nvSpPr>
          <p:cNvPr id="39940" name="Text Box 6"/>
          <p:cNvSpPr txBox="1">
            <a:spLocks noChangeArrowheads="1"/>
          </p:cNvSpPr>
          <p:nvPr/>
        </p:nvSpPr>
        <p:spPr bwMode="auto">
          <a:xfrm>
            <a:off x="8539105" y="2511118"/>
            <a:ext cx="2955231"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r>
              <a:rPr lang="en-US" altLang="ja-JP" sz="2800" b="1" dirty="0">
                <a:solidFill>
                  <a:srgbClr val="000000"/>
                </a:solidFill>
                <a:latin typeface="Arial Narrow" charset="0"/>
              </a:rPr>
              <a:t>“ </a:t>
            </a:r>
            <a:r>
              <a:rPr lang="en-US" altLang="ja-JP" sz="2800" i="1" dirty="0" err="1">
                <a:solidFill>
                  <a:srgbClr val="000000"/>
                </a:solidFill>
                <a:latin typeface="Calibri" panose="020F0502020204030204" pitchFamily="34" charset="0"/>
                <a:cs typeface="Calibri" panose="020F0502020204030204" pitchFamily="34" charset="0"/>
              </a:rPr>
              <a:t>Satoumi</a:t>
            </a:r>
            <a:r>
              <a:rPr lang="en-US" altLang="ja-JP" sz="2800" i="1" dirty="0">
                <a:solidFill>
                  <a:srgbClr val="000000"/>
                </a:solidFill>
                <a:latin typeface="Calibri" panose="020F0502020204030204" pitchFamily="34" charset="0"/>
                <a:cs typeface="Calibri" panose="020F0502020204030204" pitchFamily="34" charset="0"/>
              </a:rPr>
              <a:t> </a:t>
            </a:r>
            <a:r>
              <a:rPr lang="en-US" altLang="ja-JP" sz="2800" b="1" dirty="0">
                <a:solidFill>
                  <a:srgbClr val="000000"/>
                </a:solidFill>
                <a:latin typeface="Arial Narrow" charset="0"/>
              </a:rPr>
              <a:t>”</a:t>
            </a:r>
          </a:p>
          <a:p>
            <a:pPr algn="ctr" eaLnBrk="1" hangingPunct="1"/>
            <a:r>
              <a:rPr lang="en-US" altLang="ja-JP" sz="2000" b="1" dirty="0">
                <a:solidFill>
                  <a:srgbClr val="000000"/>
                </a:solidFill>
                <a:latin typeface="Arial Narrow" charset="0"/>
              </a:rPr>
              <a:t>Natural coastal ecosystems</a:t>
            </a:r>
          </a:p>
          <a:p>
            <a:pPr algn="ctr" eaLnBrk="1" hangingPunct="1"/>
            <a:r>
              <a:rPr lang="en-US" altLang="ja-JP" sz="2000" b="1" dirty="0">
                <a:solidFill>
                  <a:srgbClr val="000000"/>
                </a:solidFill>
                <a:latin typeface="Arial Narrow" charset="0"/>
              </a:rPr>
              <a:t>coastal fisheries</a:t>
            </a:r>
          </a:p>
          <a:p>
            <a:pPr algn="ctr" eaLnBrk="1" hangingPunct="1"/>
            <a:r>
              <a:rPr lang="en-US" altLang="ja-JP" sz="2000" b="1" dirty="0">
                <a:solidFill>
                  <a:srgbClr val="000000"/>
                </a:solidFill>
                <a:latin typeface="Arial Narrow" charset="0"/>
              </a:rPr>
              <a:t>and aquaculture</a:t>
            </a:r>
          </a:p>
        </p:txBody>
      </p:sp>
      <p:sp>
        <p:nvSpPr>
          <p:cNvPr id="39941" name="Text Box 7"/>
          <p:cNvSpPr txBox="1">
            <a:spLocks noChangeArrowheads="1"/>
          </p:cNvSpPr>
          <p:nvPr/>
        </p:nvSpPr>
        <p:spPr bwMode="auto">
          <a:xfrm>
            <a:off x="804041" y="5246672"/>
            <a:ext cx="10389476"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en-US" altLang="ja-JP" sz="2800" b="1" dirty="0">
                <a:solidFill>
                  <a:srgbClr val="000000"/>
                </a:solidFill>
                <a:latin typeface="Calibri" panose="020F0502020204030204" pitchFamily="34" charset="0"/>
                <a:cs typeface="Calibri" panose="020F0502020204030204" pitchFamily="34" charset="0"/>
              </a:rPr>
              <a:t>Combined restorations of “</a:t>
            </a:r>
            <a:r>
              <a:rPr lang="en-US" altLang="ja-JP" sz="2800" i="1" dirty="0" err="1">
                <a:solidFill>
                  <a:srgbClr val="000000"/>
                </a:solidFill>
                <a:latin typeface="Calibri" panose="020F0502020204030204" pitchFamily="34" charset="0"/>
                <a:cs typeface="Calibri" panose="020F0502020204030204" pitchFamily="34" charset="0"/>
              </a:rPr>
              <a:t>Satoyama</a:t>
            </a:r>
            <a:r>
              <a:rPr lang="en-US" altLang="ja-JP" sz="2800" i="1" dirty="0">
                <a:solidFill>
                  <a:srgbClr val="000000"/>
                </a:solidFill>
                <a:latin typeface="Calibri" panose="020F0502020204030204" pitchFamily="34" charset="0"/>
                <a:cs typeface="Calibri" panose="020F0502020204030204" pitchFamily="34" charset="0"/>
              </a:rPr>
              <a:t> </a:t>
            </a:r>
            <a:r>
              <a:rPr lang="en-US" altLang="ja-JP" sz="2800" b="1" dirty="0">
                <a:solidFill>
                  <a:srgbClr val="000000"/>
                </a:solidFill>
                <a:latin typeface="Calibri" panose="020F0502020204030204" pitchFamily="34" charset="0"/>
                <a:cs typeface="Calibri" panose="020F0502020204030204" pitchFamily="34" charset="0"/>
              </a:rPr>
              <a:t>” and “ </a:t>
            </a:r>
            <a:r>
              <a:rPr lang="en-US" altLang="ja-JP" sz="2800" i="1" dirty="0" err="1">
                <a:solidFill>
                  <a:srgbClr val="000000"/>
                </a:solidFill>
                <a:latin typeface="Calibri" panose="020F0502020204030204" pitchFamily="34" charset="0"/>
                <a:cs typeface="Calibri" panose="020F0502020204030204" pitchFamily="34" charset="0"/>
              </a:rPr>
              <a:t>Satoumi</a:t>
            </a:r>
            <a:r>
              <a:rPr lang="en-US" altLang="ja-JP" sz="2800" i="1" dirty="0">
                <a:solidFill>
                  <a:srgbClr val="000000"/>
                </a:solidFill>
                <a:latin typeface="Calibri" panose="020F0502020204030204" pitchFamily="34" charset="0"/>
                <a:cs typeface="Calibri" panose="020F0502020204030204" pitchFamily="34" charset="0"/>
              </a:rPr>
              <a:t> </a:t>
            </a:r>
            <a:r>
              <a:rPr lang="en-US" altLang="ja-JP" sz="2800" b="1" dirty="0">
                <a:solidFill>
                  <a:srgbClr val="000000"/>
                </a:solidFill>
                <a:latin typeface="Calibri" panose="020F0502020204030204" pitchFamily="34" charset="0"/>
                <a:cs typeface="Calibri" panose="020F0502020204030204" pitchFamily="34" charset="0"/>
              </a:rPr>
              <a:t>” is more effective to build back coastal ecosystems and human lives better than before Tsunami disasters</a:t>
            </a:r>
          </a:p>
        </p:txBody>
      </p:sp>
      <p:sp>
        <p:nvSpPr>
          <p:cNvPr id="39942" name="Text Box 9"/>
          <p:cNvSpPr txBox="1">
            <a:spLocks noChangeArrowheads="1"/>
          </p:cNvSpPr>
          <p:nvPr/>
        </p:nvSpPr>
        <p:spPr bwMode="auto">
          <a:xfrm>
            <a:off x="1550273" y="347663"/>
            <a:ext cx="9005992"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r>
              <a:rPr lang="en-US" altLang="ja-JP" sz="3200" b="1" dirty="0">
                <a:solidFill>
                  <a:srgbClr val="000000"/>
                </a:solidFill>
                <a:latin typeface="Calibri" panose="020F0502020204030204" pitchFamily="34" charset="0"/>
                <a:cs typeface="Calibri" panose="020F0502020204030204" pitchFamily="34" charset="0"/>
              </a:rPr>
              <a:t>Extensional view of land-sea linkage of </a:t>
            </a:r>
            <a:r>
              <a:rPr lang="en-US" altLang="ja-JP" sz="3200" b="1" dirty="0" err="1">
                <a:solidFill>
                  <a:srgbClr val="000000"/>
                </a:solidFill>
                <a:latin typeface="Calibri" panose="020F0502020204030204" pitchFamily="34" charset="0"/>
                <a:cs typeface="Calibri" panose="020F0502020204030204" pitchFamily="34" charset="0"/>
              </a:rPr>
              <a:t>ecosysgtems</a:t>
            </a:r>
            <a:endParaRPr lang="en-US" altLang="ja-JP" sz="3200" b="1" dirty="0">
              <a:solidFill>
                <a:srgbClr val="000000"/>
              </a:solidFill>
              <a:latin typeface="Calibri" panose="020F0502020204030204" pitchFamily="34" charset="0"/>
              <a:cs typeface="Calibri" panose="020F0502020204030204" pitchFamily="34" charset="0"/>
            </a:endParaRPr>
          </a:p>
          <a:p>
            <a:pPr algn="ctr" eaLnBrk="1" hangingPunct="1"/>
            <a:r>
              <a:rPr lang="en-US" altLang="ja-JP" b="1" i="1" dirty="0">
                <a:solidFill>
                  <a:srgbClr val="000000"/>
                </a:solidFill>
                <a:latin typeface="Calibri" panose="020F0502020204030204" pitchFamily="34" charset="0"/>
                <a:cs typeface="Calibri" panose="020F0502020204030204" pitchFamily="34" charset="0"/>
              </a:rPr>
              <a:t>- Japanese Commons in the coastal areas -</a:t>
            </a:r>
          </a:p>
        </p:txBody>
      </p:sp>
      <p:sp>
        <p:nvSpPr>
          <p:cNvPr id="39943" name="Text Box 11"/>
          <p:cNvSpPr txBox="1">
            <a:spLocks noChangeArrowheads="1"/>
          </p:cNvSpPr>
          <p:nvPr/>
        </p:nvSpPr>
        <p:spPr bwMode="auto">
          <a:xfrm>
            <a:off x="4900941" y="3063672"/>
            <a:ext cx="204556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en-US" altLang="ja-JP" b="1" dirty="0">
                <a:solidFill>
                  <a:srgbClr val="000000"/>
                </a:solidFill>
                <a:latin typeface="Calibri" panose="020F0502020204030204" pitchFamily="34" charset="0"/>
                <a:cs typeface="Calibri" panose="020F0502020204030204" pitchFamily="34" charset="0"/>
              </a:rPr>
              <a:t>Coastal Village</a:t>
            </a:r>
          </a:p>
        </p:txBody>
      </p:sp>
      <p:sp>
        <p:nvSpPr>
          <p:cNvPr id="39944" name="Rectangle 12"/>
          <p:cNvSpPr>
            <a:spLocks noChangeArrowheads="1"/>
          </p:cNvSpPr>
          <p:nvPr/>
        </p:nvSpPr>
        <p:spPr bwMode="auto">
          <a:xfrm>
            <a:off x="5804170" y="3483824"/>
            <a:ext cx="533400" cy="152400"/>
          </a:xfrm>
          <a:prstGeom prst="rect">
            <a:avLst/>
          </a:prstGeom>
          <a:solidFill>
            <a:srgbClr val="FF0066"/>
          </a:solidFill>
          <a:ln w="9525">
            <a:solidFill>
              <a:schemeClr val="tx1"/>
            </a:solidFill>
            <a:miter lim="800000"/>
            <a:headEnd/>
            <a:tailEnd/>
          </a:ln>
        </p:spPr>
        <p:txBody>
          <a:bodyPr wrap="none" anchor="ctr"/>
          <a:lstStyle/>
          <a:p>
            <a:pPr eaLnBrk="1" hangingPunct="1"/>
            <a:endParaRPr lang="ja-JP" altLang="en-US"/>
          </a:p>
        </p:txBody>
      </p:sp>
      <p:sp>
        <p:nvSpPr>
          <p:cNvPr id="39945" name="テキスト ボックス 1"/>
          <p:cNvSpPr txBox="1">
            <a:spLocks noChangeArrowheads="1"/>
          </p:cNvSpPr>
          <p:nvPr/>
        </p:nvSpPr>
        <p:spPr bwMode="auto">
          <a:xfrm>
            <a:off x="3157860" y="4022562"/>
            <a:ext cx="54922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r>
              <a:rPr lang="en-US" altLang="ja-JP" b="1" dirty="0">
                <a:solidFill>
                  <a:srgbClr val="000000"/>
                </a:solidFill>
                <a:latin typeface="Arial Unicode MS" charset="0"/>
                <a:cs typeface="Arial Unicode MS" charset="0"/>
              </a:rPr>
              <a:t>Ecosystem links between land and sea</a:t>
            </a:r>
            <a:endParaRPr lang="ja-JP" altLang="en-US" dirty="0">
              <a:solidFill>
                <a:srgbClr val="000000"/>
              </a:solidFill>
            </a:endParaRPr>
          </a:p>
        </p:txBody>
      </p:sp>
      <p:cxnSp>
        <p:nvCxnSpPr>
          <p:cNvPr id="3" name="直線矢印コネクタ 2"/>
          <p:cNvCxnSpPr>
            <a:cxnSpLocks/>
          </p:cNvCxnSpPr>
          <p:nvPr/>
        </p:nvCxnSpPr>
        <p:spPr>
          <a:xfrm>
            <a:off x="3878735" y="2167595"/>
            <a:ext cx="3946131" cy="760557"/>
          </a:xfrm>
          <a:prstGeom prst="straightConnector1">
            <a:avLst/>
          </a:prstGeom>
          <a:ln w="38100" cmpd="sng">
            <a:solidFill>
              <a:schemeClr val="accent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rot="645008">
            <a:off x="3640887" y="1626773"/>
            <a:ext cx="4814019" cy="1323439"/>
          </a:xfrm>
          <a:prstGeom prst="rect">
            <a:avLst/>
          </a:prstGeom>
          <a:noFill/>
        </p:spPr>
        <p:txBody>
          <a:bodyPr wrap="square" rtlCol="0">
            <a:spAutoFit/>
          </a:bodyPr>
          <a:lstStyle/>
          <a:p>
            <a:pPr algn="ctr"/>
            <a:r>
              <a:rPr lang="en-US" altLang="ja-JP" sz="1600" b="1" dirty="0"/>
              <a:t>Material cycles</a:t>
            </a:r>
          </a:p>
          <a:p>
            <a:pPr algn="ctr"/>
            <a:r>
              <a:rPr lang="en-US" altLang="ja-JP" sz="1600" b="1" dirty="0"/>
              <a:t>both biogeochemical </a:t>
            </a:r>
          </a:p>
          <a:p>
            <a:pPr algn="ctr"/>
            <a:r>
              <a:rPr lang="en-US" altLang="ja-JP" sz="1600" b="1" dirty="0"/>
              <a:t>and sediment transportation</a:t>
            </a:r>
          </a:p>
          <a:p>
            <a:pPr algn="ctr"/>
            <a:r>
              <a:rPr lang="en-US" altLang="ja-JP" sz="1600" b="1" dirty="0"/>
              <a:t>help to keep biodiversity and abundances</a:t>
            </a:r>
          </a:p>
          <a:p>
            <a:pPr algn="ctr"/>
            <a:r>
              <a:rPr lang="en-US" altLang="ja-JP" sz="1600" b="1" dirty="0"/>
              <a:t>Of coastal areas</a:t>
            </a:r>
            <a:endParaRPr lang="ja-JP" altLang="en-US" sz="1600" b="1" dirty="0"/>
          </a:p>
        </p:txBody>
      </p:sp>
      <p:sp>
        <p:nvSpPr>
          <p:cNvPr id="39939" name="Text Box 4"/>
          <p:cNvSpPr txBox="1">
            <a:spLocks noChangeArrowheads="1"/>
          </p:cNvSpPr>
          <p:nvPr/>
        </p:nvSpPr>
        <p:spPr bwMode="auto">
          <a:xfrm>
            <a:off x="616504" y="1492253"/>
            <a:ext cx="3050853"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r>
              <a:rPr lang="en-US" altLang="ja-JP" sz="2800" b="1" dirty="0">
                <a:solidFill>
                  <a:srgbClr val="000000"/>
                </a:solidFill>
                <a:latin typeface="Arial Narrow" charset="0"/>
              </a:rPr>
              <a:t>“ </a:t>
            </a:r>
            <a:r>
              <a:rPr lang="en-US" altLang="ja-JP" sz="2800" i="1" dirty="0" err="1">
                <a:solidFill>
                  <a:srgbClr val="000000"/>
                </a:solidFill>
                <a:latin typeface="Calibri" panose="020F0502020204030204" pitchFamily="34" charset="0"/>
                <a:cs typeface="Calibri" panose="020F0502020204030204" pitchFamily="34" charset="0"/>
              </a:rPr>
              <a:t>Satoyama</a:t>
            </a:r>
            <a:r>
              <a:rPr lang="en-US" altLang="ja-JP" sz="2800" i="1" dirty="0">
                <a:solidFill>
                  <a:srgbClr val="000000"/>
                </a:solidFill>
                <a:latin typeface="Arial Narrow" charset="0"/>
              </a:rPr>
              <a:t> </a:t>
            </a:r>
            <a:r>
              <a:rPr lang="en-US" altLang="ja-JP" sz="2800" b="1" dirty="0">
                <a:solidFill>
                  <a:srgbClr val="000000"/>
                </a:solidFill>
                <a:latin typeface="Arial Narrow" charset="0"/>
              </a:rPr>
              <a:t>”</a:t>
            </a:r>
          </a:p>
          <a:p>
            <a:pPr algn="ctr" eaLnBrk="1" hangingPunct="1"/>
            <a:r>
              <a:rPr lang="en-US" altLang="ja-JP" sz="2800" b="1" dirty="0">
                <a:solidFill>
                  <a:srgbClr val="000000"/>
                </a:solidFill>
                <a:latin typeface="Arial Narrow" charset="0"/>
              </a:rPr>
              <a:t>  </a:t>
            </a:r>
            <a:r>
              <a:rPr lang="en-US" altLang="ja-JP" b="1" dirty="0">
                <a:solidFill>
                  <a:srgbClr val="000000"/>
                </a:solidFill>
                <a:latin typeface="Arial Narrow" charset="0"/>
              </a:rPr>
              <a:t> </a:t>
            </a:r>
            <a:r>
              <a:rPr lang="en-US" altLang="ja-JP" sz="2000" b="1" dirty="0">
                <a:solidFill>
                  <a:srgbClr val="000000"/>
                </a:solidFill>
                <a:latin typeface="Arial Narrow" charset="0"/>
              </a:rPr>
              <a:t>Land ecosystems </a:t>
            </a:r>
          </a:p>
          <a:p>
            <a:pPr algn="ctr" eaLnBrk="1" hangingPunct="1"/>
            <a:r>
              <a:rPr lang="en-US" altLang="ja-JP" sz="2000" b="1" dirty="0">
                <a:solidFill>
                  <a:srgbClr val="000000"/>
                </a:solidFill>
                <a:latin typeface="Arial Narrow" charset="0"/>
              </a:rPr>
              <a:t> forestry,  agriculture, river systems</a:t>
            </a:r>
          </a:p>
        </p:txBody>
      </p:sp>
    </p:spTree>
    <p:extLst>
      <p:ext uri="{BB962C8B-B14F-4D97-AF65-F5344CB8AC3E}">
        <p14:creationId xmlns:p14="http://schemas.microsoft.com/office/powerpoint/2010/main" val="3077223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75456" y="430905"/>
            <a:ext cx="8229600" cy="815091"/>
          </a:xfrm>
        </p:spPr>
        <p:txBody>
          <a:bodyPr>
            <a:normAutofit fontScale="90000"/>
          </a:bodyPr>
          <a:lstStyle/>
          <a:p>
            <a:pPr algn="ctr"/>
            <a:r>
              <a:rPr lang="en-US" altLang="ja-JP" sz="3600" dirty="0">
                <a:latin typeface="Calibri" panose="020F0502020204030204" pitchFamily="34" charset="0"/>
                <a:cs typeface="Calibri" panose="020F0502020204030204" pitchFamily="34" charset="0"/>
              </a:rPr>
              <a:t>Information flow of Risk Managements</a:t>
            </a:r>
            <a:br>
              <a:rPr lang="en-US" altLang="ja-JP" sz="3200" dirty="0">
                <a:latin typeface="Calibri" panose="020F0502020204030204" pitchFamily="34" charset="0"/>
                <a:cs typeface="Calibri" panose="020F0502020204030204" pitchFamily="34" charset="0"/>
              </a:rPr>
            </a:br>
            <a:r>
              <a:rPr lang="en-US" altLang="ja-JP" sz="3100" dirty="0">
                <a:latin typeface="Calibri" panose="020F0502020204030204" pitchFamily="34" charset="0"/>
                <a:cs typeface="Calibri" panose="020F0502020204030204" pitchFamily="34" charset="0"/>
              </a:rPr>
              <a:t>(Prevention, Reduction, Mitigation and Restoration)</a:t>
            </a:r>
            <a:br>
              <a:rPr lang="en-US" altLang="ja-JP" sz="3100" dirty="0">
                <a:latin typeface="Calibri" panose="020F0502020204030204" pitchFamily="34" charset="0"/>
                <a:cs typeface="Calibri" panose="020F0502020204030204" pitchFamily="34" charset="0"/>
              </a:rPr>
            </a:br>
            <a:endParaRPr lang="ja-JP" altLang="en-US" sz="3100" dirty="0">
              <a:latin typeface="Calibri" panose="020F0502020204030204" pitchFamily="34" charset="0"/>
              <a:ea typeface="ヒラギノ丸ゴ Pro W4"/>
              <a:cs typeface="Calibri" panose="020F0502020204030204" pitchFamily="34" charset="0"/>
            </a:endParaRPr>
          </a:p>
        </p:txBody>
      </p:sp>
      <p:sp>
        <p:nvSpPr>
          <p:cNvPr id="5" name="正方形/長方形 4"/>
          <p:cNvSpPr/>
          <p:nvPr/>
        </p:nvSpPr>
        <p:spPr>
          <a:xfrm>
            <a:off x="2329421" y="2729974"/>
            <a:ext cx="914400"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6" name="正方形/長方形 5"/>
          <p:cNvSpPr/>
          <p:nvPr/>
        </p:nvSpPr>
        <p:spPr>
          <a:xfrm>
            <a:off x="3988192" y="2729974"/>
            <a:ext cx="914400"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7" name="正方形/長方形 6"/>
          <p:cNvSpPr/>
          <p:nvPr/>
        </p:nvSpPr>
        <p:spPr>
          <a:xfrm>
            <a:off x="5561917" y="2729974"/>
            <a:ext cx="914400" cy="914400"/>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8" name="正方形/長方形 7"/>
          <p:cNvSpPr/>
          <p:nvPr/>
        </p:nvSpPr>
        <p:spPr>
          <a:xfrm>
            <a:off x="7273534" y="2729974"/>
            <a:ext cx="914400" cy="914400"/>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8995315" y="2725581"/>
            <a:ext cx="914400" cy="914400"/>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右矢印 9"/>
          <p:cNvSpPr/>
          <p:nvPr/>
        </p:nvSpPr>
        <p:spPr>
          <a:xfrm>
            <a:off x="3374247" y="3009425"/>
            <a:ext cx="487793" cy="3668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1" name="右矢印 10"/>
          <p:cNvSpPr/>
          <p:nvPr/>
        </p:nvSpPr>
        <p:spPr>
          <a:xfrm>
            <a:off x="4990023" y="3009425"/>
            <a:ext cx="487793" cy="3668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2" name="右矢印 11"/>
          <p:cNvSpPr/>
          <p:nvPr/>
        </p:nvSpPr>
        <p:spPr>
          <a:xfrm>
            <a:off x="6647850" y="3009425"/>
            <a:ext cx="487793" cy="3668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3" name="右矢印 12"/>
          <p:cNvSpPr/>
          <p:nvPr/>
        </p:nvSpPr>
        <p:spPr>
          <a:xfrm>
            <a:off x="8356139" y="3009425"/>
            <a:ext cx="487793" cy="3668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4" name="下カーブ矢印 13"/>
          <p:cNvSpPr/>
          <p:nvPr/>
        </p:nvSpPr>
        <p:spPr>
          <a:xfrm flipH="1">
            <a:off x="2978966" y="2372325"/>
            <a:ext cx="1236301" cy="353256"/>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15" name="下カーブ矢印 14"/>
          <p:cNvSpPr/>
          <p:nvPr/>
        </p:nvSpPr>
        <p:spPr>
          <a:xfrm flipH="1">
            <a:off x="4594742" y="2372325"/>
            <a:ext cx="1236301" cy="353256"/>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16" name="下カーブ矢印 15"/>
          <p:cNvSpPr/>
          <p:nvPr/>
        </p:nvSpPr>
        <p:spPr>
          <a:xfrm flipH="1">
            <a:off x="6244160" y="2372325"/>
            <a:ext cx="1236301" cy="353256"/>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17" name="下カーブ矢印 16"/>
          <p:cNvSpPr/>
          <p:nvPr/>
        </p:nvSpPr>
        <p:spPr>
          <a:xfrm flipH="1">
            <a:off x="7944038" y="2372325"/>
            <a:ext cx="1236301" cy="353256"/>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19" name="テキスト ボックス 18"/>
          <p:cNvSpPr txBox="1"/>
          <p:nvPr/>
        </p:nvSpPr>
        <p:spPr>
          <a:xfrm>
            <a:off x="2283474" y="2991627"/>
            <a:ext cx="1040670" cy="461665"/>
          </a:xfrm>
          <a:prstGeom prst="rect">
            <a:avLst/>
          </a:prstGeom>
          <a:noFill/>
        </p:spPr>
        <p:txBody>
          <a:bodyPr wrap="none" rtlCol="0">
            <a:spAutoFit/>
          </a:bodyPr>
          <a:lstStyle/>
          <a:p>
            <a:pPr algn="ctr"/>
            <a:r>
              <a:rPr lang="en-US" altLang="ja-JP" sz="1200" dirty="0"/>
              <a:t>Data &amp; </a:t>
            </a:r>
          </a:p>
          <a:p>
            <a:pPr algn="ctr"/>
            <a:r>
              <a:rPr lang="en-US" altLang="ja-JP" sz="1200" dirty="0"/>
              <a:t>Observation</a:t>
            </a:r>
            <a:endParaRPr lang="ja-JP" altLang="en-US" sz="1200" dirty="0"/>
          </a:p>
        </p:txBody>
      </p:sp>
      <p:sp>
        <p:nvSpPr>
          <p:cNvPr id="20" name="テキスト ボックス 19"/>
          <p:cNvSpPr txBox="1"/>
          <p:nvPr/>
        </p:nvSpPr>
        <p:spPr>
          <a:xfrm>
            <a:off x="3926856" y="2991627"/>
            <a:ext cx="997389" cy="461665"/>
          </a:xfrm>
          <a:prstGeom prst="rect">
            <a:avLst/>
          </a:prstGeom>
          <a:noFill/>
        </p:spPr>
        <p:txBody>
          <a:bodyPr wrap="none" rtlCol="0">
            <a:spAutoFit/>
          </a:bodyPr>
          <a:lstStyle/>
          <a:p>
            <a:pPr algn="ctr"/>
            <a:r>
              <a:rPr lang="en-US" altLang="ja-JP" sz="1200" dirty="0"/>
              <a:t>Modeling &amp;</a:t>
            </a:r>
          </a:p>
          <a:p>
            <a:pPr algn="ctr"/>
            <a:r>
              <a:rPr lang="en-US" altLang="ja-JP" sz="1200" dirty="0"/>
              <a:t> synthesis</a:t>
            </a:r>
            <a:endParaRPr lang="ja-JP" altLang="en-US" sz="1200" dirty="0"/>
          </a:p>
        </p:txBody>
      </p:sp>
      <p:sp>
        <p:nvSpPr>
          <p:cNvPr id="21" name="テキスト ボックス 20"/>
          <p:cNvSpPr txBox="1"/>
          <p:nvPr/>
        </p:nvSpPr>
        <p:spPr>
          <a:xfrm>
            <a:off x="5409019" y="2899714"/>
            <a:ext cx="1236236" cy="646331"/>
          </a:xfrm>
          <a:prstGeom prst="rect">
            <a:avLst/>
          </a:prstGeom>
          <a:noFill/>
        </p:spPr>
        <p:txBody>
          <a:bodyPr wrap="none" rtlCol="0">
            <a:spAutoFit/>
          </a:bodyPr>
          <a:lstStyle/>
          <a:p>
            <a:pPr algn="ctr"/>
            <a:r>
              <a:rPr lang="en-US" altLang="ja-JP" sz="1200" dirty="0"/>
              <a:t>Information</a:t>
            </a:r>
          </a:p>
          <a:p>
            <a:pPr algn="ctr"/>
            <a:r>
              <a:rPr lang="en-US" altLang="ja-JP" sz="1200" dirty="0"/>
              <a:t> products</a:t>
            </a:r>
          </a:p>
          <a:p>
            <a:pPr algn="ctr"/>
            <a:r>
              <a:rPr lang="en-US" altLang="ja-JP" sz="1200" dirty="0"/>
              <a:t>(habitat maps)</a:t>
            </a:r>
          </a:p>
        </p:txBody>
      </p:sp>
      <p:sp>
        <p:nvSpPr>
          <p:cNvPr id="22" name="テキスト ボックス 21"/>
          <p:cNvSpPr txBox="1"/>
          <p:nvPr/>
        </p:nvSpPr>
        <p:spPr>
          <a:xfrm>
            <a:off x="7356745" y="3099307"/>
            <a:ext cx="760144" cy="276999"/>
          </a:xfrm>
          <a:prstGeom prst="rect">
            <a:avLst/>
          </a:prstGeom>
          <a:noFill/>
        </p:spPr>
        <p:txBody>
          <a:bodyPr wrap="none" rtlCol="0">
            <a:spAutoFit/>
          </a:bodyPr>
          <a:lstStyle/>
          <a:p>
            <a:pPr algn="ctr"/>
            <a:r>
              <a:rPr lang="en-US" altLang="ja-JP" sz="1200" dirty="0"/>
              <a:t>Delivery</a:t>
            </a:r>
            <a:endParaRPr lang="ja-JP" altLang="en-US" sz="1200" dirty="0"/>
          </a:p>
        </p:txBody>
      </p:sp>
      <p:sp>
        <p:nvSpPr>
          <p:cNvPr id="23" name="テキスト ボックス 22"/>
          <p:cNvSpPr txBox="1"/>
          <p:nvPr/>
        </p:nvSpPr>
        <p:spPr>
          <a:xfrm>
            <a:off x="9111527" y="3099307"/>
            <a:ext cx="635110" cy="276999"/>
          </a:xfrm>
          <a:prstGeom prst="rect">
            <a:avLst/>
          </a:prstGeom>
          <a:noFill/>
        </p:spPr>
        <p:txBody>
          <a:bodyPr wrap="none" rtlCol="0">
            <a:spAutoFit/>
          </a:bodyPr>
          <a:lstStyle/>
          <a:p>
            <a:pPr algn="ctr"/>
            <a:r>
              <a:rPr lang="en-US" altLang="ja-JP" sz="1200" dirty="0"/>
              <a:t>Action</a:t>
            </a:r>
            <a:endParaRPr lang="ja-JP" altLang="en-US" sz="1200" dirty="0"/>
          </a:p>
        </p:txBody>
      </p:sp>
      <p:sp>
        <p:nvSpPr>
          <p:cNvPr id="24" name="テキスト ボックス 23"/>
          <p:cNvSpPr txBox="1"/>
          <p:nvPr/>
        </p:nvSpPr>
        <p:spPr>
          <a:xfrm>
            <a:off x="2627096" y="1449164"/>
            <a:ext cx="2915927" cy="523220"/>
          </a:xfrm>
          <a:prstGeom prst="rect">
            <a:avLst/>
          </a:prstGeom>
          <a:noFill/>
        </p:spPr>
        <p:txBody>
          <a:bodyPr wrap="none" rtlCol="0">
            <a:spAutoFit/>
          </a:bodyPr>
          <a:lstStyle/>
          <a:p>
            <a:pPr algn="ctr"/>
            <a:r>
              <a:rPr lang="en-US" altLang="ja-JP" sz="2800" b="1" dirty="0">
                <a:latin typeface="Calibri" panose="020F0502020204030204" pitchFamily="34" charset="0"/>
                <a:cs typeface="Calibri" panose="020F0502020204030204" pitchFamily="34" charset="0"/>
              </a:rPr>
              <a:t>Inter-</a:t>
            </a:r>
            <a:r>
              <a:rPr lang="en-US" altLang="ja-JP" sz="2800" b="1" dirty="0" err="1">
                <a:latin typeface="Calibri" panose="020F0502020204030204" pitchFamily="34" charset="0"/>
                <a:cs typeface="Calibri" panose="020F0502020204030204" pitchFamily="34" charset="0"/>
              </a:rPr>
              <a:t>disciplinarity</a:t>
            </a:r>
            <a:endParaRPr lang="en-US" altLang="ja-JP" sz="2800" b="1" dirty="0">
              <a:latin typeface="Calibri" panose="020F0502020204030204" pitchFamily="34" charset="0"/>
              <a:cs typeface="Calibri" panose="020F0502020204030204" pitchFamily="34" charset="0"/>
            </a:endParaRPr>
          </a:p>
        </p:txBody>
      </p:sp>
      <p:sp>
        <p:nvSpPr>
          <p:cNvPr id="25" name="テキスト ボックス 24"/>
          <p:cNvSpPr txBox="1"/>
          <p:nvPr/>
        </p:nvSpPr>
        <p:spPr>
          <a:xfrm>
            <a:off x="6563219" y="4297909"/>
            <a:ext cx="5234240" cy="1231106"/>
          </a:xfrm>
          <a:prstGeom prst="rect">
            <a:avLst/>
          </a:prstGeom>
          <a:noFill/>
        </p:spPr>
        <p:txBody>
          <a:bodyPr wrap="square" rtlCol="0">
            <a:spAutoFit/>
          </a:bodyPr>
          <a:lstStyle/>
          <a:p>
            <a:pPr algn="ctr"/>
            <a:r>
              <a:rPr lang="en-US" altLang="ja-JP" sz="2800" b="1" dirty="0">
                <a:latin typeface="Calibri" panose="020F0502020204030204" pitchFamily="34" charset="0"/>
                <a:cs typeface="Calibri" panose="020F0502020204030204" pitchFamily="34" charset="0"/>
              </a:rPr>
              <a:t>Trans-</a:t>
            </a:r>
            <a:r>
              <a:rPr lang="en-US" altLang="ja-JP" sz="2800" b="1" dirty="0" err="1">
                <a:latin typeface="Calibri" panose="020F0502020204030204" pitchFamily="34" charset="0"/>
                <a:cs typeface="Calibri" panose="020F0502020204030204" pitchFamily="34" charset="0"/>
              </a:rPr>
              <a:t>disciplinarity</a:t>
            </a:r>
            <a:endParaRPr lang="en-US" altLang="ja-JP" sz="2800" b="1" dirty="0">
              <a:latin typeface="Calibri" panose="020F0502020204030204" pitchFamily="34" charset="0"/>
              <a:cs typeface="Calibri" panose="020F0502020204030204" pitchFamily="34" charset="0"/>
            </a:endParaRPr>
          </a:p>
          <a:p>
            <a:pPr algn="ctr"/>
            <a:r>
              <a:rPr lang="en-US" altLang="ja-JP" dirty="0">
                <a:latin typeface="ヒラギノ丸ゴ Pro W4"/>
                <a:ea typeface="ヒラギノ丸ゴ Pro W4"/>
                <a:cs typeface="ヒラギノ丸ゴ Pro W4"/>
              </a:rPr>
              <a:t>Social Application of Scientific results</a:t>
            </a:r>
          </a:p>
          <a:p>
            <a:pPr algn="ctr"/>
            <a:r>
              <a:rPr lang="ja-JP" altLang="en-US" sz="1400" dirty="0">
                <a:latin typeface="ヒラギノ丸ゴ Pro W4"/>
                <a:ea typeface="ヒラギノ丸ゴ Pro W4"/>
                <a:cs typeface="ヒラギノ丸ゴ Pro W4"/>
              </a:rPr>
              <a:t>（</a:t>
            </a:r>
            <a:r>
              <a:rPr lang="en-US" altLang="ja-JP" sz="1400" dirty="0">
                <a:latin typeface="ヒラギノ丸ゴ Pro W4"/>
                <a:ea typeface="ヒラギノ丸ゴ Pro W4"/>
                <a:cs typeface="ヒラギノ丸ゴ Pro W4"/>
              </a:rPr>
              <a:t>ex. Coastal ecosystem managements</a:t>
            </a:r>
            <a:r>
              <a:rPr lang="ja-JP" altLang="en-US" sz="1400" dirty="0">
                <a:latin typeface="ヒラギノ丸ゴ Pro W4"/>
                <a:ea typeface="ヒラギノ丸ゴ Pro W4"/>
                <a:cs typeface="ヒラギノ丸ゴ Pro W4"/>
              </a:rPr>
              <a:t>, </a:t>
            </a:r>
            <a:r>
              <a:rPr lang="en-US" altLang="ja-JP" sz="1400" dirty="0">
                <a:latin typeface="ヒラギノ丸ゴ Pro W4"/>
                <a:ea typeface="ヒラギノ丸ゴ Pro W4"/>
                <a:cs typeface="ヒラギノ丸ゴ Pro W4"/>
              </a:rPr>
              <a:t>socio-ecological restoration</a:t>
            </a:r>
            <a:r>
              <a:rPr lang="ja-JP" altLang="en-US" sz="1400" dirty="0">
                <a:latin typeface="ヒラギノ丸ゴ Pro W4"/>
                <a:ea typeface="ヒラギノ丸ゴ Pro W4"/>
                <a:cs typeface="ヒラギノ丸ゴ Pro W4"/>
              </a:rPr>
              <a:t>、</a:t>
            </a:r>
            <a:r>
              <a:rPr lang="en-US" altLang="ja-JP" sz="1400" dirty="0">
                <a:latin typeface="ヒラギノ丸ゴ Pro W4"/>
                <a:ea typeface="ヒラギノ丸ゴ Pro W4"/>
                <a:cs typeface="ヒラギノ丸ゴ Pro W4"/>
              </a:rPr>
              <a:t>advanced fisheries and others)</a:t>
            </a:r>
            <a:endParaRPr lang="ja-JP" altLang="en-US" sz="1400" dirty="0">
              <a:latin typeface="ヒラギノ丸ゴ Pro W4"/>
              <a:ea typeface="ヒラギノ丸ゴ Pro W4"/>
              <a:cs typeface="ヒラギノ丸ゴ Pro W4"/>
            </a:endParaRPr>
          </a:p>
        </p:txBody>
      </p:sp>
      <p:sp>
        <p:nvSpPr>
          <p:cNvPr id="26" name="円/楕円 25"/>
          <p:cNvSpPr/>
          <p:nvPr/>
        </p:nvSpPr>
        <p:spPr>
          <a:xfrm>
            <a:off x="1648326" y="2087470"/>
            <a:ext cx="5336773" cy="2117957"/>
          </a:xfrm>
          <a:prstGeom prst="ellipse">
            <a:avLst/>
          </a:prstGeom>
          <a:solidFill>
            <a:srgbClr val="FF0000">
              <a:alpha val="18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7" name="円/楕円 26"/>
          <p:cNvSpPr/>
          <p:nvPr/>
        </p:nvSpPr>
        <p:spPr>
          <a:xfrm>
            <a:off x="6090934" y="2147080"/>
            <a:ext cx="4452740" cy="2089326"/>
          </a:xfrm>
          <a:prstGeom prst="ellipse">
            <a:avLst/>
          </a:prstGeom>
          <a:solidFill>
            <a:srgbClr val="FFFF00">
              <a:alpha val="2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8" name="テキスト ボックス 27"/>
          <p:cNvSpPr txBox="1"/>
          <p:nvPr/>
        </p:nvSpPr>
        <p:spPr>
          <a:xfrm>
            <a:off x="1971949" y="4278045"/>
            <a:ext cx="1451103" cy="461665"/>
          </a:xfrm>
          <a:prstGeom prst="rect">
            <a:avLst/>
          </a:prstGeom>
          <a:noFill/>
        </p:spPr>
        <p:txBody>
          <a:bodyPr wrap="none" rtlCol="0">
            <a:spAutoFit/>
          </a:bodyPr>
          <a:lstStyle/>
          <a:p>
            <a:pPr algn="ctr"/>
            <a:r>
              <a:rPr lang="en-US" altLang="ja-JP" dirty="0">
                <a:solidFill>
                  <a:srgbClr val="FF0000"/>
                </a:solidFill>
              </a:rPr>
              <a:t> </a:t>
            </a:r>
            <a:r>
              <a:rPr lang="en-US" altLang="ja-JP" sz="2400" b="1" dirty="0">
                <a:solidFill>
                  <a:srgbClr val="FF0000"/>
                </a:solidFill>
                <a:latin typeface="Calibri" panose="020F0502020204030204" pitchFamily="34" charset="0"/>
                <a:cs typeface="Calibri" panose="020F0502020204030204" pitchFamily="34" charset="0"/>
              </a:rPr>
              <a:t>Scientists</a:t>
            </a:r>
          </a:p>
        </p:txBody>
      </p:sp>
      <p:sp>
        <p:nvSpPr>
          <p:cNvPr id="29" name="テキスト ボックス 28"/>
          <p:cNvSpPr txBox="1"/>
          <p:nvPr/>
        </p:nvSpPr>
        <p:spPr>
          <a:xfrm>
            <a:off x="7231458" y="1322833"/>
            <a:ext cx="4128501" cy="830997"/>
          </a:xfrm>
          <a:prstGeom prst="rect">
            <a:avLst/>
          </a:prstGeom>
          <a:noFill/>
        </p:spPr>
        <p:txBody>
          <a:bodyPr wrap="none" rtlCol="0">
            <a:spAutoFit/>
          </a:bodyPr>
          <a:lstStyle/>
          <a:p>
            <a:pPr algn="ctr"/>
            <a:r>
              <a:rPr lang="en-US" altLang="ja-JP" sz="2400" b="1" dirty="0">
                <a:solidFill>
                  <a:srgbClr val="FF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Citizens and local governments</a:t>
            </a:r>
          </a:p>
          <a:p>
            <a:pPr algn="ctr"/>
            <a:r>
              <a:rPr lang="en-US" altLang="ja-JP" sz="2400" b="1" dirty="0">
                <a:solidFill>
                  <a:srgbClr val="FF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(stakeholders)</a:t>
            </a:r>
          </a:p>
        </p:txBody>
      </p:sp>
      <p:sp>
        <p:nvSpPr>
          <p:cNvPr id="30" name="テキスト ボックス 29"/>
          <p:cNvSpPr txBox="1"/>
          <p:nvPr/>
        </p:nvSpPr>
        <p:spPr>
          <a:xfrm>
            <a:off x="1741243" y="5528963"/>
            <a:ext cx="8698026" cy="1200329"/>
          </a:xfrm>
          <a:prstGeom prst="rect">
            <a:avLst/>
          </a:prstGeom>
          <a:noFill/>
        </p:spPr>
        <p:txBody>
          <a:bodyPr wrap="square" rtlCol="0">
            <a:spAutoFit/>
          </a:bodyPr>
          <a:lstStyle/>
          <a:p>
            <a:r>
              <a:rPr lang="ja-JP" altLang="en-US" dirty="0">
                <a:latin typeface="ヒラギノ丸ゴ Pro W4"/>
                <a:ea typeface="ヒラギノ丸ゴ Pro W4"/>
                <a:cs typeface="ヒラギノ丸ゴ Pro W4"/>
              </a:rPr>
              <a:t>＊　</a:t>
            </a:r>
            <a:r>
              <a:rPr lang="en-US" altLang="ja-JP" dirty="0">
                <a:latin typeface="ヒラギノ丸ゴ Pro W4"/>
                <a:ea typeface="ヒラギノ丸ゴ Pro W4"/>
                <a:cs typeface="ヒラギノ丸ゴ Pro W4"/>
              </a:rPr>
              <a:t>Application of TEAMS results for restoration of damaged fisheries and coastal societies need knowledge of either liberal arts or social sciences.  We have started series of dialogue among TEAMS, social science community and regional stakeholders.</a:t>
            </a:r>
          </a:p>
        </p:txBody>
      </p:sp>
    </p:spTree>
    <p:extLst>
      <p:ext uri="{BB962C8B-B14F-4D97-AF65-F5344CB8AC3E}">
        <p14:creationId xmlns:p14="http://schemas.microsoft.com/office/powerpoint/2010/main" val="280803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033CD1-A027-1642-B5ED-8A41CAE9E131}"/>
              </a:ext>
            </a:extLst>
          </p:cNvPr>
          <p:cNvSpPr>
            <a:spLocks noGrp="1"/>
          </p:cNvSpPr>
          <p:nvPr>
            <p:ph type="title"/>
          </p:nvPr>
        </p:nvSpPr>
        <p:spPr>
          <a:xfrm>
            <a:off x="838200" y="132649"/>
            <a:ext cx="10515600" cy="859241"/>
          </a:xfrm>
        </p:spPr>
        <p:txBody>
          <a:bodyPr>
            <a:normAutofit/>
          </a:bodyPr>
          <a:lstStyle/>
          <a:p>
            <a:r>
              <a:rPr kumimoji="1" lang="en-US" altLang="ja-JP" sz="3600" dirty="0">
                <a:latin typeface="Calibri" panose="020F0502020204030204" pitchFamily="34" charset="0"/>
                <a:cs typeface="Calibri" panose="020F0502020204030204" pitchFamily="34" charset="0"/>
              </a:rPr>
              <a:t>DIKW pyramid</a:t>
            </a:r>
            <a:endParaRPr kumimoji="1" lang="ja-JP" altLang="en-US" sz="3600">
              <a:latin typeface="Calibri" panose="020F0502020204030204" pitchFamily="34" charset="0"/>
              <a:cs typeface="Calibri" panose="020F0502020204030204" pitchFamily="34" charset="0"/>
            </a:endParaRPr>
          </a:p>
        </p:txBody>
      </p:sp>
      <p:pic>
        <p:nvPicPr>
          <p:cNvPr id="3" name="図 2">
            <a:extLst>
              <a:ext uri="{FF2B5EF4-FFF2-40B4-BE49-F238E27FC236}">
                <a16:creationId xmlns:a16="http://schemas.microsoft.com/office/drawing/2014/main" id="{09700889-1847-104E-81FF-B7A78BD31962}"/>
              </a:ext>
            </a:extLst>
          </p:cNvPr>
          <p:cNvPicPr>
            <a:picLocks noChangeAspect="1"/>
          </p:cNvPicPr>
          <p:nvPr/>
        </p:nvPicPr>
        <p:blipFill>
          <a:blip r:embed="rId2"/>
          <a:stretch>
            <a:fillRect/>
          </a:stretch>
        </p:blipFill>
        <p:spPr>
          <a:xfrm>
            <a:off x="5426203" y="1224366"/>
            <a:ext cx="6765797" cy="5274125"/>
          </a:xfrm>
          <a:prstGeom prst="rect">
            <a:avLst/>
          </a:prstGeom>
        </p:spPr>
      </p:pic>
      <p:sp>
        <p:nvSpPr>
          <p:cNvPr id="6" name="正方形/長方形 5">
            <a:extLst>
              <a:ext uri="{FF2B5EF4-FFF2-40B4-BE49-F238E27FC236}">
                <a16:creationId xmlns:a16="http://schemas.microsoft.com/office/drawing/2014/main" id="{0E5CCB8A-1821-6842-AFEA-9C8A718A9625}"/>
              </a:ext>
            </a:extLst>
          </p:cNvPr>
          <p:cNvSpPr/>
          <p:nvPr/>
        </p:nvSpPr>
        <p:spPr>
          <a:xfrm>
            <a:off x="242807" y="5549288"/>
            <a:ext cx="7118888" cy="923330"/>
          </a:xfrm>
          <a:prstGeom prst="rect">
            <a:avLst/>
          </a:prstGeom>
        </p:spPr>
        <p:txBody>
          <a:bodyPr wrap="square">
            <a:spAutoFit/>
          </a:bodyPr>
          <a:lstStyle/>
          <a:p>
            <a:r>
              <a:rPr lang="en" altLang="ja-JP" b="1" dirty="0">
                <a:latin typeface="medium-content-serif-font"/>
              </a:rPr>
              <a:t>Data</a:t>
            </a:r>
            <a:r>
              <a:rPr lang="en" altLang="ja-JP" dirty="0">
                <a:latin typeface="medium-content-serif-font"/>
              </a:rPr>
              <a:t> is only a set of numbers/figures. </a:t>
            </a:r>
          </a:p>
          <a:p>
            <a:r>
              <a:rPr lang="en" altLang="ja-JP" dirty="0">
                <a:latin typeface="medium-content-serif-font"/>
              </a:rPr>
              <a:t>It is unorganized, unprocessed, and inert. </a:t>
            </a:r>
          </a:p>
          <a:p>
            <a:r>
              <a:rPr lang="en" altLang="ja-JP" dirty="0">
                <a:latin typeface="medium-content-serif-font"/>
              </a:rPr>
              <a:t>If we don’t know what it means, it is useless.</a:t>
            </a:r>
            <a:endParaRPr lang="ja-JP" altLang="en-US"/>
          </a:p>
        </p:txBody>
      </p:sp>
      <p:sp>
        <p:nvSpPr>
          <p:cNvPr id="7" name="正方形/長方形 6">
            <a:extLst>
              <a:ext uri="{FF2B5EF4-FFF2-40B4-BE49-F238E27FC236}">
                <a16:creationId xmlns:a16="http://schemas.microsoft.com/office/drawing/2014/main" id="{7173CE9F-6080-0446-BA37-BA56698B59F3}"/>
              </a:ext>
            </a:extLst>
          </p:cNvPr>
          <p:cNvSpPr/>
          <p:nvPr/>
        </p:nvSpPr>
        <p:spPr>
          <a:xfrm>
            <a:off x="242806" y="4290760"/>
            <a:ext cx="7118889" cy="1200329"/>
          </a:xfrm>
          <a:prstGeom prst="rect">
            <a:avLst/>
          </a:prstGeom>
        </p:spPr>
        <p:txBody>
          <a:bodyPr wrap="square">
            <a:spAutoFit/>
          </a:bodyPr>
          <a:lstStyle/>
          <a:p>
            <a:r>
              <a:rPr lang="en" altLang="ja-JP" b="1" dirty="0">
                <a:latin typeface="medium-content-serif-font"/>
              </a:rPr>
              <a:t>Information</a:t>
            </a:r>
            <a:r>
              <a:rPr lang="en" altLang="ja-JP" dirty="0">
                <a:latin typeface="medium-content-serif-font"/>
              </a:rPr>
              <a:t> is data with meaning. It is when you start to make data useful. Through organizing/classifying data, we can transform into Information. “What”, “When” and “Who” question are often answer. The “meaning” of information can be useful, but is not </a:t>
            </a:r>
            <a:r>
              <a:rPr lang="en" altLang="ja-JP" u="sng" dirty="0">
                <a:latin typeface="medium-content-serif-font"/>
              </a:rPr>
              <a:t>always</a:t>
            </a:r>
            <a:r>
              <a:rPr lang="en" altLang="ja-JP" dirty="0">
                <a:latin typeface="medium-content-serif-font"/>
              </a:rPr>
              <a:t> useful.</a:t>
            </a:r>
            <a:endParaRPr lang="ja-JP" altLang="en-US"/>
          </a:p>
        </p:txBody>
      </p:sp>
      <p:sp>
        <p:nvSpPr>
          <p:cNvPr id="8" name="正方形/長方形 7">
            <a:extLst>
              <a:ext uri="{FF2B5EF4-FFF2-40B4-BE49-F238E27FC236}">
                <a16:creationId xmlns:a16="http://schemas.microsoft.com/office/drawing/2014/main" id="{2A4AA4F2-1A1D-6443-953E-F9271DBEBAA0}"/>
              </a:ext>
            </a:extLst>
          </p:cNvPr>
          <p:cNvSpPr/>
          <p:nvPr/>
        </p:nvSpPr>
        <p:spPr>
          <a:xfrm>
            <a:off x="242804" y="2699218"/>
            <a:ext cx="7118889" cy="1477328"/>
          </a:xfrm>
          <a:prstGeom prst="rect">
            <a:avLst/>
          </a:prstGeom>
        </p:spPr>
        <p:txBody>
          <a:bodyPr wrap="square">
            <a:spAutoFit/>
          </a:bodyPr>
          <a:lstStyle/>
          <a:p>
            <a:r>
              <a:rPr lang="en" altLang="ja-JP" b="1" dirty="0">
                <a:latin typeface="medium-content-serif-font"/>
              </a:rPr>
              <a:t>Knowledge</a:t>
            </a:r>
            <a:r>
              <a:rPr lang="en" altLang="ja-JP" dirty="0">
                <a:latin typeface="medium-content-serif-font"/>
              </a:rPr>
              <a:t> requires learning. Take the data, categorize and process it generating Information, then organize all the Information in a way that it can be useful. Whereas Information can help us to understand relationships, Knowledge allows us to detect patterns. It is the foundation that will let us build predictive models and generate real insights. </a:t>
            </a:r>
            <a:endParaRPr lang="ja-JP" altLang="en-US"/>
          </a:p>
        </p:txBody>
      </p:sp>
      <p:sp>
        <p:nvSpPr>
          <p:cNvPr id="9" name="正方形/長方形 8">
            <a:extLst>
              <a:ext uri="{FF2B5EF4-FFF2-40B4-BE49-F238E27FC236}">
                <a16:creationId xmlns:a16="http://schemas.microsoft.com/office/drawing/2014/main" id="{5F83D6DE-2B7F-9245-9537-6DB51C91C7B3}"/>
              </a:ext>
            </a:extLst>
          </p:cNvPr>
          <p:cNvSpPr/>
          <p:nvPr/>
        </p:nvSpPr>
        <p:spPr>
          <a:xfrm>
            <a:off x="242804" y="1094146"/>
            <a:ext cx="11427419" cy="1477328"/>
          </a:xfrm>
          <a:prstGeom prst="rect">
            <a:avLst/>
          </a:prstGeom>
        </p:spPr>
        <p:txBody>
          <a:bodyPr wrap="square">
            <a:spAutoFit/>
          </a:bodyPr>
          <a:lstStyle/>
          <a:p>
            <a:r>
              <a:rPr lang="en" altLang="ja-JP" b="1" dirty="0">
                <a:latin typeface="medium-content-serif-font"/>
              </a:rPr>
              <a:t>Wisdom</a:t>
            </a:r>
            <a:r>
              <a:rPr lang="en" altLang="ja-JP" dirty="0">
                <a:latin typeface="medium-content-serif-font"/>
              </a:rPr>
              <a:t> allows to predict the future correctly, not only by detecting and understanding patterns but also deeply comprehending the “Why” behind the patterns. Wisdom is about the future: it relies on Knowledge and pattern models, but it can help to shape your “gut feeling” and intuition. Knowledge ages quickly because of how fast reality changes, but wisdom remains more rigid. For now, this is a pure human skill, but AI is catching up fast. When AI wisdom becomes better than human wisdom, </a:t>
            </a:r>
            <a:r>
              <a:rPr lang="en" altLang="ja-JP" i="1" dirty="0">
                <a:latin typeface="medium-content-serif-font"/>
              </a:rPr>
              <a:t>the outcomes will be unpredictable</a:t>
            </a:r>
            <a:r>
              <a:rPr lang="en" altLang="ja-JP" dirty="0">
                <a:latin typeface="medium-content-serif-font"/>
              </a:rPr>
              <a:t>.</a:t>
            </a:r>
            <a:endParaRPr lang="ja-JP" altLang="en-US"/>
          </a:p>
        </p:txBody>
      </p:sp>
      <p:sp>
        <p:nvSpPr>
          <p:cNvPr id="10" name="正方形/長方形 9">
            <a:extLst>
              <a:ext uri="{FF2B5EF4-FFF2-40B4-BE49-F238E27FC236}">
                <a16:creationId xmlns:a16="http://schemas.microsoft.com/office/drawing/2014/main" id="{BB1ECED9-FDA0-0945-B511-9E2C8B9AC76A}"/>
              </a:ext>
            </a:extLst>
          </p:cNvPr>
          <p:cNvSpPr/>
          <p:nvPr/>
        </p:nvSpPr>
        <p:spPr>
          <a:xfrm>
            <a:off x="7403024" y="6534612"/>
            <a:ext cx="4716651" cy="261610"/>
          </a:xfrm>
          <a:prstGeom prst="rect">
            <a:avLst/>
          </a:prstGeom>
        </p:spPr>
        <p:txBody>
          <a:bodyPr wrap="square">
            <a:spAutoFit/>
          </a:bodyPr>
          <a:lstStyle/>
          <a:p>
            <a:r>
              <a:rPr lang="en" altLang="ja-JP" sz="1100" u="sng" dirty="0">
                <a:hlinkClick r:id="rId3">
                  <a:extLst>
                    <a:ext uri="{A12FA001-AC4F-418D-AE19-62706E023703}">
                      <ahyp:hlinkClr xmlns:ahyp="http://schemas.microsoft.com/office/drawing/2018/hyperlinkcolor" val="tx"/>
                    </a:ext>
                  </a:extLst>
                </a:hlinkClick>
              </a:rPr>
              <a:t>https://towardsdatascience.com/rootstrap-dikw-model-32cef9ae6dfb</a:t>
            </a:r>
            <a:endParaRPr lang="ja-JP" altLang="en-US" sz="1100" u="sng"/>
          </a:p>
        </p:txBody>
      </p:sp>
    </p:spTree>
    <p:extLst>
      <p:ext uri="{BB962C8B-B14F-4D97-AF65-F5344CB8AC3E}">
        <p14:creationId xmlns:p14="http://schemas.microsoft.com/office/powerpoint/2010/main" val="174574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033CD1-A027-1642-B5ED-8A41CAE9E131}"/>
              </a:ext>
            </a:extLst>
          </p:cNvPr>
          <p:cNvSpPr>
            <a:spLocks noGrp="1"/>
          </p:cNvSpPr>
          <p:nvPr>
            <p:ph type="title"/>
          </p:nvPr>
        </p:nvSpPr>
        <p:spPr>
          <a:xfrm>
            <a:off x="838200" y="365125"/>
            <a:ext cx="10515600" cy="859241"/>
          </a:xfrm>
        </p:spPr>
        <p:txBody>
          <a:bodyPr>
            <a:normAutofit/>
          </a:bodyPr>
          <a:lstStyle/>
          <a:p>
            <a:r>
              <a:rPr kumimoji="1" lang="en-US" altLang="ja-JP" sz="3600" dirty="0">
                <a:latin typeface="Calibri" panose="020F0502020204030204" pitchFamily="34" charset="0"/>
                <a:cs typeface="Calibri" panose="020F0502020204030204" pitchFamily="34" charset="0"/>
              </a:rPr>
              <a:t>DIKW pyramid</a:t>
            </a:r>
            <a:endParaRPr kumimoji="1" lang="ja-JP" altLang="en-US" sz="3600">
              <a:latin typeface="Calibri" panose="020F0502020204030204" pitchFamily="34" charset="0"/>
              <a:cs typeface="Calibri" panose="020F0502020204030204" pitchFamily="34" charset="0"/>
            </a:endParaRPr>
          </a:p>
        </p:txBody>
      </p:sp>
      <p:pic>
        <p:nvPicPr>
          <p:cNvPr id="3" name="図 2">
            <a:extLst>
              <a:ext uri="{FF2B5EF4-FFF2-40B4-BE49-F238E27FC236}">
                <a16:creationId xmlns:a16="http://schemas.microsoft.com/office/drawing/2014/main" id="{09700889-1847-104E-81FF-B7A78BD31962}"/>
              </a:ext>
            </a:extLst>
          </p:cNvPr>
          <p:cNvPicPr>
            <a:picLocks noChangeAspect="1"/>
          </p:cNvPicPr>
          <p:nvPr/>
        </p:nvPicPr>
        <p:blipFill>
          <a:blip r:embed="rId2"/>
          <a:stretch>
            <a:fillRect/>
          </a:stretch>
        </p:blipFill>
        <p:spPr>
          <a:xfrm>
            <a:off x="2651366" y="1053885"/>
            <a:ext cx="6765797" cy="5274125"/>
          </a:xfrm>
          <a:prstGeom prst="rect">
            <a:avLst/>
          </a:prstGeom>
        </p:spPr>
      </p:pic>
      <p:sp>
        <p:nvSpPr>
          <p:cNvPr id="4" name="円/楕円 3">
            <a:extLst>
              <a:ext uri="{FF2B5EF4-FFF2-40B4-BE49-F238E27FC236}">
                <a16:creationId xmlns:a16="http://schemas.microsoft.com/office/drawing/2014/main" id="{25CAAFCE-81FE-3A44-9C66-F8BBFDE5799C}"/>
              </a:ext>
            </a:extLst>
          </p:cNvPr>
          <p:cNvSpPr/>
          <p:nvPr/>
        </p:nvSpPr>
        <p:spPr>
          <a:xfrm>
            <a:off x="304259" y="4113348"/>
            <a:ext cx="8169783" cy="2214662"/>
          </a:xfrm>
          <a:prstGeom prst="ellipse">
            <a:avLst/>
          </a:prstGeom>
          <a:solidFill>
            <a:srgbClr val="FF0000">
              <a:alpha val="18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ja-JP" b="1" dirty="0">
                <a:solidFill>
                  <a:srgbClr val="FF0000"/>
                </a:solidFill>
              </a:rPr>
              <a:t>Scientific</a:t>
            </a:r>
          </a:p>
          <a:p>
            <a:r>
              <a:rPr lang="en-US" altLang="ja-JP" b="1" dirty="0">
                <a:solidFill>
                  <a:srgbClr val="FF0000"/>
                </a:solidFill>
              </a:rPr>
              <a:t>knowledge</a:t>
            </a:r>
            <a:endParaRPr lang="ja-JP" altLang="en-US" b="1">
              <a:solidFill>
                <a:srgbClr val="FF0000"/>
              </a:solidFill>
            </a:endParaRPr>
          </a:p>
        </p:txBody>
      </p:sp>
      <p:sp>
        <p:nvSpPr>
          <p:cNvPr id="5" name="円/楕円 4">
            <a:extLst>
              <a:ext uri="{FF2B5EF4-FFF2-40B4-BE49-F238E27FC236}">
                <a16:creationId xmlns:a16="http://schemas.microsoft.com/office/drawing/2014/main" id="{62DD8EC9-5FD5-0548-BD9C-3D636B0E0326}"/>
              </a:ext>
            </a:extLst>
          </p:cNvPr>
          <p:cNvSpPr/>
          <p:nvPr/>
        </p:nvSpPr>
        <p:spPr>
          <a:xfrm>
            <a:off x="4175703" y="1348354"/>
            <a:ext cx="7729018" cy="2518472"/>
          </a:xfrm>
          <a:prstGeom prst="ellipse">
            <a:avLst/>
          </a:prstGeom>
          <a:solidFill>
            <a:schemeClr val="tx2">
              <a:lumMod val="40000"/>
              <a:lumOff val="60000"/>
              <a:alpha val="2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b="1" dirty="0">
                <a:solidFill>
                  <a:srgbClr val="0070C0"/>
                </a:solidFill>
              </a:rPr>
              <a:t>	Local</a:t>
            </a:r>
          </a:p>
          <a:p>
            <a:pPr algn="ctr"/>
            <a:r>
              <a:rPr lang="en-US" altLang="ja-JP" b="1" dirty="0">
                <a:solidFill>
                  <a:srgbClr val="0070C0"/>
                </a:solidFill>
              </a:rPr>
              <a:t>	knowledge</a:t>
            </a:r>
            <a:endParaRPr lang="ja-JP" altLang="en-US" b="1">
              <a:solidFill>
                <a:srgbClr val="0070C0"/>
              </a:solidFill>
            </a:endParaRPr>
          </a:p>
        </p:txBody>
      </p:sp>
    </p:spTree>
    <p:extLst>
      <p:ext uri="{BB962C8B-B14F-4D97-AF65-F5344CB8AC3E}">
        <p14:creationId xmlns:p14="http://schemas.microsoft.com/office/powerpoint/2010/main" val="11532159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2368</TotalTime>
  <Words>1884</Words>
  <Application>Microsoft Macintosh PowerPoint</Application>
  <PresentationFormat>ワイド画面</PresentationFormat>
  <Paragraphs>199</Paragraphs>
  <Slides>19</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19</vt:i4>
      </vt:variant>
    </vt:vector>
  </HeadingPairs>
  <TitlesOfParts>
    <vt:vector size="30" baseType="lpstr">
      <vt:lpstr>Arial Unicode MS</vt:lpstr>
      <vt:lpstr>Hiragino Kaku Gothic Pro W3</vt:lpstr>
      <vt:lpstr>medium-content-serif-font</vt:lpstr>
      <vt:lpstr>ヒラギノ丸ゴ Pro W4</vt:lpstr>
      <vt:lpstr>游ゴシック</vt:lpstr>
      <vt:lpstr>游ゴシック Light</vt:lpstr>
      <vt:lpstr>Arial</vt:lpstr>
      <vt:lpstr>Arial Narrow</vt:lpstr>
      <vt:lpstr>Calibri</vt:lpstr>
      <vt:lpstr>Times New Roman</vt:lpstr>
      <vt:lpstr>Office テーマ</vt:lpstr>
      <vt:lpstr>Habitat map plays an active role for coastal eco-DRR by multi-stakeholders</vt:lpstr>
      <vt:lpstr>abstract</vt:lpstr>
      <vt:lpstr>PowerPoint プレゼンテーション</vt:lpstr>
      <vt:lpstr>How can we restore and construct coastal ecosystems for keeping sustainable use of marine resources and for keeping safe and healthy lives along coasts ?  </vt:lpstr>
      <vt:lpstr>Upper panel shows a cartoon of coastal landscapes from sea to land.  Lower panel shows coastal distribution of ecotone, series of ecosystems in the coastal sea.</vt:lpstr>
      <vt:lpstr>PowerPoint プレゼンテーション</vt:lpstr>
      <vt:lpstr>Information flow of Risk Managements (Prevention, Reduction, Mitigation and Restoration) </vt:lpstr>
      <vt:lpstr>DIKW pyramid</vt:lpstr>
      <vt:lpstr>DIKW pyramid</vt:lpstr>
      <vt:lpstr>Scientists meet citizen, fishermen, local government and other stakeholders at coastal region</vt:lpstr>
      <vt:lpstr>How do multi-stakeholders, citizen, fishermen, local government, change thoughts for keeping sustainable coastal lives ? </vt:lpstr>
      <vt:lpstr>New conceptual view for establishing sustainable coastal environments and ecosystems</vt:lpstr>
      <vt:lpstr>Habitat mapping (Multi-layered data accumulations and expressions)  →  Habitat map helps to make sustainable strategic plan for keeping coastal management </vt:lpstr>
      <vt:lpstr>PowerPoint プレゼンテーション</vt:lpstr>
      <vt:lpstr>Best Practice case studies</vt:lpstr>
      <vt:lpstr>Case 1: Multi-Stakeholder Engagement for eco-DRR</vt:lpstr>
      <vt:lpstr>Case 2:  Miracles of Oyster Farming @ Togura, Minami Sanriku  (ASC certificate received oyster)</vt:lpstr>
      <vt:lpstr>PowerPoint プレゼンテーション</vt:lpstr>
      <vt:lpstr>Take home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Habitat map plays an active role for coastal eco-DRR by multi-stakeholders</dc:title>
  <dc:creator>北里 洋</dc:creator>
  <cp:lastModifiedBy>Oki Yuri</cp:lastModifiedBy>
  <cp:revision>41</cp:revision>
  <dcterms:created xsi:type="dcterms:W3CDTF">2020-04-10T04:40:37Z</dcterms:created>
  <dcterms:modified xsi:type="dcterms:W3CDTF">2020-04-16T02:35:09Z</dcterms:modified>
</cp:coreProperties>
</file>