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2803763" cy="30275213"/>
  <p:notesSz cx="6858000" cy="9034463"/>
  <p:defaultTextStyle>
    <a:defPPr>
      <a:defRPr lang="en-US"/>
    </a:defPPr>
    <a:lvl1pPr algn="l" rtl="0" eaLnBrk="0" fontAlgn="base" hangingPunct="0">
      <a:spcBef>
        <a:spcPct val="0"/>
      </a:spcBef>
      <a:spcAft>
        <a:spcPct val="0"/>
      </a:spcAft>
      <a:defRPr sz="10400" kern="1200">
        <a:solidFill>
          <a:schemeClr val="tx1"/>
        </a:solidFill>
        <a:latin typeface="Arial" panose="020B0604020202020204" pitchFamily="34" charset="0"/>
        <a:ea typeface="+mn-ea"/>
        <a:cs typeface="Arial" panose="020B0604020202020204" pitchFamily="34" charset="0"/>
      </a:defRPr>
    </a:lvl1pPr>
    <a:lvl2pPr marL="914400" indent="-457200" algn="l" rtl="0" eaLnBrk="0" fontAlgn="base" hangingPunct="0">
      <a:spcBef>
        <a:spcPct val="0"/>
      </a:spcBef>
      <a:spcAft>
        <a:spcPct val="0"/>
      </a:spcAft>
      <a:defRPr sz="10400" kern="1200">
        <a:solidFill>
          <a:schemeClr val="tx1"/>
        </a:solidFill>
        <a:latin typeface="Arial" panose="020B0604020202020204" pitchFamily="34" charset="0"/>
        <a:ea typeface="+mn-ea"/>
        <a:cs typeface="Arial" panose="020B0604020202020204" pitchFamily="34" charset="0"/>
      </a:defRPr>
    </a:lvl2pPr>
    <a:lvl3pPr marL="1828800" indent="-914400" algn="l" rtl="0" eaLnBrk="0" fontAlgn="base" hangingPunct="0">
      <a:spcBef>
        <a:spcPct val="0"/>
      </a:spcBef>
      <a:spcAft>
        <a:spcPct val="0"/>
      </a:spcAft>
      <a:defRPr sz="10400" kern="1200">
        <a:solidFill>
          <a:schemeClr val="tx1"/>
        </a:solidFill>
        <a:latin typeface="Arial" panose="020B0604020202020204" pitchFamily="34" charset="0"/>
        <a:ea typeface="+mn-ea"/>
        <a:cs typeface="Arial" panose="020B0604020202020204" pitchFamily="34" charset="0"/>
      </a:defRPr>
    </a:lvl3pPr>
    <a:lvl4pPr marL="2743200" indent="-1371600" algn="l" rtl="0" eaLnBrk="0" fontAlgn="base" hangingPunct="0">
      <a:spcBef>
        <a:spcPct val="0"/>
      </a:spcBef>
      <a:spcAft>
        <a:spcPct val="0"/>
      </a:spcAft>
      <a:defRPr sz="10400" kern="1200">
        <a:solidFill>
          <a:schemeClr val="tx1"/>
        </a:solidFill>
        <a:latin typeface="Arial" panose="020B0604020202020204" pitchFamily="34" charset="0"/>
        <a:ea typeface="+mn-ea"/>
        <a:cs typeface="Arial" panose="020B0604020202020204" pitchFamily="34" charset="0"/>
      </a:defRPr>
    </a:lvl4pPr>
    <a:lvl5pPr marL="3657600" indent="-1828800" algn="l" rtl="0" eaLnBrk="0" fontAlgn="base" hangingPunct="0">
      <a:spcBef>
        <a:spcPct val="0"/>
      </a:spcBef>
      <a:spcAft>
        <a:spcPct val="0"/>
      </a:spcAft>
      <a:defRPr sz="10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541">
          <p15:clr>
            <a:srgbClr val="A4A3A4"/>
          </p15:clr>
        </p15:guide>
        <p15:guide id="2" orient="horz" pos="681">
          <p15:clr>
            <a:srgbClr val="A4A3A4"/>
          </p15:clr>
        </p15:guide>
        <p15:guide id="3" orient="horz" pos="9536">
          <p15:clr>
            <a:srgbClr val="A4A3A4"/>
          </p15:clr>
        </p15:guide>
        <p15:guide id="4" orient="horz" pos="18162">
          <p15:clr>
            <a:srgbClr val="A4A3A4"/>
          </p15:clr>
        </p15:guide>
        <p15:guide id="5" pos="675">
          <p15:clr>
            <a:srgbClr val="A4A3A4"/>
          </p15:clr>
        </p15:guide>
        <p15:guide id="6" pos="13482">
          <p15:clr>
            <a:srgbClr val="A4A3A4"/>
          </p15:clr>
        </p15:guide>
        <p15:guide id="7" pos="26288">
          <p15:clr>
            <a:srgbClr val="A4A3A4"/>
          </p15:clr>
        </p15:guide>
        <p15:guide id="8" pos="7865">
          <p15:clr>
            <a:srgbClr val="A4A3A4"/>
          </p15:clr>
        </p15:guide>
        <p15:guide id="9" pos="14605">
          <p15:clr>
            <a:srgbClr val="A4A3A4"/>
          </p15:clr>
        </p15:guide>
        <p15:guide id="10" pos="1348">
          <p15:clr>
            <a:srgbClr val="A4A3A4"/>
          </p15:clr>
        </p15:guide>
        <p15:guide id="11" pos="211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8D3C15"/>
    <a:srgbClr val="003276"/>
    <a:srgbClr val="0471C4"/>
    <a:srgbClr val="1A88EC"/>
    <a:srgbClr val="CEE5FE"/>
    <a:srgbClr val="00438A"/>
    <a:srgbClr val="00296B"/>
    <a:srgbClr val="0170C1"/>
    <a:srgbClr val="357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85" autoAdjust="0"/>
  </p:normalViewPr>
  <p:slideViewPr>
    <p:cSldViewPr>
      <p:cViewPr varScale="1">
        <p:scale>
          <a:sx n="15" d="100"/>
          <a:sy n="15" d="100"/>
        </p:scale>
        <p:origin x="1428" y="138"/>
      </p:cViewPr>
      <p:guideLst>
        <p:guide orient="horz" pos="4541"/>
        <p:guide orient="horz" pos="681"/>
        <p:guide orient="horz" pos="9536"/>
        <p:guide orient="horz" pos="18162"/>
        <p:guide pos="675"/>
        <p:guide pos="13482"/>
        <p:guide pos="26288"/>
        <p:guide pos="7865"/>
        <p:guide pos="14605"/>
        <p:guide pos="1348"/>
        <p:guide pos="21121"/>
      </p:guideLst>
    </p:cSldViewPr>
  </p:slideViewPr>
  <p:notesTextViewPr>
    <p:cViewPr>
      <p:scale>
        <a:sx n="100" d="100"/>
        <a:sy n="100" d="100"/>
      </p:scale>
      <p:origin x="0" y="0"/>
    </p:cViewPr>
  </p:notesTextViewPr>
  <p:gridSpacing cx="228600" cy="2286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eaLnBrk="1" hangingPunct="1">
              <a:defRPr sz="1200"/>
            </a:lvl1pPr>
          </a:lstStyle>
          <a:p>
            <a:pPr>
              <a:defRPr/>
            </a:pPr>
            <a:endParaRPr lang="en-US" altLang="zh-CN"/>
          </a:p>
        </p:txBody>
      </p:sp>
      <p:sp>
        <p:nvSpPr>
          <p:cNvPr id="3075" name="Rectangle 3"/>
          <p:cNvSpPr>
            <a:spLocks noGrp="1" noChangeArrowheads="1"/>
          </p:cNvSpPr>
          <p:nvPr>
            <p:ph type="dt" idx="1"/>
          </p:nvPr>
        </p:nvSpPr>
        <p:spPr bwMode="auto">
          <a:xfrm>
            <a:off x="3884613" y="0"/>
            <a:ext cx="2971800" cy="45243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eaLnBrk="1" hangingPunct="1">
              <a:defRPr sz="1200"/>
            </a:lvl1pPr>
          </a:lstStyle>
          <a:p>
            <a:pPr>
              <a:defRPr/>
            </a:pPr>
            <a:endParaRPr lang="en-US" altLang="zh-CN"/>
          </a:p>
        </p:txBody>
      </p:sp>
      <p:sp>
        <p:nvSpPr>
          <p:cNvPr id="1028" name="Rectangle 4"/>
          <p:cNvSpPr>
            <a:spLocks noGrp="1" noRot="1" noChangeAspect="1" noChangeArrowheads="1" noTextEdit="1"/>
          </p:cNvSpPr>
          <p:nvPr>
            <p:ph type="sldImg" idx="2"/>
          </p:nvPr>
        </p:nvSpPr>
        <p:spPr bwMode="auto">
          <a:xfrm>
            <a:off x="1036638" y="677863"/>
            <a:ext cx="4789487" cy="3387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291013"/>
            <a:ext cx="5486400" cy="4065587"/>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580438"/>
            <a:ext cx="2971800" cy="45243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eaLnBrk="1" hangingPunct="1">
              <a:defRPr sz="1200"/>
            </a:lvl1pPr>
          </a:lstStyle>
          <a:p>
            <a:pPr>
              <a:defRPr/>
            </a:pPr>
            <a:endParaRPr lang="en-US" altLang="zh-CN"/>
          </a:p>
        </p:txBody>
      </p:sp>
      <p:sp>
        <p:nvSpPr>
          <p:cNvPr id="3079" name="Rectangle 7"/>
          <p:cNvSpPr>
            <a:spLocks noGrp="1" noChangeArrowheads="1"/>
          </p:cNvSpPr>
          <p:nvPr>
            <p:ph type="sldNum" sz="quarter" idx="5"/>
          </p:nvPr>
        </p:nvSpPr>
        <p:spPr bwMode="auto">
          <a:xfrm>
            <a:off x="3884613" y="8580438"/>
            <a:ext cx="2971800" cy="45243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r" eaLnBrk="1" hangingPunct="1">
              <a:defRPr sz="1200"/>
            </a:lvl1pPr>
          </a:lstStyle>
          <a:p>
            <a:pPr>
              <a:defRPr/>
            </a:pPr>
            <a:fld id="{5750931F-9A10-4435-9505-9386D3B0A0DE}" type="slidenum">
              <a:rPr lang="en-US" altLang="zh-CN"/>
              <a:pPr>
                <a:defRPr/>
              </a:pPr>
              <a:t>‹#›</a:t>
            </a:fld>
            <a:endParaRPr lang="en-US" altLang="zh-CN"/>
          </a:p>
        </p:txBody>
      </p:sp>
    </p:spTree>
    <p:extLst>
      <p:ext uri="{BB962C8B-B14F-4D97-AF65-F5344CB8AC3E}">
        <p14:creationId xmlns:p14="http://schemas.microsoft.com/office/powerpoint/2010/main" val="606039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400" kern="1200">
        <a:solidFill>
          <a:schemeClr val="tx1"/>
        </a:solidFill>
        <a:latin typeface="Arial" pitchFamily="34" charset="0"/>
        <a:ea typeface="ＭＳ Ｐゴシック" charset="-128"/>
        <a:cs typeface="+mn-cs"/>
      </a:defRPr>
    </a:lvl1pPr>
    <a:lvl2pPr marL="914400" algn="l" rtl="0" eaLnBrk="0" fontAlgn="base" hangingPunct="0">
      <a:spcBef>
        <a:spcPct val="30000"/>
      </a:spcBef>
      <a:spcAft>
        <a:spcPct val="0"/>
      </a:spcAft>
      <a:defRPr sz="2400" kern="1200">
        <a:solidFill>
          <a:schemeClr val="tx1"/>
        </a:solidFill>
        <a:latin typeface="Arial" pitchFamily="34" charset="0"/>
        <a:ea typeface="ＭＳ Ｐゴシック" charset="-128"/>
        <a:cs typeface="+mn-cs"/>
      </a:defRPr>
    </a:lvl2pPr>
    <a:lvl3pPr marL="1828800" algn="l" rtl="0" eaLnBrk="0" fontAlgn="base" hangingPunct="0">
      <a:spcBef>
        <a:spcPct val="30000"/>
      </a:spcBef>
      <a:spcAft>
        <a:spcPct val="0"/>
      </a:spcAft>
      <a:defRPr sz="2400" kern="1200">
        <a:solidFill>
          <a:schemeClr val="tx1"/>
        </a:solidFill>
        <a:latin typeface="Arial" pitchFamily="34" charset="0"/>
        <a:ea typeface="ＭＳ Ｐゴシック" charset="-128"/>
        <a:cs typeface="+mn-cs"/>
      </a:defRPr>
    </a:lvl3pPr>
    <a:lvl4pPr marL="2743200" algn="l" rtl="0" eaLnBrk="0" fontAlgn="base" hangingPunct="0">
      <a:spcBef>
        <a:spcPct val="30000"/>
      </a:spcBef>
      <a:spcAft>
        <a:spcPct val="0"/>
      </a:spcAft>
      <a:defRPr sz="2400" kern="1200">
        <a:solidFill>
          <a:schemeClr val="tx1"/>
        </a:solidFill>
        <a:latin typeface="Arial" pitchFamily="34" charset="0"/>
        <a:ea typeface="ＭＳ Ｐゴシック" charset="-128"/>
        <a:cs typeface="+mn-cs"/>
      </a:defRPr>
    </a:lvl4pPr>
    <a:lvl5pPr marL="3657600" algn="l" rtl="0" eaLnBrk="0" fontAlgn="base" hangingPunct="0">
      <a:spcBef>
        <a:spcPct val="30000"/>
      </a:spcBef>
      <a:spcAft>
        <a:spcPct val="0"/>
      </a:spcAft>
      <a:defRPr sz="2400" kern="1200">
        <a:solidFill>
          <a:schemeClr val="tx1"/>
        </a:solidFill>
        <a:latin typeface="Arial" pitchFamily="34" charset="0"/>
        <a:ea typeface="ＭＳ Ｐゴシック" charset="-128"/>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750931F-9A10-4435-9505-9386D3B0A0DE}" type="slidenum">
              <a:rPr lang="en-US" altLang="zh-CN" smtClean="0"/>
              <a:pPr>
                <a:defRPr/>
              </a:pPr>
              <a:t>1</a:t>
            </a:fld>
            <a:endParaRPr lang="en-US" altLang="zh-CN"/>
          </a:p>
        </p:txBody>
      </p:sp>
    </p:spTree>
    <p:extLst>
      <p:ext uri="{BB962C8B-B14F-4D97-AF65-F5344CB8AC3E}">
        <p14:creationId xmlns:p14="http://schemas.microsoft.com/office/powerpoint/2010/main" val="1231464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210903" y="9405524"/>
            <a:ext cx="36381960" cy="6488380"/>
          </a:xfrm>
          <a:prstGeom prst="rect">
            <a:avLst/>
          </a:prstGeom>
        </p:spPr>
        <p:txBody>
          <a:bodyPr lIns="182880" tIns="91440" rIns="182880" bIns="91440"/>
          <a:lstStyle/>
          <a:p>
            <a:r>
              <a:rPr lang="de-DE"/>
              <a:t>Titelmasterformat durch Klicken bearbeiten</a:t>
            </a:r>
            <a:endParaRPr lang="en-US"/>
          </a:p>
        </p:txBody>
      </p:sp>
      <p:sp>
        <p:nvSpPr>
          <p:cNvPr id="3" name="Untertitel 2"/>
          <p:cNvSpPr>
            <a:spLocks noGrp="1"/>
          </p:cNvSpPr>
          <p:nvPr>
            <p:ph type="subTitle" idx="1"/>
          </p:nvPr>
        </p:nvSpPr>
        <p:spPr>
          <a:xfrm>
            <a:off x="6421803" y="17155371"/>
            <a:ext cx="29960157" cy="7738167"/>
          </a:xfrm>
          <a:prstGeom prst="rect">
            <a:avLst/>
          </a:prstGeom>
        </p:spPr>
        <p:txBody>
          <a:bodyPr lIns="182880" tIns="91440" rIns="182880" bIns="91440"/>
          <a:lstStyle>
            <a:lvl1pPr marL="0" indent="0" algn="ctr">
              <a:buNone/>
              <a:defRPr/>
            </a:lvl1pPr>
            <a:lvl2pPr marL="836219" indent="0" algn="ctr">
              <a:buNone/>
              <a:defRPr/>
            </a:lvl2pPr>
            <a:lvl3pPr marL="1672438" indent="0" algn="ctr">
              <a:buNone/>
              <a:defRPr/>
            </a:lvl3pPr>
            <a:lvl4pPr marL="2508656" indent="0" algn="ctr">
              <a:buNone/>
              <a:defRPr/>
            </a:lvl4pPr>
            <a:lvl5pPr marL="3344875" indent="0" algn="ctr">
              <a:buNone/>
              <a:defRPr/>
            </a:lvl5pPr>
            <a:lvl6pPr marL="4181094" indent="0" algn="ctr">
              <a:buNone/>
              <a:defRPr/>
            </a:lvl6pPr>
            <a:lvl7pPr marL="5017313" indent="0" algn="ctr">
              <a:buNone/>
              <a:defRPr/>
            </a:lvl7pPr>
            <a:lvl8pPr marL="5853532" indent="0" algn="ctr">
              <a:buNone/>
              <a:defRPr/>
            </a:lvl8pPr>
            <a:lvl9pPr marL="6689750" indent="0" algn="ctr">
              <a:buNone/>
              <a:defRPr/>
            </a:lvl9pPr>
          </a:lstStyle>
          <a:p>
            <a:r>
              <a:rPr lang="de-DE"/>
              <a:t>Formatvorlage des Untertitelmasters durch Klicken bearbeiten</a:t>
            </a:r>
            <a:endParaRPr lang="en-US"/>
          </a:p>
        </p:txBody>
      </p:sp>
    </p:spTree>
    <p:extLst>
      <p:ext uri="{BB962C8B-B14F-4D97-AF65-F5344CB8AC3E}">
        <p14:creationId xmlns:p14="http://schemas.microsoft.com/office/powerpoint/2010/main" val="172719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2139572" y="1211828"/>
            <a:ext cx="38524625" cy="5045868"/>
          </a:xfrm>
          <a:prstGeom prst="rect">
            <a:avLst/>
          </a:prstGeom>
        </p:spPr>
        <p:txBody>
          <a:bodyPr lIns="182880" tIns="91440" rIns="182880" bIns="91440"/>
          <a:lstStyle/>
          <a:p>
            <a:r>
              <a:rPr lang="de-DE"/>
              <a:t>Titelmasterformat durch Klicken bearbeiten</a:t>
            </a:r>
            <a:endParaRPr lang="en-US"/>
          </a:p>
        </p:txBody>
      </p:sp>
      <p:sp>
        <p:nvSpPr>
          <p:cNvPr id="3" name="Vertikaler Textplatzhalter 2"/>
          <p:cNvSpPr>
            <a:spLocks noGrp="1"/>
          </p:cNvSpPr>
          <p:nvPr>
            <p:ph type="body" orient="vert" idx="1"/>
          </p:nvPr>
        </p:nvSpPr>
        <p:spPr>
          <a:xfrm>
            <a:off x="2139572" y="7063634"/>
            <a:ext cx="38524625" cy="19981990"/>
          </a:xfrm>
          <a:prstGeom prst="rect">
            <a:avLst/>
          </a:prstGeom>
        </p:spPr>
        <p:txBody>
          <a:bodyPr vert="eaVert" lIns="182880" tIns="91440" rIns="182880" bIns="9144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14271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31034588" y="1211828"/>
            <a:ext cx="9629608" cy="25833796"/>
          </a:xfrm>
          <a:prstGeom prst="rect">
            <a:avLst/>
          </a:prstGeom>
        </p:spPr>
        <p:txBody>
          <a:bodyPr vert="eaVert" lIns="182880" tIns="91440" rIns="182880" bIns="91440"/>
          <a:lstStyle/>
          <a:p>
            <a:r>
              <a:rPr lang="de-DE"/>
              <a:t>Titelmasterformat durch Klicken bearbeiten</a:t>
            </a:r>
            <a:endParaRPr lang="en-US"/>
          </a:p>
        </p:txBody>
      </p:sp>
      <p:sp>
        <p:nvSpPr>
          <p:cNvPr id="3" name="Vertikaler Textplatzhalter 2"/>
          <p:cNvSpPr>
            <a:spLocks noGrp="1"/>
          </p:cNvSpPr>
          <p:nvPr>
            <p:ph type="body" orient="vert" idx="1"/>
          </p:nvPr>
        </p:nvSpPr>
        <p:spPr>
          <a:xfrm>
            <a:off x="2139570" y="1211828"/>
            <a:ext cx="28597769" cy="25833796"/>
          </a:xfrm>
          <a:prstGeom prst="rect">
            <a:avLst/>
          </a:prstGeom>
        </p:spPr>
        <p:txBody>
          <a:bodyPr vert="eaVert" lIns="182880" tIns="91440" rIns="182880" bIns="9144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3484881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139572" y="1211828"/>
            <a:ext cx="38524625" cy="5045868"/>
          </a:xfrm>
          <a:prstGeom prst="rect">
            <a:avLst/>
          </a:prstGeom>
        </p:spPr>
        <p:txBody>
          <a:bodyPr lIns="182880" tIns="91440" rIns="182880" bIns="91440"/>
          <a:lstStyle/>
          <a:p>
            <a:r>
              <a:rPr lang="de-DE"/>
              <a:t>Titelmasterformat durch Klicken bearbeiten</a:t>
            </a:r>
            <a:endParaRPr lang="en-US"/>
          </a:p>
        </p:txBody>
      </p:sp>
      <p:sp>
        <p:nvSpPr>
          <p:cNvPr id="3" name="Inhaltsplatzhalter 2"/>
          <p:cNvSpPr>
            <a:spLocks noGrp="1"/>
          </p:cNvSpPr>
          <p:nvPr>
            <p:ph idx="1"/>
          </p:nvPr>
        </p:nvSpPr>
        <p:spPr>
          <a:xfrm>
            <a:off x="2139572" y="7063634"/>
            <a:ext cx="38524625" cy="19981990"/>
          </a:xfrm>
          <a:prstGeom prst="rect">
            <a:avLst/>
          </a:prstGeom>
        </p:spPr>
        <p:txBody>
          <a:bodyPr lIns="182880" tIns="91440" rIns="182880" bIns="9144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964258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381201" y="19453461"/>
            <a:ext cx="36381960" cy="6015329"/>
          </a:xfrm>
          <a:prstGeom prst="rect">
            <a:avLst/>
          </a:prstGeom>
        </p:spPr>
        <p:txBody>
          <a:bodyPr lIns="182880" tIns="91440" rIns="182880" bIns="91440" anchor="t"/>
          <a:lstStyle>
            <a:lvl1pPr algn="l">
              <a:defRPr sz="7316" b="1" cap="all"/>
            </a:lvl1pPr>
          </a:lstStyle>
          <a:p>
            <a:r>
              <a:rPr lang="de-DE"/>
              <a:t>Titelmasterformat durch Klicken bearbeiten</a:t>
            </a:r>
            <a:endParaRPr lang="en-US"/>
          </a:p>
        </p:txBody>
      </p:sp>
      <p:sp>
        <p:nvSpPr>
          <p:cNvPr id="3" name="Textplatzhalter 2"/>
          <p:cNvSpPr>
            <a:spLocks noGrp="1"/>
          </p:cNvSpPr>
          <p:nvPr>
            <p:ph type="body" idx="1"/>
          </p:nvPr>
        </p:nvSpPr>
        <p:spPr>
          <a:xfrm>
            <a:off x="3381201" y="12830757"/>
            <a:ext cx="36381960" cy="6622702"/>
          </a:xfrm>
          <a:prstGeom prst="rect">
            <a:avLst/>
          </a:prstGeom>
        </p:spPr>
        <p:txBody>
          <a:bodyPr lIns="182880" tIns="91440" rIns="182880" bIns="91440" anchor="b"/>
          <a:lstStyle>
            <a:lvl1pPr marL="0" indent="0">
              <a:buNone/>
              <a:defRPr sz="3658"/>
            </a:lvl1pPr>
            <a:lvl2pPr marL="836219" indent="0">
              <a:buNone/>
              <a:defRPr sz="3292"/>
            </a:lvl2pPr>
            <a:lvl3pPr marL="1672438" indent="0">
              <a:buNone/>
              <a:defRPr sz="2926"/>
            </a:lvl3pPr>
            <a:lvl4pPr marL="2508656" indent="0">
              <a:buNone/>
              <a:defRPr sz="2561"/>
            </a:lvl4pPr>
            <a:lvl5pPr marL="3344875" indent="0">
              <a:buNone/>
              <a:defRPr sz="2561"/>
            </a:lvl5pPr>
            <a:lvl6pPr marL="4181094" indent="0">
              <a:buNone/>
              <a:defRPr sz="2561"/>
            </a:lvl6pPr>
            <a:lvl7pPr marL="5017313" indent="0">
              <a:buNone/>
              <a:defRPr sz="2561"/>
            </a:lvl7pPr>
            <a:lvl8pPr marL="5853532" indent="0">
              <a:buNone/>
              <a:defRPr sz="2561"/>
            </a:lvl8pPr>
            <a:lvl9pPr marL="6689750" indent="0">
              <a:buNone/>
              <a:defRPr sz="2561"/>
            </a:lvl9pPr>
          </a:lstStyle>
          <a:p>
            <a:pPr lvl="0"/>
            <a:r>
              <a:rPr lang="de-DE"/>
              <a:t>Textmasterformate durch Klicken bearbeiten</a:t>
            </a:r>
          </a:p>
        </p:txBody>
      </p:sp>
    </p:spTree>
    <p:extLst>
      <p:ext uri="{BB962C8B-B14F-4D97-AF65-F5344CB8AC3E}">
        <p14:creationId xmlns:p14="http://schemas.microsoft.com/office/powerpoint/2010/main" val="308694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2139572" y="1211828"/>
            <a:ext cx="38524625" cy="5045868"/>
          </a:xfrm>
          <a:prstGeom prst="rect">
            <a:avLst/>
          </a:prstGeom>
        </p:spPr>
        <p:txBody>
          <a:bodyPr lIns="182880" tIns="91440" rIns="182880" bIns="91440"/>
          <a:lstStyle/>
          <a:p>
            <a:r>
              <a:rPr lang="de-DE"/>
              <a:t>Titelmasterformat durch Klicken bearbeiten</a:t>
            </a:r>
            <a:endParaRPr lang="en-US"/>
          </a:p>
        </p:txBody>
      </p:sp>
      <p:sp>
        <p:nvSpPr>
          <p:cNvPr id="3" name="Inhaltsplatzhalter 2"/>
          <p:cNvSpPr>
            <a:spLocks noGrp="1"/>
          </p:cNvSpPr>
          <p:nvPr>
            <p:ph sz="half" idx="1"/>
          </p:nvPr>
        </p:nvSpPr>
        <p:spPr>
          <a:xfrm>
            <a:off x="2139571" y="7063634"/>
            <a:ext cx="19113687" cy="19981990"/>
          </a:xfrm>
          <a:prstGeom prst="rect">
            <a:avLst/>
          </a:prstGeom>
        </p:spPr>
        <p:txBody>
          <a:bodyPr lIns="182880" tIns="91440" rIns="182880" bIns="91440"/>
          <a:lstStyle>
            <a:lvl1pPr>
              <a:defRPr sz="5121"/>
            </a:lvl1pPr>
            <a:lvl2pPr>
              <a:defRPr sz="4390"/>
            </a:lvl2pPr>
            <a:lvl3pPr>
              <a:defRPr sz="3658"/>
            </a:lvl3pPr>
            <a:lvl4pPr>
              <a:defRPr sz="3292"/>
            </a:lvl4pPr>
            <a:lvl5pPr>
              <a:defRPr sz="3292"/>
            </a:lvl5pPr>
            <a:lvl6pPr>
              <a:defRPr sz="3292"/>
            </a:lvl6pPr>
            <a:lvl7pPr>
              <a:defRPr sz="3292"/>
            </a:lvl7pPr>
            <a:lvl8pPr>
              <a:defRPr sz="3292"/>
            </a:lvl8pPr>
            <a:lvl9pPr>
              <a:defRPr sz="3292"/>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21550506" y="7063634"/>
            <a:ext cx="19113689" cy="19981990"/>
          </a:xfrm>
          <a:prstGeom prst="rect">
            <a:avLst/>
          </a:prstGeom>
        </p:spPr>
        <p:txBody>
          <a:bodyPr lIns="182880" tIns="91440" rIns="182880" bIns="91440"/>
          <a:lstStyle>
            <a:lvl1pPr>
              <a:defRPr sz="5121"/>
            </a:lvl1pPr>
            <a:lvl2pPr>
              <a:defRPr sz="4390"/>
            </a:lvl2pPr>
            <a:lvl3pPr>
              <a:defRPr sz="3658"/>
            </a:lvl3pPr>
            <a:lvl4pPr>
              <a:defRPr sz="3292"/>
            </a:lvl4pPr>
            <a:lvl5pPr>
              <a:defRPr sz="3292"/>
            </a:lvl5pPr>
            <a:lvl6pPr>
              <a:defRPr sz="3292"/>
            </a:lvl6pPr>
            <a:lvl7pPr>
              <a:defRPr sz="3292"/>
            </a:lvl7pPr>
            <a:lvl8pPr>
              <a:defRPr sz="3292"/>
            </a:lvl8pPr>
            <a:lvl9pPr>
              <a:defRPr sz="3292"/>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26658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2139572" y="1211828"/>
            <a:ext cx="38524625" cy="5045868"/>
          </a:xfrm>
          <a:prstGeom prst="rect">
            <a:avLst/>
          </a:prstGeom>
        </p:spPr>
        <p:txBody>
          <a:bodyPr lIns="182880" tIns="91440" rIns="182880" bIns="91440"/>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2139569" y="6777467"/>
            <a:ext cx="18912427" cy="2823700"/>
          </a:xfrm>
          <a:prstGeom prst="rect">
            <a:avLst/>
          </a:prstGeom>
        </p:spPr>
        <p:txBody>
          <a:bodyPr lIns="182880" tIns="91440" rIns="182880" bIns="91440" anchor="b"/>
          <a:lstStyle>
            <a:lvl1pPr marL="0" indent="0">
              <a:buNone/>
              <a:defRPr sz="4390" b="1"/>
            </a:lvl1pPr>
            <a:lvl2pPr marL="836219" indent="0">
              <a:buNone/>
              <a:defRPr sz="3658" b="1"/>
            </a:lvl2pPr>
            <a:lvl3pPr marL="1672438" indent="0">
              <a:buNone/>
              <a:defRPr sz="3292" b="1"/>
            </a:lvl3pPr>
            <a:lvl4pPr marL="2508656" indent="0">
              <a:buNone/>
              <a:defRPr sz="2926" b="1"/>
            </a:lvl4pPr>
            <a:lvl5pPr marL="3344875" indent="0">
              <a:buNone/>
              <a:defRPr sz="2926" b="1"/>
            </a:lvl5pPr>
            <a:lvl6pPr marL="4181094" indent="0">
              <a:buNone/>
              <a:defRPr sz="2926" b="1"/>
            </a:lvl6pPr>
            <a:lvl7pPr marL="5017313" indent="0">
              <a:buNone/>
              <a:defRPr sz="2926" b="1"/>
            </a:lvl7pPr>
            <a:lvl8pPr marL="5853532" indent="0">
              <a:buNone/>
              <a:defRPr sz="2926" b="1"/>
            </a:lvl8pPr>
            <a:lvl9pPr marL="6689750" indent="0">
              <a:buNone/>
              <a:defRPr sz="2926" b="1"/>
            </a:lvl9pPr>
          </a:lstStyle>
          <a:p>
            <a:pPr lvl="0"/>
            <a:r>
              <a:rPr lang="de-DE"/>
              <a:t>Textmasterformate durch Klicken bearbeiten</a:t>
            </a:r>
          </a:p>
        </p:txBody>
      </p:sp>
      <p:sp>
        <p:nvSpPr>
          <p:cNvPr id="4" name="Inhaltsplatzhalter 3"/>
          <p:cNvSpPr>
            <a:spLocks noGrp="1"/>
          </p:cNvSpPr>
          <p:nvPr>
            <p:ph sz="half" idx="2"/>
          </p:nvPr>
        </p:nvSpPr>
        <p:spPr>
          <a:xfrm>
            <a:off x="2139569" y="9601169"/>
            <a:ext cx="18912427" cy="17444456"/>
          </a:xfrm>
          <a:prstGeom prst="rect">
            <a:avLst/>
          </a:prstGeom>
        </p:spPr>
        <p:txBody>
          <a:bodyPr lIns="182880" tIns="91440" rIns="182880" bIns="91440"/>
          <a:lstStyle>
            <a:lvl1pPr>
              <a:defRPr sz="4390"/>
            </a:lvl1pPr>
            <a:lvl2pPr>
              <a:defRPr sz="3658"/>
            </a:lvl2pPr>
            <a:lvl3pPr>
              <a:defRPr sz="3292"/>
            </a:lvl3pPr>
            <a:lvl4pPr>
              <a:defRPr sz="2926"/>
            </a:lvl4pPr>
            <a:lvl5pPr>
              <a:defRPr sz="2926"/>
            </a:lvl5pPr>
            <a:lvl6pPr>
              <a:defRPr sz="2926"/>
            </a:lvl6pPr>
            <a:lvl7pPr>
              <a:defRPr sz="2926"/>
            </a:lvl7pPr>
            <a:lvl8pPr>
              <a:defRPr sz="2926"/>
            </a:lvl8pPr>
            <a:lvl9pPr>
              <a:defRPr sz="2926"/>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21742480" y="6777467"/>
            <a:ext cx="18921716" cy="2823700"/>
          </a:xfrm>
          <a:prstGeom prst="rect">
            <a:avLst/>
          </a:prstGeom>
        </p:spPr>
        <p:txBody>
          <a:bodyPr lIns="182880" tIns="91440" rIns="182880" bIns="91440" anchor="b"/>
          <a:lstStyle>
            <a:lvl1pPr marL="0" indent="0">
              <a:buNone/>
              <a:defRPr sz="4390" b="1"/>
            </a:lvl1pPr>
            <a:lvl2pPr marL="836219" indent="0">
              <a:buNone/>
              <a:defRPr sz="3658" b="1"/>
            </a:lvl2pPr>
            <a:lvl3pPr marL="1672438" indent="0">
              <a:buNone/>
              <a:defRPr sz="3292" b="1"/>
            </a:lvl3pPr>
            <a:lvl4pPr marL="2508656" indent="0">
              <a:buNone/>
              <a:defRPr sz="2926" b="1"/>
            </a:lvl4pPr>
            <a:lvl5pPr marL="3344875" indent="0">
              <a:buNone/>
              <a:defRPr sz="2926" b="1"/>
            </a:lvl5pPr>
            <a:lvl6pPr marL="4181094" indent="0">
              <a:buNone/>
              <a:defRPr sz="2926" b="1"/>
            </a:lvl6pPr>
            <a:lvl7pPr marL="5017313" indent="0">
              <a:buNone/>
              <a:defRPr sz="2926" b="1"/>
            </a:lvl7pPr>
            <a:lvl8pPr marL="5853532" indent="0">
              <a:buNone/>
              <a:defRPr sz="2926" b="1"/>
            </a:lvl8pPr>
            <a:lvl9pPr marL="6689750" indent="0">
              <a:buNone/>
              <a:defRPr sz="2926" b="1"/>
            </a:lvl9pPr>
          </a:lstStyle>
          <a:p>
            <a:pPr lvl="0"/>
            <a:r>
              <a:rPr lang="de-DE"/>
              <a:t>Textmasterformate durch Klicken bearbeiten</a:t>
            </a:r>
          </a:p>
        </p:txBody>
      </p:sp>
      <p:sp>
        <p:nvSpPr>
          <p:cNvPr id="6" name="Inhaltsplatzhalter 5"/>
          <p:cNvSpPr>
            <a:spLocks noGrp="1"/>
          </p:cNvSpPr>
          <p:nvPr>
            <p:ph sz="quarter" idx="4"/>
          </p:nvPr>
        </p:nvSpPr>
        <p:spPr>
          <a:xfrm>
            <a:off x="21742480" y="9601169"/>
            <a:ext cx="18921716" cy="17444456"/>
          </a:xfrm>
          <a:prstGeom prst="rect">
            <a:avLst/>
          </a:prstGeom>
        </p:spPr>
        <p:txBody>
          <a:bodyPr lIns="182880" tIns="91440" rIns="182880" bIns="91440"/>
          <a:lstStyle>
            <a:lvl1pPr>
              <a:defRPr sz="4390"/>
            </a:lvl1pPr>
            <a:lvl2pPr>
              <a:defRPr sz="3658"/>
            </a:lvl2pPr>
            <a:lvl3pPr>
              <a:defRPr sz="3292"/>
            </a:lvl3pPr>
            <a:lvl4pPr>
              <a:defRPr sz="2926"/>
            </a:lvl4pPr>
            <a:lvl5pPr>
              <a:defRPr sz="2926"/>
            </a:lvl5pPr>
            <a:lvl6pPr>
              <a:defRPr sz="2926"/>
            </a:lvl6pPr>
            <a:lvl7pPr>
              <a:defRPr sz="2926"/>
            </a:lvl7pPr>
            <a:lvl8pPr>
              <a:defRPr sz="2926"/>
            </a:lvl8pPr>
            <a:lvl9pPr>
              <a:defRPr sz="2926"/>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55763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139572" y="1211828"/>
            <a:ext cx="38524625" cy="5045868"/>
          </a:xfrm>
          <a:prstGeom prst="rect">
            <a:avLst/>
          </a:prstGeom>
        </p:spPr>
        <p:txBody>
          <a:bodyPr lIns="182880" tIns="91440" rIns="182880" bIns="91440"/>
          <a:lstStyle/>
          <a:p>
            <a:r>
              <a:rPr lang="de-DE"/>
              <a:t>Titelmasterformat durch Klicken bearbeiten</a:t>
            </a:r>
            <a:endParaRPr lang="en-US"/>
          </a:p>
        </p:txBody>
      </p:sp>
    </p:spTree>
    <p:extLst>
      <p:ext uri="{BB962C8B-B14F-4D97-AF65-F5344CB8AC3E}">
        <p14:creationId xmlns:p14="http://schemas.microsoft.com/office/powerpoint/2010/main" val="361936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125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139570" y="1205988"/>
            <a:ext cx="14082141" cy="5130550"/>
          </a:xfrm>
          <a:prstGeom prst="rect">
            <a:avLst/>
          </a:prstGeom>
        </p:spPr>
        <p:txBody>
          <a:bodyPr lIns="182880" tIns="91440" rIns="182880" bIns="91440" anchor="b"/>
          <a:lstStyle>
            <a:lvl1pPr algn="l">
              <a:defRPr sz="3658" b="1"/>
            </a:lvl1pPr>
          </a:lstStyle>
          <a:p>
            <a:r>
              <a:rPr lang="de-DE"/>
              <a:t>Titelmasterformat durch Klicken bearbeiten</a:t>
            </a:r>
            <a:endParaRPr lang="en-US"/>
          </a:p>
        </p:txBody>
      </p:sp>
      <p:sp>
        <p:nvSpPr>
          <p:cNvPr id="3" name="Inhaltsplatzhalter 2"/>
          <p:cNvSpPr>
            <a:spLocks noGrp="1"/>
          </p:cNvSpPr>
          <p:nvPr>
            <p:ph idx="1"/>
          </p:nvPr>
        </p:nvSpPr>
        <p:spPr>
          <a:xfrm>
            <a:off x="16735703" y="1205988"/>
            <a:ext cx="23928492" cy="25839637"/>
          </a:xfrm>
          <a:prstGeom prst="rect">
            <a:avLst/>
          </a:prstGeom>
        </p:spPr>
        <p:txBody>
          <a:bodyPr lIns="182880" tIns="91440" rIns="182880" bIns="91440"/>
          <a:lstStyle>
            <a:lvl1pPr>
              <a:defRPr sz="5853"/>
            </a:lvl1pPr>
            <a:lvl2pPr>
              <a:defRPr sz="5121"/>
            </a:lvl2pPr>
            <a:lvl3pPr>
              <a:defRPr sz="4390"/>
            </a:lvl3pPr>
            <a:lvl4pPr>
              <a:defRPr sz="3658"/>
            </a:lvl4pPr>
            <a:lvl5pPr>
              <a:defRPr sz="3658"/>
            </a:lvl5pPr>
            <a:lvl6pPr>
              <a:defRPr sz="3658"/>
            </a:lvl6pPr>
            <a:lvl7pPr>
              <a:defRPr sz="3658"/>
            </a:lvl7pPr>
            <a:lvl8pPr>
              <a:defRPr sz="3658"/>
            </a:lvl8pPr>
            <a:lvl9pPr>
              <a:defRPr sz="3658"/>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2139570" y="6336537"/>
            <a:ext cx="14082141" cy="20709087"/>
          </a:xfrm>
          <a:prstGeom prst="rect">
            <a:avLst/>
          </a:prstGeom>
        </p:spPr>
        <p:txBody>
          <a:bodyPr lIns="182880" tIns="91440" rIns="182880" bIns="91440"/>
          <a:lstStyle>
            <a:lvl1pPr marL="0" indent="0">
              <a:buNone/>
              <a:defRPr sz="2561"/>
            </a:lvl1pPr>
            <a:lvl2pPr marL="836219" indent="0">
              <a:buNone/>
              <a:defRPr sz="2195"/>
            </a:lvl2pPr>
            <a:lvl3pPr marL="1672438" indent="0">
              <a:buNone/>
              <a:defRPr sz="1829"/>
            </a:lvl3pPr>
            <a:lvl4pPr marL="2508656" indent="0">
              <a:buNone/>
              <a:defRPr sz="1646"/>
            </a:lvl4pPr>
            <a:lvl5pPr marL="3344875" indent="0">
              <a:buNone/>
              <a:defRPr sz="1646"/>
            </a:lvl5pPr>
            <a:lvl6pPr marL="4181094" indent="0">
              <a:buNone/>
              <a:defRPr sz="1646"/>
            </a:lvl6pPr>
            <a:lvl7pPr marL="5017313" indent="0">
              <a:buNone/>
              <a:defRPr sz="1646"/>
            </a:lvl7pPr>
            <a:lvl8pPr marL="5853532" indent="0">
              <a:buNone/>
              <a:defRPr sz="1646"/>
            </a:lvl8pPr>
            <a:lvl9pPr marL="6689750" indent="0">
              <a:buNone/>
              <a:defRPr sz="1646"/>
            </a:lvl9pPr>
          </a:lstStyle>
          <a:p>
            <a:pPr lvl="0"/>
            <a:r>
              <a:rPr lang="de-DE"/>
              <a:t>Textmasterformate durch Klicken bearbeiten</a:t>
            </a:r>
          </a:p>
        </p:txBody>
      </p:sp>
    </p:spTree>
    <p:extLst>
      <p:ext uri="{BB962C8B-B14F-4D97-AF65-F5344CB8AC3E}">
        <p14:creationId xmlns:p14="http://schemas.microsoft.com/office/powerpoint/2010/main" val="254445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1074" y="21193818"/>
            <a:ext cx="25681020" cy="2499574"/>
          </a:xfrm>
          <a:prstGeom prst="rect">
            <a:avLst/>
          </a:prstGeom>
        </p:spPr>
        <p:txBody>
          <a:bodyPr lIns="182880" tIns="91440" rIns="182880" bIns="91440" anchor="b"/>
          <a:lstStyle>
            <a:lvl1pPr algn="l">
              <a:defRPr sz="3658" b="1"/>
            </a:lvl1pPr>
          </a:lstStyle>
          <a:p>
            <a:r>
              <a:rPr lang="de-DE"/>
              <a:t>Titelmasterformat durch Klicken bearbeiten</a:t>
            </a:r>
            <a:endParaRPr lang="en-US"/>
          </a:p>
        </p:txBody>
      </p:sp>
      <p:sp>
        <p:nvSpPr>
          <p:cNvPr id="3" name="Bildplatzhalter 2"/>
          <p:cNvSpPr>
            <a:spLocks noGrp="1"/>
          </p:cNvSpPr>
          <p:nvPr>
            <p:ph type="pic" idx="1"/>
          </p:nvPr>
        </p:nvSpPr>
        <p:spPr>
          <a:xfrm>
            <a:off x="8391074" y="2703978"/>
            <a:ext cx="25681020" cy="18165713"/>
          </a:xfrm>
          <a:prstGeom prst="rect">
            <a:avLst/>
          </a:prstGeom>
        </p:spPr>
        <p:txBody>
          <a:bodyPr lIns="182880" tIns="91440" rIns="182880" bIns="91440"/>
          <a:lstStyle>
            <a:lvl1pPr marL="0" indent="0">
              <a:buNone/>
              <a:defRPr sz="5853"/>
            </a:lvl1pPr>
            <a:lvl2pPr marL="836219" indent="0">
              <a:buNone/>
              <a:defRPr sz="5121"/>
            </a:lvl2pPr>
            <a:lvl3pPr marL="1672438" indent="0">
              <a:buNone/>
              <a:defRPr sz="4390"/>
            </a:lvl3pPr>
            <a:lvl4pPr marL="2508656" indent="0">
              <a:buNone/>
              <a:defRPr sz="3658"/>
            </a:lvl4pPr>
            <a:lvl5pPr marL="3344875" indent="0">
              <a:buNone/>
              <a:defRPr sz="3658"/>
            </a:lvl5pPr>
            <a:lvl6pPr marL="4181094" indent="0">
              <a:buNone/>
              <a:defRPr sz="3658"/>
            </a:lvl6pPr>
            <a:lvl7pPr marL="5017313" indent="0">
              <a:buNone/>
              <a:defRPr sz="3658"/>
            </a:lvl7pPr>
            <a:lvl8pPr marL="5853532" indent="0">
              <a:buNone/>
              <a:defRPr sz="3658"/>
            </a:lvl8pPr>
            <a:lvl9pPr marL="6689750" indent="0">
              <a:buNone/>
              <a:defRPr sz="3658"/>
            </a:lvl9pPr>
          </a:lstStyle>
          <a:p>
            <a:pPr lvl="0"/>
            <a:endParaRPr lang="en-US" noProof="0"/>
          </a:p>
        </p:txBody>
      </p:sp>
      <p:sp>
        <p:nvSpPr>
          <p:cNvPr id="4" name="Textplatzhalter 3"/>
          <p:cNvSpPr>
            <a:spLocks noGrp="1"/>
          </p:cNvSpPr>
          <p:nvPr>
            <p:ph type="body" sz="half" idx="2"/>
          </p:nvPr>
        </p:nvSpPr>
        <p:spPr>
          <a:xfrm>
            <a:off x="8391074" y="23693392"/>
            <a:ext cx="25681020" cy="3553717"/>
          </a:xfrm>
          <a:prstGeom prst="rect">
            <a:avLst/>
          </a:prstGeom>
        </p:spPr>
        <p:txBody>
          <a:bodyPr lIns="182880" tIns="91440" rIns="182880" bIns="91440"/>
          <a:lstStyle>
            <a:lvl1pPr marL="0" indent="0">
              <a:buNone/>
              <a:defRPr sz="2561"/>
            </a:lvl1pPr>
            <a:lvl2pPr marL="836219" indent="0">
              <a:buNone/>
              <a:defRPr sz="2195"/>
            </a:lvl2pPr>
            <a:lvl3pPr marL="1672438" indent="0">
              <a:buNone/>
              <a:defRPr sz="1829"/>
            </a:lvl3pPr>
            <a:lvl4pPr marL="2508656" indent="0">
              <a:buNone/>
              <a:defRPr sz="1646"/>
            </a:lvl4pPr>
            <a:lvl5pPr marL="3344875" indent="0">
              <a:buNone/>
              <a:defRPr sz="1646"/>
            </a:lvl5pPr>
            <a:lvl6pPr marL="4181094" indent="0">
              <a:buNone/>
              <a:defRPr sz="1646"/>
            </a:lvl6pPr>
            <a:lvl7pPr marL="5017313" indent="0">
              <a:buNone/>
              <a:defRPr sz="1646"/>
            </a:lvl7pPr>
            <a:lvl8pPr marL="5853532" indent="0">
              <a:buNone/>
              <a:defRPr sz="1646"/>
            </a:lvl8pPr>
            <a:lvl9pPr marL="6689750" indent="0">
              <a:buNone/>
              <a:defRPr sz="1646"/>
            </a:lvl9pPr>
          </a:lstStyle>
          <a:p>
            <a:pPr lvl="0"/>
            <a:r>
              <a:rPr lang="de-DE"/>
              <a:t>Textmasterformate durch Klicken bearbeiten</a:t>
            </a:r>
          </a:p>
        </p:txBody>
      </p:sp>
    </p:spTree>
    <p:extLst>
      <p:ext uri="{BB962C8B-B14F-4D97-AF65-F5344CB8AC3E}">
        <p14:creationId xmlns:p14="http://schemas.microsoft.com/office/powerpoint/2010/main" val="28051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1">
          <a:gsLst>
            <a:gs pos="0">
              <a:srgbClr val="00B0F0"/>
            </a:gs>
            <a:gs pos="23000">
              <a:srgbClr val="3578FF"/>
            </a:gs>
            <a:gs pos="69000">
              <a:srgbClr val="0070C0"/>
            </a:gs>
            <a:gs pos="97000">
              <a:srgbClr val="002060"/>
            </a:gs>
            <a:gs pos="100000">
              <a:srgbClr val="002060"/>
            </a:gs>
          </a:gsLst>
          <a:path path="shape">
            <a:fillToRect l="50000" t="50000" r="50000" b="50000"/>
          </a:path>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73625" rtl="0" eaLnBrk="0" fontAlgn="base" hangingPunct="0">
        <a:spcBef>
          <a:spcPct val="0"/>
        </a:spcBef>
        <a:spcAft>
          <a:spcPct val="0"/>
        </a:spcAft>
        <a:defRPr sz="23400">
          <a:solidFill>
            <a:schemeClr val="tx2"/>
          </a:solidFill>
          <a:latin typeface="+mj-lt"/>
          <a:ea typeface="ＭＳ Ｐゴシック" charset="-128"/>
          <a:cs typeface="+mj-cs"/>
        </a:defRPr>
      </a:lvl1pPr>
      <a:lvl2pPr algn="ctr" defTabSz="4873625" rtl="0" eaLnBrk="0" fontAlgn="base" hangingPunct="0">
        <a:spcBef>
          <a:spcPct val="0"/>
        </a:spcBef>
        <a:spcAft>
          <a:spcPct val="0"/>
        </a:spcAft>
        <a:defRPr sz="23400">
          <a:solidFill>
            <a:schemeClr val="tx2"/>
          </a:solidFill>
          <a:latin typeface="Arial" pitchFamily="34" charset="0"/>
          <a:ea typeface="ＭＳ Ｐゴシック" charset="-128"/>
        </a:defRPr>
      </a:lvl2pPr>
      <a:lvl3pPr algn="ctr" defTabSz="4873625" rtl="0" eaLnBrk="0" fontAlgn="base" hangingPunct="0">
        <a:spcBef>
          <a:spcPct val="0"/>
        </a:spcBef>
        <a:spcAft>
          <a:spcPct val="0"/>
        </a:spcAft>
        <a:defRPr sz="23400">
          <a:solidFill>
            <a:schemeClr val="tx2"/>
          </a:solidFill>
          <a:latin typeface="Arial" pitchFamily="34" charset="0"/>
          <a:ea typeface="ＭＳ Ｐゴシック" charset="-128"/>
        </a:defRPr>
      </a:lvl3pPr>
      <a:lvl4pPr algn="ctr" defTabSz="4873625" rtl="0" eaLnBrk="0" fontAlgn="base" hangingPunct="0">
        <a:spcBef>
          <a:spcPct val="0"/>
        </a:spcBef>
        <a:spcAft>
          <a:spcPct val="0"/>
        </a:spcAft>
        <a:defRPr sz="23400">
          <a:solidFill>
            <a:schemeClr val="tx2"/>
          </a:solidFill>
          <a:latin typeface="Arial" pitchFamily="34" charset="0"/>
          <a:ea typeface="ＭＳ Ｐゴシック" charset="-128"/>
        </a:defRPr>
      </a:lvl4pPr>
      <a:lvl5pPr algn="ctr" defTabSz="4873625" rtl="0" eaLnBrk="0" fontAlgn="base" hangingPunct="0">
        <a:spcBef>
          <a:spcPct val="0"/>
        </a:spcBef>
        <a:spcAft>
          <a:spcPct val="0"/>
        </a:spcAft>
        <a:defRPr sz="23400">
          <a:solidFill>
            <a:schemeClr val="tx2"/>
          </a:solidFill>
          <a:latin typeface="Arial" pitchFamily="34" charset="0"/>
          <a:ea typeface="ＭＳ Ｐゴシック" charset="-128"/>
        </a:defRPr>
      </a:lvl5pPr>
      <a:lvl6pPr marL="836219" algn="ctr" defTabSz="4875040" rtl="0" fontAlgn="base">
        <a:spcBef>
          <a:spcPct val="0"/>
        </a:spcBef>
        <a:spcAft>
          <a:spcPct val="0"/>
        </a:spcAft>
        <a:defRPr sz="23411">
          <a:solidFill>
            <a:schemeClr val="tx2"/>
          </a:solidFill>
          <a:latin typeface="Arial" pitchFamily="34" charset="0"/>
        </a:defRPr>
      </a:lvl6pPr>
      <a:lvl7pPr marL="1672438" algn="ctr" defTabSz="4875040" rtl="0" fontAlgn="base">
        <a:spcBef>
          <a:spcPct val="0"/>
        </a:spcBef>
        <a:spcAft>
          <a:spcPct val="0"/>
        </a:spcAft>
        <a:defRPr sz="23411">
          <a:solidFill>
            <a:schemeClr val="tx2"/>
          </a:solidFill>
          <a:latin typeface="Arial" pitchFamily="34" charset="0"/>
        </a:defRPr>
      </a:lvl7pPr>
      <a:lvl8pPr marL="2508656" algn="ctr" defTabSz="4875040" rtl="0" fontAlgn="base">
        <a:spcBef>
          <a:spcPct val="0"/>
        </a:spcBef>
        <a:spcAft>
          <a:spcPct val="0"/>
        </a:spcAft>
        <a:defRPr sz="23411">
          <a:solidFill>
            <a:schemeClr val="tx2"/>
          </a:solidFill>
          <a:latin typeface="Arial" pitchFamily="34" charset="0"/>
        </a:defRPr>
      </a:lvl8pPr>
      <a:lvl9pPr marL="3344875" algn="ctr" defTabSz="4875040" rtl="0" fontAlgn="base">
        <a:spcBef>
          <a:spcPct val="0"/>
        </a:spcBef>
        <a:spcAft>
          <a:spcPct val="0"/>
        </a:spcAft>
        <a:defRPr sz="23411">
          <a:solidFill>
            <a:schemeClr val="tx2"/>
          </a:solidFill>
          <a:latin typeface="Arial" pitchFamily="34" charset="0"/>
        </a:defRPr>
      </a:lvl9pPr>
    </p:titleStyle>
    <p:bodyStyle>
      <a:lvl1pPr marL="1825625" indent="-1825625" algn="l" defTabSz="4873625" rtl="0" eaLnBrk="0" fontAlgn="base" hangingPunct="0">
        <a:spcBef>
          <a:spcPct val="20000"/>
        </a:spcBef>
        <a:spcAft>
          <a:spcPct val="0"/>
        </a:spcAft>
        <a:buChar char="•"/>
        <a:defRPr sz="17000">
          <a:solidFill>
            <a:schemeClr val="tx1"/>
          </a:solidFill>
          <a:latin typeface="+mn-lt"/>
          <a:ea typeface="ＭＳ Ｐゴシック" charset="-128"/>
          <a:cs typeface="+mn-cs"/>
        </a:defRPr>
      </a:lvl1pPr>
      <a:lvl2pPr marL="3959225" indent="-1524000" algn="l" defTabSz="4873625" rtl="0" eaLnBrk="0" fontAlgn="base" hangingPunct="0">
        <a:spcBef>
          <a:spcPct val="20000"/>
        </a:spcBef>
        <a:spcAft>
          <a:spcPct val="0"/>
        </a:spcAft>
        <a:buChar char="–"/>
        <a:defRPr sz="14900">
          <a:solidFill>
            <a:schemeClr val="tx1"/>
          </a:solidFill>
          <a:latin typeface="+mn-lt"/>
          <a:ea typeface="ＭＳ Ｐゴシック" charset="-128"/>
        </a:defRPr>
      </a:lvl2pPr>
      <a:lvl3pPr marL="6091238" indent="-1216025" algn="l" defTabSz="4873625" rtl="0" eaLnBrk="0" fontAlgn="base" hangingPunct="0">
        <a:spcBef>
          <a:spcPct val="20000"/>
        </a:spcBef>
        <a:spcAft>
          <a:spcPct val="0"/>
        </a:spcAft>
        <a:buChar char="•"/>
        <a:defRPr sz="12800">
          <a:solidFill>
            <a:schemeClr val="tx1"/>
          </a:solidFill>
          <a:latin typeface="+mn-lt"/>
          <a:ea typeface="ＭＳ Ｐゴシック" charset="-128"/>
        </a:defRPr>
      </a:lvl3pPr>
      <a:lvl4pPr marL="8529638" indent="-1219200" algn="l" defTabSz="4873625" rtl="0" eaLnBrk="0" fontAlgn="base" hangingPunct="0">
        <a:spcBef>
          <a:spcPct val="20000"/>
        </a:spcBef>
        <a:spcAft>
          <a:spcPct val="0"/>
        </a:spcAft>
        <a:buChar char="–"/>
        <a:defRPr sz="10600">
          <a:solidFill>
            <a:schemeClr val="tx1"/>
          </a:solidFill>
          <a:latin typeface="+mn-lt"/>
          <a:ea typeface="ＭＳ Ｐゴシック" charset="-128"/>
        </a:defRPr>
      </a:lvl4pPr>
      <a:lvl5pPr marL="10966450" indent="-1219200" algn="l" defTabSz="4873625" rtl="0" eaLnBrk="0" fontAlgn="base" hangingPunct="0">
        <a:spcBef>
          <a:spcPct val="20000"/>
        </a:spcBef>
        <a:spcAft>
          <a:spcPct val="0"/>
        </a:spcAft>
        <a:buChar char="»"/>
        <a:defRPr sz="10600">
          <a:solidFill>
            <a:schemeClr val="tx1"/>
          </a:solidFill>
          <a:latin typeface="+mn-lt"/>
          <a:ea typeface="ＭＳ Ｐゴシック" charset="-128"/>
        </a:defRPr>
      </a:lvl5pPr>
      <a:lvl6pPr marL="11802881" indent="-1219486" algn="l" defTabSz="4875040" rtl="0" fontAlgn="base">
        <a:spcBef>
          <a:spcPct val="20000"/>
        </a:spcBef>
        <a:spcAft>
          <a:spcPct val="0"/>
        </a:spcAft>
        <a:buChar char="»"/>
        <a:defRPr sz="10608">
          <a:solidFill>
            <a:schemeClr val="tx1"/>
          </a:solidFill>
          <a:latin typeface="+mn-lt"/>
        </a:defRPr>
      </a:lvl6pPr>
      <a:lvl7pPr marL="12639100" indent="-1219486" algn="l" defTabSz="4875040" rtl="0" fontAlgn="base">
        <a:spcBef>
          <a:spcPct val="20000"/>
        </a:spcBef>
        <a:spcAft>
          <a:spcPct val="0"/>
        </a:spcAft>
        <a:buChar char="»"/>
        <a:defRPr sz="10608">
          <a:solidFill>
            <a:schemeClr val="tx1"/>
          </a:solidFill>
          <a:latin typeface="+mn-lt"/>
        </a:defRPr>
      </a:lvl7pPr>
      <a:lvl8pPr marL="13475318" indent="-1219486" algn="l" defTabSz="4875040" rtl="0" fontAlgn="base">
        <a:spcBef>
          <a:spcPct val="20000"/>
        </a:spcBef>
        <a:spcAft>
          <a:spcPct val="0"/>
        </a:spcAft>
        <a:buChar char="»"/>
        <a:defRPr sz="10608">
          <a:solidFill>
            <a:schemeClr val="tx1"/>
          </a:solidFill>
          <a:latin typeface="+mn-lt"/>
        </a:defRPr>
      </a:lvl8pPr>
      <a:lvl9pPr marL="14311537" indent="-1219486" algn="l" defTabSz="4875040" rtl="0" fontAlgn="base">
        <a:spcBef>
          <a:spcPct val="20000"/>
        </a:spcBef>
        <a:spcAft>
          <a:spcPct val="0"/>
        </a:spcAft>
        <a:buChar char="»"/>
        <a:defRPr sz="10608">
          <a:solidFill>
            <a:schemeClr val="tx1"/>
          </a:solidFill>
          <a:latin typeface="+mn-lt"/>
        </a:defRPr>
      </a:lvl9pPr>
    </p:bodyStyle>
    <p:otherStyle>
      <a:defPPr>
        <a:defRPr lang="de-DE"/>
      </a:defPPr>
      <a:lvl1pPr marL="0" algn="l" defTabSz="1672438" rtl="0" eaLnBrk="1" latinLnBrk="0" hangingPunct="1">
        <a:defRPr sz="3292" kern="1200">
          <a:solidFill>
            <a:schemeClr val="tx1"/>
          </a:solidFill>
          <a:latin typeface="+mn-lt"/>
          <a:ea typeface="+mn-ea"/>
          <a:cs typeface="+mn-cs"/>
        </a:defRPr>
      </a:lvl1pPr>
      <a:lvl2pPr marL="836219" algn="l" defTabSz="1672438" rtl="0" eaLnBrk="1" latinLnBrk="0" hangingPunct="1">
        <a:defRPr sz="3292" kern="1200">
          <a:solidFill>
            <a:schemeClr val="tx1"/>
          </a:solidFill>
          <a:latin typeface="+mn-lt"/>
          <a:ea typeface="+mn-ea"/>
          <a:cs typeface="+mn-cs"/>
        </a:defRPr>
      </a:lvl2pPr>
      <a:lvl3pPr marL="1672438" algn="l" defTabSz="1672438" rtl="0" eaLnBrk="1" latinLnBrk="0" hangingPunct="1">
        <a:defRPr sz="3292" kern="1200">
          <a:solidFill>
            <a:schemeClr val="tx1"/>
          </a:solidFill>
          <a:latin typeface="+mn-lt"/>
          <a:ea typeface="+mn-ea"/>
          <a:cs typeface="+mn-cs"/>
        </a:defRPr>
      </a:lvl3pPr>
      <a:lvl4pPr marL="2508656" algn="l" defTabSz="1672438" rtl="0" eaLnBrk="1" latinLnBrk="0" hangingPunct="1">
        <a:defRPr sz="3292" kern="1200">
          <a:solidFill>
            <a:schemeClr val="tx1"/>
          </a:solidFill>
          <a:latin typeface="+mn-lt"/>
          <a:ea typeface="+mn-ea"/>
          <a:cs typeface="+mn-cs"/>
        </a:defRPr>
      </a:lvl4pPr>
      <a:lvl5pPr marL="3344875" algn="l" defTabSz="1672438" rtl="0" eaLnBrk="1" latinLnBrk="0" hangingPunct="1">
        <a:defRPr sz="3292" kern="1200">
          <a:solidFill>
            <a:schemeClr val="tx1"/>
          </a:solidFill>
          <a:latin typeface="+mn-lt"/>
          <a:ea typeface="+mn-ea"/>
          <a:cs typeface="+mn-cs"/>
        </a:defRPr>
      </a:lvl5pPr>
      <a:lvl6pPr marL="4181094" algn="l" defTabSz="1672438" rtl="0" eaLnBrk="1" latinLnBrk="0" hangingPunct="1">
        <a:defRPr sz="3292" kern="1200">
          <a:solidFill>
            <a:schemeClr val="tx1"/>
          </a:solidFill>
          <a:latin typeface="+mn-lt"/>
          <a:ea typeface="+mn-ea"/>
          <a:cs typeface="+mn-cs"/>
        </a:defRPr>
      </a:lvl6pPr>
      <a:lvl7pPr marL="5017313" algn="l" defTabSz="1672438" rtl="0" eaLnBrk="1" latinLnBrk="0" hangingPunct="1">
        <a:defRPr sz="3292" kern="1200">
          <a:solidFill>
            <a:schemeClr val="tx1"/>
          </a:solidFill>
          <a:latin typeface="+mn-lt"/>
          <a:ea typeface="+mn-ea"/>
          <a:cs typeface="+mn-cs"/>
        </a:defRPr>
      </a:lvl7pPr>
      <a:lvl8pPr marL="5853532" algn="l" defTabSz="1672438" rtl="0" eaLnBrk="1" latinLnBrk="0" hangingPunct="1">
        <a:defRPr sz="3292" kern="1200">
          <a:solidFill>
            <a:schemeClr val="tx1"/>
          </a:solidFill>
          <a:latin typeface="+mn-lt"/>
          <a:ea typeface="+mn-ea"/>
          <a:cs typeface="+mn-cs"/>
        </a:defRPr>
      </a:lvl8pPr>
      <a:lvl9pPr marL="6689750" algn="l" defTabSz="1672438" rtl="0" eaLnBrk="1" latinLnBrk="0" hangingPunct="1">
        <a:defRPr sz="32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emf"/><Relationship Id="rId18" Type="http://schemas.openxmlformats.org/officeDocument/2006/relationships/image" Target="../media/image9.emf"/><Relationship Id="rId3" Type="http://schemas.openxmlformats.org/officeDocument/2006/relationships/image" Target="../media/image1.png"/><Relationship Id="rId21" Type="http://schemas.openxmlformats.org/officeDocument/2006/relationships/image" Target="../media/image11.emf"/><Relationship Id="rId7" Type="http://schemas.openxmlformats.org/officeDocument/2006/relationships/image" Target="../media/image5.png"/><Relationship Id="rId12" Type="http://schemas.openxmlformats.org/officeDocument/2006/relationships/image" Target="../media/image3.emf"/><Relationship Id="rId17" Type="http://schemas.openxmlformats.org/officeDocument/2006/relationships/image" Target="../media/image8.emf"/><Relationship Id="rId2" Type="http://schemas.openxmlformats.org/officeDocument/2006/relationships/notesSlide" Target="../notesSlides/notesSlide1.xml"/><Relationship Id="rId16" Type="http://schemas.openxmlformats.org/officeDocument/2006/relationships/image" Target="../media/image7.emf"/><Relationship Id="rId20"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15" Type="http://schemas.openxmlformats.org/officeDocument/2006/relationships/image" Target="../media/image6.emf"/><Relationship Id="rId23" Type="http://schemas.openxmlformats.org/officeDocument/2006/relationships/image" Target="../media/image13.png"/><Relationship Id="rId10" Type="http://schemas.openxmlformats.org/officeDocument/2006/relationships/image" Target="../media/image6.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5.emf"/><Relationship Id="rId2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矩形 5"/>
          <p:cNvSpPr>
            <a:spLocks noChangeArrowheads="1"/>
          </p:cNvSpPr>
          <p:nvPr/>
        </p:nvSpPr>
        <p:spPr bwMode="auto">
          <a:xfrm>
            <a:off x="10990432" y="4234514"/>
            <a:ext cx="21240000" cy="25200000"/>
          </a:xfrm>
          <a:prstGeom prst="rect">
            <a:avLst/>
          </a:prstGeom>
          <a:gradFill rotWithShape="0">
            <a:gsLst>
              <a:gs pos="0">
                <a:srgbClr val="CEE5FE"/>
              </a:gs>
              <a:gs pos="50000">
                <a:srgbClr val="FFFFFF"/>
              </a:gs>
              <a:gs pos="100000">
                <a:srgbClr val="CEE5FE"/>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2665413">
              <a:defRPr sz="10400">
                <a:solidFill>
                  <a:schemeClr val="tx1"/>
                </a:solidFill>
                <a:latin typeface="Arial" panose="020B0604020202020204" pitchFamily="34" charset="0"/>
                <a:cs typeface="Arial" panose="020B0604020202020204" pitchFamily="34" charset="0"/>
              </a:defRPr>
            </a:lvl1pPr>
            <a:lvl2pPr defTabSz="2665413">
              <a:defRPr sz="10400">
                <a:solidFill>
                  <a:schemeClr val="tx1"/>
                </a:solidFill>
                <a:latin typeface="Arial" panose="020B0604020202020204" pitchFamily="34" charset="0"/>
                <a:cs typeface="Arial" panose="020B0604020202020204" pitchFamily="34" charset="0"/>
              </a:defRPr>
            </a:lvl2pPr>
            <a:lvl3pPr defTabSz="2665413">
              <a:defRPr sz="10400">
                <a:solidFill>
                  <a:schemeClr val="tx1"/>
                </a:solidFill>
                <a:latin typeface="Arial" panose="020B0604020202020204" pitchFamily="34" charset="0"/>
                <a:cs typeface="Arial" panose="020B0604020202020204" pitchFamily="34" charset="0"/>
              </a:defRPr>
            </a:lvl3pPr>
            <a:lvl4pPr defTabSz="2665413">
              <a:defRPr sz="10400">
                <a:solidFill>
                  <a:schemeClr val="tx1"/>
                </a:solidFill>
                <a:latin typeface="Arial" panose="020B0604020202020204" pitchFamily="34" charset="0"/>
                <a:cs typeface="Arial" panose="020B0604020202020204" pitchFamily="34" charset="0"/>
              </a:defRPr>
            </a:lvl4pPr>
            <a:lvl5pPr defTabSz="2665413">
              <a:defRPr sz="10400">
                <a:solidFill>
                  <a:schemeClr val="tx1"/>
                </a:solidFill>
                <a:latin typeface="Arial" panose="020B0604020202020204" pitchFamily="34" charset="0"/>
                <a:cs typeface="Arial" panose="020B0604020202020204" pitchFamily="34" charset="0"/>
              </a:defRPr>
            </a:lvl5pPr>
            <a:lvl6pPr marL="4114800" indent="-1828800" defTabSz="2665413"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6pPr>
            <a:lvl7pPr marL="4572000" indent="-1828800" defTabSz="2665413"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7pPr>
            <a:lvl8pPr marL="5029200" indent="-1828800" defTabSz="2665413"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8pPr>
            <a:lvl9pPr marL="5486400" indent="-1828800" defTabSz="2665413"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9pPr>
          </a:lstStyle>
          <a:p>
            <a:pPr eaLnBrk="1" hangingPunct="1"/>
            <a:endParaRPr lang="zh-CN" altLang="en-US" sz="5200" dirty="0">
              <a:ea typeface="宋体" panose="02010600030101010101" pitchFamily="2" charset="-122"/>
            </a:endParaRPr>
          </a:p>
        </p:txBody>
      </p:sp>
      <p:sp>
        <p:nvSpPr>
          <p:cNvPr id="2051" name="AutoShape 17"/>
          <p:cNvSpPr>
            <a:spLocks noChangeArrowheads="1"/>
          </p:cNvSpPr>
          <p:nvPr/>
        </p:nvSpPr>
        <p:spPr bwMode="auto">
          <a:xfrm>
            <a:off x="386781" y="4585151"/>
            <a:ext cx="10080000" cy="25200000"/>
          </a:xfrm>
          <a:prstGeom prst="roundRect">
            <a:avLst>
              <a:gd name="adj" fmla="val 16667"/>
            </a:avLst>
          </a:prstGeom>
          <a:gradFill rotWithShape="1">
            <a:gsLst>
              <a:gs pos="0">
                <a:srgbClr val="CEE5FE"/>
              </a:gs>
              <a:gs pos="50000">
                <a:srgbClr val="FFFFFF"/>
              </a:gs>
              <a:gs pos="100000">
                <a:srgbClr val="CEE5FE"/>
              </a:gs>
            </a:gsLst>
            <a:lin ang="5400000" scaled="1"/>
          </a:gradFill>
          <a:ln w="12700">
            <a:solidFill>
              <a:srgbClr val="6B9CFF"/>
            </a:solidFill>
            <a:round/>
            <a:headEnd/>
            <a:tailEnd/>
          </a:ln>
        </p:spPr>
        <p:txBody>
          <a:bodyPr wrap="none" lIns="167243" tIns="83622" rIns="167243" bIns="83622" anchor="ctr"/>
          <a:lstStyle>
            <a:lvl1pPr>
              <a:defRPr sz="10400">
                <a:solidFill>
                  <a:schemeClr val="tx1"/>
                </a:solidFill>
                <a:latin typeface="Arial" panose="020B0604020202020204" pitchFamily="34" charset="0"/>
                <a:cs typeface="Arial" panose="020B0604020202020204" pitchFamily="34" charset="0"/>
              </a:defRPr>
            </a:lvl1pPr>
            <a:lvl2pPr marL="742950" indent="-285750">
              <a:defRPr sz="10400">
                <a:solidFill>
                  <a:schemeClr val="tx1"/>
                </a:solidFill>
                <a:latin typeface="Arial" panose="020B0604020202020204" pitchFamily="34" charset="0"/>
                <a:cs typeface="Arial" panose="020B0604020202020204" pitchFamily="34" charset="0"/>
              </a:defRPr>
            </a:lvl2pPr>
            <a:lvl3pPr marL="1143000" indent="-228600">
              <a:defRPr sz="10400">
                <a:solidFill>
                  <a:schemeClr val="tx1"/>
                </a:solidFill>
                <a:latin typeface="Arial" panose="020B0604020202020204" pitchFamily="34" charset="0"/>
                <a:cs typeface="Arial" panose="020B0604020202020204" pitchFamily="34" charset="0"/>
              </a:defRPr>
            </a:lvl3pPr>
            <a:lvl4pPr marL="1600200" indent="-228600">
              <a:defRPr sz="10400">
                <a:solidFill>
                  <a:schemeClr val="tx1"/>
                </a:solidFill>
                <a:latin typeface="Arial" panose="020B0604020202020204" pitchFamily="34" charset="0"/>
                <a:cs typeface="Arial" panose="020B0604020202020204" pitchFamily="34" charset="0"/>
              </a:defRPr>
            </a:lvl4pPr>
            <a:lvl5pPr marL="2057400" indent="-228600">
              <a:defRPr sz="10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9pPr>
          </a:lstStyle>
          <a:p>
            <a:pPr eaLnBrk="1" hangingPunct="1"/>
            <a:endParaRPr lang="de-DE" altLang="zh-CN" sz="9500" dirty="0">
              <a:ea typeface="宋体" panose="02010600030101010101" pitchFamily="2" charset="-122"/>
            </a:endParaRPr>
          </a:p>
        </p:txBody>
      </p:sp>
      <p:sp>
        <p:nvSpPr>
          <p:cNvPr id="1027" name="Text Box 11"/>
          <p:cNvSpPr txBox="1">
            <a:spLocks noChangeArrowheads="1"/>
          </p:cNvSpPr>
          <p:nvPr/>
        </p:nvSpPr>
        <p:spPr bwMode="auto">
          <a:xfrm>
            <a:off x="1547867" y="4649808"/>
            <a:ext cx="7845425" cy="722875"/>
          </a:xfrm>
          <a:prstGeom prst="rect">
            <a:avLst/>
          </a:prstGeom>
          <a:noFill/>
          <a:ln>
            <a:noFill/>
          </a:ln>
        </p:spPr>
        <p:txBody>
          <a:bodyPr lIns="167243" tIns="83622" rIns="167243" bIns="83622">
            <a:spAutoFit/>
          </a:bodyPr>
          <a:lstStyle>
            <a:lvl1pPr defTabSz="5330825" eaLnBrk="0" hangingPunct="0">
              <a:defRPr sz="10400">
                <a:solidFill>
                  <a:schemeClr val="tx1"/>
                </a:solidFill>
                <a:latin typeface="Arial" panose="020B0604020202020204" pitchFamily="34" charset="0"/>
                <a:cs typeface="Arial" panose="020B0604020202020204" pitchFamily="34" charset="0"/>
              </a:defRPr>
            </a:lvl1pPr>
            <a:lvl2pPr marL="742950" indent="-285750" defTabSz="5330825" eaLnBrk="0" hangingPunct="0">
              <a:defRPr sz="10400">
                <a:solidFill>
                  <a:schemeClr val="tx1"/>
                </a:solidFill>
                <a:latin typeface="Arial" panose="020B0604020202020204" pitchFamily="34" charset="0"/>
                <a:cs typeface="Arial" panose="020B0604020202020204" pitchFamily="34" charset="0"/>
              </a:defRPr>
            </a:lvl2pPr>
            <a:lvl3pPr marL="1143000" indent="-228600" defTabSz="5330825" eaLnBrk="0" hangingPunct="0">
              <a:defRPr sz="10400">
                <a:solidFill>
                  <a:schemeClr val="tx1"/>
                </a:solidFill>
                <a:latin typeface="Arial" panose="020B0604020202020204" pitchFamily="34" charset="0"/>
                <a:cs typeface="Arial" panose="020B0604020202020204" pitchFamily="34" charset="0"/>
              </a:defRPr>
            </a:lvl3pPr>
            <a:lvl4pPr marL="1600200" indent="-228600" defTabSz="5330825" eaLnBrk="0" hangingPunct="0">
              <a:defRPr sz="10400">
                <a:solidFill>
                  <a:schemeClr val="tx1"/>
                </a:solidFill>
                <a:latin typeface="Arial" panose="020B0604020202020204" pitchFamily="34" charset="0"/>
                <a:cs typeface="Arial" panose="020B0604020202020204" pitchFamily="34" charset="0"/>
              </a:defRPr>
            </a:lvl4pPr>
            <a:lvl5pPr marL="2057400" indent="-228600" defTabSz="5330825" eaLnBrk="0" hangingPunct="0">
              <a:defRPr sz="10400">
                <a:solidFill>
                  <a:schemeClr val="tx1"/>
                </a:solidFill>
                <a:latin typeface="Arial" panose="020B0604020202020204" pitchFamily="34" charset="0"/>
                <a:cs typeface="Arial" panose="020B0604020202020204" pitchFamily="34" charset="0"/>
              </a:defRPr>
            </a:lvl5pPr>
            <a:lvl6pPr marL="25146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6pPr>
            <a:lvl7pPr marL="29718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7pPr>
            <a:lvl8pPr marL="34290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8pPr>
            <a:lvl9pPr marL="38862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zh-CN" sz="3500" b="1" dirty="0">
                <a:latin typeface="Times New Roman" panose="02020603050405020304" pitchFamily="18" charset="0"/>
                <a:ea typeface="宋体" panose="02010600030101010101" pitchFamily="2" charset="-122"/>
                <a:cs typeface="Times New Roman" panose="02020603050405020304" pitchFamily="18" charset="0"/>
              </a:rPr>
              <a:t>1. Introduction</a:t>
            </a:r>
            <a:endParaRPr lang="en-US" altLang="zh-CN" sz="35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28" name="Text Box 14"/>
          <p:cNvSpPr txBox="1">
            <a:spLocks noChangeArrowheads="1"/>
          </p:cNvSpPr>
          <p:nvPr/>
        </p:nvSpPr>
        <p:spPr bwMode="auto">
          <a:xfrm>
            <a:off x="1423845" y="10108203"/>
            <a:ext cx="7845425" cy="70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7243" tIns="83622" rIns="167243" bIns="83622">
            <a:spAutoFit/>
          </a:bodyPr>
          <a:lstStyle>
            <a:lvl1pPr defTabSz="5330825" eaLnBrk="0" hangingPunct="0">
              <a:defRPr sz="10400">
                <a:solidFill>
                  <a:schemeClr val="tx1"/>
                </a:solidFill>
                <a:latin typeface="Arial" panose="020B0604020202020204" pitchFamily="34" charset="0"/>
                <a:cs typeface="Arial" panose="020B0604020202020204" pitchFamily="34" charset="0"/>
              </a:defRPr>
            </a:lvl1pPr>
            <a:lvl2pPr marL="742950" indent="-285750" defTabSz="5330825" eaLnBrk="0" hangingPunct="0">
              <a:defRPr sz="10400">
                <a:solidFill>
                  <a:schemeClr val="tx1"/>
                </a:solidFill>
                <a:latin typeface="Arial" panose="020B0604020202020204" pitchFamily="34" charset="0"/>
                <a:cs typeface="Arial" panose="020B0604020202020204" pitchFamily="34" charset="0"/>
              </a:defRPr>
            </a:lvl2pPr>
            <a:lvl3pPr marL="1143000" indent="-228600" defTabSz="5330825" eaLnBrk="0" hangingPunct="0">
              <a:defRPr sz="10400">
                <a:solidFill>
                  <a:schemeClr val="tx1"/>
                </a:solidFill>
                <a:latin typeface="Arial" panose="020B0604020202020204" pitchFamily="34" charset="0"/>
                <a:cs typeface="Arial" panose="020B0604020202020204" pitchFamily="34" charset="0"/>
              </a:defRPr>
            </a:lvl3pPr>
            <a:lvl4pPr marL="1600200" indent="-228600" defTabSz="5330825" eaLnBrk="0" hangingPunct="0">
              <a:defRPr sz="10400">
                <a:solidFill>
                  <a:schemeClr val="tx1"/>
                </a:solidFill>
                <a:latin typeface="Arial" panose="020B0604020202020204" pitchFamily="34" charset="0"/>
                <a:cs typeface="Arial" panose="020B0604020202020204" pitchFamily="34" charset="0"/>
              </a:defRPr>
            </a:lvl4pPr>
            <a:lvl5pPr marL="2057400" indent="-228600" defTabSz="5330825" eaLnBrk="0" hangingPunct="0">
              <a:defRPr sz="10400">
                <a:solidFill>
                  <a:schemeClr val="tx1"/>
                </a:solidFill>
                <a:latin typeface="Arial" panose="020B0604020202020204" pitchFamily="34" charset="0"/>
                <a:cs typeface="Arial" panose="020B0604020202020204" pitchFamily="34" charset="0"/>
              </a:defRPr>
            </a:lvl5pPr>
            <a:lvl6pPr marL="25146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6pPr>
            <a:lvl7pPr marL="29718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7pPr>
            <a:lvl8pPr marL="34290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8pPr>
            <a:lvl9pPr marL="38862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zh-CN" sz="3500" b="1" dirty="0">
                <a:latin typeface="Times New Roman" panose="02020603050405020304" pitchFamily="18" charset="0"/>
                <a:ea typeface="宋体" panose="02010600030101010101" pitchFamily="2" charset="-122"/>
                <a:cs typeface="Times New Roman" panose="02020603050405020304" pitchFamily="18" charset="0"/>
              </a:rPr>
              <a:t>2. Data</a:t>
            </a:r>
            <a:endParaRPr lang="en-US" altLang="zh-CN" sz="35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54" name="AutoShape 20"/>
          <p:cNvSpPr>
            <a:spLocks noChangeArrowheads="1"/>
          </p:cNvSpPr>
          <p:nvPr/>
        </p:nvSpPr>
        <p:spPr bwMode="auto">
          <a:xfrm>
            <a:off x="32354226" y="4621149"/>
            <a:ext cx="10080000" cy="25200000"/>
          </a:xfrm>
          <a:prstGeom prst="roundRect">
            <a:avLst>
              <a:gd name="adj" fmla="val 16667"/>
            </a:avLst>
          </a:prstGeom>
          <a:gradFill rotWithShape="1">
            <a:gsLst>
              <a:gs pos="0">
                <a:srgbClr val="CEE5FE"/>
              </a:gs>
              <a:gs pos="50000">
                <a:srgbClr val="FFFFFF"/>
              </a:gs>
              <a:gs pos="100000">
                <a:srgbClr val="CEE5FE"/>
              </a:gs>
            </a:gsLst>
            <a:lin ang="5400000" scaled="1"/>
          </a:gradFill>
          <a:ln w="12700">
            <a:solidFill>
              <a:srgbClr val="6B9CFF"/>
            </a:solidFill>
            <a:round/>
            <a:headEnd/>
            <a:tailEnd/>
          </a:ln>
        </p:spPr>
        <p:txBody>
          <a:bodyPr wrap="none" lIns="167243" tIns="83622" rIns="167243" bIns="83622" anchor="ctr"/>
          <a:lstStyle>
            <a:lvl1pPr>
              <a:defRPr sz="10400">
                <a:solidFill>
                  <a:schemeClr val="tx1"/>
                </a:solidFill>
                <a:latin typeface="Arial" panose="020B0604020202020204" pitchFamily="34" charset="0"/>
                <a:cs typeface="Arial" panose="020B0604020202020204" pitchFamily="34" charset="0"/>
              </a:defRPr>
            </a:lvl1pPr>
            <a:lvl2pPr marL="742950" indent="-285750">
              <a:defRPr sz="10400">
                <a:solidFill>
                  <a:schemeClr val="tx1"/>
                </a:solidFill>
                <a:latin typeface="Arial" panose="020B0604020202020204" pitchFamily="34" charset="0"/>
                <a:cs typeface="Arial" panose="020B0604020202020204" pitchFamily="34" charset="0"/>
              </a:defRPr>
            </a:lvl2pPr>
            <a:lvl3pPr marL="1143000" indent="-228600">
              <a:defRPr sz="10400">
                <a:solidFill>
                  <a:schemeClr val="tx1"/>
                </a:solidFill>
                <a:latin typeface="Arial" panose="020B0604020202020204" pitchFamily="34" charset="0"/>
                <a:cs typeface="Arial" panose="020B0604020202020204" pitchFamily="34" charset="0"/>
              </a:defRPr>
            </a:lvl3pPr>
            <a:lvl4pPr marL="1600200" indent="-228600">
              <a:defRPr sz="10400">
                <a:solidFill>
                  <a:schemeClr val="tx1"/>
                </a:solidFill>
                <a:latin typeface="Arial" panose="020B0604020202020204" pitchFamily="34" charset="0"/>
                <a:cs typeface="Arial" panose="020B0604020202020204" pitchFamily="34" charset="0"/>
              </a:defRPr>
            </a:lvl4pPr>
            <a:lvl5pPr marL="2057400" indent="-228600">
              <a:defRPr sz="10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9pPr>
          </a:lstStyle>
          <a:p>
            <a:pPr eaLnBrk="1" hangingPunct="1"/>
            <a:endParaRPr lang="de-DE" altLang="zh-CN" sz="9500" dirty="0">
              <a:ea typeface="宋体" panose="02010600030101010101" pitchFamily="2" charset="-122"/>
            </a:endParaRPr>
          </a:p>
        </p:txBody>
      </p:sp>
      <p:sp>
        <p:nvSpPr>
          <p:cNvPr id="1043" name="Text Box 40"/>
          <p:cNvSpPr txBox="1">
            <a:spLocks noChangeArrowheads="1"/>
          </p:cNvSpPr>
          <p:nvPr/>
        </p:nvSpPr>
        <p:spPr bwMode="auto">
          <a:xfrm>
            <a:off x="528416" y="5265142"/>
            <a:ext cx="10035983" cy="47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7243" tIns="83622" rIns="167243" bIns="83622">
            <a:spAutoFit/>
          </a:bodyPr>
          <a:lstStyle>
            <a:lvl1pPr defTabSz="5330825" eaLnBrk="0" hangingPunct="0">
              <a:defRPr sz="10400">
                <a:solidFill>
                  <a:schemeClr val="tx1"/>
                </a:solidFill>
                <a:latin typeface="Arial" panose="020B0604020202020204" pitchFamily="34" charset="0"/>
                <a:cs typeface="Arial" panose="020B0604020202020204" pitchFamily="34" charset="0"/>
              </a:defRPr>
            </a:lvl1pPr>
            <a:lvl2pPr marL="742950" indent="-285750" defTabSz="5330825" eaLnBrk="0" hangingPunct="0">
              <a:defRPr sz="10400">
                <a:solidFill>
                  <a:schemeClr val="tx1"/>
                </a:solidFill>
                <a:latin typeface="Arial" panose="020B0604020202020204" pitchFamily="34" charset="0"/>
                <a:cs typeface="Arial" panose="020B0604020202020204" pitchFamily="34" charset="0"/>
              </a:defRPr>
            </a:lvl2pPr>
            <a:lvl3pPr marL="1143000" indent="-228600" defTabSz="5330825" eaLnBrk="0" hangingPunct="0">
              <a:defRPr sz="10400">
                <a:solidFill>
                  <a:schemeClr val="tx1"/>
                </a:solidFill>
                <a:latin typeface="Arial" panose="020B0604020202020204" pitchFamily="34" charset="0"/>
                <a:cs typeface="Arial" panose="020B0604020202020204" pitchFamily="34" charset="0"/>
              </a:defRPr>
            </a:lvl3pPr>
            <a:lvl4pPr marL="1600200" indent="-228600" defTabSz="5330825" eaLnBrk="0" hangingPunct="0">
              <a:defRPr sz="10400">
                <a:solidFill>
                  <a:schemeClr val="tx1"/>
                </a:solidFill>
                <a:latin typeface="Arial" panose="020B0604020202020204" pitchFamily="34" charset="0"/>
                <a:cs typeface="Arial" panose="020B0604020202020204" pitchFamily="34" charset="0"/>
              </a:defRPr>
            </a:lvl4pPr>
            <a:lvl5pPr marL="2057400" indent="-228600" defTabSz="5330825" eaLnBrk="0" hangingPunct="0">
              <a:defRPr sz="10400">
                <a:solidFill>
                  <a:schemeClr val="tx1"/>
                </a:solidFill>
                <a:latin typeface="Arial" panose="020B0604020202020204" pitchFamily="34" charset="0"/>
                <a:cs typeface="Arial" panose="020B0604020202020204" pitchFamily="34" charset="0"/>
              </a:defRPr>
            </a:lvl5pPr>
            <a:lvl6pPr marL="25146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6pPr>
            <a:lvl7pPr marL="29718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7pPr>
            <a:lvl8pPr marL="34290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8pPr>
            <a:lvl9pPr marL="38862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9pPr>
          </a:lstStyle>
          <a:p>
            <a:pPr marL="457200" indent="-457200" algn="just">
              <a:buFont typeface="Wingdings" panose="05000000000000000000" pitchFamily="2" charset="2"/>
              <a:buChar char="Ø"/>
            </a:pPr>
            <a:r>
              <a:rPr lang="en-US" altLang="zh-CN" sz="2500" dirty="0">
                <a:latin typeface="Times New Roman" panose="02020603050405020304" pitchFamily="18" charset="0"/>
                <a:cs typeface="Times New Roman" panose="02020603050405020304" pitchFamily="18" charset="0"/>
              </a:rPr>
              <a:t>The Quasi-Biweekly Oscillation (QBWO) mode exists not only in summer (JJA), but also boreal winter (DJF). The winter QBWO is examined in this study using EEOF that it originating from the South Pacific propagates northwestward to the east of Philippines (EPH). The suppressive (active) QBWO-related convection heating located near EPH at day 0, results in divergence anomalies at upper troposphere, then leads to enhanced-positive (negative) Rossby wave source south of Japan due to the barotropic instability growth. Therefore, a Rossby wave train (RWT) along the great circle over North Pacific is observed at day +2 with equivalent barotropic structure. Through the meridional thermal advection, North America will experience anomalous warming (cooling) state at day +4.</a:t>
            </a:r>
            <a:endParaRPr lang="zh-CN" altLang="zh-CN" sz="25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47" name="Text Box 40"/>
              <p:cNvSpPr txBox="1">
                <a:spLocks noChangeArrowheads="1"/>
              </p:cNvSpPr>
              <p:nvPr/>
            </p:nvSpPr>
            <p:spPr bwMode="auto">
              <a:xfrm>
                <a:off x="11307504" y="22581474"/>
                <a:ext cx="10001738" cy="11383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67243" tIns="83622" rIns="167243" bIns="83622">
                <a:spAutoFit/>
              </a:bodyPr>
              <a:lstStyle>
                <a:lvl1pPr defTabSz="5330825" eaLnBrk="0" hangingPunct="0">
                  <a:defRPr sz="10400">
                    <a:solidFill>
                      <a:schemeClr val="tx1"/>
                    </a:solidFill>
                    <a:latin typeface="Arial" panose="020B0604020202020204" pitchFamily="34" charset="0"/>
                    <a:cs typeface="Arial" panose="020B0604020202020204" pitchFamily="34" charset="0"/>
                  </a:defRPr>
                </a:lvl1pPr>
                <a:lvl2pPr marL="742950" indent="-285750" defTabSz="5330825" eaLnBrk="0" hangingPunct="0">
                  <a:defRPr sz="10400">
                    <a:solidFill>
                      <a:schemeClr val="tx1"/>
                    </a:solidFill>
                    <a:latin typeface="Arial" panose="020B0604020202020204" pitchFamily="34" charset="0"/>
                    <a:cs typeface="Arial" panose="020B0604020202020204" pitchFamily="34" charset="0"/>
                  </a:defRPr>
                </a:lvl2pPr>
                <a:lvl3pPr marL="1143000" indent="-228600" defTabSz="5330825" eaLnBrk="0" hangingPunct="0">
                  <a:defRPr sz="10400">
                    <a:solidFill>
                      <a:schemeClr val="tx1"/>
                    </a:solidFill>
                    <a:latin typeface="Arial" panose="020B0604020202020204" pitchFamily="34" charset="0"/>
                    <a:cs typeface="Arial" panose="020B0604020202020204" pitchFamily="34" charset="0"/>
                  </a:defRPr>
                </a:lvl3pPr>
                <a:lvl4pPr marL="1600200" indent="-228600" defTabSz="5330825" eaLnBrk="0" hangingPunct="0">
                  <a:defRPr sz="10400">
                    <a:solidFill>
                      <a:schemeClr val="tx1"/>
                    </a:solidFill>
                    <a:latin typeface="Arial" panose="020B0604020202020204" pitchFamily="34" charset="0"/>
                    <a:cs typeface="Arial" panose="020B0604020202020204" pitchFamily="34" charset="0"/>
                  </a:defRPr>
                </a:lvl4pPr>
                <a:lvl5pPr marL="2057400" indent="-228600" defTabSz="5330825" eaLnBrk="0" hangingPunct="0">
                  <a:defRPr sz="10400">
                    <a:solidFill>
                      <a:schemeClr val="tx1"/>
                    </a:solidFill>
                    <a:latin typeface="Arial" panose="020B0604020202020204" pitchFamily="34" charset="0"/>
                    <a:cs typeface="Arial" panose="020B0604020202020204" pitchFamily="34" charset="0"/>
                  </a:defRPr>
                </a:lvl5pPr>
                <a:lvl6pPr marL="25146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6pPr>
                <a:lvl7pPr marL="29718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7pPr>
                <a:lvl8pPr marL="34290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8pPr>
                <a:lvl9pPr marL="38862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9pPr>
              </a:lstStyle>
              <a:p>
                <a:pPr algn="just" defTabSz="4960506" eaLnBrk="1" fontAlgn="auto" hangingPunct="1">
                  <a:spcBef>
                    <a:spcPts val="0"/>
                  </a:spcBef>
                  <a:spcAft>
                    <a:spcPts val="0"/>
                  </a:spcAft>
                </a:pPr>
                <a:r>
                  <a:rPr lang="en-US" altLang="zh-CN" sz="2000" b="1" dirty="0">
                    <a:solidFill>
                      <a:srgbClr val="D6ECFF">
                        <a:lumMod val="10000"/>
                      </a:srgbClr>
                    </a:solidFill>
                    <a:latin typeface="Times New Roman" pitchFamily="18" charset="0"/>
                    <a:ea typeface="宋体" panose="02010600030101010101" pitchFamily="2" charset="-122"/>
                    <a:cs typeface="Times New Roman" pitchFamily="18" charset="0"/>
                  </a:rPr>
                  <a:t>Fig. 5.</a:t>
                </a:r>
                <a:r>
                  <a:rPr lang="en-US" altLang="zh-CN" sz="2000" dirty="0">
                    <a:solidFill>
                      <a:srgbClr val="D6ECFF">
                        <a:lumMod val="10000"/>
                      </a:srgbClr>
                    </a:solidFill>
                    <a:latin typeface="Times New Roman" pitchFamily="18" charset="0"/>
                    <a:ea typeface="宋体" panose="02010600030101010101" pitchFamily="2" charset="-122"/>
                    <a:cs typeface="Times New Roman" pitchFamily="18" charset="0"/>
                  </a:rPr>
                  <a:t> </a:t>
                </a:r>
                <a:r>
                  <a:rPr lang="en-US" altLang="zh-CN" sz="2100" dirty="0">
                    <a:solidFill>
                      <a:srgbClr val="D6ECFF">
                        <a:lumMod val="10000"/>
                      </a:srgbClr>
                    </a:solidFill>
                    <a:latin typeface="Times New Roman" pitchFamily="18" charset="0"/>
                    <a:ea typeface="宋体" panose="02010600030101010101" pitchFamily="2" charset="-122"/>
                    <a:cs typeface="Times New Roman" pitchFamily="18" charset="0"/>
                  </a:rPr>
                  <a:t>Same as Figure 4, but for the air temperature (SI = 0.2 K) at 850hPa. The black rectangles in (a) and (e) show the region of central North America (</a:t>
                </a:r>
                <a14:m>
                  <m:oMath xmlns:m="http://schemas.openxmlformats.org/officeDocument/2006/math">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38°</m:t>
                    </m:r>
                    <m:r>
                      <m:rPr>
                        <m:sty m:val="p"/>
                      </m:rP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N</m:t>
                    </m:r>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−62°</m:t>
                    </m:r>
                    <m:r>
                      <m:rPr>
                        <m:sty m:val="p"/>
                      </m:rP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N</m:t>
                    </m:r>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 230°</m:t>
                    </m:r>
                    <m:r>
                      <m:rPr>
                        <m:sty m:val="p"/>
                      </m:rP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E</m:t>
                    </m:r>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−285°</m:t>
                    </m:r>
                    <m:r>
                      <m:rPr>
                        <m:sty m:val="p"/>
                      </m:rP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E</m:t>
                    </m:r>
                  </m:oMath>
                </a14:m>
                <a:r>
                  <a:rPr lang="en-US" altLang="zh-CN" sz="2100" dirty="0">
                    <a:solidFill>
                      <a:srgbClr val="D6ECFF">
                        <a:lumMod val="10000"/>
                      </a:srgbClr>
                    </a:solidFill>
                    <a:latin typeface="Times New Roman" pitchFamily="18" charset="0"/>
                    <a:ea typeface="宋体" panose="02010600030101010101" pitchFamily="2" charset="-122"/>
                    <a:cs typeface="Times New Roman" pitchFamily="18" charset="0"/>
                  </a:rPr>
                  <a:t>) with significant cooling and warming state, respectively.</a:t>
                </a:r>
                <a:endParaRPr lang="zh-CN" altLang="zh-CN" sz="2100" dirty="0">
                  <a:solidFill>
                    <a:srgbClr val="D6ECFF">
                      <a:lumMod val="10000"/>
                    </a:srgbClr>
                  </a:solidFill>
                  <a:latin typeface="Times New Roman" pitchFamily="18" charset="0"/>
                  <a:ea typeface="宋体" panose="02010600030101010101" pitchFamily="2" charset="-122"/>
                  <a:cs typeface="Times New Roman" pitchFamily="18" charset="0"/>
                </a:endParaRPr>
              </a:p>
            </p:txBody>
          </p:sp>
        </mc:Choice>
        <mc:Fallback xmlns="">
          <p:sp>
            <p:nvSpPr>
              <p:cNvPr id="1047" name="Text Box 40"/>
              <p:cNvSpPr txBox="1">
                <a:spLocks noRot="1" noChangeAspect="1" noMove="1" noResize="1" noEditPoints="1" noAdjustHandles="1" noChangeArrowheads="1" noChangeShapeType="1" noTextEdit="1"/>
              </p:cNvSpPr>
              <p:nvPr/>
            </p:nvSpPr>
            <p:spPr bwMode="auto">
              <a:xfrm>
                <a:off x="11307504" y="22581474"/>
                <a:ext cx="10001738" cy="1138373"/>
              </a:xfrm>
              <a:prstGeom prst="rect">
                <a:avLst/>
              </a:prstGeom>
              <a:blipFill>
                <a:blip r:embed="rId3"/>
                <a:stretch>
                  <a:fillRect b="-64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049" name="Text Box 40"/>
          <p:cNvSpPr txBox="1">
            <a:spLocks noChangeArrowheads="1"/>
          </p:cNvSpPr>
          <p:nvPr/>
        </p:nvSpPr>
        <p:spPr bwMode="auto">
          <a:xfrm>
            <a:off x="5436256" y="-177023"/>
            <a:ext cx="32285597" cy="432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7243" tIns="83622" rIns="167243" bIns="83622">
            <a:spAutoFit/>
          </a:bodyPr>
          <a:lstStyle>
            <a:lvl1pPr defTabSz="5330825" eaLnBrk="0" hangingPunct="0">
              <a:defRPr sz="10400">
                <a:solidFill>
                  <a:schemeClr val="tx1"/>
                </a:solidFill>
                <a:latin typeface="Arial" panose="020B0604020202020204" pitchFamily="34" charset="0"/>
                <a:cs typeface="Arial" panose="020B0604020202020204" pitchFamily="34" charset="0"/>
              </a:defRPr>
            </a:lvl1pPr>
            <a:lvl2pPr marL="742950" indent="-285750" defTabSz="5330825" eaLnBrk="0" hangingPunct="0">
              <a:defRPr sz="10400">
                <a:solidFill>
                  <a:schemeClr val="tx1"/>
                </a:solidFill>
                <a:latin typeface="Arial" panose="020B0604020202020204" pitchFamily="34" charset="0"/>
                <a:cs typeface="Arial" panose="020B0604020202020204" pitchFamily="34" charset="0"/>
              </a:defRPr>
            </a:lvl2pPr>
            <a:lvl3pPr marL="1143000" indent="-228600" defTabSz="5330825" eaLnBrk="0" hangingPunct="0">
              <a:defRPr sz="10400">
                <a:solidFill>
                  <a:schemeClr val="tx1"/>
                </a:solidFill>
                <a:latin typeface="Arial" panose="020B0604020202020204" pitchFamily="34" charset="0"/>
                <a:cs typeface="Arial" panose="020B0604020202020204" pitchFamily="34" charset="0"/>
              </a:defRPr>
            </a:lvl3pPr>
            <a:lvl4pPr marL="1600200" indent="-228600" defTabSz="5330825" eaLnBrk="0" hangingPunct="0">
              <a:defRPr sz="10400">
                <a:solidFill>
                  <a:schemeClr val="tx1"/>
                </a:solidFill>
                <a:latin typeface="Arial" panose="020B0604020202020204" pitchFamily="34" charset="0"/>
                <a:cs typeface="Arial" panose="020B0604020202020204" pitchFamily="34" charset="0"/>
              </a:defRPr>
            </a:lvl4pPr>
            <a:lvl5pPr marL="2057400" indent="-228600" defTabSz="5330825" eaLnBrk="0" hangingPunct="0">
              <a:defRPr sz="10400">
                <a:solidFill>
                  <a:schemeClr val="tx1"/>
                </a:solidFill>
                <a:latin typeface="Arial" panose="020B0604020202020204" pitchFamily="34" charset="0"/>
                <a:cs typeface="Arial" panose="020B0604020202020204" pitchFamily="34" charset="0"/>
              </a:defRPr>
            </a:lvl5pPr>
            <a:lvl6pPr marL="25146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6pPr>
            <a:lvl7pPr marL="29718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7pPr>
            <a:lvl8pPr marL="34290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8pPr>
            <a:lvl9pPr marL="38862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zh-CN" sz="6000" b="1" dirty="0">
                <a:solidFill>
                  <a:schemeClr val="accent3"/>
                </a:solidFill>
                <a:latin typeface="Times New Roman" panose="02020603050405020304" pitchFamily="18" charset="0"/>
                <a:ea typeface="宋体" panose="02010600030101010101" pitchFamily="2" charset="-122"/>
                <a:cs typeface="Times New Roman" panose="02020603050405020304" pitchFamily="18" charset="0"/>
              </a:rPr>
              <a:t>Quasi-Biweekly Oscillation over the tropical western Pacific in boreal winter</a:t>
            </a:r>
            <a:r>
              <a:rPr lang="zh-CN" altLang="en-US" sz="6000" b="1" dirty="0">
                <a:solidFill>
                  <a:schemeClr val="accent3"/>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6000" b="1" dirty="0">
              <a:solidFill>
                <a:schemeClr val="accent3"/>
              </a:solidFill>
              <a:latin typeface="Times New Roman" panose="02020603050405020304" pitchFamily="18" charset="0"/>
              <a:ea typeface="宋体" panose="02010600030101010101" pitchFamily="2" charset="-122"/>
              <a:cs typeface="Times New Roman" panose="02020603050405020304" pitchFamily="18" charset="0"/>
            </a:endParaRPr>
          </a:p>
          <a:p>
            <a:pPr algn="ctr" eaLnBrk="1" hangingPunct="1">
              <a:spcBef>
                <a:spcPct val="50000"/>
              </a:spcBef>
              <a:defRPr/>
            </a:pPr>
            <a:r>
              <a:rPr lang="en-US" altLang="zh-CN" sz="6000" b="1" dirty="0">
                <a:solidFill>
                  <a:schemeClr val="accent3"/>
                </a:solidFill>
                <a:latin typeface="Times New Roman" panose="02020603050405020304" pitchFamily="18" charset="0"/>
                <a:ea typeface="宋体" panose="02010600030101010101" pitchFamily="2" charset="-122"/>
                <a:cs typeface="Times New Roman" panose="02020603050405020304" pitchFamily="18" charset="0"/>
              </a:rPr>
              <a:t>the climate influences on the North America</a:t>
            </a:r>
          </a:p>
          <a:p>
            <a:pPr algn="ctr" eaLnBrk="1" hangingPunct="1">
              <a:spcBef>
                <a:spcPct val="50000"/>
              </a:spcBef>
              <a:defRPr/>
            </a:pPr>
            <a:r>
              <a:rPr lang="en-US" altLang="zh-CN" sz="4000" b="1" u="sng" dirty="0" err="1">
                <a:solidFill>
                  <a:schemeClr val="accent3"/>
                </a:solidFill>
                <a:latin typeface="Times New Roman" panose="02020603050405020304" pitchFamily="18" charset="0"/>
                <a:ea typeface="宋体" panose="02010600030101010101" pitchFamily="2" charset="-122"/>
                <a:cs typeface="Times New Roman" panose="02020603050405020304" pitchFamily="18" charset="0"/>
              </a:rPr>
              <a:t>Zizhen</a:t>
            </a:r>
            <a:r>
              <a:rPr lang="en-US" altLang="zh-CN" sz="4000" b="1" u="sng" dirty="0">
                <a:solidFill>
                  <a:schemeClr val="accent3"/>
                </a:solidFill>
                <a:latin typeface="Times New Roman" panose="02020603050405020304" pitchFamily="18" charset="0"/>
                <a:ea typeface="宋体" panose="02010600030101010101" pitchFamily="2" charset="-122"/>
                <a:cs typeface="Times New Roman" panose="02020603050405020304" pitchFamily="18" charset="0"/>
              </a:rPr>
              <a:t> Dong</a:t>
            </a:r>
            <a:r>
              <a:rPr lang="en-US" altLang="zh-CN" sz="4000" b="1" dirty="0">
                <a:solidFill>
                  <a:schemeClr val="accent3"/>
                </a:solidFill>
                <a:latin typeface="Times New Roman" panose="02020603050405020304" pitchFamily="18" charset="0"/>
                <a:ea typeface="宋体" panose="02010600030101010101" pitchFamily="2" charset="-122"/>
                <a:cs typeface="Times New Roman" panose="02020603050405020304" pitchFamily="18" charset="0"/>
              </a:rPr>
              <a:t>, Lin Wang</a:t>
            </a:r>
          </a:p>
          <a:p>
            <a:pPr algn="ctr" eaLnBrk="1" hangingPunct="1">
              <a:spcBef>
                <a:spcPct val="50000"/>
              </a:spcBef>
              <a:defRPr/>
            </a:pPr>
            <a:r>
              <a:rPr lang="en-US" altLang="zh-CN" sz="4000" b="1" dirty="0">
                <a:solidFill>
                  <a:schemeClr val="accent3"/>
                </a:solidFill>
                <a:latin typeface="Times New Roman" panose="02020603050405020304" pitchFamily="18" charset="0"/>
                <a:ea typeface="宋体" panose="02010600030101010101" pitchFamily="2" charset="-122"/>
                <a:cs typeface="Times New Roman" panose="02020603050405020304" pitchFamily="18" charset="0"/>
              </a:rPr>
              <a:t>Institute of Atmospheric Physics, Chinese Academy of Science, Beijing, China</a:t>
            </a:r>
          </a:p>
        </p:txBody>
      </p:sp>
      <p:pic>
        <p:nvPicPr>
          <p:cNvPr id="2068"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9281" y="720471"/>
            <a:ext cx="3243263"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半闭框 28"/>
          <p:cNvSpPr/>
          <p:nvPr/>
        </p:nvSpPr>
        <p:spPr bwMode="auto">
          <a:xfrm rot="5400000">
            <a:off x="9751825" y="4626334"/>
            <a:ext cx="720000" cy="720000"/>
          </a:xfrm>
          <a:prstGeom prst="halfFrame">
            <a:avLst/>
          </a:prstGeom>
          <a:pattFill prst="ltUpDiag">
            <a:fgClr>
              <a:schemeClr val="accent2">
                <a:lumMod val="60000"/>
                <a:lumOff val="40000"/>
              </a:schemeClr>
            </a:fgClr>
            <a:bgClr>
              <a:srgbClr val="0471C4"/>
            </a:bgClr>
          </a:pattFill>
          <a:ln w="9525" cap="flat" cmpd="sng" algn="ctr">
            <a:noFill/>
            <a:prstDash val="solid"/>
            <a:round/>
            <a:headEnd type="none" w="med" len="med"/>
            <a:tailEnd type="none" w="med" len="med"/>
          </a:ln>
          <a:effectLst/>
        </p:spPr>
        <p:txBody>
          <a:bodyPr/>
          <a:lstStyle/>
          <a:p>
            <a:pPr defTabSz="2665413" eaLnBrk="1" hangingPunct="1">
              <a:defRPr/>
            </a:pPr>
            <a:endParaRPr lang="zh-CN" altLang="en-US" sz="5200"/>
          </a:p>
        </p:txBody>
      </p:sp>
      <p:sp>
        <p:nvSpPr>
          <p:cNvPr id="32" name="半闭框 31"/>
          <p:cNvSpPr/>
          <p:nvPr/>
        </p:nvSpPr>
        <p:spPr bwMode="auto">
          <a:xfrm rot="10800000">
            <a:off x="9756869" y="29079670"/>
            <a:ext cx="720000" cy="720000"/>
          </a:xfrm>
          <a:prstGeom prst="halfFrame">
            <a:avLst/>
          </a:prstGeom>
          <a:pattFill prst="ltUpDiag">
            <a:fgClr>
              <a:schemeClr val="accent2">
                <a:lumMod val="60000"/>
                <a:lumOff val="40000"/>
              </a:schemeClr>
            </a:fgClr>
            <a:bgClr>
              <a:srgbClr val="003276"/>
            </a:bgClr>
          </a:pattFill>
          <a:ln w="9525" cap="flat" cmpd="sng" algn="ctr">
            <a:noFill/>
            <a:prstDash val="solid"/>
            <a:round/>
            <a:headEnd type="none" w="med" len="med"/>
            <a:tailEnd type="none" w="med" len="med"/>
          </a:ln>
          <a:effectLst/>
        </p:spPr>
        <p:txBody>
          <a:bodyPr/>
          <a:lstStyle/>
          <a:p>
            <a:pPr defTabSz="2665413" eaLnBrk="1" hangingPunct="1">
              <a:defRPr/>
            </a:pPr>
            <a:endParaRPr lang="zh-CN" altLang="en-US" sz="5200"/>
          </a:p>
        </p:txBody>
      </p:sp>
      <p:sp>
        <p:nvSpPr>
          <p:cNvPr id="33" name="半闭框 32"/>
          <p:cNvSpPr/>
          <p:nvPr/>
        </p:nvSpPr>
        <p:spPr bwMode="auto">
          <a:xfrm>
            <a:off x="32350111" y="4621149"/>
            <a:ext cx="720000" cy="720000"/>
          </a:xfrm>
          <a:prstGeom prst="halfFrame">
            <a:avLst/>
          </a:prstGeom>
          <a:pattFill prst="ltUpDiag">
            <a:fgClr>
              <a:schemeClr val="accent2">
                <a:lumMod val="60000"/>
                <a:lumOff val="40000"/>
              </a:schemeClr>
            </a:fgClr>
            <a:bgClr>
              <a:srgbClr val="0471C4"/>
            </a:bgClr>
          </a:pattFill>
          <a:ln w="9525" cap="flat" cmpd="sng" algn="ctr">
            <a:noFill/>
            <a:prstDash val="solid"/>
            <a:round/>
            <a:headEnd type="none" w="med" len="med"/>
            <a:tailEnd type="none" w="med" len="med"/>
          </a:ln>
          <a:effectLst/>
        </p:spPr>
        <p:txBody>
          <a:bodyPr/>
          <a:lstStyle/>
          <a:p>
            <a:pPr defTabSz="2665413" eaLnBrk="1" hangingPunct="1">
              <a:defRPr/>
            </a:pPr>
            <a:endParaRPr lang="zh-CN" altLang="en-US" sz="5200"/>
          </a:p>
        </p:txBody>
      </p:sp>
      <p:sp>
        <p:nvSpPr>
          <p:cNvPr id="34" name="半闭框 33"/>
          <p:cNvSpPr/>
          <p:nvPr/>
        </p:nvSpPr>
        <p:spPr bwMode="auto">
          <a:xfrm rot="16200000">
            <a:off x="32360199" y="29079670"/>
            <a:ext cx="720000" cy="720000"/>
          </a:xfrm>
          <a:prstGeom prst="halfFrame">
            <a:avLst/>
          </a:prstGeom>
          <a:pattFill prst="ltUpDiag">
            <a:fgClr>
              <a:schemeClr val="accent2">
                <a:lumMod val="60000"/>
                <a:lumOff val="40000"/>
              </a:schemeClr>
            </a:fgClr>
            <a:bgClr>
              <a:srgbClr val="003276"/>
            </a:bgClr>
          </a:pattFill>
          <a:ln w="9525" cap="flat" cmpd="sng" algn="ctr">
            <a:noFill/>
            <a:prstDash val="solid"/>
            <a:round/>
            <a:headEnd type="none" w="med" len="med"/>
            <a:tailEnd type="none" w="med" len="med"/>
          </a:ln>
          <a:effectLst/>
        </p:spPr>
        <p:txBody>
          <a:bodyPr/>
          <a:lstStyle/>
          <a:p>
            <a:pPr defTabSz="2665413" eaLnBrk="1" hangingPunct="1">
              <a:defRPr/>
            </a:pPr>
            <a:endParaRPr lang="zh-CN" altLang="en-US" sz="5200"/>
          </a:p>
        </p:txBody>
      </p:sp>
      <p:sp>
        <p:nvSpPr>
          <p:cNvPr id="6" name="矩形 5"/>
          <p:cNvSpPr/>
          <p:nvPr/>
        </p:nvSpPr>
        <p:spPr bwMode="auto">
          <a:xfrm>
            <a:off x="395643" y="10112100"/>
            <a:ext cx="10081227" cy="75600"/>
          </a:xfrm>
          <a:prstGeom prst="rect">
            <a:avLst/>
          </a:prstGeom>
          <a:solidFill>
            <a:schemeClr val="accent6">
              <a:lumMod val="50000"/>
            </a:schemeClr>
          </a:solidFill>
          <a:ln w="952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665413" rtl="0" eaLnBrk="1" fontAlgn="base" latinLnBrk="0" hangingPunct="1">
              <a:lnSpc>
                <a:spcPct val="100000"/>
              </a:lnSpc>
              <a:spcBef>
                <a:spcPct val="0"/>
              </a:spcBef>
              <a:spcAft>
                <a:spcPct val="0"/>
              </a:spcAft>
              <a:buClrTx/>
              <a:buSzTx/>
              <a:buFontTx/>
              <a:buNone/>
              <a:tabLst/>
            </a:pPr>
            <a:endParaRPr kumimoji="0" lang="zh-CN" altLang="en-US" sz="5200" b="0" i="0" u="none" strike="noStrike" cap="none" normalizeH="0" baseline="0">
              <a:ln>
                <a:noFill/>
              </a:ln>
              <a:solidFill>
                <a:schemeClr val="tx1"/>
              </a:solidFill>
              <a:effectLst/>
              <a:latin typeface="Arial" pitchFamily="34" charset="0"/>
            </a:endParaRPr>
          </a:p>
        </p:txBody>
      </p:sp>
      <p:sp>
        <p:nvSpPr>
          <p:cNvPr id="7" name="文本框 6"/>
          <p:cNvSpPr txBox="1"/>
          <p:nvPr/>
        </p:nvSpPr>
        <p:spPr>
          <a:xfrm>
            <a:off x="600492" y="10692405"/>
            <a:ext cx="9786910" cy="2015936"/>
          </a:xfrm>
          <a:prstGeom prst="rect">
            <a:avLst/>
          </a:prstGeom>
          <a:noFill/>
        </p:spPr>
        <p:txBody>
          <a:bodyPr wrap="square" rtlCol="0">
            <a:spAutoFit/>
          </a:bodyPr>
          <a:lstStyle/>
          <a:p>
            <a:pPr marL="457200" indent="-457200">
              <a:buFont typeface="Wingdings" panose="05000000000000000000" pitchFamily="2" charset="2"/>
              <a:buChar char="Ø"/>
            </a:pPr>
            <a:r>
              <a:rPr lang="en-US" altLang="zh-CN" sz="2500" dirty="0">
                <a:latin typeface="Times New Roman" panose="02020603050405020304" pitchFamily="18" charset="0"/>
                <a:cs typeface="Times New Roman" panose="02020603050405020304" pitchFamily="18" charset="0"/>
              </a:rPr>
              <a:t>Daily winds, air temperature, geopotential height and omega from  ERA-Interim 2.5-Degree</a:t>
            </a:r>
          </a:p>
          <a:p>
            <a:pPr marL="457200" indent="-457200">
              <a:buFont typeface="Wingdings" panose="05000000000000000000" pitchFamily="2" charset="2"/>
              <a:buChar char="Ø"/>
            </a:pPr>
            <a:r>
              <a:rPr lang="en-US" altLang="zh-CN" sz="2500" dirty="0">
                <a:latin typeface="Times New Roman" panose="02020603050405020304" pitchFamily="18" charset="0"/>
                <a:cs typeface="Times New Roman" panose="02020603050405020304" pitchFamily="18" charset="0"/>
              </a:rPr>
              <a:t>Convection from NOAA Interpolated OLR </a:t>
            </a:r>
          </a:p>
          <a:p>
            <a:pPr marL="457200" indent="-457200">
              <a:buFont typeface="Wingdings" panose="05000000000000000000" pitchFamily="2" charset="2"/>
              <a:buChar char="Ø"/>
            </a:pPr>
            <a:r>
              <a:rPr lang="en-US" altLang="zh-CN" sz="2500" dirty="0">
                <a:latin typeface="Times New Roman" panose="02020603050405020304" pitchFamily="18" charset="0"/>
                <a:cs typeface="Times New Roman" panose="02020603050405020304" pitchFamily="18" charset="0"/>
              </a:rPr>
              <a:t>Winter time:  December 1 to February (Feb 29th is removed)</a:t>
            </a:r>
          </a:p>
          <a:p>
            <a:pPr marL="457200" indent="-457200">
              <a:buFont typeface="Wingdings" panose="05000000000000000000" pitchFamily="2" charset="2"/>
              <a:buChar char="Ø"/>
            </a:pPr>
            <a:r>
              <a:rPr lang="en-US" altLang="zh-CN" sz="2500" dirty="0">
                <a:latin typeface="Times New Roman" panose="02020603050405020304" pitchFamily="18" charset="0"/>
                <a:cs typeface="Times New Roman" panose="02020603050405020304" pitchFamily="18" charset="0"/>
              </a:rPr>
              <a:t>1979/1980-2014/2015, a total of 36 winters</a:t>
            </a:r>
          </a:p>
        </p:txBody>
      </p:sp>
      <p:sp>
        <p:nvSpPr>
          <p:cNvPr id="35" name="Text Box 14"/>
          <p:cNvSpPr txBox="1">
            <a:spLocks noChangeArrowheads="1"/>
          </p:cNvSpPr>
          <p:nvPr/>
        </p:nvSpPr>
        <p:spPr bwMode="auto">
          <a:xfrm>
            <a:off x="1526076" y="12906309"/>
            <a:ext cx="7845425" cy="70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7243" tIns="83622" rIns="167243" bIns="83622">
            <a:spAutoFit/>
          </a:bodyPr>
          <a:lstStyle>
            <a:lvl1pPr defTabSz="5330825" eaLnBrk="0" hangingPunct="0">
              <a:defRPr sz="10400">
                <a:solidFill>
                  <a:schemeClr val="tx1"/>
                </a:solidFill>
                <a:latin typeface="Arial" panose="020B0604020202020204" pitchFamily="34" charset="0"/>
                <a:cs typeface="Arial" panose="020B0604020202020204" pitchFamily="34" charset="0"/>
              </a:defRPr>
            </a:lvl1pPr>
            <a:lvl2pPr marL="742950" indent="-285750" defTabSz="5330825" eaLnBrk="0" hangingPunct="0">
              <a:defRPr sz="10400">
                <a:solidFill>
                  <a:schemeClr val="tx1"/>
                </a:solidFill>
                <a:latin typeface="Arial" panose="020B0604020202020204" pitchFamily="34" charset="0"/>
                <a:cs typeface="Arial" panose="020B0604020202020204" pitchFamily="34" charset="0"/>
              </a:defRPr>
            </a:lvl2pPr>
            <a:lvl3pPr marL="1143000" indent="-228600" defTabSz="5330825" eaLnBrk="0" hangingPunct="0">
              <a:defRPr sz="10400">
                <a:solidFill>
                  <a:schemeClr val="tx1"/>
                </a:solidFill>
                <a:latin typeface="Arial" panose="020B0604020202020204" pitchFamily="34" charset="0"/>
                <a:cs typeface="Arial" panose="020B0604020202020204" pitchFamily="34" charset="0"/>
              </a:defRPr>
            </a:lvl3pPr>
            <a:lvl4pPr marL="1600200" indent="-228600" defTabSz="5330825" eaLnBrk="0" hangingPunct="0">
              <a:defRPr sz="10400">
                <a:solidFill>
                  <a:schemeClr val="tx1"/>
                </a:solidFill>
                <a:latin typeface="Arial" panose="020B0604020202020204" pitchFamily="34" charset="0"/>
                <a:cs typeface="Arial" panose="020B0604020202020204" pitchFamily="34" charset="0"/>
              </a:defRPr>
            </a:lvl4pPr>
            <a:lvl5pPr marL="2057400" indent="-228600" defTabSz="5330825" eaLnBrk="0" hangingPunct="0">
              <a:defRPr sz="10400">
                <a:solidFill>
                  <a:schemeClr val="tx1"/>
                </a:solidFill>
                <a:latin typeface="Arial" panose="020B0604020202020204" pitchFamily="34" charset="0"/>
                <a:cs typeface="Arial" panose="020B0604020202020204" pitchFamily="34" charset="0"/>
              </a:defRPr>
            </a:lvl5pPr>
            <a:lvl6pPr marL="25146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6pPr>
            <a:lvl7pPr marL="29718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7pPr>
            <a:lvl8pPr marL="34290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8pPr>
            <a:lvl9pPr marL="38862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zh-CN" sz="3500" b="1" dirty="0">
                <a:latin typeface="Times New Roman" panose="02020603050405020304" pitchFamily="18" charset="0"/>
                <a:ea typeface="宋体" panose="02010600030101010101" pitchFamily="2" charset="-122"/>
                <a:cs typeface="Times New Roman" panose="02020603050405020304" pitchFamily="18" charset="0"/>
              </a:rPr>
              <a:t>3. Results </a:t>
            </a:r>
            <a:endParaRPr lang="en-US" altLang="zh-CN" sz="35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6" name="矩形 35"/>
          <p:cNvSpPr/>
          <p:nvPr/>
        </p:nvSpPr>
        <p:spPr bwMode="auto">
          <a:xfrm>
            <a:off x="385554" y="12821383"/>
            <a:ext cx="10081227" cy="75600"/>
          </a:xfrm>
          <a:prstGeom prst="rect">
            <a:avLst/>
          </a:prstGeom>
          <a:solidFill>
            <a:schemeClr val="accent6">
              <a:lumMod val="50000"/>
            </a:schemeClr>
          </a:solidFill>
          <a:ln w="952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665413" rtl="0" eaLnBrk="1" fontAlgn="base" latinLnBrk="0" hangingPunct="1">
              <a:lnSpc>
                <a:spcPct val="100000"/>
              </a:lnSpc>
              <a:spcBef>
                <a:spcPct val="0"/>
              </a:spcBef>
              <a:spcAft>
                <a:spcPct val="0"/>
              </a:spcAft>
              <a:buClrTx/>
              <a:buSzTx/>
              <a:buFontTx/>
              <a:buNone/>
              <a:tabLst/>
            </a:pPr>
            <a:endParaRPr kumimoji="0" lang="zh-CN" altLang="en-US" sz="5200" b="0" i="0" u="none" strike="noStrike" cap="none" normalizeH="0" baseline="0">
              <a:ln>
                <a:noFill/>
              </a:ln>
              <a:solidFill>
                <a:schemeClr val="tx1"/>
              </a:solidFill>
              <a:effectLst/>
              <a:latin typeface="Arial" pitchFamily="34" charset="0"/>
            </a:endParaRPr>
          </a:p>
        </p:txBody>
      </p:sp>
      <mc:AlternateContent xmlns:mc="http://schemas.openxmlformats.org/markup-compatibility/2006" xmlns:a14="http://schemas.microsoft.com/office/drawing/2010/main">
        <mc:Choice Requires="a14">
          <p:sp>
            <p:nvSpPr>
              <p:cNvPr id="44" name="文本框 43"/>
              <p:cNvSpPr txBox="1"/>
              <p:nvPr/>
            </p:nvSpPr>
            <p:spPr>
              <a:xfrm>
                <a:off x="401952" y="20191653"/>
                <a:ext cx="9889209" cy="1726053"/>
              </a:xfrm>
              <a:prstGeom prst="rect">
                <a:avLst/>
              </a:prstGeom>
              <a:noFill/>
            </p:spPr>
            <p:txBody>
              <a:bodyPr wrap="square" lIns="101983" tIns="50992" rIns="101983" bIns="50992" rtlCol="0">
                <a:spAutoFit/>
              </a:bodyPr>
              <a:lstStyle/>
              <a:p>
                <a:pPr algn="just" defTabSz="4960506" eaLnBrk="1" fontAlgn="auto" hangingPunct="1">
                  <a:spcBef>
                    <a:spcPts val="0"/>
                  </a:spcBef>
                  <a:spcAft>
                    <a:spcPts val="0"/>
                  </a:spcAft>
                </a:pPr>
                <a:r>
                  <a:rPr lang="en-US" altLang="zh-CN" sz="2000" b="1" dirty="0">
                    <a:solidFill>
                      <a:srgbClr val="D6ECFF">
                        <a:lumMod val="10000"/>
                      </a:srgbClr>
                    </a:solidFill>
                    <a:latin typeface="Times New Roman" pitchFamily="18" charset="0"/>
                    <a:ea typeface="宋体" panose="02010600030101010101" pitchFamily="2" charset="-122"/>
                    <a:cs typeface="Times New Roman" pitchFamily="18" charset="0"/>
                  </a:rPr>
                  <a:t>Fig. 1.</a:t>
                </a:r>
                <a:r>
                  <a:rPr lang="en-US" altLang="zh-CN" sz="2000" dirty="0">
                    <a:solidFill>
                      <a:srgbClr val="D6ECFF">
                        <a:lumMod val="10000"/>
                      </a:srgbClr>
                    </a:solidFill>
                    <a:latin typeface="Times New Roman" pitchFamily="18" charset="0"/>
                    <a:ea typeface="宋体" panose="02010600030101010101" pitchFamily="2" charset="-122"/>
                    <a:cs typeface="Times New Roman" pitchFamily="18" charset="0"/>
                  </a:rPr>
                  <a:t> </a:t>
                </a:r>
                <a:r>
                  <a:rPr lang="en-US" altLang="zh-CN" sz="2100" dirty="0">
                    <a:solidFill>
                      <a:srgbClr val="D6ECFF">
                        <a:lumMod val="10000"/>
                      </a:srgbClr>
                    </a:solidFill>
                    <a:latin typeface="Times New Roman" pitchFamily="18" charset="0"/>
                    <a:ea typeface="宋体" panose="02010600030101010101" pitchFamily="2" charset="-122"/>
                    <a:cs typeface="Times New Roman" pitchFamily="18" charset="0"/>
                  </a:rPr>
                  <a:t>Standard deviation of daily filtered OLR anomalies for JJA on a time scale of (a) 10-20 day (SI = 2</a:t>
                </a:r>
                <a14:m>
                  <m:oMath xmlns:m="http://schemas.openxmlformats.org/officeDocument/2006/math">
                    <m:r>
                      <m:rPr>
                        <m:sty m:val="p"/>
                      </m:rPr>
                      <a:rPr lang="en-US" altLang="zh-CN" sz="2100" b="0">
                        <a:solidFill>
                          <a:srgbClr val="D6ECFF">
                            <a:lumMod val="10000"/>
                          </a:srgbClr>
                        </a:solidFill>
                        <a:latin typeface="Cambria Math" panose="02040503050406030204" pitchFamily="18" charset="0"/>
                        <a:ea typeface="宋体" panose="02010600030101010101" pitchFamily="2" charset="-122"/>
                        <a:cs typeface="Times New Roman" pitchFamily="18" charset="0"/>
                      </a:rPr>
                      <m:t>W</m:t>
                    </m:r>
                    <m:r>
                      <a:rPr lang="en-US" altLang="zh-CN" sz="2100" b="0">
                        <a:solidFill>
                          <a:srgbClr val="D6ECFF">
                            <a:lumMod val="10000"/>
                          </a:srgbClr>
                        </a:solidFill>
                        <a:latin typeface="Cambria Math" panose="02040503050406030204" pitchFamily="18" charset="0"/>
                        <a:ea typeface="宋体" panose="02010600030101010101" pitchFamily="2" charset="-122"/>
                        <a:cs typeface="Times New Roman" pitchFamily="18" charset="0"/>
                      </a:rPr>
                      <m:t>/</m:t>
                    </m:r>
                    <m:sSup>
                      <m:sSupPr>
                        <m:ctrlPr>
                          <a:rPr lang="zh-CN" altLang="zh-CN" sz="2100" i="1">
                            <a:solidFill>
                              <a:srgbClr val="D6ECFF">
                                <a:lumMod val="10000"/>
                              </a:srgbClr>
                            </a:solidFill>
                            <a:latin typeface="Cambria Math" panose="02040503050406030204" pitchFamily="18" charset="0"/>
                            <a:ea typeface="宋体" panose="02010600030101010101" pitchFamily="2" charset="-122"/>
                            <a:cs typeface="Times New Roman" pitchFamily="18" charset="0"/>
                          </a:rPr>
                        </m:ctrlPr>
                      </m:sSupPr>
                      <m:e>
                        <m:r>
                          <m:rPr>
                            <m:sty m:val="p"/>
                          </m:rPr>
                          <a:rPr lang="en-US" altLang="zh-CN" sz="2100" b="0" i="1">
                            <a:solidFill>
                              <a:srgbClr val="D6ECFF">
                                <a:lumMod val="10000"/>
                              </a:srgbClr>
                            </a:solidFill>
                            <a:latin typeface="Cambria Math" panose="02040503050406030204" pitchFamily="18" charset="0"/>
                            <a:ea typeface="宋体" panose="02010600030101010101" pitchFamily="2" charset="-122"/>
                            <a:cs typeface="Times New Roman" pitchFamily="18" charset="0"/>
                          </a:rPr>
                          <m:t>m</m:t>
                        </m:r>
                      </m:e>
                      <m:sup>
                        <m:r>
                          <a:rPr lang="en-US" altLang="zh-CN" sz="2100" b="0">
                            <a:solidFill>
                              <a:srgbClr val="D6ECFF">
                                <a:lumMod val="10000"/>
                              </a:srgbClr>
                            </a:solidFill>
                            <a:latin typeface="Cambria Math" panose="02040503050406030204" pitchFamily="18" charset="0"/>
                            <a:ea typeface="宋体" panose="02010600030101010101" pitchFamily="2" charset="-122"/>
                            <a:cs typeface="Times New Roman" pitchFamily="18" charset="0"/>
                          </a:rPr>
                          <m:t>2</m:t>
                        </m:r>
                      </m:sup>
                    </m:sSup>
                  </m:oMath>
                </a14:m>
                <a:r>
                  <a:rPr lang="en-US" altLang="zh-CN" sz="2100" dirty="0">
                    <a:solidFill>
                      <a:srgbClr val="D6ECFF">
                        <a:lumMod val="10000"/>
                      </a:srgbClr>
                    </a:solidFill>
                    <a:latin typeface="Times New Roman" pitchFamily="18" charset="0"/>
                    <a:ea typeface="宋体" panose="02010600030101010101" pitchFamily="2" charset="-122"/>
                    <a:cs typeface="Times New Roman" pitchFamily="18" charset="0"/>
                  </a:rPr>
                  <a:t>), (c) ratio of 10-20 day to 10-90 day (SI = 2%), (e) ratio of 10-20 day to 30-60 day (SI = 10%). (b, d, f) are the same as (a, c, e), but for the December-February. The rectangles in right column indicate the regions over the EPH (</a:t>
                </a:r>
                <a14:m>
                  <m:oMath xmlns:m="http://schemas.openxmlformats.org/officeDocument/2006/math">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5°</m:t>
                    </m:r>
                    <m:r>
                      <m:rPr>
                        <m:sty m:val="p"/>
                      </m:rP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N</m:t>
                    </m:r>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−16°</m:t>
                    </m:r>
                    <m:r>
                      <m:rPr>
                        <m:sty m:val="p"/>
                      </m:rP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N</m:t>
                    </m:r>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 125°</m:t>
                    </m:r>
                    <m:r>
                      <m:rPr>
                        <m:sty m:val="p"/>
                      </m:rP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E</m:t>
                    </m:r>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−150°</m:t>
                    </m:r>
                    <m:r>
                      <m:rPr>
                        <m:sty m:val="p"/>
                      </m:rP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E</m:t>
                    </m:r>
                  </m:oMath>
                </a14:m>
                <a:r>
                  <a:rPr lang="en-US" altLang="zh-CN" sz="2100" dirty="0">
                    <a:solidFill>
                      <a:srgbClr val="D6ECFF">
                        <a:lumMod val="10000"/>
                      </a:srgbClr>
                    </a:solidFill>
                    <a:latin typeface="Times New Roman" pitchFamily="18" charset="0"/>
                    <a:ea typeface="宋体" panose="02010600030101010101" pitchFamily="2" charset="-122"/>
                    <a:cs typeface="Times New Roman" pitchFamily="18" charset="0"/>
                  </a:rPr>
                  <a:t>) and SPCZ (</a:t>
                </a:r>
                <a14:m>
                  <m:oMath xmlns:m="http://schemas.openxmlformats.org/officeDocument/2006/math">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25°</m:t>
                    </m:r>
                    <m:r>
                      <m:rPr>
                        <m:sty m:val="p"/>
                      </m:rP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S</m:t>
                    </m:r>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−10°</m:t>
                    </m:r>
                    <m:r>
                      <m:rPr>
                        <m:sty m:val="p"/>
                      </m:rP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S</m:t>
                    </m:r>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 170°</m:t>
                    </m:r>
                    <m:r>
                      <m:rPr>
                        <m:sty m:val="p"/>
                      </m:rP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E</m:t>
                    </m:r>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−220°</m:t>
                    </m:r>
                    <m:r>
                      <m:rPr>
                        <m:sty m:val="p"/>
                      </m:rP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E</m:t>
                    </m:r>
                  </m:oMath>
                </a14:m>
                <a:r>
                  <a:rPr lang="en-US" altLang="zh-CN" sz="2100" dirty="0">
                    <a:solidFill>
                      <a:srgbClr val="D6ECFF">
                        <a:lumMod val="10000"/>
                      </a:srgbClr>
                    </a:solidFill>
                    <a:latin typeface="Times New Roman" pitchFamily="18" charset="0"/>
                    <a:ea typeface="宋体" panose="02010600030101010101" pitchFamily="2" charset="-122"/>
                    <a:cs typeface="Times New Roman" pitchFamily="18" charset="0"/>
                  </a:rPr>
                  <a:t>), respectively.</a:t>
                </a:r>
                <a:endParaRPr lang="zh-CN" altLang="zh-CN" sz="2100" dirty="0">
                  <a:solidFill>
                    <a:srgbClr val="D6ECFF">
                      <a:lumMod val="10000"/>
                    </a:srgbClr>
                  </a:solidFill>
                  <a:latin typeface="Times New Roman" pitchFamily="18" charset="0"/>
                  <a:ea typeface="宋体" panose="02010600030101010101" pitchFamily="2" charset="-122"/>
                  <a:cs typeface="Times New Roman" pitchFamily="18" charset="0"/>
                </a:endParaRPr>
              </a:p>
            </p:txBody>
          </p:sp>
        </mc:Choice>
        <mc:Fallback xmlns="">
          <p:sp>
            <p:nvSpPr>
              <p:cNvPr id="44" name="文本框 43"/>
              <p:cNvSpPr txBox="1">
                <a:spLocks noRot="1" noChangeAspect="1" noMove="1" noResize="1" noEditPoints="1" noAdjustHandles="1" noChangeArrowheads="1" noChangeShapeType="1" noTextEdit="1"/>
              </p:cNvSpPr>
              <p:nvPr/>
            </p:nvSpPr>
            <p:spPr>
              <a:xfrm>
                <a:off x="401952" y="20191653"/>
                <a:ext cx="9889209" cy="1726053"/>
              </a:xfrm>
              <a:prstGeom prst="rect">
                <a:avLst/>
              </a:prstGeom>
              <a:blipFill>
                <a:blip r:embed="rId6"/>
                <a:stretch>
                  <a:fillRect l="-617" t="-1767" r="-678" b="-60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p:cNvSpPr txBox="1"/>
              <p:nvPr/>
            </p:nvSpPr>
            <p:spPr>
              <a:xfrm>
                <a:off x="1159162" y="28304771"/>
                <a:ext cx="8774490" cy="1402888"/>
              </a:xfrm>
              <a:prstGeom prst="rect">
                <a:avLst/>
              </a:prstGeom>
              <a:noFill/>
            </p:spPr>
            <p:txBody>
              <a:bodyPr wrap="square" lIns="101983" tIns="50992" rIns="101983" bIns="50992" rtlCol="0">
                <a:spAutoFit/>
              </a:bodyPr>
              <a:lstStyle/>
              <a:p>
                <a:pPr algn="just" defTabSz="4960506" eaLnBrk="1" fontAlgn="auto" hangingPunct="1">
                  <a:spcBef>
                    <a:spcPts val="0"/>
                  </a:spcBef>
                  <a:spcAft>
                    <a:spcPts val="0"/>
                  </a:spcAft>
                </a:pPr>
                <a:r>
                  <a:rPr lang="en-US" altLang="zh-CN" sz="2000" b="1" dirty="0">
                    <a:solidFill>
                      <a:srgbClr val="D6ECFF">
                        <a:lumMod val="10000"/>
                      </a:srgbClr>
                    </a:solidFill>
                    <a:latin typeface="Times New Roman" pitchFamily="18" charset="0"/>
                    <a:ea typeface="宋体" panose="02010600030101010101" pitchFamily="2" charset="-122"/>
                    <a:cs typeface="Times New Roman" pitchFamily="18" charset="0"/>
                  </a:rPr>
                  <a:t>Fig. 2.</a:t>
                </a:r>
                <a:r>
                  <a:rPr lang="en-US" altLang="zh-CN" sz="2000" dirty="0">
                    <a:solidFill>
                      <a:srgbClr val="D6ECFF">
                        <a:lumMod val="10000"/>
                      </a:srgbClr>
                    </a:solidFill>
                    <a:latin typeface="Times New Roman" pitchFamily="18" charset="0"/>
                    <a:ea typeface="宋体" panose="02010600030101010101" pitchFamily="2" charset="-122"/>
                    <a:cs typeface="Times New Roman" pitchFamily="18" charset="0"/>
                  </a:rPr>
                  <a:t> </a:t>
                </a:r>
                <a:r>
                  <a:rPr lang="en-US" altLang="zh-CN" sz="2100" dirty="0">
                    <a:solidFill>
                      <a:srgbClr val="D6ECFF">
                        <a:lumMod val="10000"/>
                      </a:srgbClr>
                    </a:solidFill>
                    <a:latin typeface="Times New Roman" pitchFamily="18" charset="0"/>
                    <a:ea typeface="宋体" panose="02010600030101010101" pitchFamily="2" charset="-122"/>
                    <a:cs typeface="Times New Roman" pitchFamily="18" charset="0"/>
                  </a:rPr>
                  <a:t>Mean power spectra (solid black line) in 36 winters of daily OLR anomalies (units: </a:t>
                </a:r>
                <a14:m>
                  <m:oMath xmlns:m="http://schemas.openxmlformats.org/officeDocument/2006/math">
                    <m:r>
                      <m:rPr>
                        <m:sty m:val="p"/>
                      </m:rPr>
                      <a:rPr lang="en-US" altLang="zh-CN" sz="2100" b="0">
                        <a:solidFill>
                          <a:srgbClr val="D6ECFF">
                            <a:lumMod val="10000"/>
                          </a:srgbClr>
                        </a:solidFill>
                        <a:latin typeface="Cambria Math" panose="02040503050406030204" pitchFamily="18" charset="0"/>
                        <a:ea typeface="宋体" panose="02010600030101010101" pitchFamily="2" charset="-122"/>
                        <a:cs typeface="Times New Roman" pitchFamily="18" charset="0"/>
                      </a:rPr>
                      <m:t>W</m:t>
                    </m:r>
                    <m:r>
                      <a:rPr lang="en-US" altLang="zh-CN" sz="2100" b="0">
                        <a:solidFill>
                          <a:srgbClr val="D6ECFF">
                            <a:lumMod val="10000"/>
                          </a:srgbClr>
                        </a:solidFill>
                        <a:latin typeface="Cambria Math" panose="02040503050406030204" pitchFamily="18" charset="0"/>
                        <a:ea typeface="宋体" panose="02010600030101010101" pitchFamily="2" charset="-122"/>
                        <a:cs typeface="Times New Roman" pitchFamily="18" charset="0"/>
                      </a:rPr>
                      <m:t>/</m:t>
                    </m:r>
                    <m:sSup>
                      <m:sSupPr>
                        <m:ctrlPr>
                          <a:rPr lang="zh-CN" altLang="zh-CN" sz="2100" i="1">
                            <a:solidFill>
                              <a:srgbClr val="D6ECFF">
                                <a:lumMod val="10000"/>
                              </a:srgbClr>
                            </a:solidFill>
                            <a:latin typeface="Cambria Math" panose="02040503050406030204" pitchFamily="18" charset="0"/>
                            <a:ea typeface="宋体" panose="02010600030101010101" pitchFamily="2" charset="-122"/>
                            <a:cs typeface="Times New Roman" pitchFamily="18" charset="0"/>
                          </a:rPr>
                        </m:ctrlPr>
                      </m:sSupPr>
                      <m:e>
                        <m:r>
                          <m:rPr>
                            <m:sty m:val="p"/>
                          </m:rPr>
                          <a:rPr lang="en-US" altLang="zh-CN" sz="2100" b="0" i="1">
                            <a:solidFill>
                              <a:srgbClr val="D6ECFF">
                                <a:lumMod val="10000"/>
                              </a:srgbClr>
                            </a:solidFill>
                            <a:latin typeface="Cambria Math" panose="02040503050406030204" pitchFamily="18" charset="0"/>
                            <a:ea typeface="宋体" panose="02010600030101010101" pitchFamily="2" charset="-122"/>
                            <a:cs typeface="Times New Roman" pitchFamily="18" charset="0"/>
                          </a:rPr>
                          <m:t>m</m:t>
                        </m:r>
                      </m:e>
                      <m:sup>
                        <m:r>
                          <a:rPr lang="en-US" altLang="zh-CN" sz="2100" b="0">
                            <a:solidFill>
                              <a:srgbClr val="D6ECFF">
                                <a:lumMod val="10000"/>
                              </a:srgbClr>
                            </a:solidFill>
                            <a:latin typeface="Cambria Math" panose="02040503050406030204" pitchFamily="18" charset="0"/>
                            <a:ea typeface="宋体" panose="02010600030101010101" pitchFamily="2" charset="-122"/>
                            <a:cs typeface="Times New Roman" pitchFamily="18" charset="0"/>
                          </a:rPr>
                          <m:t>2</m:t>
                        </m:r>
                      </m:sup>
                    </m:sSup>
                  </m:oMath>
                </a14:m>
                <a:r>
                  <a:rPr lang="en-US" altLang="zh-CN" sz="2100" dirty="0">
                    <a:solidFill>
                      <a:srgbClr val="D6ECFF">
                        <a:lumMod val="10000"/>
                      </a:srgbClr>
                    </a:solidFill>
                    <a:latin typeface="Times New Roman" pitchFamily="18" charset="0"/>
                    <a:ea typeface="宋体" panose="02010600030101010101" pitchFamily="2" charset="-122"/>
                    <a:cs typeface="Times New Roman" pitchFamily="18" charset="0"/>
                  </a:rPr>
                  <a:t>) averaged over the region of (a) EPH, (b) SPCZ. (c-d) and (e-f) are same as (a-b), but for the zonal and meridional wind anomalies (units: </a:t>
                </a:r>
                <a14:m>
                  <m:oMath xmlns:m="http://schemas.openxmlformats.org/officeDocument/2006/math">
                    <m:r>
                      <m:rPr>
                        <m:sty m:val="p"/>
                      </m:rPr>
                      <a:rPr lang="en-US" altLang="zh-CN" sz="2100" b="0">
                        <a:solidFill>
                          <a:srgbClr val="D6ECFF">
                            <a:lumMod val="10000"/>
                          </a:srgbClr>
                        </a:solidFill>
                        <a:latin typeface="Cambria Math" panose="02040503050406030204" pitchFamily="18" charset="0"/>
                        <a:ea typeface="宋体" panose="02010600030101010101" pitchFamily="2" charset="-122"/>
                        <a:cs typeface="Times New Roman" pitchFamily="18" charset="0"/>
                      </a:rPr>
                      <m:t>m</m:t>
                    </m:r>
                    <m:r>
                      <a:rPr lang="en-US" altLang="zh-CN" sz="2100" b="0">
                        <a:solidFill>
                          <a:srgbClr val="D6ECFF">
                            <a:lumMod val="10000"/>
                          </a:srgbClr>
                        </a:solidFill>
                        <a:latin typeface="Cambria Math" panose="02040503050406030204" pitchFamily="18" charset="0"/>
                        <a:ea typeface="宋体" panose="02010600030101010101" pitchFamily="2" charset="-122"/>
                        <a:cs typeface="Times New Roman" pitchFamily="18" charset="0"/>
                      </a:rPr>
                      <m:t>/</m:t>
                    </m:r>
                    <m:r>
                      <m:rPr>
                        <m:sty m:val="p"/>
                      </m:rPr>
                      <a:rPr lang="en-US" altLang="zh-CN" sz="2100" b="0">
                        <a:solidFill>
                          <a:srgbClr val="D6ECFF">
                            <a:lumMod val="10000"/>
                          </a:srgbClr>
                        </a:solidFill>
                        <a:latin typeface="Cambria Math" panose="02040503050406030204" pitchFamily="18" charset="0"/>
                        <a:ea typeface="宋体" panose="02010600030101010101" pitchFamily="2" charset="-122"/>
                        <a:cs typeface="Times New Roman" pitchFamily="18" charset="0"/>
                      </a:rPr>
                      <m:t>s</m:t>
                    </m:r>
                  </m:oMath>
                </a14:m>
                <a:r>
                  <a:rPr lang="en-US" altLang="zh-CN" sz="2100" dirty="0">
                    <a:solidFill>
                      <a:srgbClr val="D6ECFF">
                        <a:lumMod val="10000"/>
                      </a:srgbClr>
                    </a:solidFill>
                    <a:latin typeface="Times New Roman" pitchFamily="18" charset="0"/>
                    <a:ea typeface="宋体" panose="02010600030101010101" pitchFamily="2" charset="-122"/>
                    <a:cs typeface="Times New Roman" pitchFamily="18" charset="0"/>
                  </a:rPr>
                  <a:t>), respectively. </a:t>
                </a:r>
                <a:endParaRPr lang="zh-CN" altLang="zh-CN" sz="2100" dirty="0">
                  <a:solidFill>
                    <a:srgbClr val="D6ECFF">
                      <a:lumMod val="10000"/>
                    </a:srgbClr>
                  </a:solidFill>
                  <a:latin typeface="Times New Roman" pitchFamily="18" charset="0"/>
                  <a:ea typeface="宋体" panose="02010600030101010101" pitchFamily="2" charset="-122"/>
                  <a:cs typeface="Times New Roman" pitchFamily="18" charset="0"/>
                </a:endParaRPr>
              </a:p>
            </p:txBody>
          </p:sp>
        </mc:Choice>
        <mc:Fallback xmlns="">
          <p:sp>
            <p:nvSpPr>
              <p:cNvPr id="45" name="文本框 44"/>
              <p:cNvSpPr txBox="1">
                <a:spLocks noRot="1" noChangeAspect="1" noMove="1" noResize="1" noEditPoints="1" noAdjustHandles="1" noChangeArrowheads="1" noChangeShapeType="1" noTextEdit="1"/>
              </p:cNvSpPr>
              <p:nvPr/>
            </p:nvSpPr>
            <p:spPr>
              <a:xfrm>
                <a:off x="1159162" y="28304771"/>
                <a:ext cx="8774490" cy="1402888"/>
              </a:xfrm>
              <a:prstGeom prst="rect">
                <a:avLst/>
              </a:prstGeom>
              <a:blipFill>
                <a:blip r:embed="rId7"/>
                <a:stretch>
                  <a:fillRect l="-694" t="-2174" r="-694" b="-78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p:cNvSpPr txBox="1"/>
              <p:nvPr/>
            </p:nvSpPr>
            <p:spPr>
              <a:xfrm>
                <a:off x="17572471" y="5253654"/>
                <a:ext cx="7298376" cy="3657799"/>
              </a:xfrm>
              <a:prstGeom prst="rect">
                <a:avLst/>
              </a:prstGeom>
              <a:noFill/>
            </p:spPr>
            <p:txBody>
              <a:bodyPr wrap="square" lIns="101983" tIns="50992" rIns="101983" bIns="50992" rtlCol="0">
                <a:spAutoFit/>
              </a:bodyPr>
              <a:lstStyle/>
              <a:p>
                <a:pPr algn="just" defTabSz="4960506" eaLnBrk="1" fontAlgn="auto" hangingPunct="1">
                  <a:spcBef>
                    <a:spcPts val="0"/>
                  </a:spcBef>
                  <a:spcAft>
                    <a:spcPts val="0"/>
                  </a:spcAft>
                </a:pPr>
                <a:r>
                  <a:rPr lang="en-US" altLang="zh-CN" sz="2000" b="1" dirty="0">
                    <a:solidFill>
                      <a:srgbClr val="D6ECFF">
                        <a:lumMod val="10000"/>
                      </a:srgbClr>
                    </a:solidFill>
                    <a:latin typeface="Times New Roman" pitchFamily="18" charset="0"/>
                    <a:ea typeface="宋体" panose="02010600030101010101" pitchFamily="2" charset="-122"/>
                    <a:cs typeface="Times New Roman" pitchFamily="18" charset="0"/>
                  </a:rPr>
                  <a:t>Left: Fig. 3.</a:t>
                </a:r>
                <a:r>
                  <a:rPr lang="en-US" altLang="zh-CN" sz="2000" dirty="0">
                    <a:solidFill>
                      <a:srgbClr val="D6ECFF">
                        <a:lumMod val="10000"/>
                      </a:srgbClr>
                    </a:solidFill>
                    <a:latin typeface="Times New Roman" pitchFamily="18" charset="0"/>
                    <a:ea typeface="宋体" panose="02010600030101010101" pitchFamily="2" charset="-122"/>
                    <a:cs typeface="Times New Roman" pitchFamily="18" charset="0"/>
                  </a:rPr>
                  <a:t> </a:t>
                </a:r>
                <a:r>
                  <a:rPr lang="en-US" altLang="zh-CN" sz="2100" dirty="0">
                    <a:solidFill>
                      <a:srgbClr val="D6ECFF">
                        <a:lumMod val="10000"/>
                      </a:srgbClr>
                    </a:solidFill>
                    <a:latin typeface="Times New Roman" pitchFamily="18" charset="0"/>
                    <a:ea typeface="宋体" panose="02010600030101010101" pitchFamily="2" charset="-122"/>
                    <a:cs typeface="Times New Roman" pitchFamily="18" charset="0"/>
                  </a:rPr>
                  <a:t>Spatial patterns of the first two EEOF mode of 10-20 day filtered OLR anomalies (CI = 3</a:t>
                </a:r>
                <a14:m>
                  <m:oMath xmlns:m="http://schemas.openxmlformats.org/officeDocument/2006/math">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 </m:t>
                    </m:r>
                    <m:r>
                      <m:rPr>
                        <m:sty m:val="p"/>
                      </m:rP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W</m:t>
                    </m:r>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m:t>
                    </m:r>
                    <m:sSup>
                      <m:sSupPr>
                        <m:ctrlPr>
                          <a:rPr lang="zh-CN" altLang="zh-CN" sz="2100" i="1">
                            <a:solidFill>
                              <a:srgbClr val="D6ECFF">
                                <a:lumMod val="10000"/>
                              </a:srgbClr>
                            </a:solidFill>
                            <a:latin typeface="Cambria Math" panose="02040503050406030204" pitchFamily="18" charset="0"/>
                            <a:ea typeface="宋体" panose="02010600030101010101" pitchFamily="2" charset="-122"/>
                            <a:cs typeface="Times New Roman" pitchFamily="18" charset="0"/>
                          </a:rPr>
                        </m:ctrlPr>
                      </m:sSupPr>
                      <m:e>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𝑚</m:t>
                        </m:r>
                      </m:e>
                      <m:sup>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2</m:t>
                        </m:r>
                      </m:sup>
                    </m:sSup>
                  </m:oMath>
                </a14:m>
                <a:r>
                  <a:rPr lang="en-US" altLang="zh-CN" sz="2100" dirty="0">
                    <a:solidFill>
                      <a:srgbClr val="D6ECFF">
                        <a:lumMod val="10000"/>
                      </a:srgbClr>
                    </a:solidFill>
                    <a:latin typeface="Times New Roman" pitchFamily="18" charset="0"/>
                    <a:ea typeface="宋体" panose="02010600030101010101" pitchFamily="2" charset="-122"/>
                    <a:cs typeface="Times New Roman" pitchFamily="18" charset="0"/>
                  </a:rPr>
                  <a:t>) over (</a:t>
                </a:r>
                <a14:m>
                  <m:oMath xmlns:m="http://schemas.openxmlformats.org/officeDocument/2006/math">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0°−30°</m:t>
                    </m:r>
                    <m:r>
                      <m:rPr>
                        <m:sty m:val="p"/>
                      </m:rP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N</m:t>
                    </m:r>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 120°</m:t>
                    </m:r>
                    <m:r>
                      <m:rPr>
                        <m:sty m:val="p"/>
                      </m:rP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E</m:t>
                    </m:r>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−180°</m:t>
                    </m:r>
                    <m:r>
                      <m:rPr>
                        <m:sty m:val="p"/>
                      </m:rP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E</m:t>
                    </m:r>
                  </m:oMath>
                </a14:m>
                <a:r>
                  <a:rPr lang="en-US" altLang="zh-CN" sz="2100" dirty="0">
                    <a:solidFill>
                      <a:srgbClr val="D6ECFF">
                        <a:lumMod val="10000"/>
                      </a:srgbClr>
                    </a:solidFill>
                    <a:latin typeface="Times New Roman" pitchFamily="18" charset="0"/>
                    <a:ea typeface="宋体" panose="02010600030101010101" pitchFamily="2" charset="-122"/>
                    <a:cs typeface="Times New Roman" pitchFamily="18" charset="0"/>
                  </a:rPr>
                  <a:t>) at (a, d) day </a:t>
                </a:r>
                <a14:m>
                  <m:oMath xmlns:m="http://schemas.openxmlformats.org/officeDocument/2006/math">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−4</m:t>
                    </m:r>
                  </m:oMath>
                </a14:m>
                <a:r>
                  <a:rPr lang="en-US" altLang="zh-CN" sz="2100" dirty="0">
                    <a:solidFill>
                      <a:srgbClr val="D6ECFF">
                        <a:lumMod val="10000"/>
                      </a:srgbClr>
                    </a:solidFill>
                    <a:latin typeface="Times New Roman" pitchFamily="18" charset="0"/>
                    <a:ea typeface="宋体" panose="02010600030101010101" pitchFamily="2" charset="-122"/>
                    <a:cs typeface="Times New Roman" pitchFamily="18" charset="0"/>
                  </a:rPr>
                  <a:t>, (b, e) day </a:t>
                </a:r>
                <a14:m>
                  <m:oMath xmlns:m="http://schemas.openxmlformats.org/officeDocument/2006/math">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−2</m:t>
                    </m:r>
                  </m:oMath>
                </a14:m>
                <a:r>
                  <a:rPr lang="en-US" altLang="zh-CN" sz="2100" dirty="0">
                    <a:solidFill>
                      <a:srgbClr val="D6ECFF">
                        <a:lumMod val="10000"/>
                      </a:srgbClr>
                    </a:solidFill>
                    <a:latin typeface="Times New Roman" pitchFamily="18" charset="0"/>
                    <a:ea typeface="宋体" panose="02010600030101010101" pitchFamily="2" charset="-122"/>
                    <a:cs typeface="Times New Roman" pitchFamily="18" charset="0"/>
                  </a:rPr>
                  <a:t>, and (c, f) day 0, respectively. The percentage of variance explained by the first mode and second mode is 10.9% and 9.6%, respectively. (g) The lead-lag correlation between PC &amp; PC2.</a:t>
                </a:r>
              </a:p>
              <a:p>
                <a:pPr algn="just" defTabSz="4960506" eaLnBrk="1" fontAlgn="auto" hangingPunct="1">
                  <a:spcBef>
                    <a:spcPts val="0"/>
                  </a:spcBef>
                  <a:spcAft>
                    <a:spcPts val="0"/>
                  </a:spcAft>
                </a:pPr>
                <a:endParaRPr lang="en-US" altLang="zh-CN" sz="2100" dirty="0">
                  <a:solidFill>
                    <a:srgbClr val="D6ECFF">
                      <a:lumMod val="10000"/>
                    </a:srgbClr>
                  </a:solidFill>
                  <a:latin typeface="Times New Roman" pitchFamily="18" charset="0"/>
                  <a:ea typeface="宋体" panose="02010600030101010101" pitchFamily="2" charset="-122"/>
                  <a:cs typeface="Times New Roman" pitchFamily="18" charset="0"/>
                </a:endParaRPr>
              </a:p>
              <a:p>
                <a:pPr algn="just" defTabSz="4960506" eaLnBrk="1" fontAlgn="auto" hangingPunct="1">
                  <a:spcBef>
                    <a:spcPts val="0"/>
                  </a:spcBef>
                  <a:spcAft>
                    <a:spcPts val="0"/>
                  </a:spcAft>
                </a:pPr>
                <a:r>
                  <a:rPr lang="en-US" altLang="zh-CN" sz="2100" b="1" dirty="0">
                    <a:solidFill>
                      <a:srgbClr val="D6ECFF">
                        <a:lumMod val="10000"/>
                      </a:srgbClr>
                    </a:solidFill>
                    <a:latin typeface="Times New Roman" pitchFamily="18" charset="0"/>
                    <a:ea typeface="宋体" panose="02010600030101010101" pitchFamily="2" charset="-122"/>
                    <a:cs typeface="Times New Roman" pitchFamily="18" charset="0"/>
                  </a:rPr>
                  <a:t>Right: Fig4. </a:t>
                </a:r>
                <a:r>
                  <a:rPr lang="en-US" altLang="zh-CN" sz="2100" dirty="0">
                    <a:solidFill>
                      <a:srgbClr val="D6ECFF">
                        <a:lumMod val="10000"/>
                      </a:srgbClr>
                    </a:solidFill>
                    <a:latin typeface="Times New Roman" pitchFamily="18" charset="0"/>
                    <a:ea typeface="宋体" panose="02010600030101010101" pitchFamily="2" charset="-122"/>
                    <a:cs typeface="Times New Roman" pitchFamily="18" charset="0"/>
                  </a:rPr>
                  <a:t>Regressed filtered OLR anomalies (SI = 3</a:t>
                </a:r>
                <a14:m>
                  <m:oMath xmlns:m="http://schemas.openxmlformats.org/officeDocument/2006/math">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 </m:t>
                    </m:r>
                    <m:r>
                      <m:rPr>
                        <m:sty m:val="p"/>
                      </m:rP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W</m:t>
                    </m:r>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m:t>
                    </m:r>
                    <m:sSup>
                      <m:sSupPr>
                        <m:ctrlPr>
                          <a:rPr lang="zh-CN" altLang="zh-CN" sz="2100" i="1">
                            <a:solidFill>
                              <a:srgbClr val="D6ECFF">
                                <a:lumMod val="10000"/>
                              </a:srgbClr>
                            </a:solidFill>
                            <a:latin typeface="Cambria Math" panose="02040503050406030204" pitchFamily="18" charset="0"/>
                            <a:ea typeface="宋体" panose="02010600030101010101" pitchFamily="2" charset="-122"/>
                            <a:cs typeface="Times New Roman" pitchFamily="18" charset="0"/>
                          </a:rPr>
                        </m:ctrlPr>
                      </m:sSupPr>
                      <m:e>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𝑚</m:t>
                        </m:r>
                      </m:e>
                      <m:sup>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2</m:t>
                        </m:r>
                      </m:sup>
                    </m:sSup>
                  </m:oMath>
                </a14:m>
                <a:r>
                  <a:rPr lang="en-US" altLang="zh-CN" sz="2100" dirty="0">
                    <a:solidFill>
                      <a:srgbClr val="D6ECFF">
                        <a:lumMod val="10000"/>
                      </a:srgbClr>
                    </a:solidFill>
                    <a:latin typeface="Times New Roman" pitchFamily="18" charset="0"/>
                    <a:ea typeface="宋体" panose="02010600030101010101" pitchFamily="2" charset="-122"/>
                    <a:cs typeface="Times New Roman" pitchFamily="18" charset="0"/>
                  </a:rPr>
                  <a:t>) and the vertical integral diabatic heating anomalies (CI = </a:t>
                </a:r>
                <a14:m>
                  <m:oMath xmlns:m="http://schemas.openxmlformats.org/officeDocument/2006/math">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1×</m:t>
                    </m:r>
                    <m:sSup>
                      <m:sSupPr>
                        <m:ctrlPr>
                          <a:rPr lang="zh-CN" altLang="zh-CN" sz="2100" i="1">
                            <a:solidFill>
                              <a:srgbClr val="D6ECFF">
                                <a:lumMod val="10000"/>
                              </a:srgbClr>
                            </a:solidFill>
                            <a:latin typeface="Cambria Math" panose="02040503050406030204" pitchFamily="18" charset="0"/>
                            <a:ea typeface="宋体" panose="02010600030101010101" pitchFamily="2" charset="-122"/>
                            <a:cs typeface="Times New Roman" pitchFamily="18" charset="0"/>
                          </a:rPr>
                        </m:ctrlPr>
                      </m:sSupPr>
                      <m:e>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10</m:t>
                        </m:r>
                      </m:e>
                      <m:sup>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4</m:t>
                        </m:r>
                      </m:sup>
                    </m:sSup>
                  </m:oMath>
                </a14:m>
                <a:r>
                  <a:rPr lang="en-US" altLang="zh-CN" sz="2100" dirty="0">
                    <a:solidFill>
                      <a:srgbClr val="D6ECFF">
                        <a:lumMod val="10000"/>
                      </a:srgbClr>
                    </a:solidFill>
                    <a:latin typeface="Times New Roman" pitchFamily="18" charset="0"/>
                    <a:ea typeface="宋体" panose="02010600030101010101" pitchFamily="2" charset="-122"/>
                    <a:cs typeface="Times New Roman" pitchFamily="18" charset="0"/>
                  </a:rPr>
                  <a:t> k/day) onto the QBWO index at (a) day -4, (b) day -2, (c) day 0, (d) day +2, (e) day +4, (f) day +6, respectively.</a:t>
                </a:r>
                <a:endParaRPr lang="zh-CN" altLang="zh-CN" sz="2100" dirty="0">
                  <a:solidFill>
                    <a:srgbClr val="D6ECFF">
                      <a:lumMod val="10000"/>
                    </a:srgbClr>
                  </a:solidFill>
                  <a:latin typeface="Times New Roman" pitchFamily="18" charset="0"/>
                  <a:ea typeface="宋体" panose="02010600030101010101" pitchFamily="2" charset="-122"/>
                  <a:cs typeface="Times New Roman" pitchFamily="18" charset="0"/>
                </a:endParaRPr>
              </a:p>
            </p:txBody>
          </p:sp>
        </mc:Choice>
        <mc:Fallback xmlns="">
          <p:sp>
            <p:nvSpPr>
              <p:cNvPr id="48" name="文本框 47"/>
              <p:cNvSpPr txBox="1">
                <a:spLocks noRot="1" noChangeAspect="1" noMove="1" noResize="1" noEditPoints="1" noAdjustHandles="1" noChangeArrowheads="1" noChangeShapeType="1" noTextEdit="1"/>
              </p:cNvSpPr>
              <p:nvPr/>
            </p:nvSpPr>
            <p:spPr>
              <a:xfrm>
                <a:off x="17572471" y="5253654"/>
                <a:ext cx="7298376" cy="3657799"/>
              </a:xfrm>
              <a:prstGeom prst="rect">
                <a:avLst/>
              </a:prstGeom>
              <a:blipFill>
                <a:blip r:embed="rId8"/>
                <a:stretch>
                  <a:fillRect l="-919" t="-1000" r="-835" b="-21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Text Box 40"/>
              <p:cNvSpPr txBox="1">
                <a:spLocks noChangeArrowheads="1"/>
              </p:cNvSpPr>
              <p:nvPr/>
            </p:nvSpPr>
            <p:spPr bwMode="auto">
              <a:xfrm>
                <a:off x="32679497" y="10880004"/>
                <a:ext cx="9523774" cy="14069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67243" tIns="83622" rIns="167243" bIns="83622">
                <a:spAutoFit/>
              </a:bodyPr>
              <a:lstStyle>
                <a:lvl1pPr defTabSz="5330825" eaLnBrk="0" hangingPunct="0">
                  <a:defRPr sz="10400">
                    <a:solidFill>
                      <a:schemeClr val="tx1"/>
                    </a:solidFill>
                    <a:latin typeface="Arial" panose="020B0604020202020204" pitchFamily="34" charset="0"/>
                    <a:cs typeface="Arial" panose="020B0604020202020204" pitchFamily="34" charset="0"/>
                  </a:defRPr>
                </a:lvl1pPr>
                <a:lvl2pPr marL="742950" indent="-285750" defTabSz="5330825" eaLnBrk="0" hangingPunct="0">
                  <a:defRPr sz="10400">
                    <a:solidFill>
                      <a:schemeClr val="tx1"/>
                    </a:solidFill>
                    <a:latin typeface="Arial" panose="020B0604020202020204" pitchFamily="34" charset="0"/>
                    <a:cs typeface="Arial" panose="020B0604020202020204" pitchFamily="34" charset="0"/>
                  </a:defRPr>
                </a:lvl2pPr>
                <a:lvl3pPr marL="1143000" indent="-228600" defTabSz="5330825" eaLnBrk="0" hangingPunct="0">
                  <a:defRPr sz="10400">
                    <a:solidFill>
                      <a:schemeClr val="tx1"/>
                    </a:solidFill>
                    <a:latin typeface="Arial" panose="020B0604020202020204" pitchFamily="34" charset="0"/>
                    <a:cs typeface="Arial" panose="020B0604020202020204" pitchFamily="34" charset="0"/>
                  </a:defRPr>
                </a:lvl3pPr>
                <a:lvl4pPr marL="1600200" indent="-228600" defTabSz="5330825" eaLnBrk="0" hangingPunct="0">
                  <a:defRPr sz="10400">
                    <a:solidFill>
                      <a:schemeClr val="tx1"/>
                    </a:solidFill>
                    <a:latin typeface="Arial" panose="020B0604020202020204" pitchFamily="34" charset="0"/>
                    <a:cs typeface="Arial" panose="020B0604020202020204" pitchFamily="34" charset="0"/>
                  </a:defRPr>
                </a:lvl4pPr>
                <a:lvl5pPr marL="2057400" indent="-228600" defTabSz="5330825" eaLnBrk="0" hangingPunct="0">
                  <a:defRPr sz="10400">
                    <a:solidFill>
                      <a:schemeClr val="tx1"/>
                    </a:solidFill>
                    <a:latin typeface="Arial" panose="020B0604020202020204" pitchFamily="34" charset="0"/>
                    <a:cs typeface="Arial" panose="020B0604020202020204" pitchFamily="34" charset="0"/>
                  </a:defRPr>
                </a:lvl5pPr>
                <a:lvl6pPr marL="25146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6pPr>
                <a:lvl7pPr marL="29718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7pPr>
                <a:lvl8pPr marL="34290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8pPr>
                <a:lvl9pPr marL="38862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9pPr>
              </a:lstStyle>
              <a:p>
                <a:pPr algn="just" defTabSz="4960506" eaLnBrk="1" fontAlgn="auto" hangingPunct="1">
                  <a:spcBef>
                    <a:spcPts val="0"/>
                  </a:spcBef>
                  <a:spcAft>
                    <a:spcPts val="0"/>
                  </a:spcAft>
                </a:pPr>
                <a:r>
                  <a:rPr lang="en-US" altLang="zh-CN" sz="2000" b="1" dirty="0">
                    <a:solidFill>
                      <a:srgbClr val="D6ECFF">
                        <a:lumMod val="10000"/>
                      </a:srgbClr>
                    </a:solidFill>
                    <a:latin typeface="Times New Roman" pitchFamily="18" charset="0"/>
                    <a:ea typeface="宋体" panose="02010600030101010101" pitchFamily="2" charset="-122"/>
                    <a:cs typeface="Times New Roman" pitchFamily="18" charset="0"/>
                  </a:rPr>
                  <a:t>Fig. 8. </a:t>
                </a:r>
                <a:r>
                  <a:rPr lang="en-US" altLang="zh-CN" sz="2000" dirty="0">
                    <a:solidFill>
                      <a:srgbClr val="D6ECFF">
                        <a:lumMod val="10000"/>
                      </a:srgbClr>
                    </a:solidFill>
                    <a:latin typeface="Times New Roman" pitchFamily="18" charset="0"/>
                    <a:ea typeface="宋体" panose="02010600030101010101" pitchFamily="2" charset="-122"/>
                    <a:cs typeface="Times New Roman" pitchFamily="18" charset="0"/>
                  </a:rPr>
                  <a:t>(a-b) same as Figures 7b and 5e, but for the composite events of both with Asian jet RWT and EPH heating. (c-d) for the composite events only with EPH heating. (e) The winter-mean 200hPa zonal wind (CI = 10 m/s) and meridional gradient of absolute vorticity (SI = </a:t>
                </a:r>
                <a14:m>
                  <m:oMath xmlns:m="http://schemas.openxmlformats.org/officeDocument/2006/math">
                    <m:r>
                      <a:rPr lang="en-US" altLang="zh-CN" sz="2000" b="0">
                        <a:solidFill>
                          <a:srgbClr val="D6ECFF">
                            <a:lumMod val="10000"/>
                          </a:srgbClr>
                        </a:solidFill>
                        <a:latin typeface="Cambria Math" panose="02040503050406030204" pitchFamily="18" charset="0"/>
                        <a:ea typeface="宋体" panose="02010600030101010101" pitchFamily="2" charset="-122"/>
                        <a:cs typeface="Times New Roman" pitchFamily="18" charset="0"/>
                      </a:rPr>
                      <m:t>0.2×</m:t>
                    </m:r>
                    <m:sSup>
                      <m:sSupPr>
                        <m:ctrlPr>
                          <a:rPr lang="zh-CN" altLang="zh-CN" sz="2000" i="1">
                            <a:solidFill>
                              <a:srgbClr val="D6ECFF">
                                <a:lumMod val="10000"/>
                              </a:srgbClr>
                            </a:solidFill>
                            <a:latin typeface="Cambria Math" panose="02040503050406030204" pitchFamily="18" charset="0"/>
                            <a:ea typeface="宋体" panose="02010600030101010101" pitchFamily="2" charset="-122"/>
                            <a:cs typeface="Times New Roman" pitchFamily="18" charset="0"/>
                          </a:rPr>
                        </m:ctrlPr>
                      </m:sSupPr>
                      <m:e>
                        <m:r>
                          <a:rPr lang="en-US" altLang="zh-CN" sz="2000" b="0">
                            <a:solidFill>
                              <a:srgbClr val="D6ECFF">
                                <a:lumMod val="10000"/>
                              </a:srgbClr>
                            </a:solidFill>
                            <a:latin typeface="Cambria Math" panose="02040503050406030204" pitchFamily="18" charset="0"/>
                            <a:ea typeface="宋体" panose="02010600030101010101" pitchFamily="2" charset="-122"/>
                            <a:cs typeface="Times New Roman" pitchFamily="18" charset="0"/>
                          </a:rPr>
                          <m:t>10</m:t>
                        </m:r>
                      </m:e>
                      <m:sup>
                        <m:r>
                          <a:rPr lang="en-US" altLang="zh-CN" sz="2000" b="0">
                            <a:solidFill>
                              <a:srgbClr val="D6ECFF">
                                <a:lumMod val="10000"/>
                              </a:srgbClr>
                            </a:solidFill>
                            <a:latin typeface="Cambria Math" panose="02040503050406030204" pitchFamily="18" charset="0"/>
                            <a:ea typeface="宋体" panose="02010600030101010101" pitchFamily="2" charset="-122"/>
                            <a:cs typeface="Times New Roman" pitchFamily="18" charset="0"/>
                          </a:rPr>
                          <m:t>−10</m:t>
                        </m:r>
                      </m:sup>
                    </m:sSup>
                    <m:sSup>
                      <m:sSupPr>
                        <m:ctrlPr>
                          <a:rPr lang="zh-CN" altLang="zh-CN" sz="2000" i="1">
                            <a:solidFill>
                              <a:srgbClr val="D6ECFF">
                                <a:lumMod val="10000"/>
                              </a:srgbClr>
                            </a:solidFill>
                            <a:latin typeface="Cambria Math" panose="02040503050406030204" pitchFamily="18" charset="0"/>
                            <a:ea typeface="宋体" panose="02010600030101010101" pitchFamily="2" charset="-122"/>
                            <a:cs typeface="Times New Roman" pitchFamily="18" charset="0"/>
                          </a:rPr>
                        </m:ctrlPr>
                      </m:sSupPr>
                      <m:e>
                        <m:r>
                          <m:rPr>
                            <m:sty m:val="p"/>
                          </m:rPr>
                          <a:rPr lang="en-US" altLang="zh-CN" sz="2000" b="0" i="1">
                            <a:solidFill>
                              <a:srgbClr val="D6ECFF">
                                <a:lumMod val="10000"/>
                              </a:srgbClr>
                            </a:solidFill>
                            <a:latin typeface="Cambria Math" panose="02040503050406030204" pitchFamily="18" charset="0"/>
                            <a:ea typeface="宋体" panose="02010600030101010101" pitchFamily="2" charset="-122"/>
                            <a:cs typeface="Times New Roman" pitchFamily="18" charset="0"/>
                          </a:rPr>
                          <m:t>m</m:t>
                        </m:r>
                      </m:e>
                      <m:sup>
                        <m:r>
                          <a:rPr lang="en-US" altLang="zh-CN" sz="2000" b="0">
                            <a:solidFill>
                              <a:srgbClr val="D6ECFF">
                                <a:lumMod val="10000"/>
                              </a:srgbClr>
                            </a:solidFill>
                            <a:latin typeface="Cambria Math" panose="02040503050406030204" pitchFamily="18" charset="0"/>
                            <a:ea typeface="宋体" panose="02010600030101010101" pitchFamily="2" charset="-122"/>
                            <a:cs typeface="Times New Roman" pitchFamily="18" charset="0"/>
                          </a:rPr>
                          <m:t>−1</m:t>
                        </m:r>
                      </m:sup>
                    </m:sSup>
                    <m:sSup>
                      <m:sSupPr>
                        <m:ctrlPr>
                          <a:rPr lang="zh-CN" altLang="zh-CN" sz="2000" i="1">
                            <a:solidFill>
                              <a:srgbClr val="D6ECFF">
                                <a:lumMod val="10000"/>
                              </a:srgbClr>
                            </a:solidFill>
                            <a:latin typeface="Cambria Math" panose="02040503050406030204" pitchFamily="18" charset="0"/>
                            <a:ea typeface="宋体" panose="02010600030101010101" pitchFamily="2" charset="-122"/>
                            <a:cs typeface="Times New Roman" pitchFamily="18" charset="0"/>
                          </a:rPr>
                        </m:ctrlPr>
                      </m:sSupPr>
                      <m:e>
                        <m:r>
                          <m:rPr>
                            <m:sty m:val="p"/>
                          </m:rPr>
                          <a:rPr lang="en-US" altLang="zh-CN" sz="2000" b="0" i="1">
                            <a:solidFill>
                              <a:srgbClr val="D6ECFF">
                                <a:lumMod val="10000"/>
                              </a:srgbClr>
                            </a:solidFill>
                            <a:latin typeface="Cambria Math" panose="02040503050406030204" pitchFamily="18" charset="0"/>
                            <a:ea typeface="宋体" panose="02010600030101010101" pitchFamily="2" charset="-122"/>
                            <a:cs typeface="Times New Roman" pitchFamily="18" charset="0"/>
                          </a:rPr>
                          <m:t>s</m:t>
                        </m:r>
                      </m:e>
                      <m:sup>
                        <m:r>
                          <a:rPr lang="en-US" altLang="zh-CN" sz="2000" b="0">
                            <a:solidFill>
                              <a:srgbClr val="D6ECFF">
                                <a:lumMod val="10000"/>
                              </a:srgbClr>
                            </a:solidFill>
                            <a:latin typeface="Cambria Math" panose="02040503050406030204" pitchFamily="18" charset="0"/>
                            <a:ea typeface="宋体" panose="02010600030101010101" pitchFamily="2" charset="-122"/>
                            <a:cs typeface="Times New Roman" pitchFamily="18" charset="0"/>
                          </a:rPr>
                          <m:t>−1</m:t>
                        </m:r>
                      </m:sup>
                    </m:sSup>
                  </m:oMath>
                </a14:m>
                <a:r>
                  <a:rPr lang="en-US" altLang="zh-CN" sz="2000" dirty="0">
                    <a:solidFill>
                      <a:srgbClr val="D6ECFF">
                        <a:lumMod val="10000"/>
                      </a:srgbClr>
                    </a:solidFill>
                    <a:latin typeface="Times New Roman" pitchFamily="18" charset="0"/>
                    <a:ea typeface="宋体" panose="02010600030101010101" pitchFamily="2" charset="-122"/>
                    <a:cs typeface="Times New Roman" pitchFamily="18" charset="0"/>
                  </a:rPr>
                  <a:t>).</a:t>
                </a:r>
                <a:endParaRPr lang="zh-CN" altLang="zh-CN" sz="2000" dirty="0">
                  <a:solidFill>
                    <a:srgbClr val="D6ECFF">
                      <a:lumMod val="10000"/>
                    </a:srgbClr>
                  </a:solidFill>
                  <a:latin typeface="Times New Roman" pitchFamily="18" charset="0"/>
                  <a:ea typeface="宋体" panose="02010600030101010101" pitchFamily="2" charset="-122"/>
                  <a:cs typeface="Times New Roman" pitchFamily="18" charset="0"/>
                </a:endParaRPr>
              </a:p>
            </p:txBody>
          </p:sp>
        </mc:Choice>
        <mc:Fallback xmlns="">
          <p:sp>
            <p:nvSpPr>
              <p:cNvPr id="49" name="Text Box 40"/>
              <p:cNvSpPr txBox="1">
                <a:spLocks noRot="1" noChangeAspect="1" noMove="1" noResize="1" noEditPoints="1" noAdjustHandles="1" noChangeArrowheads="1" noChangeShapeType="1" noTextEdit="1"/>
              </p:cNvSpPr>
              <p:nvPr/>
            </p:nvSpPr>
            <p:spPr bwMode="auto">
              <a:xfrm>
                <a:off x="32679497" y="10880004"/>
                <a:ext cx="9523774" cy="1406973"/>
              </a:xfrm>
              <a:prstGeom prst="rect">
                <a:avLst/>
              </a:prstGeom>
              <a:blipFill>
                <a:blip r:embed="rId9"/>
                <a:stretch>
                  <a:fillRect b="-389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Text Box 43"/>
              <p:cNvSpPr txBox="1">
                <a:spLocks noChangeArrowheads="1"/>
              </p:cNvSpPr>
              <p:nvPr/>
            </p:nvSpPr>
            <p:spPr bwMode="auto">
              <a:xfrm>
                <a:off x="32400175" y="21937978"/>
                <a:ext cx="9853352" cy="14139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67243" tIns="83622" rIns="167243" bIns="83622">
                <a:spAutoFit/>
              </a:bodyPr>
              <a:lstStyle>
                <a:lvl1pPr defTabSz="5330825" eaLnBrk="0" hangingPunct="0">
                  <a:defRPr sz="10400">
                    <a:solidFill>
                      <a:schemeClr val="tx1"/>
                    </a:solidFill>
                    <a:latin typeface="Arial" panose="020B0604020202020204" pitchFamily="34" charset="0"/>
                    <a:cs typeface="Arial" panose="020B0604020202020204" pitchFamily="34" charset="0"/>
                  </a:defRPr>
                </a:lvl1pPr>
                <a:lvl2pPr marL="742950" indent="-285750" defTabSz="5330825" eaLnBrk="0" hangingPunct="0">
                  <a:defRPr sz="10400">
                    <a:solidFill>
                      <a:schemeClr val="tx1"/>
                    </a:solidFill>
                    <a:latin typeface="Arial" panose="020B0604020202020204" pitchFamily="34" charset="0"/>
                    <a:cs typeface="Arial" panose="020B0604020202020204" pitchFamily="34" charset="0"/>
                  </a:defRPr>
                </a:lvl2pPr>
                <a:lvl3pPr marL="1143000" indent="-228600" defTabSz="5330825" eaLnBrk="0" hangingPunct="0">
                  <a:defRPr sz="10400">
                    <a:solidFill>
                      <a:schemeClr val="tx1"/>
                    </a:solidFill>
                    <a:latin typeface="Arial" panose="020B0604020202020204" pitchFamily="34" charset="0"/>
                    <a:cs typeface="Arial" panose="020B0604020202020204" pitchFamily="34" charset="0"/>
                  </a:defRPr>
                </a:lvl3pPr>
                <a:lvl4pPr marL="1600200" indent="-228600" defTabSz="5330825" eaLnBrk="0" hangingPunct="0">
                  <a:defRPr sz="10400">
                    <a:solidFill>
                      <a:schemeClr val="tx1"/>
                    </a:solidFill>
                    <a:latin typeface="Arial" panose="020B0604020202020204" pitchFamily="34" charset="0"/>
                    <a:cs typeface="Arial" panose="020B0604020202020204" pitchFamily="34" charset="0"/>
                  </a:defRPr>
                </a:lvl4pPr>
                <a:lvl5pPr marL="2057400" indent="-228600" defTabSz="5330825" eaLnBrk="0" hangingPunct="0">
                  <a:defRPr sz="10400">
                    <a:solidFill>
                      <a:schemeClr val="tx1"/>
                    </a:solidFill>
                    <a:latin typeface="Arial" panose="020B0604020202020204" pitchFamily="34" charset="0"/>
                    <a:cs typeface="Arial" panose="020B0604020202020204" pitchFamily="34" charset="0"/>
                  </a:defRPr>
                </a:lvl5pPr>
                <a:lvl6pPr marL="25146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6pPr>
                <a:lvl7pPr marL="29718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7pPr>
                <a:lvl8pPr marL="34290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8pPr>
                <a:lvl9pPr marL="38862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9pPr>
              </a:lstStyle>
              <a:p>
                <a:pPr algn="just" defTabSz="4960506" eaLnBrk="1" fontAlgn="auto" hangingPunct="1">
                  <a:spcBef>
                    <a:spcPts val="0"/>
                  </a:spcBef>
                  <a:spcAft>
                    <a:spcPts val="0"/>
                  </a:spcAft>
                </a:pPr>
                <a:r>
                  <a:rPr lang="en-US" altLang="zh-CN" sz="2000" b="1" dirty="0">
                    <a:solidFill>
                      <a:srgbClr val="D6ECFF">
                        <a:lumMod val="10000"/>
                      </a:srgbClr>
                    </a:solidFill>
                    <a:latin typeface="Times New Roman" pitchFamily="18" charset="0"/>
                    <a:ea typeface="宋体" panose="02010600030101010101" pitchFamily="2" charset="-122"/>
                    <a:cs typeface="Times New Roman" pitchFamily="18" charset="0"/>
                  </a:rPr>
                  <a:t>Fig 9. </a:t>
                </a:r>
                <a:r>
                  <a:rPr lang="en-US" altLang="zh-CN" sz="2000" dirty="0">
                    <a:solidFill>
                      <a:srgbClr val="D6ECFF">
                        <a:lumMod val="10000"/>
                      </a:srgbClr>
                    </a:solidFill>
                    <a:latin typeface="Times New Roman" pitchFamily="18" charset="0"/>
                    <a:ea typeface="宋体" panose="02010600030101010101" pitchFamily="2" charset="-122"/>
                    <a:cs typeface="Times New Roman" pitchFamily="18" charset="0"/>
                  </a:rPr>
                  <a:t>(a) The filtered vertical velocity anomalies (SI = 0.2 Pa/s) at 500hPa and divergence wind at 200hPa at day 0. (b) The Rossby wave source (RWS, SI = </a:t>
                </a:r>
                <a14:m>
                  <m:oMath xmlns:m="http://schemas.openxmlformats.org/officeDocument/2006/math">
                    <m:r>
                      <a:rPr lang="en-US" altLang="zh-CN" sz="2000" b="0">
                        <a:solidFill>
                          <a:srgbClr val="D6ECFF">
                            <a:lumMod val="10000"/>
                          </a:srgbClr>
                        </a:solidFill>
                        <a:latin typeface="Cambria Math" panose="02040503050406030204" pitchFamily="18" charset="0"/>
                        <a:ea typeface="宋体" panose="02010600030101010101" pitchFamily="2" charset="-122"/>
                        <a:cs typeface="Times New Roman" pitchFamily="18" charset="0"/>
                      </a:rPr>
                      <m:t>0.2×</m:t>
                    </m:r>
                    <m:sSup>
                      <m:sSupPr>
                        <m:ctrlPr>
                          <a:rPr lang="zh-CN" altLang="zh-CN" sz="2000" i="1">
                            <a:solidFill>
                              <a:srgbClr val="D6ECFF">
                                <a:lumMod val="10000"/>
                              </a:srgbClr>
                            </a:solidFill>
                            <a:latin typeface="Cambria Math" panose="02040503050406030204" pitchFamily="18" charset="0"/>
                            <a:ea typeface="宋体" panose="02010600030101010101" pitchFamily="2" charset="-122"/>
                            <a:cs typeface="Times New Roman" pitchFamily="18" charset="0"/>
                          </a:rPr>
                        </m:ctrlPr>
                      </m:sSupPr>
                      <m:e>
                        <m:r>
                          <a:rPr lang="en-US" altLang="zh-CN" sz="2000" b="0">
                            <a:solidFill>
                              <a:srgbClr val="D6ECFF">
                                <a:lumMod val="10000"/>
                              </a:srgbClr>
                            </a:solidFill>
                            <a:latin typeface="Cambria Math" panose="02040503050406030204" pitchFamily="18" charset="0"/>
                            <a:ea typeface="宋体" panose="02010600030101010101" pitchFamily="2" charset="-122"/>
                            <a:cs typeface="Times New Roman" pitchFamily="18" charset="0"/>
                          </a:rPr>
                          <m:t>10</m:t>
                        </m:r>
                      </m:e>
                      <m:sup>
                        <m:r>
                          <a:rPr lang="en-US" altLang="zh-CN" sz="2000" b="0">
                            <a:solidFill>
                              <a:srgbClr val="D6ECFF">
                                <a:lumMod val="10000"/>
                              </a:srgbClr>
                            </a:solidFill>
                            <a:latin typeface="Cambria Math" panose="02040503050406030204" pitchFamily="18" charset="0"/>
                            <a:ea typeface="宋体" panose="02010600030101010101" pitchFamily="2" charset="-122"/>
                            <a:cs typeface="Times New Roman" pitchFamily="18" charset="0"/>
                          </a:rPr>
                          <m:t>−10</m:t>
                        </m:r>
                      </m:sup>
                    </m:sSup>
                    <m:sSup>
                      <m:sSupPr>
                        <m:ctrlPr>
                          <a:rPr lang="zh-CN" altLang="zh-CN" sz="2000" i="1">
                            <a:solidFill>
                              <a:srgbClr val="D6ECFF">
                                <a:lumMod val="10000"/>
                              </a:srgbClr>
                            </a:solidFill>
                            <a:latin typeface="Cambria Math" panose="02040503050406030204" pitchFamily="18" charset="0"/>
                            <a:ea typeface="宋体" panose="02010600030101010101" pitchFamily="2" charset="-122"/>
                            <a:cs typeface="Times New Roman" pitchFamily="18" charset="0"/>
                          </a:rPr>
                        </m:ctrlPr>
                      </m:sSupPr>
                      <m:e>
                        <m:r>
                          <m:rPr>
                            <m:sty m:val="p"/>
                          </m:rPr>
                          <a:rPr lang="en-US" altLang="zh-CN" sz="2000" b="0" i="1">
                            <a:solidFill>
                              <a:srgbClr val="D6ECFF">
                                <a:lumMod val="10000"/>
                              </a:srgbClr>
                            </a:solidFill>
                            <a:latin typeface="Cambria Math" panose="02040503050406030204" pitchFamily="18" charset="0"/>
                            <a:ea typeface="宋体" panose="02010600030101010101" pitchFamily="2" charset="-122"/>
                            <a:cs typeface="Times New Roman" pitchFamily="18" charset="0"/>
                          </a:rPr>
                          <m:t>S</m:t>
                        </m:r>
                      </m:e>
                      <m:sup>
                        <m:r>
                          <a:rPr lang="en-US" altLang="zh-CN" sz="2000" b="0">
                            <a:solidFill>
                              <a:srgbClr val="D6ECFF">
                                <a:lumMod val="10000"/>
                              </a:srgbClr>
                            </a:solidFill>
                            <a:latin typeface="Cambria Math" panose="02040503050406030204" pitchFamily="18" charset="0"/>
                            <a:ea typeface="宋体" panose="02010600030101010101" pitchFamily="2" charset="-122"/>
                            <a:cs typeface="Times New Roman" pitchFamily="18" charset="0"/>
                          </a:rPr>
                          <m:t>−2</m:t>
                        </m:r>
                      </m:sup>
                    </m:sSup>
                  </m:oMath>
                </a14:m>
                <a:r>
                  <a:rPr lang="en-US" altLang="zh-CN" sz="2000" dirty="0">
                    <a:solidFill>
                      <a:srgbClr val="D6ECFF">
                        <a:lumMod val="10000"/>
                      </a:srgbClr>
                    </a:solidFill>
                    <a:latin typeface="Times New Roman" pitchFamily="18" charset="0"/>
                    <a:ea typeface="宋体" panose="02010600030101010101" pitchFamily="2" charset="-122"/>
                    <a:cs typeface="Times New Roman" pitchFamily="18" charset="0"/>
                  </a:rPr>
                  <a:t>) at day +2. (c) The vertical averaged barotropic energy and (f) baroclinic energy conversion (SI = </a:t>
                </a:r>
                <a14:m>
                  <m:oMath xmlns:m="http://schemas.openxmlformats.org/officeDocument/2006/math">
                    <m:r>
                      <a:rPr lang="en-US" altLang="zh-CN" sz="2000" b="0">
                        <a:solidFill>
                          <a:srgbClr val="D6ECFF">
                            <a:lumMod val="10000"/>
                          </a:srgbClr>
                        </a:solidFill>
                        <a:latin typeface="Cambria Math" panose="02040503050406030204" pitchFamily="18" charset="0"/>
                        <a:ea typeface="宋体" panose="02010600030101010101" pitchFamily="2" charset="-122"/>
                        <a:cs typeface="Times New Roman" pitchFamily="18" charset="0"/>
                      </a:rPr>
                      <m:t>1×</m:t>
                    </m:r>
                    <m:sSup>
                      <m:sSupPr>
                        <m:ctrlPr>
                          <a:rPr lang="zh-CN" altLang="zh-CN" sz="2000" i="1">
                            <a:solidFill>
                              <a:srgbClr val="D6ECFF">
                                <a:lumMod val="10000"/>
                              </a:srgbClr>
                            </a:solidFill>
                            <a:latin typeface="Cambria Math" panose="02040503050406030204" pitchFamily="18" charset="0"/>
                            <a:ea typeface="宋体" panose="02010600030101010101" pitchFamily="2" charset="-122"/>
                            <a:cs typeface="Times New Roman" pitchFamily="18" charset="0"/>
                          </a:rPr>
                        </m:ctrlPr>
                      </m:sSupPr>
                      <m:e>
                        <m:r>
                          <a:rPr lang="en-US" altLang="zh-CN" sz="2000" b="0">
                            <a:solidFill>
                              <a:srgbClr val="D6ECFF">
                                <a:lumMod val="10000"/>
                              </a:srgbClr>
                            </a:solidFill>
                            <a:latin typeface="Cambria Math" panose="02040503050406030204" pitchFamily="18" charset="0"/>
                            <a:ea typeface="宋体" panose="02010600030101010101" pitchFamily="2" charset="-122"/>
                            <a:cs typeface="Times New Roman" pitchFamily="18" charset="0"/>
                          </a:rPr>
                          <m:t>10</m:t>
                        </m:r>
                      </m:e>
                      <m:sup>
                        <m:r>
                          <a:rPr lang="en-US" altLang="zh-CN" sz="2000" b="0">
                            <a:solidFill>
                              <a:srgbClr val="D6ECFF">
                                <a:lumMod val="10000"/>
                              </a:srgbClr>
                            </a:solidFill>
                            <a:latin typeface="Cambria Math" panose="02040503050406030204" pitchFamily="18" charset="0"/>
                            <a:ea typeface="宋体" panose="02010600030101010101" pitchFamily="2" charset="-122"/>
                            <a:cs typeface="Times New Roman" pitchFamily="18" charset="0"/>
                          </a:rPr>
                          <m:t>−6</m:t>
                        </m:r>
                      </m:sup>
                    </m:sSup>
                    <m:sSup>
                      <m:sSupPr>
                        <m:ctrlPr>
                          <a:rPr lang="zh-CN" altLang="zh-CN" sz="2000" i="1">
                            <a:solidFill>
                              <a:srgbClr val="D6ECFF">
                                <a:lumMod val="10000"/>
                              </a:srgbClr>
                            </a:solidFill>
                            <a:latin typeface="Cambria Math" panose="02040503050406030204" pitchFamily="18" charset="0"/>
                            <a:ea typeface="宋体" panose="02010600030101010101" pitchFamily="2" charset="-122"/>
                            <a:cs typeface="Times New Roman" pitchFamily="18" charset="0"/>
                          </a:rPr>
                        </m:ctrlPr>
                      </m:sSupPr>
                      <m:e>
                        <m:r>
                          <m:rPr>
                            <m:sty m:val="p"/>
                          </m:rPr>
                          <a:rPr lang="en-US" altLang="zh-CN" sz="2000" b="0" i="1">
                            <a:solidFill>
                              <a:srgbClr val="D6ECFF">
                                <a:lumMod val="10000"/>
                              </a:srgbClr>
                            </a:solidFill>
                            <a:latin typeface="Cambria Math" panose="02040503050406030204" pitchFamily="18" charset="0"/>
                            <a:ea typeface="宋体" panose="02010600030101010101" pitchFamily="2" charset="-122"/>
                            <a:cs typeface="Times New Roman" pitchFamily="18" charset="0"/>
                          </a:rPr>
                          <m:t>m</m:t>
                        </m:r>
                      </m:e>
                      <m:sup>
                        <m:r>
                          <a:rPr lang="en-US" altLang="zh-CN" sz="2000" b="0">
                            <a:solidFill>
                              <a:srgbClr val="D6ECFF">
                                <a:lumMod val="10000"/>
                              </a:srgbClr>
                            </a:solidFill>
                            <a:latin typeface="Cambria Math" panose="02040503050406030204" pitchFamily="18" charset="0"/>
                            <a:ea typeface="宋体" panose="02010600030101010101" pitchFamily="2" charset="-122"/>
                            <a:cs typeface="Times New Roman" pitchFamily="18" charset="0"/>
                          </a:rPr>
                          <m:t>2</m:t>
                        </m:r>
                      </m:sup>
                    </m:sSup>
                    <m:sSup>
                      <m:sSupPr>
                        <m:ctrlPr>
                          <a:rPr lang="zh-CN" altLang="zh-CN" sz="2000" i="1">
                            <a:solidFill>
                              <a:srgbClr val="D6ECFF">
                                <a:lumMod val="10000"/>
                              </a:srgbClr>
                            </a:solidFill>
                            <a:latin typeface="Cambria Math" panose="02040503050406030204" pitchFamily="18" charset="0"/>
                            <a:ea typeface="宋体" panose="02010600030101010101" pitchFamily="2" charset="-122"/>
                            <a:cs typeface="Times New Roman" pitchFamily="18" charset="0"/>
                          </a:rPr>
                        </m:ctrlPr>
                      </m:sSupPr>
                      <m:e>
                        <m:r>
                          <m:rPr>
                            <m:sty m:val="p"/>
                          </m:rPr>
                          <a:rPr lang="en-US" altLang="zh-CN" sz="2000" b="0" i="1">
                            <a:solidFill>
                              <a:srgbClr val="D6ECFF">
                                <a:lumMod val="10000"/>
                              </a:srgbClr>
                            </a:solidFill>
                            <a:latin typeface="Cambria Math" panose="02040503050406030204" pitchFamily="18" charset="0"/>
                            <a:ea typeface="宋体" panose="02010600030101010101" pitchFamily="2" charset="-122"/>
                            <a:cs typeface="Times New Roman" pitchFamily="18" charset="0"/>
                          </a:rPr>
                          <m:t>s</m:t>
                        </m:r>
                      </m:e>
                      <m:sup>
                        <m:r>
                          <a:rPr lang="en-US" altLang="zh-CN" sz="2000" b="0">
                            <a:solidFill>
                              <a:srgbClr val="D6ECFF">
                                <a:lumMod val="10000"/>
                              </a:srgbClr>
                            </a:solidFill>
                            <a:latin typeface="Cambria Math" panose="02040503050406030204" pitchFamily="18" charset="0"/>
                            <a:ea typeface="宋体" panose="02010600030101010101" pitchFamily="2" charset="-122"/>
                            <a:cs typeface="Times New Roman" pitchFamily="18" charset="0"/>
                          </a:rPr>
                          <m:t>−3</m:t>
                        </m:r>
                      </m:sup>
                    </m:sSup>
                  </m:oMath>
                </a14:m>
                <a:r>
                  <a:rPr lang="en-US" altLang="zh-CN" sz="2000" dirty="0">
                    <a:solidFill>
                      <a:srgbClr val="D6ECFF">
                        <a:lumMod val="10000"/>
                      </a:srgbClr>
                    </a:solidFill>
                    <a:latin typeface="Times New Roman" pitchFamily="18" charset="0"/>
                    <a:ea typeface="宋体" panose="02010600030101010101" pitchFamily="2" charset="-122"/>
                    <a:cs typeface="Times New Roman" pitchFamily="18" charset="0"/>
                  </a:rPr>
                  <a:t>) at day +2, respectively. </a:t>
                </a:r>
                <a:endParaRPr lang="zh-CN" altLang="zh-CN" sz="2000" dirty="0">
                  <a:solidFill>
                    <a:srgbClr val="D6ECFF">
                      <a:lumMod val="10000"/>
                    </a:srgbClr>
                  </a:solidFill>
                  <a:latin typeface="Times New Roman" pitchFamily="18" charset="0"/>
                  <a:ea typeface="宋体" panose="02010600030101010101" pitchFamily="2" charset="-122"/>
                  <a:cs typeface="Times New Roman" pitchFamily="18" charset="0"/>
                </a:endParaRPr>
              </a:p>
            </p:txBody>
          </p:sp>
        </mc:Choice>
        <mc:Fallback xmlns="">
          <p:sp>
            <p:nvSpPr>
              <p:cNvPr id="50" name="Text Box 43"/>
              <p:cNvSpPr txBox="1">
                <a:spLocks noRot="1" noChangeAspect="1" noMove="1" noResize="1" noEditPoints="1" noAdjustHandles="1" noChangeArrowheads="1" noChangeShapeType="1" noTextEdit="1"/>
              </p:cNvSpPr>
              <p:nvPr/>
            </p:nvSpPr>
            <p:spPr bwMode="auto">
              <a:xfrm>
                <a:off x="32400175" y="21937978"/>
                <a:ext cx="9853352" cy="1413962"/>
              </a:xfrm>
              <a:prstGeom prst="rect">
                <a:avLst/>
              </a:prstGeom>
              <a:blipFill>
                <a:blip r:embed="rId10"/>
                <a:stretch>
                  <a:fillRect r="-495" b="-431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2" name="Text Box 14"/>
          <p:cNvSpPr txBox="1">
            <a:spLocks noChangeArrowheads="1"/>
          </p:cNvSpPr>
          <p:nvPr/>
        </p:nvSpPr>
        <p:spPr bwMode="auto">
          <a:xfrm>
            <a:off x="545779" y="13623121"/>
            <a:ext cx="8534831" cy="59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7243" tIns="83622" rIns="167243" bIns="83622">
            <a:spAutoFit/>
          </a:bodyPr>
          <a:lstStyle>
            <a:lvl1pPr defTabSz="5330825" eaLnBrk="0" hangingPunct="0">
              <a:defRPr sz="10400">
                <a:solidFill>
                  <a:schemeClr val="tx1"/>
                </a:solidFill>
                <a:latin typeface="Arial" panose="020B0604020202020204" pitchFamily="34" charset="0"/>
                <a:cs typeface="Arial" panose="020B0604020202020204" pitchFamily="34" charset="0"/>
              </a:defRPr>
            </a:lvl1pPr>
            <a:lvl2pPr marL="742950" indent="-285750" defTabSz="5330825" eaLnBrk="0" hangingPunct="0">
              <a:defRPr sz="10400">
                <a:solidFill>
                  <a:schemeClr val="tx1"/>
                </a:solidFill>
                <a:latin typeface="Arial" panose="020B0604020202020204" pitchFamily="34" charset="0"/>
                <a:cs typeface="Arial" panose="020B0604020202020204" pitchFamily="34" charset="0"/>
              </a:defRPr>
            </a:lvl2pPr>
            <a:lvl3pPr marL="1143000" indent="-228600" defTabSz="5330825" eaLnBrk="0" hangingPunct="0">
              <a:defRPr sz="10400">
                <a:solidFill>
                  <a:schemeClr val="tx1"/>
                </a:solidFill>
                <a:latin typeface="Arial" panose="020B0604020202020204" pitchFamily="34" charset="0"/>
                <a:cs typeface="Arial" panose="020B0604020202020204" pitchFamily="34" charset="0"/>
              </a:defRPr>
            </a:lvl3pPr>
            <a:lvl4pPr marL="1600200" indent="-228600" defTabSz="5330825" eaLnBrk="0" hangingPunct="0">
              <a:defRPr sz="10400">
                <a:solidFill>
                  <a:schemeClr val="tx1"/>
                </a:solidFill>
                <a:latin typeface="Arial" panose="020B0604020202020204" pitchFamily="34" charset="0"/>
                <a:cs typeface="Arial" panose="020B0604020202020204" pitchFamily="34" charset="0"/>
              </a:defRPr>
            </a:lvl4pPr>
            <a:lvl5pPr marL="2057400" indent="-228600" defTabSz="5330825" eaLnBrk="0" hangingPunct="0">
              <a:defRPr sz="10400">
                <a:solidFill>
                  <a:schemeClr val="tx1"/>
                </a:solidFill>
                <a:latin typeface="Arial" panose="020B0604020202020204" pitchFamily="34" charset="0"/>
                <a:cs typeface="Arial" panose="020B0604020202020204" pitchFamily="34" charset="0"/>
              </a:defRPr>
            </a:lvl5pPr>
            <a:lvl6pPr marL="25146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6pPr>
            <a:lvl7pPr marL="29718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7pPr>
            <a:lvl8pPr marL="34290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8pPr>
            <a:lvl9pPr marL="38862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3.1 Features of wintertime QBWO mode</a:t>
            </a:r>
          </a:p>
        </p:txBody>
      </p:sp>
      <p:sp>
        <p:nvSpPr>
          <p:cNvPr id="53" name="文本框 52"/>
          <p:cNvSpPr txBox="1"/>
          <p:nvPr/>
        </p:nvSpPr>
        <p:spPr>
          <a:xfrm>
            <a:off x="6168555" y="23150660"/>
            <a:ext cx="4150602" cy="4334908"/>
          </a:xfrm>
          <a:prstGeom prst="rect">
            <a:avLst/>
          </a:prstGeom>
          <a:noFill/>
        </p:spPr>
        <p:txBody>
          <a:bodyPr wrap="square" lIns="101983" tIns="50992" rIns="101983" bIns="50992" rtlCol="0">
            <a:spAutoFit/>
          </a:bodyPr>
          <a:lstStyle/>
          <a:p>
            <a:pPr algn="just" defTabSz="4960506" eaLnBrk="1" fontAlgn="auto" hangingPunct="1">
              <a:spcBef>
                <a:spcPts val="0"/>
              </a:spcBef>
              <a:spcAft>
                <a:spcPts val="0"/>
              </a:spcAft>
            </a:pPr>
            <a:r>
              <a:rPr lang="en-US" altLang="zh-CN" sz="2500" dirty="0">
                <a:solidFill>
                  <a:srgbClr val="002060"/>
                </a:solidFill>
                <a:latin typeface="Times New Roman" pitchFamily="18" charset="0"/>
                <a:ea typeface="宋体" panose="02010600030101010101" pitchFamily="2" charset="-122"/>
                <a:cs typeface="Times New Roman" pitchFamily="18" charset="0"/>
              </a:rPr>
              <a:t>Spectrum analysis show that a significant 15-day period over EPH, regardless of the variables, but a 18-day-period over SPCZ in OLR and V850.</a:t>
            </a:r>
          </a:p>
          <a:p>
            <a:pPr algn="just" defTabSz="4960506" eaLnBrk="1" fontAlgn="auto" hangingPunct="1">
              <a:spcBef>
                <a:spcPts val="0"/>
              </a:spcBef>
              <a:spcAft>
                <a:spcPts val="0"/>
              </a:spcAft>
            </a:pPr>
            <a:r>
              <a:rPr lang="en-US" altLang="zh-CN" sz="2500" dirty="0">
                <a:solidFill>
                  <a:srgbClr val="002060"/>
                </a:solidFill>
                <a:latin typeface="Times New Roman" pitchFamily="18" charset="0"/>
                <a:ea typeface="宋体" panose="02010600030101010101" pitchFamily="2" charset="-122"/>
                <a:cs typeface="Times New Roman" pitchFamily="18" charset="0"/>
              </a:rPr>
              <a:t>Considering the typical quasi-biweekly character, we thus mainly analysis the QBWO mode over EPH (also called QBWO mode over tropical western Pacific.)</a:t>
            </a:r>
            <a:endParaRPr lang="zh-CN" altLang="zh-CN" sz="2500" dirty="0">
              <a:solidFill>
                <a:srgbClr val="002060"/>
              </a:solidFill>
              <a:latin typeface="Times New Roman" pitchFamily="18" charset="0"/>
              <a:ea typeface="宋体" panose="02010600030101010101" pitchFamily="2" charset="-122"/>
              <a:cs typeface="Times New Roman" pitchFamily="18" charset="0"/>
            </a:endParaRPr>
          </a:p>
        </p:txBody>
      </p:sp>
      <p:sp>
        <p:nvSpPr>
          <p:cNvPr id="54" name="Text Box 14"/>
          <p:cNvSpPr txBox="1">
            <a:spLocks noChangeArrowheads="1"/>
          </p:cNvSpPr>
          <p:nvPr/>
        </p:nvSpPr>
        <p:spPr bwMode="auto">
          <a:xfrm>
            <a:off x="11018244" y="4711363"/>
            <a:ext cx="11526637" cy="59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7243" tIns="83622" rIns="167243" bIns="83622">
            <a:spAutoFit/>
          </a:bodyPr>
          <a:lstStyle>
            <a:lvl1pPr defTabSz="5330825" eaLnBrk="0" hangingPunct="0">
              <a:defRPr sz="10400">
                <a:solidFill>
                  <a:schemeClr val="tx1"/>
                </a:solidFill>
                <a:latin typeface="Arial" panose="020B0604020202020204" pitchFamily="34" charset="0"/>
                <a:cs typeface="Arial" panose="020B0604020202020204" pitchFamily="34" charset="0"/>
              </a:defRPr>
            </a:lvl1pPr>
            <a:lvl2pPr marL="742950" indent="-285750" defTabSz="5330825" eaLnBrk="0" hangingPunct="0">
              <a:defRPr sz="10400">
                <a:solidFill>
                  <a:schemeClr val="tx1"/>
                </a:solidFill>
                <a:latin typeface="Arial" panose="020B0604020202020204" pitchFamily="34" charset="0"/>
                <a:cs typeface="Arial" panose="020B0604020202020204" pitchFamily="34" charset="0"/>
              </a:defRPr>
            </a:lvl2pPr>
            <a:lvl3pPr marL="1143000" indent="-228600" defTabSz="5330825" eaLnBrk="0" hangingPunct="0">
              <a:defRPr sz="10400">
                <a:solidFill>
                  <a:schemeClr val="tx1"/>
                </a:solidFill>
                <a:latin typeface="Arial" panose="020B0604020202020204" pitchFamily="34" charset="0"/>
                <a:cs typeface="Arial" panose="020B0604020202020204" pitchFamily="34" charset="0"/>
              </a:defRPr>
            </a:lvl3pPr>
            <a:lvl4pPr marL="1600200" indent="-228600" defTabSz="5330825" eaLnBrk="0" hangingPunct="0">
              <a:defRPr sz="10400">
                <a:solidFill>
                  <a:schemeClr val="tx1"/>
                </a:solidFill>
                <a:latin typeface="Arial" panose="020B0604020202020204" pitchFamily="34" charset="0"/>
                <a:cs typeface="Arial" panose="020B0604020202020204" pitchFamily="34" charset="0"/>
              </a:defRPr>
            </a:lvl4pPr>
            <a:lvl5pPr marL="2057400" indent="-228600" defTabSz="5330825" eaLnBrk="0" hangingPunct="0">
              <a:defRPr sz="10400">
                <a:solidFill>
                  <a:schemeClr val="tx1"/>
                </a:solidFill>
                <a:latin typeface="Arial" panose="020B0604020202020204" pitchFamily="34" charset="0"/>
                <a:cs typeface="Arial" panose="020B0604020202020204" pitchFamily="34" charset="0"/>
              </a:defRPr>
            </a:lvl5pPr>
            <a:lvl6pPr marL="25146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6pPr>
            <a:lvl7pPr marL="29718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7pPr>
            <a:lvl8pPr marL="34290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8pPr>
            <a:lvl9pPr marL="38862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3.2 Spatial-temporal evolution of  QBWO mode</a:t>
            </a:r>
          </a:p>
        </p:txBody>
      </p:sp>
      <p:sp>
        <p:nvSpPr>
          <p:cNvPr id="56" name="Text Box 14"/>
          <p:cNvSpPr txBox="1">
            <a:spLocks noChangeArrowheads="1"/>
          </p:cNvSpPr>
          <p:nvPr/>
        </p:nvSpPr>
        <p:spPr bwMode="auto">
          <a:xfrm>
            <a:off x="11027174" y="23828222"/>
            <a:ext cx="9595660" cy="103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7243" tIns="83622" rIns="167243" bIns="83622">
            <a:spAutoFit/>
          </a:bodyPr>
          <a:lstStyle>
            <a:lvl1pPr defTabSz="5330825" eaLnBrk="0" hangingPunct="0">
              <a:defRPr sz="10400">
                <a:solidFill>
                  <a:schemeClr val="tx1"/>
                </a:solidFill>
                <a:latin typeface="Arial" panose="020B0604020202020204" pitchFamily="34" charset="0"/>
                <a:cs typeface="Arial" panose="020B0604020202020204" pitchFamily="34" charset="0"/>
              </a:defRPr>
            </a:lvl1pPr>
            <a:lvl2pPr marL="742950" indent="-285750" defTabSz="5330825" eaLnBrk="0" hangingPunct="0">
              <a:defRPr sz="10400">
                <a:solidFill>
                  <a:schemeClr val="tx1"/>
                </a:solidFill>
                <a:latin typeface="Arial" panose="020B0604020202020204" pitchFamily="34" charset="0"/>
                <a:cs typeface="Arial" panose="020B0604020202020204" pitchFamily="34" charset="0"/>
              </a:defRPr>
            </a:lvl2pPr>
            <a:lvl3pPr marL="1143000" indent="-228600" defTabSz="5330825" eaLnBrk="0" hangingPunct="0">
              <a:defRPr sz="10400">
                <a:solidFill>
                  <a:schemeClr val="tx1"/>
                </a:solidFill>
                <a:latin typeface="Arial" panose="020B0604020202020204" pitchFamily="34" charset="0"/>
                <a:cs typeface="Arial" panose="020B0604020202020204" pitchFamily="34" charset="0"/>
              </a:defRPr>
            </a:lvl3pPr>
            <a:lvl4pPr marL="1600200" indent="-228600" defTabSz="5330825" eaLnBrk="0" hangingPunct="0">
              <a:defRPr sz="10400">
                <a:solidFill>
                  <a:schemeClr val="tx1"/>
                </a:solidFill>
                <a:latin typeface="Arial" panose="020B0604020202020204" pitchFamily="34" charset="0"/>
                <a:cs typeface="Arial" panose="020B0604020202020204" pitchFamily="34" charset="0"/>
              </a:defRPr>
            </a:lvl4pPr>
            <a:lvl5pPr marL="2057400" indent="-228600" defTabSz="5330825" eaLnBrk="0" hangingPunct="0">
              <a:defRPr sz="10400">
                <a:solidFill>
                  <a:schemeClr val="tx1"/>
                </a:solidFill>
                <a:latin typeface="Arial" panose="020B0604020202020204" pitchFamily="34" charset="0"/>
                <a:cs typeface="Arial" panose="020B0604020202020204" pitchFamily="34" charset="0"/>
              </a:defRPr>
            </a:lvl5pPr>
            <a:lvl6pPr marL="25146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6pPr>
            <a:lvl7pPr marL="29718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7pPr>
            <a:lvl8pPr marL="34290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8pPr>
            <a:lvl9pPr marL="38862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3.4 Mechanisms for North America temperatures: extratropical Rossby wave trains (RWT)</a:t>
            </a:r>
          </a:p>
        </p:txBody>
      </p:sp>
      <p:sp>
        <p:nvSpPr>
          <p:cNvPr id="57" name="Text Box 14"/>
          <p:cNvSpPr txBox="1">
            <a:spLocks noChangeArrowheads="1"/>
          </p:cNvSpPr>
          <p:nvPr/>
        </p:nvSpPr>
        <p:spPr bwMode="auto">
          <a:xfrm>
            <a:off x="32258805" y="13842214"/>
            <a:ext cx="9498248" cy="59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7243" tIns="83622" rIns="167243" bIns="83622">
            <a:spAutoFit/>
          </a:bodyPr>
          <a:lstStyle>
            <a:lvl1pPr defTabSz="5330825" eaLnBrk="0" hangingPunct="0">
              <a:defRPr sz="10400">
                <a:solidFill>
                  <a:schemeClr val="tx1"/>
                </a:solidFill>
                <a:latin typeface="Arial" panose="020B0604020202020204" pitchFamily="34" charset="0"/>
                <a:cs typeface="Arial" panose="020B0604020202020204" pitchFamily="34" charset="0"/>
              </a:defRPr>
            </a:lvl1pPr>
            <a:lvl2pPr marL="742950" indent="-285750" defTabSz="5330825" eaLnBrk="0" hangingPunct="0">
              <a:defRPr sz="10400">
                <a:solidFill>
                  <a:schemeClr val="tx1"/>
                </a:solidFill>
                <a:latin typeface="Arial" panose="020B0604020202020204" pitchFamily="34" charset="0"/>
                <a:cs typeface="Arial" panose="020B0604020202020204" pitchFamily="34" charset="0"/>
              </a:defRPr>
            </a:lvl2pPr>
            <a:lvl3pPr marL="1143000" indent="-228600" defTabSz="5330825" eaLnBrk="0" hangingPunct="0">
              <a:defRPr sz="10400">
                <a:solidFill>
                  <a:schemeClr val="tx1"/>
                </a:solidFill>
                <a:latin typeface="Arial" panose="020B0604020202020204" pitchFamily="34" charset="0"/>
                <a:cs typeface="Arial" panose="020B0604020202020204" pitchFamily="34" charset="0"/>
              </a:defRPr>
            </a:lvl3pPr>
            <a:lvl4pPr marL="1600200" indent="-228600" defTabSz="5330825" eaLnBrk="0" hangingPunct="0">
              <a:defRPr sz="10400">
                <a:solidFill>
                  <a:schemeClr val="tx1"/>
                </a:solidFill>
                <a:latin typeface="Arial" panose="020B0604020202020204" pitchFamily="34" charset="0"/>
                <a:cs typeface="Arial" panose="020B0604020202020204" pitchFamily="34" charset="0"/>
              </a:defRPr>
            </a:lvl4pPr>
            <a:lvl5pPr marL="2057400" indent="-228600" defTabSz="5330825" eaLnBrk="0" hangingPunct="0">
              <a:defRPr sz="10400">
                <a:solidFill>
                  <a:schemeClr val="tx1"/>
                </a:solidFill>
                <a:latin typeface="Arial" panose="020B0604020202020204" pitchFamily="34" charset="0"/>
                <a:cs typeface="Arial" panose="020B0604020202020204" pitchFamily="34" charset="0"/>
              </a:defRPr>
            </a:lvl5pPr>
            <a:lvl6pPr marL="25146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6pPr>
            <a:lvl7pPr marL="29718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7pPr>
            <a:lvl8pPr marL="34290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8pPr>
            <a:lvl9pPr marL="38862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3.5 Dynamics for extratropical RWT over North Pacific</a:t>
            </a:r>
          </a:p>
        </p:txBody>
      </p:sp>
      <p:sp>
        <p:nvSpPr>
          <p:cNvPr id="58" name="矩形 57"/>
          <p:cNvSpPr/>
          <p:nvPr/>
        </p:nvSpPr>
        <p:spPr bwMode="auto">
          <a:xfrm>
            <a:off x="32360199" y="23550681"/>
            <a:ext cx="10081227" cy="75600"/>
          </a:xfrm>
          <a:prstGeom prst="rect">
            <a:avLst/>
          </a:prstGeom>
          <a:solidFill>
            <a:schemeClr val="accent6">
              <a:lumMod val="50000"/>
            </a:schemeClr>
          </a:solidFill>
          <a:ln w="952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665413" rtl="0" eaLnBrk="1" fontAlgn="base" latinLnBrk="0" hangingPunct="1">
              <a:lnSpc>
                <a:spcPct val="100000"/>
              </a:lnSpc>
              <a:spcBef>
                <a:spcPct val="0"/>
              </a:spcBef>
              <a:spcAft>
                <a:spcPct val="0"/>
              </a:spcAft>
              <a:buClrTx/>
              <a:buSzTx/>
              <a:buFontTx/>
              <a:buNone/>
              <a:tabLst/>
            </a:pPr>
            <a:endParaRPr kumimoji="0" lang="zh-CN" altLang="en-US" sz="5200" b="0" i="0" u="none" strike="noStrike" cap="none" normalizeH="0" baseline="0">
              <a:ln>
                <a:noFill/>
              </a:ln>
              <a:solidFill>
                <a:schemeClr val="tx1"/>
              </a:solidFill>
              <a:effectLst/>
              <a:latin typeface="Arial" pitchFamily="34" charset="0"/>
            </a:endParaRPr>
          </a:p>
        </p:txBody>
      </p:sp>
      <p:sp>
        <p:nvSpPr>
          <p:cNvPr id="59" name="Text Box 14"/>
          <p:cNvSpPr txBox="1">
            <a:spLocks noChangeArrowheads="1"/>
          </p:cNvSpPr>
          <p:nvPr/>
        </p:nvSpPr>
        <p:spPr bwMode="auto">
          <a:xfrm>
            <a:off x="33562691" y="23571962"/>
            <a:ext cx="7845425" cy="70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7243" tIns="83622" rIns="167243" bIns="83622">
            <a:spAutoFit/>
          </a:bodyPr>
          <a:lstStyle>
            <a:lvl1pPr defTabSz="5330825" eaLnBrk="0" hangingPunct="0">
              <a:defRPr sz="10400">
                <a:solidFill>
                  <a:schemeClr val="tx1"/>
                </a:solidFill>
                <a:latin typeface="Arial" panose="020B0604020202020204" pitchFamily="34" charset="0"/>
                <a:cs typeface="Arial" panose="020B0604020202020204" pitchFamily="34" charset="0"/>
              </a:defRPr>
            </a:lvl1pPr>
            <a:lvl2pPr marL="742950" indent="-285750" defTabSz="5330825" eaLnBrk="0" hangingPunct="0">
              <a:defRPr sz="10400">
                <a:solidFill>
                  <a:schemeClr val="tx1"/>
                </a:solidFill>
                <a:latin typeface="Arial" panose="020B0604020202020204" pitchFamily="34" charset="0"/>
                <a:cs typeface="Arial" panose="020B0604020202020204" pitchFamily="34" charset="0"/>
              </a:defRPr>
            </a:lvl2pPr>
            <a:lvl3pPr marL="1143000" indent="-228600" defTabSz="5330825" eaLnBrk="0" hangingPunct="0">
              <a:defRPr sz="10400">
                <a:solidFill>
                  <a:schemeClr val="tx1"/>
                </a:solidFill>
                <a:latin typeface="Arial" panose="020B0604020202020204" pitchFamily="34" charset="0"/>
                <a:cs typeface="Arial" panose="020B0604020202020204" pitchFamily="34" charset="0"/>
              </a:defRPr>
            </a:lvl3pPr>
            <a:lvl4pPr marL="1600200" indent="-228600" defTabSz="5330825" eaLnBrk="0" hangingPunct="0">
              <a:defRPr sz="10400">
                <a:solidFill>
                  <a:schemeClr val="tx1"/>
                </a:solidFill>
                <a:latin typeface="Arial" panose="020B0604020202020204" pitchFamily="34" charset="0"/>
                <a:cs typeface="Arial" panose="020B0604020202020204" pitchFamily="34" charset="0"/>
              </a:defRPr>
            </a:lvl4pPr>
            <a:lvl5pPr marL="2057400" indent="-228600" defTabSz="5330825" eaLnBrk="0" hangingPunct="0">
              <a:defRPr sz="10400">
                <a:solidFill>
                  <a:schemeClr val="tx1"/>
                </a:solidFill>
                <a:latin typeface="Arial" panose="020B0604020202020204" pitchFamily="34" charset="0"/>
                <a:cs typeface="Arial" panose="020B0604020202020204" pitchFamily="34" charset="0"/>
              </a:defRPr>
            </a:lvl5pPr>
            <a:lvl6pPr marL="25146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6pPr>
            <a:lvl7pPr marL="29718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7pPr>
            <a:lvl8pPr marL="34290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8pPr>
            <a:lvl9pPr marL="38862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zh-CN" sz="3500" b="1" dirty="0">
                <a:latin typeface="Times New Roman" panose="02020603050405020304" pitchFamily="18" charset="0"/>
                <a:ea typeface="宋体" panose="02010600030101010101" pitchFamily="2" charset="-122"/>
                <a:cs typeface="Times New Roman" panose="02020603050405020304" pitchFamily="18" charset="0"/>
              </a:rPr>
              <a:t>4. summary </a:t>
            </a:r>
            <a:endParaRPr lang="en-US" altLang="zh-CN" sz="35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0" name="文本框 59"/>
          <p:cNvSpPr txBox="1"/>
          <p:nvPr/>
        </p:nvSpPr>
        <p:spPr>
          <a:xfrm>
            <a:off x="6826258" y="15137606"/>
            <a:ext cx="3540522" cy="3565466"/>
          </a:xfrm>
          <a:prstGeom prst="rect">
            <a:avLst/>
          </a:prstGeom>
          <a:noFill/>
        </p:spPr>
        <p:txBody>
          <a:bodyPr wrap="square" lIns="101983" tIns="50992" rIns="101983" bIns="50992" rtlCol="0">
            <a:spAutoFit/>
          </a:bodyPr>
          <a:lstStyle/>
          <a:p>
            <a:pPr defTabSz="4960506" eaLnBrk="1" fontAlgn="auto" hangingPunct="1">
              <a:spcBef>
                <a:spcPts val="0"/>
              </a:spcBef>
              <a:spcAft>
                <a:spcPts val="0"/>
              </a:spcAft>
            </a:pPr>
            <a:r>
              <a:rPr lang="en-US" altLang="zh-CN" sz="2500" dirty="0">
                <a:solidFill>
                  <a:srgbClr val="002060"/>
                </a:solidFill>
                <a:latin typeface="Times New Roman" pitchFamily="18" charset="0"/>
                <a:ea typeface="宋体" panose="02010600030101010101" pitchFamily="2" charset="-122"/>
                <a:cs typeface="Times New Roman" pitchFamily="18" charset="0"/>
              </a:rPr>
              <a:t>Compared with summer (JJA), the larger standard deviations of 10-20-day mode over EPH and SPCZ in winter (DJF) occupy a larger portion of tropical ISO and larger variability than 30-60-day mode.</a:t>
            </a:r>
            <a:endParaRPr lang="zh-CN" altLang="zh-CN" sz="2500" dirty="0">
              <a:solidFill>
                <a:srgbClr val="002060"/>
              </a:solidFill>
              <a:latin typeface="Times New Roman" pitchFamily="18" charset="0"/>
              <a:ea typeface="宋体" panose="02010600030101010101" pitchFamily="2" charset="-122"/>
              <a:cs typeface="Times New Roman" pitchFamily="18" charset="0"/>
            </a:endParaRPr>
          </a:p>
        </p:txBody>
      </p:sp>
      <mc:AlternateContent xmlns:mc="http://schemas.openxmlformats.org/markup-compatibility/2006" xmlns:a14="http://schemas.microsoft.com/office/drawing/2010/main">
        <mc:Choice Requires="a14">
          <p:sp>
            <p:nvSpPr>
              <p:cNvPr id="62" name="文本框 61"/>
              <p:cNvSpPr txBox="1"/>
              <p:nvPr/>
            </p:nvSpPr>
            <p:spPr>
              <a:xfrm>
                <a:off x="17796995" y="8888167"/>
                <a:ext cx="6995002" cy="4334908"/>
              </a:xfrm>
              <a:prstGeom prst="rect">
                <a:avLst/>
              </a:prstGeom>
              <a:noFill/>
            </p:spPr>
            <p:txBody>
              <a:bodyPr wrap="square" lIns="101983" tIns="50992" rIns="101983" bIns="50992" rtlCol="0">
                <a:spAutoFit/>
              </a:bodyPr>
              <a:lstStyle/>
              <a:p>
                <a:pPr algn="just" defTabSz="4960506" eaLnBrk="1" fontAlgn="auto" hangingPunct="1">
                  <a:spcBef>
                    <a:spcPts val="0"/>
                  </a:spcBef>
                  <a:spcAft>
                    <a:spcPts val="0"/>
                  </a:spcAft>
                </a:pPr>
                <a:r>
                  <a:rPr lang="en-US" altLang="zh-CN" sz="2500" dirty="0">
                    <a:solidFill>
                      <a:srgbClr val="002060"/>
                    </a:solidFill>
                    <a:latin typeface="Times New Roman" pitchFamily="18" charset="0"/>
                    <a:ea typeface="宋体" panose="02010600030101010101" pitchFamily="2" charset="-122"/>
                    <a:cs typeface="Times New Roman" pitchFamily="18" charset="0"/>
                  </a:rPr>
                  <a:t>The correlation coefficient between (PC1/PC2) is 0.83 when PC2 leads PC1 by 3 days (Figure 3g), Therefore we define a QBWO index as Index(</a:t>
                </a:r>
                <a14:m>
                  <m:oMath xmlns:m="http://schemas.openxmlformats.org/officeDocument/2006/math">
                    <m:r>
                      <a:rPr lang="en-US" altLang="zh-CN" sz="2500" b="0" i="1">
                        <a:solidFill>
                          <a:srgbClr val="002060"/>
                        </a:solidFill>
                        <a:latin typeface="Cambria Math" panose="02040503050406030204" pitchFamily="18" charset="0"/>
                        <a:ea typeface="宋体" panose="02010600030101010101" pitchFamily="2" charset="-122"/>
                        <a:cs typeface="Times New Roman" pitchFamily="18" charset="0"/>
                      </a:rPr>
                      <m:t>𝑡</m:t>
                    </m:r>
                  </m:oMath>
                </a14:m>
                <a:r>
                  <a:rPr lang="en-US" altLang="zh-CN" sz="2500" dirty="0">
                    <a:solidFill>
                      <a:srgbClr val="002060"/>
                    </a:solidFill>
                    <a:latin typeface="Times New Roman" pitchFamily="18" charset="0"/>
                    <a:ea typeface="宋体" panose="02010600030101010101" pitchFamily="2" charset="-122"/>
                    <a:cs typeface="Times New Roman" pitchFamily="18" charset="0"/>
                  </a:rPr>
                  <a:t>) = (PC1(t)+PC2(t-3))/2.</a:t>
                </a:r>
              </a:p>
              <a:p>
                <a:pPr algn="just" defTabSz="4960506" eaLnBrk="1" fontAlgn="auto" hangingPunct="1">
                  <a:spcBef>
                    <a:spcPts val="0"/>
                  </a:spcBef>
                  <a:spcAft>
                    <a:spcPts val="0"/>
                  </a:spcAft>
                </a:pPr>
                <a:endParaRPr lang="en-US" altLang="zh-CN" sz="2500" dirty="0">
                  <a:solidFill>
                    <a:srgbClr val="002060"/>
                  </a:solidFill>
                  <a:latin typeface="Times New Roman" pitchFamily="18" charset="0"/>
                  <a:ea typeface="宋体" panose="02010600030101010101" pitchFamily="2" charset="-122"/>
                  <a:cs typeface="Times New Roman" pitchFamily="18" charset="0"/>
                </a:endParaRPr>
              </a:p>
              <a:p>
                <a:pPr algn="just" defTabSz="4960506" eaLnBrk="1" fontAlgn="auto" hangingPunct="1">
                  <a:spcBef>
                    <a:spcPts val="0"/>
                  </a:spcBef>
                  <a:spcAft>
                    <a:spcPts val="0"/>
                  </a:spcAft>
                </a:pPr>
                <a:r>
                  <a:rPr lang="en-US" altLang="zh-CN" sz="2500" dirty="0">
                    <a:solidFill>
                      <a:srgbClr val="002060"/>
                    </a:solidFill>
                    <a:latin typeface="Times New Roman" pitchFamily="18" charset="0"/>
                    <a:ea typeface="宋体" panose="02010600030101010101" pitchFamily="2" charset="-122"/>
                    <a:cs typeface="Times New Roman" pitchFamily="18" charset="0"/>
                  </a:rPr>
                  <a:t>The QBWO originating from the South Pacific propagates northwestward, enhances and merges over the west of dateline north of equator at </a:t>
                </a:r>
                <a14:m>
                  <m:oMath xmlns:m="http://schemas.openxmlformats.org/officeDocument/2006/math">
                    <m:r>
                      <a:rPr lang="en-US" altLang="zh-CN" sz="2500">
                        <a:solidFill>
                          <a:srgbClr val="002060"/>
                        </a:solidFill>
                        <a:latin typeface="Cambria Math" panose="02040503050406030204" pitchFamily="18" charset="0"/>
                        <a:ea typeface="宋体" panose="02010600030101010101" pitchFamily="2" charset="-122"/>
                        <a:cs typeface="Times New Roman" pitchFamily="18" charset="0"/>
                      </a:rPr>
                      <m:t>7.5°</m:t>
                    </m:r>
                    <m:r>
                      <m:rPr>
                        <m:sty m:val="p"/>
                      </m:rPr>
                      <a:rPr lang="en-US" altLang="zh-CN" sz="2500">
                        <a:solidFill>
                          <a:srgbClr val="002060"/>
                        </a:solidFill>
                        <a:latin typeface="Cambria Math" panose="02040503050406030204" pitchFamily="18" charset="0"/>
                        <a:ea typeface="宋体" panose="02010600030101010101" pitchFamily="2" charset="-122"/>
                        <a:cs typeface="Times New Roman" pitchFamily="18" charset="0"/>
                      </a:rPr>
                      <m:t>N</m:t>
                    </m:r>
                  </m:oMath>
                </a14:m>
                <a:r>
                  <a:rPr lang="en-US" altLang="zh-CN" sz="2500" dirty="0">
                    <a:solidFill>
                      <a:srgbClr val="002060"/>
                    </a:solidFill>
                    <a:latin typeface="Times New Roman" pitchFamily="18" charset="0"/>
                    <a:ea typeface="宋体" panose="02010600030101010101" pitchFamily="2" charset="-122"/>
                    <a:cs typeface="Times New Roman" pitchFamily="18" charset="0"/>
                  </a:rPr>
                  <a:t>, then moves westward/northwestward continuedly. The peak convection heating located near EPH at day 0.</a:t>
                </a:r>
              </a:p>
            </p:txBody>
          </p:sp>
        </mc:Choice>
        <mc:Fallback xmlns="">
          <p:sp>
            <p:nvSpPr>
              <p:cNvPr id="62" name="文本框 61"/>
              <p:cNvSpPr txBox="1">
                <a:spLocks noRot="1" noChangeAspect="1" noMove="1" noResize="1" noEditPoints="1" noAdjustHandles="1" noChangeArrowheads="1" noChangeShapeType="1" noTextEdit="1"/>
              </p:cNvSpPr>
              <p:nvPr/>
            </p:nvSpPr>
            <p:spPr>
              <a:xfrm>
                <a:off x="17796995" y="8888167"/>
                <a:ext cx="6995002" cy="4334908"/>
              </a:xfrm>
              <a:prstGeom prst="rect">
                <a:avLst/>
              </a:prstGeom>
              <a:blipFill>
                <a:blip r:embed="rId11"/>
                <a:stretch>
                  <a:fillRect l="-1220" t="-1125" r="-1307" b="-2250"/>
                </a:stretch>
              </a:blipFill>
            </p:spPr>
            <p:txBody>
              <a:bodyPr/>
              <a:lstStyle/>
              <a:p>
                <a:r>
                  <a:rPr lang="zh-CN" altLang="en-US">
                    <a:noFill/>
                  </a:rPr>
                  <a:t> </a:t>
                </a:r>
              </a:p>
            </p:txBody>
          </p:sp>
        </mc:Fallback>
      </mc:AlternateContent>
      <p:sp>
        <p:nvSpPr>
          <p:cNvPr id="70" name="文本框 69"/>
          <p:cNvSpPr txBox="1"/>
          <p:nvPr/>
        </p:nvSpPr>
        <p:spPr>
          <a:xfrm>
            <a:off x="33203993" y="28441535"/>
            <a:ext cx="8951828" cy="1257142"/>
          </a:xfrm>
          <a:prstGeom prst="rect">
            <a:avLst/>
          </a:prstGeom>
          <a:noFill/>
        </p:spPr>
        <p:txBody>
          <a:bodyPr wrap="square" lIns="101983" tIns="50992" rIns="101983" bIns="50992" rtlCol="0">
            <a:spAutoFit/>
          </a:bodyPr>
          <a:lstStyle/>
          <a:p>
            <a:r>
              <a:rPr lang="en-US" altLang="zh-CN" sz="2500" dirty="0">
                <a:latin typeface="Times New Roman" pitchFamily="18" charset="0"/>
                <a:ea typeface="宋体" panose="02010600030101010101" pitchFamily="2" charset="-122"/>
                <a:cs typeface="Times New Roman" pitchFamily="18" charset="0"/>
              </a:rPr>
              <a:t>Z. Dong and</a:t>
            </a:r>
            <a:r>
              <a:rPr lang="zh-CN" altLang="en-US" sz="2500" dirty="0">
                <a:latin typeface="Times New Roman" pitchFamily="18" charset="0"/>
                <a:ea typeface="宋体" panose="02010600030101010101" pitchFamily="2" charset="-122"/>
                <a:cs typeface="Times New Roman" pitchFamily="18" charset="0"/>
              </a:rPr>
              <a:t> </a:t>
            </a:r>
            <a:r>
              <a:rPr lang="en-US" altLang="zh-CN" sz="2500" dirty="0">
                <a:latin typeface="Times New Roman" pitchFamily="18" charset="0"/>
                <a:ea typeface="宋体" panose="02010600030101010101" pitchFamily="2" charset="-122"/>
                <a:cs typeface="Times New Roman" pitchFamily="18" charset="0"/>
              </a:rPr>
              <a:t>L. Wang, 2020: Quasi-Biweekly Oscillation over the tropical western Pacific in boreal winter: the climate influences on the North America. M</a:t>
            </a:r>
            <a:r>
              <a:rPr lang="en-US" altLang="zh-CN" sz="2400" dirty="0">
                <a:solidFill>
                  <a:schemeClr val="bg2">
                    <a:lumMod val="10000"/>
                  </a:schemeClr>
                </a:solidFill>
                <a:latin typeface="Times New Roman" pitchFamily="18" charset="0"/>
                <a:cs typeface="Times New Roman" pitchFamily="18" charset="0"/>
              </a:rPr>
              <a:t>anuscript.</a:t>
            </a:r>
            <a:endParaRPr lang="en-US" altLang="zh-CN" sz="2000" dirty="0">
              <a:solidFill>
                <a:schemeClr val="bg2">
                  <a:lumMod val="10000"/>
                </a:schemeClr>
              </a:solidFill>
              <a:latin typeface="Times New Roman" pitchFamily="18" charset="0"/>
              <a:cs typeface="Times New Roman" pitchFamily="18" charset="0"/>
            </a:endParaRPr>
          </a:p>
        </p:txBody>
      </p:sp>
      <p:sp>
        <p:nvSpPr>
          <p:cNvPr id="72" name="文本框 71"/>
          <p:cNvSpPr txBox="1"/>
          <p:nvPr/>
        </p:nvSpPr>
        <p:spPr>
          <a:xfrm>
            <a:off x="32332787" y="27591118"/>
            <a:ext cx="9583941" cy="518478"/>
          </a:xfrm>
          <a:prstGeom prst="rect">
            <a:avLst/>
          </a:prstGeom>
          <a:noFill/>
        </p:spPr>
        <p:txBody>
          <a:bodyPr wrap="square" lIns="101983" tIns="50992" rIns="101983" bIns="50992" rtlCol="0">
            <a:spAutoFit/>
          </a:bodyPr>
          <a:lstStyle/>
          <a:p>
            <a:pPr algn="just"/>
            <a:r>
              <a:rPr lang="en-US" altLang="zh-CN" sz="2700" dirty="0">
                <a:solidFill>
                  <a:srgbClr val="000000"/>
                </a:solidFill>
                <a:latin typeface="Times New Roman" pitchFamily="18" charset="0"/>
                <a:cs typeface="Times New Roman" pitchFamily="18" charset="0"/>
              </a:rPr>
              <a:t>CONTACT: </a:t>
            </a:r>
            <a:r>
              <a:rPr lang="en-US" altLang="zh-CN" sz="2700" b="1" dirty="0">
                <a:solidFill>
                  <a:srgbClr val="000000"/>
                </a:solidFill>
                <a:latin typeface="Times New Roman" pitchFamily="18" charset="0"/>
                <a:cs typeface="Times New Roman" pitchFamily="18" charset="0"/>
              </a:rPr>
              <a:t>zizhendong@mail.iap.ac.cn</a:t>
            </a:r>
          </a:p>
        </p:txBody>
      </p:sp>
      <p:sp>
        <p:nvSpPr>
          <p:cNvPr id="74" name="文本框 73"/>
          <p:cNvSpPr txBox="1"/>
          <p:nvPr/>
        </p:nvSpPr>
        <p:spPr>
          <a:xfrm>
            <a:off x="32354226" y="24234456"/>
            <a:ext cx="9995389" cy="3950187"/>
          </a:xfrm>
          <a:prstGeom prst="rect">
            <a:avLst/>
          </a:prstGeom>
          <a:noFill/>
        </p:spPr>
        <p:txBody>
          <a:bodyPr wrap="square" lIns="101983" tIns="50992" rIns="101983" bIns="50992" rtlCol="0">
            <a:spAutoFit/>
          </a:bodyPr>
          <a:lstStyle/>
          <a:p>
            <a:pPr algn="just" defTabSz="4960506" eaLnBrk="1" fontAlgn="auto" hangingPunct="1">
              <a:spcBef>
                <a:spcPts val="0"/>
              </a:spcBef>
              <a:spcAft>
                <a:spcPts val="0"/>
              </a:spcAft>
            </a:pPr>
            <a:r>
              <a:rPr lang="en-US" altLang="zh-CN" sz="2500" dirty="0">
                <a:latin typeface="Times New Roman" pitchFamily="18" charset="0"/>
                <a:ea typeface="宋体" panose="02010600030101010101" pitchFamily="2" charset="-122"/>
                <a:cs typeface="Times New Roman" pitchFamily="18" charset="0"/>
              </a:rPr>
              <a:t>A westward/northwestward propagation of QBWO mode over tropical western Pacific with enhanced (reduced) convection near EPH at day 0, can result in the anomalous cooling (warming) state over North America at day +4, through a RWT along the great circle over North Pacific.</a:t>
            </a:r>
          </a:p>
          <a:p>
            <a:pPr algn="just" defTabSz="4960506" eaLnBrk="1" fontAlgn="auto" hangingPunct="1">
              <a:spcBef>
                <a:spcPts val="0"/>
              </a:spcBef>
              <a:spcAft>
                <a:spcPts val="0"/>
              </a:spcAft>
            </a:pPr>
            <a:endParaRPr lang="en-US" altLang="zh-CN" sz="2500" dirty="0">
              <a:latin typeface="Times New Roman" pitchFamily="18" charset="0"/>
              <a:ea typeface="宋体" panose="02010600030101010101" pitchFamily="2" charset="-122"/>
              <a:cs typeface="Times New Roman" pitchFamily="18" charset="0"/>
            </a:endParaRPr>
          </a:p>
          <a:p>
            <a:pPr algn="just" defTabSz="4960506" eaLnBrk="1" fontAlgn="auto" hangingPunct="1">
              <a:spcBef>
                <a:spcPts val="0"/>
              </a:spcBef>
              <a:spcAft>
                <a:spcPts val="0"/>
              </a:spcAft>
            </a:pPr>
            <a:r>
              <a:rPr lang="en-US" altLang="zh-CN" sz="2500" dirty="0">
                <a:latin typeface="Times New Roman" pitchFamily="18" charset="0"/>
                <a:ea typeface="宋体" panose="02010600030101010101" pitchFamily="2" charset="-122"/>
                <a:cs typeface="Times New Roman" pitchFamily="18" charset="0"/>
              </a:rPr>
              <a:t>The RWT results from the anomalous RWS to the south of Japan with barotropic instability growth from the Asian westerly jet associated with the diabatic heating-induced divergence at upper troposphere.</a:t>
            </a:r>
          </a:p>
          <a:p>
            <a:pPr algn="just" defTabSz="4960506" eaLnBrk="1" fontAlgn="auto" hangingPunct="1">
              <a:spcBef>
                <a:spcPts val="0"/>
              </a:spcBef>
              <a:spcAft>
                <a:spcPts val="0"/>
              </a:spcAft>
            </a:pPr>
            <a:endParaRPr lang="en-US" altLang="zh-CN" sz="2500" dirty="0">
              <a:latin typeface="Times New Roman" pitchFamily="18" charset="0"/>
              <a:ea typeface="宋体" panose="02010600030101010101" pitchFamily="2" charset="-122"/>
              <a:cs typeface="Times New Roman" pitchFamily="18" charset="0"/>
            </a:endParaRPr>
          </a:p>
          <a:p>
            <a:pPr algn="just" defTabSz="4960506" eaLnBrk="1" fontAlgn="auto" hangingPunct="1">
              <a:spcBef>
                <a:spcPts val="0"/>
              </a:spcBef>
              <a:spcAft>
                <a:spcPts val="0"/>
              </a:spcAft>
            </a:pPr>
            <a:endParaRPr lang="zh-CN" altLang="zh-CN" sz="2500" dirty="0">
              <a:latin typeface="Times New Roman" pitchFamily="18" charset="0"/>
              <a:ea typeface="宋体" panose="02010600030101010101" pitchFamily="2" charset="-122"/>
              <a:cs typeface="Times New Roman" pitchFamily="18" charset="0"/>
            </a:endParaRPr>
          </a:p>
        </p:txBody>
      </p:sp>
      <p:pic>
        <p:nvPicPr>
          <p:cNvPr id="66" name="图片 65">
            <a:extLst>
              <a:ext uri="{FF2B5EF4-FFF2-40B4-BE49-F238E27FC236}">
                <a16:creationId xmlns:a16="http://schemas.microsoft.com/office/drawing/2014/main" id="{01BF55A5-A3F1-445C-A88F-F6E6E7F82B86}"/>
              </a:ext>
            </a:extLst>
          </p:cNvPr>
          <p:cNvPicPr>
            <a:picLocks noChangeAspect="1"/>
          </p:cNvPicPr>
          <p:nvPr/>
        </p:nvPicPr>
        <p:blipFill rotWithShape="1">
          <a:blip r:embed="rId12"/>
          <a:srcRect b="4798"/>
          <a:stretch/>
        </p:blipFill>
        <p:spPr>
          <a:xfrm>
            <a:off x="528417" y="14222060"/>
            <a:ext cx="6373459" cy="6067683"/>
          </a:xfrm>
          <a:prstGeom prst="rect">
            <a:avLst/>
          </a:prstGeom>
        </p:spPr>
      </p:pic>
      <p:pic>
        <p:nvPicPr>
          <p:cNvPr id="71" name="图片 70">
            <a:extLst>
              <a:ext uri="{FF2B5EF4-FFF2-40B4-BE49-F238E27FC236}">
                <a16:creationId xmlns:a16="http://schemas.microsoft.com/office/drawing/2014/main" id="{58BA5384-92D3-4728-B733-9EBCBC68E082}"/>
              </a:ext>
            </a:extLst>
          </p:cNvPr>
          <p:cNvPicPr/>
          <p:nvPr/>
        </p:nvPicPr>
        <p:blipFill>
          <a:blip r:embed="rId13"/>
          <a:stretch>
            <a:fillRect/>
          </a:stretch>
        </p:blipFill>
        <p:spPr>
          <a:xfrm>
            <a:off x="652110" y="22080991"/>
            <a:ext cx="5454012" cy="6194064"/>
          </a:xfrm>
          <a:prstGeom prst="rect">
            <a:avLst/>
          </a:prstGeom>
        </p:spPr>
      </p:pic>
      <p:pic>
        <p:nvPicPr>
          <p:cNvPr id="75" name="Picture 3">
            <a:extLst>
              <a:ext uri="{FF2B5EF4-FFF2-40B4-BE49-F238E27FC236}">
                <a16:creationId xmlns:a16="http://schemas.microsoft.com/office/drawing/2014/main" id="{D852178A-11EE-4345-A68F-0DD315172018}"/>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0048" r="9558"/>
          <a:stretch/>
        </p:blipFill>
        <p:spPr bwMode="auto">
          <a:xfrm>
            <a:off x="11191788" y="5508530"/>
            <a:ext cx="6156142" cy="765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2">
            <a:extLst>
              <a:ext uri="{FF2B5EF4-FFF2-40B4-BE49-F238E27FC236}">
                <a16:creationId xmlns:a16="http://schemas.microsoft.com/office/drawing/2014/main" id="{546DFCA6-7099-4C5A-88B1-D0799643A006}"/>
              </a:ext>
            </a:extLst>
          </p:cNvPr>
          <p:cNvPicPr/>
          <p:nvPr/>
        </p:nvPicPr>
        <p:blipFill rotWithShape="1">
          <a:blip r:embed="rId15">
            <a:extLst>
              <a:ext uri="{28A0092B-C50C-407E-A947-70E740481C1C}">
                <a14:useLocalDpi xmlns:a14="http://schemas.microsoft.com/office/drawing/2010/main" val="0"/>
              </a:ext>
            </a:extLst>
          </a:blip>
          <a:srcRect l="7692" r="7480" b="4097"/>
          <a:stretch/>
        </p:blipFill>
        <p:spPr bwMode="auto">
          <a:xfrm>
            <a:off x="24994641" y="5131832"/>
            <a:ext cx="6948546" cy="8034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2">
            <a:extLst>
              <a:ext uri="{FF2B5EF4-FFF2-40B4-BE49-F238E27FC236}">
                <a16:creationId xmlns:a16="http://schemas.microsoft.com/office/drawing/2014/main" id="{CB45EF44-3F78-48E0-955E-2960ED817815}"/>
              </a:ext>
            </a:extLst>
          </p:cNvPr>
          <p:cNvPicPr/>
          <p:nvPr/>
        </p:nvPicPr>
        <p:blipFill rotWithShape="1">
          <a:blip r:embed="rId16">
            <a:extLst>
              <a:ext uri="{28A0092B-C50C-407E-A947-70E740481C1C}">
                <a14:useLocalDpi xmlns:a14="http://schemas.microsoft.com/office/drawing/2010/main" val="0"/>
              </a:ext>
            </a:extLst>
          </a:blip>
          <a:srcRect t="19924" b="24633"/>
          <a:stretch/>
        </p:blipFill>
        <p:spPr bwMode="auto">
          <a:xfrm>
            <a:off x="11307504" y="14294820"/>
            <a:ext cx="10322977" cy="8003731"/>
          </a:xfrm>
          <a:prstGeom prst="rect">
            <a:avLst/>
          </a:prstGeom>
          <a:noFill/>
          <a:ln>
            <a:noFill/>
          </a:ln>
          <a:effectLst/>
        </p:spPr>
      </p:pic>
      <p:cxnSp>
        <p:nvCxnSpPr>
          <p:cNvPr id="78" name="直接箭头连接符 77">
            <a:extLst>
              <a:ext uri="{FF2B5EF4-FFF2-40B4-BE49-F238E27FC236}">
                <a16:creationId xmlns:a16="http://schemas.microsoft.com/office/drawing/2014/main" id="{77E5172D-3379-40ED-B3A2-303B18DF21F1}"/>
              </a:ext>
            </a:extLst>
          </p:cNvPr>
          <p:cNvCxnSpPr>
            <a:cxnSpLocks/>
          </p:cNvCxnSpPr>
          <p:nvPr/>
        </p:nvCxnSpPr>
        <p:spPr>
          <a:xfrm flipH="1">
            <a:off x="26023829" y="6214148"/>
            <a:ext cx="660648" cy="47275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直接箭头连接符 78">
            <a:extLst>
              <a:ext uri="{FF2B5EF4-FFF2-40B4-BE49-F238E27FC236}">
                <a16:creationId xmlns:a16="http://schemas.microsoft.com/office/drawing/2014/main" id="{25058586-505C-4BB1-92CD-39CA4AE6EB9B}"/>
              </a:ext>
            </a:extLst>
          </p:cNvPr>
          <p:cNvCxnSpPr>
            <a:cxnSpLocks/>
          </p:cNvCxnSpPr>
          <p:nvPr/>
        </p:nvCxnSpPr>
        <p:spPr>
          <a:xfrm flipH="1">
            <a:off x="29427268" y="6231299"/>
            <a:ext cx="661413" cy="48200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箭头: 右 18">
            <a:extLst>
              <a:ext uri="{FF2B5EF4-FFF2-40B4-BE49-F238E27FC236}">
                <a16:creationId xmlns:a16="http://schemas.microsoft.com/office/drawing/2014/main" id="{7694561F-A076-456D-B925-B50609947F54}"/>
              </a:ext>
            </a:extLst>
          </p:cNvPr>
          <p:cNvSpPr/>
          <p:nvPr/>
        </p:nvSpPr>
        <p:spPr bwMode="auto">
          <a:xfrm flipH="1">
            <a:off x="17398694" y="9075640"/>
            <a:ext cx="397913" cy="26462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665413" rtl="0" eaLnBrk="1" fontAlgn="base" latinLnBrk="0" hangingPunct="1">
              <a:lnSpc>
                <a:spcPct val="100000"/>
              </a:lnSpc>
              <a:spcBef>
                <a:spcPct val="0"/>
              </a:spcBef>
              <a:spcAft>
                <a:spcPct val="0"/>
              </a:spcAft>
              <a:buClrTx/>
              <a:buSzTx/>
              <a:buFontTx/>
              <a:buNone/>
              <a:tabLst/>
            </a:pPr>
            <a:endParaRPr kumimoji="0" lang="zh-CN" altLang="en-US" sz="5200" b="0" i="0" u="none" strike="noStrike" cap="none" normalizeH="0" baseline="0">
              <a:ln>
                <a:noFill/>
              </a:ln>
              <a:solidFill>
                <a:schemeClr val="tx1"/>
              </a:solidFill>
              <a:effectLst/>
              <a:latin typeface="Arial" pitchFamily="34" charset="0"/>
            </a:endParaRPr>
          </a:p>
        </p:txBody>
      </p:sp>
      <p:sp>
        <p:nvSpPr>
          <p:cNvPr id="81" name="箭头: 右 80">
            <a:extLst>
              <a:ext uri="{FF2B5EF4-FFF2-40B4-BE49-F238E27FC236}">
                <a16:creationId xmlns:a16="http://schemas.microsoft.com/office/drawing/2014/main" id="{A08DB694-6905-4912-B4BB-D35FB78A3BFA}"/>
              </a:ext>
            </a:extLst>
          </p:cNvPr>
          <p:cNvSpPr/>
          <p:nvPr/>
        </p:nvSpPr>
        <p:spPr bwMode="auto">
          <a:xfrm>
            <a:off x="24765388" y="10921717"/>
            <a:ext cx="377324" cy="23694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665413" rtl="0" eaLnBrk="1" fontAlgn="base" latinLnBrk="0" hangingPunct="1">
              <a:lnSpc>
                <a:spcPct val="100000"/>
              </a:lnSpc>
              <a:spcBef>
                <a:spcPct val="0"/>
              </a:spcBef>
              <a:spcAft>
                <a:spcPct val="0"/>
              </a:spcAft>
              <a:buClrTx/>
              <a:buSzTx/>
              <a:buFontTx/>
              <a:buNone/>
              <a:tabLst/>
            </a:pPr>
            <a:endParaRPr kumimoji="0" lang="zh-CN" altLang="en-US" sz="5200" b="0" i="0" u="none" strike="noStrike" cap="none" normalizeH="0" baseline="0">
              <a:ln>
                <a:noFill/>
              </a:ln>
              <a:solidFill>
                <a:schemeClr val="tx1"/>
              </a:solidFill>
              <a:effectLst/>
              <a:latin typeface="Arial" pitchFamily="34" charset="0"/>
            </a:endParaRPr>
          </a:p>
        </p:txBody>
      </p:sp>
      <p:sp>
        <p:nvSpPr>
          <p:cNvPr id="82" name="矩形 81">
            <a:extLst>
              <a:ext uri="{FF2B5EF4-FFF2-40B4-BE49-F238E27FC236}">
                <a16:creationId xmlns:a16="http://schemas.microsoft.com/office/drawing/2014/main" id="{0021EBAD-5D12-4634-90E3-257623841C8A}"/>
              </a:ext>
            </a:extLst>
          </p:cNvPr>
          <p:cNvSpPr/>
          <p:nvPr/>
        </p:nvSpPr>
        <p:spPr bwMode="auto">
          <a:xfrm flipV="1">
            <a:off x="11002067" y="13329422"/>
            <a:ext cx="21226453" cy="45719"/>
          </a:xfrm>
          <a:prstGeom prst="rect">
            <a:avLst/>
          </a:prstGeom>
          <a:solidFill>
            <a:schemeClr val="accent6">
              <a:lumMod val="50000"/>
            </a:schemeClr>
          </a:solidFill>
          <a:ln w="952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665413" rtl="0" eaLnBrk="1" fontAlgn="base" latinLnBrk="0" hangingPunct="1">
              <a:lnSpc>
                <a:spcPct val="100000"/>
              </a:lnSpc>
              <a:spcBef>
                <a:spcPct val="0"/>
              </a:spcBef>
              <a:spcAft>
                <a:spcPct val="0"/>
              </a:spcAft>
              <a:buClrTx/>
              <a:buSzTx/>
              <a:buFontTx/>
              <a:buNone/>
              <a:tabLst/>
            </a:pPr>
            <a:endParaRPr kumimoji="0" lang="zh-CN" altLang="en-US" sz="5200" b="0" i="0" u="none" strike="noStrike" cap="none" normalizeH="0" baseline="0">
              <a:ln>
                <a:noFill/>
              </a:ln>
              <a:solidFill>
                <a:schemeClr val="tx1"/>
              </a:solidFill>
              <a:effectLst/>
              <a:latin typeface="Arial" pitchFamily="34" charset="0"/>
            </a:endParaRPr>
          </a:p>
        </p:txBody>
      </p:sp>
      <p:sp>
        <p:nvSpPr>
          <p:cNvPr id="83" name="Text Box 14">
            <a:extLst>
              <a:ext uri="{FF2B5EF4-FFF2-40B4-BE49-F238E27FC236}">
                <a16:creationId xmlns:a16="http://schemas.microsoft.com/office/drawing/2014/main" id="{E59C8657-DD6F-4FBB-B3D2-A379CCF98B66}"/>
              </a:ext>
            </a:extLst>
          </p:cNvPr>
          <p:cNvSpPr txBox="1">
            <a:spLocks noChangeArrowheads="1"/>
          </p:cNvSpPr>
          <p:nvPr/>
        </p:nvSpPr>
        <p:spPr bwMode="auto">
          <a:xfrm>
            <a:off x="11120422" y="13703514"/>
            <a:ext cx="11526637" cy="59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7243" tIns="83622" rIns="167243" bIns="83622">
            <a:spAutoFit/>
          </a:bodyPr>
          <a:lstStyle>
            <a:lvl1pPr defTabSz="5330825" eaLnBrk="0" hangingPunct="0">
              <a:defRPr sz="10400">
                <a:solidFill>
                  <a:schemeClr val="tx1"/>
                </a:solidFill>
                <a:latin typeface="Arial" panose="020B0604020202020204" pitchFamily="34" charset="0"/>
                <a:cs typeface="Arial" panose="020B0604020202020204" pitchFamily="34" charset="0"/>
              </a:defRPr>
            </a:lvl1pPr>
            <a:lvl2pPr marL="742950" indent="-285750" defTabSz="5330825" eaLnBrk="0" hangingPunct="0">
              <a:defRPr sz="10400">
                <a:solidFill>
                  <a:schemeClr val="tx1"/>
                </a:solidFill>
                <a:latin typeface="Arial" panose="020B0604020202020204" pitchFamily="34" charset="0"/>
                <a:cs typeface="Arial" panose="020B0604020202020204" pitchFamily="34" charset="0"/>
              </a:defRPr>
            </a:lvl2pPr>
            <a:lvl3pPr marL="1143000" indent="-228600" defTabSz="5330825" eaLnBrk="0" hangingPunct="0">
              <a:defRPr sz="10400">
                <a:solidFill>
                  <a:schemeClr val="tx1"/>
                </a:solidFill>
                <a:latin typeface="Arial" panose="020B0604020202020204" pitchFamily="34" charset="0"/>
                <a:cs typeface="Arial" panose="020B0604020202020204" pitchFamily="34" charset="0"/>
              </a:defRPr>
            </a:lvl3pPr>
            <a:lvl4pPr marL="1600200" indent="-228600" defTabSz="5330825" eaLnBrk="0" hangingPunct="0">
              <a:defRPr sz="10400">
                <a:solidFill>
                  <a:schemeClr val="tx1"/>
                </a:solidFill>
                <a:latin typeface="Arial" panose="020B0604020202020204" pitchFamily="34" charset="0"/>
                <a:cs typeface="Arial" panose="020B0604020202020204" pitchFamily="34" charset="0"/>
              </a:defRPr>
            </a:lvl4pPr>
            <a:lvl5pPr marL="2057400" indent="-228600" defTabSz="5330825" eaLnBrk="0" hangingPunct="0">
              <a:defRPr sz="10400">
                <a:solidFill>
                  <a:schemeClr val="tx1"/>
                </a:solidFill>
                <a:latin typeface="Arial" panose="020B0604020202020204" pitchFamily="34" charset="0"/>
                <a:cs typeface="Arial" panose="020B0604020202020204" pitchFamily="34" charset="0"/>
              </a:defRPr>
            </a:lvl5pPr>
            <a:lvl6pPr marL="25146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6pPr>
            <a:lvl7pPr marL="29718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7pPr>
            <a:lvl8pPr marL="34290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8pPr>
            <a:lvl9pPr marL="38862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3.3 Climate influence on North America</a:t>
            </a:r>
          </a:p>
        </p:txBody>
      </p:sp>
      <p:pic>
        <p:nvPicPr>
          <p:cNvPr id="84" name="Picture 3">
            <a:extLst>
              <a:ext uri="{FF2B5EF4-FFF2-40B4-BE49-F238E27FC236}">
                <a16:creationId xmlns:a16="http://schemas.microsoft.com/office/drawing/2014/main" id="{2D958F82-CC83-4C1F-9877-DB74FF021809}"/>
              </a:ext>
            </a:extLst>
          </p:cNvPr>
          <p:cNvPicPr/>
          <p:nvPr/>
        </p:nvPicPr>
        <p:blipFill rotWithShape="1">
          <a:blip r:embed="rId17">
            <a:extLst>
              <a:ext uri="{28A0092B-C50C-407E-A947-70E740481C1C}">
                <a14:useLocalDpi xmlns:a14="http://schemas.microsoft.com/office/drawing/2010/main" val="0"/>
              </a:ext>
            </a:extLst>
          </a:blip>
          <a:srcRect l="18425" r="14005"/>
          <a:stretch/>
        </p:blipFill>
        <p:spPr bwMode="auto">
          <a:xfrm>
            <a:off x="22154132" y="14305143"/>
            <a:ext cx="4813892" cy="800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Text Box 40">
            <a:extLst>
              <a:ext uri="{FF2B5EF4-FFF2-40B4-BE49-F238E27FC236}">
                <a16:creationId xmlns:a16="http://schemas.microsoft.com/office/drawing/2014/main" id="{E4931E16-7533-4D1F-B2CA-9E2B603EBFB5}"/>
              </a:ext>
            </a:extLst>
          </p:cNvPr>
          <p:cNvSpPr txBox="1">
            <a:spLocks noChangeArrowheads="1"/>
          </p:cNvSpPr>
          <p:nvPr/>
        </p:nvSpPr>
        <p:spPr bwMode="auto">
          <a:xfrm>
            <a:off x="21844528" y="22518064"/>
            <a:ext cx="10001738" cy="146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7243" tIns="83622" rIns="167243" bIns="83622">
            <a:spAutoFit/>
          </a:bodyPr>
          <a:lstStyle>
            <a:lvl1pPr defTabSz="5330825" eaLnBrk="0" hangingPunct="0">
              <a:defRPr sz="10400">
                <a:solidFill>
                  <a:schemeClr val="tx1"/>
                </a:solidFill>
                <a:latin typeface="Arial" panose="020B0604020202020204" pitchFamily="34" charset="0"/>
                <a:cs typeface="Arial" panose="020B0604020202020204" pitchFamily="34" charset="0"/>
              </a:defRPr>
            </a:lvl1pPr>
            <a:lvl2pPr marL="742950" indent="-285750" defTabSz="5330825" eaLnBrk="0" hangingPunct="0">
              <a:defRPr sz="10400">
                <a:solidFill>
                  <a:schemeClr val="tx1"/>
                </a:solidFill>
                <a:latin typeface="Arial" panose="020B0604020202020204" pitchFamily="34" charset="0"/>
                <a:cs typeface="Arial" panose="020B0604020202020204" pitchFamily="34" charset="0"/>
              </a:defRPr>
            </a:lvl2pPr>
            <a:lvl3pPr marL="1143000" indent="-228600" defTabSz="5330825" eaLnBrk="0" hangingPunct="0">
              <a:defRPr sz="10400">
                <a:solidFill>
                  <a:schemeClr val="tx1"/>
                </a:solidFill>
                <a:latin typeface="Arial" panose="020B0604020202020204" pitchFamily="34" charset="0"/>
                <a:cs typeface="Arial" panose="020B0604020202020204" pitchFamily="34" charset="0"/>
              </a:defRPr>
            </a:lvl3pPr>
            <a:lvl4pPr marL="1600200" indent="-228600" defTabSz="5330825" eaLnBrk="0" hangingPunct="0">
              <a:defRPr sz="10400">
                <a:solidFill>
                  <a:schemeClr val="tx1"/>
                </a:solidFill>
                <a:latin typeface="Arial" panose="020B0604020202020204" pitchFamily="34" charset="0"/>
                <a:cs typeface="Arial" panose="020B0604020202020204" pitchFamily="34" charset="0"/>
              </a:defRPr>
            </a:lvl4pPr>
            <a:lvl5pPr marL="2057400" indent="-228600" defTabSz="5330825" eaLnBrk="0" hangingPunct="0">
              <a:defRPr sz="10400">
                <a:solidFill>
                  <a:schemeClr val="tx1"/>
                </a:solidFill>
                <a:latin typeface="Arial" panose="020B0604020202020204" pitchFamily="34" charset="0"/>
                <a:cs typeface="Arial" panose="020B0604020202020204" pitchFamily="34" charset="0"/>
              </a:defRPr>
            </a:lvl5pPr>
            <a:lvl6pPr marL="25146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6pPr>
            <a:lvl7pPr marL="29718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7pPr>
            <a:lvl8pPr marL="34290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8pPr>
            <a:lvl9pPr marL="38862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9pPr>
          </a:lstStyle>
          <a:p>
            <a:pPr algn="just" defTabSz="4960506" eaLnBrk="1" fontAlgn="auto" hangingPunct="1">
              <a:spcBef>
                <a:spcPts val="0"/>
              </a:spcBef>
              <a:spcAft>
                <a:spcPts val="0"/>
              </a:spcAft>
            </a:pPr>
            <a:r>
              <a:rPr lang="en-US" altLang="zh-CN" sz="2000" b="1" dirty="0">
                <a:solidFill>
                  <a:srgbClr val="D6ECFF">
                    <a:lumMod val="10000"/>
                  </a:srgbClr>
                </a:solidFill>
                <a:latin typeface="Times New Roman" pitchFamily="18" charset="0"/>
                <a:ea typeface="宋体" panose="02010600030101010101" pitchFamily="2" charset="-122"/>
                <a:cs typeface="Times New Roman" pitchFamily="18" charset="0"/>
              </a:rPr>
              <a:t>Fig. 6.</a:t>
            </a:r>
            <a:r>
              <a:rPr lang="en-US" altLang="zh-CN" sz="2000" dirty="0">
                <a:solidFill>
                  <a:srgbClr val="D6ECFF">
                    <a:lumMod val="10000"/>
                  </a:srgbClr>
                </a:solidFill>
                <a:latin typeface="Times New Roman" pitchFamily="18" charset="0"/>
                <a:ea typeface="宋体" panose="02010600030101010101" pitchFamily="2" charset="-122"/>
                <a:cs typeface="Times New Roman" pitchFamily="18" charset="0"/>
              </a:rPr>
              <a:t> </a:t>
            </a:r>
            <a:r>
              <a:rPr lang="en-US" altLang="zh-CN" sz="2100" dirty="0">
                <a:solidFill>
                  <a:srgbClr val="D6ECFF">
                    <a:lumMod val="10000"/>
                  </a:srgbClr>
                </a:solidFill>
                <a:latin typeface="Times New Roman" pitchFamily="18" charset="0"/>
                <a:ea typeface="宋体" panose="02010600030101010101" pitchFamily="2" charset="-122"/>
                <a:cs typeface="Times New Roman" pitchFamily="18" charset="0"/>
              </a:rPr>
              <a:t>The time-pressure cross-section of the filtered area-averaged SAT indicated in Figure 5a for (a) temperature tendency (units: K/day) ; (b) Meridional advection; (c) diabatic heating over EPH (red contour), V (black contour) and SAT (shade) over North America, respectively.</a:t>
            </a:r>
            <a:endParaRPr lang="zh-CN" altLang="zh-CN" sz="2100" dirty="0">
              <a:solidFill>
                <a:srgbClr val="D6ECFF">
                  <a:lumMod val="10000"/>
                </a:srgbClr>
              </a:solidFill>
              <a:latin typeface="Times New Roman" pitchFamily="18" charset="0"/>
              <a:ea typeface="宋体" panose="02010600030101010101" pitchFamily="2" charset="-122"/>
              <a:cs typeface="Times New Roman" pitchFamily="18" charset="0"/>
            </a:endParaRPr>
          </a:p>
        </p:txBody>
      </p:sp>
      <p:sp>
        <p:nvSpPr>
          <p:cNvPr id="86" name="文本框 85">
            <a:extLst>
              <a:ext uri="{FF2B5EF4-FFF2-40B4-BE49-F238E27FC236}">
                <a16:creationId xmlns:a16="http://schemas.microsoft.com/office/drawing/2014/main" id="{B73A92D9-2C2D-461B-A86B-333F6214A221}"/>
              </a:ext>
            </a:extLst>
          </p:cNvPr>
          <p:cNvSpPr txBox="1"/>
          <p:nvPr/>
        </p:nvSpPr>
        <p:spPr>
          <a:xfrm>
            <a:off x="27137767" y="14335939"/>
            <a:ext cx="4979283" cy="7797394"/>
          </a:xfrm>
          <a:prstGeom prst="rect">
            <a:avLst/>
          </a:prstGeom>
          <a:noFill/>
        </p:spPr>
        <p:txBody>
          <a:bodyPr wrap="square" lIns="101983" tIns="50992" rIns="101983" bIns="50992" rtlCol="0">
            <a:spAutoFit/>
          </a:bodyPr>
          <a:lstStyle/>
          <a:p>
            <a:pPr algn="just" defTabSz="4960506" eaLnBrk="1" fontAlgn="auto" hangingPunct="1">
              <a:spcBef>
                <a:spcPts val="0"/>
              </a:spcBef>
              <a:spcAft>
                <a:spcPts val="0"/>
              </a:spcAft>
            </a:pPr>
            <a:r>
              <a:rPr lang="en-US" altLang="zh-CN" sz="2500" dirty="0">
                <a:solidFill>
                  <a:srgbClr val="002060"/>
                </a:solidFill>
                <a:latin typeface="Times New Roman" pitchFamily="18" charset="0"/>
                <a:ea typeface="宋体" panose="02010600030101010101" pitchFamily="2" charset="-122"/>
                <a:cs typeface="Times New Roman" pitchFamily="18" charset="0"/>
              </a:rPr>
              <a:t>The SAT over North America exhibits systematic variations during the life cycle of QBWO while Eurasia shows little response to QBWO convection heating (Figure 5). </a:t>
            </a:r>
          </a:p>
          <a:p>
            <a:pPr algn="just" defTabSz="4960506" eaLnBrk="1" fontAlgn="auto" hangingPunct="1">
              <a:spcBef>
                <a:spcPts val="0"/>
              </a:spcBef>
              <a:spcAft>
                <a:spcPts val="0"/>
              </a:spcAft>
            </a:pPr>
            <a:endParaRPr lang="en-US" altLang="zh-CN" sz="2500" dirty="0">
              <a:solidFill>
                <a:srgbClr val="002060"/>
              </a:solidFill>
              <a:latin typeface="Times New Roman" pitchFamily="18" charset="0"/>
              <a:ea typeface="宋体" panose="02010600030101010101" pitchFamily="2" charset="-122"/>
              <a:cs typeface="Times New Roman" pitchFamily="18" charset="0"/>
            </a:endParaRPr>
          </a:p>
          <a:p>
            <a:pPr algn="just" defTabSz="4960506" eaLnBrk="1" fontAlgn="auto" hangingPunct="1">
              <a:spcBef>
                <a:spcPts val="0"/>
              </a:spcBef>
              <a:spcAft>
                <a:spcPts val="0"/>
              </a:spcAft>
            </a:pPr>
            <a:r>
              <a:rPr lang="en-US" altLang="zh-CN" sz="2500" dirty="0">
                <a:solidFill>
                  <a:srgbClr val="002060"/>
                </a:solidFill>
                <a:latin typeface="Times New Roman" pitchFamily="18" charset="0"/>
                <a:ea typeface="宋体" panose="02010600030101010101" pitchFamily="2" charset="-122"/>
                <a:cs typeface="Times New Roman" pitchFamily="18" charset="0"/>
              </a:rPr>
              <a:t>Central North American SAT anomalies display significant cooling at day -4, while Alaska and the Gulf of Mexico experience the obvious warming. The opposite things occur in day +4 (Figure 5).</a:t>
            </a:r>
          </a:p>
          <a:p>
            <a:pPr algn="just" defTabSz="4960506" eaLnBrk="1" fontAlgn="auto" hangingPunct="1">
              <a:spcBef>
                <a:spcPts val="0"/>
              </a:spcBef>
              <a:spcAft>
                <a:spcPts val="0"/>
              </a:spcAft>
            </a:pPr>
            <a:endParaRPr lang="en-US" altLang="zh-CN" sz="2500" dirty="0">
              <a:solidFill>
                <a:srgbClr val="002060"/>
              </a:solidFill>
              <a:latin typeface="Times New Roman" pitchFamily="18" charset="0"/>
              <a:ea typeface="宋体" panose="02010600030101010101" pitchFamily="2" charset="-122"/>
              <a:cs typeface="Times New Roman" pitchFamily="18" charset="0"/>
            </a:endParaRPr>
          </a:p>
          <a:p>
            <a:pPr algn="just" defTabSz="4960506" eaLnBrk="1" fontAlgn="auto" hangingPunct="1">
              <a:spcBef>
                <a:spcPts val="0"/>
              </a:spcBef>
              <a:spcAft>
                <a:spcPts val="0"/>
              </a:spcAft>
            </a:pPr>
            <a:r>
              <a:rPr lang="en-US" altLang="zh-CN" sz="2500" dirty="0">
                <a:solidFill>
                  <a:srgbClr val="002060"/>
                </a:solidFill>
                <a:latin typeface="Times New Roman" pitchFamily="18" charset="0"/>
                <a:ea typeface="宋体" panose="02010600030101010101" pitchFamily="2" charset="-122"/>
                <a:cs typeface="Times New Roman" pitchFamily="18" charset="0"/>
              </a:rPr>
              <a:t>Anomalous meridional wind dominates meridional advection (or temperature tendency) two days earlier. While EPH heating leads V about two days (Figure 6).</a:t>
            </a:r>
          </a:p>
          <a:p>
            <a:pPr algn="just" defTabSz="4960506" eaLnBrk="1" fontAlgn="auto" hangingPunct="1">
              <a:spcBef>
                <a:spcPts val="0"/>
              </a:spcBef>
              <a:spcAft>
                <a:spcPts val="0"/>
              </a:spcAft>
            </a:pPr>
            <a:endParaRPr lang="en-US" altLang="zh-CN" sz="2500" dirty="0">
              <a:solidFill>
                <a:srgbClr val="002060"/>
              </a:solidFill>
              <a:latin typeface="Times New Roman" pitchFamily="18" charset="0"/>
              <a:ea typeface="宋体" panose="02010600030101010101" pitchFamily="2" charset="-122"/>
              <a:cs typeface="Times New Roman" pitchFamily="18" charset="0"/>
            </a:endParaRPr>
          </a:p>
        </p:txBody>
      </p:sp>
      <p:sp>
        <p:nvSpPr>
          <p:cNvPr id="87" name="箭头: 右 86">
            <a:extLst>
              <a:ext uri="{FF2B5EF4-FFF2-40B4-BE49-F238E27FC236}">
                <a16:creationId xmlns:a16="http://schemas.microsoft.com/office/drawing/2014/main" id="{BE866596-954F-4ECC-BD2B-11A56FE6B51C}"/>
              </a:ext>
            </a:extLst>
          </p:cNvPr>
          <p:cNvSpPr/>
          <p:nvPr/>
        </p:nvSpPr>
        <p:spPr bwMode="auto">
          <a:xfrm>
            <a:off x="26825311" y="14473947"/>
            <a:ext cx="377324" cy="23694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665413" rtl="0" eaLnBrk="1" fontAlgn="base" latinLnBrk="0" hangingPunct="1">
              <a:lnSpc>
                <a:spcPct val="100000"/>
              </a:lnSpc>
              <a:spcBef>
                <a:spcPct val="0"/>
              </a:spcBef>
              <a:spcAft>
                <a:spcPct val="0"/>
              </a:spcAft>
              <a:buClrTx/>
              <a:buSzTx/>
              <a:buFontTx/>
              <a:buNone/>
              <a:tabLst/>
            </a:pPr>
            <a:endParaRPr kumimoji="0" lang="zh-CN" altLang="en-US" sz="5200" b="0" i="0" u="none" strike="noStrike" cap="none" normalizeH="0" baseline="0">
              <a:ln>
                <a:noFill/>
              </a:ln>
              <a:solidFill>
                <a:schemeClr val="tx1"/>
              </a:solidFill>
              <a:effectLst/>
              <a:latin typeface="Arial" pitchFamily="34" charset="0"/>
            </a:endParaRPr>
          </a:p>
        </p:txBody>
      </p:sp>
      <p:sp>
        <p:nvSpPr>
          <p:cNvPr id="88" name="箭头: 右 87">
            <a:extLst>
              <a:ext uri="{FF2B5EF4-FFF2-40B4-BE49-F238E27FC236}">
                <a16:creationId xmlns:a16="http://schemas.microsoft.com/office/drawing/2014/main" id="{91981DAA-E966-4783-A5AD-98758F274BDE}"/>
              </a:ext>
            </a:extLst>
          </p:cNvPr>
          <p:cNvSpPr/>
          <p:nvPr/>
        </p:nvSpPr>
        <p:spPr bwMode="auto">
          <a:xfrm>
            <a:off x="26760443" y="17121604"/>
            <a:ext cx="377324" cy="23694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665413" rtl="0" eaLnBrk="1" fontAlgn="base" latinLnBrk="0" hangingPunct="1">
              <a:lnSpc>
                <a:spcPct val="100000"/>
              </a:lnSpc>
              <a:spcBef>
                <a:spcPct val="0"/>
              </a:spcBef>
              <a:spcAft>
                <a:spcPct val="0"/>
              </a:spcAft>
              <a:buClrTx/>
              <a:buSzTx/>
              <a:buFontTx/>
              <a:buNone/>
              <a:tabLst/>
            </a:pPr>
            <a:endParaRPr kumimoji="0" lang="zh-CN" altLang="en-US" sz="5200" b="0" i="0" u="none" strike="noStrike" cap="none" normalizeH="0" baseline="0">
              <a:ln>
                <a:noFill/>
              </a:ln>
              <a:solidFill>
                <a:schemeClr val="tx1"/>
              </a:solidFill>
              <a:effectLst/>
              <a:latin typeface="Arial" pitchFamily="34" charset="0"/>
            </a:endParaRPr>
          </a:p>
        </p:txBody>
      </p:sp>
      <p:sp>
        <p:nvSpPr>
          <p:cNvPr id="89" name="箭头: 右 88">
            <a:extLst>
              <a:ext uri="{FF2B5EF4-FFF2-40B4-BE49-F238E27FC236}">
                <a16:creationId xmlns:a16="http://schemas.microsoft.com/office/drawing/2014/main" id="{13A38193-F126-4B3D-88E7-0E7F1B33C191}"/>
              </a:ext>
            </a:extLst>
          </p:cNvPr>
          <p:cNvSpPr/>
          <p:nvPr/>
        </p:nvSpPr>
        <p:spPr bwMode="auto">
          <a:xfrm>
            <a:off x="26753243" y="19870407"/>
            <a:ext cx="377324" cy="23694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665413" rtl="0" eaLnBrk="1" fontAlgn="base" latinLnBrk="0" hangingPunct="1">
              <a:lnSpc>
                <a:spcPct val="100000"/>
              </a:lnSpc>
              <a:spcBef>
                <a:spcPct val="0"/>
              </a:spcBef>
              <a:spcAft>
                <a:spcPct val="0"/>
              </a:spcAft>
              <a:buClrTx/>
              <a:buSzTx/>
              <a:buFontTx/>
              <a:buNone/>
              <a:tabLst/>
            </a:pPr>
            <a:endParaRPr kumimoji="0" lang="zh-CN" altLang="en-US" sz="5200" b="0" i="0" u="none" strike="noStrike" cap="none" normalizeH="0" baseline="0">
              <a:ln>
                <a:noFill/>
              </a:ln>
              <a:solidFill>
                <a:schemeClr val="tx1"/>
              </a:solidFill>
              <a:effectLst/>
              <a:latin typeface="Arial" pitchFamily="34" charset="0"/>
            </a:endParaRPr>
          </a:p>
        </p:txBody>
      </p:sp>
      <p:pic>
        <p:nvPicPr>
          <p:cNvPr id="90" name="Picture 2">
            <a:extLst>
              <a:ext uri="{FF2B5EF4-FFF2-40B4-BE49-F238E27FC236}">
                <a16:creationId xmlns:a16="http://schemas.microsoft.com/office/drawing/2014/main" id="{1FB92C2B-3059-4ED5-A505-54E56E1A8AE3}"/>
              </a:ext>
            </a:extLst>
          </p:cNvPr>
          <p:cNvPicPr/>
          <p:nvPr/>
        </p:nvPicPr>
        <p:blipFill rotWithShape="1">
          <a:blip r:embed="rId18">
            <a:extLst>
              <a:ext uri="{28A0092B-C50C-407E-A947-70E740481C1C}">
                <a14:useLocalDpi xmlns:a14="http://schemas.microsoft.com/office/drawing/2010/main" val="0"/>
              </a:ext>
            </a:extLst>
          </a:blip>
          <a:srcRect t="21852" b="25209"/>
          <a:stretch/>
        </p:blipFill>
        <p:spPr bwMode="auto">
          <a:xfrm>
            <a:off x="21810271" y="24002770"/>
            <a:ext cx="10179295" cy="5287195"/>
          </a:xfrm>
          <a:prstGeom prst="rect">
            <a:avLst/>
          </a:prstGeom>
          <a:noFill/>
          <a:ln>
            <a:noFill/>
          </a:ln>
          <a:effectLst/>
        </p:spPr>
      </p:pic>
      <mc:AlternateContent xmlns:mc="http://schemas.openxmlformats.org/markup-compatibility/2006" xmlns:a14="http://schemas.microsoft.com/office/drawing/2010/main">
        <mc:Choice Requires="a14">
          <p:sp>
            <p:nvSpPr>
              <p:cNvPr id="91" name="Text Box 40">
                <a:extLst>
                  <a:ext uri="{FF2B5EF4-FFF2-40B4-BE49-F238E27FC236}">
                    <a16:creationId xmlns:a16="http://schemas.microsoft.com/office/drawing/2014/main" id="{66911EB0-E7EB-4119-9BD5-54F5A2196991}"/>
                  </a:ext>
                </a:extLst>
              </p:cNvPr>
              <p:cNvSpPr txBox="1">
                <a:spLocks noChangeArrowheads="1"/>
              </p:cNvSpPr>
              <p:nvPr/>
            </p:nvSpPr>
            <p:spPr bwMode="auto">
              <a:xfrm>
                <a:off x="11158220" y="27643648"/>
                <a:ext cx="10001738" cy="17919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67243" tIns="83622" rIns="167243" bIns="83622">
                <a:spAutoFit/>
              </a:bodyPr>
              <a:lstStyle>
                <a:lvl1pPr defTabSz="5330825" eaLnBrk="0" hangingPunct="0">
                  <a:defRPr sz="10400">
                    <a:solidFill>
                      <a:schemeClr val="tx1"/>
                    </a:solidFill>
                    <a:latin typeface="Arial" panose="020B0604020202020204" pitchFamily="34" charset="0"/>
                    <a:cs typeface="Arial" panose="020B0604020202020204" pitchFamily="34" charset="0"/>
                  </a:defRPr>
                </a:lvl1pPr>
                <a:lvl2pPr marL="742950" indent="-285750" defTabSz="5330825" eaLnBrk="0" hangingPunct="0">
                  <a:defRPr sz="10400">
                    <a:solidFill>
                      <a:schemeClr val="tx1"/>
                    </a:solidFill>
                    <a:latin typeface="Arial" panose="020B0604020202020204" pitchFamily="34" charset="0"/>
                    <a:cs typeface="Arial" panose="020B0604020202020204" pitchFamily="34" charset="0"/>
                  </a:defRPr>
                </a:lvl2pPr>
                <a:lvl3pPr marL="1143000" indent="-228600" defTabSz="5330825" eaLnBrk="0" hangingPunct="0">
                  <a:defRPr sz="10400">
                    <a:solidFill>
                      <a:schemeClr val="tx1"/>
                    </a:solidFill>
                    <a:latin typeface="Arial" panose="020B0604020202020204" pitchFamily="34" charset="0"/>
                    <a:cs typeface="Arial" panose="020B0604020202020204" pitchFamily="34" charset="0"/>
                  </a:defRPr>
                </a:lvl3pPr>
                <a:lvl4pPr marL="1600200" indent="-228600" defTabSz="5330825" eaLnBrk="0" hangingPunct="0">
                  <a:defRPr sz="10400">
                    <a:solidFill>
                      <a:schemeClr val="tx1"/>
                    </a:solidFill>
                    <a:latin typeface="Arial" panose="020B0604020202020204" pitchFamily="34" charset="0"/>
                    <a:cs typeface="Arial" panose="020B0604020202020204" pitchFamily="34" charset="0"/>
                  </a:defRPr>
                </a:lvl4pPr>
                <a:lvl5pPr marL="2057400" indent="-228600" defTabSz="5330825" eaLnBrk="0" hangingPunct="0">
                  <a:defRPr sz="10400">
                    <a:solidFill>
                      <a:schemeClr val="tx1"/>
                    </a:solidFill>
                    <a:latin typeface="Arial" panose="020B0604020202020204" pitchFamily="34" charset="0"/>
                    <a:cs typeface="Arial" panose="020B0604020202020204" pitchFamily="34" charset="0"/>
                  </a:defRPr>
                </a:lvl5pPr>
                <a:lvl6pPr marL="25146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6pPr>
                <a:lvl7pPr marL="29718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7pPr>
                <a:lvl8pPr marL="34290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8pPr>
                <a:lvl9pPr marL="3886200" indent="-228600" defTabSz="5330825" eaLnBrk="0" fontAlgn="base" hangingPunct="0">
                  <a:spcBef>
                    <a:spcPct val="0"/>
                  </a:spcBef>
                  <a:spcAft>
                    <a:spcPct val="0"/>
                  </a:spcAft>
                  <a:defRPr sz="10400">
                    <a:solidFill>
                      <a:schemeClr val="tx1"/>
                    </a:solidFill>
                    <a:latin typeface="Arial" panose="020B0604020202020204" pitchFamily="34" charset="0"/>
                    <a:cs typeface="Arial" panose="020B0604020202020204" pitchFamily="34" charset="0"/>
                  </a:defRPr>
                </a:lvl9pPr>
              </a:lstStyle>
              <a:p>
                <a:pPr algn="just" defTabSz="4960506" eaLnBrk="1" fontAlgn="auto" hangingPunct="1">
                  <a:spcBef>
                    <a:spcPts val="0"/>
                  </a:spcBef>
                  <a:spcAft>
                    <a:spcPts val="0"/>
                  </a:spcAft>
                </a:pPr>
                <a:r>
                  <a:rPr lang="en-US" altLang="zh-CN" sz="2000" b="1" dirty="0">
                    <a:solidFill>
                      <a:srgbClr val="D6ECFF">
                        <a:lumMod val="10000"/>
                      </a:srgbClr>
                    </a:solidFill>
                    <a:latin typeface="Times New Roman" pitchFamily="18" charset="0"/>
                    <a:ea typeface="宋体" panose="02010600030101010101" pitchFamily="2" charset="-122"/>
                    <a:cs typeface="Times New Roman" pitchFamily="18" charset="0"/>
                  </a:rPr>
                  <a:t>Fig. 7.</a:t>
                </a:r>
                <a:r>
                  <a:rPr lang="en-US" altLang="zh-CN" sz="2000" dirty="0">
                    <a:solidFill>
                      <a:srgbClr val="D6ECFF">
                        <a:lumMod val="10000"/>
                      </a:srgbClr>
                    </a:solidFill>
                    <a:latin typeface="Times New Roman" pitchFamily="18" charset="0"/>
                    <a:ea typeface="宋体" panose="02010600030101010101" pitchFamily="2" charset="-122"/>
                    <a:cs typeface="Times New Roman" pitchFamily="18" charset="0"/>
                  </a:rPr>
                  <a:t> </a:t>
                </a:r>
                <a:r>
                  <a:rPr lang="en-US" altLang="zh-CN" sz="2000" dirty="0"/>
                  <a:t>(</a:t>
                </a:r>
                <a:r>
                  <a:rPr lang="en-US" altLang="zh-CN" sz="2000" dirty="0">
                    <a:solidFill>
                      <a:srgbClr val="D6ECFF">
                        <a:lumMod val="10000"/>
                      </a:srgbClr>
                    </a:solidFill>
                    <a:latin typeface="Times New Roman" pitchFamily="18" charset="0"/>
                    <a:ea typeface="宋体" panose="02010600030101010101" pitchFamily="2" charset="-122"/>
                    <a:cs typeface="Times New Roman" pitchFamily="18" charset="0"/>
                  </a:rPr>
                  <a:t>a</a:t>
                </a:r>
                <a:r>
                  <a:rPr lang="en-US" altLang="zh-CN" sz="2100" dirty="0">
                    <a:solidFill>
                      <a:srgbClr val="D6ECFF">
                        <a:lumMod val="10000"/>
                      </a:srgbClr>
                    </a:solidFill>
                    <a:latin typeface="Times New Roman" pitchFamily="18" charset="0"/>
                    <a:ea typeface="宋体" panose="02010600030101010101" pitchFamily="2" charset="-122"/>
                    <a:cs typeface="Times New Roman" pitchFamily="18" charset="0"/>
                  </a:rPr>
                  <a:t>)-(c) The filtered stream function anomalies (SI = </a:t>
                </a:r>
                <a14:m>
                  <m:oMath xmlns:m="http://schemas.openxmlformats.org/officeDocument/2006/math">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0.4×</m:t>
                    </m:r>
                    <m:sSup>
                      <m:sSupPr>
                        <m:ctrlPr>
                          <a:rPr lang="zh-CN" altLang="zh-CN" sz="2100" i="1">
                            <a:solidFill>
                              <a:srgbClr val="D6ECFF">
                                <a:lumMod val="10000"/>
                              </a:srgbClr>
                            </a:solidFill>
                            <a:latin typeface="Cambria Math" panose="02040503050406030204" pitchFamily="18" charset="0"/>
                            <a:ea typeface="宋体" panose="02010600030101010101" pitchFamily="2" charset="-122"/>
                            <a:cs typeface="Times New Roman" pitchFamily="18" charset="0"/>
                          </a:rPr>
                        </m:ctrlPr>
                      </m:sSupPr>
                      <m:e>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10</m:t>
                        </m:r>
                      </m:e>
                      <m:sup>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6</m:t>
                        </m:r>
                      </m:sup>
                    </m:sSup>
                    <m:sSup>
                      <m:sSupPr>
                        <m:ctrlPr>
                          <a:rPr lang="zh-CN" altLang="zh-CN" sz="2100" i="1">
                            <a:solidFill>
                              <a:srgbClr val="D6ECFF">
                                <a:lumMod val="10000"/>
                              </a:srgbClr>
                            </a:solidFill>
                            <a:latin typeface="Cambria Math" panose="02040503050406030204" pitchFamily="18" charset="0"/>
                            <a:ea typeface="宋体" panose="02010600030101010101" pitchFamily="2" charset="-122"/>
                            <a:cs typeface="Times New Roman" pitchFamily="18" charset="0"/>
                          </a:rPr>
                        </m:ctrlPr>
                      </m:sSupPr>
                      <m:e>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𝑚</m:t>
                        </m:r>
                      </m:e>
                      <m:sup>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2</m:t>
                        </m:r>
                      </m:sup>
                    </m:sSup>
                    <m:sSup>
                      <m:sSupPr>
                        <m:ctrlPr>
                          <a:rPr lang="zh-CN" altLang="zh-CN" sz="2100" i="1">
                            <a:solidFill>
                              <a:srgbClr val="D6ECFF">
                                <a:lumMod val="10000"/>
                              </a:srgbClr>
                            </a:solidFill>
                            <a:latin typeface="Cambria Math" panose="02040503050406030204" pitchFamily="18" charset="0"/>
                            <a:ea typeface="宋体" panose="02010600030101010101" pitchFamily="2" charset="-122"/>
                            <a:cs typeface="Times New Roman" pitchFamily="18" charset="0"/>
                          </a:rPr>
                        </m:ctrlPr>
                      </m:sSupPr>
                      <m:e>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𝑠</m:t>
                        </m:r>
                      </m:e>
                      <m:sup>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−1</m:t>
                        </m:r>
                      </m:sup>
                    </m:sSup>
                  </m:oMath>
                </a14:m>
                <a:r>
                  <a:rPr lang="en-US" altLang="zh-CN" sz="2100" dirty="0">
                    <a:solidFill>
                      <a:srgbClr val="D6ECFF">
                        <a:lumMod val="10000"/>
                      </a:srgbClr>
                    </a:solidFill>
                    <a:latin typeface="Times New Roman" pitchFamily="18" charset="0"/>
                    <a:ea typeface="宋体" panose="02010600030101010101" pitchFamily="2" charset="-122"/>
                    <a:cs typeface="Times New Roman" pitchFamily="18" charset="0"/>
                  </a:rPr>
                  <a:t>) at day 0, day +2, and day +4, respectively. The vectors indicate the wave activity fluxes. (d) The elliptical-shaped idealized steady convection forced near EPH centered at (10</a:t>
                </a:r>
                <a14:m>
                  <m:oMath xmlns:m="http://schemas.openxmlformats.org/officeDocument/2006/math">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m:t>
                    </m:r>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𝑁</m:t>
                    </m:r>
                  </m:oMath>
                </a14:m>
                <a:r>
                  <a:rPr lang="en-US" altLang="zh-CN" sz="2100" dirty="0">
                    <a:solidFill>
                      <a:srgbClr val="D6ECFF">
                        <a:lumMod val="10000"/>
                      </a:srgbClr>
                    </a:solidFill>
                    <a:latin typeface="Times New Roman" pitchFamily="18" charset="0"/>
                    <a:ea typeface="宋体" panose="02010600030101010101" pitchFamily="2" charset="-122"/>
                    <a:cs typeface="Times New Roman" pitchFamily="18" charset="0"/>
                  </a:rPr>
                  <a:t>, 138</a:t>
                </a:r>
                <a14:m>
                  <m:oMath xmlns:m="http://schemas.openxmlformats.org/officeDocument/2006/math">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m:t>
                    </m:r>
                    <m:r>
                      <a:rPr lang="en-US" altLang="zh-CN" sz="2100">
                        <a:solidFill>
                          <a:srgbClr val="D6ECFF">
                            <a:lumMod val="10000"/>
                          </a:srgbClr>
                        </a:solidFill>
                        <a:latin typeface="Cambria Math" panose="02040503050406030204" pitchFamily="18" charset="0"/>
                        <a:ea typeface="宋体" panose="02010600030101010101" pitchFamily="2" charset="-122"/>
                        <a:cs typeface="Times New Roman" pitchFamily="18" charset="0"/>
                      </a:rPr>
                      <m:t>𝐸</m:t>
                    </m:r>
                  </m:oMath>
                </a14:m>
                <a:r>
                  <a:rPr lang="en-US" altLang="zh-CN" sz="2100" dirty="0">
                    <a:solidFill>
                      <a:srgbClr val="D6ECFF">
                        <a:lumMod val="10000"/>
                      </a:srgbClr>
                    </a:solidFill>
                    <a:latin typeface="Times New Roman" pitchFamily="18" charset="0"/>
                    <a:ea typeface="宋体" panose="02010600030101010101" pitchFamily="2" charset="-122"/>
                    <a:cs typeface="Times New Roman" pitchFamily="18" charset="0"/>
                  </a:rPr>
                  <a:t>) performed in LBM and (e) the heating profile. (f) Atmosphere response of 200hPa height to the steady heating forcing at the 3rd day.</a:t>
                </a:r>
                <a:endParaRPr lang="zh-CN" altLang="zh-CN" sz="2100" dirty="0">
                  <a:solidFill>
                    <a:srgbClr val="D6ECFF">
                      <a:lumMod val="10000"/>
                    </a:srgbClr>
                  </a:solidFill>
                  <a:latin typeface="Times New Roman" pitchFamily="18" charset="0"/>
                  <a:ea typeface="宋体" panose="02010600030101010101" pitchFamily="2" charset="-122"/>
                  <a:cs typeface="Times New Roman" pitchFamily="18" charset="0"/>
                </a:endParaRPr>
              </a:p>
            </p:txBody>
          </p:sp>
        </mc:Choice>
        <mc:Fallback xmlns="">
          <p:sp>
            <p:nvSpPr>
              <p:cNvPr id="91" name="Text Box 40">
                <a:extLst>
                  <a:ext uri="{FF2B5EF4-FFF2-40B4-BE49-F238E27FC236}">
                    <a16:creationId xmlns:a16="http://schemas.microsoft.com/office/drawing/2014/main" id="{66911EB0-E7EB-4119-9BD5-54F5A2196991}"/>
                  </a:ext>
                </a:extLst>
              </p:cNvPr>
              <p:cNvSpPr txBox="1">
                <a:spLocks noRot="1" noChangeAspect="1" noMove="1" noResize="1" noEditPoints="1" noAdjustHandles="1" noChangeArrowheads="1" noChangeShapeType="1" noTextEdit="1"/>
              </p:cNvSpPr>
              <p:nvPr/>
            </p:nvSpPr>
            <p:spPr bwMode="auto">
              <a:xfrm>
                <a:off x="11158220" y="27643648"/>
                <a:ext cx="10001738" cy="1791950"/>
              </a:xfrm>
              <a:prstGeom prst="rect">
                <a:avLst/>
              </a:prstGeom>
              <a:blipFill>
                <a:blip r:embed="rId19"/>
                <a:stretch>
                  <a:fillRect b="-340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93" name="文本框 92">
            <a:extLst>
              <a:ext uri="{FF2B5EF4-FFF2-40B4-BE49-F238E27FC236}">
                <a16:creationId xmlns:a16="http://schemas.microsoft.com/office/drawing/2014/main" id="{5882E321-AFA4-4861-8CE1-E11E499D89B8}"/>
              </a:ext>
            </a:extLst>
          </p:cNvPr>
          <p:cNvSpPr txBox="1"/>
          <p:nvPr/>
        </p:nvSpPr>
        <p:spPr>
          <a:xfrm>
            <a:off x="11158220" y="24866140"/>
            <a:ext cx="9943172" cy="2796025"/>
          </a:xfrm>
          <a:prstGeom prst="rect">
            <a:avLst/>
          </a:prstGeom>
          <a:noFill/>
        </p:spPr>
        <p:txBody>
          <a:bodyPr wrap="square" lIns="101983" tIns="50992" rIns="101983" bIns="50992" rtlCol="0">
            <a:spAutoFit/>
          </a:bodyPr>
          <a:lstStyle/>
          <a:p>
            <a:pPr algn="just" defTabSz="4960506" eaLnBrk="1" fontAlgn="auto" hangingPunct="1">
              <a:spcBef>
                <a:spcPts val="0"/>
              </a:spcBef>
              <a:spcAft>
                <a:spcPts val="0"/>
              </a:spcAft>
            </a:pPr>
            <a:r>
              <a:rPr lang="en-US" altLang="zh-CN" sz="2500" dirty="0">
                <a:solidFill>
                  <a:srgbClr val="002060"/>
                </a:solidFill>
                <a:latin typeface="Times New Roman" pitchFamily="18" charset="0"/>
                <a:ea typeface="宋体" panose="02010600030101010101" pitchFamily="2" charset="-122"/>
                <a:cs typeface="Times New Roman" pitchFamily="18" charset="0"/>
              </a:rPr>
              <a:t>At day +2 over the North Pacific, a RWT with barotropic structure along the great circle originating from the south of Japan propagates northeastward tilted from southeast-northwest into Alaska, and then propagates southeastward with eddies tilted from southwest-northeast into southern North America. The LBM experiment (steady heating at EPH) validate the observational results.</a:t>
            </a:r>
          </a:p>
          <a:p>
            <a:pPr algn="just" defTabSz="4960506" eaLnBrk="1" fontAlgn="auto" hangingPunct="1">
              <a:spcBef>
                <a:spcPts val="0"/>
              </a:spcBef>
              <a:spcAft>
                <a:spcPts val="0"/>
              </a:spcAft>
            </a:pPr>
            <a:r>
              <a:rPr lang="en-US" altLang="zh-CN" sz="2500" dirty="0">
                <a:solidFill>
                  <a:srgbClr val="002060"/>
                </a:solidFill>
                <a:latin typeface="Times New Roman" pitchFamily="18" charset="0"/>
                <a:ea typeface="宋体" panose="02010600030101010101" pitchFamily="2" charset="-122"/>
                <a:cs typeface="Times New Roman" pitchFamily="18" charset="0"/>
              </a:rPr>
              <a:t>Another RWT along the Asian westerly jet is also observed.</a:t>
            </a:r>
          </a:p>
        </p:txBody>
      </p:sp>
      <p:sp>
        <p:nvSpPr>
          <p:cNvPr id="94" name="箭头: 右 93">
            <a:extLst>
              <a:ext uri="{FF2B5EF4-FFF2-40B4-BE49-F238E27FC236}">
                <a16:creationId xmlns:a16="http://schemas.microsoft.com/office/drawing/2014/main" id="{B6E7B583-A3A2-4204-8D2D-4913467C3BD3}"/>
              </a:ext>
            </a:extLst>
          </p:cNvPr>
          <p:cNvSpPr/>
          <p:nvPr/>
        </p:nvSpPr>
        <p:spPr bwMode="auto">
          <a:xfrm flipV="1">
            <a:off x="19295346" y="24236370"/>
            <a:ext cx="1753521" cy="41469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665413" rtl="0" eaLnBrk="1" fontAlgn="base" latinLnBrk="0" hangingPunct="1">
              <a:lnSpc>
                <a:spcPct val="100000"/>
              </a:lnSpc>
              <a:spcBef>
                <a:spcPct val="0"/>
              </a:spcBef>
              <a:spcAft>
                <a:spcPct val="0"/>
              </a:spcAft>
              <a:buClrTx/>
              <a:buSzTx/>
              <a:buFontTx/>
              <a:buNone/>
              <a:tabLst/>
            </a:pPr>
            <a:endParaRPr kumimoji="0" lang="zh-CN" altLang="en-US" sz="5200" b="0" i="0" u="none" strike="noStrike" cap="none" normalizeH="0" baseline="0">
              <a:ln>
                <a:noFill/>
              </a:ln>
              <a:solidFill>
                <a:schemeClr val="tx1"/>
              </a:solidFill>
              <a:effectLst/>
              <a:latin typeface="Arial" pitchFamily="34" charset="0"/>
            </a:endParaRPr>
          </a:p>
        </p:txBody>
      </p:sp>
      <p:pic>
        <p:nvPicPr>
          <p:cNvPr id="95" name="图片 94">
            <a:extLst>
              <a:ext uri="{FF2B5EF4-FFF2-40B4-BE49-F238E27FC236}">
                <a16:creationId xmlns:a16="http://schemas.microsoft.com/office/drawing/2014/main" id="{7014BFD7-FFE5-47FA-B269-EF0D25781B39}"/>
              </a:ext>
            </a:extLst>
          </p:cNvPr>
          <p:cNvPicPr>
            <a:picLocks noChangeAspect="1"/>
          </p:cNvPicPr>
          <p:nvPr/>
        </p:nvPicPr>
        <p:blipFill rotWithShape="1">
          <a:blip r:embed="rId20"/>
          <a:srcRect t="22700" b="15350"/>
          <a:stretch/>
        </p:blipFill>
        <p:spPr>
          <a:xfrm>
            <a:off x="32833988" y="5169191"/>
            <a:ext cx="9199947" cy="5699287"/>
          </a:xfrm>
          <a:prstGeom prst="rect">
            <a:avLst/>
          </a:prstGeom>
        </p:spPr>
      </p:pic>
      <p:sp>
        <p:nvSpPr>
          <p:cNvPr id="96" name="文本框 95">
            <a:extLst>
              <a:ext uri="{FF2B5EF4-FFF2-40B4-BE49-F238E27FC236}">
                <a16:creationId xmlns:a16="http://schemas.microsoft.com/office/drawing/2014/main" id="{7C31419B-EA76-4D24-AF1A-FB0B0D0E0C02}"/>
              </a:ext>
            </a:extLst>
          </p:cNvPr>
          <p:cNvSpPr txBox="1"/>
          <p:nvPr/>
        </p:nvSpPr>
        <p:spPr>
          <a:xfrm>
            <a:off x="32677585" y="12457698"/>
            <a:ext cx="9651020" cy="1641863"/>
          </a:xfrm>
          <a:prstGeom prst="rect">
            <a:avLst/>
          </a:prstGeom>
          <a:noFill/>
        </p:spPr>
        <p:txBody>
          <a:bodyPr wrap="square" lIns="101983" tIns="50992" rIns="101983" bIns="50992" rtlCol="0">
            <a:spAutoFit/>
          </a:bodyPr>
          <a:lstStyle/>
          <a:p>
            <a:pPr algn="just" defTabSz="4960506" eaLnBrk="1" fontAlgn="auto" hangingPunct="1">
              <a:spcBef>
                <a:spcPts val="0"/>
              </a:spcBef>
              <a:spcAft>
                <a:spcPts val="0"/>
              </a:spcAft>
            </a:pPr>
            <a:r>
              <a:rPr lang="en-US" altLang="zh-CN" sz="2500" dirty="0">
                <a:solidFill>
                  <a:srgbClr val="002060"/>
                </a:solidFill>
                <a:latin typeface="Times New Roman" pitchFamily="18" charset="0"/>
                <a:ea typeface="宋体" panose="02010600030101010101" pitchFamily="2" charset="-122"/>
                <a:cs typeface="Times New Roman" pitchFamily="18" charset="0"/>
              </a:rPr>
              <a:t>The EPH heating-induced extratropical RWT over North Pacific is the dominate factor for the observed SAT pattern. While the upstream RWT shows the trapped feature in Asian jet.</a:t>
            </a:r>
          </a:p>
          <a:p>
            <a:pPr algn="just" defTabSz="4960506" eaLnBrk="1" fontAlgn="auto" hangingPunct="1">
              <a:spcBef>
                <a:spcPts val="0"/>
              </a:spcBef>
              <a:spcAft>
                <a:spcPts val="0"/>
              </a:spcAft>
            </a:pPr>
            <a:endParaRPr lang="zh-CN" altLang="zh-CN" sz="2500" dirty="0">
              <a:solidFill>
                <a:srgbClr val="002060"/>
              </a:solidFill>
              <a:latin typeface="Times New Roman" pitchFamily="18" charset="0"/>
              <a:ea typeface="宋体" panose="02010600030101010101" pitchFamily="2" charset="-122"/>
              <a:cs typeface="Times New Roman" pitchFamily="18" charset="0"/>
            </a:endParaRPr>
          </a:p>
        </p:txBody>
      </p:sp>
      <p:sp>
        <p:nvSpPr>
          <p:cNvPr id="97" name="箭头: 右 96">
            <a:extLst>
              <a:ext uri="{FF2B5EF4-FFF2-40B4-BE49-F238E27FC236}">
                <a16:creationId xmlns:a16="http://schemas.microsoft.com/office/drawing/2014/main" id="{970050C8-2955-41DE-A298-24FEED7A12D9}"/>
              </a:ext>
            </a:extLst>
          </p:cNvPr>
          <p:cNvSpPr/>
          <p:nvPr/>
        </p:nvSpPr>
        <p:spPr bwMode="auto">
          <a:xfrm>
            <a:off x="32389317" y="12598850"/>
            <a:ext cx="377324" cy="23694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665413" rtl="0" eaLnBrk="1" fontAlgn="base" latinLnBrk="0" hangingPunct="1">
              <a:lnSpc>
                <a:spcPct val="100000"/>
              </a:lnSpc>
              <a:spcBef>
                <a:spcPct val="0"/>
              </a:spcBef>
              <a:spcAft>
                <a:spcPct val="0"/>
              </a:spcAft>
              <a:buClrTx/>
              <a:buSzTx/>
              <a:buFontTx/>
              <a:buNone/>
              <a:tabLst/>
            </a:pPr>
            <a:endParaRPr kumimoji="0" lang="zh-CN" altLang="en-US" sz="5200" b="0" i="0" u="none" strike="noStrike" cap="none" normalizeH="0" baseline="0" dirty="0">
              <a:ln>
                <a:noFill/>
              </a:ln>
              <a:solidFill>
                <a:schemeClr val="tx1"/>
              </a:solidFill>
              <a:effectLst/>
              <a:latin typeface="Arial" pitchFamily="34" charset="0"/>
            </a:endParaRPr>
          </a:p>
        </p:txBody>
      </p:sp>
      <p:pic>
        <p:nvPicPr>
          <p:cNvPr id="20" name="图片 19">
            <a:extLst>
              <a:ext uri="{FF2B5EF4-FFF2-40B4-BE49-F238E27FC236}">
                <a16:creationId xmlns:a16="http://schemas.microsoft.com/office/drawing/2014/main" id="{960B5107-7E24-48C4-A4B0-70E05C556FD7}"/>
              </a:ext>
            </a:extLst>
          </p:cNvPr>
          <p:cNvPicPr>
            <a:picLocks noChangeAspect="1"/>
          </p:cNvPicPr>
          <p:nvPr/>
        </p:nvPicPr>
        <p:blipFill rotWithShape="1">
          <a:blip r:embed="rId21"/>
          <a:srcRect t="13600" b="17140"/>
          <a:stretch/>
        </p:blipFill>
        <p:spPr>
          <a:xfrm>
            <a:off x="32861769" y="14531624"/>
            <a:ext cx="8219970" cy="5693137"/>
          </a:xfrm>
          <a:prstGeom prst="rect">
            <a:avLst/>
          </a:prstGeom>
        </p:spPr>
      </p:pic>
      <p:sp>
        <p:nvSpPr>
          <p:cNvPr id="101" name="文本框 100">
            <a:extLst>
              <a:ext uri="{FF2B5EF4-FFF2-40B4-BE49-F238E27FC236}">
                <a16:creationId xmlns:a16="http://schemas.microsoft.com/office/drawing/2014/main" id="{6AD72489-7D26-4243-84F1-A24F4CDDD0B1}"/>
              </a:ext>
            </a:extLst>
          </p:cNvPr>
          <p:cNvSpPr txBox="1"/>
          <p:nvPr/>
        </p:nvSpPr>
        <p:spPr>
          <a:xfrm>
            <a:off x="32677585" y="20246240"/>
            <a:ext cx="9597760" cy="1641863"/>
          </a:xfrm>
          <a:prstGeom prst="rect">
            <a:avLst/>
          </a:prstGeom>
          <a:noFill/>
        </p:spPr>
        <p:txBody>
          <a:bodyPr wrap="square" lIns="101983" tIns="50992" rIns="101983" bIns="50992" rtlCol="0">
            <a:spAutoFit/>
          </a:bodyPr>
          <a:lstStyle/>
          <a:p>
            <a:pPr algn="just" defTabSz="4960506" eaLnBrk="1" fontAlgn="auto" hangingPunct="1">
              <a:spcBef>
                <a:spcPts val="0"/>
              </a:spcBef>
              <a:spcAft>
                <a:spcPts val="0"/>
              </a:spcAft>
            </a:pPr>
            <a:r>
              <a:rPr lang="en-US" altLang="zh-CN" sz="2500" dirty="0">
                <a:solidFill>
                  <a:srgbClr val="002060"/>
                </a:solidFill>
                <a:latin typeface="Times New Roman" pitchFamily="18" charset="0"/>
                <a:ea typeface="宋体" panose="02010600030101010101" pitchFamily="2" charset="-122"/>
                <a:cs typeface="Times New Roman" pitchFamily="18" charset="0"/>
              </a:rPr>
              <a:t>The EPH heating at day 0 can result in divergence circulation over upper level, leading to the cyclonic Rossby wave source (RWS) to the south of Japan. Through the barotropic growth, this RWS can develop into a RWT over North Pacific.</a:t>
            </a:r>
          </a:p>
        </p:txBody>
      </p:sp>
      <p:sp>
        <p:nvSpPr>
          <p:cNvPr id="102" name="箭头: 右 101">
            <a:extLst>
              <a:ext uri="{FF2B5EF4-FFF2-40B4-BE49-F238E27FC236}">
                <a16:creationId xmlns:a16="http://schemas.microsoft.com/office/drawing/2014/main" id="{808A338F-EC02-4397-8FC6-38A2EED19119}"/>
              </a:ext>
            </a:extLst>
          </p:cNvPr>
          <p:cNvSpPr/>
          <p:nvPr/>
        </p:nvSpPr>
        <p:spPr bwMode="auto">
          <a:xfrm>
            <a:off x="32401436" y="20402425"/>
            <a:ext cx="377324" cy="23694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665413" rtl="0" eaLnBrk="1" fontAlgn="base" latinLnBrk="0" hangingPunct="1">
              <a:lnSpc>
                <a:spcPct val="100000"/>
              </a:lnSpc>
              <a:spcBef>
                <a:spcPct val="0"/>
              </a:spcBef>
              <a:spcAft>
                <a:spcPct val="0"/>
              </a:spcAft>
              <a:buClrTx/>
              <a:buSzTx/>
              <a:buFontTx/>
              <a:buNone/>
              <a:tabLst/>
            </a:pPr>
            <a:endParaRPr kumimoji="0" lang="zh-CN" altLang="en-US" sz="5200" b="0" i="0" u="none" strike="noStrike" cap="none" normalizeH="0" baseline="0">
              <a:ln>
                <a:noFill/>
              </a:ln>
              <a:solidFill>
                <a:schemeClr val="tx1"/>
              </a:solidFill>
              <a:effectLst/>
              <a:latin typeface="Arial" pitchFamily="34" charset="0"/>
            </a:endParaRPr>
          </a:p>
        </p:txBody>
      </p:sp>
      <p:sp>
        <p:nvSpPr>
          <p:cNvPr id="2" name="椭圆 1">
            <a:extLst>
              <a:ext uri="{FF2B5EF4-FFF2-40B4-BE49-F238E27FC236}">
                <a16:creationId xmlns:a16="http://schemas.microsoft.com/office/drawing/2014/main" id="{F674DBF3-1EC7-47D8-B8E0-56EB48C612A5}"/>
              </a:ext>
            </a:extLst>
          </p:cNvPr>
          <p:cNvSpPr/>
          <p:nvPr/>
        </p:nvSpPr>
        <p:spPr bwMode="auto">
          <a:xfrm>
            <a:off x="1970881" y="24591560"/>
            <a:ext cx="457200" cy="34645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665413" rtl="0" eaLnBrk="1" fontAlgn="base" latinLnBrk="0" hangingPunct="1">
              <a:lnSpc>
                <a:spcPct val="100000"/>
              </a:lnSpc>
              <a:spcBef>
                <a:spcPct val="0"/>
              </a:spcBef>
              <a:spcAft>
                <a:spcPct val="0"/>
              </a:spcAft>
              <a:buClrTx/>
              <a:buSzTx/>
              <a:buFontTx/>
              <a:buNone/>
              <a:tabLst/>
            </a:pPr>
            <a:endParaRPr kumimoji="0" lang="zh-CN" altLang="en-US" sz="5200" b="0" i="0" u="none" strike="noStrike" cap="none" normalizeH="0" baseline="0">
              <a:ln>
                <a:noFill/>
              </a:ln>
              <a:solidFill>
                <a:schemeClr val="tx1"/>
              </a:solidFill>
              <a:effectLst/>
              <a:latin typeface="Arial" pitchFamily="34" charset="0"/>
            </a:endParaRPr>
          </a:p>
        </p:txBody>
      </p:sp>
      <p:sp>
        <p:nvSpPr>
          <p:cNvPr id="65" name="椭圆 64">
            <a:extLst>
              <a:ext uri="{FF2B5EF4-FFF2-40B4-BE49-F238E27FC236}">
                <a16:creationId xmlns:a16="http://schemas.microsoft.com/office/drawing/2014/main" id="{96645FF1-DD5A-4D59-A085-E708771B6070}"/>
              </a:ext>
            </a:extLst>
          </p:cNvPr>
          <p:cNvSpPr/>
          <p:nvPr/>
        </p:nvSpPr>
        <p:spPr bwMode="auto">
          <a:xfrm>
            <a:off x="2123281" y="26678354"/>
            <a:ext cx="457200" cy="34645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665413" rtl="0" eaLnBrk="1" fontAlgn="base" latinLnBrk="0" hangingPunct="1">
              <a:lnSpc>
                <a:spcPct val="100000"/>
              </a:lnSpc>
              <a:spcBef>
                <a:spcPct val="0"/>
              </a:spcBef>
              <a:spcAft>
                <a:spcPct val="0"/>
              </a:spcAft>
              <a:buClrTx/>
              <a:buSzTx/>
              <a:buFontTx/>
              <a:buNone/>
              <a:tabLst/>
            </a:pPr>
            <a:endParaRPr kumimoji="0" lang="zh-CN" altLang="en-US" sz="5200" b="0" i="0" u="none" strike="noStrike" cap="none" normalizeH="0" baseline="0">
              <a:ln>
                <a:noFill/>
              </a:ln>
              <a:solidFill>
                <a:schemeClr val="tx1"/>
              </a:solidFill>
              <a:effectLst/>
              <a:latin typeface="Arial" pitchFamily="34" charset="0"/>
            </a:endParaRPr>
          </a:p>
        </p:txBody>
      </p:sp>
      <p:sp>
        <p:nvSpPr>
          <p:cNvPr id="67" name="椭圆 66">
            <a:extLst>
              <a:ext uri="{FF2B5EF4-FFF2-40B4-BE49-F238E27FC236}">
                <a16:creationId xmlns:a16="http://schemas.microsoft.com/office/drawing/2014/main" id="{F4E2187B-22B0-41D7-88DD-1A361A3F2AF2}"/>
              </a:ext>
            </a:extLst>
          </p:cNvPr>
          <p:cNvSpPr/>
          <p:nvPr/>
        </p:nvSpPr>
        <p:spPr bwMode="auto">
          <a:xfrm>
            <a:off x="2123281" y="22681406"/>
            <a:ext cx="457200" cy="34645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665413" rtl="0" eaLnBrk="1" fontAlgn="base" latinLnBrk="0" hangingPunct="1">
              <a:lnSpc>
                <a:spcPct val="100000"/>
              </a:lnSpc>
              <a:spcBef>
                <a:spcPct val="0"/>
              </a:spcBef>
              <a:spcAft>
                <a:spcPct val="0"/>
              </a:spcAft>
              <a:buClrTx/>
              <a:buSzTx/>
              <a:buFontTx/>
              <a:buNone/>
              <a:tabLst/>
            </a:pPr>
            <a:endParaRPr kumimoji="0" lang="zh-CN" altLang="en-US" sz="5200" b="0" i="0" u="none" strike="noStrike" cap="none" normalizeH="0" baseline="0">
              <a:ln>
                <a:noFill/>
              </a:ln>
              <a:solidFill>
                <a:schemeClr val="tx1"/>
              </a:solidFill>
              <a:effectLst/>
              <a:latin typeface="Arial" pitchFamily="34" charset="0"/>
            </a:endParaRPr>
          </a:p>
        </p:txBody>
      </p:sp>
      <p:pic>
        <p:nvPicPr>
          <p:cNvPr id="68" name="Picture 8" descr="C:\Documents and Settings\Administrator\桌面\未标题-4.png">
            <a:extLst>
              <a:ext uri="{FF2B5EF4-FFF2-40B4-BE49-F238E27FC236}">
                <a16:creationId xmlns:a16="http://schemas.microsoft.com/office/drawing/2014/main" id="{F829AEE2-1F20-4EB7-B8FD-6BF0371F104E}"/>
              </a:ext>
            </a:extLst>
          </p:cNvPr>
          <p:cNvPicPr preferRelativeResize="0">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28281" y="741313"/>
            <a:ext cx="32400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E06ACC7C-B644-4F7E-9553-DA9A8ED89A47}"/>
              </a:ext>
            </a:extLst>
          </p:cNvPr>
          <p:cNvSpPr/>
          <p:nvPr/>
        </p:nvSpPr>
        <p:spPr>
          <a:xfrm>
            <a:off x="35575081" y="2941711"/>
            <a:ext cx="4883388" cy="954107"/>
          </a:xfrm>
          <a:prstGeom prst="rect">
            <a:avLst/>
          </a:prstGeom>
        </p:spPr>
        <p:txBody>
          <a:bodyPr wrap="none">
            <a:spAutoFit/>
          </a:bodyPr>
          <a:lstStyle/>
          <a:p>
            <a:pPr algn="ctr"/>
            <a:r>
              <a:rPr lang="en-US" altLang="zh-CN" sz="28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ID: EGU2020-3835</a:t>
            </a:r>
            <a:endParaRPr lang="en-US" altLang="zh-CN" sz="2800" dirty="0">
              <a:solidFill>
                <a:schemeClr val="bg1"/>
              </a:solidFill>
              <a:latin typeface="Open Sans"/>
            </a:endParaRPr>
          </a:p>
          <a:p>
            <a:r>
              <a:rPr lang="en-US" altLang="zh-CN" sz="2800" dirty="0">
                <a:solidFill>
                  <a:schemeClr val="bg1"/>
                </a:solidFill>
                <a:latin typeface="Open Sans"/>
              </a:rPr>
              <a:t>© Authors. All rights reserved</a:t>
            </a:r>
            <a:endParaRPr lang="zh-CN" altLang="en-US" sz="2800" dirty="0">
              <a:solidFill>
                <a:schemeClr val="bg1"/>
              </a:solidFill>
            </a:endParaRPr>
          </a:p>
        </p:txBody>
      </p:sp>
      <p:pic>
        <p:nvPicPr>
          <p:cNvPr id="5" name="图片 4">
            <a:extLst>
              <a:ext uri="{FF2B5EF4-FFF2-40B4-BE49-F238E27FC236}">
                <a16:creationId xmlns:a16="http://schemas.microsoft.com/office/drawing/2014/main" id="{CA80DB19-E927-4840-8F16-5475FB7AFA00}"/>
              </a:ext>
            </a:extLst>
          </p:cNvPr>
          <p:cNvPicPr>
            <a:picLocks noChangeAspect="1"/>
          </p:cNvPicPr>
          <p:nvPr/>
        </p:nvPicPr>
        <p:blipFill>
          <a:blip r:embed="rId23"/>
          <a:stretch>
            <a:fillRect/>
          </a:stretch>
        </p:blipFill>
        <p:spPr>
          <a:xfrm>
            <a:off x="35587182" y="967243"/>
            <a:ext cx="4269342" cy="1899421"/>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665413" rtl="0" eaLnBrk="1" fontAlgn="base" latinLnBrk="0" hangingPunct="1">
          <a:lnSpc>
            <a:spcPct val="100000"/>
          </a:lnSpc>
          <a:spcBef>
            <a:spcPct val="0"/>
          </a:spcBef>
          <a:spcAft>
            <a:spcPct val="0"/>
          </a:spcAft>
          <a:buClrTx/>
          <a:buSzTx/>
          <a:buFontTx/>
          <a:buNone/>
          <a:tabLst/>
          <a:defRPr kumimoji="0" lang="en-US" sz="52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665413" rtl="0" eaLnBrk="1" fontAlgn="base" latinLnBrk="0" hangingPunct="1">
          <a:lnSpc>
            <a:spcPct val="100000"/>
          </a:lnSpc>
          <a:spcBef>
            <a:spcPct val="0"/>
          </a:spcBef>
          <a:spcAft>
            <a:spcPct val="0"/>
          </a:spcAft>
          <a:buClrTx/>
          <a:buSzTx/>
          <a:buFontTx/>
          <a:buNone/>
          <a:tabLst/>
          <a:defRPr kumimoji="0" lang="en-US" sz="52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3086</TotalTime>
  <Words>1589</Words>
  <Application>Microsoft Office PowerPoint</Application>
  <PresentationFormat>自定义</PresentationFormat>
  <Paragraphs>51</Paragraphs>
  <Slides>1</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Open Sans</vt:lpstr>
      <vt:lpstr>Arial</vt:lpstr>
      <vt:lpstr>Cambria Math</vt:lpstr>
      <vt:lpstr>Times New Roman</vt:lpstr>
      <vt:lpstr>Wingdings</vt:lpstr>
      <vt:lpstr>Default Design</vt:lpstr>
      <vt:lpstr>PowerPoint 演示文稿</vt:lpstr>
    </vt:vector>
  </TitlesOfParts>
  <Company>Webges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ZIZHEN DONG</cp:lastModifiedBy>
  <cp:revision>317</cp:revision>
  <dcterms:created xsi:type="dcterms:W3CDTF">2010-03-12T15:14:00Z</dcterms:created>
  <dcterms:modified xsi:type="dcterms:W3CDTF">2020-04-25T08:01:31Z</dcterms:modified>
</cp:coreProperties>
</file>