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14"/>
  </p:notesMasterIdLst>
  <p:handoutMasterIdLst>
    <p:handoutMasterId r:id="rId15"/>
  </p:handoutMasterIdLst>
  <p:sldIdLst>
    <p:sldId id="317" r:id="rId2"/>
    <p:sldId id="410" r:id="rId3"/>
    <p:sldId id="411" r:id="rId4"/>
    <p:sldId id="419" r:id="rId5"/>
    <p:sldId id="413" r:id="rId6"/>
    <p:sldId id="412" r:id="rId7"/>
    <p:sldId id="420" r:id="rId8"/>
    <p:sldId id="414" r:id="rId9"/>
    <p:sldId id="415" r:id="rId10"/>
    <p:sldId id="416" r:id="rId11"/>
    <p:sldId id="417" r:id="rId12"/>
    <p:sldId id="418" r:id="rId13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66" y="22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0B2B7E2-8858-4B4C-B990-EBBB455B4474}" type="datetimeFigureOut">
              <a:rPr lang="en-US"/>
              <a:pPr>
                <a:defRPr/>
              </a:pPr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F967531-3AA6-48D9-8B17-724630174D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1743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B51C3EE-96CD-4A79-A296-F375ECCEA6D7}" type="datetimeFigureOut">
              <a:rPr lang="zh-CN" altLang="en-US"/>
              <a:pPr>
                <a:defRPr/>
              </a:pPr>
              <a:t>2020/4/29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D392BA9-2465-498F-90EB-5BF7C3BFF72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5637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1843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r">
              <a:spcBef>
                <a:spcPct val="0"/>
              </a:spcBef>
            </a:pPr>
            <a:fld id="{5CBC59D7-7BD8-40BB-BBA3-0CA69E3F5884}" type="slidenum">
              <a:rPr lang="en-US" altLang="zh-CN">
                <a:latin typeface="Arial" pitchFamily="34" charset="0"/>
              </a:rPr>
              <a:pPr algn="r">
                <a:spcBef>
                  <a:spcPct val="0"/>
                </a:spcBef>
              </a:pPr>
              <a:t>1</a:t>
            </a:fld>
            <a:endParaRPr lang="en-US" altLang="zh-CN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 sz="2400">
                <a:latin typeface="Times New Roman" pitchFamily="18" charset="0"/>
                <a:cs typeface="+mn-cs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z="2400">
                  <a:latin typeface="Times New Roman" pitchFamily="18" charset="0"/>
                  <a:cs typeface="+mn-cs"/>
                </a:endParaRPr>
              </a:p>
            </p:txBody>
          </p:sp>
        </p:grpSp>
      </p:grpSp>
      <p:sp>
        <p:nvSpPr>
          <p:cNvPr id="9729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9730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01AF5-3679-48FA-9BD5-67AB62C76F3D}" type="datetime1">
              <a:rPr lang="zh-CN" altLang="en-US"/>
              <a:pPr>
                <a:defRPr/>
              </a:pPr>
              <a:t>2020/4/29</a:t>
            </a:fld>
            <a:endParaRPr lang="en-US" altLang="zh-CN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0B045-B633-4B18-A4AC-DCBE0E10F2B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09540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8FC2B-1D68-4553-8020-E006DFA9EDE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6ED5B-B334-464D-B407-584ED8C5BCFB}" type="datetime1">
              <a:rPr lang="zh-CN" altLang="en-US"/>
              <a:pPr>
                <a:defRPr/>
              </a:pPr>
              <a:t>2020/4/29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64319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17588-2183-473E-8A3B-D8ACE2C5057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C40BB-CB82-42BF-9450-13862C554B86}" type="datetime1">
              <a:rPr lang="zh-CN" altLang="en-US"/>
              <a:pPr>
                <a:defRPr/>
              </a:pPr>
              <a:t>2020/4/29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34871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31E3E-3EDB-4C1E-8D95-44350AEBD04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5E068-3EDA-4EC5-8AC6-D5CF0314FD48}" type="datetime1">
              <a:rPr lang="zh-CN" altLang="en-US"/>
              <a:pPr>
                <a:defRPr/>
              </a:pPr>
              <a:t>2020/4/29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0804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E9684-7421-4D73-ADB5-7E35704FA9E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FDE75-7729-4CD9-A063-4E585CD5335A}" type="datetime1">
              <a:rPr lang="zh-CN" altLang="en-US"/>
              <a:pPr>
                <a:defRPr/>
              </a:pPr>
              <a:t>2020/4/29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45013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BFC1A-3A3A-4AAD-8384-535034AA648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90DF5-86CD-4098-A40E-E9FD640A4974}" type="datetime1">
              <a:rPr lang="zh-CN" altLang="en-US"/>
              <a:pPr>
                <a:defRPr/>
              </a:pPr>
              <a:t>2020/4/29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83756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EE489-EDF0-4A19-8987-C8557C1AA3C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022F5-D593-45ED-B3ED-A91B69988EA1}" type="datetime1">
              <a:rPr lang="zh-CN" altLang="en-US"/>
              <a:pPr>
                <a:defRPr/>
              </a:pPr>
              <a:t>2020/4/29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18608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A0C67-33C5-4BAC-9897-BFC6C3F33D0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2A98E-EE0F-493A-B921-AD59B6A13993}" type="datetime1">
              <a:rPr lang="zh-CN" altLang="en-US"/>
              <a:pPr>
                <a:defRPr/>
              </a:pPr>
              <a:t>2020/4/29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65010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EB9E5-2195-4299-9716-D7A9324E844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29C14-987A-4417-BDFE-EBDD9293190A}" type="datetime1">
              <a:rPr lang="zh-CN" altLang="en-US"/>
              <a:pPr>
                <a:defRPr/>
              </a:pPr>
              <a:t>2020/4/29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17010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76CEC-59BF-4503-AF95-68A738CF7FE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C6D45-8581-4261-A193-A4002D4BC89D}" type="datetime1">
              <a:rPr lang="zh-CN" altLang="en-US"/>
              <a:pPr>
                <a:defRPr/>
              </a:pPr>
              <a:t>2020/4/29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37906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9BF86-9AEC-4B1C-80A1-C8265D5FDAC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B37C6-3D1B-409B-822B-E291295C3187}" type="datetime1">
              <a:rPr lang="zh-CN" altLang="en-US"/>
              <a:pPr>
                <a:defRPr/>
              </a:pPr>
              <a:t>2020/4/29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46544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B6258-F19D-4F1C-9B8D-E0F5890995E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E03D7-A137-46C0-9B85-A16692238F45}" type="datetime1">
              <a:rPr lang="zh-CN" altLang="en-US"/>
              <a:pPr>
                <a:defRPr/>
              </a:pPr>
              <a:t>2020/4/29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82238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  <a:ea typeface="宋体" charset="-122"/>
                <a:cs typeface="+mn-cs"/>
              </a:defRPr>
            </a:lvl1pPr>
          </a:lstStyle>
          <a:p>
            <a:pPr>
              <a:defRPr/>
            </a:pPr>
            <a:fld id="{1675297A-4760-4034-9529-CD68FDC7281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>
                <a:solidFill>
                  <a:schemeClr val="hlink"/>
                </a:solidFill>
                <a:cs typeface="+mn-cs"/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>
                <a:solidFill>
                  <a:schemeClr val="hlink"/>
                </a:solidFill>
                <a:cs typeface="+mn-cs"/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>
                <a:solidFill>
                  <a:schemeClr val="accent2"/>
                </a:solidFill>
                <a:cs typeface="+mn-cs"/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>
                <a:solidFill>
                  <a:schemeClr val="hlink"/>
                </a:solidFill>
                <a:cs typeface="+mn-cs"/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>
                <a:solidFill>
                  <a:schemeClr val="accent2"/>
                </a:solidFill>
                <a:cs typeface="+mn-cs"/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>
                <a:solidFill>
                  <a:schemeClr val="accent2"/>
                </a:solidFill>
                <a:cs typeface="+mn-cs"/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9627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宋体" charset="-122"/>
                <a:cs typeface="+mn-cs"/>
              </a:defRPr>
            </a:lvl1pPr>
          </a:lstStyle>
          <a:p>
            <a:pPr>
              <a:defRPr/>
            </a:pPr>
            <a:fld id="{493051AF-678F-458E-8EC8-3082BBFE748F}" type="datetime1">
              <a:rPr lang="zh-CN" altLang="en-US"/>
              <a:pPr>
                <a:defRPr/>
              </a:pPr>
              <a:t>2020/4/29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黑体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黑体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黑体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黑体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4.png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539552" y="4017963"/>
            <a:ext cx="842493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2000" dirty="0"/>
              <a:t>Jing-Huan Li</a:t>
            </a:r>
            <a:r>
              <a:rPr lang="en-US" altLang="zh-CN" sz="2000" baseline="30000" dirty="0"/>
              <a:t>1+</a:t>
            </a:r>
            <a:r>
              <a:rPr lang="en-US" altLang="zh-CN" sz="2000" dirty="0"/>
              <a:t>, Fan Yang</a:t>
            </a:r>
            <a:r>
              <a:rPr lang="en-US" altLang="zh-CN" sz="2000" baseline="30000" dirty="0"/>
              <a:t>1+</a:t>
            </a:r>
            <a:r>
              <a:rPr lang="en-US" altLang="zh-CN" sz="2000" dirty="0"/>
              <a:t>, Xu-</a:t>
            </a:r>
            <a:r>
              <a:rPr lang="en-US" altLang="zh-CN" sz="2000" dirty="0" err="1"/>
              <a:t>Zhi</a:t>
            </a:r>
            <a:r>
              <a:rPr lang="en-US" altLang="zh-CN" sz="2000" dirty="0"/>
              <a:t> Zhou</a:t>
            </a:r>
            <a:r>
              <a:rPr lang="en-US" altLang="zh-CN" sz="2000" baseline="30000" dirty="0"/>
              <a:t>1*</a:t>
            </a:r>
            <a:r>
              <a:rPr lang="en-US" altLang="zh-CN" sz="2000" dirty="0"/>
              <a:t>, </a:t>
            </a:r>
            <a:r>
              <a:rPr lang="en-US" altLang="zh-CN" sz="2000" dirty="0" err="1"/>
              <a:t>Qiu</a:t>
            </a:r>
            <a:r>
              <a:rPr lang="en-US" altLang="zh-CN" sz="2000" dirty="0"/>
              <a:t>-Gang Zong</a:t>
            </a:r>
            <a:r>
              <a:rPr lang="en-US" altLang="zh-CN" sz="2000" baseline="30000" dirty="0"/>
              <a:t>1*</a:t>
            </a:r>
            <a:r>
              <a:rPr lang="en-US" altLang="zh-CN" sz="2000" dirty="0"/>
              <a:t>, </a:t>
            </a:r>
            <a:br>
              <a:rPr lang="en-US" altLang="zh-CN" sz="2000" dirty="0"/>
            </a:br>
            <a:r>
              <a:rPr lang="en-US" altLang="zh-CN" sz="2000" dirty="0"/>
              <a:t>Anton V. Artemyev</a:t>
            </a:r>
            <a:r>
              <a:rPr lang="en-US" altLang="zh-CN" sz="2000" baseline="30000" dirty="0"/>
              <a:t>2</a:t>
            </a:r>
            <a:r>
              <a:rPr lang="en-US" altLang="zh-CN" sz="2000" dirty="0"/>
              <a:t>, Robert Rankin</a:t>
            </a:r>
            <a:r>
              <a:rPr lang="en-US" altLang="zh-CN" sz="2000" baseline="30000" dirty="0"/>
              <a:t>3</a:t>
            </a:r>
            <a:r>
              <a:rPr lang="en-US" altLang="zh-CN" sz="2000" dirty="0"/>
              <a:t>, </a:t>
            </a:r>
            <a:r>
              <a:rPr lang="en-US" altLang="zh-CN" sz="2000" dirty="0" err="1"/>
              <a:t>Quanqi</a:t>
            </a:r>
            <a:r>
              <a:rPr lang="en-US" altLang="zh-CN" sz="2000" dirty="0"/>
              <a:t> Shi</a:t>
            </a:r>
            <a:r>
              <a:rPr lang="en-US" altLang="zh-CN" sz="2000" baseline="30000" dirty="0"/>
              <a:t>4</a:t>
            </a:r>
            <a:r>
              <a:rPr lang="en-US" altLang="zh-CN" sz="2000" dirty="0"/>
              <a:t>, </a:t>
            </a:r>
            <a:br>
              <a:rPr lang="en-US" altLang="zh-CN" sz="2000" dirty="0"/>
            </a:br>
            <a:r>
              <a:rPr lang="en-US" altLang="zh-CN" sz="2000" dirty="0" err="1"/>
              <a:t>Shutao</a:t>
            </a:r>
            <a:r>
              <a:rPr lang="en-US" altLang="zh-CN" sz="2000" dirty="0"/>
              <a:t> Yao</a:t>
            </a:r>
            <a:r>
              <a:rPr lang="en-US" altLang="zh-CN" sz="2000" baseline="30000" dirty="0"/>
              <a:t>4</a:t>
            </a:r>
            <a:r>
              <a:rPr lang="en-US" altLang="zh-CN" sz="2000" dirty="0"/>
              <a:t>, Han Liu</a:t>
            </a:r>
            <a:r>
              <a:rPr lang="en-US" altLang="zh-CN" sz="2000" baseline="30000" dirty="0"/>
              <a:t>1</a:t>
            </a:r>
            <a:r>
              <a:rPr lang="en-US" altLang="zh-CN" sz="2000" dirty="0"/>
              <a:t>, </a:t>
            </a:r>
            <a:r>
              <a:rPr lang="en-US" altLang="zh-CN" sz="2000" dirty="0" err="1"/>
              <a:t>Jiansen</a:t>
            </a:r>
            <a:r>
              <a:rPr lang="en-US" altLang="zh-CN" sz="2000" dirty="0"/>
              <a:t> He</a:t>
            </a:r>
            <a:r>
              <a:rPr lang="en-US" altLang="zh-CN" sz="2000" baseline="30000" dirty="0"/>
              <a:t>1</a:t>
            </a:r>
            <a:r>
              <a:rPr lang="en-US" altLang="zh-CN" sz="2000" dirty="0"/>
              <a:t>, </a:t>
            </a:r>
            <a:r>
              <a:rPr lang="en-US" altLang="zh-CN" sz="2000" dirty="0" err="1"/>
              <a:t>Zuyin</a:t>
            </a:r>
            <a:r>
              <a:rPr lang="en-US" altLang="zh-CN" sz="2000" dirty="0"/>
              <a:t> Pu</a:t>
            </a:r>
            <a:r>
              <a:rPr lang="en-US" altLang="zh-CN" sz="2000" baseline="30000" dirty="0"/>
              <a:t>1</a:t>
            </a:r>
            <a:r>
              <a:rPr lang="en-US" altLang="zh-CN" sz="2000" dirty="0"/>
              <a:t>, </a:t>
            </a:r>
            <a:r>
              <a:rPr lang="en-US" altLang="zh-CN" sz="2000" dirty="0" err="1"/>
              <a:t>Chijie</a:t>
            </a:r>
            <a:r>
              <a:rPr lang="en-US" altLang="zh-CN" sz="2000" dirty="0"/>
              <a:t> Xiao</a:t>
            </a:r>
            <a:r>
              <a:rPr lang="en-US" altLang="zh-CN" sz="2000" baseline="30000" dirty="0"/>
              <a:t>5</a:t>
            </a:r>
            <a:r>
              <a:rPr lang="en-US" altLang="zh-CN" sz="2000" dirty="0"/>
              <a:t>, </a:t>
            </a:r>
            <a:br>
              <a:rPr lang="en-US" altLang="zh-CN" sz="2000" dirty="0"/>
            </a:br>
            <a:r>
              <a:rPr lang="en-US" altLang="zh-CN" sz="2000" dirty="0"/>
              <a:t>Ji Liu</a:t>
            </a:r>
            <a:r>
              <a:rPr lang="en-US" altLang="zh-CN" sz="2000" baseline="30000" dirty="0"/>
              <a:t>6</a:t>
            </a:r>
            <a:r>
              <a:rPr lang="en-US" altLang="zh-CN" sz="2000" dirty="0"/>
              <a:t>, Craig Pollock</a:t>
            </a:r>
            <a:r>
              <a:rPr lang="en-US" altLang="zh-CN" sz="2000" baseline="30000" dirty="0"/>
              <a:t>7</a:t>
            </a:r>
            <a:r>
              <a:rPr lang="en-US" altLang="zh-CN" sz="2000" dirty="0"/>
              <a:t>, Guan Le</a:t>
            </a:r>
            <a:r>
              <a:rPr lang="en-US" altLang="zh-CN" sz="2000" baseline="30000" dirty="0"/>
              <a:t>8</a:t>
            </a:r>
            <a:r>
              <a:rPr lang="en-US" altLang="zh-CN" sz="2000" dirty="0"/>
              <a:t>, and James L. Burch</a:t>
            </a:r>
            <a:r>
              <a:rPr lang="en-US" altLang="zh-CN" sz="2000" baseline="30000" dirty="0"/>
              <a:t>9</a:t>
            </a:r>
            <a:endParaRPr lang="zh-CN" altLang="zh-CN" sz="2000" dirty="0"/>
          </a:p>
        </p:txBody>
      </p:sp>
      <p:sp>
        <p:nvSpPr>
          <p:cNvPr id="3075" name="TextBox 5"/>
          <p:cNvSpPr txBox="1">
            <a:spLocks noChangeArrowheads="1"/>
          </p:cNvSpPr>
          <p:nvPr/>
        </p:nvSpPr>
        <p:spPr bwMode="auto">
          <a:xfrm>
            <a:off x="611560" y="1772816"/>
            <a:ext cx="835292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>
              <a:buNone/>
            </a:pPr>
            <a:r>
              <a:rPr lang="en-US" altLang="zh-CN" b="1" dirty="0">
                <a:latin typeface="+mj-lt"/>
              </a:rPr>
              <a:t>Electron- and ion-scale, nested magnetic cavities: Manifestation of cross-scale theta-pinches in space plasmas</a:t>
            </a:r>
            <a:endParaRPr lang="en-US" altLang="zh-CN" b="1" dirty="0">
              <a:solidFill>
                <a:schemeClr val="bg2"/>
              </a:solidFill>
              <a:latin typeface="+mj-lt"/>
              <a:ea typeface="黑体" pitchFamily="49" charset="-122"/>
            </a:endParaRPr>
          </a:p>
        </p:txBody>
      </p:sp>
      <p:pic>
        <p:nvPicPr>
          <p:cNvPr id="3076" name="Picture 6" descr="pku"/>
          <p:cNvPicPr>
            <a:picLocks noChangeAspect="1" noChangeArrowheads="1"/>
          </p:cNvPicPr>
          <p:nvPr/>
        </p:nvPicPr>
        <p:blipFill>
          <a:blip r:embed="rId3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950" y="25400"/>
            <a:ext cx="1371600" cy="1387475"/>
          </a:xfrm>
          <a:prstGeom prst="rect">
            <a:avLst/>
          </a:prstGeom>
          <a:solidFill>
            <a:schemeClr val="accent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8"/>
          <p:cNvSpPr>
            <a:spLocks noChangeArrowheads="1"/>
          </p:cNvSpPr>
          <p:nvPr/>
        </p:nvSpPr>
        <p:spPr bwMode="auto">
          <a:xfrm>
            <a:off x="179512" y="560293"/>
            <a:ext cx="30198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800" b="1" dirty="0">
                <a:solidFill>
                  <a:schemeClr val="bg2"/>
                </a:solidFill>
                <a:latin typeface="+mj-lt"/>
                <a:ea typeface="黑体" pitchFamily="49" charset="-122"/>
                <a:cs typeface="Times New Roman" pitchFamily="18" charset="0"/>
              </a:rPr>
              <a:t>Model Validation</a:t>
            </a: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532236" y="1239143"/>
            <a:ext cx="850426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2575" indent="-282575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zh-CN" sz="2200" dirty="0">
                <a:latin typeface="+mj-lt"/>
                <a:ea typeface="黑体" pitchFamily="49" charset="-122"/>
              </a:rPr>
              <a:t>Based on same parameters, compare model with </a:t>
            </a:r>
            <a:r>
              <a:rPr lang="en-US" altLang="zh-CN" sz="2200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  <a:ea typeface="黑体" pitchFamily="49" charset="-122"/>
              </a:rPr>
              <a:t>MMS4</a:t>
            </a:r>
            <a:r>
              <a:rPr lang="en-US" altLang="zh-CN" sz="2200" dirty="0">
                <a:latin typeface="+mj-lt"/>
                <a:ea typeface="黑体" pitchFamily="49" charset="-122"/>
              </a:rPr>
              <a:t> data</a:t>
            </a:r>
            <a:endParaRPr lang="zh-CN" altLang="en-US" sz="2200" dirty="0">
              <a:latin typeface="+mj-lt"/>
              <a:ea typeface="黑体" pitchFamily="49" charset="-122"/>
            </a:endParaRPr>
          </a:p>
        </p:txBody>
      </p:sp>
      <p:pic>
        <p:nvPicPr>
          <p:cNvPr id="7" name="内容占位符 5">
            <a:extLst>
              <a:ext uri="{FF2B5EF4-FFF2-40B4-BE49-F238E27FC236}">
                <a16:creationId xmlns:a16="http://schemas.microsoft.com/office/drawing/2014/main" id="{58ECEEDD-A2D7-4044-A9F4-DF390DE5BC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" y="1777493"/>
            <a:ext cx="9178498" cy="474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42254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8"/>
          <p:cNvSpPr>
            <a:spLocks noChangeArrowheads="1"/>
          </p:cNvSpPr>
          <p:nvPr/>
        </p:nvSpPr>
        <p:spPr bwMode="auto">
          <a:xfrm>
            <a:off x="179512" y="560293"/>
            <a:ext cx="26212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800" b="1" dirty="0">
                <a:solidFill>
                  <a:schemeClr val="bg2"/>
                </a:solidFill>
                <a:latin typeface="+mj-lt"/>
                <a:ea typeface="黑体" pitchFamily="49" charset="-122"/>
                <a:cs typeface="Times New Roman" pitchFamily="18" charset="0"/>
              </a:rPr>
              <a:t>Model profiles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F06AD28-869F-44EB-801E-966A3A1F04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39" y="1554619"/>
            <a:ext cx="8854112" cy="453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055009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8"/>
          <p:cNvSpPr>
            <a:spLocks noChangeArrowheads="1"/>
          </p:cNvSpPr>
          <p:nvPr/>
        </p:nvSpPr>
        <p:spPr bwMode="auto">
          <a:xfrm>
            <a:off x="179512" y="560293"/>
            <a:ext cx="18213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800" b="1" dirty="0">
                <a:solidFill>
                  <a:schemeClr val="bg2"/>
                </a:solidFill>
                <a:latin typeface="+mj-lt"/>
                <a:ea typeface="黑体" pitchFamily="49" charset="-122"/>
                <a:cs typeface="Times New Roman" pitchFamily="18" charset="0"/>
              </a:rPr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6"/>
              <p:cNvSpPr txBox="1">
                <a:spLocks noChangeArrowheads="1"/>
              </p:cNvSpPr>
              <p:nvPr/>
            </p:nvSpPr>
            <p:spPr bwMode="auto">
              <a:xfrm>
                <a:off x="532236" y="1239143"/>
                <a:ext cx="8288236" cy="41549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282575" indent="-282575" eaLnBrk="0" hangingPunct="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itchFamily="2" charset="2"/>
                  <a:buChar char="¨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¨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9pPr>
              </a:lstStyle>
              <a:p>
                <a:pPr marL="0" indent="0" eaLnBrk="1" hangingPunct="1">
                  <a:spcBef>
                    <a:spcPct val="0"/>
                  </a:spcBef>
                  <a:buClrTx/>
                  <a:buSzTx/>
                  <a:buNone/>
                </a:pPr>
                <a:r>
                  <a:rPr lang="en-US" altLang="zh-CN" sz="2200" dirty="0">
                    <a:latin typeface="+mj-lt"/>
                    <a:ea typeface="黑体" pitchFamily="49" charset="-122"/>
                  </a:rPr>
                  <a:t>Quasi-steady magnetic cavities can be considered as equilibrium solutions of </a:t>
                </a:r>
                <a:r>
                  <a:rPr lang="en-US" altLang="zh-CN" sz="2200" dirty="0" err="1">
                    <a:latin typeface="+mj-lt"/>
                    <a:ea typeface="黑体" pitchFamily="49" charset="-122"/>
                  </a:rPr>
                  <a:t>Vlasov</a:t>
                </a:r>
                <a:r>
                  <a:rPr lang="en-US" altLang="zh-CN" sz="2200" dirty="0">
                    <a:latin typeface="+mj-lt"/>
                    <a:ea typeface="黑体" pitchFamily="49" charset="-122"/>
                  </a:rPr>
                  <a:t>-Maxwell equations in cylindrical coordinates,</a:t>
                </a:r>
                <a:r>
                  <a:rPr lang="zh-CN" altLang="en-US" sz="2200" dirty="0">
                    <a:latin typeface="+mj-lt"/>
                    <a:ea typeface="黑体" pitchFamily="49" charset="-122"/>
                  </a:rPr>
                  <a:t> </a:t>
                </a:r>
                <a:r>
                  <a:rPr lang="en-US" altLang="zh-CN" sz="2200" dirty="0">
                    <a:latin typeface="+mj-lt"/>
                    <a:ea typeface="黑体" pitchFamily="49" charset="-122"/>
                  </a:rPr>
                  <a:t>and</a:t>
                </a:r>
                <a:r>
                  <a:rPr lang="zh-CN" altLang="en-US" sz="2200" dirty="0">
                    <a:latin typeface="+mj-lt"/>
                    <a:ea typeface="黑体" pitchFamily="49" charset="-122"/>
                  </a:rPr>
                  <a:t> </a:t>
                </a:r>
                <a:r>
                  <a:rPr lang="en-US" altLang="zh-CN" sz="2200" dirty="0">
                    <a:latin typeface="+mj-lt"/>
                    <a:ea typeface="黑体" pitchFamily="49" charset="-122"/>
                  </a:rPr>
                  <a:t>the</a:t>
                </a:r>
                <a:r>
                  <a:rPr lang="zh-CN" altLang="en-US" sz="2200" dirty="0">
                    <a:latin typeface="+mj-lt"/>
                    <a:ea typeface="黑体" pitchFamily="49" charset="-122"/>
                  </a:rPr>
                  <a:t> </a:t>
                </a:r>
                <a:r>
                  <a:rPr lang="en-US" altLang="zh-CN" sz="2200" dirty="0">
                    <a:latin typeface="+mj-lt"/>
                    <a:ea typeface="黑体" pitchFamily="49" charset="-122"/>
                  </a:rPr>
                  <a:t>application of 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latin typeface="Cambria Math" panose="02040503050406030204" pitchFamily="18" charset="0"/>
                        <a:ea typeface="黑体" pitchFamily="49" charset="-122"/>
                      </a:rPr>
                      <m:t>𝜇</m:t>
                    </m:r>
                  </m:oMath>
                </a14:m>
                <a:r>
                  <a:rPr lang="en-US" altLang="zh-CN" sz="2200" dirty="0">
                    <a:latin typeface="+mj-lt"/>
                    <a:ea typeface="黑体" pitchFamily="49" charset="-122"/>
                  </a:rPr>
                  <a:t> invariant contributes to the electron temperature anisotropy.</a:t>
                </a:r>
              </a:p>
              <a:p>
                <a:pPr marL="0" indent="0" eaLnBrk="1" hangingPunct="1">
                  <a:spcBef>
                    <a:spcPct val="0"/>
                  </a:spcBef>
                  <a:buClrTx/>
                  <a:buSzTx/>
                  <a:buNone/>
                </a:pPr>
                <a:endParaRPr lang="en-US" altLang="zh-CN" sz="2200" dirty="0">
                  <a:latin typeface="+mj-lt"/>
                  <a:ea typeface="黑体" pitchFamily="49" charset="-122"/>
                </a:endParaRPr>
              </a:p>
              <a:p>
                <a:pPr marL="0" indent="0" eaLnBrk="1" hangingPunct="1">
                  <a:spcBef>
                    <a:spcPct val="0"/>
                  </a:spcBef>
                  <a:buClrTx/>
                  <a:buSzTx/>
                  <a:buNone/>
                </a:pPr>
                <a:r>
                  <a:rPr lang="en-US" altLang="zh-CN" sz="2200" dirty="0">
                    <a:latin typeface="+mj-lt"/>
                    <a:ea typeface="黑体" pitchFamily="49" charset="-122"/>
                  </a:rPr>
                  <a:t>We reconstruct the cross-scale geometry of magnetic cavities based on single-point observations, and the model reproduces signatures from all observing spacecraft. </a:t>
                </a:r>
              </a:p>
              <a:p>
                <a:pPr marL="0" indent="0" eaLnBrk="1" hangingPunct="1">
                  <a:spcBef>
                    <a:spcPct val="0"/>
                  </a:spcBef>
                  <a:buClrTx/>
                  <a:buSzTx/>
                  <a:buNone/>
                </a:pPr>
                <a:endParaRPr lang="en-US" altLang="zh-CN" sz="2200" dirty="0">
                  <a:latin typeface="+mj-lt"/>
                  <a:ea typeface="黑体" pitchFamily="49" charset="-122"/>
                </a:endParaRPr>
              </a:p>
              <a:p>
                <a:pPr marL="0" indent="0" eaLnBrk="1" hangingPunct="1">
                  <a:spcBef>
                    <a:spcPct val="0"/>
                  </a:spcBef>
                  <a:buClrTx/>
                  <a:buSzTx/>
                  <a:buNone/>
                </a:pPr>
                <a:r>
                  <a:rPr lang="en-US" altLang="zh-CN" sz="2200" dirty="0">
                    <a:latin typeface="+mj-lt"/>
                    <a:ea typeface="黑体" pitchFamily="49" charset="-122"/>
                  </a:rPr>
                  <a:t>Decoupled electron- and ion motion generate radial electric field, which contribute to electron vortex formation previously attributed solely to diamagnetic effects.</a:t>
                </a:r>
              </a:p>
            </p:txBody>
          </p:sp>
        </mc:Choice>
        <mc:Fallback xmlns="">
          <p:sp>
            <p:nvSpPr>
              <p:cNvPr id="11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2236" y="1239143"/>
                <a:ext cx="8288236" cy="4154984"/>
              </a:xfrm>
              <a:prstGeom prst="rect">
                <a:avLst/>
              </a:prstGeom>
              <a:blipFill>
                <a:blip r:embed="rId3"/>
                <a:stretch>
                  <a:fillRect l="-956" t="-733" r="-1471" b="-219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483768" y="5358833"/>
            <a:ext cx="47525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latin typeface="Adobe Garamond Pro Bold" pitchFamily="18" charset="0"/>
              </a:rPr>
              <a:t>Thank you!</a:t>
            </a:r>
            <a:endParaRPr lang="zh-CN" altLang="en-US" sz="6000" dirty="0">
              <a:latin typeface="Adobe Garamond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89871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矩形 8"/>
          <p:cNvSpPr>
            <a:spLocks noChangeArrowheads="1"/>
          </p:cNvSpPr>
          <p:nvPr/>
        </p:nvSpPr>
        <p:spPr bwMode="auto">
          <a:xfrm>
            <a:off x="179512" y="560293"/>
            <a:ext cx="58192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800" b="1" dirty="0">
                <a:solidFill>
                  <a:schemeClr val="bg2"/>
                </a:solidFill>
                <a:latin typeface="+mj-lt"/>
                <a:ea typeface="黑体" pitchFamily="49" charset="-122"/>
                <a:cs typeface="Times New Roman" pitchFamily="18" charset="0"/>
              </a:rPr>
              <a:t>Introduction to magnetic cavities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539943"/>
            <a:ext cx="4400550" cy="3819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99642" y="5356367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[Haynes et al., 2015]</a:t>
            </a:r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4427984" y="1268760"/>
            <a:ext cx="4673204" cy="5378655"/>
            <a:chOff x="107504" y="1196752"/>
            <a:chExt cx="4673204" cy="5378655"/>
          </a:xfrm>
        </p:grpSpPr>
        <p:sp>
          <p:nvSpPr>
            <p:cNvPr id="13" name="TextBox 6"/>
            <p:cNvSpPr txBox="1">
              <a:spLocks noChangeArrowheads="1"/>
            </p:cNvSpPr>
            <p:nvPr/>
          </p:nvSpPr>
          <p:spPr bwMode="auto">
            <a:xfrm>
              <a:off x="467544" y="1196752"/>
              <a:ext cx="3671764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282575" indent="-282575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marL="0" indent="0" eaLnBrk="1" hangingPunct="1">
                <a:spcBef>
                  <a:spcPct val="0"/>
                </a:spcBef>
                <a:buClrTx/>
                <a:buSzTx/>
                <a:buNone/>
              </a:pPr>
              <a:r>
                <a:rPr lang="en-US" altLang="zh-CN" sz="2200" dirty="0">
                  <a:latin typeface="+mj-lt"/>
                  <a:ea typeface="黑体" pitchFamily="49" charset="-122"/>
                </a:rPr>
                <a:t>Observations from MMS</a:t>
              </a:r>
              <a:endParaRPr lang="zh-CN" altLang="en-US" sz="2200" dirty="0">
                <a:latin typeface="+mj-lt"/>
                <a:ea typeface="黑体" pitchFamily="49" charset="-122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699792" y="6206075"/>
              <a:ext cx="18261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[Liu et al., 2019]</a:t>
              </a:r>
              <a:endParaRPr lang="zh-CN" altLang="en-US" dirty="0"/>
            </a:p>
          </p:txBody>
        </p:sp>
        <p:pic>
          <p:nvPicPr>
            <p:cNvPr id="4710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709460"/>
              <a:ext cx="4673204" cy="4524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TextBox 6"/>
          <p:cNvSpPr txBox="1">
            <a:spLocks noChangeArrowheads="1"/>
          </p:cNvSpPr>
          <p:nvPr/>
        </p:nvSpPr>
        <p:spPr bwMode="auto">
          <a:xfrm>
            <a:off x="494349" y="1261203"/>
            <a:ext cx="367176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2575" indent="-282575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zh-CN" sz="2200" dirty="0">
                <a:latin typeface="+mj-lt"/>
                <a:ea typeface="黑体" pitchFamily="49" charset="-122"/>
              </a:rPr>
              <a:t>PIC simulations</a:t>
            </a:r>
            <a:endParaRPr lang="zh-CN" altLang="en-US" sz="2200" dirty="0">
              <a:latin typeface="+mj-lt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5633227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6"/>
          <p:cNvSpPr txBox="1">
            <a:spLocks noChangeArrowheads="1"/>
          </p:cNvSpPr>
          <p:nvPr/>
        </p:nvSpPr>
        <p:spPr bwMode="auto">
          <a:xfrm>
            <a:off x="532237" y="1239143"/>
            <a:ext cx="2599604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2575" indent="-282575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zh-CN" sz="2200" dirty="0">
                <a:latin typeface="+mj-lt"/>
                <a:ea typeface="黑体" pitchFamily="49" charset="-122"/>
              </a:rPr>
              <a:t>Magnetic cavities:</a:t>
            </a:r>
            <a:endParaRPr lang="zh-CN" altLang="en-US" sz="2200" dirty="0">
              <a:latin typeface="+mj-lt"/>
              <a:ea typeface="黑体" pitchFamily="49" charset="-122"/>
            </a:endParaRPr>
          </a:p>
        </p:txBody>
      </p:sp>
      <p:pic>
        <p:nvPicPr>
          <p:cNvPr id="4608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17" y="1673252"/>
            <a:ext cx="375285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矩形 8"/>
          <p:cNvSpPr>
            <a:spLocks noChangeArrowheads="1"/>
          </p:cNvSpPr>
          <p:nvPr/>
        </p:nvSpPr>
        <p:spPr bwMode="auto">
          <a:xfrm>
            <a:off x="179512" y="560293"/>
            <a:ext cx="77604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800" b="1" dirty="0">
                <a:solidFill>
                  <a:schemeClr val="bg2"/>
                </a:solidFill>
                <a:latin typeface="+mj-lt"/>
                <a:ea typeface="黑体" pitchFamily="49" charset="-122"/>
                <a:cs typeface="Times New Roman" pitchFamily="18" charset="0"/>
              </a:rPr>
              <a:t>Analogy: magnetic cavities &amp; current sheets</a:t>
            </a: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539552" y="5179137"/>
            <a:ext cx="403244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2575" indent="-282575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zh-CN" sz="2000" dirty="0">
                <a:latin typeface="+mj-lt"/>
                <a:ea typeface="黑体" pitchFamily="49" charset="-122"/>
              </a:rPr>
              <a:t>in </a:t>
            </a:r>
            <a:r>
              <a:rPr lang="en-US" altLang="zh-CN" sz="2000" dirty="0">
                <a:solidFill>
                  <a:srgbClr val="FF0000"/>
                </a:solidFill>
                <a:latin typeface="+mj-lt"/>
                <a:ea typeface="黑体" pitchFamily="49" charset="-122"/>
              </a:rPr>
              <a:t>cylindrical</a:t>
            </a:r>
            <a:r>
              <a:rPr lang="en-US" altLang="zh-CN" sz="2000" dirty="0">
                <a:latin typeface="+mj-lt"/>
                <a:ea typeface="黑体" pitchFamily="49" charset="-122"/>
              </a:rPr>
              <a:t> coordinates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endParaRPr lang="en-US" altLang="zh-CN" sz="1000" dirty="0">
              <a:latin typeface="+mj-lt"/>
              <a:ea typeface="黑体" pitchFamily="49" charset="-122"/>
            </a:endParaRPr>
          </a:p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zh-CN" sz="2000" dirty="0">
                <a:latin typeface="+mj-lt"/>
                <a:ea typeface="黑体" pitchFamily="49" charset="-122"/>
              </a:rPr>
              <a:t>Magnetic field in </a:t>
            </a:r>
            <a:r>
              <a:rPr lang="en-US" altLang="zh-CN" sz="2000" dirty="0">
                <a:solidFill>
                  <a:srgbClr val="FF0000"/>
                </a:solidFill>
                <a:latin typeface="+mj-lt"/>
                <a:ea typeface="黑体" pitchFamily="49" charset="-122"/>
              </a:rPr>
              <a:t>z</a:t>
            </a:r>
            <a:r>
              <a:rPr lang="en-US" altLang="zh-CN" sz="2000" dirty="0">
                <a:latin typeface="+mj-lt"/>
                <a:ea typeface="黑体" pitchFamily="49" charset="-122"/>
              </a:rPr>
              <a:t> direction</a:t>
            </a:r>
            <a:br>
              <a:rPr lang="en-US" altLang="zh-CN" sz="2000" dirty="0">
                <a:latin typeface="+mj-lt"/>
                <a:ea typeface="黑体" pitchFamily="49" charset="-122"/>
              </a:rPr>
            </a:br>
            <a:r>
              <a:rPr lang="en-US" altLang="zh-CN" sz="2000" dirty="0">
                <a:latin typeface="+mj-lt"/>
                <a:ea typeface="黑体" pitchFamily="49" charset="-122"/>
              </a:rPr>
              <a:t>Velocity &amp; Current in </a:t>
            </a:r>
            <a:r>
              <a:rPr lang="en-US" altLang="zh-CN" sz="2000" dirty="0">
                <a:solidFill>
                  <a:srgbClr val="FF0000"/>
                </a:solidFill>
                <a:latin typeface="+mj-lt"/>
                <a:ea typeface="黑体" pitchFamily="49" charset="-122"/>
              </a:rPr>
              <a:t>phi</a:t>
            </a:r>
            <a:r>
              <a:rPr lang="en-US" altLang="zh-CN" sz="2000" dirty="0">
                <a:latin typeface="+mj-lt"/>
                <a:ea typeface="黑体" pitchFamily="49" charset="-122"/>
              </a:rPr>
              <a:t> direction</a:t>
            </a:r>
            <a:br>
              <a:rPr lang="en-US" altLang="zh-CN" sz="2000" dirty="0">
                <a:latin typeface="+mj-lt"/>
                <a:ea typeface="黑体" pitchFamily="49" charset="-122"/>
              </a:rPr>
            </a:br>
            <a:r>
              <a:rPr lang="en-US" altLang="zh-CN" sz="2000" dirty="0">
                <a:latin typeface="+mj-lt"/>
                <a:ea typeface="黑体" pitchFamily="49" charset="-122"/>
              </a:rPr>
              <a:t>Gradients in </a:t>
            </a:r>
            <a:r>
              <a:rPr lang="en-US" altLang="zh-CN" sz="2000" dirty="0">
                <a:solidFill>
                  <a:srgbClr val="FF0000"/>
                </a:solidFill>
                <a:latin typeface="+mj-lt"/>
                <a:ea typeface="黑体" pitchFamily="49" charset="-122"/>
              </a:rPr>
              <a:t>r</a:t>
            </a:r>
            <a:r>
              <a:rPr lang="en-US" altLang="zh-CN" sz="2000" dirty="0">
                <a:latin typeface="+mj-lt"/>
                <a:ea typeface="黑体" pitchFamily="49" charset="-122"/>
              </a:rPr>
              <a:t> direction</a:t>
            </a:r>
            <a:endParaRPr lang="zh-CN" altLang="en-US" sz="2000" dirty="0">
              <a:latin typeface="+mj-lt"/>
              <a:ea typeface="黑体" pitchFamily="49" charset="-122"/>
            </a:endParaRP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4845402" y="1239500"/>
            <a:ext cx="2992783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2575" indent="-282575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zh-CN" sz="2200" dirty="0">
                <a:latin typeface="+mj-lt"/>
                <a:ea typeface="黑体" pitchFamily="49" charset="-122"/>
              </a:rPr>
              <a:t>Current sheets:</a:t>
            </a:r>
            <a:endParaRPr lang="zh-CN" altLang="en-US" sz="2200" dirty="0">
              <a:latin typeface="+mj-lt"/>
              <a:ea typeface="黑体" pitchFamily="49" charset="-122"/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549" y="1730068"/>
            <a:ext cx="1709738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581" y="1804249"/>
            <a:ext cx="1785938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12957" y="1923472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/>
              <a:t>J</a:t>
            </a:r>
            <a:r>
              <a:rPr lang="en-US" altLang="zh-CN" baseline="-25000" dirty="0" err="1"/>
              <a:t>y</a:t>
            </a:r>
            <a:endParaRPr lang="zh-CN" altLang="en-US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4987069" y="1936501"/>
            <a:ext cx="37046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n</a:t>
            </a:r>
            <a:endParaRPr lang="zh-CN" alt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045211" y="4365104"/>
                <a:ext cx="35801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0" dirty="0"/>
                  <a:t>For Harris </a:t>
                </a:r>
                <a:r>
                  <a:rPr lang="en-US" altLang="zh-CN" b="0" dirty="0" err="1"/>
                  <a:t>mo</a:t>
                </a:r>
                <a:r>
                  <a:rPr lang="en-US" altLang="zh-CN" b="0" dirty="0"/>
                  <a:t>del,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𝑧</m:t>
                        </m:r>
                      </m:sub>
                    </m:sSub>
                    <m:r>
                      <a:rPr lang="en-US" altLang="zh-CN" b="0" i="1" smtClean="0">
                        <a:latin typeface="Cambria Math"/>
                        <a:ea typeface="Cambria Math"/>
                      </a:rPr>
                      <m:t>∝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/>
                            <a:ea typeface="Cambria Math"/>
                          </a:rPr>
                          <m:t>tanh</m:t>
                        </m:r>
                      </m:fName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altLang="zh-CN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altLang="zh-CN" b="0" i="1" smtClean="0">
                                    <a:latin typeface="Cambria Math"/>
                                    <a:ea typeface="Cambria Math"/>
                                  </a:rPr>
                                  <m:t>𝐿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altLang="zh-CN" b="0" dirty="0">
                  <a:ea typeface="Cambria Math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5211" y="4365104"/>
                <a:ext cx="3580147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1533" t="-114754" r="-10733" b="-1770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6881986" y="4651834"/>
                <a:ext cx="1859163" cy="396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𝐽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en-US" altLang="zh-CN" b="0" i="1" smtClean="0">
                          <a:latin typeface="Cambria Math"/>
                          <a:ea typeface="Cambria Math"/>
                        </a:rPr>
                        <m:t>∝</m:t>
                      </m:r>
                      <m:func>
                        <m:func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/>
                                  <a:ea typeface="Cambria Math"/>
                                </a:rPr>
                                <m:t>sech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US" altLang="zh-CN" b="0" i="1" smtClean="0">
                                      <a:latin typeface="Cambria Math"/>
                                      <a:ea typeface="Cambria Math"/>
                                    </a:rPr>
                                    <m:t>𝐿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altLang="zh-CN" b="0" dirty="0">
                  <a:ea typeface="Cambria Math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1986" y="4651834"/>
                <a:ext cx="1859163" cy="396775"/>
              </a:xfrm>
              <a:prstGeom prst="rect">
                <a:avLst/>
              </a:prstGeom>
              <a:blipFill rotWithShape="1">
                <a:blip r:embed="rId7"/>
                <a:stretch>
                  <a:fillRect t="-106154" r="-20000" b="-1615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6"/>
          <p:cNvSpPr txBox="1">
            <a:spLocks noChangeArrowheads="1"/>
          </p:cNvSpPr>
          <p:nvPr/>
        </p:nvSpPr>
        <p:spPr bwMode="auto">
          <a:xfrm>
            <a:off x="4932040" y="5179137"/>
            <a:ext cx="403244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2575" indent="-282575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zh-CN" sz="2000" dirty="0">
                <a:latin typeface="+mj-lt"/>
                <a:ea typeface="黑体" pitchFamily="49" charset="-122"/>
              </a:rPr>
              <a:t>in </a:t>
            </a:r>
            <a:r>
              <a:rPr lang="en-US" altLang="zh-CN" sz="2000" dirty="0">
                <a:solidFill>
                  <a:srgbClr val="FF0000"/>
                </a:solidFill>
                <a:latin typeface="+mj-lt"/>
                <a:ea typeface="黑体" pitchFamily="49" charset="-122"/>
              </a:rPr>
              <a:t>Cartesian</a:t>
            </a:r>
            <a:r>
              <a:rPr lang="en-US" altLang="zh-CN" sz="2000" dirty="0">
                <a:latin typeface="+mj-lt"/>
                <a:ea typeface="黑体" pitchFamily="49" charset="-122"/>
              </a:rPr>
              <a:t> coordinates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endParaRPr lang="en-US" altLang="zh-CN" sz="1000" dirty="0">
              <a:latin typeface="+mj-lt"/>
              <a:ea typeface="黑体" pitchFamily="49" charset="-122"/>
            </a:endParaRPr>
          </a:p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zh-CN" sz="2000" dirty="0">
                <a:latin typeface="+mj-lt"/>
                <a:ea typeface="黑体" pitchFamily="49" charset="-122"/>
              </a:rPr>
              <a:t>Magnetic field in </a:t>
            </a:r>
            <a:r>
              <a:rPr lang="en-US" altLang="zh-CN" sz="2000" dirty="0">
                <a:solidFill>
                  <a:srgbClr val="FF0000"/>
                </a:solidFill>
                <a:latin typeface="+mj-lt"/>
                <a:ea typeface="黑体" pitchFamily="49" charset="-122"/>
              </a:rPr>
              <a:t>z</a:t>
            </a:r>
            <a:r>
              <a:rPr lang="en-US" altLang="zh-CN" sz="2000" dirty="0">
                <a:latin typeface="+mj-lt"/>
                <a:ea typeface="黑体" pitchFamily="49" charset="-122"/>
              </a:rPr>
              <a:t> direction</a:t>
            </a:r>
            <a:br>
              <a:rPr lang="en-US" altLang="zh-CN" sz="2000" dirty="0">
                <a:latin typeface="+mj-lt"/>
                <a:ea typeface="黑体" pitchFamily="49" charset="-122"/>
              </a:rPr>
            </a:br>
            <a:r>
              <a:rPr lang="en-US" altLang="zh-CN" sz="2000" dirty="0">
                <a:latin typeface="+mj-lt"/>
                <a:ea typeface="黑体" pitchFamily="49" charset="-122"/>
              </a:rPr>
              <a:t>Velocity &amp; Current in </a:t>
            </a:r>
            <a:r>
              <a:rPr lang="en-US" altLang="zh-CN" sz="2000" dirty="0">
                <a:solidFill>
                  <a:srgbClr val="FF0000"/>
                </a:solidFill>
                <a:latin typeface="+mj-lt"/>
                <a:ea typeface="黑体" pitchFamily="49" charset="-122"/>
              </a:rPr>
              <a:t>y</a:t>
            </a:r>
            <a:r>
              <a:rPr lang="en-US" altLang="zh-CN" sz="2000" dirty="0">
                <a:latin typeface="+mj-lt"/>
                <a:ea typeface="黑体" pitchFamily="49" charset="-122"/>
              </a:rPr>
              <a:t> direction</a:t>
            </a:r>
            <a:br>
              <a:rPr lang="en-US" altLang="zh-CN" sz="2000" dirty="0">
                <a:latin typeface="+mj-lt"/>
                <a:ea typeface="黑体" pitchFamily="49" charset="-122"/>
              </a:rPr>
            </a:br>
            <a:r>
              <a:rPr lang="en-US" altLang="zh-CN" sz="2000" dirty="0">
                <a:latin typeface="+mj-lt"/>
                <a:ea typeface="黑体" pitchFamily="49" charset="-122"/>
              </a:rPr>
              <a:t>Gradients in </a:t>
            </a:r>
            <a:r>
              <a:rPr lang="en-US" altLang="zh-CN" sz="2000" dirty="0">
                <a:solidFill>
                  <a:srgbClr val="FF0000"/>
                </a:solidFill>
                <a:latin typeface="+mj-lt"/>
                <a:ea typeface="黑体" pitchFamily="49" charset="-122"/>
              </a:rPr>
              <a:t>x</a:t>
            </a:r>
            <a:r>
              <a:rPr lang="en-US" altLang="zh-CN" sz="2000" dirty="0">
                <a:latin typeface="+mj-lt"/>
                <a:ea typeface="黑体" pitchFamily="49" charset="-122"/>
              </a:rPr>
              <a:t> direction</a:t>
            </a:r>
            <a:endParaRPr lang="zh-CN" altLang="en-US" sz="2000" dirty="0">
              <a:latin typeface="+mj-lt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7449706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id="{8EB71B1C-2ACA-4BFF-816C-0F16BCEB8B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560293"/>
            <a:ext cx="48013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800" b="1" dirty="0">
                <a:solidFill>
                  <a:schemeClr val="bg2"/>
                </a:solidFill>
                <a:latin typeface="+mj-lt"/>
                <a:ea typeface="黑体" pitchFamily="49" charset="-122"/>
                <a:cs typeface="Times New Roman" pitchFamily="18" charset="0"/>
              </a:rPr>
              <a:t>Current sheet construction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6">
                <a:extLst>
                  <a:ext uri="{FF2B5EF4-FFF2-40B4-BE49-F238E27FC236}">
                    <a16:creationId xmlns:a16="http://schemas.microsoft.com/office/drawing/2014/main" id="{9D5657CE-EDDB-4695-BBBA-882148F19D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3528" y="1268760"/>
                <a:ext cx="8504260" cy="31085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282575" indent="-282575" eaLnBrk="0" hangingPunct="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itchFamily="2" charset="2"/>
                  <a:buChar char="¨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¨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9pPr>
              </a:lstStyle>
              <a:p>
                <a:pPr marL="457200" indent="-457200" eaLnBrk="1" hangingPunct="1">
                  <a:spcBef>
                    <a:spcPct val="0"/>
                  </a:spcBef>
                  <a:buClrTx/>
                  <a:buSzTx/>
                  <a:buAutoNum type="arabicPeriod"/>
                </a:pPr>
                <a:r>
                  <a:rPr lang="en-US" altLang="zh-CN" sz="2100" dirty="0">
                    <a:solidFill>
                      <a:schemeClr val="tx1"/>
                    </a:solidFill>
                    <a:latin typeface="+mj-lt"/>
                    <a:ea typeface="黑体" pitchFamily="49" charset="-122"/>
                  </a:rPr>
                  <a:t>Use invariants of motion to construct particle distribution function, which guarantees satisfaction of the </a:t>
                </a:r>
                <a:r>
                  <a:rPr lang="en-US" altLang="zh-CN" sz="2100" dirty="0" err="1">
                    <a:solidFill>
                      <a:schemeClr val="tx1"/>
                    </a:solidFill>
                    <a:latin typeface="+mj-lt"/>
                    <a:ea typeface="黑体" pitchFamily="49" charset="-122"/>
                  </a:rPr>
                  <a:t>Vlasov</a:t>
                </a:r>
                <a:r>
                  <a:rPr lang="en-US" altLang="zh-CN" sz="2100" dirty="0">
                    <a:solidFill>
                      <a:schemeClr val="tx1"/>
                    </a:solidFill>
                    <a:latin typeface="+mj-lt"/>
                    <a:ea typeface="黑体" pitchFamily="49" charset="-122"/>
                  </a:rPr>
                  <a:t> equation</a:t>
                </a:r>
              </a:p>
              <a:p>
                <a:pPr marL="457200" indent="-457200" eaLnBrk="1" hangingPunct="1">
                  <a:spcBef>
                    <a:spcPct val="0"/>
                  </a:spcBef>
                  <a:buClrTx/>
                  <a:buSzTx/>
                  <a:buAutoNum type="arabicPeriod"/>
                </a:pPr>
                <a:endParaRPr lang="en-US" altLang="zh-CN" sz="1400" dirty="0">
                  <a:solidFill>
                    <a:schemeClr val="tx1"/>
                  </a:solidFill>
                  <a:latin typeface="+mj-lt"/>
                  <a:ea typeface="黑体" pitchFamily="49" charset="-122"/>
                </a:endParaRPr>
              </a:p>
              <a:p>
                <a:pPr marL="0" indent="0" eaLnBrk="1" hangingPunct="1">
                  <a:spcBef>
                    <a:spcPct val="0"/>
                  </a:spcBef>
                  <a:buClrTx/>
                  <a:buSzTx/>
                  <a:buNone/>
                </a:pPr>
                <a:endParaRPr lang="en-US" altLang="zh-CN" sz="2100" dirty="0">
                  <a:solidFill>
                    <a:schemeClr val="tx1"/>
                  </a:solidFill>
                  <a:latin typeface="+mj-lt"/>
                  <a:ea typeface="黑体" pitchFamily="49" charset="-122"/>
                </a:endParaRPr>
              </a:p>
              <a:p>
                <a:pPr marL="0" indent="0" eaLnBrk="1" hangingPunct="1">
                  <a:spcBef>
                    <a:spcPct val="0"/>
                  </a:spcBef>
                  <a:buClrTx/>
                  <a:buSzTx/>
                  <a:buNone/>
                </a:pPr>
                <a:r>
                  <a:rPr lang="en-US" altLang="zh-CN" sz="2100" dirty="0">
                    <a:solidFill>
                      <a:schemeClr val="tx1"/>
                    </a:solidFill>
                    <a:latin typeface="+mj-lt"/>
                    <a:ea typeface="黑体" pitchFamily="49" charset="-122"/>
                  </a:rPr>
                  <a:t>     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黑体" pitchFamily="49" charset="-122"/>
                          </a:rPr>
                          <m:t>𝑊</m:t>
                        </m:r>
                      </m:e>
                      <m:sub>
                        <m:r>
                          <a:rPr lang="zh-CN" altLang="en-US" sz="180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黑体" pitchFamily="49" charset="-122"/>
                          </a:rPr>
                          <m:t>𝛼</m:t>
                        </m:r>
                      </m:sub>
                    </m:sSub>
                    <m:r>
                      <a:rPr lang="en-US" altLang="zh-CN" sz="18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黑体" pitchFamily="49" charset="-122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altLang="zh-CN" sz="18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1800" b="0" i="1" smtClean="0">
                                <a:solidFill>
                                  <a:schemeClr val="bg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sz="1800" b="0" i="1" smtClean="0">
                                <a:solidFill>
                                  <a:schemeClr val="bg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  <a:ea typeface="黑体" pitchFamily="49" charset="-122"/>
                              </a:rPr>
                              <m:t>𝑚</m:t>
                            </m:r>
                          </m:e>
                          <m:sub>
                            <m:r>
                              <a:rPr lang="zh-CN" altLang="en-US" sz="1800" b="0" i="1" smtClean="0">
                                <a:solidFill>
                                  <a:schemeClr val="bg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  <a:ea typeface="黑体" pitchFamily="49" charset="-122"/>
                              </a:rPr>
                              <m:t>𝛼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CN" sz="1800" b="0" i="1" smtClean="0">
                                <a:solidFill>
                                  <a:schemeClr val="bg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sSupPr>
                          <m:e>
                            <m:r>
                              <a:rPr lang="en-US" altLang="zh-CN" sz="1800" b="0" i="1" smtClean="0">
                                <a:solidFill>
                                  <a:schemeClr val="bg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  <a:ea typeface="黑体" pitchFamily="49" charset="-122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zh-CN" sz="1800" b="0" i="1" smtClean="0">
                                <a:solidFill>
                                  <a:schemeClr val="bg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  <a:ea typeface="黑体" pitchFamily="49" charset="-122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sz="18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黑体" pitchFamily="49" charset="-122"/>
                          </a:rPr>
                          <m:t>2</m:t>
                        </m:r>
                      </m:den>
                    </m:f>
                    <m:r>
                      <a:rPr lang="en-US" altLang="zh-CN" sz="18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黑体" pitchFamily="49" charset="-122"/>
                      </a:rPr>
                      <m:t>+</m:t>
                    </m:r>
                    <m:sSub>
                      <m:sSubPr>
                        <m:ctrlPr>
                          <a:rPr lang="en-US" altLang="zh-CN" sz="18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黑体" pitchFamily="49" charset="-122"/>
                          </a:rPr>
                          <m:t>𝑞</m:t>
                        </m:r>
                      </m:e>
                      <m:sub>
                        <m:r>
                          <a:rPr lang="zh-CN" altLang="en-US" sz="18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黑体" pitchFamily="49" charset="-122"/>
                          </a:rPr>
                          <m:t>𝛼</m:t>
                        </m:r>
                      </m:sub>
                    </m:sSub>
                    <m:r>
                      <a:rPr lang="zh-CN" altLang="en-US" sz="18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黑体" pitchFamily="49" charset="-122"/>
                      </a:rPr>
                      <m:t>𝜙</m:t>
                    </m:r>
                  </m:oMath>
                </a14:m>
                <a:r>
                  <a:rPr lang="en-US" altLang="zh-CN" sz="2100" dirty="0">
                    <a:solidFill>
                      <a:schemeClr val="tx1"/>
                    </a:solidFill>
                    <a:latin typeface="+mj-lt"/>
                    <a:ea typeface="黑体" pitchFamily="49" charset="-122"/>
                  </a:rPr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黑体" pitchFamily="49" charset="-122"/>
                          </a:rPr>
                          <m:t>𝑃</m:t>
                        </m:r>
                      </m:e>
                      <m:sub>
                        <m:r>
                          <a:rPr lang="en-US" altLang="zh-CN" sz="18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黑体" pitchFamily="49" charset="-122"/>
                          </a:rPr>
                          <m:t>𝑦</m:t>
                        </m:r>
                        <m:r>
                          <a:rPr lang="zh-CN" altLang="en-US" sz="180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黑体" pitchFamily="49" charset="-122"/>
                          </a:rPr>
                          <m:t>𝛼</m:t>
                        </m:r>
                      </m:sub>
                    </m:sSub>
                    <m:r>
                      <a:rPr lang="en-US" altLang="zh-CN" sz="18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黑体" pitchFamily="49" charset="-122"/>
                      </a:rPr>
                      <m:t>=</m:t>
                    </m:r>
                    <m:sSub>
                      <m:sSubPr>
                        <m:ctrlPr>
                          <a:rPr lang="en-US" altLang="zh-CN" sz="18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黑体" pitchFamily="49" charset="-122"/>
                          </a:rPr>
                          <m:t>𝑚</m:t>
                        </m:r>
                      </m:e>
                      <m:sub>
                        <m:r>
                          <a:rPr lang="zh-CN" altLang="en-US" sz="18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黑体" pitchFamily="49" charset="-122"/>
                          </a:rPr>
                          <m:t>𝛼</m:t>
                        </m:r>
                      </m:sub>
                    </m:sSub>
                    <m:sSub>
                      <m:sSubPr>
                        <m:ctrlPr>
                          <a:rPr lang="en-US" altLang="zh-CN" sz="18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黑体" pitchFamily="49" charset="-122"/>
                          </a:rPr>
                          <m:t>𝑣</m:t>
                        </m:r>
                      </m:e>
                      <m:sub>
                        <m:r>
                          <a:rPr lang="en-US" altLang="zh-CN" sz="18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黑体" pitchFamily="49" charset="-122"/>
                          </a:rPr>
                          <m:t>𝑦</m:t>
                        </m:r>
                      </m:sub>
                    </m:sSub>
                    <m:r>
                      <a:rPr lang="en-US" altLang="zh-CN" sz="18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黑体" pitchFamily="49" charset="-122"/>
                      </a:rPr>
                      <m:t>+</m:t>
                    </m:r>
                    <m:sSub>
                      <m:sSubPr>
                        <m:ctrlPr>
                          <a:rPr lang="en-US" altLang="zh-CN" sz="18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黑体" pitchFamily="49" charset="-122"/>
                          </a:rPr>
                          <m:t>𝑞</m:t>
                        </m:r>
                      </m:e>
                      <m:sub>
                        <m:r>
                          <a:rPr lang="zh-CN" altLang="en-US" sz="18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黑体" pitchFamily="49" charset="-122"/>
                          </a:rPr>
                          <m:t>𝛼</m:t>
                        </m:r>
                      </m:sub>
                    </m:sSub>
                    <m:r>
                      <a:rPr lang="en-US" altLang="zh-CN" sz="18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黑体" pitchFamily="49" charset="-122"/>
                      </a:rPr>
                      <m:t>𝐴</m:t>
                    </m:r>
                  </m:oMath>
                </a14:m>
                <a:r>
                  <a:rPr lang="en-US" altLang="zh-CN" sz="2100" dirty="0">
                    <a:solidFill>
                      <a:schemeClr val="tx1"/>
                    </a:solidFill>
                    <a:latin typeface="+mj-lt"/>
                    <a:ea typeface="黑体" pitchFamily="49" charset="-122"/>
                  </a:rPr>
                  <a:t>.</a:t>
                </a:r>
              </a:p>
              <a:p>
                <a:pPr marL="0" indent="0" eaLnBrk="1" hangingPunct="1">
                  <a:spcBef>
                    <a:spcPct val="0"/>
                  </a:spcBef>
                  <a:buClrTx/>
                  <a:buSzTx/>
                  <a:buNone/>
                </a:pPr>
                <a:endParaRPr lang="en-US" altLang="zh-CN" sz="1400" dirty="0">
                  <a:solidFill>
                    <a:schemeClr val="tx1"/>
                  </a:solidFill>
                  <a:latin typeface="+mj-lt"/>
                  <a:ea typeface="黑体" pitchFamily="49" charset="-122"/>
                </a:endParaRPr>
              </a:p>
              <a:p>
                <a:pPr marL="457200" indent="-457200" eaLnBrk="1" hangingPunct="1">
                  <a:spcBef>
                    <a:spcPct val="0"/>
                  </a:spcBef>
                  <a:buClrTx/>
                  <a:buSzTx/>
                  <a:buFont typeface="+mj-lt"/>
                  <a:buAutoNum type="arabicPeriod" startAt="2"/>
                </a:pPr>
                <a:r>
                  <a:rPr lang="en-US" altLang="zh-CN" sz="2100" dirty="0">
                    <a:solidFill>
                      <a:schemeClr val="tx1"/>
                    </a:solidFill>
                    <a:latin typeface="+mj-lt"/>
                    <a:ea typeface="黑体" pitchFamily="49" charset="-122"/>
                  </a:rPr>
                  <a:t>Understand the distribution function:</a:t>
                </a:r>
              </a:p>
              <a:p>
                <a:pPr marL="457200" indent="-457200" eaLnBrk="1" hangingPunct="1">
                  <a:spcBef>
                    <a:spcPct val="0"/>
                  </a:spcBef>
                  <a:buClrTx/>
                  <a:buSzTx/>
                  <a:buFont typeface="+mj-lt"/>
                  <a:buAutoNum type="arabicPeriod" startAt="2"/>
                </a:pPr>
                <a:endParaRPr lang="en-US" altLang="zh-CN" sz="2100" dirty="0">
                  <a:solidFill>
                    <a:schemeClr val="tx1"/>
                  </a:solidFill>
                  <a:latin typeface="+mj-lt"/>
                  <a:ea typeface="黑体" pitchFamily="49" charset="-122"/>
                </a:endParaRPr>
              </a:p>
              <a:p>
                <a:pPr marL="457200" indent="-457200" eaLnBrk="1" hangingPunct="1">
                  <a:spcBef>
                    <a:spcPct val="0"/>
                  </a:spcBef>
                  <a:buClrTx/>
                  <a:buSzTx/>
                  <a:buFont typeface="+mj-lt"/>
                  <a:buAutoNum type="arabicPeriod" startAt="2"/>
                </a:pPr>
                <a:endParaRPr lang="en-US" altLang="zh-CN" sz="2100" dirty="0">
                  <a:solidFill>
                    <a:schemeClr val="tx1"/>
                  </a:solidFill>
                  <a:latin typeface="+mj-lt"/>
                  <a:ea typeface="黑体" pitchFamily="49" charset="-122"/>
                </a:endParaRPr>
              </a:p>
              <a:p>
                <a:pPr marL="457200" indent="-457200" eaLnBrk="1" hangingPunct="1">
                  <a:spcBef>
                    <a:spcPct val="0"/>
                  </a:spcBef>
                  <a:buClrTx/>
                  <a:buSzTx/>
                  <a:buFont typeface="+mj-lt"/>
                  <a:buAutoNum type="arabicPeriod" startAt="2"/>
                </a:pPr>
                <a:endParaRPr lang="en-US" altLang="zh-CN" sz="2100" dirty="0">
                  <a:solidFill>
                    <a:schemeClr val="tx1"/>
                  </a:solidFill>
                  <a:latin typeface="+mj-lt"/>
                  <a:ea typeface="黑体" pitchFamily="49" charset="-122"/>
                </a:endParaRPr>
              </a:p>
            </p:txBody>
          </p:sp>
        </mc:Choice>
        <mc:Fallback xmlns="">
          <p:sp>
            <p:nvSpPr>
              <p:cNvPr id="6" name="TextBox 6">
                <a:extLst>
                  <a:ext uri="{FF2B5EF4-FFF2-40B4-BE49-F238E27FC236}">
                    <a16:creationId xmlns:a16="http://schemas.microsoft.com/office/drawing/2014/main" id="{9D5657CE-EDDB-4695-BBBA-882148F19D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1268760"/>
                <a:ext cx="8504260" cy="3108543"/>
              </a:xfrm>
              <a:prstGeom prst="rect">
                <a:avLst/>
              </a:prstGeom>
              <a:blipFill>
                <a:blip r:embed="rId2"/>
                <a:stretch>
                  <a:fillRect l="-717" t="-117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3">
                <a:extLst>
                  <a:ext uri="{FF2B5EF4-FFF2-40B4-BE49-F238E27FC236}">
                    <a16:creationId xmlns:a16="http://schemas.microsoft.com/office/drawing/2014/main" id="{4ED11B48-F34E-48D3-A0F7-0DBED9BBA984}"/>
                  </a:ext>
                </a:extLst>
              </p:cNvPr>
              <p:cNvSpPr txBox="1"/>
              <p:nvPr/>
            </p:nvSpPr>
            <p:spPr>
              <a:xfrm>
                <a:off x="1012847" y="2031588"/>
                <a:ext cx="4653903" cy="4110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zh-CN" altLang="en-US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𝛼</m:t>
                          </m:r>
                        </m:sub>
                      </m:sSub>
                      <m:r>
                        <a:rPr lang="en-US" altLang="zh-CN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∝</m:t>
                      </m:r>
                      <m:func>
                        <m:funcPr>
                          <m:ctrlPr>
                            <a:rPr lang="en-US" altLang="zh-CN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i="1" smtClean="0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type m:val="lin"/>
                                  <m:ctrlPr>
                                    <a:rPr lang="en-US" altLang="zh-CN" b="0" i="1" smtClean="0">
                                      <a:solidFill>
                                        <a:schemeClr val="bg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en-US" altLang="zh-CN" b="0" i="1" smtClean="0">
                                          <a:solidFill>
                                            <a:schemeClr val="bg2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CN" b="0" i="1" smtClean="0">
                                              <a:solidFill>
                                                <a:schemeClr val="bg2">
                                                  <a:lumMod val="60000"/>
                                                  <a:lumOff val="4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b="0" i="1" smtClean="0">
                                              <a:solidFill>
                                                <a:schemeClr val="bg2">
                                                  <a:lumMod val="60000"/>
                                                  <a:lumOff val="40000"/>
                                                </a:schemeClr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𝑊</m:t>
                                          </m:r>
                                        </m:e>
                                        <m:sub>
                                          <m:r>
                                            <a:rPr lang="zh-CN" altLang="en-US" b="0" i="1" smtClean="0">
                                              <a:solidFill>
                                                <a:schemeClr val="bg2">
                                                  <a:lumMod val="60000"/>
                                                  <a:lumOff val="40000"/>
                                                </a:schemeClr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𝛼</m:t>
                                          </m:r>
                                        </m:sub>
                                      </m:sSub>
                                      <m:r>
                                        <a:rPr lang="en-US" altLang="zh-CN" b="0" i="1" smtClean="0">
                                          <a:solidFill>
                                            <a:schemeClr val="bg2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b="0" i="1" smtClean="0">
                                              <a:solidFill>
                                                <a:schemeClr val="bg2">
                                                  <a:lumMod val="60000"/>
                                                  <a:lumOff val="4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b="0" i="1" smtClean="0">
                                              <a:solidFill>
                                                <a:schemeClr val="bg2">
                                                  <a:lumMod val="60000"/>
                                                  <a:lumOff val="40000"/>
                                                </a:schemeClr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n-US" altLang="zh-CN" b="0" i="1" smtClean="0">
                                              <a:solidFill>
                                                <a:schemeClr val="bg2">
                                                  <a:lumMod val="60000"/>
                                                  <a:lumOff val="40000"/>
                                                </a:schemeClr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𝐷</m:t>
                                          </m:r>
                                          <m:r>
                                            <a:rPr lang="zh-CN" altLang="en-US" b="0" i="1" smtClean="0">
                                              <a:solidFill>
                                                <a:schemeClr val="bg2">
                                                  <a:lumMod val="60000"/>
                                                  <a:lumOff val="40000"/>
                                                </a:schemeClr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𝛼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altLang="zh-CN" b="0" i="1" smtClean="0">
                                              <a:solidFill>
                                                <a:schemeClr val="bg2">
                                                  <a:lumMod val="60000"/>
                                                  <a:lumOff val="4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b="0" i="1" smtClean="0">
                                              <a:solidFill>
                                                <a:schemeClr val="bg2">
                                                  <a:lumMod val="60000"/>
                                                  <a:lumOff val="40000"/>
                                                </a:schemeClr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en-US" altLang="zh-CN" b="0" i="1" smtClean="0">
                                              <a:solidFill>
                                                <a:schemeClr val="bg2">
                                                  <a:lumMod val="60000"/>
                                                  <a:lumOff val="40000"/>
                                                </a:schemeClr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𝑦</m:t>
                                          </m:r>
                                          <m:r>
                                            <a:rPr lang="zh-CN" altLang="en-US" b="0" i="1" smtClean="0">
                                              <a:solidFill>
                                                <a:schemeClr val="bg2">
                                                  <a:lumMod val="60000"/>
                                                  <a:lumOff val="40000"/>
                                                </a:schemeClr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𝛼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solidFill>
                                            <a:schemeClr val="bg2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solidFill>
                                            <a:schemeClr val="bg2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zh-CN" altLang="en-US" b="0" i="1" smtClean="0">
                                          <a:solidFill>
                                            <a:schemeClr val="bg2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𝛼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altLang="zh-CN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,  </m:t>
                      </m:r>
                      <m:r>
                        <a:rPr lang="zh-CN" altLang="en-US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altLang="zh-CN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zh-CN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𝑒</m:t>
                      </m:r>
                      <m:r>
                        <a:rPr lang="en-US" altLang="zh-CN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altLang="zh-CN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𝑖</m:t>
                      </m:r>
                    </m:oMath>
                  </m:oMathPara>
                </a14:m>
                <a:endParaRPr lang="zh-CN" altLang="en-US"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3">
                <a:extLst>
                  <a:ext uri="{FF2B5EF4-FFF2-40B4-BE49-F238E27FC236}">
                    <a16:creationId xmlns:a16="http://schemas.microsoft.com/office/drawing/2014/main" id="{4ED11B48-F34E-48D3-A0F7-0DBED9BBA9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847" y="2031588"/>
                <a:ext cx="4653903" cy="411010"/>
              </a:xfrm>
              <a:prstGeom prst="rect">
                <a:avLst/>
              </a:prstGeom>
              <a:blipFill>
                <a:blip r:embed="rId3"/>
                <a:stretch>
                  <a:fillRect t="-98529" b="-1529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18">
                <a:extLst>
                  <a:ext uri="{FF2B5EF4-FFF2-40B4-BE49-F238E27FC236}">
                    <a16:creationId xmlns:a16="http://schemas.microsoft.com/office/drawing/2014/main" id="{CAC6F11D-8D2D-4DFA-AF7E-95C44DDBC355}"/>
                  </a:ext>
                </a:extLst>
              </p:cNvPr>
              <p:cNvSpPr txBox="1"/>
              <p:nvPr/>
            </p:nvSpPr>
            <p:spPr>
              <a:xfrm>
                <a:off x="1021663" y="3436315"/>
                <a:ext cx="72508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zh-CN" altLang="en-US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𝛼</m:t>
                          </m:r>
                        </m:sub>
                      </m:sSub>
                      <m:r>
                        <a:rPr lang="en-US" altLang="zh-CN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∝</m:t>
                      </m:r>
                      <m:func>
                        <m:funcPr>
                          <m:ctrlPr>
                            <a:rPr lang="en-US" altLang="zh-CN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i="1" smtClean="0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type m:val="lin"/>
                                  <m:ctrlPr>
                                    <a:rPr lang="en-US" altLang="zh-CN" b="0" i="1" smtClean="0">
                                      <a:solidFill>
                                        <a:schemeClr val="bg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solidFill>
                                            <a:schemeClr val="bg2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solidFill>
                                            <a:schemeClr val="bg2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zh-CN" altLang="en-US" b="0" i="1" smtClean="0">
                                          <a:solidFill>
                                            <a:schemeClr val="bg2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𝛼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CN" b="0" i="1" smtClean="0">
                                          <a:solidFill>
                                            <a:schemeClr val="bg2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zh-CN" altLang="en-US" b="0" i="1" smtClean="0">
                                          <a:solidFill>
                                            <a:schemeClr val="bg2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𝜙</m:t>
                                      </m:r>
                                      <m:r>
                                        <a:rPr lang="en-US" altLang="zh-CN" b="0" i="1" smtClean="0">
                                          <a:solidFill>
                                            <a:schemeClr val="bg2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b="0" i="1" smtClean="0">
                                              <a:solidFill>
                                                <a:schemeClr val="bg2">
                                                  <a:lumMod val="60000"/>
                                                  <a:lumOff val="4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b="0" i="1" smtClean="0">
                                              <a:solidFill>
                                                <a:schemeClr val="bg2">
                                                  <a:lumMod val="60000"/>
                                                  <a:lumOff val="40000"/>
                                                </a:schemeClr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n-US" altLang="zh-CN" b="0" i="1" smtClean="0">
                                              <a:solidFill>
                                                <a:schemeClr val="bg2">
                                                  <a:lumMod val="60000"/>
                                                  <a:lumOff val="40000"/>
                                                </a:schemeClr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𝐷</m:t>
                                          </m:r>
                                          <m:r>
                                            <a:rPr lang="zh-CN" altLang="en-US" b="0" i="1" smtClean="0">
                                              <a:solidFill>
                                                <a:schemeClr val="bg2">
                                                  <a:lumMod val="60000"/>
                                                  <a:lumOff val="40000"/>
                                                </a:schemeClr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𝛼</m:t>
                                          </m:r>
                                        </m:sub>
                                      </m:sSub>
                                      <m:r>
                                        <a:rPr lang="en-US" altLang="zh-CN" b="0" i="1" smtClean="0">
                                          <a:solidFill>
                                            <a:schemeClr val="bg2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𝐴</m:t>
                                      </m:r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solidFill>
                                            <a:schemeClr val="bg2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solidFill>
                                            <a:schemeClr val="bg2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zh-CN" altLang="en-US" b="0" i="1" smtClean="0">
                                          <a:solidFill>
                                            <a:schemeClr val="bg2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𝛼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r>
                            <a:rPr lang="en-US" altLang="zh-CN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</m:e>
                      </m:func>
                      <m:func>
                        <m:funcPr>
                          <m:ctrlPr>
                            <a:rPr lang="en-US" altLang="zh-CN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i="1" smtClean="0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type m:val="lin"/>
                                  <m:ctrlPr>
                                    <a:rPr lang="en-US" altLang="zh-CN" b="0" i="1" smtClean="0">
                                      <a:solidFill>
                                        <a:schemeClr val="bg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solidFill>
                                            <a:schemeClr val="bg2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solidFill>
                                            <a:schemeClr val="bg2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zh-CN" altLang="en-US" b="0" i="1" smtClean="0">
                                          <a:solidFill>
                                            <a:schemeClr val="bg2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𝛼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altLang="zh-CN" b="0" i="1" smtClean="0">
                                          <a:solidFill>
                                            <a:schemeClr val="bg2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altLang="zh-CN" b="0" i="1" smtClean="0">
                                              <a:solidFill>
                                                <a:schemeClr val="bg2">
                                                  <a:lumMod val="60000"/>
                                                  <a:lumOff val="4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b="0" i="1" smtClean="0">
                                              <a:solidFill>
                                                <a:schemeClr val="bg2">
                                                  <a:lumMod val="60000"/>
                                                  <a:lumOff val="40000"/>
                                                </a:schemeClr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𝑣</m:t>
                                          </m:r>
                                          <m:r>
                                            <a:rPr lang="en-US" altLang="zh-CN" b="0" i="1" smtClean="0">
                                              <a:solidFill>
                                                <a:schemeClr val="bg2">
                                                  <a:lumMod val="60000"/>
                                                  <a:lumOff val="40000"/>
                                                </a:schemeClr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zh-CN" b="0" i="1" smtClean="0">
                                                  <a:solidFill>
                                                    <a:schemeClr val="bg2">
                                                      <a:lumMod val="60000"/>
                                                      <a:lumOff val="4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b="0" i="1" smtClean="0">
                                                  <a:solidFill>
                                                    <a:schemeClr val="bg2">
                                                      <a:lumMod val="60000"/>
                                                      <a:lumOff val="40000"/>
                                                    </a:schemeClr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𝑉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b="0" i="1" smtClean="0">
                                                  <a:solidFill>
                                                    <a:schemeClr val="bg2">
                                                      <a:lumMod val="60000"/>
                                                      <a:lumOff val="40000"/>
                                                    </a:schemeClr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𝐷</m:t>
                                              </m:r>
                                              <m:r>
                                                <a:rPr lang="zh-CN" altLang="en-US" b="0" i="1" smtClean="0">
                                                  <a:solidFill>
                                                    <a:schemeClr val="bg2">
                                                      <a:lumMod val="60000"/>
                                                      <a:lumOff val="40000"/>
                                                    </a:schemeClr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𝛼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zh-CN" b="0" i="1" smtClean="0">
                                          <a:solidFill>
                                            <a:schemeClr val="bg2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zh-CN" b="0" i="1" smtClean="0">
                                      <a:solidFill>
                                        <a:schemeClr val="bg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solidFill>
                                            <a:schemeClr val="bg2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solidFill>
                                            <a:schemeClr val="bg2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zh-CN" altLang="en-US" b="0" i="1" smtClean="0">
                                          <a:solidFill>
                                            <a:schemeClr val="bg2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𝛼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altLang="zh-CN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,  </m:t>
                      </m:r>
                      <m:r>
                        <a:rPr lang="zh-CN" altLang="en-US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altLang="zh-CN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zh-CN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𝑒</m:t>
                      </m:r>
                      <m:r>
                        <a:rPr lang="en-US" altLang="zh-CN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altLang="zh-CN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𝑖</m:t>
                      </m:r>
                    </m:oMath>
                  </m:oMathPara>
                </a14:m>
                <a:endParaRPr lang="zh-CN" altLang="en-US"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18">
                <a:extLst>
                  <a:ext uri="{FF2B5EF4-FFF2-40B4-BE49-F238E27FC236}">
                    <a16:creationId xmlns:a16="http://schemas.microsoft.com/office/drawing/2014/main" id="{CAC6F11D-8D2D-4DFA-AF7E-95C44DDBC3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663" y="3436315"/>
                <a:ext cx="7250896" cy="369332"/>
              </a:xfrm>
              <a:prstGeom prst="rect">
                <a:avLst/>
              </a:prstGeom>
              <a:blipFill>
                <a:blip r:embed="rId4"/>
                <a:stretch>
                  <a:fillRect t="-116667" b="-18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5">
            <a:extLst>
              <a:ext uri="{FF2B5EF4-FFF2-40B4-BE49-F238E27FC236}">
                <a16:creationId xmlns:a16="http://schemas.microsoft.com/office/drawing/2014/main" id="{7B93DC87-CA00-41BA-AF2C-7BBCF712F9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6987" y="3438292"/>
            <a:ext cx="2520280" cy="396616"/>
          </a:xfrm>
          <a:prstGeom prst="rect">
            <a:avLst/>
          </a:prstGeom>
          <a:noFill/>
          <a:ln w="22225" algn="ctr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7">
                <a:extLst>
                  <a:ext uri="{FF2B5EF4-FFF2-40B4-BE49-F238E27FC236}">
                    <a16:creationId xmlns:a16="http://schemas.microsoft.com/office/drawing/2014/main" id="{BF248475-D545-4E77-A7D4-EE922B0EE22C}"/>
                  </a:ext>
                </a:extLst>
              </p:cNvPr>
              <p:cNvSpPr txBox="1"/>
              <p:nvPr/>
            </p:nvSpPr>
            <p:spPr>
              <a:xfrm>
                <a:off x="762892" y="3987520"/>
                <a:ext cx="3600399" cy="615553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700" dirty="0">
                    <a:solidFill>
                      <a:schemeClr val="tx1"/>
                    </a:solidFill>
                  </a:rPr>
                  <a:t>Plasma density depends on </a:t>
                </a:r>
                <a14:m>
                  <m:oMath xmlns:m="http://schemas.openxmlformats.org/officeDocument/2006/math">
                    <m:r>
                      <a:rPr lang="zh-CN" altLang="en-US" sz="17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𝜙</m:t>
                    </m:r>
                  </m:oMath>
                </a14:m>
                <a:r>
                  <a:rPr lang="en-US" altLang="zh-CN" sz="1700" dirty="0">
                    <a:solidFill>
                      <a:schemeClr val="tx1"/>
                    </a:solidFill>
                  </a:rPr>
                  <a:t> &amp; </a:t>
                </a:r>
                <a14:m>
                  <m:oMath xmlns:m="http://schemas.openxmlformats.org/officeDocument/2006/math">
                    <m:r>
                      <a:rPr lang="en-US" altLang="zh-CN" sz="17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𝐴</m:t>
                    </m:r>
                  </m:oMath>
                </a14:m>
                <a:r>
                  <a:rPr lang="en-US" altLang="zh-CN" sz="1700" dirty="0">
                    <a:solidFill>
                      <a:schemeClr val="tx1"/>
                    </a:solidFill>
                  </a:rPr>
                  <a:t>, and therefore is location-dependent </a:t>
                </a:r>
                <a:endParaRPr lang="zh-CN" altLang="en-US" sz="17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7">
                <a:extLst>
                  <a:ext uri="{FF2B5EF4-FFF2-40B4-BE49-F238E27FC236}">
                    <a16:creationId xmlns:a16="http://schemas.microsoft.com/office/drawing/2014/main" id="{BF248475-D545-4E77-A7D4-EE922B0EE2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892" y="3987520"/>
                <a:ext cx="3600399" cy="615553"/>
              </a:xfrm>
              <a:prstGeom prst="rect">
                <a:avLst/>
              </a:prstGeom>
              <a:blipFill>
                <a:blip r:embed="rId5"/>
                <a:stretch>
                  <a:fillRect l="-842" t="-1923" r="-2189" b="-10577"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20">
            <a:extLst>
              <a:ext uri="{FF2B5EF4-FFF2-40B4-BE49-F238E27FC236}">
                <a16:creationId xmlns:a16="http://schemas.microsoft.com/office/drawing/2014/main" id="{807DD187-8FD6-4D83-A386-897C22E99EA5}"/>
              </a:ext>
            </a:extLst>
          </p:cNvPr>
          <p:cNvSpPr txBox="1"/>
          <p:nvPr/>
        </p:nvSpPr>
        <p:spPr>
          <a:xfrm>
            <a:off x="4435299" y="3976946"/>
            <a:ext cx="4464496" cy="615553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700" dirty="0"/>
              <a:t>Particle distributions are always </a:t>
            </a:r>
            <a:r>
              <a:rPr lang="en-US" altLang="zh-CN" sz="1700" dirty="0" err="1"/>
              <a:t>Maxwellian</a:t>
            </a:r>
            <a:r>
              <a:rPr lang="en-US" altLang="zh-CN" sz="1700" dirty="0"/>
              <a:t>, with a location-independent velocity shift in y</a:t>
            </a:r>
            <a:endParaRPr lang="zh-CN" altLang="en-US" sz="1700" dirty="0"/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EABF26BA-41D1-4433-A2B0-887515C58B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8535" y="3436315"/>
            <a:ext cx="2635036" cy="398593"/>
          </a:xfrm>
          <a:prstGeom prst="rect">
            <a:avLst/>
          </a:prstGeom>
          <a:noFill/>
          <a:ln w="22225" algn="ctr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3" name="Picture 8">
            <a:extLst>
              <a:ext uri="{FF2B5EF4-FFF2-40B4-BE49-F238E27FC236}">
                <a16:creationId xmlns:a16="http://schemas.microsoft.com/office/drawing/2014/main" id="{0CB4A4DB-7B68-4747-AE1C-225E60C16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3" y="4797152"/>
            <a:ext cx="6461760" cy="1805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22">
            <a:extLst>
              <a:ext uri="{FF2B5EF4-FFF2-40B4-BE49-F238E27FC236}">
                <a16:creationId xmlns:a16="http://schemas.microsoft.com/office/drawing/2014/main" id="{26AD7BD7-7CFA-47AB-AE86-32771A83F30C}"/>
              </a:ext>
            </a:extLst>
          </p:cNvPr>
          <p:cNvSpPr txBox="1"/>
          <p:nvPr/>
        </p:nvSpPr>
        <p:spPr>
          <a:xfrm>
            <a:off x="7160173" y="5554228"/>
            <a:ext cx="1846853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700" dirty="0"/>
              <a:t>Sample particle</a:t>
            </a:r>
            <a:br>
              <a:rPr lang="en-US" altLang="zh-CN" sz="1700" dirty="0"/>
            </a:br>
            <a:r>
              <a:rPr lang="en-US" altLang="zh-CN" sz="1700" dirty="0"/>
              <a:t>distributions at various locations</a:t>
            </a:r>
            <a:endParaRPr lang="zh-CN" altLang="en-US" sz="1700" dirty="0"/>
          </a:p>
        </p:txBody>
      </p:sp>
    </p:spTree>
    <p:extLst>
      <p:ext uri="{BB962C8B-B14F-4D97-AF65-F5344CB8AC3E}">
        <p14:creationId xmlns:p14="http://schemas.microsoft.com/office/powerpoint/2010/main" val="4101150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 animBg="1"/>
      <p:bldP spid="12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8"/>
          <p:cNvSpPr>
            <a:spLocks noChangeArrowheads="1"/>
          </p:cNvSpPr>
          <p:nvPr/>
        </p:nvSpPr>
        <p:spPr bwMode="auto">
          <a:xfrm>
            <a:off x="179512" y="560293"/>
            <a:ext cx="48013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800" b="1" dirty="0">
                <a:solidFill>
                  <a:schemeClr val="bg2"/>
                </a:solidFill>
                <a:latin typeface="+mj-lt"/>
                <a:ea typeface="黑体" pitchFamily="49" charset="-122"/>
                <a:cs typeface="Times New Roman" pitchFamily="18" charset="0"/>
              </a:rPr>
              <a:t>Current sheet construction</a:t>
            </a:r>
          </a:p>
        </p:txBody>
      </p:sp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323528" y="1268760"/>
            <a:ext cx="8504260" cy="3801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2575" indent="-282575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marL="457200" indent="-457200" eaLnBrk="1" hangingPunct="1">
              <a:spcBef>
                <a:spcPct val="0"/>
              </a:spcBef>
              <a:buClrTx/>
              <a:buSzTx/>
              <a:buFont typeface="+mj-lt"/>
              <a:buAutoNum type="arabicPeriod" startAt="3"/>
            </a:pPr>
            <a:r>
              <a:rPr lang="en-US" altLang="zh-CN" sz="2100" dirty="0">
                <a:solidFill>
                  <a:schemeClr val="tx1"/>
                </a:solidFill>
                <a:latin typeface="+mj-lt"/>
                <a:ea typeface="黑体" pitchFamily="49" charset="-122"/>
              </a:rPr>
              <a:t>Substitute particle distributions into Maxwell equations, to derive self-consistent solutions of the current sheet</a:t>
            </a:r>
          </a:p>
          <a:p>
            <a:pPr marL="457200" indent="-457200" eaLnBrk="1" hangingPunct="1">
              <a:spcBef>
                <a:spcPct val="0"/>
              </a:spcBef>
              <a:buClrTx/>
              <a:buSzTx/>
              <a:buFont typeface="+mj-lt"/>
              <a:buAutoNum type="arabicPeriod" startAt="3"/>
            </a:pPr>
            <a:endParaRPr lang="en-US" altLang="zh-CN" sz="2100" dirty="0">
              <a:latin typeface="+mj-lt"/>
              <a:ea typeface="黑体" pitchFamily="49" charset="-122"/>
            </a:endParaRPr>
          </a:p>
          <a:p>
            <a:pPr marL="457200" indent="-457200" eaLnBrk="1" hangingPunct="1">
              <a:spcBef>
                <a:spcPct val="0"/>
              </a:spcBef>
              <a:buClrTx/>
              <a:buSzTx/>
              <a:buFont typeface="+mj-lt"/>
              <a:buAutoNum type="arabicPeriod" startAt="3"/>
            </a:pPr>
            <a:endParaRPr lang="en-US" altLang="zh-CN" sz="2100" dirty="0">
              <a:solidFill>
                <a:schemeClr val="tx1"/>
              </a:solidFill>
              <a:latin typeface="+mj-lt"/>
              <a:ea typeface="黑体" pitchFamily="49" charset="-122"/>
            </a:endParaRPr>
          </a:p>
          <a:p>
            <a:pPr marL="457200" indent="-457200" eaLnBrk="1" hangingPunct="1">
              <a:spcBef>
                <a:spcPct val="0"/>
              </a:spcBef>
              <a:buClrTx/>
              <a:buSzTx/>
              <a:buFont typeface="+mj-lt"/>
              <a:buAutoNum type="arabicPeriod" startAt="3"/>
            </a:pPr>
            <a:endParaRPr lang="en-US" altLang="zh-CN" sz="2100" dirty="0">
              <a:latin typeface="+mj-lt"/>
              <a:ea typeface="黑体" pitchFamily="49" charset="-122"/>
            </a:endParaRPr>
          </a:p>
          <a:p>
            <a:pPr marL="457200" indent="-457200" eaLnBrk="1" hangingPunct="1">
              <a:spcBef>
                <a:spcPct val="0"/>
              </a:spcBef>
              <a:buClrTx/>
              <a:buSzTx/>
              <a:buFont typeface="+mj-lt"/>
              <a:buAutoNum type="arabicPeriod" startAt="3"/>
            </a:pPr>
            <a:endParaRPr lang="en-US" altLang="zh-CN" sz="2100" dirty="0">
              <a:solidFill>
                <a:schemeClr val="tx1"/>
              </a:solidFill>
              <a:latin typeface="+mj-lt"/>
              <a:ea typeface="黑体" pitchFamily="49" charset="-122"/>
            </a:endParaRPr>
          </a:p>
          <a:p>
            <a:pPr marL="457200" indent="-457200" eaLnBrk="1" hangingPunct="1">
              <a:spcBef>
                <a:spcPct val="0"/>
              </a:spcBef>
              <a:buClrTx/>
              <a:buSzTx/>
              <a:buFont typeface="+mj-lt"/>
              <a:buAutoNum type="arabicPeriod" startAt="3"/>
            </a:pPr>
            <a:endParaRPr lang="en-US" altLang="zh-CN" sz="2100" dirty="0">
              <a:latin typeface="+mj-lt"/>
              <a:ea typeface="黑体" pitchFamily="49" charset="-122"/>
            </a:endParaRPr>
          </a:p>
          <a:p>
            <a:pPr marL="457200" indent="-457200" eaLnBrk="1" hangingPunct="1">
              <a:spcBef>
                <a:spcPct val="0"/>
              </a:spcBef>
              <a:buClrTx/>
              <a:buSzTx/>
              <a:buFont typeface="+mj-lt"/>
              <a:buAutoNum type="arabicPeriod" startAt="3"/>
            </a:pPr>
            <a:endParaRPr lang="en-US" altLang="zh-CN" sz="2100" dirty="0">
              <a:solidFill>
                <a:schemeClr val="tx1"/>
              </a:solidFill>
              <a:latin typeface="+mj-lt"/>
              <a:ea typeface="黑体" pitchFamily="49" charset="-122"/>
            </a:endParaRPr>
          </a:p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endParaRPr lang="en-US" altLang="zh-CN" sz="1000" dirty="0">
              <a:latin typeface="+mj-lt"/>
              <a:ea typeface="黑体" pitchFamily="49" charset="-122"/>
            </a:endParaRPr>
          </a:p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endParaRPr lang="en-US" altLang="zh-CN" sz="2100" dirty="0">
              <a:latin typeface="+mj-lt"/>
              <a:ea typeface="黑体" pitchFamily="49" charset="-122"/>
            </a:endParaRPr>
          </a:p>
          <a:p>
            <a:pPr marL="457200" indent="-457200" eaLnBrk="1" hangingPunct="1">
              <a:spcBef>
                <a:spcPct val="0"/>
              </a:spcBef>
              <a:buClrTx/>
              <a:buSzTx/>
              <a:buFont typeface="+mj-lt"/>
              <a:buAutoNum type="arabicPeriod" startAt="4"/>
            </a:pPr>
            <a:r>
              <a:rPr lang="en-US" altLang="zh-CN" sz="2100" dirty="0">
                <a:solidFill>
                  <a:schemeClr val="tx1"/>
                </a:solidFill>
                <a:latin typeface="+mj-lt"/>
                <a:ea typeface="黑体" pitchFamily="49" charset="-122"/>
              </a:rPr>
              <a:t>Cross-scale current sheets can be constructed by having multiple ion or electron components</a:t>
            </a:r>
          </a:p>
        </p:txBody>
      </p:sp>
      <p:graphicFrame>
        <p:nvGraphicFramePr>
          <p:cNvPr id="12" name="Objec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0905999"/>
              </p:ext>
            </p:extLst>
          </p:nvPr>
        </p:nvGraphicFramePr>
        <p:xfrm>
          <a:off x="6424835" y="2118886"/>
          <a:ext cx="2144762" cy="1803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27" name="Bitmap Image" r:id="rId4" imgW="5361905" imgH="5152381" progId="Paint.Picture">
                  <p:embed/>
                </p:oleObj>
              </mc:Choice>
              <mc:Fallback>
                <p:oleObj name="Bitmap Image" r:id="rId4" imgW="5361905" imgH="5152381" progId="Paint.Picture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4835" y="2118886"/>
                        <a:ext cx="2144762" cy="18033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7337444"/>
              </p:ext>
            </p:extLst>
          </p:nvPr>
        </p:nvGraphicFramePr>
        <p:xfrm>
          <a:off x="4211960" y="2104598"/>
          <a:ext cx="2099603" cy="1803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28" name="Bitmap Image" r:id="rId6" imgW="5249008" imgH="5152381" progId="Paint.Picture">
                  <p:embed/>
                </p:oleObj>
              </mc:Choice>
              <mc:Fallback>
                <p:oleObj name="Bitmap Image" r:id="rId6" imgW="5249008" imgH="5152381" progId="Paint.Picture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0" y="2104598"/>
                        <a:ext cx="2099603" cy="18033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4213684" y="3916071"/>
            <a:ext cx="23764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400" baseline="0" dirty="0"/>
              <a:t>Density &amp; Current Profiles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6625381" y="3916288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400" baseline="0" dirty="0"/>
              <a:t>Magnetic Field Profile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77409" y="2090108"/>
            <a:ext cx="289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The Harris [1961] solution:</a:t>
            </a:r>
            <a:endParaRPr lang="zh-CN" altLang="en-US" dirty="0"/>
          </a:p>
        </p:txBody>
      </p:sp>
      <p:pic>
        <p:nvPicPr>
          <p:cNvPr id="50182" name="Picture 6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506" y="4832585"/>
            <a:ext cx="4393407" cy="181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2159537" y="6237312"/>
            <a:ext cx="206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[Yoon &amp; </a:t>
            </a:r>
            <a:r>
              <a:rPr lang="en-US" altLang="zh-CN" dirty="0" err="1"/>
              <a:t>Lui</a:t>
            </a:r>
            <a:r>
              <a:rPr lang="en-US" altLang="zh-CN" dirty="0"/>
              <a:t>, 2004]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0463851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8"/>
          <p:cNvSpPr>
            <a:spLocks noChangeArrowheads="1"/>
          </p:cNvSpPr>
          <p:nvPr/>
        </p:nvSpPr>
        <p:spPr bwMode="auto">
          <a:xfrm>
            <a:off x="179512" y="560293"/>
            <a:ext cx="51427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800" b="1" dirty="0">
                <a:solidFill>
                  <a:schemeClr val="bg2"/>
                </a:solidFill>
                <a:latin typeface="+mj-lt"/>
                <a:ea typeface="黑体" pitchFamily="49" charset="-122"/>
                <a:cs typeface="Times New Roman" pitchFamily="18" charset="0"/>
              </a:rPr>
              <a:t>Magnetic cavity construction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6"/>
              <p:cNvSpPr txBox="1">
                <a:spLocks noChangeArrowheads="1"/>
              </p:cNvSpPr>
              <p:nvPr/>
            </p:nvSpPr>
            <p:spPr bwMode="auto">
              <a:xfrm>
                <a:off x="467544" y="2027255"/>
                <a:ext cx="8504260" cy="45700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282575" indent="-282575" eaLnBrk="0" hangingPunct="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itchFamily="2" charset="2"/>
                  <a:buChar char="¨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¨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9pPr>
              </a:lstStyle>
              <a:p>
                <a:pPr marL="0" indent="0" eaLnBrk="1" hangingPunct="1">
                  <a:spcBef>
                    <a:spcPct val="0"/>
                  </a:spcBef>
                  <a:buClrTx/>
                  <a:buSzTx/>
                  <a:buNone/>
                </a:pPr>
                <a:r>
                  <a:rPr lang="en-US" altLang="zh-CN" sz="2100" dirty="0">
                    <a:solidFill>
                      <a:schemeClr val="tx1"/>
                    </a:solidFill>
                    <a:latin typeface="+mj-lt"/>
                    <a:ea typeface="黑体" pitchFamily="49" charset="-122"/>
                  </a:rPr>
                  <a:t>Use invariants of motion to construct particle distribution function, which guarantees satisfaction of the </a:t>
                </a:r>
                <a:r>
                  <a:rPr lang="en-US" altLang="zh-CN" sz="2100" dirty="0" err="1">
                    <a:solidFill>
                      <a:schemeClr val="tx1"/>
                    </a:solidFill>
                    <a:latin typeface="+mj-lt"/>
                    <a:ea typeface="黑体" pitchFamily="49" charset="-122"/>
                  </a:rPr>
                  <a:t>Vlasov</a:t>
                </a:r>
                <a:r>
                  <a:rPr lang="en-US" altLang="zh-CN" sz="2100" dirty="0">
                    <a:solidFill>
                      <a:schemeClr val="tx1"/>
                    </a:solidFill>
                    <a:latin typeface="+mj-lt"/>
                    <a:ea typeface="黑体" pitchFamily="49" charset="-122"/>
                  </a:rPr>
                  <a:t> equation</a:t>
                </a:r>
              </a:p>
              <a:p>
                <a:pPr marL="457200" indent="-457200" eaLnBrk="1" hangingPunct="1">
                  <a:spcBef>
                    <a:spcPct val="0"/>
                  </a:spcBef>
                  <a:buClrTx/>
                  <a:buSzTx/>
                  <a:buAutoNum type="arabicPeriod"/>
                </a:pPr>
                <a:endParaRPr lang="en-US" altLang="zh-CN" sz="1400" dirty="0">
                  <a:solidFill>
                    <a:schemeClr val="tx1"/>
                  </a:solidFill>
                  <a:latin typeface="+mj-lt"/>
                  <a:ea typeface="黑体" pitchFamily="49" charset="-122"/>
                </a:endParaRPr>
              </a:p>
              <a:p>
                <a:pPr marL="0" indent="0" eaLnBrk="1" hangingPunct="1">
                  <a:spcBef>
                    <a:spcPct val="0"/>
                  </a:spcBef>
                  <a:buClrTx/>
                  <a:buSzTx/>
                  <a:buNone/>
                </a:pPr>
                <a:endParaRPr lang="en-US" altLang="zh-CN" sz="2100" dirty="0">
                  <a:solidFill>
                    <a:schemeClr val="tx1"/>
                  </a:solidFill>
                  <a:latin typeface="+mj-lt"/>
                  <a:ea typeface="黑体" pitchFamily="49" charset="-122"/>
                </a:endParaRPr>
              </a:p>
              <a:p>
                <a:pPr marL="0" indent="0" eaLnBrk="1" hangingPunct="1">
                  <a:spcBef>
                    <a:spcPct val="0"/>
                  </a:spcBef>
                  <a:buClrTx/>
                  <a:buSzTx/>
                  <a:buNone/>
                </a:pPr>
                <a:r>
                  <a:rPr lang="en-US" altLang="zh-CN" sz="2100" dirty="0">
                    <a:solidFill>
                      <a:schemeClr val="tx1"/>
                    </a:solidFill>
                    <a:latin typeface="+mj-lt"/>
                    <a:ea typeface="黑体" pitchFamily="49" charset="-122"/>
                  </a:rPr>
                  <a:t>      </a:t>
                </a:r>
              </a:p>
              <a:p>
                <a:pPr marL="0" indent="0" eaLnBrk="1" hangingPunct="1">
                  <a:spcBef>
                    <a:spcPct val="0"/>
                  </a:spcBef>
                  <a:buClrTx/>
                  <a:buSzTx/>
                  <a:buNone/>
                </a:pPr>
                <a:endParaRPr lang="en-US" altLang="zh-CN" sz="2100" dirty="0">
                  <a:latin typeface="+mj-lt"/>
                  <a:ea typeface="黑体" pitchFamily="49" charset="-122"/>
                </a:endParaRPr>
              </a:p>
              <a:p>
                <a:pPr marL="0" indent="0" eaLnBrk="1" hangingPunct="1">
                  <a:spcBef>
                    <a:spcPct val="0"/>
                  </a:spcBef>
                  <a:buClrTx/>
                  <a:buSzTx/>
                  <a:buNone/>
                </a:pPr>
                <a:endParaRPr lang="en-US" altLang="zh-CN" sz="2100" dirty="0">
                  <a:solidFill>
                    <a:schemeClr val="tx1"/>
                  </a:solidFill>
                  <a:latin typeface="+mj-lt"/>
                  <a:ea typeface="黑体" pitchFamily="49" charset="-122"/>
                </a:endParaRPr>
              </a:p>
              <a:p>
                <a:pPr marL="0" indent="0" eaLnBrk="1" hangingPunct="1">
                  <a:spcBef>
                    <a:spcPct val="0"/>
                  </a:spcBef>
                  <a:buClrTx/>
                  <a:buSzTx/>
                  <a:buNone/>
                </a:pPr>
                <a:r>
                  <a:rPr lang="en-US" altLang="zh-CN" sz="2100" dirty="0">
                    <a:latin typeface="+mj-lt"/>
                    <a:ea typeface="黑体" pitchFamily="49" charset="-122"/>
                  </a:rPr>
                  <a:t>	</a:t>
                </a:r>
                <a:r>
                  <a:rPr lang="en-US" altLang="zh-CN" sz="2100" dirty="0">
                    <a:solidFill>
                      <a:schemeClr val="tx1"/>
                    </a:solidFill>
                    <a:latin typeface="+mj-lt"/>
                    <a:ea typeface="黑体" pitchFamily="49" charset="-122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80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     </m:t>
                        </m:r>
                        <m:r>
                          <a:rPr lang="en-US" altLang="zh-CN" sz="1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sz="1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a:rPr lang="en-US" altLang="zh-CN" sz="180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18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sz="18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  <m:sSup>
                      <m:sSupPr>
                        <m:ctrlPr>
                          <a:rPr lang="en-US" altLang="zh-CN" sz="18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altLang="zh-CN" sz="18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18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/2</m:t>
                    </m:r>
                    <m:r>
                      <a:rPr lang="en-US" altLang="zh-CN" sz="180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zh-CN" altLang="zh-CN" sz="1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sz="1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a:rPr lang="en-US" altLang="zh-CN" sz="1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zh-CN" sz="2100" dirty="0">
                    <a:solidFill>
                      <a:schemeClr val="accent1">
                        <a:lumMod val="50000"/>
                      </a:schemeClr>
                    </a:solidFill>
                    <a:latin typeface="+mj-lt"/>
                    <a:ea typeface="黑体" pitchFamily="49" charset="-122"/>
                  </a:rPr>
                  <a:t> </a:t>
                </a:r>
                <a:r>
                  <a:rPr lang="en-US" altLang="zh-CN" sz="2100" dirty="0">
                    <a:solidFill>
                      <a:schemeClr val="tx1"/>
                    </a:solidFill>
                    <a:latin typeface="+mj-lt"/>
                    <a:ea typeface="黑体" pitchFamily="49" charset="-122"/>
                  </a:rPr>
                  <a:t>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黑体" pitchFamily="49" charset="-122"/>
                          </a:rPr>
                          <m:t>𝑃</m:t>
                        </m:r>
                      </m:e>
                      <m:sub>
                        <m:r>
                          <a:rPr lang="zh-CN" altLang="en-US" sz="18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黑体" pitchFamily="49" charset="-122"/>
                          </a:rPr>
                          <m:t>𝜑</m:t>
                        </m:r>
                        <m:r>
                          <a:rPr lang="zh-CN" altLang="en-US" sz="180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黑体" pitchFamily="49" charset="-122"/>
                          </a:rPr>
                          <m:t>𝛼</m:t>
                        </m:r>
                      </m:sub>
                    </m:sSub>
                    <m:r>
                      <a:rPr lang="en-US" altLang="zh-CN" sz="18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黑体" pitchFamily="49" charset="-122"/>
                      </a:rPr>
                      <m:t>=</m:t>
                    </m:r>
                    <m:sSub>
                      <m:sSubPr>
                        <m:ctrlPr>
                          <a:rPr lang="en-US" altLang="zh-CN" sz="18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黑体" pitchFamily="49" charset="-122"/>
                          </a:rPr>
                          <m:t>𝑚</m:t>
                        </m:r>
                      </m:e>
                      <m:sub>
                        <m:r>
                          <a:rPr lang="zh-CN" altLang="en-US" sz="18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黑体" pitchFamily="49" charset="-122"/>
                          </a:rPr>
                          <m:t>𝛼</m:t>
                        </m:r>
                      </m:sub>
                    </m:sSub>
                    <m:sSub>
                      <m:sSubPr>
                        <m:ctrlPr>
                          <a:rPr lang="en-US" altLang="zh-CN" sz="18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黑体" pitchFamily="49" charset="-122"/>
                          </a:rPr>
                          <m:t>𝑣</m:t>
                        </m:r>
                      </m:e>
                      <m:sub>
                        <m:r>
                          <a:rPr lang="zh-CN" altLang="en-US" sz="18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黑体" pitchFamily="49" charset="-122"/>
                          </a:rPr>
                          <m:t>𝜑</m:t>
                        </m:r>
                      </m:sub>
                    </m:sSub>
                    <m:r>
                      <a:rPr lang="en-US" altLang="zh-CN" sz="18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黑体" pitchFamily="49" charset="-122"/>
                      </a:rPr>
                      <m:t>+</m:t>
                    </m:r>
                    <m:sSub>
                      <m:sSubPr>
                        <m:ctrlPr>
                          <a:rPr lang="en-US" altLang="zh-CN" sz="18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黑体" pitchFamily="49" charset="-122"/>
                          </a:rPr>
                          <m:t>𝑞</m:t>
                        </m:r>
                      </m:e>
                      <m:sub>
                        <m:r>
                          <a:rPr lang="zh-CN" altLang="en-US" sz="18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黑体" pitchFamily="49" charset="-122"/>
                          </a:rPr>
                          <m:t>𝛼</m:t>
                        </m:r>
                      </m:sub>
                    </m:sSub>
                    <m:r>
                      <a:rPr lang="en-US" altLang="zh-CN" sz="18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黑体" pitchFamily="49" charset="-122"/>
                      </a:rPr>
                      <m:t>𝐴</m:t>
                    </m:r>
                  </m:oMath>
                </a14:m>
                <a:endParaRPr lang="en-US" altLang="zh-CN" sz="2100" dirty="0">
                  <a:solidFill>
                    <a:schemeClr val="tx1"/>
                  </a:solidFill>
                  <a:latin typeface="+mj-lt"/>
                  <a:ea typeface="黑体" pitchFamily="49" charset="-122"/>
                </a:endParaRPr>
              </a:p>
              <a:p>
                <a:pPr marL="0" indent="0" eaLnBrk="1" hangingPunct="1">
                  <a:spcBef>
                    <a:spcPct val="0"/>
                  </a:spcBef>
                  <a:buClrTx/>
                  <a:buSz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200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  </m:t>
                          </m:r>
                          <m:r>
                            <a:rPr lang="en-US" altLang="zh-CN" sz="20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altLang="zh-CN" sz="2000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zh-CN" sz="18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zh-CN" sz="18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sSup>
                        <m:sSupPr>
                          <m:ctrlPr>
                            <a:rPr lang="zh-CN" altLang="zh-CN" sz="18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zh-CN" altLang="zh-CN" sz="18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zh-CN" sz="18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CN" sz="18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⊥</m:t>
                                  </m:r>
                                </m:sub>
                              </m:sSub>
                              <m:r>
                                <a:rPr lang="en-US" altLang="zh-CN" sz="18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zh-CN" altLang="zh-CN" sz="18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CN" sz="18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𝑑𝑟𝑓𝑖𝑡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CN" sz="18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18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/2</m:t>
                      </m:r>
                      <m:r>
                        <a:rPr lang="en-US" altLang="zh-CN" sz="18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altLang="zh-CN" sz="1400" dirty="0">
                  <a:solidFill>
                    <a:schemeClr val="tx1"/>
                  </a:solidFill>
                  <a:latin typeface="+mj-lt"/>
                  <a:ea typeface="黑体" pitchFamily="49" charset="-122"/>
                </a:endParaRPr>
              </a:p>
              <a:p>
                <a:pPr marL="0" indent="0" eaLnBrk="1" hangingPunct="1">
                  <a:spcBef>
                    <a:spcPct val="0"/>
                  </a:spcBef>
                  <a:buClrTx/>
                  <a:buSzTx/>
                  <a:buNone/>
                </a:pPr>
                <a:r>
                  <a:rPr lang="en-US" altLang="zh-CN" sz="2100" dirty="0">
                    <a:latin typeface="+mj-lt"/>
                    <a:ea typeface="黑体" pitchFamily="49" charset="-122"/>
                  </a:rPr>
                  <a:t>   </a:t>
                </a:r>
              </a:p>
              <a:p>
                <a:pPr marL="0" indent="0" eaLnBrk="1" hangingPunct="1">
                  <a:spcBef>
                    <a:spcPct val="0"/>
                  </a:spcBef>
                  <a:buClrTx/>
                  <a:buSzTx/>
                  <a:buNone/>
                </a:pPr>
                <a:r>
                  <a:rPr lang="en-US" altLang="zh-CN" sz="2100" dirty="0">
                    <a:latin typeface="+mj-lt"/>
                    <a:ea typeface="黑体" pitchFamily="49" charset="-122"/>
                  </a:rPr>
                  <a:t>       T</a:t>
                </a:r>
                <a:r>
                  <a:rPr lang="en-US" altLang="zh-CN" sz="2100" dirty="0">
                    <a:solidFill>
                      <a:schemeClr val="tx1"/>
                    </a:solidFill>
                    <a:latin typeface="+mj-lt"/>
                    <a:ea typeface="黑体" pitchFamily="49" charset="-122"/>
                  </a:rPr>
                  <a:t>he </a:t>
                </a:r>
                <a14:m>
                  <m:oMath xmlns:m="http://schemas.openxmlformats.org/officeDocument/2006/math">
                    <m:r>
                      <a:rPr lang="en-US" altLang="zh-CN" sz="21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黑体" pitchFamily="49" charset="-122"/>
                      </a:rPr>
                      <m:t>𝜇</m:t>
                    </m:r>
                  </m:oMath>
                </a14:m>
                <a:r>
                  <a:rPr lang="en-US" altLang="zh-CN" sz="2100" dirty="0">
                    <a:solidFill>
                      <a:schemeClr val="tx1"/>
                    </a:solidFill>
                    <a:latin typeface="+mj-lt"/>
                    <a:ea typeface="黑体" pitchFamily="49" charset="-122"/>
                  </a:rPr>
                  <a:t> invariant helps to denote electron </a:t>
                </a:r>
                <a:r>
                  <a:rPr lang="en-US" altLang="zh-CN" sz="2100" dirty="0">
                    <a:solidFill>
                      <a:srgbClr val="FF0000"/>
                    </a:solidFill>
                    <a:latin typeface="+mj-lt"/>
                    <a:ea typeface="黑体" pitchFamily="49" charset="-122"/>
                  </a:rPr>
                  <a:t>temperature anisotropy</a:t>
                </a:r>
                <a:r>
                  <a:rPr lang="en-US" altLang="zh-CN" sz="2100" dirty="0">
                    <a:latin typeface="+mj-lt"/>
                    <a:ea typeface="黑体" pitchFamily="49" charset="-122"/>
                  </a:rPr>
                  <a:t>, which is only concerned about particle perpendicular velocity.</a:t>
                </a:r>
                <a:endParaRPr lang="en-US" altLang="zh-CN" sz="2100" dirty="0">
                  <a:solidFill>
                    <a:schemeClr val="tx1"/>
                  </a:solidFill>
                  <a:latin typeface="+mj-lt"/>
                  <a:ea typeface="黑体" pitchFamily="49" charset="-122"/>
                </a:endParaRPr>
              </a:p>
              <a:p>
                <a:pPr marL="457200" indent="-457200" eaLnBrk="1" hangingPunct="1">
                  <a:spcBef>
                    <a:spcPct val="0"/>
                  </a:spcBef>
                  <a:buClrTx/>
                  <a:buSzTx/>
                  <a:buFont typeface="+mj-lt"/>
                  <a:buAutoNum type="arabicPeriod" startAt="2"/>
                </a:pPr>
                <a:endParaRPr lang="en-US" altLang="zh-CN" sz="2100" dirty="0">
                  <a:solidFill>
                    <a:schemeClr val="tx1"/>
                  </a:solidFill>
                  <a:latin typeface="+mj-lt"/>
                  <a:ea typeface="黑体" pitchFamily="49" charset="-122"/>
                </a:endParaRPr>
              </a:p>
              <a:p>
                <a:pPr marL="457200" indent="-457200" eaLnBrk="1" hangingPunct="1">
                  <a:spcBef>
                    <a:spcPct val="0"/>
                  </a:spcBef>
                  <a:buClrTx/>
                  <a:buSzTx/>
                  <a:buFont typeface="+mj-lt"/>
                  <a:buAutoNum type="arabicPeriod" startAt="2"/>
                </a:pPr>
                <a:endParaRPr lang="en-US" altLang="zh-CN" sz="2100" dirty="0">
                  <a:solidFill>
                    <a:schemeClr val="tx1"/>
                  </a:solidFill>
                  <a:latin typeface="+mj-lt"/>
                  <a:ea typeface="黑体" pitchFamily="49" charset="-122"/>
                </a:endParaRPr>
              </a:p>
            </p:txBody>
          </p:sp>
        </mc:Choice>
        <mc:Fallback xmlns="">
          <p:sp>
            <p:nvSpPr>
              <p:cNvPr id="15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2027255"/>
                <a:ext cx="8504260" cy="4570097"/>
              </a:xfrm>
              <a:prstGeom prst="rect">
                <a:avLst/>
              </a:prstGeom>
              <a:blipFill>
                <a:blip r:embed="rId3"/>
                <a:stretch>
                  <a:fillRect l="-860" t="-93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59632" y="2719432"/>
                <a:ext cx="6840760" cy="1592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=(1−</m:t>
                      </m:r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zh-CN" altLang="zh-CN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sSup>
                        <m:sSupPr>
                          <m:ctrlPr>
                            <a:rPr lang="zh-CN" altLang="zh-CN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zh-CN" altLang="zh-CN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zh-CN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zh-CN" altLang="zh-CN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sSub>
                                    <m:sSubPr>
                                      <m:ctrlPr>
                                        <a:rPr lang="zh-CN" altLang="zh-CN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,1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3/2</m:t>
                          </m:r>
                        </m:sup>
                      </m:sSup>
                      <m:r>
                        <m:rPr>
                          <m:nor/>
                        </m:rPr>
                        <a:rPr lang="en-US" altLang="zh-CN" sz="1600"/>
                        <m:t>exp</m:t>
                      </m:r>
                      <m:d>
                        <m:dPr>
                          <m:ctrlPr>
                            <a:rPr lang="zh-CN" altLang="zh-CN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zh-CN" altLang="zh-CN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zh-CN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zh-CN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𝛺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zh-CN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zh-CN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,1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zh-CN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zh-CN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,1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altLang="zh-CN" sz="16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1600" dirty="0"/>
                        <m:t>		  </m:t>
                      </m:r>
                      <m:sSub>
                        <m:sSubPr>
                          <m:ctrlPr>
                            <a:rPr lang="zh-CN" altLang="zh-CN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=(1−</m:t>
                      </m:r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zh-CN" altLang="zh-CN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p>
                        <m:sSupPr>
                          <m:ctrlPr>
                            <a:rPr lang="zh-CN" altLang="zh-CN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zh-CN" altLang="zh-CN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zh-CN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zh-CN" altLang="zh-CN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sSub>
                                    <m:sSubPr>
                                      <m:ctrlPr>
                                        <a:rPr lang="zh-CN" altLang="zh-CN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,1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3/2</m:t>
                          </m:r>
                        </m:sup>
                      </m:sSup>
                      <m:r>
                        <m:rPr>
                          <m:nor/>
                        </m:rPr>
                        <a:rPr lang="en-US" altLang="zh-CN" sz="1600"/>
                        <m:t>exp</m:t>
                      </m:r>
                      <m:d>
                        <m:dPr>
                          <m:ctrlPr>
                            <a:rPr lang="zh-CN" altLang="zh-CN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zh-CN" altLang="zh-CN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zh-CN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zh-CN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𝛺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zh-CN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zh-CN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,1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zh-CN" altLang="en-US" sz="1600" dirty="0"/>
              </a:p>
              <a:p>
                <a:endParaRPr lang="zh-CN" altLang="en-US"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2719432"/>
                <a:ext cx="6840760" cy="15928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>
            <a:extLst>
              <a:ext uri="{FF2B5EF4-FFF2-40B4-BE49-F238E27FC236}">
                <a16:creationId xmlns:a16="http://schemas.microsoft.com/office/drawing/2014/main" id="{20AB494C-8AA1-4838-9F95-ACE66BDA2ED2}"/>
              </a:ext>
            </a:extLst>
          </p:cNvPr>
          <p:cNvSpPr txBox="1"/>
          <p:nvPr/>
        </p:nvSpPr>
        <p:spPr>
          <a:xfrm>
            <a:off x="493504" y="1429441"/>
            <a:ext cx="712879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dirty="0">
                <a:latin typeface="+mj-lt"/>
                <a:ea typeface="黑体" pitchFamily="49" charset="-122"/>
              </a:rPr>
              <a:t>Similar approach carried out in cylindrical coordinates</a:t>
            </a:r>
            <a:endParaRPr lang="zh-CN" altLang="en-US" sz="2100" dirty="0">
              <a:latin typeface="+mj-lt"/>
              <a:ea typeface="黑体" pitchFamily="49" charset="-122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68953760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8">
            <a:extLst>
              <a:ext uri="{FF2B5EF4-FFF2-40B4-BE49-F238E27FC236}">
                <a16:creationId xmlns:a16="http://schemas.microsoft.com/office/drawing/2014/main" id="{2B581BC9-4190-4253-9BBA-383B60BB14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476672"/>
            <a:ext cx="68018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800" b="1" dirty="0">
                <a:solidFill>
                  <a:schemeClr val="bg2"/>
                </a:solidFill>
                <a:latin typeface="+mj-lt"/>
                <a:ea typeface="黑体" pitchFamily="49" charset="-122"/>
                <a:cs typeface="Times New Roman" pitchFamily="18" charset="0"/>
              </a:rPr>
              <a:t>Sketch of the nested magnetic cavities</a:t>
            </a:r>
          </a:p>
        </p:txBody>
      </p:sp>
      <p:pic>
        <p:nvPicPr>
          <p:cNvPr id="3" name="内容占位符 4">
            <a:extLst>
              <a:ext uri="{FF2B5EF4-FFF2-40B4-BE49-F238E27FC236}">
                <a16:creationId xmlns:a16="http://schemas.microsoft.com/office/drawing/2014/main" id="{0A7B4D9D-E101-4FF6-BBC3-EBA1423B8A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89" y="1124744"/>
            <a:ext cx="7904222" cy="558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329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8"/>
          <p:cNvSpPr>
            <a:spLocks noChangeArrowheads="1"/>
          </p:cNvSpPr>
          <p:nvPr/>
        </p:nvSpPr>
        <p:spPr bwMode="auto">
          <a:xfrm>
            <a:off x="179512" y="476672"/>
            <a:ext cx="54825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800" b="1" dirty="0">
                <a:solidFill>
                  <a:schemeClr val="bg2"/>
                </a:solidFill>
                <a:latin typeface="+mj-lt"/>
                <a:ea typeface="黑体" pitchFamily="49" charset="-122"/>
                <a:cs typeface="Times New Roman" pitchFamily="18" charset="0"/>
              </a:rPr>
              <a:t>Magnetic cavity reconstruction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03651" y="5373216"/>
            <a:ext cx="1440160" cy="120032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Parameters selected via a best fit to MMS1 data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B06DDCB-FA43-4AB4-BC30-F677AEEBFA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99892"/>
            <a:ext cx="6949882" cy="571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498018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8"/>
          <p:cNvSpPr>
            <a:spLocks noChangeArrowheads="1"/>
          </p:cNvSpPr>
          <p:nvPr/>
        </p:nvSpPr>
        <p:spPr bwMode="auto">
          <a:xfrm>
            <a:off x="179512" y="560293"/>
            <a:ext cx="30198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800" b="1" dirty="0">
                <a:solidFill>
                  <a:schemeClr val="bg2"/>
                </a:solidFill>
                <a:latin typeface="+mj-lt"/>
                <a:ea typeface="黑体" pitchFamily="49" charset="-122"/>
                <a:cs typeface="Times New Roman" pitchFamily="18" charset="0"/>
              </a:rPr>
              <a:t>Model Validation</a:t>
            </a: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532236" y="1239143"/>
            <a:ext cx="850426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2575" indent="-282575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zh-CN" sz="2200" dirty="0">
                <a:latin typeface="+mj-lt"/>
                <a:ea typeface="黑体" pitchFamily="49" charset="-122"/>
              </a:rPr>
              <a:t>Based on same parameters, compare model with MMS3 data</a:t>
            </a:r>
            <a:endParaRPr lang="zh-CN" altLang="en-US" sz="2200" dirty="0">
              <a:latin typeface="+mj-lt"/>
              <a:ea typeface="黑体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40202" y="1923005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MMS3 observations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19618" y="1924147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Reconstructed cavity</a:t>
            </a:r>
            <a:endParaRPr lang="zh-CN" altLang="en-US" dirty="0"/>
          </a:p>
        </p:txBody>
      </p:sp>
      <p:pic>
        <p:nvPicPr>
          <p:cNvPr id="7" name="内容占位符 5">
            <a:extLst>
              <a:ext uri="{FF2B5EF4-FFF2-40B4-BE49-F238E27FC236}">
                <a16:creationId xmlns:a16="http://schemas.microsoft.com/office/drawing/2014/main" id="{C8C5F673-613B-4A08-ADFE-9C6C6B2B64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8840"/>
            <a:ext cx="9124057" cy="473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913759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25203</TotalTime>
  <Words>530</Words>
  <Application>Microsoft Office PowerPoint</Application>
  <PresentationFormat>全屏显示(4:3)</PresentationFormat>
  <Paragraphs>80</Paragraphs>
  <Slides>12</Slides>
  <Notes>10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1" baseType="lpstr">
      <vt:lpstr>Adobe Garamond Pro Bold</vt:lpstr>
      <vt:lpstr>Arial</vt:lpstr>
      <vt:lpstr>Arial Black</vt:lpstr>
      <vt:lpstr>Calibri</vt:lpstr>
      <vt:lpstr>Cambria Math</vt:lpstr>
      <vt:lpstr>Times New Roman</vt:lpstr>
      <vt:lpstr>Wingdings</vt:lpstr>
      <vt:lpstr>Pixel</vt:lpstr>
      <vt:lpstr>Bitmap Image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ZONG</dc:creator>
  <cp:lastModifiedBy>李 京寰</cp:lastModifiedBy>
  <cp:revision>601</cp:revision>
  <dcterms:modified xsi:type="dcterms:W3CDTF">2020-04-29T08:25:41Z</dcterms:modified>
</cp:coreProperties>
</file>