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474" r:id="rId3"/>
    <p:sldId id="487" r:id="rId4"/>
    <p:sldId id="488" r:id="rId5"/>
    <p:sldId id="486" r:id="rId6"/>
    <p:sldId id="475" r:id="rId7"/>
    <p:sldId id="492" r:id="rId8"/>
    <p:sldId id="485" r:id="rId9"/>
    <p:sldId id="476" r:id="rId10"/>
    <p:sldId id="498" r:id="rId11"/>
    <p:sldId id="497" r:id="rId12"/>
    <p:sldId id="482" r:id="rId13"/>
    <p:sldId id="472" r:id="rId14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CEEF"/>
    <a:srgbClr val="CEF4F6"/>
    <a:srgbClr val="BFF1F3"/>
    <a:srgbClr val="4CBDEA"/>
    <a:srgbClr val="80D0F0"/>
    <a:srgbClr val="5ED7E4"/>
    <a:srgbClr val="EDEDED"/>
    <a:srgbClr val="EBEBEB"/>
    <a:srgbClr val="F5F5F5"/>
    <a:srgbClr val="80CF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24" autoAdjust="0"/>
  </p:normalViewPr>
  <p:slideViewPr>
    <p:cSldViewPr snapToGrid="0" showGuides="1">
      <p:cViewPr varScale="1">
        <p:scale>
          <a:sx n="72" d="100"/>
          <a:sy n="72" d="100"/>
        </p:scale>
        <p:origin x="660" y="66"/>
      </p:cViewPr>
      <p:guideLst>
        <p:guide orient="horz" pos="2137"/>
        <p:guide pos="386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0975" tIns="45489" rIns="90975" bIns="4548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0975" tIns="45489" rIns="90975" bIns="45489" rtlCol="0"/>
          <a:lstStyle>
            <a:lvl1pPr algn="r">
              <a:defRPr sz="1200"/>
            </a:lvl1pPr>
          </a:lstStyle>
          <a:p>
            <a:fld id="{F5B7D2A7-2D7F-4314-816B-4070C3E08FA2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28585"/>
            <a:ext cx="2945659" cy="498055"/>
          </a:xfrm>
          <a:prstGeom prst="rect">
            <a:avLst/>
          </a:prstGeom>
        </p:spPr>
        <p:txBody>
          <a:bodyPr vert="horz" lIns="90975" tIns="45489" rIns="90975" bIns="4548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0975" tIns="45489" rIns="90975" bIns="45489" rtlCol="0" anchor="b"/>
          <a:lstStyle>
            <a:lvl1pPr algn="r">
              <a:defRPr sz="1200"/>
            </a:lvl1pPr>
          </a:lstStyle>
          <a:p>
            <a:fld id="{43A9EA8B-59DC-4AEC-937D-F6F90DDBEE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9349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0975" tIns="45489" rIns="90975" bIns="4548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0975" tIns="45489" rIns="90975" bIns="45489" rtlCol="0"/>
          <a:lstStyle>
            <a:lvl1pPr algn="r">
              <a:defRPr sz="1200"/>
            </a:lvl1pPr>
          </a:lstStyle>
          <a:p>
            <a:fld id="{531CA56C-7858-4B70-BD4A-045B774B1F8C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9838"/>
            <a:ext cx="59563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75" tIns="45489" rIns="90975" bIns="4548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0975" tIns="45489" rIns="90975" bIns="45489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585"/>
            <a:ext cx="2945659" cy="498055"/>
          </a:xfrm>
          <a:prstGeom prst="rect">
            <a:avLst/>
          </a:prstGeom>
        </p:spPr>
        <p:txBody>
          <a:bodyPr vert="horz" lIns="90975" tIns="45489" rIns="90975" bIns="4548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0975" tIns="45489" rIns="90975" bIns="45489" rtlCol="0" anchor="b"/>
          <a:lstStyle>
            <a:lvl1pPr algn="r">
              <a:defRPr sz="1200"/>
            </a:lvl1pPr>
          </a:lstStyle>
          <a:p>
            <a:fld id="{6DDEAEA2-3BD9-4612-9DDF-E3F5C68AF5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3178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DEAEA2-3BD9-4612-9DDF-E3F5C68AF541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1858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DEAEA2-3BD9-4612-9DDF-E3F5C68AF541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5403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8E5EE-BFB8-4746-B5F1-EC9C0F736D70}" type="datetime1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90123-03B8-475A-971B-402440F08C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6082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81AC-67C7-48B6-B9B7-B227B8005066}" type="datetime1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90123-03B8-475A-971B-402440F08C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766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B2E69-865E-468F-8F9D-7E89CD2A5CC2}" type="datetime1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90123-03B8-475A-971B-402440F08C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670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8780F-7606-45DF-B07D-710C22B3C60D}" type="datetime1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90123-03B8-475A-971B-402440F08C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8633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076D5-C743-4491-918D-DFFA1440E168}" type="datetime1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90123-03B8-475A-971B-402440F08C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0164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2AEAD-1DD9-4A03-A5AE-94A87E006E91}" type="datetime1">
              <a:rPr lang="ru-RU" smtClean="0"/>
              <a:pPr/>
              <a:t>30.04.2020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90123-03B8-475A-971B-402440F08C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2371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8B3AE-1B11-4B66-81AB-E9C6F4C94325}" type="datetime1">
              <a:rPr lang="ru-RU" smtClean="0"/>
              <a:pPr/>
              <a:t>30.04.2020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90123-03B8-475A-971B-402440F08C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0420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0F0B1-A593-490C-86E8-79DE8C5188F6}" type="datetime1">
              <a:rPr lang="ru-RU" smtClean="0"/>
              <a:pPr/>
              <a:t>30.04.2020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90123-03B8-475A-971B-402440F08C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5583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39664-6B2B-464A-910A-A0E8E5DF2DE8}" type="datetime1">
              <a:rPr lang="ru-RU" smtClean="0"/>
              <a:pPr/>
              <a:t>30.04.2020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90123-03B8-475A-971B-402440F08C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8636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BE95D-0BBC-4531-BF70-9313512047C6}" type="datetime1">
              <a:rPr lang="ru-RU" smtClean="0"/>
              <a:pPr/>
              <a:t>30.04.2020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90123-03B8-475A-971B-402440F08C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0362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D1716-1B04-4172-ADCD-E0151205F80E}" type="datetime1">
              <a:rPr lang="ru-RU" smtClean="0"/>
              <a:pPr/>
              <a:t>30.04.2020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90123-03B8-475A-971B-402440F08C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984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2CD00-0E33-4AE4-A086-88C6DA385F6D}" type="datetime1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90123-03B8-475A-971B-402440F08C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2999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tif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tiff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tif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jpeg"/><Relationship Id="rId7" Type="http://schemas.openxmlformats.org/officeDocument/2006/relationships/image" Target="../media/image18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if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if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tiff"/><Relationship Id="rId4" Type="http://schemas.openxmlformats.org/officeDocument/2006/relationships/image" Target="../media/image29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56169" y="1439952"/>
            <a:ext cx="10108314" cy="2606389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</a:rPr>
              <a:t>X-ray absorption analysis of Zn and Cu speciation in soils around the sediment ponds of chemical plants</a:t>
            </a:r>
            <a:endParaRPr lang="ru-RU" sz="4000" b="1" dirty="0">
              <a:solidFill>
                <a:schemeClr val="accent4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" y="925830"/>
            <a:ext cx="900000" cy="5940000"/>
          </a:xfrm>
          <a:prstGeom prst="rect">
            <a:avLst/>
          </a:prstGeom>
          <a:solidFill>
            <a:schemeClr val="tx2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925830" y="925200"/>
            <a:ext cx="864000" cy="594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" y="0"/>
            <a:ext cx="900000" cy="90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37260" y="0"/>
            <a:ext cx="10314000" cy="900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936000" y="0"/>
            <a:ext cx="864000" cy="900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1291999" y="0"/>
            <a:ext cx="900000" cy="900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0976940" y="0"/>
            <a:ext cx="288000" cy="900000"/>
          </a:xfrm>
          <a:prstGeom prst="rect">
            <a:avLst/>
          </a:prstGeom>
          <a:solidFill>
            <a:schemeClr val="tx2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6528687"/>
              </p:ext>
            </p:extLst>
          </p:nvPr>
        </p:nvGraphicFramePr>
        <p:xfrm>
          <a:off x="10702860" y="5353200"/>
          <a:ext cx="1512000" cy="1512000"/>
        </p:xfrm>
        <a:graphic>
          <a:graphicData uri="http://schemas.openxmlformats.org/drawingml/2006/table">
            <a:tbl>
              <a:tblPr firstRow="1" bandRow="1"/>
              <a:tblGrid>
                <a:gridCol w="216000">
                  <a:extLst>
                    <a:ext uri="{9D8B030D-6E8A-4147-A177-3AD203B41FA5}">
                      <a16:colId xmlns:a16="http://schemas.microsoft.com/office/drawing/2014/main" val="1104402234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475630154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1226402381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1583923202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3404421177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232262417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2583540467"/>
                    </a:ext>
                  </a:extLst>
                </a:gridCol>
              </a:tblGrid>
              <a:tr h="216000">
                <a:tc>
                  <a:txBody>
                    <a:bodyPr/>
                    <a:lstStyle/>
                    <a:p>
                      <a:endParaRPr lang="ru-RU" sz="400" dirty="0"/>
                    </a:p>
                  </a:txBody>
                  <a:tcPr marL="0" marR="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400" dirty="0"/>
                    </a:p>
                  </a:txBody>
                  <a:tcPr marL="0" marR="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400"/>
                    </a:p>
                  </a:txBody>
                  <a:tcPr marL="0" marR="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400"/>
                    </a:p>
                  </a:txBody>
                  <a:tcPr marL="0" marR="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400"/>
                    </a:p>
                  </a:txBody>
                  <a:tcPr marL="0" marR="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400" dirty="0"/>
                    </a:p>
                  </a:txBody>
                  <a:tcPr marL="0" marR="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400" dirty="0"/>
                    </a:p>
                  </a:txBody>
                  <a:tcPr marL="0" marR="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6808719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endParaRPr lang="ru-RU" sz="400"/>
                    </a:p>
                  </a:txBody>
                  <a:tcPr marL="0" marR="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400" dirty="0"/>
                    </a:p>
                  </a:txBody>
                  <a:tcPr marL="0" marR="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400"/>
                    </a:p>
                  </a:txBody>
                  <a:tcPr marL="0" marR="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400"/>
                    </a:p>
                  </a:txBody>
                  <a:tcPr marL="0" marR="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400" dirty="0"/>
                    </a:p>
                  </a:txBody>
                  <a:tcPr marL="0" marR="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400" dirty="0"/>
                    </a:p>
                  </a:txBody>
                  <a:tcPr marL="0" marR="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400" dirty="0"/>
                    </a:p>
                  </a:txBody>
                  <a:tcPr marL="0" marR="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30992553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endParaRPr lang="ru-RU" sz="400" dirty="0"/>
                    </a:p>
                  </a:txBody>
                  <a:tcPr marL="0" marR="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400" dirty="0"/>
                    </a:p>
                  </a:txBody>
                  <a:tcPr marL="0" marR="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400"/>
                    </a:p>
                  </a:txBody>
                  <a:tcPr marL="0" marR="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400" dirty="0"/>
                    </a:p>
                  </a:txBody>
                  <a:tcPr marL="0" marR="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400" dirty="0"/>
                    </a:p>
                  </a:txBody>
                  <a:tcPr marL="0" marR="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400"/>
                    </a:p>
                  </a:txBody>
                  <a:tcPr marL="0" marR="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400" dirty="0"/>
                    </a:p>
                  </a:txBody>
                  <a:tcPr marL="0" marR="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7082811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endParaRPr lang="ru-RU" sz="400"/>
                    </a:p>
                  </a:txBody>
                  <a:tcPr marL="0" marR="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400"/>
                    </a:p>
                  </a:txBody>
                  <a:tcPr marL="0" marR="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400"/>
                    </a:p>
                  </a:txBody>
                  <a:tcPr marL="0" marR="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400" dirty="0"/>
                    </a:p>
                  </a:txBody>
                  <a:tcPr marL="0" marR="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400" dirty="0"/>
                    </a:p>
                  </a:txBody>
                  <a:tcPr marL="0" marR="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400" dirty="0"/>
                    </a:p>
                  </a:txBody>
                  <a:tcPr marL="0" marR="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400" dirty="0"/>
                    </a:p>
                  </a:txBody>
                  <a:tcPr marL="0" marR="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38344296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endParaRPr lang="ru-RU" sz="400"/>
                    </a:p>
                  </a:txBody>
                  <a:tcPr marL="0" marR="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400"/>
                    </a:p>
                  </a:txBody>
                  <a:tcPr marL="0" marR="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400" dirty="0"/>
                    </a:p>
                  </a:txBody>
                  <a:tcPr marL="0" marR="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400"/>
                    </a:p>
                  </a:txBody>
                  <a:tcPr marL="0" marR="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400" dirty="0"/>
                    </a:p>
                  </a:txBody>
                  <a:tcPr marL="0" marR="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400"/>
                    </a:p>
                  </a:txBody>
                  <a:tcPr marL="0" marR="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400" dirty="0"/>
                    </a:p>
                  </a:txBody>
                  <a:tcPr marL="0" marR="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7288753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endParaRPr lang="ru-RU" sz="400"/>
                    </a:p>
                  </a:txBody>
                  <a:tcPr marL="0" marR="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400" dirty="0"/>
                    </a:p>
                  </a:txBody>
                  <a:tcPr marL="0" marR="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400"/>
                    </a:p>
                  </a:txBody>
                  <a:tcPr marL="0" marR="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400" dirty="0"/>
                    </a:p>
                  </a:txBody>
                  <a:tcPr marL="0" marR="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400" dirty="0"/>
                    </a:p>
                  </a:txBody>
                  <a:tcPr marL="0" marR="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400" dirty="0"/>
                    </a:p>
                  </a:txBody>
                  <a:tcPr marL="0" marR="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400" dirty="0"/>
                    </a:p>
                  </a:txBody>
                  <a:tcPr marL="0" marR="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88863824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endParaRPr lang="ru-RU" sz="400" dirty="0"/>
                    </a:p>
                  </a:txBody>
                  <a:tcPr marL="0" marR="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400"/>
                    </a:p>
                  </a:txBody>
                  <a:tcPr marL="0" marR="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400" dirty="0"/>
                    </a:p>
                  </a:txBody>
                  <a:tcPr marL="0" marR="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400"/>
                    </a:p>
                  </a:txBody>
                  <a:tcPr marL="0" marR="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400" dirty="0"/>
                    </a:p>
                  </a:txBody>
                  <a:tcPr marL="0" marR="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400"/>
                    </a:p>
                  </a:txBody>
                  <a:tcPr marL="0" marR="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400" dirty="0"/>
                    </a:p>
                  </a:txBody>
                  <a:tcPr marL="0" marR="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7434718"/>
                  </a:ext>
                </a:extLst>
              </a:tr>
            </a:tbl>
          </a:graphicData>
        </a:graphic>
      </p:graphicFrame>
      <p:grpSp>
        <p:nvGrpSpPr>
          <p:cNvPr id="13" name="Группа 12"/>
          <p:cNvGrpSpPr>
            <a:grpSpLocks noChangeAspect="1"/>
          </p:cNvGrpSpPr>
          <p:nvPr/>
        </p:nvGrpSpPr>
        <p:grpSpPr>
          <a:xfrm>
            <a:off x="91443" y="1754318"/>
            <a:ext cx="1638622" cy="4212000"/>
            <a:chOff x="221267" y="1527120"/>
            <a:chExt cx="1764667" cy="4536000"/>
          </a:xfrm>
        </p:grpSpPr>
        <p:grpSp>
          <p:nvGrpSpPr>
            <p:cNvPr id="14" name="Группа 13"/>
            <p:cNvGrpSpPr/>
            <p:nvPr/>
          </p:nvGrpSpPr>
          <p:grpSpPr>
            <a:xfrm>
              <a:off x="221267" y="1527120"/>
              <a:ext cx="1764000" cy="792000"/>
              <a:chOff x="7272000" y="1512000"/>
              <a:chExt cx="1764000" cy="792000"/>
            </a:xfrm>
          </p:grpSpPr>
          <p:pic>
            <p:nvPicPr>
              <p:cNvPr id="31" name="Рисунок 3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72000" y="1512000"/>
                <a:ext cx="792661" cy="792000"/>
              </a:xfrm>
              <a:prstGeom prst="rect">
                <a:avLst/>
              </a:prstGeom>
              <a:ln w="3175">
                <a:noFill/>
              </a:ln>
            </p:spPr>
          </p:pic>
          <p:pic>
            <p:nvPicPr>
              <p:cNvPr id="32" name="Рисунок 3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44000" y="1512000"/>
                <a:ext cx="792000" cy="792000"/>
              </a:xfrm>
              <a:prstGeom prst="rect">
                <a:avLst/>
              </a:prstGeom>
              <a:ln w="3175">
                <a:noFill/>
              </a:ln>
            </p:spPr>
          </p:pic>
          <p:sp>
            <p:nvSpPr>
              <p:cNvPr id="33" name="Овал 32"/>
              <p:cNvSpPr/>
              <p:nvPr/>
            </p:nvSpPr>
            <p:spPr>
              <a:xfrm>
                <a:off x="7974000" y="1733860"/>
                <a:ext cx="360000" cy="360000"/>
              </a:xfrm>
              <a:prstGeom prst="ellipse">
                <a:avLst/>
              </a:prstGeom>
              <a:solidFill>
                <a:srgbClr val="B0CB1F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5" name="Группа 14"/>
            <p:cNvGrpSpPr/>
            <p:nvPr/>
          </p:nvGrpSpPr>
          <p:grpSpPr>
            <a:xfrm>
              <a:off x="221267" y="2463120"/>
              <a:ext cx="1762264" cy="792000"/>
              <a:chOff x="7272000" y="2448000"/>
              <a:chExt cx="1762264" cy="792000"/>
            </a:xfrm>
          </p:grpSpPr>
          <p:pic>
            <p:nvPicPr>
              <p:cNvPr id="28" name="Рисунок 2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72000" y="2448000"/>
                <a:ext cx="792000" cy="792000"/>
              </a:xfrm>
              <a:prstGeom prst="rect">
                <a:avLst/>
              </a:prstGeom>
              <a:ln w="3175">
                <a:noFill/>
              </a:ln>
            </p:spPr>
          </p:pic>
          <p:pic>
            <p:nvPicPr>
              <p:cNvPr id="29" name="Рисунок 28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44000" y="2448000"/>
                <a:ext cx="790264" cy="792000"/>
              </a:xfrm>
              <a:prstGeom prst="rect">
                <a:avLst/>
              </a:prstGeom>
              <a:ln w="3175">
                <a:noFill/>
              </a:ln>
            </p:spPr>
          </p:pic>
          <p:sp>
            <p:nvSpPr>
              <p:cNvPr id="30" name="Овал 29"/>
              <p:cNvSpPr/>
              <p:nvPr/>
            </p:nvSpPr>
            <p:spPr>
              <a:xfrm>
                <a:off x="7974000" y="2666930"/>
                <a:ext cx="360000" cy="360000"/>
              </a:xfrm>
              <a:prstGeom prst="ellipse">
                <a:avLst/>
              </a:prstGeom>
              <a:solidFill>
                <a:srgbClr val="B4C0CF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6" name="Группа 15"/>
            <p:cNvGrpSpPr/>
            <p:nvPr/>
          </p:nvGrpSpPr>
          <p:grpSpPr>
            <a:xfrm>
              <a:off x="221267" y="3399120"/>
              <a:ext cx="1757763" cy="792000"/>
              <a:chOff x="7272000" y="3384000"/>
              <a:chExt cx="1757763" cy="792000"/>
            </a:xfrm>
          </p:grpSpPr>
          <p:pic>
            <p:nvPicPr>
              <p:cNvPr id="25" name="Рисунок 24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44000" y="3384000"/>
                <a:ext cx="785763" cy="792000"/>
              </a:xfrm>
              <a:prstGeom prst="rect">
                <a:avLst/>
              </a:prstGeom>
              <a:ln w="3175">
                <a:noFill/>
              </a:ln>
            </p:spPr>
          </p:pic>
          <p:pic>
            <p:nvPicPr>
              <p:cNvPr id="26" name="Рисунок 25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72000" y="3384000"/>
                <a:ext cx="792000" cy="792000"/>
              </a:xfrm>
              <a:prstGeom prst="rect">
                <a:avLst/>
              </a:prstGeom>
              <a:ln w="3175">
                <a:noFill/>
              </a:ln>
            </p:spPr>
          </p:pic>
          <p:sp>
            <p:nvSpPr>
              <p:cNvPr id="27" name="Овал 26"/>
              <p:cNvSpPr/>
              <p:nvPr/>
            </p:nvSpPr>
            <p:spPr>
              <a:xfrm>
                <a:off x="7974000" y="3600000"/>
                <a:ext cx="360000" cy="360000"/>
              </a:xfrm>
              <a:prstGeom prst="ellipse">
                <a:avLst/>
              </a:prstGeom>
              <a:solidFill>
                <a:srgbClr val="80CFF4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7" name="Группа 16"/>
            <p:cNvGrpSpPr/>
            <p:nvPr/>
          </p:nvGrpSpPr>
          <p:grpSpPr>
            <a:xfrm>
              <a:off x="221267" y="4335120"/>
              <a:ext cx="1764667" cy="792000"/>
              <a:chOff x="7272000" y="4320000"/>
              <a:chExt cx="1764667" cy="792000"/>
            </a:xfrm>
          </p:grpSpPr>
          <p:pic>
            <p:nvPicPr>
              <p:cNvPr id="22" name="Рисунок 21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44000" y="4320000"/>
                <a:ext cx="792667" cy="792000"/>
              </a:xfrm>
              <a:prstGeom prst="rect">
                <a:avLst/>
              </a:prstGeom>
              <a:ln w="3175">
                <a:noFill/>
              </a:ln>
            </p:spPr>
          </p:pic>
          <p:pic>
            <p:nvPicPr>
              <p:cNvPr id="23" name="Рисунок 22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72000" y="4320000"/>
                <a:ext cx="792000" cy="792000"/>
              </a:xfrm>
              <a:prstGeom prst="rect">
                <a:avLst/>
              </a:prstGeom>
              <a:ln w="3175">
                <a:noFill/>
              </a:ln>
            </p:spPr>
          </p:pic>
          <p:sp>
            <p:nvSpPr>
              <p:cNvPr id="24" name="Овал 23"/>
              <p:cNvSpPr/>
              <p:nvPr/>
            </p:nvSpPr>
            <p:spPr>
              <a:xfrm>
                <a:off x="7974000" y="4540741"/>
                <a:ext cx="360000" cy="360000"/>
              </a:xfrm>
              <a:prstGeom prst="ellipse">
                <a:avLst/>
              </a:prstGeom>
              <a:solidFill>
                <a:srgbClr val="32909A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8" name="Группа 17"/>
            <p:cNvGrpSpPr/>
            <p:nvPr/>
          </p:nvGrpSpPr>
          <p:grpSpPr>
            <a:xfrm>
              <a:off x="221267" y="5271120"/>
              <a:ext cx="1764000" cy="792000"/>
              <a:chOff x="7272000" y="5256000"/>
              <a:chExt cx="1764000" cy="792000"/>
            </a:xfrm>
          </p:grpSpPr>
          <p:pic>
            <p:nvPicPr>
              <p:cNvPr id="19" name="Рисунок 18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72000" y="5256000"/>
                <a:ext cx="792000" cy="792000"/>
              </a:xfrm>
              <a:prstGeom prst="rect">
                <a:avLst/>
              </a:prstGeom>
              <a:ln w="3175">
                <a:noFill/>
              </a:ln>
            </p:spPr>
          </p:pic>
          <p:pic>
            <p:nvPicPr>
              <p:cNvPr id="20" name="Рисунок 19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44000" y="5256000"/>
                <a:ext cx="792000" cy="792000"/>
              </a:xfrm>
              <a:prstGeom prst="rect">
                <a:avLst/>
              </a:prstGeom>
              <a:ln w="3175">
                <a:noFill/>
              </a:ln>
            </p:spPr>
          </p:pic>
          <p:sp>
            <p:nvSpPr>
              <p:cNvPr id="21" name="Овал 20"/>
              <p:cNvSpPr/>
              <p:nvPr/>
            </p:nvSpPr>
            <p:spPr>
              <a:xfrm>
                <a:off x="7956000" y="5476741"/>
                <a:ext cx="360000" cy="360000"/>
              </a:xfrm>
              <a:prstGeom prst="ellipse">
                <a:avLst/>
              </a:prstGeom>
              <a:solidFill>
                <a:srgbClr val="FCC300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3" name="TextBox 2"/>
          <p:cNvSpPr txBox="1"/>
          <p:nvPr/>
        </p:nvSpPr>
        <p:spPr>
          <a:xfrm>
            <a:off x="2222850" y="4935921"/>
            <a:ext cx="8387335" cy="18626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>
                <a:ln w="1905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Tatiana </a:t>
            </a:r>
            <a:r>
              <a:rPr lang="en-US" sz="2800" u="sng" dirty="0" err="1">
                <a:ln w="1905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Minkina</a:t>
            </a:r>
            <a:r>
              <a:rPr lang="en-US" sz="2800" dirty="0">
                <a:ln w="1905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, Dina </a:t>
            </a:r>
            <a:r>
              <a:rPr lang="en-US" sz="2800" dirty="0" err="1">
                <a:ln w="1905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Nevidomskaya</a:t>
            </a:r>
            <a:r>
              <a:rPr lang="en-US" sz="2800" dirty="0">
                <a:ln w="1905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, Victoria </a:t>
            </a:r>
            <a:r>
              <a:rPr lang="en-US" sz="2800" dirty="0" err="1">
                <a:ln w="1905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Shuvaeva</a:t>
            </a:r>
            <a:r>
              <a:rPr lang="en-US" sz="2800" dirty="0">
                <a:ln w="1905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, Tatiana Bauer, and Marina </a:t>
            </a:r>
            <a:r>
              <a:rPr lang="en-US" sz="2800" dirty="0" err="1">
                <a:ln w="1905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Burachevskaya</a:t>
            </a:r>
            <a:endParaRPr lang="ru-RU" sz="2800" dirty="0">
              <a:ln w="1905"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 algn="ctr"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SzPct val="100000"/>
              <a:defRPr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Southern Federal University, Rostov-on-Don, Russia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Cambria" pitchFamily="18" charset="0"/>
            </a:endParaRPr>
          </a:p>
          <a:p>
            <a:pPr algn="ctr"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SzPct val="100000"/>
              <a:defRPr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tminkina@mail.ru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 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Cambria" pitchFamily="18" charset="0"/>
              <a:ea typeface="Calibri"/>
              <a:cs typeface="Times New Roman"/>
            </a:endParaRPr>
          </a:p>
          <a:p>
            <a:pPr algn="ctr"/>
            <a:endParaRPr lang="ru-RU" b="1" dirty="0">
              <a:latin typeface="Arial Narrow" panose="020B0606020202030204" pitchFamily="34" charset="0"/>
            </a:endParaRPr>
          </a:p>
        </p:txBody>
      </p:sp>
      <p:sp>
        <p:nvSpPr>
          <p:cNvPr id="34" name="Rectangle 2"/>
          <p:cNvSpPr>
            <a:spLocks noChangeArrowheads="1"/>
          </p:cNvSpPr>
          <p:nvPr/>
        </p:nvSpPr>
        <p:spPr bwMode="auto">
          <a:xfrm>
            <a:off x="4944474" y="-25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6" name="Picture 3" descr="D:\Users\Mihas\Desktop\ПостерNANO2014\ЛогоЮФУ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318173" y="38057"/>
            <a:ext cx="852162" cy="803738"/>
          </a:xfrm>
          <a:prstGeom prst="rect">
            <a:avLst/>
          </a:prstGeom>
          <a:noFill/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746" y="105362"/>
            <a:ext cx="2633034" cy="689276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8756" y="244688"/>
            <a:ext cx="3171429" cy="39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9328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" y="0"/>
            <a:ext cx="3276000" cy="66930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186545" y="0"/>
            <a:ext cx="9017455" cy="66930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74073" y="5697415"/>
            <a:ext cx="10806545" cy="117858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The results show that samples after the First stage are typically dominated by Cu</a:t>
            </a:r>
            <a:r>
              <a:rPr lang="en-US" baseline="-25000" dirty="0">
                <a:solidFill>
                  <a:schemeClr val="tx1"/>
                </a:solidFill>
              </a:rPr>
              <a:t>2</a:t>
            </a:r>
            <a:r>
              <a:rPr lang="en-US" dirty="0">
                <a:solidFill>
                  <a:schemeClr val="tx1"/>
                </a:solidFill>
              </a:rPr>
              <a:t>S and CuCO</a:t>
            </a:r>
            <a:r>
              <a:rPr lang="en-US" baseline="-25000" dirty="0">
                <a:solidFill>
                  <a:schemeClr val="tx1"/>
                </a:solidFill>
              </a:rPr>
              <a:t>3</a:t>
            </a:r>
            <a:r>
              <a:rPr lang="en-US" dirty="0">
                <a:solidFill>
                  <a:schemeClr val="tx1"/>
                </a:solidFill>
              </a:rPr>
              <a:t>. Spectra of soil samples after the Second stage match the Cu</a:t>
            </a:r>
            <a:r>
              <a:rPr lang="en-US" baseline="-25000" dirty="0">
                <a:solidFill>
                  <a:schemeClr val="tx1"/>
                </a:solidFill>
              </a:rPr>
              <a:t>2</a:t>
            </a:r>
            <a:r>
              <a:rPr lang="en-US" dirty="0">
                <a:solidFill>
                  <a:schemeClr val="tx1"/>
                </a:solidFill>
              </a:rPr>
              <a:t>S spectra with a high degree of accuracy, suggesting the prevalence of chalcocite in the given fraction. The soil sample after the third stage is </a:t>
            </a:r>
            <a:r>
              <a:rPr lang="en-US" dirty="0" err="1">
                <a:solidFill>
                  <a:schemeClr val="tx1"/>
                </a:solidFill>
              </a:rPr>
              <a:t>characterised</a:t>
            </a:r>
            <a:r>
              <a:rPr lang="en-US" dirty="0">
                <a:solidFill>
                  <a:schemeClr val="tx1"/>
                </a:solidFill>
              </a:rPr>
              <a:t> by a high content of CuCO</a:t>
            </a:r>
            <a:r>
              <a:rPr lang="en-US" baseline="-25000" dirty="0">
                <a:solidFill>
                  <a:schemeClr val="tx1"/>
                </a:solidFill>
              </a:rPr>
              <a:t>3</a:t>
            </a:r>
            <a:r>
              <a:rPr lang="en-US" dirty="0">
                <a:solidFill>
                  <a:schemeClr val="tx1"/>
                </a:solidFill>
              </a:rPr>
              <a:t> (50% of all Cu compounds) and Cu</a:t>
            </a:r>
            <a:r>
              <a:rPr lang="en-US" baseline="-25000" dirty="0">
                <a:solidFill>
                  <a:schemeClr val="tx1"/>
                </a:solidFill>
              </a:rPr>
              <a:t>2</a:t>
            </a:r>
            <a:r>
              <a:rPr lang="en-US" dirty="0">
                <a:solidFill>
                  <a:schemeClr val="tx1"/>
                </a:solidFill>
              </a:rPr>
              <a:t>S (30% of all Cu compounds).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52800" y="-17041"/>
            <a:ext cx="8647437" cy="688256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Diagnostics of </a:t>
            </a:r>
            <a:r>
              <a:rPr lang="en-US" sz="2000" dirty="0">
                <a:solidFill>
                  <a:srgbClr val="FF0000"/>
                </a:solidFill>
                <a:latin typeface="Arial Narrow" panose="020B0606020202030204" pitchFamily="34" charset="0"/>
              </a:rPr>
              <a:t>Cu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 speciation in chemical fractions of the </a:t>
            </a:r>
            <a:r>
              <a:rPr lang="en-US" sz="2000" dirty="0" err="1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Technosols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 using synchrotron methods (XANES and EXAFS)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" y="6480000"/>
            <a:ext cx="374748" cy="396000"/>
          </a:xfrm>
          <a:prstGeom prst="rect">
            <a:avLst/>
          </a:prstGeom>
          <a:solidFill>
            <a:schemeClr val="tx2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ambria" panose="02040503050406030204" pitchFamily="18" charset="0"/>
            </a:endParaRPr>
          </a:p>
        </p:txBody>
      </p:sp>
      <p:sp>
        <p:nvSpPr>
          <p:cNvPr id="30" name="Номер слайда 16"/>
          <p:cNvSpPr txBox="1">
            <a:spLocks/>
          </p:cNvSpPr>
          <p:nvPr/>
        </p:nvSpPr>
        <p:spPr>
          <a:xfrm>
            <a:off x="11184071" y="6480000"/>
            <a:ext cx="1008000" cy="39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490123-03B8-475A-971B-402440F08C6B}" type="slidenum"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901094" y="789704"/>
            <a:ext cx="3775587" cy="1015663"/>
          </a:xfrm>
          <a:prstGeom prst="rect">
            <a:avLst/>
          </a:prstGeom>
          <a:solidFill>
            <a:schemeClr val="accent2">
              <a:lumMod val="20000"/>
              <a:lumOff val="80000"/>
              <a:alpha val="48000"/>
            </a:schemeClr>
          </a:solidFill>
          <a:ln>
            <a:solidFill>
              <a:srgbClr val="003399"/>
            </a:solidFill>
          </a:ln>
          <a:effectLst>
            <a:softEdge rad="63500"/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200" b="1" i="1" dirty="0">
                <a:solidFill>
                  <a:srgbClr val="002060"/>
                </a:solidFill>
                <a:cs typeface="Arial" panose="020B0604020202020204" pitchFamily="34" charset="0"/>
              </a:rPr>
              <a:t>Results of the modeling of experimental Cu K-edge XANES spectra of </a:t>
            </a:r>
            <a:r>
              <a:rPr lang="en-US" sz="1200" b="1" i="1" dirty="0" err="1">
                <a:solidFill>
                  <a:srgbClr val="002060"/>
                </a:solidFill>
                <a:cs typeface="Arial" panose="020B0604020202020204" pitchFamily="34" charset="0"/>
              </a:rPr>
              <a:t>Technosol</a:t>
            </a:r>
            <a:r>
              <a:rPr lang="en-US" sz="1200" b="1" i="1" dirty="0">
                <a:solidFill>
                  <a:srgbClr val="002060"/>
                </a:solidFill>
                <a:cs typeface="Arial" panose="020B0604020202020204" pitchFamily="34" charset="0"/>
              </a:rPr>
              <a:t> samples after different stages of the sequential fractionation with the linear combination of reference compound spectra, % of the share of compounds in sample</a:t>
            </a:r>
            <a:endParaRPr lang="ru-RU" sz="1200" b="1" i="1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19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5383097"/>
              </p:ext>
            </p:extLst>
          </p:nvPr>
        </p:nvGraphicFramePr>
        <p:xfrm>
          <a:off x="7571198" y="1938005"/>
          <a:ext cx="4429039" cy="2223689"/>
        </p:xfrm>
        <a:graphic>
          <a:graphicData uri="http://schemas.openxmlformats.org/drawingml/2006/table">
            <a:tbl>
              <a:tblPr/>
              <a:tblGrid>
                <a:gridCol w="1218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78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9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675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675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37500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2" charset="0"/>
                          <a:ea typeface="Microsoft YaHei" pitchFamily="32" charset="-122"/>
                          <a:cs typeface="Times New Roman" pitchFamily="16" charset="0"/>
                        </a:rPr>
                        <a:t>Fractions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2" charset="0"/>
                        <a:ea typeface="Microsoft YaHei" pitchFamily="32" charset="-122"/>
                        <a:cs typeface="Times New Roman" pitchFamily="16" charset="0"/>
                      </a:endParaRPr>
                    </a:p>
                  </a:txBody>
                  <a:tcPr marL="68760" marR="68760" marT="0" marB="0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D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/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Cu</a:t>
                      </a:r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lang="en-US" sz="1400" b="1" kern="1200" baseline="-250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kumimoji="0" lang="ru-RU" sz="1000" b="1" i="0" u="none" strike="noStrike" cap="none" normalizeH="0" baseline="-2500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2" charset="0"/>
                        <a:ea typeface="Microsoft YaHei" pitchFamily="32" charset="-122"/>
                        <a:cs typeface="Times New Roman" pitchFamily="16" charset="0"/>
                      </a:endParaRPr>
                    </a:p>
                  </a:txBody>
                  <a:tcPr marL="68760" marR="68760" marT="0" marB="0" anchor="ctr" anchorCtr="1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D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CuCO</a:t>
                      </a:r>
                      <a:r>
                        <a:rPr lang="en-US" sz="1400" b="1" kern="1200" baseline="-250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kumimoji="0" lang="ru-RU" sz="1400" b="1" i="0" u="none" strike="noStrike" cap="none" normalizeH="0" baseline="-2500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2" charset="0"/>
                        <a:ea typeface="Microsoft YaHei" pitchFamily="32" charset="-122"/>
                        <a:cs typeface="Times New Roman" pitchFamily="16" charset="0"/>
                      </a:endParaRPr>
                    </a:p>
                  </a:txBody>
                  <a:tcPr marL="68760" marR="68760" marT="0" marB="0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D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</a:t>
                      </a:r>
                      <a:r>
                        <a:rPr kumimoji="0" lang="en-US" sz="1400" b="1" i="0" u="none" strike="noStrike" kern="1200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en-US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2" charset="0"/>
                        <a:ea typeface="Microsoft YaHei" pitchFamily="32" charset="-122"/>
                        <a:cs typeface="Times New Roman" pitchFamily="16" charset="0"/>
                      </a:endParaRPr>
                    </a:p>
                  </a:txBody>
                  <a:tcPr marL="68760" marR="68760" marT="0" marB="0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D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2" charset="0"/>
                          <a:ea typeface="Microsoft YaHei" pitchFamily="32" charset="-122"/>
                          <a:cs typeface="Times New Roman" pitchFamily="16" charset="0"/>
                        </a:rPr>
                        <a:t>CuS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2" charset="0"/>
                        <a:ea typeface="Microsoft YaHei" pitchFamily="32" charset="-122"/>
                        <a:cs typeface="Times New Roman" pitchFamily="16" charset="0"/>
                      </a:endParaRPr>
                    </a:p>
                  </a:txBody>
                  <a:tcPr marL="68760" marR="68760" marT="0" marB="0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D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2" charset="0"/>
                          <a:ea typeface="Microsoft YaHei" pitchFamily="32" charset="-122"/>
                          <a:cs typeface="Times New Roman" pitchFamily="16" charset="0"/>
                        </a:rPr>
                        <a:t>CuCl</a:t>
                      </a:r>
                      <a:r>
                        <a:rPr kumimoji="0" lang="en-US" sz="14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2" charset="0"/>
                          <a:ea typeface="Microsoft YaHei" pitchFamily="32" charset="-122"/>
                          <a:cs typeface="Times New Roman" pitchFamily="16" charset="0"/>
                        </a:rPr>
                        <a:t>2</a:t>
                      </a:r>
                      <a:endParaRPr kumimoji="0" lang="ru-RU" sz="1400" b="1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2" charset="0"/>
                        <a:ea typeface="Microsoft YaHei" pitchFamily="32" charset="-122"/>
                        <a:cs typeface="Times New Roman" pitchFamily="16" charset="0"/>
                      </a:endParaRPr>
                    </a:p>
                  </a:txBody>
                  <a:tcPr marL="68760" marR="68760" marT="0" marB="0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D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4583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2" charset="0"/>
                          <a:ea typeface="Microsoft YaHei" pitchFamily="32" charset="-122"/>
                        </a:rPr>
                        <a:t>First stage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2" charset="0"/>
                          <a:ea typeface="Microsoft YaHei" pitchFamily="32" charset="-122"/>
                        </a:rPr>
                        <a:t>(Exchangeable) </a:t>
                      </a:r>
                      <a:endParaRPr kumimoji="0" lang="ru-RU" sz="2000" b="0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2" charset="0"/>
                        <a:ea typeface="Microsoft YaHei" pitchFamily="32" charset="-122"/>
                      </a:endParaRPr>
                    </a:p>
                  </a:txBody>
                  <a:tcPr marL="90000" marR="90000" marT="46799" marB="46799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F4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icrosoft YaHei" pitchFamily="32" charset="-122"/>
                        </a:rPr>
                        <a:t>4</a:t>
                      </a:r>
                    </a:p>
                  </a:txBody>
                  <a:tcPr marL="90000" marR="90000" marT="46799" marB="46799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F4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icrosoft YaHei" pitchFamily="32" charset="-122"/>
                          <a:cs typeface="Times New Roman" pitchFamily="16" charset="0"/>
                        </a:rPr>
                        <a:t>0</a:t>
                      </a:r>
                    </a:p>
                  </a:txBody>
                  <a:tcPr marL="68760" marR="68760" marT="0" marB="0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F4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icrosoft YaHei" pitchFamily="32" charset="-122"/>
                          <a:cs typeface="Times New Roman" pitchFamily="16" charset="0"/>
                        </a:rPr>
                        <a:t>86</a:t>
                      </a:r>
                    </a:p>
                  </a:txBody>
                  <a:tcPr marL="68760" marR="68760" marT="0" marB="0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F4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icrosoft YaHei" pitchFamily="32" charset="-122"/>
                          <a:cs typeface="Times New Roman" pitchFamily="16" charset="0"/>
                        </a:rPr>
                        <a:t>0</a:t>
                      </a:r>
                    </a:p>
                  </a:txBody>
                  <a:tcPr marL="68760" marR="68760" marT="0" marB="0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F4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icrosoft YaHei" pitchFamily="32" charset="-122"/>
                          <a:cs typeface="Times New Roman" pitchFamily="16" charset="0"/>
                        </a:rPr>
                        <a:t>10</a:t>
                      </a:r>
                    </a:p>
                  </a:txBody>
                  <a:tcPr marL="68760" marR="68760" marT="0" marB="0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F4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3641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/>
                      </a:pPr>
                      <a:r>
                        <a:rPr kumimoji="0" lang="en-US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2" charset="0"/>
                          <a:ea typeface="Microsoft YaHei" pitchFamily="32" charset="-122"/>
                        </a:rPr>
                        <a:t>Second stage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/>
                      </a:pPr>
                      <a:r>
                        <a:rPr kumimoji="0" lang="en-US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2" charset="0"/>
                          <a:ea typeface="Microsoft YaHei" pitchFamily="32" charset="-122"/>
                        </a:rPr>
                        <a:t>(Reducible)</a:t>
                      </a:r>
                      <a:endParaRPr kumimoji="0" lang="ru-RU" sz="2000" b="0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2" charset="0"/>
                        <a:ea typeface="Microsoft YaHei" pitchFamily="32" charset="-122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200" b="0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2" charset="0"/>
                        <a:ea typeface="Microsoft YaHei" pitchFamily="32" charset="-122"/>
                      </a:endParaRPr>
                    </a:p>
                  </a:txBody>
                  <a:tcPr marL="90000" marR="90000" marT="46799" marB="46799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icrosoft YaHei" pitchFamily="32" charset="-122"/>
                        </a:rPr>
                        <a:t>0</a:t>
                      </a:r>
                    </a:p>
                  </a:txBody>
                  <a:tcPr marL="90000" marR="90000" marT="46799" marB="46799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icrosoft YaHei" pitchFamily="32" charset="-122"/>
                          <a:cs typeface="Times New Roman" pitchFamily="16" charset="0"/>
                        </a:rPr>
                        <a:t>0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2" charset="0"/>
                        <a:ea typeface="Microsoft YaHei" pitchFamily="32" charset="-122"/>
                        <a:cs typeface="Times New Roman" pitchFamily="16" charset="0"/>
                      </a:endParaRPr>
                    </a:p>
                  </a:txBody>
                  <a:tcPr marL="68760" marR="68760" marT="0" marB="0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icrosoft YaHei" pitchFamily="32" charset="-122"/>
                          <a:cs typeface="Times New Roman" pitchFamily="16" charset="0"/>
                        </a:rPr>
                        <a:t>10</a:t>
                      </a: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icrosoft YaHei" pitchFamily="32" charset="-122"/>
                          <a:cs typeface="Times New Roman" pitchFamily="16" charset="0"/>
                        </a:rPr>
                        <a:t>0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2" charset="0"/>
                        <a:ea typeface="Microsoft YaHei" pitchFamily="32" charset="-122"/>
                        <a:cs typeface="Times New Roman" pitchFamily="16" charset="0"/>
                      </a:endParaRPr>
                    </a:p>
                  </a:txBody>
                  <a:tcPr marL="68760" marR="68760" marT="0" marB="0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icrosoft YaHei" pitchFamily="32" charset="-122"/>
                          <a:cs typeface="Times New Roman" pitchFamily="16" charset="0"/>
                        </a:rPr>
                        <a:t>0</a:t>
                      </a:r>
                    </a:p>
                  </a:txBody>
                  <a:tcPr marL="68760" marR="68760" marT="0" marB="0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icrosoft YaHei" pitchFamily="32" charset="-122"/>
                          <a:cs typeface="Times New Roman" pitchFamily="16" charset="0"/>
                        </a:rPr>
                        <a:t>0</a:t>
                      </a:r>
                    </a:p>
                  </a:txBody>
                  <a:tcPr marL="68760" marR="68760" marT="0" marB="0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3133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/>
                      </a:pPr>
                      <a:r>
                        <a:rPr kumimoji="0" lang="en-US" sz="18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2" charset="0"/>
                          <a:ea typeface="Microsoft YaHei" pitchFamily="32" charset="-122"/>
                        </a:rPr>
                        <a:t>Third stage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/>
                      </a:pPr>
                      <a:r>
                        <a:rPr kumimoji="0" lang="en-US" sz="18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2" charset="0"/>
                          <a:ea typeface="Microsoft YaHei" pitchFamily="32" charset="-122"/>
                        </a:rPr>
                        <a:t>(</a:t>
                      </a:r>
                      <a:r>
                        <a:rPr kumimoji="0" lang="en-US" sz="18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2" charset="0"/>
                          <a:ea typeface="Microsoft YaHei" pitchFamily="32" charset="-122"/>
                        </a:rPr>
                        <a:t>Oxidizable</a:t>
                      </a:r>
                      <a:r>
                        <a:rPr kumimoji="0" lang="en-US" sz="18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2" charset="0"/>
                          <a:ea typeface="Microsoft YaHei" pitchFamily="32" charset="-122"/>
                        </a:rPr>
                        <a:t>)</a:t>
                      </a:r>
                      <a:endParaRPr kumimoji="0" lang="ru-RU" sz="1800" b="0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2" charset="0"/>
                        <a:ea typeface="Microsoft YaHei" pitchFamily="32" charset="-122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900" b="0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2" charset="0"/>
                        <a:ea typeface="Microsoft YaHei" pitchFamily="32" charset="-122"/>
                      </a:endParaRPr>
                    </a:p>
                  </a:txBody>
                  <a:tcPr marL="90000" marR="90000" marT="46799" marB="46799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icrosoft YaHei" pitchFamily="32" charset="-122"/>
                        </a:rPr>
                        <a:t>12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2" charset="0"/>
                        <a:ea typeface="Microsoft YaHei" pitchFamily="32" charset="-122"/>
                      </a:endParaRPr>
                    </a:p>
                  </a:txBody>
                  <a:tcPr marL="90000" marR="90000" marT="46799" marB="46799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icrosoft YaHei" pitchFamily="32" charset="-122"/>
                          <a:cs typeface="Times New Roman" pitchFamily="16" charset="0"/>
                        </a:rPr>
                        <a:t>50</a:t>
                      </a:r>
                    </a:p>
                  </a:txBody>
                  <a:tcPr marL="68760" marR="68760" marT="0" marB="0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icrosoft YaHei" pitchFamily="32" charset="-122"/>
                          <a:cs typeface="Times New Roman" pitchFamily="16" charset="0"/>
                        </a:rPr>
                        <a:t>33</a:t>
                      </a:r>
                    </a:p>
                  </a:txBody>
                  <a:tcPr marL="68760" marR="68760" marT="0" marB="0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icrosoft YaHei" pitchFamily="32" charset="-122"/>
                          <a:cs typeface="Times New Roman" pitchFamily="16" charset="0"/>
                        </a:rPr>
                        <a:t>0</a:t>
                      </a:r>
                    </a:p>
                  </a:txBody>
                  <a:tcPr marL="68760" marR="68760" marT="0" marB="0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icrosoft YaHei" pitchFamily="32" charset="-122"/>
                          <a:cs typeface="Times New Roman" pitchFamily="16" charset="0"/>
                        </a:rPr>
                        <a:t>0</a:t>
                      </a:r>
                    </a:p>
                  </a:txBody>
                  <a:tcPr marL="68760" marR="68760" marT="0" marB="0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13" y="-692"/>
            <a:ext cx="2544805" cy="669995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6" y="1012793"/>
            <a:ext cx="2566103" cy="340771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519" y="1060459"/>
            <a:ext cx="2420905" cy="346504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861" y="1087999"/>
            <a:ext cx="2613523" cy="3447625"/>
          </a:xfrm>
          <a:prstGeom prst="rect">
            <a:avLst/>
          </a:prstGeom>
        </p:spPr>
      </p:pic>
      <p:sp>
        <p:nvSpPr>
          <p:cNvPr id="23" name="TextBox 22"/>
          <p:cNvSpPr txBox="1">
            <a:spLocks/>
          </p:cNvSpPr>
          <p:nvPr/>
        </p:nvSpPr>
        <p:spPr>
          <a:xfrm>
            <a:off x="469500" y="4520710"/>
            <a:ext cx="2055661" cy="400110"/>
          </a:xfrm>
          <a:prstGeom prst="rect">
            <a:avLst/>
          </a:prstGeom>
          <a:solidFill>
            <a:schemeClr val="accent5">
              <a:lumMod val="40000"/>
              <a:lumOff val="60000"/>
              <a:alpha val="33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rgbClr val="002060"/>
                </a:solidFill>
              </a:rPr>
              <a:t>Cu K-edge XANES spectra of </a:t>
            </a:r>
          </a:p>
          <a:p>
            <a:pPr algn="ctr"/>
            <a:r>
              <a:rPr lang="en-US" sz="1000" dirty="0">
                <a:solidFill>
                  <a:srgbClr val="002060"/>
                </a:solidFill>
              </a:rPr>
              <a:t>fractions extracted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884018" y="4514641"/>
            <a:ext cx="2126475" cy="400110"/>
          </a:xfrm>
          <a:prstGeom prst="rect">
            <a:avLst/>
          </a:prstGeom>
          <a:solidFill>
            <a:schemeClr val="accent1">
              <a:lumMod val="40000"/>
              <a:lumOff val="60000"/>
              <a:alpha val="41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1000" i="1" dirty="0">
                <a:solidFill>
                  <a:srgbClr val="002060"/>
                </a:solidFill>
              </a:rPr>
              <a:t>k</a:t>
            </a:r>
            <a:r>
              <a:rPr lang="en-US" sz="1000" baseline="30000" dirty="0">
                <a:solidFill>
                  <a:srgbClr val="002060"/>
                </a:solidFill>
              </a:rPr>
              <a:t>2</a:t>
            </a:r>
            <a:r>
              <a:rPr lang="en-US" sz="1000" dirty="0">
                <a:solidFill>
                  <a:srgbClr val="002060"/>
                </a:solidFill>
              </a:rPr>
              <a:t>-weighted EXAFS oscillations in the Cu K-edge absorption spectra </a:t>
            </a:r>
            <a:endParaRPr lang="ru-RU" sz="1200" dirty="0">
              <a:solidFill>
                <a:srgbClr val="00206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304923" y="4519958"/>
            <a:ext cx="1983325" cy="430887"/>
          </a:xfrm>
          <a:prstGeom prst="rect">
            <a:avLst/>
          </a:prstGeom>
          <a:solidFill>
            <a:schemeClr val="accent3">
              <a:alpha val="35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rgbClr val="002060"/>
                </a:solidFill>
              </a:rPr>
              <a:t> </a:t>
            </a:r>
            <a:r>
              <a:rPr lang="en-US" sz="1000" dirty="0">
                <a:solidFill>
                  <a:srgbClr val="002060"/>
                </a:solidFill>
              </a:rPr>
              <a:t>Best fits of the Fourier transform</a:t>
            </a:r>
          </a:p>
          <a:p>
            <a:pPr algn="ctr"/>
            <a:r>
              <a:rPr lang="en-US" sz="1000" dirty="0">
                <a:solidFill>
                  <a:srgbClr val="002060"/>
                </a:solidFill>
              </a:rPr>
              <a:t> of Cu EXAFS spectra </a:t>
            </a:r>
            <a:endParaRPr lang="ru-RU" sz="1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389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" y="0"/>
            <a:ext cx="3276000" cy="66930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229898" y="0"/>
            <a:ext cx="8974102" cy="66930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96000" y="6480000"/>
            <a:ext cx="10764000" cy="396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485662" y="99380"/>
            <a:ext cx="8681581" cy="38048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lang="en-US" sz="2000" b="1" dirty="0">
                <a:solidFill>
                  <a:schemeClr val="accent2">
                    <a:lumMod val="50000"/>
                  </a:schemeClr>
                </a:solidFill>
              </a:rPr>
              <a:t>SEM images of the newly formed minerals of Zn and Cu along with EDX spectra</a:t>
            </a:r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>
          <a:xfrm>
            <a:off x="11184071" y="6480000"/>
            <a:ext cx="1008000" cy="396000"/>
          </a:xfrm>
          <a:solidFill>
            <a:schemeClr val="tx2"/>
          </a:solidFill>
          <a:ln>
            <a:noFill/>
          </a:ln>
        </p:spPr>
        <p:txBody>
          <a:bodyPr/>
          <a:lstStyle/>
          <a:p>
            <a:pPr algn="ctr"/>
            <a:fld id="{4C490123-03B8-475A-971B-402440F08C6B}" type="slidenum">
              <a:rPr lang="ru-RU" sz="1400" smtClean="0">
                <a:solidFill>
                  <a:schemeClr val="bg1"/>
                </a:solidFill>
              </a:rPr>
              <a:pPr algn="ctr"/>
              <a:t>11</a:t>
            </a:fld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" y="6480000"/>
            <a:ext cx="374748" cy="396000"/>
          </a:xfrm>
          <a:prstGeom prst="rect">
            <a:avLst/>
          </a:prstGeom>
          <a:solidFill>
            <a:schemeClr val="tx2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ambria" panose="020405030504060302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6257" y="908732"/>
            <a:ext cx="2957909" cy="306368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34" y="908732"/>
            <a:ext cx="5789281" cy="5313872"/>
          </a:xfrm>
          <a:prstGeom prst="rect">
            <a:avLst/>
          </a:prstGeom>
        </p:spPr>
      </p:pic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6132615" y="3913537"/>
            <a:ext cx="379570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dirty="0">
                <a:solidFill>
                  <a:srgbClr val="000099"/>
                </a:solidFill>
              </a:rPr>
              <a:t>Zinc speciation occurs as ‘crusts’, aggregates with calcite and gypsum </a:t>
            </a:r>
            <a:r>
              <a:rPr lang="ru-RU" sz="1200" dirty="0">
                <a:solidFill>
                  <a:srgbClr val="000099"/>
                </a:solidFill>
              </a:rPr>
              <a:t> </a:t>
            </a:r>
          </a:p>
          <a:p>
            <a:r>
              <a:rPr lang="en-US" dirty="0"/>
              <a:t> </a:t>
            </a:r>
            <a:endParaRPr lang="ru-RU" dirty="0"/>
          </a:p>
          <a:p>
            <a:pPr marL="0" marR="0" lvl="0" indent="5730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6330462" y="4457645"/>
            <a:ext cx="5747616" cy="165396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>
            <a:softEdge rad="127000"/>
          </a:effectLst>
        </p:spPr>
        <p:txBody>
          <a:bodyPr lIns="90000" tIns="46800" rIns="90000" bIns="46800" anchor="ctr"/>
          <a:lstStyle/>
          <a:p>
            <a:pPr algn="just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400" dirty="0">
                <a:solidFill>
                  <a:srgbClr val="000099"/>
                </a:solidFill>
                <a:latin typeface="Arial Narrow" pitchFamily="34" charset="0"/>
                <a:cs typeface="Arial" pitchFamily="34" charset="0"/>
              </a:rPr>
              <a:t>The EDX spectra revealed that metal concentrations are higher than the detection limit of ~0.05 </a:t>
            </a:r>
            <a:r>
              <a:rPr lang="en-US" sz="1400" dirty="0" err="1">
                <a:solidFill>
                  <a:srgbClr val="000099"/>
                </a:solidFill>
                <a:latin typeface="Arial Narrow" pitchFamily="34" charset="0"/>
                <a:cs typeface="Arial" pitchFamily="34" charset="0"/>
              </a:rPr>
              <a:t>wt</a:t>
            </a:r>
            <a:r>
              <a:rPr lang="en-US" sz="1400" dirty="0">
                <a:solidFill>
                  <a:srgbClr val="000099"/>
                </a:solidFill>
                <a:latin typeface="Arial Narrow" pitchFamily="34" charset="0"/>
                <a:cs typeface="Arial" pitchFamily="34" charset="0"/>
              </a:rPr>
              <a:t> %.  The main concentrator of Zn phase is represented by the aqueous </a:t>
            </a:r>
            <a:r>
              <a:rPr lang="en-US" sz="1400" dirty="0" err="1">
                <a:solidFill>
                  <a:srgbClr val="000099"/>
                </a:solidFill>
                <a:latin typeface="Arial Narrow" pitchFamily="34" charset="0"/>
                <a:cs typeface="Arial" pitchFamily="34" charset="0"/>
              </a:rPr>
              <a:t>sulphate</a:t>
            </a:r>
            <a:r>
              <a:rPr lang="en-US" sz="1400" dirty="0">
                <a:solidFill>
                  <a:srgbClr val="000099"/>
                </a:solidFill>
                <a:latin typeface="Arial Narrow" pitchFamily="34" charset="0"/>
                <a:cs typeface="Arial" pitchFamily="34" charset="0"/>
              </a:rPr>
              <a:t>, </a:t>
            </a:r>
            <a:r>
              <a:rPr lang="en-US" sz="1400" dirty="0" err="1">
                <a:solidFill>
                  <a:srgbClr val="000099"/>
                </a:solidFill>
                <a:latin typeface="Arial Narrow" pitchFamily="34" charset="0"/>
                <a:cs typeface="Arial" pitchFamily="34" charset="0"/>
              </a:rPr>
              <a:t>goslarite</a:t>
            </a:r>
            <a:r>
              <a:rPr lang="en-US" sz="1400" dirty="0">
                <a:solidFill>
                  <a:srgbClr val="000099"/>
                </a:solidFill>
                <a:latin typeface="Arial Narrow" pitchFamily="34" charset="0"/>
                <a:cs typeface="Arial" pitchFamily="34" charset="0"/>
              </a:rPr>
              <a:t> (ZnSO</a:t>
            </a:r>
            <a:r>
              <a:rPr lang="en-US" sz="1400" baseline="-25000" dirty="0">
                <a:solidFill>
                  <a:srgbClr val="000099"/>
                </a:solidFill>
                <a:latin typeface="Arial Narrow" pitchFamily="34" charset="0"/>
                <a:cs typeface="Arial" pitchFamily="34" charset="0"/>
              </a:rPr>
              <a:t>4</a:t>
            </a:r>
            <a:r>
              <a:rPr lang="en-US" sz="1400" dirty="0">
                <a:solidFill>
                  <a:srgbClr val="000099"/>
                </a:solidFill>
                <a:latin typeface="Arial Narrow" pitchFamily="34" charset="0"/>
                <a:cs typeface="Arial" pitchFamily="34" charset="0"/>
              </a:rPr>
              <a:t>•7H</a:t>
            </a:r>
            <a:r>
              <a:rPr lang="en-US" sz="1400" baseline="-25000" dirty="0">
                <a:solidFill>
                  <a:srgbClr val="000099"/>
                </a:solidFill>
                <a:latin typeface="Arial Narrow" pitchFamily="34" charset="0"/>
                <a:cs typeface="Arial" pitchFamily="34" charset="0"/>
              </a:rPr>
              <a:t>2</a:t>
            </a:r>
            <a:r>
              <a:rPr lang="en-US" sz="1400" dirty="0">
                <a:solidFill>
                  <a:srgbClr val="000099"/>
                </a:solidFill>
                <a:latin typeface="Arial Narrow" pitchFamily="34" charset="0"/>
                <a:cs typeface="Arial" pitchFamily="34" charset="0"/>
              </a:rPr>
              <a:t>O) produced after the oxidation of zinc </a:t>
            </a:r>
            <a:r>
              <a:rPr lang="en-US" sz="1400" dirty="0" err="1">
                <a:solidFill>
                  <a:srgbClr val="000099"/>
                </a:solidFill>
                <a:latin typeface="Arial Narrow" pitchFamily="34" charset="0"/>
                <a:cs typeface="Arial" pitchFamily="34" charset="0"/>
              </a:rPr>
              <a:t>sulphate</a:t>
            </a:r>
            <a:r>
              <a:rPr lang="en-US" sz="1400" dirty="0">
                <a:solidFill>
                  <a:srgbClr val="000099"/>
                </a:solidFill>
                <a:latin typeface="Arial Narrow" pitchFamily="34" charset="0"/>
                <a:cs typeface="Arial" pitchFamily="34" charset="0"/>
              </a:rPr>
              <a:t>, and </a:t>
            </a:r>
            <a:r>
              <a:rPr lang="en-US" sz="1400" dirty="0" err="1">
                <a:solidFill>
                  <a:srgbClr val="000099"/>
                </a:solidFill>
                <a:latin typeface="Arial Narrow" pitchFamily="34" charset="0"/>
                <a:cs typeface="Arial" pitchFamily="34" charset="0"/>
              </a:rPr>
              <a:t>würtzite</a:t>
            </a:r>
            <a:r>
              <a:rPr lang="en-US" sz="1400" dirty="0">
                <a:solidFill>
                  <a:srgbClr val="000099"/>
                </a:solidFill>
                <a:latin typeface="Arial Narrow" pitchFamily="34" charset="0"/>
                <a:cs typeface="Arial" pitchFamily="34" charset="0"/>
              </a:rPr>
              <a:t> (</a:t>
            </a:r>
            <a:r>
              <a:rPr lang="en-US" sz="1400" dirty="0" err="1">
                <a:solidFill>
                  <a:srgbClr val="000099"/>
                </a:solidFill>
                <a:latin typeface="Arial Narrow" pitchFamily="34" charset="0"/>
                <a:cs typeface="Arial" pitchFamily="34" charset="0"/>
              </a:rPr>
              <a:t>ZnS</a:t>
            </a:r>
            <a:r>
              <a:rPr lang="en-US" sz="1400" dirty="0">
                <a:solidFill>
                  <a:srgbClr val="000099"/>
                </a:solidFill>
                <a:latin typeface="Arial Narrow" pitchFamily="34" charset="0"/>
                <a:cs typeface="Arial" pitchFamily="34" charset="0"/>
              </a:rPr>
              <a:t>). It has been established that Zn can make up both </a:t>
            </a:r>
            <a:r>
              <a:rPr lang="en-US" sz="1400" dirty="0" err="1">
                <a:solidFill>
                  <a:srgbClr val="000099"/>
                </a:solidFill>
                <a:latin typeface="Arial Narrow" pitchFamily="34" charset="0"/>
                <a:cs typeface="Arial" pitchFamily="34" charset="0"/>
              </a:rPr>
              <a:t>eigenphases</a:t>
            </a:r>
            <a:r>
              <a:rPr lang="en-US" sz="1400" dirty="0">
                <a:solidFill>
                  <a:srgbClr val="000099"/>
                </a:solidFill>
                <a:latin typeface="Arial Narrow" pitchFamily="34" charset="0"/>
                <a:cs typeface="Arial" pitchFamily="34" charset="0"/>
              </a:rPr>
              <a:t> and bonds with clay minerals or carbonates. The latters tend to adsorb actively Zn and fix it on the surface. High Cu concentration (&gt; 0.05 </a:t>
            </a:r>
            <a:r>
              <a:rPr lang="en-US" sz="1400" dirty="0" err="1">
                <a:solidFill>
                  <a:srgbClr val="000099"/>
                </a:solidFill>
                <a:latin typeface="Arial Narrow" pitchFamily="34" charset="0"/>
                <a:cs typeface="Arial" pitchFamily="34" charset="0"/>
              </a:rPr>
              <a:t>wt</a:t>
            </a:r>
            <a:r>
              <a:rPr lang="en-US" sz="1400" dirty="0">
                <a:solidFill>
                  <a:srgbClr val="000099"/>
                </a:solidFill>
                <a:latin typeface="Arial Narrow" pitchFamily="34" charset="0"/>
                <a:cs typeface="Arial" pitchFamily="34" charset="0"/>
              </a:rPr>
              <a:t> %) was recorded only in the bond with clay aggregates.</a:t>
            </a:r>
            <a:r>
              <a:rPr lang="ru-RU" sz="1400" dirty="0">
                <a:solidFill>
                  <a:srgbClr val="000099"/>
                </a:solidFill>
                <a:latin typeface="Arial Narrow" pitchFamily="34" charset="0"/>
                <a:cs typeface="Arial" pitchFamily="34" charset="0"/>
              </a:rPr>
              <a:t>  </a:t>
            </a:r>
            <a:endParaRPr lang="ru-RU" sz="1400" dirty="0">
              <a:solidFill>
                <a:srgbClr val="003399"/>
              </a:solidFill>
              <a:latin typeface="Arial Narrow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407280" y="2692952"/>
            <a:ext cx="2784720" cy="626701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lang="en-US" sz="1200" b="1" dirty="0">
                <a:solidFill>
                  <a:srgbClr val="00B0F0"/>
                </a:solidFill>
              </a:rPr>
              <a:t>The EDX spectra of </a:t>
            </a:r>
            <a:r>
              <a:rPr lang="en-US" sz="1200" b="1" dirty="0" err="1">
                <a:solidFill>
                  <a:srgbClr val="00B0F0"/>
                </a:solidFill>
              </a:rPr>
              <a:t>Technonol's</a:t>
            </a:r>
            <a:r>
              <a:rPr lang="en-US" sz="1200" b="1" dirty="0">
                <a:solidFill>
                  <a:srgbClr val="00B0F0"/>
                </a:solidFill>
              </a:rPr>
              <a:t> </a:t>
            </a:r>
            <a:r>
              <a:rPr lang="en-US" sz="1200" b="1" dirty="0" err="1">
                <a:solidFill>
                  <a:srgbClr val="00B0F0"/>
                </a:solidFill>
              </a:rPr>
              <a:t>microaggregats</a:t>
            </a:r>
            <a:r>
              <a:rPr lang="en-US" sz="1200" b="1" dirty="0">
                <a:solidFill>
                  <a:srgbClr val="00B0F0"/>
                </a:solidFill>
              </a:rPr>
              <a:t>. </a:t>
            </a:r>
            <a:r>
              <a:rPr lang="en-US" sz="1200" b="1" dirty="0" err="1">
                <a:solidFill>
                  <a:srgbClr val="00B0F0"/>
                </a:solidFill>
              </a:rPr>
              <a:t>wt</a:t>
            </a:r>
            <a:r>
              <a:rPr lang="en-US" sz="1200" b="1" dirty="0">
                <a:solidFill>
                  <a:srgbClr val="00B0F0"/>
                </a:solidFill>
              </a:rPr>
              <a:t> % </a:t>
            </a:r>
          </a:p>
          <a:p>
            <a:pPr algn="ctr"/>
            <a:r>
              <a:rPr lang="ru-RU" sz="1200" b="1" dirty="0">
                <a:solidFill>
                  <a:srgbClr val="00B0F0"/>
                </a:solidFill>
              </a:rPr>
              <a:t> 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2639539"/>
              </p:ext>
            </p:extLst>
          </p:nvPr>
        </p:nvGraphicFramePr>
        <p:xfrm>
          <a:off x="9412116" y="3133985"/>
          <a:ext cx="2735587" cy="70699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237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50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50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40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968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8818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2269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28728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Al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Si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S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err="1"/>
                        <a:t>Ca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Fe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rgbClr val="FF0000"/>
                          </a:solidFill>
                        </a:rPr>
                        <a:t>Zn</a:t>
                      </a:r>
                      <a:endParaRPr lang="ru-RU" sz="1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8262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14</a:t>
                      </a:r>
                      <a:r>
                        <a:rPr lang="ru-RU" sz="1000" dirty="0"/>
                        <a:t>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0.5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0.8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23.1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3.3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1.7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rgbClr val="FF0000"/>
                          </a:solidFill>
                        </a:rPr>
                        <a:t>43.3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Стрелка вправо 10"/>
          <p:cNvSpPr/>
          <p:nvPr/>
        </p:nvSpPr>
        <p:spPr>
          <a:xfrm rot="2244729">
            <a:off x="7685786" y="2501130"/>
            <a:ext cx="1799061" cy="1460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Picture 3" descr="http://ckp.tsu.ru/IMG_329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7280" y="908732"/>
            <a:ext cx="2670798" cy="1798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Стрелка вправо 22"/>
          <p:cNvSpPr/>
          <p:nvPr/>
        </p:nvSpPr>
        <p:spPr>
          <a:xfrm rot="2244729">
            <a:off x="8015467" y="1078495"/>
            <a:ext cx="1799061" cy="1460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13" y="-692"/>
            <a:ext cx="2544805" cy="669995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585797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" y="0"/>
            <a:ext cx="3276000" cy="66930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229898" y="0"/>
            <a:ext cx="8974102" cy="66930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96000" y="6480000"/>
            <a:ext cx="10764000" cy="396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229898" y="78024"/>
            <a:ext cx="8681581" cy="811367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lang="en-US" sz="2400" b="1" dirty="0"/>
              <a:t>CONCLUSION</a:t>
            </a:r>
            <a:endParaRPr lang="tr-TR" sz="2400" dirty="0"/>
          </a:p>
          <a:p>
            <a:pPr algn="ctr"/>
            <a:endParaRPr lang="ru-RU" sz="2400" b="1" dirty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>
          <a:xfrm>
            <a:off x="11184071" y="6480000"/>
            <a:ext cx="1008000" cy="396000"/>
          </a:xfrm>
          <a:solidFill>
            <a:schemeClr val="tx2"/>
          </a:solidFill>
          <a:ln>
            <a:noFill/>
          </a:ln>
        </p:spPr>
        <p:txBody>
          <a:bodyPr/>
          <a:lstStyle/>
          <a:p>
            <a:pPr algn="ctr"/>
            <a:fld id="{4C490123-03B8-475A-971B-402440F08C6B}" type="slidenum">
              <a:rPr lang="ru-RU" sz="1400" smtClean="0">
                <a:solidFill>
                  <a:schemeClr val="bg1"/>
                </a:solidFill>
              </a:rPr>
              <a:pPr algn="ctr"/>
              <a:t>12</a:t>
            </a:fld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" y="6480000"/>
            <a:ext cx="374748" cy="396000"/>
          </a:xfrm>
          <a:prstGeom prst="rect">
            <a:avLst/>
          </a:prstGeom>
          <a:solidFill>
            <a:schemeClr val="tx2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ambria" panose="020405030504060302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416908" y="967415"/>
            <a:ext cx="9488249" cy="5021525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3" name="Скругленный прямоугольник 4"/>
          <p:cNvSpPr/>
          <p:nvPr/>
        </p:nvSpPr>
        <p:spPr>
          <a:xfrm>
            <a:off x="2295197" y="2474268"/>
            <a:ext cx="7632700" cy="316865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80010" tIns="80010" rIns="80010" bIns="80010" anchor="ctr"/>
          <a:lstStyle/>
          <a:p>
            <a:pPr algn="just">
              <a:buFont typeface="Arial" pitchFamily="34" charset="0"/>
              <a:buChar char="•"/>
              <a:defRPr/>
            </a:pPr>
            <a:r>
              <a:rPr lang="en-US" sz="2100" dirty="0">
                <a:solidFill>
                  <a:schemeClr val="bg1"/>
                </a:solidFill>
              </a:rPr>
              <a:t>  Zn and Cu speciation in the highly contaminated </a:t>
            </a:r>
            <a:r>
              <a:rPr lang="en-US" sz="2100" dirty="0" err="1">
                <a:solidFill>
                  <a:schemeClr val="bg1"/>
                </a:solidFill>
              </a:rPr>
              <a:t>Technosol</a:t>
            </a:r>
            <a:r>
              <a:rPr lang="en-US" sz="2100" dirty="0">
                <a:solidFill>
                  <a:schemeClr val="bg1"/>
                </a:solidFill>
              </a:rPr>
              <a:t> was studied based on the XAFS, XRD and SEM methods after each stage of the sequential extraction procedure.</a:t>
            </a:r>
          </a:p>
          <a:p>
            <a:pPr algn="just">
              <a:defRPr/>
            </a:pPr>
            <a:r>
              <a:rPr lang="en-US" sz="2100" dirty="0">
                <a:solidFill>
                  <a:schemeClr val="bg1"/>
                </a:solidFill>
              </a:rPr>
              <a:t>• </a:t>
            </a:r>
            <a:r>
              <a:rPr lang="en-US" sz="2100" dirty="0" err="1">
                <a:solidFill>
                  <a:schemeClr val="bg1"/>
                </a:solidFill>
              </a:rPr>
              <a:t>Phyllosilicates</a:t>
            </a:r>
            <a:r>
              <a:rPr lang="en-US" sz="2100" dirty="0">
                <a:solidFill>
                  <a:schemeClr val="bg1"/>
                </a:solidFill>
              </a:rPr>
              <a:t> and Fe-</a:t>
            </a:r>
            <a:r>
              <a:rPr lang="en-US" sz="2100" dirty="0" err="1">
                <a:solidFill>
                  <a:schemeClr val="bg1"/>
                </a:solidFill>
              </a:rPr>
              <a:t>Mn</a:t>
            </a:r>
            <a:r>
              <a:rPr lang="en-US" sz="2100" dirty="0">
                <a:solidFill>
                  <a:schemeClr val="bg1"/>
                </a:solidFill>
              </a:rPr>
              <a:t> (</a:t>
            </a:r>
            <a:r>
              <a:rPr lang="en-US" sz="2100" dirty="0" err="1">
                <a:solidFill>
                  <a:schemeClr val="bg1"/>
                </a:solidFill>
              </a:rPr>
              <a:t>hydr</a:t>
            </a:r>
            <a:r>
              <a:rPr lang="en-US" sz="2100" dirty="0">
                <a:solidFill>
                  <a:schemeClr val="bg1"/>
                </a:solidFill>
              </a:rPr>
              <a:t>)oxides are the main stabilizers of Zn mobility. Cu is </a:t>
            </a:r>
            <a:r>
              <a:rPr lang="en-US" sz="2100" dirty="0" err="1">
                <a:solidFill>
                  <a:schemeClr val="bg1"/>
                </a:solidFill>
              </a:rPr>
              <a:t>characterised</a:t>
            </a:r>
            <a:r>
              <a:rPr lang="en-US" sz="2100" dirty="0">
                <a:solidFill>
                  <a:schemeClr val="bg1"/>
                </a:solidFill>
              </a:rPr>
              <a:t> by accumulation in the residual and </a:t>
            </a:r>
            <a:r>
              <a:rPr lang="en-US" sz="2100" dirty="0" err="1">
                <a:solidFill>
                  <a:schemeClr val="bg1"/>
                </a:solidFill>
              </a:rPr>
              <a:t>oxidisable</a:t>
            </a:r>
            <a:r>
              <a:rPr lang="en-US" sz="2100" dirty="0">
                <a:solidFill>
                  <a:schemeClr val="bg1"/>
                </a:solidFill>
              </a:rPr>
              <a:t> fractions.</a:t>
            </a:r>
          </a:p>
          <a:p>
            <a:pPr algn="just">
              <a:defRPr/>
            </a:pPr>
            <a:r>
              <a:rPr lang="en-US" sz="2100" dirty="0">
                <a:solidFill>
                  <a:schemeClr val="bg1"/>
                </a:solidFill>
              </a:rPr>
              <a:t>• The number of compounds with a higher solubility decreases at the subsequent stages of extraction. </a:t>
            </a:r>
          </a:p>
          <a:p>
            <a:pPr algn="just">
              <a:defRPr/>
            </a:pPr>
            <a:r>
              <a:rPr lang="en-US" sz="2100" dirty="0">
                <a:solidFill>
                  <a:schemeClr val="bg1"/>
                </a:solidFill>
              </a:rPr>
              <a:t>•After first stage, the residual soil is enriched of  with Me–S and Me–O bonds. In the residual soil left after extracting first and second fractions, the Zn–S bond prevails as </a:t>
            </a:r>
            <a:r>
              <a:rPr lang="en-US" sz="2100" dirty="0" err="1">
                <a:solidFill>
                  <a:schemeClr val="bg1"/>
                </a:solidFill>
              </a:rPr>
              <a:t>würtzite</a:t>
            </a:r>
            <a:r>
              <a:rPr lang="en-US" sz="2100" dirty="0">
                <a:solidFill>
                  <a:schemeClr val="bg1"/>
                </a:solidFill>
              </a:rPr>
              <a:t> (</a:t>
            </a:r>
            <a:r>
              <a:rPr lang="en-US" sz="2100" dirty="0" err="1">
                <a:solidFill>
                  <a:schemeClr val="bg1"/>
                </a:solidFill>
              </a:rPr>
              <a:t>ZnS</a:t>
            </a:r>
            <a:r>
              <a:rPr lang="en-US" sz="2100" dirty="0">
                <a:solidFill>
                  <a:schemeClr val="bg1"/>
                </a:solidFill>
              </a:rPr>
              <a:t>), while the Cu–S bond is represented only by chalcocite (Cu</a:t>
            </a:r>
            <a:r>
              <a:rPr lang="en-US" sz="2100" baseline="-25000" dirty="0">
                <a:solidFill>
                  <a:schemeClr val="bg1"/>
                </a:solidFill>
              </a:rPr>
              <a:t>2</a:t>
            </a:r>
            <a:r>
              <a:rPr lang="en-US" sz="2100" dirty="0">
                <a:solidFill>
                  <a:schemeClr val="bg1"/>
                </a:solidFill>
              </a:rPr>
              <a:t>S).</a:t>
            </a:r>
          </a:p>
          <a:p>
            <a:pPr algn="just" eaLnBrk="1" hangingPunct="1">
              <a:defRPr/>
            </a:pPr>
            <a:r>
              <a:rPr lang="en-US" sz="2100" dirty="0">
                <a:solidFill>
                  <a:schemeClr val="bg1"/>
                </a:solidFill>
              </a:rPr>
              <a:t>.</a:t>
            </a:r>
            <a:endParaRPr lang="tr-TR" sz="21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spcAft>
                <a:spcPct val="35000"/>
              </a:spcAft>
              <a:defRPr/>
            </a:pPr>
            <a:endParaRPr lang="tr-TR" sz="2100" dirty="0">
              <a:solidFill>
                <a:srgbClr val="FFFFFF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13" y="-692"/>
            <a:ext cx="2544805" cy="669995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8499948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32940" y="1593617"/>
            <a:ext cx="9144000" cy="4908430"/>
          </a:xfrm>
        </p:spPr>
        <p:txBody>
          <a:bodyPr>
            <a:normAutofit fontScale="90000"/>
          </a:bodyPr>
          <a:lstStyle/>
          <a:p>
            <a:br>
              <a:rPr lang="en-U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</a:br>
            <a:br>
              <a:rPr lang="en-U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</a:br>
            <a:r>
              <a:rPr lang="en-U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Thanks</a:t>
            </a:r>
            <a:br>
              <a:rPr lang="en-U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</a:br>
            <a:br>
              <a:rPr lang="ru-RU" sz="4900" b="1" dirty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</a:rPr>
            </a:br>
            <a:br>
              <a:rPr lang="ru-RU" sz="2200" b="1" dirty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</a:rPr>
            </a:br>
            <a:br>
              <a:rPr lang="ru-RU" sz="2200" b="1" dirty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</a:rPr>
            </a:br>
            <a:br>
              <a:rPr lang="ru-RU" sz="2200" b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</a:br>
            <a:r>
              <a:rPr lang="en-US" sz="2200" b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The reported study was funded by Russian Foundation for Basic Research, </a:t>
            </a:r>
            <a:br>
              <a:rPr lang="en-US" sz="2200" b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</a:br>
            <a:r>
              <a:rPr lang="en-US" sz="2200" b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projects no. 19-34-60041 and 19-05-50097</a:t>
            </a:r>
            <a:br>
              <a:rPr lang="ru-RU" b="1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</a:br>
            <a:endParaRPr lang="ru-RU" b="1" dirty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" y="925830"/>
            <a:ext cx="900000" cy="5940000"/>
          </a:xfrm>
          <a:prstGeom prst="rect">
            <a:avLst/>
          </a:prstGeom>
          <a:solidFill>
            <a:schemeClr val="tx2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925830" y="925200"/>
            <a:ext cx="864000" cy="594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" y="0"/>
            <a:ext cx="900000" cy="90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37260" y="0"/>
            <a:ext cx="10314000" cy="900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936000" y="0"/>
            <a:ext cx="864000" cy="900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1291999" y="0"/>
            <a:ext cx="900000" cy="900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0976940" y="0"/>
            <a:ext cx="288000" cy="900000"/>
          </a:xfrm>
          <a:prstGeom prst="rect">
            <a:avLst/>
          </a:prstGeom>
          <a:solidFill>
            <a:schemeClr val="tx2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3" descr="C:\Users\skorik\Desktop\флаеры. афишы и дерьмо\sfedu-V-13-L.png"/>
          <p:cNvPicPr>
            <a:picLocks noChangeAspect="1" noChangeArrowheads="1"/>
          </p:cNvPicPr>
          <p:nvPr/>
        </p:nvPicPr>
        <p:blipFill>
          <a:blip r:embed="rId2" cstate="print">
            <a:biLevel thresh="25000"/>
          </a:blip>
          <a:srcRect/>
          <a:stretch>
            <a:fillRect/>
          </a:stretch>
        </p:blipFill>
        <p:spPr bwMode="auto">
          <a:xfrm>
            <a:off x="68583" y="81873"/>
            <a:ext cx="726170" cy="720000"/>
          </a:xfrm>
          <a:prstGeom prst="rect">
            <a:avLst/>
          </a:prstGeom>
          <a:noFill/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506" y="105362"/>
            <a:ext cx="2633034" cy="68927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957" y="254762"/>
            <a:ext cx="3171429" cy="39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146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" y="0"/>
            <a:ext cx="3276000" cy="66930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200400" y="0"/>
            <a:ext cx="9003600" cy="66930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39213" y="6480000"/>
            <a:ext cx="10943303" cy="396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318656" y="76574"/>
            <a:ext cx="8681581" cy="442035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Object of study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>
          <a:xfrm>
            <a:off x="11144726" y="6489525"/>
            <a:ext cx="1044126" cy="365125"/>
          </a:xfrm>
          <a:solidFill>
            <a:schemeClr val="tx2"/>
          </a:solidFill>
          <a:ln>
            <a:noFill/>
          </a:ln>
        </p:spPr>
        <p:txBody>
          <a:bodyPr/>
          <a:lstStyle/>
          <a:p>
            <a:pPr algn="ctr"/>
            <a:fld id="{4C490123-03B8-475A-971B-402440F08C6B}" type="slidenum">
              <a:rPr lang="ru-RU" sz="1400" smtClean="0">
                <a:solidFill>
                  <a:schemeClr val="bg1"/>
                </a:solidFill>
              </a:rPr>
              <a:pPr algn="ctr"/>
              <a:t>2</a:t>
            </a:fld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" y="6480000"/>
            <a:ext cx="374748" cy="396000"/>
          </a:xfrm>
          <a:prstGeom prst="rect">
            <a:avLst/>
          </a:prstGeom>
          <a:solidFill>
            <a:schemeClr val="tx2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ambria" panose="0204050305040603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199" y="6461538"/>
            <a:ext cx="1056649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ru-RU" sz="1750" dirty="0">
                <a:latin typeface="Arial Narrow" panose="020B0606020202030204" pitchFamily="34" charset="0"/>
                <a:cs typeface="Times New Roman" pitchFamily="18" charset="0"/>
              </a:rPr>
              <a:t>The territory around the sediment ponds of chemical plants in the </a:t>
            </a:r>
            <a:r>
              <a:rPr lang="en-US" altLang="ru-RU" sz="1750" dirty="0" err="1">
                <a:latin typeface="Arial Narrow" panose="020B0606020202030204" pitchFamily="34" charset="0"/>
                <a:cs typeface="Times New Roman" pitchFamily="18" charset="0"/>
              </a:rPr>
              <a:t>Severskii</a:t>
            </a:r>
            <a:r>
              <a:rPr lang="en-US" altLang="ru-RU" sz="1750" dirty="0">
                <a:latin typeface="Arial Narrow" panose="020B0606020202030204" pitchFamily="34" charset="0"/>
                <a:cs typeface="Times New Roman" pitchFamily="18" charset="0"/>
              </a:rPr>
              <a:t> Donets floodplain in Rostov oblast, South of  Russia</a:t>
            </a:r>
            <a:endParaRPr lang="ru-RU" sz="1750" dirty="0">
              <a:latin typeface="Arial Narrow" panose="020B0606020202030204" pitchFamily="34" charset="0"/>
            </a:endParaRPr>
          </a:p>
        </p:txBody>
      </p:sp>
      <p:pic>
        <p:nvPicPr>
          <p:cNvPr id="16" name="Рисунок 15" descr="P606018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89459" y="752170"/>
            <a:ext cx="3786388" cy="2514600"/>
          </a:xfrm>
          <a:prstGeom prst="rect">
            <a:avLst/>
          </a:prstGeom>
          <a:ln>
            <a:solidFill>
              <a:srgbClr val="92D050"/>
            </a:solidFill>
          </a:ln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50773" y="3349637"/>
            <a:ext cx="3876686" cy="2699659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7166" y="3340112"/>
            <a:ext cx="3749156" cy="2699659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15" name="Рисунок 14" descr="Фото загрязненной площадки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350773" y="745554"/>
            <a:ext cx="3876687" cy="2521215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0774" y="752171"/>
            <a:ext cx="709957" cy="63519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</a:t>
            </a:r>
            <a:r>
              <a:rPr lang="ru-RU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8326690" y="752170"/>
            <a:ext cx="798759" cy="72978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D</a:t>
            </a:r>
            <a:r>
              <a:rPr lang="ru-RU" dirty="0">
                <a:solidFill>
                  <a:schemeClr val="bg1"/>
                </a:solidFill>
              </a:rPr>
              <a:t>4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7367"/>
            <a:ext cx="4162042" cy="41338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13" y="-692"/>
            <a:ext cx="2544805" cy="669995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7270084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" y="0"/>
            <a:ext cx="3276000" cy="66930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229898" y="0"/>
            <a:ext cx="8974102" cy="66930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74749" y="6480000"/>
            <a:ext cx="10785251" cy="396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229898" y="7271"/>
            <a:ext cx="8947086" cy="626701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Physical and chemical properties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Fluvisol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 (background soil D0) and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Technosols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 (D4) of the investigated monitoring plots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>
          <a:xfrm>
            <a:off x="11160000" y="6468717"/>
            <a:ext cx="1044000" cy="396000"/>
          </a:xfrm>
          <a:solidFill>
            <a:schemeClr val="tx2"/>
          </a:solidFill>
          <a:ln>
            <a:noFill/>
          </a:ln>
        </p:spPr>
        <p:txBody>
          <a:bodyPr/>
          <a:lstStyle/>
          <a:p>
            <a:pPr algn="ctr"/>
            <a:fld id="{4C490123-03B8-475A-971B-402440F08C6B}" type="slidenum">
              <a:rPr lang="ru-RU" sz="1400" smtClean="0">
                <a:solidFill>
                  <a:schemeClr val="bg1"/>
                </a:solidFill>
              </a:rPr>
              <a:pPr algn="ctr"/>
              <a:t>3</a:t>
            </a:fld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" y="6480000"/>
            <a:ext cx="374748" cy="396000"/>
          </a:xfrm>
          <a:prstGeom prst="rect">
            <a:avLst/>
          </a:prstGeom>
          <a:solidFill>
            <a:schemeClr val="tx2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ambria" panose="02040503050406030204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5752273"/>
              </p:ext>
            </p:extLst>
          </p:nvPr>
        </p:nvGraphicFramePr>
        <p:xfrm>
          <a:off x="1892219" y="806516"/>
          <a:ext cx="8377337" cy="55930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64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243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764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8151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Sample</a:t>
                      </a:r>
                      <a:r>
                        <a:rPr lang="ru-R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Parameter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D0</a:t>
                      </a:r>
                      <a:r>
                        <a:rPr lang="ru-R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Control</a:t>
                      </a:r>
                      <a:r>
                        <a:rPr lang="ru-R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</a:t>
                      </a:r>
                      <a:r>
                        <a:rPr lang="ru-R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9941"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lang="en-US" sz="1800" b="1" kern="1200" baseline="-250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org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,%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  <a:ea typeface="Calibri"/>
                          <a:cs typeface="Times New Roman"/>
                        </a:rPr>
                        <a:t>3.4±0.1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Calibri"/>
                          <a:cs typeface="Times New Roman"/>
                        </a:rPr>
                        <a:t>4.4±0.2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9941"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</a:t>
                      </a:r>
                      <a:r>
                        <a:rPr lang="en-US" sz="1800" kern="1200" baseline="-250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water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  <a:ea typeface="Calibri"/>
                          <a:cs typeface="Times New Roman"/>
                        </a:rPr>
                        <a:t>7. 3±0.2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  <a:ea typeface="Calibri"/>
                          <a:cs typeface="Times New Roman"/>
                        </a:rPr>
                        <a:t>7.7±0.3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9941"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СаСО</a:t>
                      </a:r>
                      <a:r>
                        <a:rPr lang="en-US" sz="1800" kern="1200" baseline="-25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%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  <a:ea typeface="Calibri"/>
                          <a:cs typeface="Times New Roman"/>
                        </a:rPr>
                        <a:t>1.3±0.02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  <a:ea typeface="Calibri"/>
                          <a:cs typeface="Times New Roman"/>
                        </a:rPr>
                        <a:t>5.3±0.3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9941"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Exchangeable Ca</a:t>
                      </a:r>
                      <a:r>
                        <a:rPr lang="en-US" sz="160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2+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cmol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(+)/kg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  <a:ea typeface="Calibri"/>
                          <a:cs typeface="Times New Roman"/>
                        </a:rPr>
                        <a:t>31.0±2.4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  <a:ea typeface="Calibri"/>
                          <a:cs typeface="Times New Roman"/>
                        </a:rPr>
                        <a:t>35.2±1.7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9941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Exchangeable Mg</a:t>
                      </a:r>
                      <a:r>
                        <a:rPr lang="en-US" sz="140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2+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cmol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(+)/kg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Calibri"/>
                          <a:cs typeface="Times New Roman"/>
                        </a:rPr>
                        <a:t>4.5±0.3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  <a:ea typeface="Calibri"/>
                          <a:cs typeface="Times New Roman"/>
                        </a:rPr>
                        <a:t>5.0±0.2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6878"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</a:t>
                      </a:r>
                      <a:r>
                        <a:rPr lang="en-US" sz="1600" kern="1200" baseline="-25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%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+mn-lt"/>
                          <a:ea typeface="Calibri"/>
                          <a:cs typeface="Times New Roman"/>
                        </a:rPr>
                        <a:t>0.8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±0.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7.3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±0.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8829"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  <a:ea typeface="Calibri"/>
                          <a:cs typeface="Times New Roman"/>
                        </a:rPr>
                        <a:t>Fe</a:t>
                      </a:r>
                      <a:r>
                        <a:rPr lang="ru-RU" sz="1600" i="1" baseline="-25000" dirty="0">
                          <a:latin typeface="+mn-lt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lang="ru-RU" sz="1600" i="1" baseline="-25000" dirty="0">
                          <a:latin typeface="+mn-lt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ru-RU" sz="1600" baseline="0" dirty="0">
                          <a:latin typeface="+mn-lt"/>
                          <a:ea typeface="Calibri"/>
                          <a:cs typeface="Times New Roman"/>
                        </a:rPr>
                        <a:t>%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+mn-lt"/>
                          <a:ea typeface="Calibri"/>
                          <a:cs typeface="Times New Roman"/>
                        </a:rPr>
                        <a:t>7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±0.2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6.0±0.1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9941"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Silt fractions (0.01-0.001 mm), %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  <a:ea typeface="Calibri"/>
                          <a:cs typeface="Times New Roman"/>
                        </a:rPr>
                        <a:t>53.1±2.7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  <a:ea typeface="Calibri"/>
                          <a:cs typeface="Times New Roman"/>
                        </a:rPr>
                        <a:t>52.1±3.8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9941"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Clay fraction (&lt;0.001 mm), %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  <a:ea typeface="Calibri"/>
                          <a:cs typeface="Times New Roman"/>
                        </a:rPr>
                        <a:t>32.4±2.1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  <a:ea typeface="Calibri"/>
                          <a:cs typeface="Times New Roman"/>
                        </a:rPr>
                        <a:t>33.0±</a:t>
                      </a:r>
                      <a:r>
                        <a:rPr lang="en-US" sz="1400" dirty="0">
                          <a:latin typeface="+mn-lt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ru-RU" sz="1400" dirty="0">
                          <a:latin typeface="+mn-lt"/>
                          <a:ea typeface="Calibri"/>
                          <a:cs typeface="Times New Roman"/>
                        </a:rPr>
                        <a:t>.</a:t>
                      </a:r>
                      <a:r>
                        <a:rPr lang="en-US" sz="1400" dirty="0">
                          <a:latin typeface="+mn-lt"/>
                          <a:ea typeface="Calibri"/>
                          <a:cs typeface="Times New Roman"/>
                        </a:rPr>
                        <a:t>6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19941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+mn-lt"/>
                          <a:ea typeface="Calibri"/>
                          <a:cs typeface="Times New Roman"/>
                        </a:rPr>
                        <a:t>Pb</a:t>
                      </a: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i="1" dirty="0">
                          <a:latin typeface="+mn-lt"/>
                          <a:ea typeface="Calibri"/>
                          <a:cs typeface="Times New Roman"/>
                        </a:rPr>
                        <a:t>(16</a:t>
                      </a:r>
                      <a:r>
                        <a:rPr lang="ru-RU" sz="1800" i="0" baseline="30000" dirty="0">
                          <a:latin typeface="+mn-lt"/>
                          <a:ea typeface="Calibri"/>
                          <a:cs typeface="Times New Roman"/>
                        </a:rPr>
                        <a:t>*</a:t>
                      </a:r>
                      <a:r>
                        <a:rPr lang="ru-RU" sz="1800" i="1" dirty="0">
                          <a:latin typeface="+mn-lt"/>
                          <a:ea typeface="Calibri"/>
                          <a:cs typeface="Times New Roman"/>
                        </a:rPr>
                        <a:t>)</a:t>
                      </a: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latin typeface="+mn-lt"/>
                          <a:ea typeface="Calibri"/>
                          <a:cs typeface="Times New Roman"/>
                        </a:rPr>
                        <a:t>20.1±1.7</a:t>
                      </a: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+mn-lt"/>
                          <a:ea typeface="Calibri"/>
                          <a:cs typeface="Times New Roman"/>
                        </a:rPr>
                        <a:t>1591.2±129.3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9941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Cr </a:t>
                      </a:r>
                      <a:r>
                        <a:rPr lang="ru-RU" sz="1800" i="1" dirty="0">
                          <a:latin typeface="+mn-lt"/>
                          <a:ea typeface="Calibri"/>
                          <a:cs typeface="Times New Roman"/>
                        </a:rPr>
                        <a:t>(83)</a:t>
                      </a: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  <a:ea typeface="Calibri"/>
                          <a:cs typeface="Times New Roman"/>
                        </a:rPr>
                        <a:t>97.9±7.3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+mn-lt"/>
                          <a:ea typeface="Calibri"/>
                          <a:cs typeface="Times New Roman"/>
                        </a:rPr>
                        <a:t>154.1±12.5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9941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Ni </a:t>
                      </a:r>
                      <a:r>
                        <a:rPr lang="ru-RU" sz="1800" i="1" dirty="0">
                          <a:latin typeface="+mn-lt"/>
                          <a:ea typeface="Calibri"/>
                          <a:cs typeface="Times New Roman"/>
                        </a:rPr>
                        <a:t>(58)</a:t>
                      </a: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  <a:ea typeface="Calibri"/>
                          <a:cs typeface="Times New Roman"/>
                        </a:rPr>
                        <a:t>40.9±2.6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+mn-lt"/>
                          <a:ea typeface="Calibri"/>
                          <a:cs typeface="Times New Roman"/>
                        </a:rPr>
                        <a:t>80.5±10.0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19941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+mn-lt"/>
                          <a:ea typeface="Calibri"/>
                          <a:cs typeface="Times New Roman"/>
                        </a:rPr>
                        <a:t>Mn</a:t>
                      </a: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i="1" dirty="0">
                          <a:latin typeface="+mn-lt"/>
                          <a:ea typeface="Calibri"/>
                          <a:cs typeface="Times New Roman"/>
                        </a:rPr>
                        <a:t>(1000)</a:t>
                      </a: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  <a:ea typeface="Calibri"/>
                          <a:cs typeface="Times New Roman"/>
                        </a:rPr>
                        <a:t>230.4±66.9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  <a:ea typeface="Calibri"/>
                          <a:cs typeface="Times New Roman"/>
                        </a:rPr>
                        <a:t>426.1±</a:t>
                      </a:r>
                      <a:r>
                        <a:rPr lang="en-US" sz="1400" dirty="0">
                          <a:latin typeface="+mn-lt"/>
                          <a:ea typeface="Calibri"/>
                          <a:cs typeface="Times New Roman"/>
                        </a:rPr>
                        <a:t>51</a:t>
                      </a:r>
                      <a:r>
                        <a:rPr lang="ru-RU" sz="1400" dirty="0">
                          <a:latin typeface="+mn-lt"/>
                          <a:ea typeface="Calibri"/>
                          <a:cs typeface="Times New Roman"/>
                        </a:rPr>
                        <a:t>.0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19941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Cu </a:t>
                      </a:r>
                      <a:r>
                        <a:rPr lang="ru-RU" sz="1800" i="1" dirty="0">
                          <a:latin typeface="+mn-lt"/>
                          <a:ea typeface="Calibri"/>
                          <a:cs typeface="Times New Roman"/>
                        </a:rPr>
                        <a:t>(47)</a:t>
                      </a: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latin typeface="+mn-lt"/>
                          <a:ea typeface="Calibri"/>
                          <a:cs typeface="Times New Roman"/>
                        </a:rPr>
                        <a:t> 43.7±3.2</a:t>
                      </a: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+mn-lt"/>
                          <a:ea typeface="Calibri"/>
                          <a:cs typeface="Times New Roman"/>
                        </a:rPr>
                        <a:t>146.9±</a:t>
                      </a:r>
                      <a:r>
                        <a:rPr lang="en-US" sz="1400" b="1" dirty="0">
                          <a:latin typeface="+mn-lt"/>
                          <a:ea typeface="Calibri"/>
                          <a:cs typeface="Times New Roman"/>
                        </a:rPr>
                        <a:t>10</a:t>
                      </a:r>
                      <a:r>
                        <a:rPr lang="ru-RU" sz="1400" b="1" dirty="0">
                          <a:latin typeface="+mn-lt"/>
                          <a:ea typeface="Calibri"/>
                          <a:cs typeface="Times New Roman"/>
                        </a:rPr>
                        <a:t>.</a:t>
                      </a:r>
                      <a:r>
                        <a:rPr lang="en-US" sz="1400" b="1" dirty="0">
                          <a:latin typeface="+mn-lt"/>
                          <a:ea typeface="Calibri"/>
                          <a:cs typeface="Times New Roman"/>
                        </a:rPr>
                        <a:t>4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19941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Zn </a:t>
                      </a:r>
                      <a:r>
                        <a:rPr lang="ru-RU" sz="1800" i="1" dirty="0">
                          <a:latin typeface="+mn-lt"/>
                          <a:ea typeface="Calibri"/>
                          <a:cs typeface="Times New Roman"/>
                        </a:rPr>
                        <a:t>(83)</a:t>
                      </a: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n-lt"/>
                          <a:ea typeface="Calibri"/>
                          <a:cs typeface="Times New Roman"/>
                        </a:rPr>
                        <a:t>90,0±7,6 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+mn-lt"/>
                          <a:ea typeface="Calibri"/>
                          <a:cs typeface="Times New Roman"/>
                        </a:rPr>
                        <a:t>6</a:t>
                      </a:r>
                      <a:r>
                        <a:rPr lang="en-US" sz="1400" b="1" dirty="0">
                          <a:latin typeface="+mn-lt"/>
                          <a:ea typeface="Calibri"/>
                          <a:cs typeface="Times New Roman"/>
                        </a:rPr>
                        <a:t>6000</a:t>
                      </a:r>
                      <a:r>
                        <a:rPr lang="ru-RU" sz="1400" b="1" dirty="0">
                          <a:latin typeface="+mn-lt"/>
                          <a:ea typeface="Calibri"/>
                          <a:cs typeface="Times New Roman"/>
                        </a:rPr>
                        <a:t>±</a:t>
                      </a:r>
                      <a:r>
                        <a:rPr lang="en-US" sz="1400" b="1" dirty="0">
                          <a:latin typeface="+mn-lt"/>
                          <a:ea typeface="Calibri"/>
                          <a:cs typeface="Times New Roman"/>
                        </a:rPr>
                        <a:t>5903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19941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Cd </a:t>
                      </a:r>
                      <a:r>
                        <a:rPr lang="en-US" sz="1800" i="1" dirty="0">
                          <a:latin typeface="+mn-lt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ru-RU" sz="1800" i="1" dirty="0">
                          <a:latin typeface="+mn-lt"/>
                          <a:ea typeface="Calibri"/>
                          <a:cs typeface="Times New Roman"/>
                        </a:rPr>
                        <a:t>0.13</a:t>
                      </a:r>
                      <a:r>
                        <a:rPr lang="en-US" sz="1800" i="1" dirty="0">
                          <a:latin typeface="+mn-lt"/>
                          <a:ea typeface="Calibri"/>
                          <a:cs typeface="Times New Roman"/>
                        </a:rPr>
                        <a:t>)</a:t>
                      </a: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latin typeface="+mn-lt"/>
                          <a:ea typeface="Calibri"/>
                          <a:cs typeface="Times New Roman"/>
                        </a:rPr>
                        <a:t>0.2±0.003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+mn-lt"/>
                          <a:ea typeface="Calibri"/>
                          <a:cs typeface="Times New Roman"/>
                        </a:rPr>
                        <a:t>10.6±</a:t>
                      </a:r>
                      <a:r>
                        <a:rPr lang="en-US" sz="1400" b="1" dirty="0">
                          <a:latin typeface="+mn-lt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ru-RU" sz="1400" b="1" dirty="0">
                          <a:latin typeface="+mn-lt"/>
                          <a:ea typeface="Calibri"/>
                          <a:cs typeface="Times New Roman"/>
                        </a:rPr>
                        <a:t>.</a:t>
                      </a:r>
                      <a:r>
                        <a:rPr lang="en-US" sz="1400" b="1" dirty="0"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74749" y="6499495"/>
            <a:ext cx="938868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573088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/>
              <a:t>(*) lithosphere </a:t>
            </a:r>
            <a:r>
              <a:rPr lang="en-US" sz="1600" dirty="0" err="1"/>
              <a:t>clark</a:t>
            </a:r>
            <a:r>
              <a:rPr lang="en-US" sz="1600" dirty="0"/>
              <a:t> (</a:t>
            </a:r>
            <a:r>
              <a:rPr lang="en-US" sz="1600" dirty="0" err="1"/>
              <a:t>Vinogradov</a:t>
            </a:r>
            <a:r>
              <a:rPr lang="en-US" sz="1600" dirty="0"/>
              <a:t>, 1957); excesses over the </a:t>
            </a:r>
            <a:r>
              <a:rPr lang="en-US" sz="1600" dirty="0" err="1"/>
              <a:t>clarks</a:t>
            </a:r>
            <a:r>
              <a:rPr lang="en-US" sz="1600" dirty="0"/>
              <a:t> are highlighted in bold</a:t>
            </a:r>
            <a:endParaRPr lang="ru-RU" sz="1600" dirty="0"/>
          </a:p>
          <a:p>
            <a:pPr indent="573088" fontAlgn="base">
              <a:spcBef>
                <a:spcPct val="0"/>
              </a:spcBef>
              <a:spcAft>
                <a:spcPct val="0"/>
              </a:spcAft>
            </a:pP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13" y="-692"/>
            <a:ext cx="2544805" cy="669995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8499948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" y="0"/>
            <a:ext cx="3276000" cy="66930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229898" y="0"/>
            <a:ext cx="8974102" cy="66930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74749" y="6480000"/>
            <a:ext cx="10809322" cy="396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229898" y="0"/>
            <a:ext cx="8947086" cy="626701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Mineralogy composition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Fluvisol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 (background soil D0) and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Technosols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 (D4) of the investigated monitoring plots, %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>
          <a:xfrm>
            <a:off x="11184071" y="6480000"/>
            <a:ext cx="1008000" cy="396000"/>
          </a:xfrm>
          <a:solidFill>
            <a:schemeClr val="tx2"/>
          </a:solidFill>
          <a:ln>
            <a:noFill/>
          </a:ln>
        </p:spPr>
        <p:txBody>
          <a:bodyPr/>
          <a:lstStyle/>
          <a:p>
            <a:pPr algn="ctr"/>
            <a:fld id="{4C490123-03B8-475A-971B-402440F08C6B}" type="slidenum">
              <a:rPr lang="ru-RU" sz="1400" smtClean="0">
                <a:solidFill>
                  <a:schemeClr val="bg1"/>
                </a:solidFill>
              </a:rPr>
              <a:pPr algn="ctr"/>
              <a:t>4</a:t>
            </a:fld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" y="6480000"/>
            <a:ext cx="374748" cy="396000"/>
          </a:xfrm>
          <a:prstGeom prst="rect">
            <a:avLst/>
          </a:prstGeom>
          <a:solidFill>
            <a:schemeClr val="tx2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ambria" panose="02040503050406030204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884625" y="6434784"/>
            <a:ext cx="786089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1200" dirty="0"/>
              <a:t>*(</a:t>
            </a:r>
            <a:r>
              <a:rPr lang="en-US" sz="1200" dirty="0" err="1"/>
              <a:t>tr</a:t>
            </a:r>
            <a:r>
              <a:rPr lang="en-US" sz="1200" dirty="0"/>
              <a:t>) traces</a:t>
            </a:r>
          </a:p>
          <a:p>
            <a:r>
              <a:rPr lang="en-US" sz="1200" dirty="0"/>
              <a:t>**(</a:t>
            </a:r>
            <a:r>
              <a:rPr lang="en-US" sz="1200" dirty="0" err="1"/>
              <a:t>nd</a:t>
            </a:r>
            <a:r>
              <a:rPr lang="en-US" sz="1200" dirty="0"/>
              <a:t>) not detected</a:t>
            </a:r>
            <a:endParaRPr lang="ru-RU" sz="1200" dirty="0"/>
          </a:p>
          <a:p>
            <a:r>
              <a:rPr lang="en-US" dirty="0"/>
              <a:t> </a:t>
            </a:r>
            <a:endParaRPr lang="ru-RU" dirty="0"/>
          </a:p>
          <a:p>
            <a:pPr marL="0" marR="0" lvl="0" indent="5730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6853643"/>
              </p:ext>
            </p:extLst>
          </p:nvPr>
        </p:nvGraphicFramePr>
        <p:xfrm>
          <a:off x="232907" y="1211372"/>
          <a:ext cx="11766438" cy="34377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51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73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04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01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264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920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0066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7126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9044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1950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80225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3835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52416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53691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381914">
                <a:tc rowSpan="3">
                  <a:txBody>
                    <a:bodyPr/>
                    <a:lstStyle/>
                    <a:p>
                      <a:pPr algn="ctr"/>
                      <a:r>
                        <a:rPr lang="en-US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Sample</a:t>
                      </a:r>
                      <a:endParaRPr lang="ru-RU" sz="2000" dirty="0"/>
                    </a:p>
                  </a:txBody>
                  <a:tcPr vert="vert270" anchor="ctr"/>
                </a:tc>
                <a:tc gridSpan="9"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Terrigenic</a:t>
                      </a:r>
                      <a:r>
                        <a:rPr lang="en-US" dirty="0"/>
                        <a:t> minerals</a:t>
                      </a:r>
                      <a:endParaRPr lang="ru-RU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 gridSpan="4"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Autigenic</a:t>
                      </a:r>
                      <a:r>
                        <a:rPr lang="en-US" dirty="0"/>
                        <a:t> minerals</a:t>
                      </a:r>
                      <a:endParaRPr lang="ru-RU" dirty="0"/>
                    </a:p>
                  </a:txBody>
                  <a:tcPr anchor="ctr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91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Stable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/>
                        <a:t>Unstable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97812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Rutil</a:t>
                      </a:r>
                      <a:endParaRPr lang="ru-RU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Zircon</a:t>
                      </a:r>
                      <a:endParaRPr lang="ru-RU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lmenite</a:t>
                      </a:r>
                      <a:endParaRPr lang="ru-RU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Kyanit</a:t>
                      </a:r>
                      <a:endParaRPr lang="ru-RU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Staurolite</a:t>
                      </a:r>
                      <a:endParaRPr lang="ru-RU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Amphibole</a:t>
                      </a:r>
                      <a:endParaRPr lang="ru-RU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Muscovite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biotite</a:t>
                      </a:r>
                      <a:endParaRPr lang="ru-RU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Magnetite, hematite</a:t>
                      </a:r>
                      <a:endParaRPr lang="ru-RU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Pyroxene</a:t>
                      </a:r>
                      <a:endParaRPr lang="ru-RU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Iron hydroxides</a:t>
                      </a:r>
                      <a:endParaRPr lang="ru-RU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Pyrite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marcasite</a:t>
                      </a:r>
                      <a:endParaRPr lang="ru-RU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Carbonates</a:t>
                      </a:r>
                      <a:endParaRPr lang="ru-RU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Sulfates</a:t>
                      </a:r>
                      <a:endParaRPr lang="ru-RU" dirty="0"/>
                    </a:p>
                  </a:txBody>
                  <a:tcPr vert="vert27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41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D0 (Control)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</a:t>
                      </a: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nd</a:t>
                      </a: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**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н/</a:t>
                      </a:r>
                      <a:r>
                        <a:rPr lang="ru-RU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57.0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13.0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5.0</a:t>
                      </a: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9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lang="ru-RU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12.0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nd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nd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nd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nd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20.0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60.0</a:t>
                      </a: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13" y="-692"/>
            <a:ext cx="2544805" cy="669995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9469780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" y="0"/>
            <a:ext cx="3276000" cy="66930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229898" y="0"/>
            <a:ext cx="8974102" cy="66930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80219" y="6480000"/>
            <a:ext cx="10903852" cy="396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031037" y="76574"/>
            <a:ext cx="8657034" cy="811367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Method of Sequential extraction</a:t>
            </a:r>
          </a:p>
          <a:p>
            <a:pPr algn="ctr"/>
            <a:endParaRPr lang="ru-RU" sz="2400" b="1" dirty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>
          <a:xfrm>
            <a:off x="11184071" y="6480000"/>
            <a:ext cx="1008000" cy="396000"/>
          </a:xfrm>
          <a:solidFill>
            <a:schemeClr val="tx2"/>
          </a:solidFill>
          <a:ln>
            <a:noFill/>
          </a:ln>
        </p:spPr>
        <p:txBody>
          <a:bodyPr/>
          <a:lstStyle/>
          <a:p>
            <a:pPr algn="ctr"/>
            <a:fld id="{4C490123-03B8-475A-971B-402440F08C6B}" type="slidenum">
              <a:rPr lang="ru-RU" sz="1400" smtClean="0">
                <a:solidFill>
                  <a:schemeClr val="bg1"/>
                </a:solidFill>
              </a:rPr>
              <a:pPr algn="ctr"/>
              <a:t>5</a:t>
            </a:fld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" y="6480000"/>
            <a:ext cx="374748" cy="396000"/>
          </a:xfrm>
          <a:prstGeom prst="rect">
            <a:avLst/>
          </a:prstGeom>
          <a:solidFill>
            <a:schemeClr val="tx2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ambria" panose="0204050305040603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45611" y="2689121"/>
            <a:ext cx="8657034" cy="442035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spAutoFit/>
          </a:bodyPr>
          <a:lstStyle/>
          <a:p>
            <a:pPr algn="ctr"/>
            <a:endParaRPr lang="ru-RU" sz="2400" b="1" dirty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6697" y="6483094"/>
            <a:ext cx="10574593" cy="749812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lang="en-US" sz="2000" dirty="0">
                <a:latin typeface="Arial Narrow" pitchFamily="34" charset="0"/>
              </a:rPr>
              <a:t>BCR three-stage sequential extraction scheme</a:t>
            </a:r>
            <a:r>
              <a:rPr lang="ru-RU" sz="2000" dirty="0">
                <a:latin typeface="Arial Narrow" pitchFamily="34" charset="0"/>
              </a:rPr>
              <a:t>  </a:t>
            </a:r>
          </a:p>
          <a:p>
            <a:pPr algn="ctr"/>
            <a:endParaRPr lang="ru-RU" sz="2400" b="1" dirty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2783295"/>
              </p:ext>
            </p:extLst>
          </p:nvPr>
        </p:nvGraphicFramePr>
        <p:xfrm>
          <a:off x="1974645" y="779283"/>
          <a:ext cx="8128000" cy="55108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5193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Extraction stage and heavy</a:t>
                      </a:r>
                      <a:r>
                        <a:rPr lang="en-US" sz="2000" baseline="0" dirty="0"/>
                        <a:t> metal</a:t>
                      </a:r>
                      <a:r>
                        <a:rPr lang="en-US" sz="2000" dirty="0"/>
                        <a:t> fractions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Extracts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4139">
                <a:tc>
                  <a:txBody>
                    <a:bodyPr/>
                    <a:lstStyle/>
                    <a:p>
                      <a:pPr algn="l"/>
                      <a:r>
                        <a:rPr lang="en-US" b="1" dirty="0"/>
                        <a:t>First: </a:t>
                      </a:r>
                      <a:r>
                        <a:rPr lang="en-US" dirty="0"/>
                        <a:t>Water soluble, exchangeable and carbonate bound fraction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extraction with 0.11 </a:t>
                      </a:r>
                      <a:r>
                        <a:rPr lang="en-US" dirty="0" err="1"/>
                        <a:t>mol</a:t>
                      </a:r>
                      <a:r>
                        <a:rPr lang="en-US" dirty="0"/>
                        <a:t>/dm3 of acetic acid for 16 h at 22 ± 5 °C with constant stirring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4139">
                <a:tc>
                  <a:txBody>
                    <a:bodyPr/>
                    <a:lstStyle/>
                    <a:p>
                      <a:pPr algn="l"/>
                      <a:r>
                        <a:rPr lang="en-US" b="1" dirty="0"/>
                        <a:t>Second: </a:t>
                      </a:r>
                      <a:r>
                        <a:rPr lang="en-US" dirty="0"/>
                        <a:t>Reducible fraction (Iron/manganese </a:t>
                      </a:r>
                      <a:r>
                        <a:rPr lang="en-US" dirty="0" err="1"/>
                        <a:t>oxyhydroxides</a:t>
                      </a:r>
                      <a:r>
                        <a:rPr lang="en-US" dirty="0"/>
                        <a:t>)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extraction with 0.1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mol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/dm</a:t>
                      </a:r>
                      <a:r>
                        <a:rPr lang="en-US" sz="180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Na</a:t>
                      </a:r>
                      <a:r>
                        <a:rPr lang="en-US" sz="1800" kern="1200" baseline="-25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OH·HCl during 16 h with continuous stirring at pH = 2 (with the HNO</a:t>
                      </a:r>
                      <a:r>
                        <a:rPr lang="en-US" sz="1800" kern="1200" baseline="-25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input)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24139">
                <a:tc>
                  <a:txBody>
                    <a:bodyPr/>
                    <a:lstStyle/>
                    <a:p>
                      <a:pPr algn="l"/>
                      <a:r>
                        <a:rPr lang="en-US" b="1" dirty="0"/>
                        <a:t>Third: </a:t>
                      </a:r>
                      <a:r>
                        <a:rPr lang="en-US" dirty="0" err="1"/>
                        <a:t>Oxidizable</a:t>
                      </a:r>
                      <a:r>
                        <a:rPr lang="en-US" dirty="0"/>
                        <a:t> fraction (Organic matter and sulfides)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1) 2 h in water bath at temperature 85±2 ºC, dispersion H₂O₂ at pH = 2</a:t>
                      </a:r>
                    </a:p>
                    <a:p>
                      <a:r>
                        <a:rPr lang="en-US" dirty="0"/>
                        <a:t>2) 16 h in water bath at temperature 22 ± 2 </a:t>
                      </a:r>
                      <a:r>
                        <a:rPr lang="en-US" dirty="0" err="1"/>
                        <a:t>oC</a:t>
                      </a:r>
                      <a:r>
                        <a:rPr lang="en-US" dirty="0"/>
                        <a:t>, continuous stirring, dispersion 1.0 </a:t>
                      </a:r>
                      <a:r>
                        <a:rPr lang="en-US" dirty="0" err="1"/>
                        <a:t>mol</a:t>
                      </a:r>
                      <a:r>
                        <a:rPr lang="en-US" dirty="0"/>
                        <a:t>/dm³</a:t>
                      </a:r>
                      <a:r>
                        <a:rPr lang="ru-RU" dirty="0"/>
                        <a:t> </a:t>
                      </a:r>
                      <a:r>
                        <a:rPr lang="en-US" dirty="0" err="1"/>
                        <a:t>NH₄OAc</a:t>
                      </a:r>
                      <a:r>
                        <a:rPr lang="en-US" dirty="0"/>
                        <a:t>(CH₃COOHNH₄) at pH = 2 (with the HNO3 input)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24139">
                <a:tc>
                  <a:txBody>
                    <a:bodyPr/>
                    <a:lstStyle/>
                    <a:p>
                      <a:pPr algn="l"/>
                      <a:r>
                        <a:rPr lang="en-US" b="1" dirty="0"/>
                        <a:t>Residual:</a:t>
                      </a:r>
                      <a:r>
                        <a:rPr lang="en-US" dirty="0"/>
                        <a:t> residual fraction (soluble in oxidative acids)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includes dispersed metals with a mixture of concentrated hot acids HNO₃ and </a:t>
                      </a:r>
                      <a:r>
                        <a:rPr lang="en-US" dirty="0" err="1"/>
                        <a:t>HCl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13" y="-692"/>
            <a:ext cx="2544805" cy="669995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8499948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" y="0"/>
            <a:ext cx="3276000" cy="66930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276002" y="0"/>
            <a:ext cx="8927998" cy="66930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24465" y="6474281"/>
            <a:ext cx="10884309" cy="40171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2863338" y="76574"/>
            <a:ext cx="8681581" cy="442035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Methods of study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>
          <a:xfrm>
            <a:off x="11184071" y="6480000"/>
            <a:ext cx="1008000" cy="396000"/>
          </a:xfrm>
          <a:solidFill>
            <a:schemeClr val="tx2"/>
          </a:solidFill>
          <a:ln>
            <a:noFill/>
          </a:ln>
        </p:spPr>
        <p:txBody>
          <a:bodyPr/>
          <a:lstStyle/>
          <a:p>
            <a:pPr algn="ctr"/>
            <a:fld id="{4C490123-03B8-475A-971B-402440F08C6B}" type="slidenum">
              <a:rPr lang="ru-RU" sz="1400" smtClean="0">
                <a:solidFill>
                  <a:schemeClr val="bg1"/>
                </a:solidFill>
              </a:rPr>
              <a:pPr algn="ctr"/>
              <a:t>6</a:t>
            </a:fld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" y="6480000"/>
            <a:ext cx="374748" cy="396000"/>
          </a:xfrm>
          <a:prstGeom prst="rect">
            <a:avLst/>
          </a:prstGeom>
          <a:solidFill>
            <a:schemeClr val="tx2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ambria" panose="020405030504060302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74749" y="6413893"/>
            <a:ext cx="10921405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300" dirty="0" err="1"/>
              <a:t>The</a:t>
            </a:r>
            <a:r>
              <a:rPr lang="ru-RU" sz="1300" dirty="0"/>
              <a:t> </a:t>
            </a:r>
            <a:r>
              <a:rPr lang="ru-RU" sz="1300" dirty="0" err="1"/>
              <a:t>accumulation</a:t>
            </a:r>
            <a:r>
              <a:rPr lang="ru-RU" sz="1300" dirty="0"/>
              <a:t> </a:t>
            </a:r>
            <a:r>
              <a:rPr lang="ru-RU" sz="1300" dirty="0" err="1"/>
              <a:t>and</a:t>
            </a:r>
            <a:r>
              <a:rPr lang="ru-RU" sz="1300" dirty="0"/>
              <a:t> </a:t>
            </a:r>
            <a:r>
              <a:rPr lang="ru-RU" sz="1300" dirty="0" err="1"/>
              <a:t>speciation</a:t>
            </a:r>
            <a:r>
              <a:rPr lang="ru-RU" sz="1300" dirty="0"/>
              <a:t> </a:t>
            </a:r>
            <a:r>
              <a:rPr lang="ru-RU" sz="1300" dirty="0" err="1"/>
              <a:t>of</a:t>
            </a:r>
            <a:r>
              <a:rPr lang="ru-RU" sz="1300" dirty="0"/>
              <a:t> </a:t>
            </a:r>
            <a:r>
              <a:rPr lang="ru-RU" sz="1300" dirty="0" err="1"/>
              <a:t>Zn</a:t>
            </a:r>
            <a:r>
              <a:rPr lang="ru-RU" sz="1300" dirty="0"/>
              <a:t> </a:t>
            </a:r>
            <a:r>
              <a:rPr lang="en-US" sz="1300" dirty="0"/>
              <a:t>and Cu</a:t>
            </a:r>
            <a:r>
              <a:rPr lang="ru-RU" sz="1300" dirty="0"/>
              <a:t> </a:t>
            </a:r>
            <a:r>
              <a:rPr lang="ru-RU" sz="1300" dirty="0" err="1"/>
              <a:t>technogenically</a:t>
            </a:r>
            <a:r>
              <a:rPr lang="ru-RU" sz="1300" dirty="0"/>
              <a:t> </a:t>
            </a:r>
            <a:r>
              <a:rPr lang="ru-RU" sz="1300" dirty="0" err="1"/>
              <a:t>man-transformed</a:t>
            </a:r>
            <a:r>
              <a:rPr lang="ru-RU" sz="1300" dirty="0"/>
              <a:t> </a:t>
            </a:r>
            <a:r>
              <a:rPr lang="ru-RU" sz="1300" dirty="0" err="1"/>
              <a:t>soils</a:t>
            </a:r>
            <a:r>
              <a:rPr lang="ru-RU" sz="1300" dirty="0"/>
              <a:t> </a:t>
            </a:r>
            <a:r>
              <a:rPr lang="ru-RU" sz="1300" dirty="0" err="1"/>
              <a:t>within</a:t>
            </a:r>
            <a:r>
              <a:rPr lang="ru-RU" sz="1300" dirty="0"/>
              <a:t> </a:t>
            </a:r>
            <a:r>
              <a:rPr lang="ru-RU" sz="1300" dirty="0" err="1"/>
              <a:t>the</a:t>
            </a:r>
            <a:r>
              <a:rPr lang="ru-RU" sz="1300" dirty="0"/>
              <a:t> </a:t>
            </a:r>
            <a:r>
              <a:rPr lang="ru-RU" sz="1300" dirty="0" err="1"/>
              <a:t>anomaly</a:t>
            </a:r>
            <a:r>
              <a:rPr lang="ru-RU" sz="1300" dirty="0"/>
              <a:t> </a:t>
            </a:r>
            <a:r>
              <a:rPr lang="ru-RU" sz="1300" dirty="0" err="1"/>
              <a:t>zone</a:t>
            </a:r>
            <a:r>
              <a:rPr lang="ru-RU" sz="1300" dirty="0"/>
              <a:t>  </a:t>
            </a:r>
            <a:r>
              <a:rPr lang="ru-RU" sz="1300" dirty="0" err="1"/>
              <a:t>were</a:t>
            </a:r>
            <a:r>
              <a:rPr lang="ru-RU" sz="1300" dirty="0"/>
              <a:t> </a:t>
            </a:r>
            <a:r>
              <a:rPr lang="ru-RU" sz="1300" dirty="0" err="1"/>
              <a:t>studied</a:t>
            </a:r>
            <a:r>
              <a:rPr lang="ru-RU" sz="1300" dirty="0"/>
              <a:t> </a:t>
            </a:r>
            <a:r>
              <a:rPr lang="ru-RU" sz="1300" dirty="0" err="1"/>
              <a:t>using</a:t>
            </a:r>
            <a:r>
              <a:rPr lang="ru-RU" sz="1300" dirty="0"/>
              <a:t> a </a:t>
            </a:r>
            <a:r>
              <a:rPr lang="ru-RU" sz="1300" dirty="0" err="1"/>
              <a:t>direct</a:t>
            </a:r>
            <a:r>
              <a:rPr lang="ru-RU" sz="1300" dirty="0"/>
              <a:t> </a:t>
            </a:r>
            <a:endParaRPr lang="en-US" sz="1300" dirty="0"/>
          </a:p>
          <a:p>
            <a:pPr algn="ctr"/>
            <a:r>
              <a:rPr lang="en-US" sz="1300" dirty="0"/>
              <a:t>n</a:t>
            </a:r>
            <a:r>
              <a:rPr lang="ru-RU" sz="1300" dirty="0" err="1"/>
              <a:t>ondestructive</a:t>
            </a:r>
            <a:r>
              <a:rPr lang="en-US" sz="1300" dirty="0"/>
              <a:t> </a:t>
            </a:r>
            <a:r>
              <a:rPr lang="ru-RU" sz="1300" dirty="0"/>
              <a:t> </a:t>
            </a:r>
            <a:r>
              <a:rPr lang="ru-RU" sz="1300" dirty="0" err="1"/>
              <a:t>physical</a:t>
            </a:r>
            <a:r>
              <a:rPr lang="ru-RU" sz="1300" dirty="0"/>
              <a:t> </a:t>
            </a:r>
            <a:r>
              <a:rPr lang="ru-RU" sz="1300" dirty="0" err="1"/>
              <a:t>methods</a:t>
            </a:r>
            <a:endParaRPr lang="ru-RU" sz="1300" dirty="0"/>
          </a:p>
        </p:txBody>
      </p:sp>
      <p:sp>
        <p:nvSpPr>
          <p:cNvPr id="18" name="Freeform 14"/>
          <p:cNvSpPr/>
          <p:nvPr/>
        </p:nvSpPr>
        <p:spPr>
          <a:xfrm>
            <a:off x="324465" y="1143610"/>
            <a:ext cx="6116436" cy="1200654"/>
          </a:xfrm>
          <a:custGeom>
            <a:avLst/>
            <a:gdLst>
              <a:gd name="connsiteX0" fmla="*/ 0 w 5632704"/>
              <a:gd name="connsiteY0" fmla="*/ 81941 h 819410"/>
              <a:gd name="connsiteX1" fmla="*/ 81941 w 5632704"/>
              <a:gd name="connsiteY1" fmla="*/ 0 h 819410"/>
              <a:gd name="connsiteX2" fmla="*/ 5550763 w 5632704"/>
              <a:gd name="connsiteY2" fmla="*/ 0 h 819410"/>
              <a:gd name="connsiteX3" fmla="*/ 5632704 w 5632704"/>
              <a:gd name="connsiteY3" fmla="*/ 81941 h 819410"/>
              <a:gd name="connsiteX4" fmla="*/ 5632704 w 5632704"/>
              <a:gd name="connsiteY4" fmla="*/ 737469 h 819410"/>
              <a:gd name="connsiteX5" fmla="*/ 5550763 w 5632704"/>
              <a:gd name="connsiteY5" fmla="*/ 819410 h 819410"/>
              <a:gd name="connsiteX6" fmla="*/ 81941 w 5632704"/>
              <a:gd name="connsiteY6" fmla="*/ 819410 h 819410"/>
              <a:gd name="connsiteX7" fmla="*/ 0 w 5632704"/>
              <a:gd name="connsiteY7" fmla="*/ 737469 h 819410"/>
              <a:gd name="connsiteX8" fmla="*/ 0 w 5632704"/>
              <a:gd name="connsiteY8" fmla="*/ 81941 h 819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32704" h="819410">
                <a:moveTo>
                  <a:pt x="0" y="81941"/>
                </a:moveTo>
                <a:cubicBezTo>
                  <a:pt x="0" y="36686"/>
                  <a:pt x="36686" y="0"/>
                  <a:pt x="81941" y="0"/>
                </a:cubicBezTo>
                <a:lnTo>
                  <a:pt x="5550763" y="0"/>
                </a:lnTo>
                <a:cubicBezTo>
                  <a:pt x="5596018" y="0"/>
                  <a:pt x="5632704" y="36686"/>
                  <a:pt x="5632704" y="81941"/>
                </a:cubicBezTo>
                <a:lnTo>
                  <a:pt x="5632704" y="737469"/>
                </a:lnTo>
                <a:cubicBezTo>
                  <a:pt x="5632704" y="782724"/>
                  <a:pt x="5596018" y="819410"/>
                  <a:pt x="5550763" y="819410"/>
                </a:cubicBezTo>
                <a:lnTo>
                  <a:pt x="81941" y="819410"/>
                </a:lnTo>
                <a:cubicBezTo>
                  <a:pt x="36686" y="819410"/>
                  <a:pt x="0" y="782724"/>
                  <a:pt x="0" y="737469"/>
                </a:cubicBezTo>
                <a:lnTo>
                  <a:pt x="0" y="81941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3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5440" tIns="115440" rIns="1068681" bIns="115440" numCol="1" spcCol="1270" anchor="ctr" anchorCtr="0">
            <a:noAutofit/>
          </a:bodyPr>
          <a:lstStyle/>
          <a:p>
            <a:pPr lvl="0" algn="ctr"/>
            <a:endParaRPr lang="en-US" sz="2400" dirty="0"/>
          </a:p>
          <a:p>
            <a:pPr lvl="0" algn="ctr"/>
            <a:r>
              <a:rPr lang="en-US" sz="2400" dirty="0"/>
              <a:t>            X-ray Absorption Spectroscopy </a:t>
            </a:r>
          </a:p>
          <a:p>
            <a:pPr lvl="0" algn="ctr"/>
            <a:r>
              <a:rPr lang="en-US" sz="2400" dirty="0"/>
              <a:t>             (XANES and EXAFS)</a:t>
            </a:r>
          </a:p>
          <a:p>
            <a:pPr lvl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 dirty="0">
              <a:latin typeface="+mj-lt"/>
            </a:endParaRPr>
          </a:p>
        </p:txBody>
      </p:sp>
      <p:sp>
        <p:nvSpPr>
          <p:cNvPr id="23" name="Freeform 14"/>
          <p:cNvSpPr/>
          <p:nvPr/>
        </p:nvSpPr>
        <p:spPr>
          <a:xfrm>
            <a:off x="1371112" y="2654652"/>
            <a:ext cx="5806337" cy="1257923"/>
          </a:xfrm>
          <a:custGeom>
            <a:avLst/>
            <a:gdLst>
              <a:gd name="connsiteX0" fmla="*/ 0 w 5632704"/>
              <a:gd name="connsiteY0" fmla="*/ 81941 h 819410"/>
              <a:gd name="connsiteX1" fmla="*/ 81941 w 5632704"/>
              <a:gd name="connsiteY1" fmla="*/ 0 h 819410"/>
              <a:gd name="connsiteX2" fmla="*/ 5550763 w 5632704"/>
              <a:gd name="connsiteY2" fmla="*/ 0 h 819410"/>
              <a:gd name="connsiteX3" fmla="*/ 5632704 w 5632704"/>
              <a:gd name="connsiteY3" fmla="*/ 81941 h 819410"/>
              <a:gd name="connsiteX4" fmla="*/ 5632704 w 5632704"/>
              <a:gd name="connsiteY4" fmla="*/ 737469 h 819410"/>
              <a:gd name="connsiteX5" fmla="*/ 5550763 w 5632704"/>
              <a:gd name="connsiteY5" fmla="*/ 819410 h 819410"/>
              <a:gd name="connsiteX6" fmla="*/ 81941 w 5632704"/>
              <a:gd name="connsiteY6" fmla="*/ 819410 h 819410"/>
              <a:gd name="connsiteX7" fmla="*/ 0 w 5632704"/>
              <a:gd name="connsiteY7" fmla="*/ 737469 h 819410"/>
              <a:gd name="connsiteX8" fmla="*/ 0 w 5632704"/>
              <a:gd name="connsiteY8" fmla="*/ 81941 h 819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32704" h="819410">
                <a:moveTo>
                  <a:pt x="0" y="81941"/>
                </a:moveTo>
                <a:cubicBezTo>
                  <a:pt x="0" y="36686"/>
                  <a:pt x="36686" y="0"/>
                  <a:pt x="81941" y="0"/>
                </a:cubicBezTo>
                <a:lnTo>
                  <a:pt x="5550763" y="0"/>
                </a:lnTo>
                <a:cubicBezTo>
                  <a:pt x="5596018" y="0"/>
                  <a:pt x="5632704" y="36686"/>
                  <a:pt x="5632704" y="81941"/>
                </a:cubicBezTo>
                <a:lnTo>
                  <a:pt x="5632704" y="737469"/>
                </a:lnTo>
                <a:cubicBezTo>
                  <a:pt x="5632704" y="782724"/>
                  <a:pt x="5596018" y="819410"/>
                  <a:pt x="5550763" y="819410"/>
                </a:cubicBezTo>
                <a:lnTo>
                  <a:pt x="81941" y="819410"/>
                </a:lnTo>
                <a:cubicBezTo>
                  <a:pt x="36686" y="819410"/>
                  <a:pt x="0" y="782724"/>
                  <a:pt x="0" y="737469"/>
                </a:cubicBezTo>
                <a:lnTo>
                  <a:pt x="0" y="81941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3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5440" tIns="115440" rIns="1068681" bIns="115440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dirty="0"/>
          </a:p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/>
              <a:t>               X-ray Diffraction (XRD)</a:t>
            </a:r>
          </a:p>
          <a:p>
            <a:pPr lvl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 dirty="0">
              <a:latin typeface="+mj-lt"/>
            </a:endParaRPr>
          </a:p>
        </p:txBody>
      </p:sp>
      <p:sp>
        <p:nvSpPr>
          <p:cNvPr id="25" name="Freeform 14"/>
          <p:cNvSpPr/>
          <p:nvPr/>
        </p:nvSpPr>
        <p:spPr>
          <a:xfrm>
            <a:off x="374749" y="4259486"/>
            <a:ext cx="6207435" cy="1413458"/>
          </a:xfrm>
          <a:custGeom>
            <a:avLst/>
            <a:gdLst>
              <a:gd name="connsiteX0" fmla="*/ 0 w 5632704"/>
              <a:gd name="connsiteY0" fmla="*/ 81941 h 819410"/>
              <a:gd name="connsiteX1" fmla="*/ 81941 w 5632704"/>
              <a:gd name="connsiteY1" fmla="*/ 0 h 819410"/>
              <a:gd name="connsiteX2" fmla="*/ 5550763 w 5632704"/>
              <a:gd name="connsiteY2" fmla="*/ 0 h 819410"/>
              <a:gd name="connsiteX3" fmla="*/ 5632704 w 5632704"/>
              <a:gd name="connsiteY3" fmla="*/ 81941 h 819410"/>
              <a:gd name="connsiteX4" fmla="*/ 5632704 w 5632704"/>
              <a:gd name="connsiteY4" fmla="*/ 737469 h 819410"/>
              <a:gd name="connsiteX5" fmla="*/ 5550763 w 5632704"/>
              <a:gd name="connsiteY5" fmla="*/ 819410 h 819410"/>
              <a:gd name="connsiteX6" fmla="*/ 81941 w 5632704"/>
              <a:gd name="connsiteY6" fmla="*/ 819410 h 819410"/>
              <a:gd name="connsiteX7" fmla="*/ 0 w 5632704"/>
              <a:gd name="connsiteY7" fmla="*/ 737469 h 819410"/>
              <a:gd name="connsiteX8" fmla="*/ 0 w 5632704"/>
              <a:gd name="connsiteY8" fmla="*/ 81941 h 819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32704" h="819410">
                <a:moveTo>
                  <a:pt x="0" y="81941"/>
                </a:moveTo>
                <a:cubicBezTo>
                  <a:pt x="0" y="36686"/>
                  <a:pt x="36686" y="0"/>
                  <a:pt x="81941" y="0"/>
                </a:cubicBezTo>
                <a:lnTo>
                  <a:pt x="5550763" y="0"/>
                </a:lnTo>
                <a:cubicBezTo>
                  <a:pt x="5596018" y="0"/>
                  <a:pt x="5632704" y="36686"/>
                  <a:pt x="5632704" y="81941"/>
                </a:cubicBezTo>
                <a:lnTo>
                  <a:pt x="5632704" y="737469"/>
                </a:lnTo>
                <a:cubicBezTo>
                  <a:pt x="5632704" y="782724"/>
                  <a:pt x="5596018" y="819410"/>
                  <a:pt x="5550763" y="819410"/>
                </a:cubicBezTo>
                <a:lnTo>
                  <a:pt x="81941" y="819410"/>
                </a:lnTo>
                <a:cubicBezTo>
                  <a:pt x="36686" y="819410"/>
                  <a:pt x="0" y="782724"/>
                  <a:pt x="0" y="737469"/>
                </a:cubicBezTo>
                <a:lnTo>
                  <a:pt x="0" y="81941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3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15440" rIns="36000" bIns="115440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dirty="0"/>
          </a:p>
          <a:p>
            <a:pPr algn="ctr" defTabSz="1066800">
              <a:lnSpc>
                <a:spcPct val="90000"/>
              </a:lnSpc>
              <a:spcBef>
                <a:spcPct val="0"/>
              </a:spcBef>
            </a:pPr>
            <a:r>
              <a:rPr lang="en-US" sz="2400" dirty="0"/>
              <a:t> Scanning Electron Microscopy (SEM) and energy-dispersive X-ray (EDX) spectroscopy</a:t>
            </a:r>
          </a:p>
          <a:p>
            <a:pPr lvl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 dirty="0">
              <a:latin typeface="+mj-lt"/>
            </a:endParaRPr>
          </a:p>
        </p:txBody>
      </p:sp>
      <p:pic>
        <p:nvPicPr>
          <p:cNvPr id="26" name="Рисунок 2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7743" y="1319946"/>
            <a:ext cx="4443812" cy="2394823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27" name="Text Box 4"/>
          <p:cNvSpPr txBox="1">
            <a:spLocks noChangeArrowheads="1"/>
          </p:cNvSpPr>
          <p:nvPr/>
        </p:nvSpPr>
        <p:spPr bwMode="auto">
          <a:xfrm>
            <a:off x="7758000" y="3704961"/>
            <a:ext cx="4320480" cy="586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ru-RU" sz="1600" dirty="0">
                <a:latin typeface="+mn-lt"/>
                <a:cs typeface="Times New Roman" pitchFamily="18" charset="0"/>
              </a:rPr>
              <a:t>Fragment of a large ring of the </a:t>
            </a:r>
            <a:r>
              <a:rPr lang="en-US" altLang="ru-RU" sz="1600" dirty="0" err="1">
                <a:latin typeface="+mn-lt"/>
                <a:cs typeface="Times New Roman" pitchFamily="18" charset="0"/>
              </a:rPr>
              <a:t>Kurchatov</a:t>
            </a:r>
            <a:r>
              <a:rPr lang="en-US" altLang="ru-RU" sz="1600" dirty="0">
                <a:latin typeface="+mn-lt"/>
                <a:cs typeface="Times New Roman" pitchFamily="18" charset="0"/>
              </a:rPr>
              <a:t> synchrotron</a:t>
            </a:r>
            <a:endParaRPr lang="ru-RU" altLang="ru-RU" sz="1600" dirty="0">
              <a:latin typeface="+mn-lt"/>
              <a:cs typeface="Times New Roman" pitchFamily="18" charset="0"/>
            </a:endParaRPr>
          </a:p>
        </p:txBody>
      </p:sp>
      <p:pic>
        <p:nvPicPr>
          <p:cNvPr id="30" name="Picture 2" descr="https://upload.wikimedia.org/wikipedia/commons/thumb/3/30/Freezed_XRD.jpg/1280px-Freezed_XR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4493" y="4259486"/>
            <a:ext cx="2317061" cy="1604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 Box 4"/>
          <p:cNvSpPr txBox="1">
            <a:spLocks noChangeArrowheads="1"/>
          </p:cNvSpPr>
          <p:nvPr/>
        </p:nvSpPr>
        <p:spPr bwMode="auto">
          <a:xfrm>
            <a:off x="9829800" y="5481015"/>
            <a:ext cx="1945153" cy="340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X-ray diffraction</a:t>
            </a:r>
            <a:endParaRPr lang="ru-RU" alt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7449" y="4033743"/>
            <a:ext cx="1856476" cy="1621804"/>
          </a:xfrm>
          <a:prstGeom prst="rect">
            <a:avLst/>
          </a:prstGeom>
        </p:spPr>
      </p:pic>
      <p:sp>
        <p:nvSpPr>
          <p:cNvPr id="33" name="Прямоугольник 32"/>
          <p:cNvSpPr/>
          <p:nvPr/>
        </p:nvSpPr>
        <p:spPr>
          <a:xfrm>
            <a:off x="7259489" y="5584138"/>
            <a:ext cx="1836549" cy="27699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SEM –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CarlZeiss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EVO-40</a:t>
            </a:r>
            <a:r>
              <a:rPr lang="en-US" sz="1200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endParaRPr lang="ru-RU" sz="1200" dirty="0">
              <a:solidFill>
                <a:schemeClr val="bg1"/>
              </a:solidFill>
              <a:cs typeface="Times New Roman" pitchFamily="18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13" y="-692"/>
            <a:ext cx="2544805" cy="669995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165694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3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1297" y="4399143"/>
            <a:ext cx="2191056" cy="2105319"/>
          </a:xfrm>
          <a:prstGeom prst="rect">
            <a:avLst/>
          </a:prstGeom>
        </p:spPr>
      </p:pic>
      <p:sp>
        <p:nvSpPr>
          <p:cNvPr id="29" name="Прямоугольник 28"/>
          <p:cNvSpPr/>
          <p:nvPr/>
        </p:nvSpPr>
        <p:spPr>
          <a:xfrm>
            <a:off x="10271514" y="726796"/>
            <a:ext cx="912306" cy="51256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818027" y="740703"/>
            <a:ext cx="895413" cy="5156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" y="0"/>
            <a:ext cx="3276000" cy="66930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229898" y="0"/>
            <a:ext cx="8974102" cy="66930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39213" y="6480000"/>
            <a:ext cx="10844857" cy="396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151222" y="-40569"/>
            <a:ext cx="8947086" cy="688256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Fraction composition of Zn and Cu compounds (mg/kg) in </a:t>
            </a:r>
          </a:p>
          <a:p>
            <a:pPr algn="ctr"/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Fluvisol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 (background soil D0) and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Technosol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 (D4) 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>
          <a:xfrm>
            <a:off x="11184071" y="6480000"/>
            <a:ext cx="1008000" cy="396000"/>
          </a:xfrm>
          <a:solidFill>
            <a:schemeClr val="tx2"/>
          </a:solidFill>
          <a:ln>
            <a:noFill/>
          </a:ln>
        </p:spPr>
        <p:txBody>
          <a:bodyPr/>
          <a:lstStyle/>
          <a:p>
            <a:pPr algn="ctr"/>
            <a:fld id="{4C490123-03B8-475A-971B-402440F08C6B}" type="slidenum">
              <a:rPr lang="ru-RU" sz="1400" smtClean="0">
                <a:solidFill>
                  <a:schemeClr val="bg1"/>
                </a:solidFill>
              </a:rPr>
              <a:pPr algn="ctr"/>
              <a:t>7</a:t>
            </a:fld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" y="6480000"/>
            <a:ext cx="374748" cy="396000"/>
          </a:xfrm>
          <a:prstGeom prst="rect">
            <a:avLst/>
          </a:prstGeom>
          <a:solidFill>
            <a:schemeClr val="tx2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ambria" panose="020405030504060302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94926" y="748330"/>
            <a:ext cx="12333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Arial Narrow" panose="020B0606020202030204" pitchFamily="34" charset="0"/>
              </a:rPr>
              <a:t>Zn</a:t>
            </a:r>
            <a:endParaRPr lang="ru-RU" sz="24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508822" y="753465"/>
            <a:ext cx="6379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Arial Narrow" panose="020B0606020202030204" pitchFamily="34" charset="0"/>
              </a:rPr>
              <a:t>Cu</a:t>
            </a:r>
            <a:endParaRPr lang="ru-RU" sz="24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13" y="-692"/>
            <a:ext cx="2544805" cy="669995"/>
          </a:xfrm>
          <a:prstGeom prst="rect">
            <a:avLst/>
          </a:prstGeom>
          <a:effectLst>
            <a:softEdge rad="127000"/>
          </a:effec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8163738"/>
              </p:ext>
            </p:extLst>
          </p:nvPr>
        </p:nvGraphicFramePr>
        <p:xfrm>
          <a:off x="2791967" y="1215130"/>
          <a:ext cx="6693410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86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86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86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86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86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51319">
                <a:tc rowSpan="2">
                  <a:txBody>
                    <a:bodyPr/>
                    <a:lstStyle/>
                    <a:p>
                      <a:pPr algn="ctr"/>
                      <a:r>
                        <a:rPr lang="en-US" sz="19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Monitoring plot</a:t>
                      </a:r>
                      <a:endParaRPr lang="ru-RU" sz="1900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24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Fraction</a:t>
                      </a:r>
                      <a:endParaRPr lang="ru-RU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184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acid-soluble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reducible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oxidi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ru-RU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able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residual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1319">
                <a:tc gridSpan="5">
                  <a:txBody>
                    <a:bodyPr/>
                    <a:lstStyle/>
                    <a:p>
                      <a:pPr algn="ctr"/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Zn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1055">
                <a:tc>
                  <a:txBody>
                    <a:bodyPr/>
                    <a:lstStyle/>
                    <a:p>
                      <a:r>
                        <a:rPr lang="en-US" dirty="0"/>
                        <a:t>D0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6.0±0.04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15.0±1.2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13.8±0.7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2±7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ru-RU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1055">
                <a:tc>
                  <a:txBody>
                    <a:bodyPr/>
                    <a:lstStyle/>
                    <a:p>
                      <a:r>
                        <a:rPr lang="en-US" dirty="0"/>
                        <a:t>D4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50" dirty="0"/>
                        <a:t>1172 ±1069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50" dirty="0"/>
                        <a:t>29954±2356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50" dirty="0"/>
                        <a:t>2794±146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50" dirty="0"/>
                        <a:t>17559±1491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1319">
                <a:tc grid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</a:t>
                      </a:r>
                      <a:endParaRPr lang="ru-RU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1055">
                <a:tc>
                  <a:txBody>
                    <a:bodyPr/>
                    <a:lstStyle/>
                    <a:p>
                      <a:r>
                        <a:rPr lang="en-US" dirty="0"/>
                        <a:t>D0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0.6±0.1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1.6±0.1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4.4±0.6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37.1±2.8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1055">
                <a:tc>
                  <a:txBody>
                    <a:bodyPr/>
                    <a:lstStyle/>
                    <a:p>
                      <a:r>
                        <a:rPr lang="en-US" dirty="0"/>
                        <a:t>D4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18.0±0.9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 ±1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34.1±3.7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82.8±9.1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644809" y="1994911"/>
            <a:ext cx="317335" cy="2829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7319797" y="1969449"/>
            <a:ext cx="324000" cy="281949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6030507" y="1991526"/>
            <a:ext cx="324000" cy="281949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8670047" y="1969449"/>
            <a:ext cx="324000" cy="281949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24" y="1746229"/>
            <a:ext cx="2305372" cy="218152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59" y="4325798"/>
            <a:ext cx="2172003" cy="2124371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-206292" y="1217622"/>
            <a:ext cx="30903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 </a:t>
            </a:r>
            <a:r>
              <a:rPr lang="en-US" sz="2400" b="1" dirty="0">
                <a:solidFill>
                  <a:schemeClr val="accent2"/>
                </a:solidFill>
              </a:rPr>
              <a:t>Background soil (D0)</a:t>
            </a:r>
            <a:endParaRPr lang="ru-RU" sz="2400" b="1" dirty="0">
              <a:solidFill>
                <a:schemeClr val="accent2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56421" y="3904034"/>
            <a:ext cx="2355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</a:rPr>
              <a:t>Technosol</a:t>
            </a:r>
            <a:r>
              <a:rPr lang="en-US" sz="2400" b="1" dirty="0">
                <a:solidFill>
                  <a:schemeClr val="accent2"/>
                </a:solidFill>
              </a:rPr>
              <a:t> (D4)</a:t>
            </a:r>
            <a:endParaRPr lang="ru-RU" sz="2400" b="1" dirty="0">
              <a:solidFill>
                <a:schemeClr val="accent2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3245" y="1619728"/>
            <a:ext cx="2029108" cy="2476846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9298746" y="1246325"/>
            <a:ext cx="29896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 </a:t>
            </a:r>
            <a:r>
              <a:rPr lang="en-US" sz="2400" b="1" dirty="0">
                <a:solidFill>
                  <a:schemeClr val="accent2"/>
                </a:solidFill>
              </a:rPr>
              <a:t>Background soil (D0)</a:t>
            </a:r>
            <a:endParaRPr lang="ru-RU" sz="2400" b="1" dirty="0">
              <a:solidFill>
                <a:schemeClr val="accent2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616056" y="3927758"/>
            <a:ext cx="2355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</a:rPr>
              <a:t>Technosol</a:t>
            </a:r>
            <a:r>
              <a:rPr lang="en-US" sz="2400" b="1" dirty="0">
                <a:solidFill>
                  <a:schemeClr val="accent2"/>
                </a:solidFill>
              </a:rPr>
              <a:t> (D4)</a:t>
            </a:r>
            <a:endParaRPr lang="ru-RU" sz="2400" b="1" dirty="0">
              <a:solidFill>
                <a:schemeClr val="accent2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884017" y="4962184"/>
            <a:ext cx="6516015" cy="1323439"/>
          </a:xfrm>
          <a:prstGeom prst="rect">
            <a:avLst/>
          </a:prstGeom>
          <a:solidFill>
            <a:schemeClr val="accent3">
              <a:lumMod val="20000"/>
              <a:lumOff val="80000"/>
              <a:alpha val="39000"/>
            </a:schemeClr>
          </a:solidFill>
          <a:ln>
            <a:solidFill>
              <a:srgbClr val="003399"/>
            </a:solidFill>
          </a:ln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Fractionation of Zn in the </a:t>
            </a:r>
            <a:r>
              <a:rPr lang="en-US" sz="2000" dirty="0" err="1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Technosol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 unraveled a high degree of metal fixation with Fe–</a:t>
            </a:r>
            <a:r>
              <a:rPr lang="en-US" sz="2000" dirty="0" err="1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Mn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 (</a:t>
            </a:r>
            <a:r>
              <a:rPr lang="en-US" sz="2000" dirty="0" err="1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hydr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)oxides and silicates. Cu is </a:t>
            </a:r>
            <a:r>
              <a:rPr lang="en-US" sz="2000" dirty="0" err="1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characterised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 by accumulation in the residual and </a:t>
            </a:r>
            <a:r>
              <a:rPr lang="en-US" sz="2000" dirty="0" err="1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oxidisable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 fractions.</a:t>
            </a:r>
            <a:endParaRPr lang="ru-RU" sz="2000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75006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" y="0"/>
            <a:ext cx="3276000" cy="66930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200400" y="0"/>
            <a:ext cx="9003600" cy="66930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39213" y="6343220"/>
            <a:ext cx="10919845" cy="5147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600" dirty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The XRD analysis unraveled the presence of </a:t>
            </a:r>
            <a:r>
              <a:rPr lang="en-US" sz="1600" dirty="0" err="1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authigenic</a:t>
            </a:r>
            <a:r>
              <a:rPr lang="en-US" sz="1600" dirty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 S-containing minerals: </a:t>
            </a:r>
            <a:r>
              <a:rPr lang="en-US" sz="1600" b="1" dirty="0" err="1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sphalerite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 (cubic </a:t>
            </a:r>
            <a:r>
              <a:rPr lang="en-US" sz="1600" b="1" dirty="0" err="1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ZnS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), </a:t>
            </a:r>
            <a:r>
              <a:rPr lang="en-US" sz="1600" b="1" dirty="0" err="1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würtzite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 (hexagonal </a:t>
            </a:r>
            <a:r>
              <a:rPr lang="en-US" sz="1600" b="1" dirty="0" err="1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ZnS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), </a:t>
            </a:r>
            <a:r>
              <a:rPr lang="en-US" sz="1600" b="1" dirty="0" err="1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covellite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 (</a:t>
            </a:r>
            <a:r>
              <a:rPr lang="en-US" sz="1600" b="1" dirty="0" err="1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CuS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) and </a:t>
            </a:r>
            <a:r>
              <a:rPr lang="en-US" sz="1600" b="1" dirty="0" err="1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bornite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 (Cu</a:t>
            </a:r>
            <a:r>
              <a:rPr lang="en-US" sz="1600" b="1" baseline="-25000" dirty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5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FeS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₄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)</a:t>
            </a:r>
            <a:r>
              <a:rPr lang="en-US" sz="1600" dirty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.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 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39152" y="-13430"/>
            <a:ext cx="8726095" cy="688256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Synchrotron X-ray diffraction (XRD)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 of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Technosol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 samples after the BCR selective sequential extraction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>
          <a:xfrm>
            <a:off x="11184071" y="6348743"/>
            <a:ext cx="1008000" cy="527257"/>
          </a:xfrm>
          <a:solidFill>
            <a:schemeClr val="tx2"/>
          </a:solidFill>
          <a:ln>
            <a:noFill/>
          </a:ln>
        </p:spPr>
        <p:txBody>
          <a:bodyPr/>
          <a:lstStyle/>
          <a:p>
            <a:pPr algn="ctr"/>
            <a:fld id="{4C490123-03B8-475A-971B-402440F08C6B}" type="slidenum">
              <a:rPr lang="ru-RU" sz="1400" smtClean="0">
                <a:solidFill>
                  <a:schemeClr val="bg1"/>
                </a:solidFill>
              </a:rPr>
              <a:pPr algn="ctr"/>
              <a:t>8</a:t>
            </a:fld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" y="6343220"/>
            <a:ext cx="374748" cy="532780"/>
          </a:xfrm>
          <a:prstGeom prst="rect">
            <a:avLst/>
          </a:prstGeom>
          <a:solidFill>
            <a:schemeClr val="tx2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ambria" panose="02040503050406030204" pitchFamily="18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13" y="-692"/>
            <a:ext cx="2544805" cy="669995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002" y="711965"/>
            <a:ext cx="8058912" cy="558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6948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" y="0"/>
            <a:ext cx="3276000" cy="66930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186545" y="0"/>
            <a:ext cx="9017455" cy="66930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74073" y="5523056"/>
            <a:ext cx="10806545" cy="135294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After the removal of exchange Zn compounds from </a:t>
            </a:r>
            <a:r>
              <a:rPr lang="en-US" dirty="0" err="1">
                <a:solidFill>
                  <a:schemeClr val="tx1"/>
                </a:solidFill>
              </a:rPr>
              <a:t>Technosol</a:t>
            </a:r>
            <a:r>
              <a:rPr lang="en-US" dirty="0">
                <a:solidFill>
                  <a:schemeClr val="tx1"/>
                </a:solidFill>
              </a:rPr>
              <a:t> (First stage), the soil is enriched in a great diversity of metal compounds, primarily with Zn–S and Zn–O bonds. In the fraction associated with </a:t>
            </a:r>
            <a:r>
              <a:rPr lang="en-US" dirty="0" err="1">
                <a:solidFill>
                  <a:schemeClr val="tx1"/>
                </a:solidFill>
              </a:rPr>
              <a:t>phyllosilicates</a:t>
            </a:r>
            <a:r>
              <a:rPr lang="en-US" dirty="0">
                <a:solidFill>
                  <a:schemeClr val="tx1"/>
                </a:solidFill>
              </a:rPr>
              <a:t>, the Zn–О bond is the main component (50%). After extracting the first and second fractions, the Zn–S bond prevails as </a:t>
            </a:r>
            <a:r>
              <a:rPr lang="en-US" dirty="0" err="1">
                <a:solidFill>
                  <a:schemeClr val="tx1"/>
                </a:solidFill>
              </a:rPr>
              <a:t>würtzite</a:t>
            </a:r>
            <a:r>
              <a:rPr lang="en-US" dirty="0">
                <a:solidFill>
                  <a:schemeClr val="tx1"/>
                </a:solidFill>
              </a:rPr>
              <a:t> (hexagonal </a:t>
            </a:r>
            <a:r>
              <a:rPr lang="en-US" dirty="0" err="1">
                <a:solidFill>
                  <a:schemeClr val="tx1"/>
                </a:solidFill>
              </a:rPr>
              <a:t>ZnS</a:t>
            </a:r>
            <a:r>
              <a:rPr lang="en-US" dirty="0">
                <a:solidFill>
                  <a:schemeClr val="tx1"/>
                </a:solidFill>
              </a:rPr>
              <a:t>) that makes up more than 50%, in agreement with predominance of the Zn–O bond in the first shell based on the EXAFS data.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52800" y="-17041"/>
            <a:ext cx="8647437" cy="688256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Diagnostics of </a:t>
            </a:r>
            <a:r>
              <a:rPr lang="en-US" sz="2000" dirty="0">
                <a:solidFill>
                  <a:srgbClr val="FF0000"/>
                </a:solidFill>
                <a:latin typeface="Arial Narrow" panose="020B0606020202030204" pitchFamily="34" charset="0"/>
              </a:rPr>
              <a:t>Zn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 speciation in chemical fractions of the </a:t>
            </a:r>
            <a:r>
              <a:rPr lang="en-US" sz="2000" dirty="0" err="1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Technosol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 using synchrotron methods (XANES and EXAFS)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" y="6480000"/>
            <a:ext cx="374748" cy="396000"/>
          </a:xfrm>
          <a:prstGeom prst="rect">
            <a:avLst/>
          </a:prstGeom>
          <a:solidFill>
            <a:schemeClr val="tx2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ambria" panose="02040503050406030204" pitchFamily="18" charset="0"/>
            </a:endParaRPr>
          </a:p>
        </p:txBody>
      </p:sp>
      <p:sp>
        <p:nvSpPr>
          <p:cNvPr id="5" name="TextBox 4"/>
          <p:cNvSpPr txBox="1">
            <a:spLocks/>
          </p:cNvSpPr>
          <p:nvPr/>
        </p:nvSpPr>
        <p:spPr>
          <a:xfrm>
            <a:off x="479772" y="4478307"/>
            <a:ext cx="2055661" cy="400110"/>
          </a:xfrm>
          <a:prstGeom prst="rect">
            <a:avLst/>
          </a:prstGeom>
          <a:solidFill>
            <a:srgbClr val="CEF4F6">
              <a:alpha val="33000"/>
            </a:srgb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rgbClr val="002060"/>
                </a:solidFill>
              </a:rPr>
              <a:t>Zn K-edge XANES spectra of </a:t>
            </a:r>
          </a:p>
          <a:p>
            <a:pPr algn="ctr"/>
            <a:r>
              <a:rPr lang="en-US" sz="1000" dirty="0">
                <a:solidFill>
                  <a:srgbClr val="002060"/>
                </a:solidFill>
              </a:rPr>
              <a:t>fractions extracted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938742" y="4487317"/>
            <a:ext cx="2126475" cy="400110"/>
          </a:xfrm>
          <a:prstGeom prst="rect">
            <a:avLst/>
          </a:prstGeom>
          <a:solidFill>
            <a:schemeClr val="accent4">
              <a:lumMod val="20000"/>
              <a:lumOff val="80000"/>
              <a:alpha val="41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1000" i="1" dirty="0">
                <a:solidFill>
                  <a:srgbClr val="002060"/>
                </a:solidFill>
              </a:rPr>
              <a:t>k</a:t>
            </a:r>
            <a:r>
              <a:rPr lang="en-US" sz="1000" baseline="30000" dirty="0">
                <a:solidFill>
                  <a:srgbClr val="002060"/>
                </a:solidFill>
              </a:rPr>
              <a:t>2</a:t>
            </a:r>
            <a:r>
              <a:rPr lang="en-US" sz="1000" dirty="0">
                <a:solidFill>
                  <a:srgbClr val="002060"/>
                </a:solidFill>
              </a:rPr>
              <a:t>-weighted EXAFS oscillations in the Zn K-edge absorption spectra </a:t>
            </a:r>
            <a:endParaRPr lang="ru-RU" sz="1200" dirty="0">
              <a:solidFill>
                <a:srgbClr val="002060"/>
              </a:solidFill>
            </a:endParaRPr>
          </a:p>
        </p:txBody>
      </p:sp>
      <p:sp>
        <p:nvSpPr>
          <p:cNvPr id="30" name="Номер слайда 16"/>
          <p:cNvSpPr txBox="1">
            <a:spLocks/>
          </p:cNvSpPr>
          <p:nvPr/>
        </p:nvSpPr>
        <p:spPr>
          <a:xfrm>
            <a:off x="11184071" y="6480000"/>
            <a:ext cx="1008000" cy="39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490123-03B8-475A-971B-402440F08C6B}" type="slidenum"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224650" y="789704"/>
            <a:ext cx="3775587" cy="1015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3399"/>
            </a:solidFill>
          </a:ln>
          <a:effectLst>
            <a:softEdge rad="63500"/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200" b="1" i="1" dirty="0">
                <a:solidFill>
                  <a:srgbClr val="002060"/>
                </a:solidFill>
                <a:cs typeface="Arial" panose="020B0604020202020204" pitchFamily="34" charset="0"/>
              </a:rPr>
              <a:t>Results of the modeling of experimental Zn K-edge XANES spectra of </a:t>
            </a:r>
            <a:r>
              <a:rPr lang="en-US" sz="1200" b="1" i="1" dirty="0" err="1">
                <a:solidFill>
                  <a:srgbClr val="002060"/>
                </a:solidFill>
                <a:cs typeface="Arial" panose="020B0604020202020204" pitchFamily="34" charset="0"/>
              </a:rPr>
              <a:t>Technosol</a:t>
            </a:r>
            <a:r>
              <a:rPr lang="en-US" sz="1200" b="1" i="1" dirty="0">
                <a:solidFill>
                  <a:srgbClr val="002060"/>
                </a:solidFill>
                <a:cs typeface="Arial" panose="020B0604020202020204" pitchFamily="34" charset="0"/>
              </a:rPr>
              <a:t> samples after different stages of the sequential fractionation and linear combinations of the spectra of reference compounds, % of the share of compounds in sample</a:t>
            </a:r>
            <a:endParaRPr lang="ru-RU" sz="1200" b="1" i="1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19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3535481"/>
              </p:ext>
            </p:extLst>
          </p:nvPr>
        </p:nvGraphicFramePr>
        <p:xfrm>
          <a:off x="8294990" y="2004243"/>
          <a:ext cx="3654694" cy="2240628"/>
        </p:xfrm>
        <a:graphic>
          <a:graphicData uri="http://schemas.openxmlformats.org/drawingml/2006/table">
            <a:tbl>
              <a:tblPr/>
              <a:tblGrid>
                <a:gridCol w="13216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37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82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10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37500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2" charset="0"/>
                          <a:ea typeface="Microsoft YaHei" pitchFamily="32" charset="-122"/>
                          <a:cs typeface="Times New Roman" pitchFamily="16" charset="0"/>
                        </a:rPr>
                        <a:t>Fractions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2" charset="0"/>
                        <a:ea typeface="Microsoft YaHei" pitchFamily="32" charset="-122"/>
                        <a:cs typeface="Times New Roman" pitchFamily="16" charset="0"/>
                      </a:endParaRPr>
                    </a:p>
                  </a:txBody>
                  <a:tcPr marL="68760" marR="68760" marT="0" marB="0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D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/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Zn</a:t>
                      </a:r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lang="en-US" sz="1400" b="1" kern="1200" baseline="-250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kumimoji="0" lang="ru-RU" sz="1000" b="1" i="0" u="none" strike="noStrike" cap="none" normalizeH="0" baseline="-2500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2" charset="0"/>
                        <a:ea typeface="Microsoft YaHei" pitchFamily="32" charset="-122"/>
                        <a:cs typeface="Times New Roman" pitchFamily="16" charset="0"/>
                      </a:endParaRPr>
                    </a:p>
                  </a:txBody>
                  <a:tcPr marL="68760" marR="68760" marT="0" marB="0" anchor="ctr" anchorCtr="1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D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lang="en-US" sz="14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ZnO</a:t>
                      </a:r>
                      <a:endParaRPr kumimoji="0" lang="ru-RU" sz="1400" b="1" i="0" u="none" strike="noStrike" cap="none" normalizeH="0" baseline="3000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2" charset="0"/>
                        <a:ea typeface="Microsoft YaHei" pitchFamily="32" charset="-122"/>
                        <a:cs typeface="Times New Roman" pitchFamily="16" charset="0"/>
                      </a:endParaRPr>
                    </a:p>
                  </a:txBody>
                  <a:tcPr marL="68760" marR="68760" marT="0" marB="0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D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4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ZnS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2" charset="0"/>
                        <a:ea typeface="Microsoft YaHei" pitchFamily="32" charset="-122"/>
                        <a:cs typeface="Times New Roman" pitchFamily="16" charset="0"/>
                      </a:endParaRPr>
                    </a:p>
                  </a:txBody>
                  <a:tcPr marL="68760" marR="68760" marT="0" marB="0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D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4583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2" charset="0"/>
                          <a:ea typeface="Microsoft YaHei" pitchFamily="32" charset="-122"/>
                        </a:rPr>
                        <a:t>First stage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2" charset="0"/>
                          <a:ea typeface="Microsoft YaHei" pitchFamily="32" charset="-122"/>
                        </a:rPr>
                        <a:t>(Exchangeable) </a:t>
                      </a:r>
                      <a:endParaRPr kumimoji="0" lang="ru-RU" sz="2000" b="0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2" charset="0"/>
                        <a:ea typeface="Microsoft YaHei" pitchFamily="32" charset="-122"/>
                      </a:endParaRPr>
                    </a:p>
                  </a:txBody>
                  <a:tcPr marL="90000" marR="90000" marT="46799" marB="46799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F4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icrosoft YaHei" pitchFamily="32" charset="-122"/>
                        </a:rPr>
                        <a:t>65</a:t>
                      </a:r>
                    </a:p>
                  </a:txBody>
                  <a:tcPr marL="90000" marR="90000" marT="46799" marB="46799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F4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icrosoft YaHei" pitchFamily="32" charset="-122"/>
                          <a:cs typeface="Times New Roman" pitchFamily="16" charset="0"/>
                        </a:rPr>
                        <a:t>0</a:t>
                      </a:r>
                    </a:p>
                  </a:txBody>
                  <a:tcPr marL="68760" marR="68760" marT="0" marB="0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F4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icrosoft YaHei" pitchFamily="32" charset="-122"/>
                          <a:cs typeface="Times New Roman" pitchFamily="16" charset="0"/>
                        </a:rPr>
                        <a:t>35</a:t>
                      </a:r>
                    </a:p>
                  </a:txBody>
                  <a:tcPr marL="68760" marR="68760" marT="0" marB="0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F4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3641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/>
                      </a:pPr>
                      <a:r>
                        <a:rPr kumimoji="0" lang="en-US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2" charset="0"/>
                          <a:ea typeface="Microsoft YaHei" pitchFamily="32" charset="-122"/>
                        </a:rPr>
                        <a:t>Second stage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/>
                      </a:pPr>
                      <a:r>
                        <a:rPr kumimoji="0" lang="en-US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2" charset="0"/>
                          <a:ea typeface="Microsoft YaHei" pitchFamily="32" charset="-122"/>
                        </a:rPr>
                        <a:t>(Reducible)</a:t>
                      </a:r>
                      <a:endParaRPr kumimoji="0" lang="ru-RU" sz="2000" b="0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2" charset="0"/>
                        <a:ea typeface="Microsoft YaHei" pitchFamily="32" charset="-122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200" b="0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2" charset="0"/>
                        <a:ea typeface="Microsoft YaHei" pitchFamily="32" charset="-122"/>
                      </a:endParaRPr>
                    </a:p>
                  </a:txBody>
                  <a:tcPr marL="90000" marR="90000" marT="46799" marB="46799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icrosoft YaHei" pitchFamily="32" charset="-122"/>
                        </a:rPr>
                        <a:t>0</a:t>
                      </a:r>
                    </a:p>
                  </a:txBody>
                  <a:tcPr marL="90000" marR="90000" marT="46799" marB="46799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icrosoft YaHei" pitchFamily="32" charset="-122"/>
                          <a:cs typeface="Times New Roman" pitchFamily="16" charset="0"/>
                        </a:rPr>
                        <a:t>5</a:t>
                      </a: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icrosoft YaHei" pitchFamily="32" charset="-122"/>
                          <a:cs typeface="Times New Roman" pitchFamily="16" charset="0"/>
                        </a:rPr>
                        <a:t>0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2" charset="0"/>
                        <a:ea typeface="Microsoft YaHei" pitchFamily="32" charset="-122"/>
                        <a:cs typeface="Times New Roman" pitchFamily="16" charset="0"/>
                      </a:endParaRPr>
                    </a:p>
                  </a:txBody>
                  <a:tcPr marL="68760" marR="68760" marT="0" marB="0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icrosoft YaHei" pitchFamily="32" charset="-122"/>
                          <a:cs typeface="Times New Roman" pitchFamily="16" charset="0"/>
                        </a:rPr>
                        <a:t>5</a:t>
                      </a: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icrosoft YaHei" pitchFamily="32" charset="-122"/>
                          <a:cs typeface="Times New Roman" pitchFamily="16" charset="0"/>
                        </a:rPr>
                        <a:t>0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2" charset="0"/>
                        <a:ea typeface="Microsoft YaHei" pitchFamily="32" charset="-122"/>
                        <a:cs typeface="Times New Roman" pitchFamily="16" charset="0"/>
                      </a:endParaRPr>
                    </a:p>
                  </a:txBody>
                  <a:tcPr marL="68760" marR="68760" marT="0" marB="0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3846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/>
                      </a:pPr>
                      <a:r>
                        <a:rPr kumimoji="0" lang="en-US" sz="18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2" charset="0"/>
                          <a:ea typeface="Microsoft YaHei" pitchFamily="32" charset="-122"/>
                        </a:rPr>
                        <a:t>Third stage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/>
                      </a:pPr>
                      <a:r>
                        <a:rPr kumimoji="0" lang="en-US" sz="18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2" charset="0"/>
                          <a:ea typeface="Microsoft YaHei" pitchFamily="32" charset="-122"/>
                        </a:rPr>
                        <a:t>(</a:t>
                      </a:r>
                      <a:r>
                        <a:rPr kumimoji="0" lang="en-US" sz="18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2" charset="0"/>
                          <a:ea typeface="Microsoft YaHei" pitchFamily="32" charset="-122"/>
                        </a:rPr>
                        <a:t>Oxidizable</a:t>
                      </a:r>
                      <a:r>
                        <a:rPr kumimoji="0" lang="en-US" sz="18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2" charset="0"/>
                          <a:ea typeface="Microsoft YaHei" pitchFamily="32" charset="-122"/>
                        </a:rPr>
                        <a:t>)</a:t>
                      </a:r>
                      <a:endParaRPr kumimoji="0" lang="ru-RU" sz="1800" b="0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2" charset="0"/>
                        <a:ea typeface="Microsoft YaHei" pitchFamily="32" charset="-122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900" b="0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2" charset="0"/>
                        <a:ea typeface="Microsoft YaHei" pitchFamily="32" charset="-122"/>
                      </a:endParaRPr>
                    </a:p>
                  </a:txBody>
                  <a:tcPr marL="90000" marR="90000" marT="46799" marB="46799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icrosoft YaHei" pitchFamily="32" charset="-122"/>
                        </a:rPr>
                        <a:t>25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2" charset="0"/>
                        <a:ea typeface="Microsoft YaHei" pitchFamily="32" charset="-122"/>
                      </a:endParaRPr>
                    </a:p>
                  </a:txBody>
                  <a:tcPr marL="90000" marR="90000" marT="46799" marB="46799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icrosoft YaHei" pitchFamily="32" charset="-122"/>
                          <a:cs typeface="Times New Roman" pitchFamily="16" charset="0"/>
                        </a:rPr>
                        <a:t>18</a:t>
                      </a:r>
                    </a:p>
                  </a:txBody>
                  <a:tcPr marL="68760" marR="68760" marT="0" marB="0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icrosoft YaHei" pitchFamily="32" charset="-122"/>
                          <a:cs typeface="Times New Roman" pitchFamily="16" charset="0"/>
                        </a:rPr>
                        <a:t>57</a:t>
                      </a:r>
                    </a:p>
                  </a:txBody>
                  <a:tcPr marL="68760" marR="68760" marT="0" marB="0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5660625" y="4456540"/>
            <a:ext cx="1983325" cy="430887"/>
          </a:xfrm>
          <a:prstGeom prst="rect">
            <a:avLst/>
          </a:prstGeom>
          <a:solidFill>
            <a:schemeClr val="tx2">
              <a:lumMod val="20000"/>
              <a:lumOff val="80000"/>
              <a:alpha val="35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rgbClr val="002060"/>
                </a:solidFill>
              </a:rPr>
              <a:t> </a:t>
            </a:r>
            <a:r>
              <a:rPr lang="en-US" sz="1000" dirty="0">
                <a:solidFill>
                  <a:srgbClr val="002060"/>
                </a:solidFill>
              </a:rPr>
              <a:t>Best fits of the Fourier transform</a:t>
            </a:r>
          </a:p>
          <a:p>
            <a:pPr algn="ctr"/>
            <a:r>
              <a:rPr lang="en-US" sz="1000" dirty="0">
                <a:solidFill>
                  <a:srgbClr val="002060"/>
                </a:solidFill>
              </a:rPr>
              <a:t> of Zn EXAFS spectra </a:t>
            </a:r>
            <a:endParaRPr lang="ru-RU" sz="1000" dirty="0">
              <a:solidFill>
                <a:srgbClr val="002060"/>
              </a:solidFill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13" y="-692"/>
            <a:ext cx="2544805" cy="669995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73" y="855580"/>
            <a:ext cx="2529866" cy="362100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063" y="844844"/>
            <a:ext cx="2544493" cy="364247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600" y="965790"/>
            <a:ext cx="2439376" cy="34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38146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иний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7459</TotalTime>
  <Words>1504</Words>
  <Application>Microsoft Office PowerPoint</Application>
  <PresentationFormat>Широкоэкранный</PresentationFormat>
  <Paragraphs>279</Paragraphs>
  <Slides>13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Arial Narrow</vt:lpstr>
      <vt:lpstr>Calibri</vt:lpstr>
      <vt:lpstr>Calibri Light</vt:lpstr>
      <vt:lpstr>Cambria</vt:lpstr>
      <vt:lpstr>Times New Roman</vt:lpstr>
      <vt:lpstr>Тема Office</vt:lpstr>
      <vt:lpstr>X-ray absorption analysis of Zn and Cu speciation in soils around the sediment ponds of chemical plants</vt:lpstr>
      <vt:lpstr>D1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Thanks     The reported study was funded by Russian Foundation for Basic Research,  projects no. 19-34-60041 and 19-05-50097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Кузьмина Татьяна Михайловна</dc:creator>
  <cp:lastModifiedBy>Манджиева Саглара Сергеевна</cp:lastModifiedBy>
  <cp:revision>529</cp:revision>
  <cp:lastPrinted>2018-03-30T17:51:30Z</cp:lastPrinted>
  <dcterms:created xsi:type="dcterms:W3CDTF">2018-02-15T06:28:23Z</dcterms:created>
  <dcterms:modified xsi:type="dcterms:W3CDTF">2020-04-29T21:16:56Z</dcterms:modified>
</cp:coreProperties>
</file>