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6" r:id="rId3"/>
    <p:sldId id="289" r:id="rId4"/>
    <p:sldId id="288" r:id="rId5"/>
    <p:sldId id="283" r:id="rId6"/>
  </p:sldIdLst>
  <p:sldSz cx="12190413"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1C1C1C"/>
    <a:srgbClr val="34AC04"/>
    <a:srgbClr val="000066"/>
    <a:srgbClr val="000099"/>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3907" autoAdjust="0"/>
  </p:normalViewPr>
  <p:slideViewPr>
    <p:cSldViewPr>
      <p:cViewPr>
        <p:scale>
          <a:sx n="59" d="100"/>
          <a:sy n="59" d="100"/>
        </p:scale>
        <p:origin x="-1032" y="-2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9B158-D881-4C02-B75E-768F0AAC524F}" type="datetimeFigureOut">
              <a:rPr lang="it-IT" smtClean="0"/>
              <a:pPr/>
              <a:t>04/05/2020</a:t>
            </a:fld>
            <a:endParaRPr lang="en-GB"/>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B8F76-629A-4A25-AC8C-0935A323E438}" type="slidenum">
              <a:rPr lang="en-GB" smtClean="0"/>
              <a:pPr/>
              <a:t>‹N›</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932B8F76-629A-4A25-AC8C-0935A323E438}"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900" dirty="0">
                <a:latin typeface="Arial" pitchFamily="34" charset="0"/>
                <a:cs typeface="Arial" pitchFamily="34" charset="0"/>
              </a:rPr>
              <a:t>The research</a:t>
            </a:r>
            <a:r>
              <a:rPr lang="en-GB" sz="900" baseline="0" dirty="0">
                <a:latin typeface="Arial" pitchFamily="34" charset="0"/>
                <a:cs typeface="Arial" pitchFamily="34" charset="0"/>
              </a:rPr>
              <a:t> focuses on the detection of irrigation using a </a:t>
            </a:r>
            <a:r>
              <a:rPr lang="en-GB" sz="900" dirty="0">
                <a:latin typeface="Arial" pitchFamily="34" charset="0"/>
                <a:cs typeface="Arial" pitchFamily="34" charset="0"/>
              </a:rPr>
              <a:t>Land</a:t>
            </a:r>
            <a:r>
              <a:rPr lang="en-GB" sz="900" baseline="0" dirty="0">
                <a:latin typeface="Arial" pitchFamily="34" charset="0"/>
                <a:cs typeface="Arial" pitchFamily="34" charset="0"/>
              </a:rPr>
              <a:t> Surface Model (LSM). Noah MP LSM has been selected for its ability to dynamically simulate the vegetation. It runs within the NASA’s Land Information System (LIS) and the framework is performed through the Flanders </a:t>
            </a:r>
            <a:r>
              <a:rPr lang="en-GB" sz="900" baseline="0" dirty="0" err="1">
                <a:latin typeface="Arial" pitchFamily="34" charset="0"/>
                <a:cs typeface="Arial" pitchFamily="34" charset="0"/>
              </a:rPr>
              <a:t>Vlaams</a:t>
            </a:r>
            <a:r>
              <a:rPr lang="en-GB" sz="900" baseline="0" dirty="0">
                <a:latin typeface="Arial" pitchFamily="34" charset="0"/>
                <a:cs typeface="Arial" pitchFamily="34" charset="0"/>
              </a:rPr>
              <a:t> Supercomputer Centrum (VSC). LSMs are generally characterized by simplified or absent description of anthropogenic activities. Therefore, data assimilation of satellite remote sensing observations seems to be the best way to overcome this issue. In particular, Sentinel-1 mission backscatter observations in both VV and VH polarizations have been used for this research considering their ability to look at the Earth surface in a more realistic way and to theoretically detect irrigation.  The main idea is to assimilate radar observations into the Noah MP, running with or without an irrigation module turned on and coupled with a Water Cloud Model (WCM), which simulates the backscatter. </a:t>
            </a:r>
            <a:endParaRPr lang="it-IT" sz="90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932B8F76-629A-4A25-AC8C-0935A323E438}"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000" baseline="0" dirty="0">
                <a:latin typeface="Arial" pitchFamily="34" charset="0"/>
                <a:cs typeface="Arial" pitchFamily="34" charset="0"/>
              </a:rPr>
              <a:t>Part of the Po River Valley (Italy) has been selected as study area considering its importance for agricultural practices. Irrigation data for four test sites are additionally available to validate all the process. Sentinel-1 backscatter data were collected from the period 2015-2018, both in VV and VH polarization. The product is characterized by a spatial resolution of 1km (EASEv2 grid) and it has been generated through Google Earth Engine using both images from Sentinel-1A and Sentinel-1B. Noah MP has been running for the study period (2015-2018), every six hours and successively it was coupled with a calibrated WCM in LIS. Indeed, the WCM takes input from the state variables of Noah MP to simulate the backscatter. Adding a WCM in LIS was the first step to generate a data assimilation system able to assimilate radar backscatter observations.</a:t>
            </a:r>
            <a:endParaRPr lang="en-GB" sz="100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932B8F76-629A-4A25-AC8C-0935A323E438}"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000" dirty="0">
                <a:latin typeface="Arial" pitchFamily="34" charset="0"/>
                <a:cs typeface="Arial" pitchFamily="34" charset="0"/>
              </a:rPr>
              <a:t>As a preliminary step we compared irrigation data from the four test sites to soil moisture and LAI from Noah MP, and backscatter in VV and VH polarization from Sentinel-1. Here are two examples from two test sites, </a:t>
            </a:r>
            <a:r>
              <a:rPr lang="en-GB" sz="1000" dirty="0" err="1">
                <a:latin typeface="Arial" pitchFamily="34" charset="0"/>
                <a:cs typeface="Arial" pitchFamily="34" charset="0"/>
              </a:rPr>
              <a:t>Budrio</a:t>
            </a:r>
            <a:r>
              <a:rPr lang="en-GB" sz="1000" dirty="0">
                <a:latin typeface="Arial" pitchFamily="34" charset="0"/>
                <a:cs typeface="Arial" pitchFamily="34" charset="0"/>
              </a:rPr>
              <a:t> and Faenza. For each test site, the upper plot displays soil moisture and </a:t>
            </a:r>
            <a:r>
              <a:rPr lang="el-GR" sz="1000" dirty="0">
                <a:latin typeface="Arial" pitchFamily="34" charset="0"/>
                <a:cs typeface="Arial" pitchFamily="34" charset="0"/>
              </a:rPr>
              <a:t>σ</a:t>
            </a:r>
            <a:r>
              <a:rPr lang="en-US" sz="1000" baseline="30000" dirty="0">
                <a:latin typeface="Arial" pitchFamily="34" charset="0"/>
                <a:cs typeface="Arial" pitchFamily="34" charset="0"/>
              </a:rPr>
              <a:t>0</a:t>
            </a:r>
            <a:r>
              <a:rPr lang="en-GB" sz="1000" baseline="-25000" dirty="0">
                <a:latin typeface="Arial" pitchFamily="34" charset="0"/>
                <a:cs typeface="Arial" pitchFamily="34" charset="0"/>
              </a:rPr>
              <a:t>VV</a:t>
            </a:r>
            <a:r>
              <a:rPr lang="en-GB" sz="1000" baseline="0" dirty="0">
                <a:latin typeface="Arial" pitchFamily="34" charset="0"/>
                <a:cs typeface="Arial" pitchFamily="34" charset="0"/>
              </a:rPr>
              <a:t>, while in the second plot soil moisture is overlapped to </a:t>
            </a:r>
            <a:r>
              <a:rPr lang="el-GR" sz="1000" dirty="0">
                <a:latin typeface="Arial" pitchFamily="34" charset="0"/>
                <a:cs typeface="Arial" pitchFamily="34" charset="0"/>
              </a:rPr>
              <a:t>σ</a:t>
            </a:r>
            <a:r>
              <a:rPr lang="en-US" sz="1000" baseline="30000" dirty="0">
                <a:latin typeface="Arial" pitchFamily="34" charset="0"/>
                <a:cs typeface="Arial" pitchFamily="34" charset="0"/>
              </a:rPr>
              <a:t>0</a:t>
            </a:r>
            <a:r>
              <a:rPr lang="en-GB" sz="1000" baseline="-25000" dirty="0">
                <a:latin typeface="Arial" pitchFamily="34" charset="0"/>
                <a:cs typeface="Arial" pitchFamily="34" charset="0"/>
              </a:rPr>
              <a:t>VH </a:t>
            </a:r>
            <a:r>
              <a:rPr lang="en-GB" sz="1000" baseline="0" dirty="0">
                <a:latin typeface="Arial" pitchFamily="34" charset="0"/>
                <a:cs typeface="Arial" pitchFamily="34" charset="0"/>
              </a:rPr>
              <a:t>.</a:t>
            </a:r>
            <a:r>
              <a:rPr lang="en-GB" sz="1000" dirty="0">
                <a:latin typeface="Arial" pitchFamily="34" charset="0"/>
                <a:cs typeface="Arial" pitchFamily="34" charset="0"/>
              </a:rPr>
              <a:t> The VV polarization seems to be more related to soil moisture as compared to the </a:t>
            </a:r>
            <a:r>
              <a:rPr lang="el-GR" sz="1000" dirty="0">
                <a:latin typeface="Arial" pitchFamily="34" charset="0"/>
                <a:cs typeface="Arial" pitchFamily="34" charset="0"/>
              </a:rPr>
              <a:t>σ</a:t>
            </a:r>
            <a:r>
              <a:rPr lang="en-US" sz="1000" baseline="30000" dirty="0">
                <a:latin typeface="Arial" pitchFamily="34" charset="0"/>
                <a:cs typeface="Arial" pitchFamily="34" charset="0"/>
              </a:rPr>
              <a:t>0</a:t>
            </a:r>
            <a:r>
              <a:rPr lang="en-GB" sz="1000" baseline="-25000" dirty="0">
                <a:latin typeface="Arial" pitchFamily="34" charset="0"/>
                <a:cs typeface="Arial" pitchFamily="34" charset="0"/>
              </a:rPr>
              <a:t>VH </a:t>
            </a:r>
            <a:r>
              <a:rPr lang="en-GB" sz="1000" baseline="0" dirty="0">
                <a:latin typeface="Arial" pitchFamily="34" charset="0"/>
                <a:cs typeface="Arial" pitchFamily="34" charset="0"/>
              </a:rPr>
              <a:t>, which on the opposite follows a pattern more related to the vegetation climatology. Obviously, soil moisture and LAI are prone to model errors . As an example soil moisture from Noah MP drop down during irrigated periods while </a:t>
            </a:r>
            <a:r>
              <a:rPr lang="el-GR" sz="1000" dirty="0">
                <a:latin typeface="Arial" pitchFamily="34" charset="0"/>
                <a:cs typeface="Arial" pitchFamily="34" charset="0"/>
              </a:rPr>
              <a:t>σ</a:t>
            </a:r>
            <a:r>
              <a:rPr lang="en-US" sz="1000" baseline="30000" dirty="0">
                <a:latin typeface="Arial" pitchFamily="34" charset="0"/>
                <a:cs typeface="Arial" pitchFamily="34" charset="0"/>
              </a:rPr>
              <a:t>0</a:t>
            </a:r>
            <a:r>
              <a:rPr lang="en-GB" sz="1000" baseline="-25000" dirty="0">
                <a:latin typeface="Arial" pitchFamily="34" charset="0"/>
                <a:cs typeface="Arial" pitchFamily="34" charset="0"/>
              </a:rPr>
              <a:t>VV </a:t>
            </a:r>
            <a:r>
              <a:rPr lang="en-GB" sz="1000" baseline="0" dirty="0">
                <a:latin typeface="Arial" pitchFamily="34" charset="0"/>
                <a:cs typeface="Arial" pitchFamily="34" charset="0"/>
              </a:rPr>
              <a:t>has a steady pattern and stays higher. On the other side, the LAI climatology need to be corrected using satellite observations. The main objective is then to create a data assimilation system which will allow to update both soil moisture and vegetation using </a:t>
            </a:r>
            <a:r>
              <a:rPr lang="el-GR" sz="1000" dirty="0">
                <a:latin typeface="Arial" pitchFamily="34" charset="0"/>
                <a:cs typeface="Arial" pitchFamily="34" charset="0"/>
              </a:rPr>
              <a:t>σ</a:t>
            </a:r>
            <a:r>
              <a:rPr lang="en-US" sz="1000" baseline="30000" dirty="0">
                <a:latin typeface="Arial" pitchFamily="34" charset="0"/>
                <a:cs typeface="Arial" pitchFamily="34" charset="0"/>
              </a:rPr>
              <a:t>0</a:t>
            </a:r>
            <a:r>
              <a:rPr lang="en-GB" sz="1000" baseline="-25000" dirty="0">
                <a:latin typeface="Arial" pitchFamily="34" charset="0"/>
                <a:cs typeface="Arial" pitchFamily="34" charset="0"/>
              </a:rPr>
              <a:t>VV </a:t>
            </a:r>
            <a:r>
              <a:rPr lang="en-GB" sz="1000" baseline="0" dirty="0">
                <a:latin typeface="Arial" pitchFamily="34" charset="0"/>
                <a:cs typeface="Arial" pitchFamily="34" charset="0"/>
              </a:rPr>
              <a:t>and </a:t>
            </a:r>
            <a:r>
              <a:rPr lang="el-GR" sz="1000" dirty="0">
                <a:latin typeface="Arial" pitchFamily="34" charset="0"/>
                <a:cs typeface="Arial" pitchFamily="34" charset="0"/>
              </a:rPr>
              <a:t>σ</a:t>
            </a:r>
            <a:r>
              <a:rPr lang="en-US" sz="1000" baseline="30000" dirty="0">
                <a:latin typeface="Arial" pitchFamily="34" charset="0"/>
                <a:cs typeface="Arial" pitchFamily="34" charset="0"/>
              </a:rPr>
              <a:t>0</a:t>
            </a:r>
            <a:r>
              <a:rPr lang="en-GB" sz="1000" baseline="-25000" dirty="0">
                <a:latin typeface="Arial" pitchFamily="34" charset="0"/>
                <a:cs typeface="Arial" pitchFamily="34" charset="0"/>
              </a:rPr>
              <a:t>VH</a:t>
            </a:r>
            <a:r>
              <a:rPr lang="en-GB" sz="1000" baseline="0" dirty="0">
                <a:latin typeface="Arial" pitchFamily="34" charset="0"/>
                <a:cs typeface="Arial" pitchFamily="34" charset="0"/>
              </a:rPr>
              <a:t>.</a:t>
            </a:r>
            <a:endParaRPr lang="en-GB" sz="100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932B8F76-629A-4A25-AC8C-0935A323E43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steps include to create a data assimilation systems in which the irrigation can be derived from the misfits between sequentially updated model forecasts and satellite observations. In order to update both soil moisture and vegetation we will need to </a:t>
            </a:r>
            <a:r>
              <a:rPr lang="en-US"/>
              <a:t>the </a:t>
            </a:r>
            <a:r>
              <a:rPr lang="en-US" smtClean="0"/>
              <a:t>optimal data </a:t>
            </a:r>
            <a:r>
              <a:rPr lang="en-US" dirty="0"/>
              <a:t>assimilation </a:t>
            </a:r>
            <a:r>
              <a:rPr lang="en-US" dirty="0" smtClean="0"/>
              <a:t>technique to be selected. </a:t>
            </a:r>
            <a:r>
              <a:rPr lang="en-US" dirty="0"/>
              <a:t>This is still work in progress. </a:t>
            </a:r>
          </a:p>
        </p:txBody>
      </p:sp>
      <p:sp>
        <p:nvSpPr>
          <p:cNvPr id="4" name="Slide Number Placeholder 3"/>
          <p:cNvSpPr>
            <a:spLocks noGrp="1"/>
          </p:cNvSpPr>
          <p:nvPr>
            <p:ph type="sldNum" sz="quarter" idx="5"/>
          </p:nvPr>
        </p:nvSpPr>
        <p:spPr/>
        <p:txBody>
          <a:bodyPr/>
          <a:lstStyle/>
          <a:p>
            <a:fld id="{932B8F76-629A-4A25-AC8C-0935A323E438}" type="slidenum">
              <a:rPr lang="en-GB" smtClean="0"/>
              <a:pPr/>
              <a:t>5</a:t>
            </a:fld>
            <a:endParaRPr lang="en-GB"/>
          </a:p>
        </p:txBody>
      </p:sp>
    </p:spTree>
    <p:extLst>
      <p:ext uri="{BB962C8B-B14F-4D97-AF65-F5344CB8AC3E}">
        <p14:creationId xmlns="" xmlns:p14="http://schemas.microsoft.com/office/powerpoint/2010/main" val="259668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281" y="2130426"/>
            <a:ext cx="10361851" cy="1470025"/>
          </a:xfrm>
        </p:spPr>
        <p:txBody>
          <a:bodyPr/>
          <a:lstStyle/>
          <a:p>
            <a:r>
              <a:rPr lang="it-IT"/>
              <a:t>Fare clic per modificare lo stile del titolo</a:t>
            </a:r>
          </a:p>
        </p:txBody>
      </p:sp>
      <p:sp>
        <p:nvSpPr>
          <p:cNvPr id="3" name="Sottotitolo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7F5BE27-6FF0-491F-9BE7-50C24CE3E4EE}" type="datetime1">
              <a:rPr lang="it-IT" smtClean="0"/>
              <a:pPr/>
              <a:t>04/05/2020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C20DD1-1C54-49B7-A5D1-548C2CACA43E}" type="datetime1">
              <a:rPr lang="it-IT" smtClean="0"/>
              <a:pPr/>
              <a:t>04/05/2020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8049" y="274639"/>
            <a:ext cx="2742843"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521" y="274639"/>
            <a:ext cx="8025355"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9C9FD00-B58F-47B0-BC26-D8E9B732A747}" type="datetime1">
              <a:rPr lang="it-IT" smtClean="0"/>
              <a:pPr/>
              <a:t>04/05/2020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CADA91-477A-410F-B965-EB4869FF7781}" type="datetime1">
              <a:rPr lang="it-IT" smtClean="0"/>
              <a:pPr/>
              <a:t>04/05/2020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2959" y="4406901"/>
            <a:ext cx="10361851"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58599BE-3838-4E38-8AC3-85CC944137CF}" type="datetime1">
              <a:rPr lang="it-IT" smtClean="0"/>
              <a:pPr/>
              <a:t>04/05/2020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6FDFDAC-D634-4C9F-90B2-45DE59DA2EDA}" type="datetime1">
              <a:rPr lang="it-IT" smtClean="0"/>
              <a:pPr/>
              <a:t>04/05/2020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6A4FF93-F0CB-446F-B171-37A7DC2E815E}" type="datetime1">
              <a:rPr lang="it-IT" smtClean="0"/>
              <a:pPr/>
              <a:t>04/05/2020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0BC9CC0-4B23-4B89-972B-5B10FFA02670}" type="datetime1">
              <a:rPr lang="it-IT" smtClean="0"/>
              <a:pPr/>
              <a:t>04/05/2020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6425519-D80F-474B-B279-FD75DA492B76}" type="datetime1">
              <a:rPr lang="it-IT" smtClean="0"/>
              <a:pPr/>
              <a:t>04/05/2020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521" y="273050"/>
            <a:ext cx="4010562"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E99F79A-7BF4-4BED-BB84-0663FAB58E6E}" type="datetime1">
              <a:rPr lang="it-IT" smtClean="0"/>
              <a:pPr/>
              <a:t>04/05/2020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406" y="4800600"/>
            <a:ext cx="7314248"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4607F8A-41A9-4E74-BE68-3C38445B0797}" type="datetime1">
              <a:rPr lang="it-IT" smtClean="0"/>
              <a:pPr/>
              <a:t>04/05/2020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0BBB-6203-4873-999B-96D0C1CB1034}" type="datetime1">
              <a:rPr lang="it-IT" smtClean="0"/>
              <a:pPr/>
              <a:t>04/05/2020</a:t>
            </a:fld>
            <a:endParaRPr lang="it-IT"/>
          </a:p>
        </p:txBody>
      </p:sp>
      <p:sp>
        <p:nvSpPr>
          <p:cNvPr id="5" name="Segnaposto piè di pagina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tif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tif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CasellaDiTesto 4"/>
          <p:cNvSpPr txBox="1"/>
          <p:nvPr/>
        </p:nvSpPr>
        <p:spPr>
          <a:xfrm>
            <a:off x="0" y="1000108"/>
            <a:ext cx="12190413" cy="1077218"/>
          </a:xfrm>
          <a:prstGeom prst="rect">
            <a:avLst/>
          </a:prstGeom>
          <a:noFill/>
        </p:spPr>
        <p:txBody>
          <a:bodyPr wrap="square" rtlCol="0">
            <a:spAutoFit/>
          </a:bodyPr>
          <a:lstStyle/>
          <a:p>
            <a:pPr lvl="0" fontAlgn="base">
              <a:spcBef>
                <a:spcPct val="0"/>
              </a:spcBef>
              <a:spcAft>
                <a:spcPct val="0"/>
              </a:spcAft>
            </a:pPr>
            <a:r>
              <a:rPr lang="en-GB" sz="3200" dirty="0">
                <a:ln w="18415" cmpd="sng">
                  <a:solidFill>
                    <a:srgbClr val="FFFFFF"/>
                  </a:solidFill>
                  <a:prstDash val="solid"/>
                </a:ln>
                <a:solidFill>
                  <a:schemeClr val="bg1">
                    <a:lumMod val="85000"/>
                  </a:schemeClr>
                </a:solidFill>
                <a:effectLst>
                  <a:outerShdw blurRad="63500" dir="3600000" algn="tl" rotWithShape="0">
                    <a:srgbClr val="000000">
                      <a:alpha val="70000"/>
                    </a:srgbClr>
                  </a:outerShdw>
                </a:effectLst>
                <a:latin typeface="Arial" pitchFamily="34" charset="0"/>
                <a:cs typeface="Arial" pitchFamily="34" charset="0"/>
              </a:rPr>
              <a:t>Irrigation detection with Sentinel-1 radar backscatter observations over an agricultural area in the Po River Valley (Italy)</a:t>
            </a:r>
          </a:p>
        </p:txBody>
      </p:sp>
      <p:pic>
        <p:nvPicPr>
          <p:cNvPr id="7" name="Picture 16" descr="Istituto di Ricerca per la Protezione Idrogeologica"/>
          <p:cNvPicPr>
            <a:picLocks noChangeAspect="1" noChangeArrowheads="1"/>
          </p:cNvPicPr>
          <p:nvPr/>
        </p:nvPicPr>
        <p:blipFill>
          <a:blip r:embed="rId3"/>
          <a:srcRect r="48829" b="18003"/>
          <a:stretch>
            <a:fillRect/>
          </a:stretch>
        </p:blipFill>
        <p:spPr bwMode="auto">
          <a:xfrm>
            <a:off x="9448553" y="5143536"/>
            <a:ext cx="1481461" cy="718641"/>
          </a:xfrm>
          <a:prstGeom prst="rect">
            <a:avLst/>
          </a:prstGeom>
          <a:noFill/>
        </p:spPr>
      </p:pic>
      <p:pic>
        <p:nvPicPr>
          <p:cNvPr id="8" name="Picture 11" descr="C:\Users\Utente\Desktop\600px-Logo_Università_di_Perugia.gif"/>
          <p:cNvPicPr>
            <a:picLocks noChangeAspect="1" noChangeArrowheads="1"/>
          </p:cNvPicPr>
          <p:nvPr/>
        </p:nvPicPr>
        <p:blipFill>
          <a:blip r:embed="rId4"/>
          <a:srcRect/>
          <a:stretch>
            <a:fillRect/>
          </a:stretch>
        </p:blipFill>
        <p:spPr bwMode="auto">
          <a:xfrm>
            <a:off x="10881552" y="5429264"/>
            <a:ext cx="928694" cy="928694"/>
          </a:xfrm>
          <a:prstGeom prst="rect">
            <a:avLst/>
          </a:prstGeom>
          <a:noFill/>
        </p:spPr>
      </p:pic>
      <p:sp>
        <p:nvSpPr>
          <p:cNvPr id="9" name="CasellaDiTesto 8"/>
          <p:cNvSpPr txBox="1"/>
          <p:nvPr/>
        </p:nvSpPr>
        <p:spPr>
          <a:xfrm>
            <a:off x="0" y="1952284"/>
            <a:ext cx="8238346" cy="4708981"/>
          </a:xfrm>
          <a:prstGeom prst="rect">
            <a:avLst/>
          </a:prstGeom>
          <a:noFill/>
        </p:spPr>
        <p:txBody>
          <a:bodyPr wrap="square" rtlCol="0">
            <a:spAutoFit/>
          </a:bodyPr>
          <a:lstStyle/>
          <a:p>
            <a:pPr eaLnBrk="0" fontAlgn="base" hangingPunct="0">
              <a:spcBef>
                <a:spcPct val="0"/>
              </a:spcBef>
              <a:spcAft>
                <a:spcPct val="0"/>
              </a:spcAft>
            </a:pPr>
            <a:endParaRPr lang="en-GB"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r>
              <a:rPr lang="en-GB" sz="1600" b="1" dirty="0">
                <a:solidFill>
                  <a:schemeClr val="bg1">
                    <a:lumMod val="85000"/>
                  </a:schemeClr>
                </a:solidFill>
                <a:latin typeface="Arial" pitchFamily="34" charset="0"/>
                <a:ea typeface="Verdana" pitchFamily="34" charset="0"/>
                <a:cs typeface="Arial" pitchFamily="34" charset="0"/>
              </a:rPr>
              <a:t>Sara Modanesi</a:t>
            </a:r>
            <a:r>
              <a:rPr lang="en-GB" sz="1600" b="1" baseline="30000" dirty="0">
                <a:solidFill>
                  <a:schemeClr val="bg1">
                    <a:lumMod val="85000"/>
                  </a:schemeClr>
                </a:solidFill>
                <a:latin typeface="Arial" pitchFamily="34" charset="0"/>
                <a:ea typeface="Verdana" pitchFamily="34" charset="0"/>
                <a:cs typeface="Arial" pitchFamily="34" charset="0"/>
              </a:rPr>
              <a:t>1,2,4</a:t>
            </a:r>
            <a:r>
              <a:rPr lang="en-GB" sz="1600" b="1" dirty="0">
                <a:solidFill>
                  <a:schemeClr val="bg1">
                    <a:lumMod val="85000"/>
                  </a:schemeClr>
                </a:solidFill>
                <a:latin typeface="Arial" pitchFamily="34" charset="0"/>
                <a:ea typeface="Verdana" pitchFamily="34" charset="0"/>
                <a:cs typeface="Arial" pitchFamily="34" charset="0"/>
              </a:rPr>
              <a:t>, </a:t>
            </a:r>
            <a:r>
              <a:rPr lang="en-GB" sz="1600" b="1" dirty="0" err="1">
                <a:solidFill>
                  <a:schemeClr val="bg1">
                    <a:lumMod val="85000"/>
                  </a:schemeClr>
                </a:solidFill>
                <a:latin typeface="Arial" pitchFamily="34" charset="0"/>
                <a:ea typeface="Verdana" pitchFamily="34" charset="0"/>
                <a:cs typeface="Arial" pitchFamily="34" charset="0"/>
              </a:rPr>
              <a:t>Gabriëlle</a:t>
            </a:r>
            <a:r>
              <a:rPr lang="en-GB" sz="1600" b="1" dirty="0">
                <a:solidFill>
                  <a:schemeClr val="bg1">
                    <a:lumMod val="85000"/>
                  </a:schemeClr>
                </a:solidFill>
                <a:latin typeface="Arial" pitchFamily="34" charset="0"/>
                <a:ea typeface="Verdana" pitchFamily="34" charset="0"/>
                <a:cs typeface="Arial" pitchFamily="34" charset="0"/>
              </a:rPr>
              <a:t> J. M. De Lannoy</a:t>
            </a:r>
            <a:r>
              <a:rPr lang="en-GB" sz="1600" b="1" baseline="30000" dirty="0">
                <a:solidFill>
                  <a:schemeClr val="bg1">
                    <a:lumMod val="85000"/>
                  </a:schemeClr>
                </a:solidFill>
                <a:latin typeface="Arial" pitchFamily="34" charset="0"/>
                <a:ea typeface="Verdana" pitchFamily="34" charset="0"/>
                <a:cs typeface="Arial" pitchFamily="34" charset="0"/>
              </a:rPr>
              <a:t>2</a:t>
            </a:r>
            <a:r>
              <a:rPr lang="en-GB" sz="1600" b="1" dirty="0">
                <a:solidFill>
                  <a:schemeClr val="bg1">
                    <a:lumMod val="85000"/>
                  </a:schemeClr>
                </a:solidFill>
                <a:latin typeface="Arial" pitchFamily="34" charset="0"/>
                <a:ea typeface="Verdana" pitchFamily="34" charset="0"/>
                <a:cs typeface="Arial" pitchFamily="34" charset="0"/>
              </a:rPr>
              <a:t>, Alexander Gruber</a:t>
            </a:r>
            <a:r>
              <a:rPr lang="en-GB" sz="1600" b="1" baseline="30000" dirty="0">
                <a:solidFill>
                  <a:schemeClr val="bg1">
                    <a:lumMod val="85000"/>
                  </a:schemeClr>
                </a:solidFill>
                <a:latin typeface="Arial" pitchFamily="34" charset="0"/>
                <a:ea typeface="Verdana" pitchFamily="34" charset="0"/>
                <a:cs typeface="Arial" pitchFamily="34" charset="0"/>
              </a:rPr>
              <a:t>2</a:t>
            </a:r>
            <a:r>
              <a:rPr lang="en-GB" sz="1600" b="1" dirty="0">
                <a:solidFill>
                  <a:schemeClr val="bg1">
                    <a:lumMod val="85000"/>
                  </a:schemeClr>
                </a:solidFill>
                <a:latin typeface="Arial" pitchFamily="34" charset="0"/>
                <a:ea typeface="Verdana" pitchFamily="34" charset="0"/>
                <a:cs typeface="Arial" pitchFamily="34" charset="0"/>
              </a:rPr>
              <a:t>, Christian Massari</a:t>
            </a:r>
            <a:r>
              <a:rPr lang="en-GB" sz="1600" b="1" baseline="30000" dirty="0">
                <a:solidFill>
                  <a:schemeClr val="bg1">
                    <a:lumMod val="85000"/>
                  </a:schemeClr>
                </a:solidFill>
                <a:latin typeface="Arial" pitchFamily="34" charset="0"/>
                <a:ea typeface="Verdana" pitchFamily="34" charset="0"/>
                <a:cs typeface="Arial" pitchFamily="34" charset="0"/>
              </a:rPr>
              <a:t>1</a:t>
            </a:r>
            <a:r>
              <a:rPr lang="en-GB" sz="1600" b="1" dirty="0">
                <a:solidFill>
                  <a:schemeClr val="bg1">
                    <a:lumMod val="85000"/>
                  </a:schemeClr>
                </a:solidFill>
                <a:latin typeface="Arial" pitchFamily="34" charset="0"/>
                <a:ea typeface="Verdana" pitchFamily="34" charset="0"/>
                <a:cs typeface="Arial" pitchFamily="34" charset="0"/>
              </a:rPr>
              <a:t>, Luca Brocca</a:t>
            </a:r>
            <a:r>
              <a:rPr lang="en-GB" sz="1600" b="1" baseline="30000" dirty="0">
                <a:solidFill>
                  <a:schemeClr val="bg1">
                    <a:lumMod val="85000"/>
                  </a:schemeClr>
                </a:solidFill>
                <a:latin typeface="Arial" pitchFamily="34" charset="0"/>
                <a:ea typeface="Verdana" pitchFamily="34" charset="0"/>
                <a:cs typeface="Arial" pitchFamily="34" charset="0"/>
              </a:rPr>
              <a:t>1</a:t>
            </a:r>
            <a:r>
              <a:rPr lang="en-GB" sz="1600" b="1" dirty="0">
                <a:solidFill>
                  <a:schemeClr val="bg1">
                    <a:lumMod val="85000"/>
                  </a:schemeClr>
                </a:solidFill>
                <a:latin typeface="Arial" pitchFamily="34" charset="0"/>
                <a:ea typeface="Verdana" pitchFamily="34" charset="0"/>
                <a:cs typeface="Arial" pitchFamily="34" charset="0"/>
              </a:rPr>
              <a:t>, Hans Lievens</a:t>
            </a:r>
            <a:r>
              <a:rPr lang="en-GB" sz="1600" b="1" baseline="30000" dirty="0">
                <a:solidFill>
                  <a:schemeClr val="bg1">
                    <a:lumMod val="85000"/>
                  </a:schemeClr>
                </a:solidFill>
                <a:latin typeface="Arial" pitchFamily="34" charset="0"/>
                <a:ea typeface="Verdana" pitchFamily="34" charset="0"/>
                <a:cs typeface="Arial" pitchFamily="34" charset="0"/>
              </a:rPr>
              <a:t>2</a:t>
            </a:r>
            <a:r>
              <a:rPr lang="en-GB" sz="1600" b="1" dirty="0">
                <a:solidFill>
                  <a:schemeClr val="bg1">
                    <a:lumMod val="85000"/>
                  </a:schemeClr>
                </a:solidFill>
                <a:latin typeface="Arial" pitchFamily="34" charset="0"/>
                <a:ea typeface="Verdana" pitchFamily="34" charset="0"/>
                <a:cs typeface="Arial" pitchFamily="34" charset="0"/>
              </a:rPr>
              <a:t>, </a:t>
            </a:r>
            <a:r>
              <a:rPr lang="en-GB" sz="1600" b="1" dirty="0" err="1">
                <a:solidFill>
                  <a:schemeClr val="bg1">
                    <a:lumMod val="85000"/>
                  </a:schemeClr>
                </a:solidFill>
                <a:latin typeface="Arial" pitchFamily="34" charset="0"/>
                <a:ea typeface="Verdana" pitchFamily="34" charset="0"/>
                <a:cs typeface="Arial" pitchFamily="34" charset="0"/>
              </a:rPr>
              <a:t>Renato</a:t>
            </a:r>
            <a:r>
              <a:rPr lang="en-GB" sz="1600" b="1" dirty="0">
                <a:solidFill>
                  <a:schemeClr val="bg1">
                    <a:lumMod val="85000"/>
                  </a:schemeClr>
                </a:solidFill>
                <a:latin typeface="Arial" pitchFamily="34" charset="0"/>
                <a:ea typeface="Verdana" pitchFamily="34" charset="0"/>
                <a:cs typeface="Arial" pitchFamily="34" charset="0"/>
              </a:rPr>
              <a:t> Morbidelli</a:t>
            </a:r>
            <a:r>
              <a:rPr lang="en-GB" sz="1600" b="1" baseline="30000" dirty="0">
                <a:solidFill>
                  <a:schemeClr val="bg1">
                    <a:lumMod val="85000"/>
                  </a:schemeClr>
                </a:solidFill>
                <a:latin typeface="Arial" pitchFamily="34" charset="0"/>
                <a:ea typeface="Verdana" pitchFamily="34" charset="0"/>
                <a:cs typeface="Arial" pitchFamily="34" charset="0"/>
              </a:rPr>
              <a:t>3 </a:t>
            </a: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smtClean="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endParaRPr lang="en-GB" sz="1600" b="1" baseline="30000" dirty="0">
              <a:solidFill>
                <a:schemeClr val="bg1">
                  <a:lumMod val="85000"/>
                </a:schemeClr>
              </a:solidFill>
              <a:latin typeface="Arial" pitchFamily="34" charset="0"/>
              <a:ea typeface="Verdana" pitchFamily="34" charset="0"/>
              <a:cs typeface="Arial" pitchFamily="34" charset="0"/>
            </a:endParaRPr>
          </a:p>
          <a:p>
            <a:pPr eaLnBrk="0" fontAlgn="base" hangingPunct="0">
              <a:spcBef>
                <a:spcPct val="0"/>
              </a:spcBef>
              <a:spcAft>
                <a:spcPts val="600"/>
              </a:spcAft>
            </a:pPr>
            <a:r>
              <a:rPr lang="en-GB" sz="1200" b="1" i="1" baseline="30000" dirty="0">
                <a:solidFill>
                  <a:schemeClr val="bg1">
                    <a:lumMod val="85000"/>
                  </a:schemeClr>
                </a:solidFill>
                <a:latin typeface="Arial" pitchFamily="34" charset="0"/>
                <a:ea typeface="Verdana" pitchFamily="34" charset="0"/>
                <a:cs typeface="Arial" pitchFamily="34" charset="0"/>
              </a:rPr>
              <a:t>1</a:t>
            </a:r>
            <a:r>
              <a:rPr lang="en-GB" sz="1200" b="1" i="1" dirty="0">
                <a:solidFill>
                  <a:schemeClr val="bg1">
                    <a:lumMod val="85000"/>
                  </a:schemeClr>
                </a:solidFill>
                <a:latin typeface="Arial" pitchFamily="34" charset="0"/>
                <a:ea typeface="Verdana" pitchFamily="34" charset="0"/>
                <a:cs typeface="Arial" pitchFamily="34" charset="0"/>
              </a:rPr>
              <a:t> Research Institute for Geo-hydrological Protection, National Research Council, Via Madonna Alta 126, 06128 Perugia, Italy</a:t>
            </a:r>
          </a:p>
          <a:p>
            <a:pPr eaLnBrk="0" fontAlgn="base" hangingPunct="0">
              <a:spcBef>
                <a:spcPct val="0"/>
              </a:spcBef>
              <a:spcAft>
                <a:spcPts val="600"/>
              </a:spcAft>
            </a:pPr>
            <a:r>
              <a:rPr lang="en-GB" sz="1200" b="1" i="1" baseline="30000" dirty="0">
                <a:solidFill>
                  <a:schemeClr val="bg1">
                    <a:lumMod val="85000"/>
                  </a:schemeClr>
                </a:solidFill>
                <a:latin typeface="Arial" pitchFamily="34" charset="0"/>
                <a:ea typeface="Verdana" pitchFamily="34" charset="0"/>
                <a:cs typeface="Arial" pitchFamily="34" charset="0"/>
              </a:rPr>
              <a:t>2</a:t>
            </a:r>
            <a:r>
              <a:rPr lang="en-GB" sz="1200" b="1" i="1" dirty="0">
                <a:solidFill>
                  <a:schemeClr val="bg1">
                    <a:lumMod val="85000"/>
                  </a:schemeClr>
                </a:solidFill>
                <a:latin typeface="Arial" pitchFamily="34" charset="0"/>
                <a:ea typeface="Verdana" pitchFamily="34" charset="0"/>
                <a:cs typeface="Arial" pitchFamily="34" charset="0"/>
              </a:rPr>
              <a:t> Department of Earth and Environmental Sciences, KU Leuven, </a:t>
            </a:r>
            <a:r>
              <a:rPr lang="en-GB" sz="1200" b="1" i="1" dirty="0" err="1">
                <a:solidFill>
                  <a:schemeClr val="bg1">
                    <a:lumMod val="85000"/>
                  </a:schemeClr>
                </a:solidFill>
                <a:latin typeface="Arial" pitchFamily="34" charset="0"/>
                <a:ea typeface="Verdana" pitchFamily="34" charset="0"/>
                <a:cs typeface="Arial" pitchFamily="34" charset="0"/>
              </a:rPr>
              <a:t>Heverlee</a:t>
            </a:r>
            <a:r>
              <a:rPr lang="en-GB" sz="1200" b="1" i="1" dirty="0">
                <a:solidFill>
                  <a:schemeClr val="bg1">
                    <a:lumMod val="85000"/>
                  </a:schemeClr>
                </a:solidFill>
                <a:latin typeface="Arial" pitchFamily="34" charset="0"/>
                <a:ea typeface="Verdana" pitchFamily="34" charset="0"/>
                <a:cs typeface="Arial" pitchFamily="34" charset="0"/>
              </a:rPr>
              <a:t>, Belgium.</a:t>
            </a:r>
          </a:p>
          <a:p>
            <a:pPr eaLnBrk="0" fontAlgn="base" hangingPunct="0">
              <a:spcBef>
                <a:spcPct val="0"/>
              </a:spcBef>
              <a:spcAft>
                <a:spcPts val="600"/>
              </a:spcAft>
            </a:pPr>
            <a:r>
              <a:rPr lang="en-GB" sz="1200" b="1" i="1" baseline="30000" dirty="0">
                <a:solidFill>
                  <a:schemeClr val="bg1">
                    <a:lumMod val="85000"/>
                  </a:schemeClr>
                </a:solidFill>
                <a:latin typeface="Arial" pitchFamily="34" charset="0"/>
                <a:ea typeface="Verdana" pitchFamily="34" charset="0"/>
                <a:cs typeface="Arial" pitchFamily="34" charset="0"/>
              </a:rPr>
              <a:t>3 </a:t>
            </a:r>
            <a:r>
              <a:rPr lang="en-GB" sz="1200" b="1" i="1" dirty="0">
                <a:solidFill>
                  <a:schemeClr val="bg1">
                    <a:lumMod val="85000"/>
                  </a:schemeClr>
                </a:solidFill>
                <a:latin typeface="Arial" pitchFamily="34" charset="0"/>
                <a:ea typeface="Verdana" pitchFamily="34" charset="0"/>
                <a:cs typeface="Arial" pitchFamily="34" charset="0"/>
              </a:rPr>
              <a:t>Dept. of Civil and Environmental Engineering of Perugia, via G. </a:t>
            </a:r>
            <a:r>
              <a:rPr lang="en-GB" sz="1200" b="1" i="1" dirty="0" err="1">
                <a:solidFill>
                  <a:schemeClr val="bg1">
                    <a:lumMod val="85000"/>
                  </a:schemeClr>
                </a:solidFill>
                <a:latin typeface="Arial" pitchFamily="34" charset="0"/>
                <a:ea typeface="Verdana" pitchFamily="34" charset="0"/>
                <a:cs typeface="Arial" pitchFamily="34" charset="0"/>
              </a:rPr>
              <a:t>Duranti</a:t>
            </a:r>
            <a:r>
              <a:rPr lang="en-GB" sz="1200" b="1" i="1" dirty="0">
                <a:solidFill>
                  <a:schemeClr val="bg1">
                    <a:lumMod val="85000"/>
                  </a:schemeClr>
                </a:solidFill>
                <a:latin typeface="Arial" pitchFamily="34" charset="0"/>
                <a:ea typeface="Verdana" pitchFamily="34" charset="0"/>
                <a:cs typeface="Arial" pitchFamily="34" charset="0"/>
              </a:rPr>
              <a:t> 93, 06125 Perugia, Italy</a:t>
            </a:r>
          </a:p>
          <a:p>
            <a:pPr eaLnBrk="0" fontAlgn="base" hangingPunct="0">
              <a:spcBef>
                <a:spcPct val="0"/>
              </a:spcBef>
              <a:spcAft>
                <a:spcPts val="600"/>
              </a:spcAft>
            </a:pPr>
            <a:r>
              <a:rPr lang="en-GB" sz="1200" b="1" i="1" baseline="30000" dirty="0">
                <a:solidFill>
                  <a:schemeClr val="bg1">
                    <a:lumMod val="85000"/>
                  </a:schemeClr>
                </a:solidFill>
                <a:latin typeface="Arial" pitchFamily="34" charset="0"/>
                <a:ea typeface="Verdana" pitchFamily="34" charset="0"/>
                <a:cs typeface="Arial" pitchFamily="34" charset="0"/>
              </a:rPr>
              <a:t>4 </a:t>
            </a:r>
            <a:r>
              <a:rPr lang="en-GB" sz="1200" b="1" i="1" dirty="0">
                <a:solidFill>
                  <a:schemeClr val="bg1">
                    <a:lumMod val="85000"/>
                  </a:schemeClr>
                </a:solidFill>
                <a:latin typeface="Arial" pitchFamily="34" charset="0"/>
                <a:ea typeface="Verdana" pitchFamily="34" charset="0"/>
                <a:cs typeface="Arial" pitchFamily="34" charset="0"/>
              </a:rPr>
              <a:t>DICEA Dept. of Civil and Environmental Engineering, University of Florence, Via </a:t>
            </a:r>
            <a:r>
              <a:rPr lang="en-GB" sz="1200" b="1" i="1" dirty="0" err="1">
                <a:solidFill>
                  <a:schemeClr val="bg1">
                    <a:lumMod val="85000"/>
                  </a:schemeClr>
                </a:solidFill>
                <a:latin typeface="Arial" pitchFamily="34" charset="0"/>
                <a:ea typeface="Verdana" pitchFamily="34" charset="0"/>
                <a:cs typeface="Arial" pitchFamily="34" charset="0"/>
              </a:rPr>
              <a:t>di</a:t>
            </a:r>
            <a:r>
              <a:rPr lang="en-GB" sz="1200" b="1" i="1" dirty="0">
                <a:solidFill>
                  <a:schemeClr val="bg1">
                    <a:lumMod val="85000"/>
                  </a:schemeClr>
                </a:solidFill>
                <a:latin typeface="Arial" pitchFamily="34" charset="0"/>
                <a:ea typeface="Verdana" pitchFamily="34" charset="0"/>
                <a:cs typeface="Arial" pitchFamily="34" charset="0"/>
              </a:rPr>
              <a:t> S. Marta 3, 50139 Firenze, </a:t>
            </a:r>
            <a:r>
              <a:rPr lang="en-GB" sz="1200" b="1" i="1" dirty="0" smtClean="0">
                <a:solidFill>
                  <a:schemeClr val="bg1">
                    <a:lumMod val="85000"/>
                  </a:schemeClr>
                </a:solidFill>
                <a:latin typeface="Arial" pitchFamily="34" charset="0"/>
                <a:ea typeface="Verdana" pitchFamily="34" charset="0"/>
                <a:cs typeface="Arial" pitchFamily="34" charset="0"/>
              </a:rPr>
              <a:t>Italy</a:t>
            </a:r>
          </a:p>
          <a:p>
            <a:pPr eaLnBrk="0" fontAlgn="base" hangingPunct="0">
              <a:spcBef>
                <a:spcPct val="0"/>
              </a:spcBef>
              <a:spcAft>
                <a:spcPts val="600"/>
              </a:spcAft>
            </a:pPr>
            <a:r>
              <a:rPr lang="en-GB" sz="1200" b="1" i="1" dirty="0" smtClean="0">
                <a:solidFill>
                  <a:schemeClr val="bg1">
                    <a:lumMod val="85000"/>
                  </a:schemeClr>
                </a:solidFill>
                <a:latin typeface="Arial" pitchFamily="34" charset="0"/>
                <a:ea typeface="Verdana" pitchFamily="34" charset="0"/>
                <a:cs typeface="Arial" pitchFamily="34" charset="0"/>
              </a:rPr>
              <a:t>sara.modanesi@irpi.cnr.it</a:t>
            </a:r>
            <a:endParaRPr lang="en-GB" sz="1200" b="1" i="1" dirty="0">
              <a:solidFill>
                <a:schemeClr val="bg1">
                  <a:lumMod val="85000"/>
                </a:schemeClr>
              </a:solidFill>
              <a:latin typeface="Arial" pitchFamily="34" charset="0"/>
              <a:ea typeface="Verdana" pitchFamily="34" charset="0"/>
              <a:cs typeface="Arial" pitchFamily="34" charset="0"/>
            </a:endParaRPr>
          </a:p>
        </p:txBody>
      </p:sp>
      <p:sp>
        <p:nvSpPr>
          <p:cNvPr id="2052" name="AutoShape 4" descr="Risultato immagini per ku leuve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054" name="AutoShape 6" descr="Risultato immagini per ku leuve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056" name="AutoShape 8" descr="Risultato immagini per ku leuve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2058" name="Picture 10" descr="Risultato immagini per ku leuven logo"/>
          <p:cNvPicPr>
            <a:picLocks noChangeAspect="1" noChangeArrowheads="1"/>
          </p:cNvPicPr>
          <p:nvPr/>
        </p:nvPicPr>
        <p:blipFill>
          <a:blip r:embed="rId5" cstate="print"/>
          <a:srcRect/>
          <a:stretch>
            <a:fillRect/>
          </a:stretch>
        </p:blipFill>
        <p:spPr bwMode="auto">
          <a:xfrm>
            <a:off x="9309916" y="5929330"/>
            <a:ext cx="1516531" cy="547215"/>
          </a:xfrm>
          <a:prstGeom prst="rect">
            <a:avLst/>
          </a:prstGeom>
          <a:noFill/>
        </p:spPr>
      </p:pic>
      <p:pic>
        <p:nvPicPr>
          <p:cNvPr id="22530" name="Picture 2" descr="C:\Users\Utente\Downloads\egu_claim_blue.tif"/>
          <p:cNvPicPr>
            <a:picLocks noChangeAspect="1" noChangeArrowheads="1"/>
          </p:cNvPicPr>
          <p:nvPr/>
        </p:nvPicPr>
        <p:blipFill>
          <a:blip r:embed="rId6" cstate="print"/>
          <a:srcRect/>
          <a:stretch>
            <a:fillRect/>
          </a:stretch>
        </p:blipFill>
        <p:spPr bwMode="auto">
          <a:xfrm>
            <a:off x="1" y="1"/>
            <a:ext cx="2023240" cy="933265"/>
          </a:xfrm>
          <a:prstGeom prst="rect">
            <a:avLst/>
          </a:prstGeom>
          <a:noFill/>
        </p:spPr>
      </p:pic>
      <p:sp>
        <p:nvSpPr>
          <p:cNvPr id="14" name="CasellaDiTesto 13"/>
          <p:cNvSpPr txBox="1"/>
          <p:nvPr/>
        </p:nvSpPr>
        <p:spPr>
          <a:xfrm>
            <a:off x="5952330" y="0"/>
            <a:ext cx="6238083" cy="707886"/>
          </a:xfrm>
          <a:prstGeom prst="rect">
            <a:avLst/>
          </a:prstGeom>
          <a:noFill/>
        </p:spPr>
        <p:txBody>
          <a:bodyPr wrap="square" rtlCol="0">
            <a:spAutoFit/>
          </a:bodyPr>
          <a:lstStyle/>
          <a:p>
            <a:pPr lvl="0" algn="r" fontAlgn="base">
              <a:spcBef>
                <a:spcPct val="0"/>
              </a:spcBef>
              <a:spcAft>
                <a:spcPct val="0"/>
              </a:spcAft>
            </a:pPr>
            <a:r>
              <a:rPr lang="en-GB" sz="2000" b="1" dirty="0">
                <a:solidFill>
                  <a:schemeClr val="bg1">
                    <a:lumMod val="85000"/>
                  </a:schemeClr>
                </a:solidFill>
                <a:latin typeface="Arial" pitchFamily="34" charset="0"/>
                <a:cs typeface="Arial" pitchFamily="34" charset="0"/>
              </a:rPr>
              <a:t>2020 EUROPEAN GENERAL ASSEMBLY,</a:t>
            </a:r>
          </a:p>
          <a:p>
            <a:pPr lvl="0" algn="r" fontAlgn="base">
              <a:spcBef>
                <a:spcPct val="0"/>
              </a:spcBef>
              <a:spcAft>
                <a:spcPct val="0"/>
              </a:spcAft>
            </a:pPr>
            <a:r>
              <a:rPr lang="en-GB" sz="2000" b="1" dirty="0">
                <a:solidFill>
                  <a:schemeClr val="bg1">
                    <a:lumMod val="85000"/>
                  </a:schemeClr>
                </a:solidFill>
                <a:latin typeface="Arial" pitchFamily="34" charset="0"/>
                <a:cs typeface="Arial" pitchFamily="34" charset="0"/>
              </a:rPr>
              <a:t>4-8 May 2020</a:t>
            </a:r>
          </a:p>
        </p:txBody>
      </p:sp>
      <p:sp>
        <p:nvSpPr>
          <p:cNvPr id="22534" name="AutoShape 6" descr="CORSI DI LAUREA MAGISTRALE – PROCEDURA DI AMMISS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6" name="AutoShape 8" descr="CORSI DI LAUREA MAGISTRALE – PROCEDURA DI AMMISS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8" name="AutoShape 10" descr="CORSI DI LAUREA MAGISTRALE – PROCEDURA DI AMMISS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39" name="Picture 11" descr="C:\Users\Utente\Desktop\index.png"/>
          <p:cNvPicPr>
            <a:picLocks noChangeAspect="1" noChangeArrowheads="1"/>
          </p:cNvPicPr>
          <p:nvPr/>
        </p:nvPicPr>
        <p:blipFill>
          <a:blip r:embed="rId7">
            <a:lum contrast="-10000"/>
          </a:blip>
          <a:srcRect/>
          <a:stretch>
            <a:fillRect/>
          </a:stretch>
        </p:blipFill>
        <p:spPr bwMode="auto">
          <a:xfrm>
            <a:off x="8286808" y="5357850"/>
            <a:ext cx="969402" cy="1000108"/>
          </a:xfrm>
          <a:prstGeom prst="rect">
            <a:avLst/>
          </a:prstGeom>
          <a:noFill/>
        </p:spPr>
      </p:pic>
      <p:sp>
        <p:nvSpPr>
          <p:cNvPr id="22543" name="AutoShape 15" descr="Irrigazione, aspersione all'avanguardia simulando la giusta piog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45" name="AutoShape 17" descr="Irrigazione, aspersione all'avanguardia simulando la giusta piog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47" name="AutoShape 19" descr="Gli impianti di irrigazione e di drenaggio per verde pens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49" name="AutoShape 21" descr="Centralina per irrigazione - Idee Gre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55" name="Picture 27" descr="C:\s.modanesi\Dati_pc_KULeuven\Personal\ME\Meetings\EGU2020\immagine1.jpg"/>
          <p:cNvPicPr>
            <a:picLocks noChangeAspect="1" noChangeArrowheads="1"/>
          </p:cNvPicPr>
          <p:nvPr/>
        </p:nvPicPr>
        <p:blipFill>
          <a:blip r:embed="rId8" cstate="print"/>
          <a:stretch>
            <a:fillRect/>
          </a:stretch>
        </p:blipFill>
        <p:spPr bwMode="auto">
          <a:xfrm>
            <a:off x="8309784" y="2285992"/>
            <a:ext cx="3537065" cy="2502131"/>
          </a:xfrm>
          <a:prstGeom prst="rect">
            <a:avLst/>
          </a:prstGeom>
          <a:noFill/>
          <a:ln>
            <a:noFill/>
          </a:ln>
        </p:spPr>
      </p:pic>
      <p:pic>
        <p:nvPicPr>
          <p:cNvPr id="1026" name="Picture 2" descr="C:\Users\Utente\Downloads\MO_16.png"/>
          <p:cNvPicPr>
            <a:picLocks noChangeAspect="1" noChangeArrowheads="1"/>
          </p:cNvPicPr>
          <p:nvPr/>
        </p:nvPicPr>
        <p:blipFill>
          <a:blip r:embed="rId9"/>
          <a:srcRect/>
          <a:stretch>
            <a:fillRect/>
          </a:stretch>
        </p:blipFill>
        <p:spPr bwMode="auto">
          <a:xfrm>
            <a:off x="2166116" y="214290"/>
            <a:ext cx="1428760" cy="50006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2" name="Rettangolo 21"/>
          <p:cNvSpPr/>
          <p:nvPr/>
        </p:nvSpPr>
        <p:spPr>
          <a:xfrm>
            <a:off x="165852" y="1214422"/>
            <a:ext cx="3357586" cy="2062103"/>
          </a:xfrm>
          <a:prstGeom prst="rect">
            <a:avLst/>
          </a:prstGeom>
          <a:ln w="28575">
            <a:noFill/>
          </a:ln>
        </p:spPr>
        <p:txBody>
          <a:bodyPr wrap="square">
            <a:spAutoFit/>
          </a:bodyPr>
          <a:lstStyle/>
          <a:p>
            <a:pPr algn="ctr"/>
            <a:r>
              <a:rPr lang="en-GB" sz="2800" b="1" dirty="0">
                <a:solidFill>
                  <a:schemeClr val="bg1">
                    <a:lumMod val="85000"/>
                  </a:schemeClr>
                </a:solidFill>
                <a:latin typeface="Arial" panose="020B0604020202020204" pitchFamily="34" charset="0"/>
                <a:cs typeface="Arial" panose="020B0604020202020204" pitchFamily="34" charset="0"/>
              </a:rPr>
              <a:t>Land Surface Model (LSM)</a:t>
            </a:r>
          </a:p>
          <a:p>
            <a:pPr algn="ctr"/>
            <a:r>
              <a:rPr lang="en-GB" sz="2400" dirty="0">
                <a:solidFill>
                  <a:schemeClr val="bg1">
                    <a:lumMod val="85000"/>
                  </a:schemeClr>
                </a:solidFill>
                <a:latin typeface="Arial" panose="020B0604020202020204" pitchFamily="34" charset="0"/>
                <a:cs typeface="Arial" panose="020B0604020202020204" pitchFamily="34" charset="0"/>
              </a:rPr>
              <a:t>Simplified or absent anthropogenic activities</a:t>
            </a:r>
          </a:p>
        </p:txBody>
      </p:sp>
      <p:pic>
        <p:nvPicPr>
          <p:cNvPr id="15364" name="Picture 4" descr="Risultato immagini per objective picture"/>
          <p:cNvPicPr>
            <a:picLocks noChangeAspect="1" noChangeArrowheads="1"/>
          </p:cNvPicPr>
          <p:nvPr/>
        </p:nvPicPr>
        <p:blipFill>
          <a:blip r:embed="rId3" cstate="print"/>
          <a:srcRect/>
          <a:stretch>
            <a:fillRect/>
          </a:stretch>
        </p:blipFill>
        <p:spPr bwMode="auto">
          <a:xfrm>
            <a:off x="9667106" y="357166"/>
            <a:ext cx="1594612" cy="1594612"/>
          </a:xfrm>
          <a:prstGeom prst="rect">
            <a:avLst/>
          </a:prstGeom>
          <a:noFill/>
        </p:spPr>
      </p:pic>
      <p:sp>
        <p:nvSpPr>
          <p:cNvPr id="8" name="Titolo 3"/>
          <p:cNvSpPr>
            <a:spLocks noGrp="1"/>
          </p:cNvSpPr>
          <p:nvPr>
            <p:ph type="title"/>
          </p:nvPr>
        </p:nvSpPr>
        <p:spPr>
          <a:xfrm>
            <a:off x="1714511" y="0"/>
            <a:ext cx="2523307" cy="735967"/>
          </a:xfrm>
        </p:spPr>
        <p:txBody>
          <a:bodyPr>
            <a:noAutofit/>
          </a:bodyPr>
          <a:lstStyle/>
          <a:p>
            <a:pPr algn="l"/>
            <a:r>
              <a:rPr lang="en-GB" sz="2800" b="1" dirty="0">
                <a:solidFill>
                  <a:schemeClr val="bg1">
                    <a:lumMod val="85000"/>
                  </a:schemeClr>
                </a:solidFill>
                <a:latin typeface="Arial" pitchFamily="34" charset="0"/>
                <a:cs typeface="Arial" pitchFamily="34" charset="0"/>
              </a:rPr>
              <a:t>OBJECTIVE</a:t>
            </a:r>
          </a:p>
        </p:txBody>
      </p:sp>
      <p:sp>
        <p:nvSpPr>
          <p:cNvPr id="9" name="CasellaDiTesto 8"/>
          <p:cNvSpPr txBox="1"/>
          <p:nvPr/>
        </p:nvSpPr>
        <p:spPr>
          <a:xfrm>
            <a:off x="4150990" y="1214422"/>
            <a:ext cx="4263303" cy="523220"/>
          </a:xfrm>
          <a:prstGeom prst="rect">
            <a:avLst/>
          </a:prstGeom>
          <a:noFill/>
          <a:ln w="28575">
            <a:noFill/>
          </a:ln>
        </p:spPr>
        <p:txBody>
          <a:bodyPr wrap="square" rtlCol="0">
            <a:spAutoFit/>
          </a:bodyPr>
          <a:lstStyle/>
          <a:p>
            <a:pPr marL="4763" indent="-4763" algn="ctr">
              <a:spcAft>
                <a:spcPts val="600"/>
              </a:spcAft>
            </a:pPr>
            <a:r>
              <a:rPr lang="en-US" sz="2800"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DATA  ASSIMILATION</a:t>
            </a:r>
          </a:p>
        </p:txBody>
      </p:sp>
      <p:sp>
        <p:nvSpPr>
          <p:cNvPr id="10" name="Freccia a destra 9"/>
          <p:cNvSpPr/>
          <p:nvPr/>
        </p:nvSpPr>
        <p:spPr>
          <a:xfrm>
            <a:off x="3523438" y="1775666"/>
            <a:ext cx="714380" cy="35719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cxnSp>
        <p:nvCxnSpPr>
          <p:cNvPr id="15" name="Connettore 2 14"/>
          <p:cNvCxnSpPr/>
          <p:nvPr/>
        </p:nvCxnSpPr>
        <p:spPr>
          <a:xfrm rot="5400000" flipH="1" flipV="1">
            <a:off x="5916611" y="2464587"/>
            <a:ext cx="928695" cy="7143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6">
            <a:extLst>
              <a:ext uri="{FF2B5EF4-FFF2-40B4-BE49-F238E27FC236}">
                <a16:creationId xmlns="" xmlns:a16="http://schemas.microsoft.com/office/drawing/2014/main" id="{3999DC49-1733-3343-B940-AFC832BF8211}"/>
              </a:ext>
            </a:extLst>
          </p:cNvPr>
          <p:cNvSpPr txBox="1"/>
          <p:nvPr/>
        </p:nvSpPr>
        <p:spPr>
          <a:xfrm>
            <a:off x="4166380" y="2928934"/>
            <a:ext cx="1951802" cy="1754326"/>
          </a:xfrm>
          <a:prstGeom prst="rect">
            <a:avLst/>
          </a:prstGeom>
          <a:noFill/>
          <a:ln>
            <a:noFill/>
          </a:ln>
        </p:spPr>
        <p:txBody>
          <a:bodyPr wrap="square" rtlCol="0">
            <a:spAutoFit/>
          </a:bodyPr>
          <a:lstStyle/>
          <a:p>
            <a:pPr algn="ctr"/>
            <a:r>
              <a:rPr lang="en-US" sz="2400" b="1" dirty="0">
                <a:solidFill>
                  <a:srgbClr val="FF0000"/>
                </a:solidFill>
                <a:latin typeface="Arial" pitchFamily="34" charset="0"/>
                <a:cs typeface="Arial" pitchFamily="34" charset="0"/>
              </a:rPr>
              <a:t>Sentinel-1 backscatter</a:t>
            </a:r>
          </a:p>
          <a:p>
            <a:pPr algn="ctr"/>
            <a:r>
              <a:rPr lang="el-GR" sz="2000" i="1" dirty="0">
                <a:solidFill>
                  <a:schemeClr val="bg1">
                    <a:lumMod val="75000"/>
                  </a:schemeClr>
                </a:solidFill>
                <a:latin typeface="Arial" pitchFamily="34" charset="0"/>
                <a:cs typeface="Arial" pitchFamily="34" charset="0"/>
              </a:rPr>
              <a:t>σ</a:t>
            </a:r>
            <a:r>
              <a:rPr lang="it-IT" sz="2000" i="1" baseline="30000" dirty="0">
                <a:solidFill>
                  <a:schemeClr val="bg1">
                    <a:lumMod val="75000"/>
                  </a:schemeClr>
                </a:solidFill>
                <a:latin typeface="Arial" pitchFamily="34" charset="0"/>
                <a:cs typeface="Arial" pitchFamily="34" charset="0"/>
              </a:rPr>
              <a:t>0</a:t>
            </a:r>
            <a:r>
              <a:rPr lang="it-IT" sz="2000" i="1" baseline="-25000" dirty="0">
                <a:solidFill>
                  <a:schemeClr val="bg1">
                    <a:lumMod val="75000"/>
                  </a:schemeClr>
                </a:solidFill>
                <a:latin typeface="Arial" pitchFamily="34" charset="0"/>
                <a:cs typeface="Arial" pitchFamily="34" charset="0"/>
              </a:rPr>
              <a:t>VV  </a:t>
            </a:r>
            <a:r>
              <a:rPr lang="it-IT" sz="2000" dirty="0">
                <a:solidFill>
                  <a:schemeClr val="bg1">
                    <a:lumMod val="75000"/>
                  </a:schemeClr>
                </a:solidFill>
                <a:latin typeface="Arial" pitchFamily="34" charset="0"/>
                <a:cs typeface="Arial" pitchFamily="34" charset="0"/>
              </a:rPr>
              <a:t>and</a:t>
            </a:r>
            <a:r>
              <a:rPr lang="it-IT" sz="2000" i="1" dirty="0">
                <a:solidFill>
                  <a:schemeClr val="bg1">
                    <a:lumMod val="75000"/>
                  </a:schemeClr>
                </a:solidFill>
                <a:latin typeface="Arial" pitchFamily="34" charset="0"/>
                <a:cs typeface="Arial" pitchFamily="34" charset="0"/>
              </a:rPr>
              <a:t> </a:t>
            </a:r>
            <a:r>
              <a:rPr lang="el-GR" sz="2000" i="1" dirty="0">
                <a:solidFill>
                  <a:schemeClr val="bg1">
                    <a:lumMod val="75000"/>
                  </a:schemeClr>
                </a:solidFill>
                <a:latin typeface="Arial" pitchFamily="34" charset="0"/>
                <a:cs typeface="Arial" pitchFamily="34" charset="0"/>
              </a:rPr>
              <a:t>σ</a:t>
            </a:r>
            <a:r>
              <a:rPr lang="it-IT" sz="2000" i="1" baseline="30000" dirty="0">
                <a:solidFill>
                  <a:schemeClr val="bg1">
                    <a:lumMod val="75000"/>
                  </a:schemeClr>
                </a:solidFill>
                <a:latin typeface="Arial" pitchFamily="34" charset="0"/>
                <a:cs typeface="Arial" pitchFamily="34" charset="0"/>
              </a:rPr>
              <a:t>0</a:t>
            </a:r>
            <a:r>
              <a:rPr lang="it-IT" sz="2000" i="1" baseline="-25000" dirty="0">
                <a:solidFill>
                  <a:schemeClr val="bg1">
                    <a:lumMod val="75000"/>
                  </a:schemeClr>
                </a:solidFill>
                <a:latin typeface="Arial" pitchFamily="34" charset="0"/>
                <a:cs typeface="Arial" pitchFamily="34" charset="0"/>
              </a:rPr>
              <a:t>VH </a:t>
            </a:r>
          </a:p>
          <a:p>
            <a:pPr algn="ctr"/>
            <a:r>
              <a:rPr lang="it-IT" sz="2000" dirty="0">
                <a:solidFill>
                  <a:schemeClr val="bg1">
                    <a:lumMod val="75000"/>
                  </a:schemeClr>
                </a:solidFill>
                <a:latin typeface="Arial" pitchFamily="34" charset="0"/>
                <a:cs typeface="Arial" pitchFamily="34" charset="0"/>
              </a:rPr>
              <a:t>1km spatial resolution</a:t>
            </a:r>
            <a:endParaRPr lang="en-US" sz="2000" dirty="0">
              <a:solidFill>
                <a:schemeClr val="bg1">
                  <a:lumMod val="75000"/>
                </a:schemeClr>
              </a:solidFill>
              <a:latin typeface="Arial" pitchFamily="34" charset="0"/>
              <a:cs typeface="Arial" pitchFamily="34" charset="0"/>
            </a:endParaRPr>
          </a:p>
        </p:txBody>
      </p:sp>
      <p:cxnSp>
        <p:nvCxnSpPr>
          <p:cNvPr id="17" name="Connettore 2 16"/>
          <p:cNvCxnSpPr/>
          <p:nvPr/>
        </p:nvCxnSpPr>
        <p:spPr>
          <a:xfrm rot="5400000" flipH="1" flipV="1">
            <a:off x="6988184" y="2750338"/>
            <a:ext cx="1071568" cy="5"/>
          </a:xfrm>
          <a:prstGeom prst="straightConnector1">
            <a:avLst/>
          </a:prstGeom>
          <a:ln w="76200">
            <a:solidFill>
              <a:srgbClr val="34AC04"/>
            </a:solidFill>
            <a:tailEnd type="arrow"/>
          </a:ln>
        </p:spPr>
        <p:style>
          <a:lnRef idx="1">
            <a:schemeClr val="accent1"/>
          </a:lnRef>
          <a:fillRef idx="0">
            <a:schemeClr val="accent1"/>
          </a:fillRef>
          <a:effectRef idx="0">
            <a:schemeClr val="accent1"/>
          </a:effectRef>
          <a:fontRef idx="minor">
            <a:schemeClr val="tx1"/>
          </a:fontRef>
        </p:style>
      </p:cxnSp>
      <p:sp>
        <p:nvSpPr>
          <p:cNvPr id="18" name="TextBox 6">
            <a:extLst>
              <a:ext uri="{FF2B5EF4-FFF2-40B4-BE49-F238E27FC236}">
                <a16:creationId xmlns="" xmlns:a16="http://schemas.microsoft.com/office/drawing/2014/main" id="{3999DC49-1733-3343-B940-AFC832BF8211}"/>
              </a:ext>
            </a:extLst>
          </p:cNvPr>
          <p:cNvSpPr txBox="1"/>
          <p:nvPr/>
        </p:nvSpPr>
        <p:spPr>
          <a:xfrm>
            <a:off x="6238081" y="3357562"/>
            <a:ext cx="2714645" cy="3539430"/>
          </a:xfrm>
          <a:prstGeom prst="rect">
            <a:avLst/>
          </a:prstGeom>
          <a:noFill/>
          <a:ln>
            <a:noFill/>
          </a:ln>
        </p:spPr>
        <p:txBody>
          <a:bodyPr wrap="square" rtlCol="0">
            <a:spAutoFit/>
          </a:bodyPr>
          <a:lstStyle/>
          <a:p>
            <a:pPr algn="ctr"/>
            <a:r>
              <a:rPr lang="en-US" sz="2400" b="1" dirty="0">
                <a:solidFill>
                  <a:srgbClr val="34AC04"/>
                </a:solidFill>
                <a:latin typeface="Arial" pitchFamily="34" charset="0"/>
                <a:cs typeface="Arial" pitchFamily="34" charset="0"/>
              </a:rPr>
              <a:t>Noah MP </a:t>
            </a:r>
            <a:r>
              <a:rPr lang="en-US" sz="2000" dirty="0">
                <a:solidFill>
                  <a:schemeClr val="bg1">
                    <a:lumMod val="85000"/>
                  </a:schemeClr>
                </a:solidFill>
                <a:latin typeface="Arial" pitchFamily="34" charset="0"/>
                <a:cs typeface="Arial" pitchFamily="34" charset="0"/>
              </a:rPr>
              <a:t>With/without irrigation module turned on (</a:t>
            </a:r>
            <a:r>
              <a:rPr lang="en-US" sz="2000" dirty="0" err="1">
                <a:solidFill>
                  <a:schemeClr val="bg1">
                    <a:lumMod val="85000"/>
                  </a:schemeClr>
                </a:solidFill>
                <a:latin typeface="Arial" pitchFamily="34" charset="0"/>
                <a:cs typeface="Arial" pitchFamily="34" charset="0"/>
              </a:rPr>
              <a:t>Ozdogan</a:t>
            </a:r>
            <a:r>
              <a:rPr lang="en-US" sz="2000" dirty="0">
                <a:solidFill>
                  <a:schemeClr val="bg1">
                    <a:lumMod val="85000"/>
                  </a:schemeClr>
                </a:solidFill>
                <a:latin typeface="Arial" pitchFamily="34" charset="0"/>
                <a:cs typeface="Arial" pitchFamily="34" charset="0"/>
              </a:rPr>
              <a:t> et al., 2010)</a:t>
            </a:r>
          </a:p>
          <a:p>
            <a:pPr marL="3175" indent="11113" algn="ctr"/>
            <a:r>
              <a:rPr lang="en-US" sz="2400" dirty="0">
                <a:solidFill>
                  <a:schemeClr val="bg1">
                    <a:lumMod val="75000"/>
                  </a:schemeClr>
                </a:solidFill>
                <a:latin typeface="Arial" pitchFamily="34" charset="0"/>
                <a:cs typeface="Arial" pitchFamily="34" charset="0"/>
              </a:rPr>
              <a:t>+</a:t>
            </a:r>
          </a:p>
          <a:p>
            <a:pPr marL="3175" indent="11113" algn="ctr"/>
            <a:r>
              <a:rPr lang="en-US" sz="2400" b="1" dirty="0">
                <a:solidFill>
                  <a:srgbClr val="34AC04"/>
                </a:solidFill>
                <a:latin typeface="Arial" pitchFamily="34" charset="0"/>
                <a:cs typeface="Arial" pitchFamily="34" charset="0"/>
              </a:rPr>
              <a:t> Water Cloud Model </a:t>
            </a:r>
          </a:p>
          <a:p>
            <a:pPr marL="3175" indent="11113" algn="ctr"/>
            <a:r>
              <a:rPr lang="en-US" sz="2000" dirty="0">
                <a:solidFill>
                  <a:schemeClr val="bg1">
                    <a:lumMod val="85000"/>
                  </a:schemeClr>
                </a:solidFill>
                <a:latin typeface="Arial" pitchFamily="34" charset="0"/>
                <a:cs typeface="Arial" pitchFamily="34" charset="0"/>
              </a:rPr>
              <a:t>(</a:t>
            </a:r>
            <a:r>
              <a:rPr lang="en-US" sz="2000" dirty="0" err="1">
                <a:solidFill>
                  <a:schemeClr val="bg1">
                    <a:lumMod val="85000"/>
                  </a:schemeClr>
                </a:solidFill>
                <a:latin typeface="Arial" pitchFamily="34" charset="0"/>
                <a:cs typeface="Arial" pitchFamily="34" charset="0"/>
              </a:rPr>
              <a:t>Attema</a:t>
            </a:r>
            <a:r>
              <a:rPr lang="en-US" sz="2000" dirty="0">
                <a:solidFill>
                  <a:schemeClr val="bg1">
                    <a:lumMod val="85000"/>
                  </a:schemeClr>
                </a:solidFill>
                <a:latin typeface="Arial" pitchFamily="34" charset="0"/>
                <a:cs typeface="Arial" pitchFamily="34" charset="0"/>
              </a:rPr>
              <a:t> and Ulaby,1978)</a:t>
            </a:r>
          </a:p>
          <a:p>
            <a:pPr marL="3175" indent="11113"/>
            <a:endParaRPr lang="en-US" sz="2000" b="1" dirty="0">
              <a:solidFill>
                <a:schemeClr val="bg1"/>
              </a:solidFill>
              <a:latin typeface="Arial" pitchFamily="34" charset="0"/>
              <a:cs typeface="Arial" pitchFamily="34" charset="0"/>
            </a:endParaRPr>
          </a:p>
        </p:txBody>
      </p:sp>
      <p:sp>
        <p:nvSpPr>
          <p:cNvPr id="21506" name="AutoShape 2" descr="Eurocean // EGU General Assembly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08" name="AutoShape 4" descr="EGU - Visual ident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 name="Picture 1" descr="C:\Users\Utente\Downloads\egu_plain_blue.tif"/>
          <p:cNvPicPr>
            <a:picLocks noChangeAspect="1" noChangeArrowheads="1"/>
          </p:cNvPicPr>
          <p:nvPr/>
        </p:nvPicPr>
        <p:blipFill>
          <a:blip r:embed="rId4" cstate="print"/>
          <a:srcRect/>
          <a:stretch>
            <a:fillRect/>
          </a:stretch>
        </p:blipFill>
        <p:spPr bwMode="auto">
          <a:xfrm>
            <a:off x="0" y="1"/>
            <a:ext cx="901042" cy="714355"/>
          </a:xfrm>
          <a:prstGeom prst="rect">
            <a:avLst/>
          </a:prstGeom>
          <a:noFill/>
        </p:spPr>
      </p:pic>
      <p:pic>
        <p:nvPicPr>
          <p:cNvPr id="32" name="Picture 4" descr="C:\s.modanesi\Documenti CNR\DOTTORATO\Work\Plenary_Meeting_2019Pisa\Noah-LSM-and-Noah-MP.png"/>
          <p:cNvPicPr>
            <a:picLocks noChangeAspect="1" noChangeArrowheads="1"/>
          </p:cNvPicPr>
          <p:nvPr/>
        </p:nvPicPr>
        <p:blipFill>
          <a:blip r:embed="rId5"/>
          <a:srcRect l="74488" t="9379" b="7110"/>
          <a:stretch>
            <a:fillRect/>
          </a:stretch>
        </p:blipFill>
        <p:spPr bwMode="auto">
          <a:xfrm>
            <a:off x="237290" y="3714752"/>
            <a:ext cx="1521846" cy="2643206"/>
          </a:xfrm>
          <a:prstGeom prst="rect">
            <a:avLst/>
          </a:prstGeom>
          <a:noFill/>
          <a:ln w="28575">
            <a:solidFill>
              <a:schemeClr val="bg1">
                <a:lumMod val="75000"/>
              </a:schemeClr>
            </a:solidFill>
          </a:ln>
        </p:spPr>
      </p:pic>
      <p:sp>
        <p:nvSpPr>
          <p:cNvPr id="33" name="Rettangolo 32"/>
          <p:cNvSpPr/>
          <p:nvPr/>
        </p:nvSpPr>
        <p:spPr>
          <a:xfrm>
            <a:off x="237290" y="6376594"/>
            <a:ext cx="3071834" cy="338554"/>
          </a:xfrm>
          <a:prstGeom prst="rect">
            <a:avLst/>
          </a:prstGeom>
          <a:noFill/>
          <a:ln w="9525">
            <a:noFill/>
          </a:ln>
        </p:spPr>
        <p:txBody>
          <a:bodyPr wrap="square">
            <a:spAutoFit/>
          </a:bodyPr>
          <a:lstStyle/>
          <a:p>
            <a:pPr algn="ctr"/>
            <a:r>
              <a:rPr lang="it-IT" sz="1600" b="1" dirty="0">
                <a:solidFill>
                  <a:schemeClr val="bg1">
                    <a:lumMod val="85000"/>
                  </a:schemeClr>
                </a:solidFill>
              </a:rPr>
              <a:t>DOI: 10.1175/JHM-D-14-0104.1 </a:t>
            </a:r>
            <a:endParaRPr lang="en-GB" sz="1600" b="1" dirty="0">
              <a:solidFill>
                <a:schemeClr val="bg1">
                  <a:lumMod val="85000"/>
                </a:schemeClr>
              </a:solidFill>
              <a:latin typeface="Arial" panose="020B0604020202020204" pitchFamily="34" charset="0"/>
              <a:cs typeface="Arial" panose="020B0604020202020204" pitchFamily="34" charset="0"/>
            </a:endParaRPr>
          </a:p>
        </p:txBody>
      </p:sp>
      <p:pic>
        <p:nvPicPr>
          <p:cNvPr id="34" name="Immagine 3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51802" y="3401712"/>
            <a:ext cx="1357322" cy="1584514"/>
          </a:xfrm>
          <a:prstGeom prst="rect">
            <a:avLst/>
          </a:prstGeom>
        </p:spPr>
      </p:pic>
      <p:sp>
        <p:nvSpPr>
          <p:cNvPr id="35" name="Rettangolo 34"/>
          <p:cNvSpPr/>
          <p:nvPr/>
        </p:nvSpPr>
        <p:spPr>
          <a:xfrm>
            <a:off x="165852" y="3286124"/>
            <a:ext cx="1643074" cy="461665"/>
          </a:xfrm>
          <a:prstGeom prst="rect">
            <a:avLst/>
          </a:prstGeom>
          <a:ln w="9525">
            <a:noFill/>
          </a:ln>
        </p:spPr>
        <p:txBody>
          <a:bodyPr wrap="square">
            <a:spAutoFit/>
          </a:bodyPr>
          <a:lstStyle/>
          <a:p>
            <a:r>
              <a:rPr lang="en-GB" sz="2400" b="1" dirty="0">
                <a:solidFill>
                  <a:schemeClr val="bg1">
                    <a:lumMod val="85000"/>
                  </a:schemeClr>
                </a:solidFill>
                <a:latin typeface="Arial" panose="020B0604020202020204" pitchFamily="34" charset="0"/>
                <a:cs typeface="Arial" panose="020B0604020202020204" pitchFamily="34" charset="0"/>
              </a:rPr>
              <a:t>Noah MP</a:t>
            </a:r>
          </a:p>
        </p:txBody>
      </p:sp>
      <p:pic>
        <p:nvPicPr>
          <p:cNvPr id="36" name="Picture 2" descr="Risultato immagini per hpc leuven"/>
          <p:cNvPicPr>
            <a:picLocks noChangeAspect="1" noChangeArrowheads="1"/>
          </p:cNvPicPr>
          <p:nvPr/>
        </p:nvPicPr>
        <p:blipFill>
          <a:blip r:embed="rId7" cstate="print"/>
          <a:srcRect/>
          <a:stretch>
            <a:fillRect/>
          </a:stretch>
        </p:blipFill>
        <p:spPr bwMode="auto">
          <a:xfrm>
            <a:off x="1880364" y="5286388"/>
            <a:ext cx="1862695" cy="1071570"/>
          </a:xfrm>
          <a:prstGeom prst="rect">
            <a:avLst/>
          </a:prstGeom>
          <a:noFill/>
        </p:spPr>
      </p:pic>
      <p:sp>
        <p:nvSpPr>
          <p:cNvPr id="21511" name="AutoShape 7" descr="VSC - Combi logo-0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13" name="Picture 9" descr="C:\Users\Utente\Desktop\0.jpg"/>
          <p:cNvPicPr>
            <a:picLocks noChangeAspect="1" noChangeArrowheads="1"/>
          </p:cNvPicPr>
          <p:nvPr/>
        </p:nvPicPr>
        <p:blipFill>
          <a:blip r:embed="rId8"/>
          <a:srcRect/>
          <a:stretch>
            <a:fillRect/>
          </a:stretch>
        </p:blipFill>
        <p:spPr bwMode="auto">
          <a:xfrm>
            <a:off x="1880364" y="5687728"/>
            <a:ext cx="642942" cy="642942"/>
          </a:xfrm>
          <a:prstGeom prst="rect">
            <a:avLst/>
          </a:prstGeom>
          <a:noFill/>
        </p:spPr>
      </p:pic>
      <p:sp>
        <p:nvSpPr>
          <p:cNvPr id="27" name="Segnaposto numero diapositiva 26"/>
          <p:cNvSpPr>
            <a:spLocks noGrp="1"/>
          </p:cNvSpPr>
          <p:nvPr>
            <p:ph type="sldNum" sz="quarter" idx="12"/>
          </p:nvPr>
        </p:nvSpPr>
        <p:spPr>
          <a:xfrm>
            <a:off x="9345600" y="6492899"/>
            <a:ext cx="2844430" cy="365125"/>
          </a:xfrm>
        </p:spPr>
        <p:txBody>
          <a:bodyPr/>
          <a:lstStyle/>
          <a:p>
            <a:fld id="{B007B441-5312-499D-93C3-6E37886527FA}" type="slidenum">
              <a:rPr lang="it-IT" sz="1400" b="1" smtClean="0">
                <a:solidFill>
                  <a:schemeClr val="bg1"/>
                </a:solidFill>
              </a:rPr>
              <a:pPr/>
              <a:t>2</a:t>
            </a:fld>
            <a:endParaRPr lang="it-IT" sz="1400" b="1" dirty="0">
              <a:solidFill>
                <a:schemeClr val="bg1"/>
              </a:solidFill>
            </a:endParaRPr>
          </a:p>
        </p:txBody>
      </p:sp>
      <p:sp>
        <p:nvSpPr>
          <p:cNvPr id="23" name="Rettangolo 22"/>
          <p:cNvSpPr/>
          <p:nvPr/>
        </p:nvSpPr>
        <p:spPr>
          <a:xfrm>
            <a:off x="4309255" y="4643446"/>
            <a:ext cx="1714513" cy="707886"/>
          </a:xfrm>
          <a:prstGeom prst="rect">
            <a:avLst/>
          </a:prstGeom>
          <a:noFill/>
          <a:ln w="9525">
            <a:noFill/>
          </a:ln>
        </p:spPr>
        <p:txBody>
          <a:bodyPr wrap="square">
            <a:spAutoFit/>
          </a:bodyPr>
          <a:lstStyle/>
          <a:p>
            <a:pPr algn="ctr"/>
            <a:r>
              <a:rPr lang="en-US" sz="2000" dirty="0">
                <a:solidFill>
                  <a:schemeClr val="bg1">
                    <a:lumMod val="85000"/>
                  </a:schemeClr>
                </a:solidFill>
                <a:latin typeface="Arial" pitchFamily="34" charset="0"/>
                <a:cs typeface="Arial" pitchFamily="34" charset="0"/>
              </a:rPr>
              <a:t>(product by </a:t>
            </a:r>
            <a:r>
              <a:rPr lang="en-US" sz="2000" dirty="0" err="1">
                <a:solidFill>
                  <a:schemeClr val="bg1">
                    <a:lumMod val="85000"/>
                  </a:schemeClr>
                </a:solidFill>
                <a:latin typeface="Arial" pitchFamily="34" charset="0"/>
                <a:cs typeface="Arial" pitchFamily="34" charset="0"/>
              </a:rPr>
              <a:t>Lievens</a:t>
            </a:r>
            <a:r>
              <a:rPr lang="en-US" sz="2000" dirty="0">
                <a:solidFill>
                  <a:schemeClr val="bg1">
                    <a:lumMod val="85000"/>
                  </a:schemeClr>
                </a:solidFill>
                <a:latin typeface="Arial" pitchFamily="34" charset="0"/>
                <a:cs typeface="Arial" pitchFamily="34" charset="0"/>
              </a:rPr>
              <a:t>, H.)</a:t>
            </a:r>
            <a:endParaRPr lang="en-GB" sz="2000" dirty="0">
              <a:solidFill>
                <a:schemeClr val="bg1">
                  <a:lumMod val="85000"/>
                </a:schemeClr>
              </a:solidFill>
              <a:latin typeface="Arial" pitchFamily="34" charset="0"/>
              <a:cs typeface="Arial" pitchFamily="34" charset="0"/>
            </a:endParaRPr>
          </a:p>
        </p:txBody>
      </p:sp>
      <p:sp>
        <p:nvSpPr>
          <p:cNvPr id="31" name="Freccia a destra 30"/>
          <p:cNvSpPr/>
          <p:nvPr/>
        </p:nvSpPr>
        <p:spPr>
          <a:xfrm>
            <a:off x="8238346" y="1775666"/>
            <a:ext cx="714380" cy="35719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2" name="Rettangolo 41"/>
          <p:cNvSpPr/>
          <p:nvPr/>
        </p:nvSpPr>
        <p:spPr>
          <a:xfrm>
            <a:off x="9167040" y="1667896"/>
            <a:ext cx="2857520" cy="1569660"/>
          </a:xfrm>
          <a:prstGeom prst="rect">
            <a:avLst/>
          </a:prstGeom>
          <a:ln>
            <a:solidFill>
              <a:schemeClr val="bg1"/>
            </a:solidFill>
          </a:ln>
        </p:spPr>
        <p:txBody>
          <a:bodyPr wrap="square">
            <a:spAutoFit/>
          </a:bodyPr>
          <a:lstStyle/>
          <a:p>
            <a:pPr algn="ctr"/>
            <a:r>
              <a:rPr lang="en-US" sz="2400" b="1" spc="-1" dirty="0">
                <a:solidFill>
                  <a:schemeClr val="bg1">
                    <a:lumMod val="85000"/>
                  </a:schemeClr>
                </a:solidFill>
                <a:latin typeface="Arial" panose="020B0604020202020204" pitchFamily="34" charset="0"/>
                <a:ea typeface="Calibri"/>
                <a:cs typeface="Arial" panose="020B0604020202020204" pitchFamily="34" charset="0"/>
              </a:rPr>
              <a:t>Detection of irrigation and improvement of LSM water fluxes</a:t>
            </a:r>
            <a:endParaRPr lang="en-GB" sz="2400" b="1" dirty="0">
              <a:solidFill>
                <a:schemeClr val="bg1">
                  <a:lumMod val="85000"/>
                </a:schemeClr>
              </a:solidFill>
            </a:endParaRPr>
          </a:p>
        </p:txBody>
      </p:sp>
      <p:sp>
        <p:nvSpPr>
          <p:cNvPr id="6148" name="Rectangle 4"/>
          <p:cNvSpPr>
            <a:spLocks noChangeArrowheads="1"/>
          </p:cNvSpPr>
          <p:nvPr/>
        </p:nvSpPr>
        <p:spPr bwMode="auto">
          <a:xfrm>
            <a:off x="0" y="0"/>
            <a:ext cx="12190413" cy="457200"/>
          </a:xfrm>
          <a:prstGeom prst="rect">
            <a:avLst/>
          </a:prstGeom>
          <a:noFill/>
          <a:ln w="9525">
            <a:noFill/>
            <a:miter lim="800000"/>
            <a:headEnd/>
            <a:tailEnd/>
          </a:ln>
          <a:effectLst/>
        </p:spPr>
        <p:txBody>
          <a:bodyPr vert="horz" wrap="none" lIns="91440" tIns="899829" rIns="91440" bIns="45720" numCol="1" anchor="ctr" anchorCtr="0" compatLnSpc="1">
            <a:prstTxWarp prst="textNoShape">
              <a:avLst/>
            </a:prstTxWarp>
            <a:spAutoFit/>
          </a:bodyPr>
          <a:lstStyle/>
          <a:p>
            <a:endParaRPr lang="en-GB"/>
          </a:p>
        </p:txBody>
      </p:sp>
      <p:sp>
        <p:nvSpPr>
          <p:cNvPr id="6149" name="Rectangle 5"/>
          <p:cNvSpPr>
            <a:spLocks noChangeArrowheads="1"/>
          </p:cNvSpPr>
          <p:nvPr/>
        </p:nvSpPr>
        <p:spPr bwMode="auto">
          <a:xfrm>
            <a:off x="0" y="1009650"/>
            <a:ext cx="121904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chemeClr val="tx1"/>
                </a:solidFill>
                <a:effectLst/>
                <a:latin typeface="Calibri" pitchFamily="34" charset="0"/>
                <a:ea typeface="Calibri" pitchFamily="34" charset="0"/>
                <a:cs typeface="Times New Roman" pitchFamily="18" charset="0"/>
              </a:rPr>
              <a:t>*</a:t>
            </a: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2" name="TextBox 1">
            <a:extLst>
              <a:ext uri="{FF2B5EF4-FFF2-40B4-BE49-F238E27FC236}">
                <a16:creationId xmlns="" xmlns:a16="http://schemas.microsoft.com/office/drawing/2014/main" xmlns:mc="http://schemas.openxmlformats.org/markup-compatibility/2006" id="{BB1A4D44-6638-48B0-A229-545B1396D089}"/>
              </a:ext>
            </a:extLst>
          </p:cNvPr>
          <p:cNvSpPr txBox="1">
            <a:spLocks noRot="1" noChangeAspect="1" noMove="1" noResize="1" noEditPoints="1" noAdjustHandles="1" noChangeArrowheads="1" noChangeShapeType="1" noTextEdit="1"/>
          </p:cNvSpPr>
          <p:nvPr/>
        </p:nvSpPr>
        <p:spPr>
          <a:xfrm>
            <a:off x="4263342" y="1712421"/>
            <a:ext cx="3995966" cy="492443"/>
          </a:xfrm>
          <a:prstGeom prst="rect">
            <a:avLst/>
          </a:prstGeom>
          <a:blipFill>
            <a:blip r:embed="rId9"/>
            <a:stretch>
              <a:fillRect/>
            </a:stretch>
          </a:blipFill>
        </p:spPr>
        <p:txBody>
          <a:bodyPr/>
          <a:lstStyle/>
          <a:p>
            <a:r>
              <a:rPr lang="en-US">
                <a:solidFill>
                  <a:schemeClr val="bg1">
                    <a:lumMod val="85000"/>
                  </a:schemeClr>
                </a:solidFill>
              </a:rPr>
              <a:t> </a:t>
            </a:r>
          </a:p>
        </p:txBody>
      </p:sp>
      <p:pic>
        <p:nvPicPr>
          <p:cNvPr id="29" name="Picture 2" descr="C:\Users\Utente\Downloads\MO_16.png"/>
          <p:cNvPicPr>
            <a:picLocks noChangeAspect="1" noChangeArrowheads="1"/>
          </p:cNvPicPr>
          <p:nvPr/>
        </p:nvPicPr>
        <p:blipFill>
          <a:blip r:embed="rId10"/>
          <a:srcRect/>
          <a:stretch>
            <a:fillRect/>
          </a:stretch>
        </p:blipFill>
        <p:spPr bwMode="auto">
          <a:xfrm>
            <a:off x="11024428" y="142853"/>
            <a:ext cx="1071570" cy="375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 name="Rettangolo 8"/>
          <p:cNvSpPr/>
          <p:nvPr/>
        </p:nvSpPr>
        <p:spPr>
          <a:xfrm>
            <a:off x="7881156" y="1142984"/>
            <a:ext cx="3429024" cy="892552"/>
          </a:xfrm>
          <a:prstGeom prst="rect">
            <a:avLst/>
          </a:prstGeom>
          <a:ln w="28575">
            <a:noFill/>
          </a:ln>
        </p:spPr>
        <p:txBody>
          <a:bodyPr wrap="square">
            <a:spAutoFit/>
          </a:bodyPr>
          <a:lstStyle/>
          <a:p>
            <a:pPr algn="ctr"/>
            <a:r>
              <a:rPr lang="en-GB" sz="2800" b="1" dirty="0">
                <a:solidFill>
                  <a:schemeClr val="bg1">
                    <a:lumMod val="85000"/>
                  </a:schemeClr>
                </a:solidFill>
                <a:latin typeface="Arial" panose="020B0604020202020204" pitchFamily="34" charset="0"/>
                <a:cs typeface="Arial" panose="020B0604020202020204" pitchFamily="34" charset="0"/>
              </a:rPr>
              <a:t>Four test sites </a:t>
            </a:r>
          </a:p>
          <a:p>
            <a:pPr algn="ctr"/>
            <a:r>
              <a:rPr lang="en-GB" sz="2400" dirty="0">
                <a:solidFill>
                  <a:schemeClr val="bg1">
                    <a:lumMod val="85000"/>
                  </a:schemeClr>
                </a:solidFill>
                <a:latin typeface="Arial" panose="020B0604020202020204" pitchFamily="34" charset="0"/>
                <a:cs typeface="Arial" panose="020B0604020202020204" pitchFamily="34" charset="0"/>
              </a:rPr>
              <a:t>Irrigation data</a:t>
            </a:r>
          </a:p>
        </p:txBody>
      </p:sp>
      <p:sp>
        <p:nvSpPr>
          <p:cNvPr id="32" name="Titolo 3"/>
          <p:cNvSpPr txBox="1">
            <a:spLocks/>
          </p:cNvSpPr>
          <p:nvPr/>
        </p:nvSpPr>
        <p:spPr>
          <a:xfrm>
            <a:off x="1714511" y="0"/>
            <a:ext cx="7666843" cy="73596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bg1">
                    <a:lumMod val="85000"/>
                  </a:schemeClr>
                </a:solidFill>
                <a:effectLst/>
                <a:uLnTx/>
                <a:uFillTx/>
                <a:latin typeface="Arial" pitchFamily="34" charset="0"/>
                <a:ea typeface="+mj-ea"/>
                <a:cs typeface="Arial" pitchFamily="34" charset="0"/>
              </a:rPr>
              <a:t>MODELLED</a:t>
            </a:r>
            <a:r>
              <a:rPr kumimoji="0" lang="en-GB" sz="2800" b="1" i="0" u="none" strike="noStrike" kern="1200" cap="none" spc="0" normalizeH="0" noProof="0" dirty="0">
                <a:ln>
                  <a:noFill/>
                </a:ln>
                <a:solidFill>
                  <a:schemeClr val="bg1">
                    <a:lumMod val="85000"/>
                  </a:schemeClr>
                </a:solidFill>
                <a:effectLst/>
                <a:uLnTx/>
                <a:uFillTx/>
                <a:latin typeface="Arial" pitchFamily="34" charset="0"/>
                <a:ea typeface="+mj-ea"/>
                <a:cs typeface="Arial" pitchFamily="34" charset="0"/>
              </a:rPr>
              <a:t> DATA &amp; SENTINEL-1</a:t>
            </a:r>
            <a:endParaRPr kumimoji="0" lang="en-GB" sz="2800" b="1" i="0" u="none" strike="noStrike" kern="1200" cap="none" spc="0" normalizeH="0" baseline="0" noProof="0" dirty="0">
              <a:ln>
                <a:noFill/>
              </a:ln>
              <a:solidFill>
                <a:schemeClr val="bg1">
                  <a:lumMod val="85000"/>
                </a:schemeClr>
              </a:solidFill>
              <a:effectLst/>
              <a:uLnTx/>
              <a:uFillTx/>
              <a:latin typeface="Arial" pitchFamily="34" charset="0"/>
              <a:ea typeface="+mj-ea"/>
              <a:cs typeface="Arial" pitchFamily="34" charset="0"/>
            </a:endParaRPr>
          </a:p>
        </p:txBody>
      </p:sp>
      <p:pic>
        <p:nvPicPr>
          <p:cNvPr id="33" name="Picture 1" descr="C:\Users\Utente\Downloads\egu_plain_blue.tif"/>
          <p:cNvPicPr>
            <a:picLocks noChangeAspect="1" noChangeArrowheads="1"/>
          </p:cNvPicPr>
          <p:nvPr/>
        </p:nvPicPr>
        <p:blipFill>
          <a:blip r:embed="rId3" cstate="print"/>
          <a:srcRect/>
          <a:stretch>
            <a:fillRect/>
          </a:stretch>
        </p:blipFill>
        <p:spPr bwMode="auto">
          <a:xfrm>
            <a:off x="0" y="1"/>
            <a:ext cx="901042" cy="714355"/>
          </a:xfrm>
          <a:prstGeom prst="rect">
            <a:avLst/>
          </a:prstGeom>
          <a:noFill/>
        </p:spPr>
      </p:pic>
      <p:sp>
        <p:nvSpPr>
          <p:cNvPr id="42" name="Rettangolo 41"/>
          <p:cNvSpPr/>
          <p:nvPr/>
        </p:nvSpPr>
        <p:spPr>
          <a:xfrm>
            <a:off x="1094546" y="1103170"/>
            <a:ext cx="2928958" cy="1754326"/>
          </a:xfrm>
          <a:prstGeom prst="rect">
            <a:avLst/>
          </a:prstGeom>
          <a:ln w="28575">
            <a:noFill/>
          </a:ln>
        </p:spPr>
        <p:txBody>
          <a:bodyPr wrap="square">
            <a:spAutoFit/>
          </a:bodyPr>
          <a:lstStyle/>
          <a:p>
            <a:pPr algn="ctr"/>
            <a:r>
              <a:rPr lang="en-GB" sz="2800" b="1" dirty="0">
                <a:solidFill>
                  <a:schemeClr val="bg1">
                    <a:lumMod val="85000"/>
                  </a:schemeClr>
                </a:solidFill>
                <a:latin typeface="Arial" panose="020B0604020202020204" pitchFamily="34" charset="0"/>
                <a:cs typeface="Arial" panose="020B0604020202020204" pitchFamily="34" charset="0"/>
              </a:rPr>
              <a:t>Study area </a:t>
            </a:r>
          </a:p>
          <a:p>
            <a:pPr algn="ctr"/>
            <a:r>
              <a:rPr lang="en-GB" sz="2800" b="1" dirty="0">
                <a:solidFill>
                  <a:schemeClr val="bg1">
                    <a:lumMod val="85000"/>
                  </a:schemeClr>
                </a:solidFill>
                <a:latin typeface="Arial" panose="020B0604020202020204" pitchFamily="34" charset="0"/>
                <a:cs typeface="Arial" panose="020B0604020202020204" pitchFamily="34" charset="0"/>
              </a:rPr>
              <a:t>Po River Valley</a:t>
            </a:r>
          </a:p>
          <a:p>
            <a:pPr algn="ctr"/>
            <a:r>
              <a:rPr lang="en-GB" sz="2800" b="1" dirty="0">
                <a:solidFill>
                  <a:schemeClr val="bg1">
                    <a:lumMod val="85000"/>
                  </a:schemeClr>
                </a:solidFill>
                <a:latin typeface="Arial" panose="020B0604020202020204" pitchFamily="34" charset="0"/>
                <a:cs typeface="Arial" panose="020B0604020202020204" pitchFamily="34" charset="0"/>
              </a:rPr>
              <a:t> </a:t>
            </a:r>
            <a:r>
              <a:rPr lang="en-GB" sz="2400" dirty="0">
                <a:solidFill>
                  <a:schemeClr val="bg1">
                    <a:lumMod val="85000"/>
                  </a:schemeClr>
                </a:solidFill>
                <a:latin typeface="Arial" panose="020B0604020202020204" pitchFamily="34" charset="0"/>
                <a:cs typeface="Arial" panose="020B0604020202020204" pitchFamily="34" charset="0"/>
              </a:rPr>
              <a:t>important agricultural area</a:t>
            </a:r>
          </a:p>
        </p:txBody>
      </p:sp>
      <p:sp>
        <p:nvSpPr>
          <p:cNvPr id="29" name="Segnaposto numero diapositiva 26"/>
          <p:cNvSpPr>
            <a:spLocks noGrp="1"/>
          </p:cNvSpPr>
          <p:nvPr>
            <p:ph type="sldNum" sz="quarter" idx="12"/>
          </p:nvPr>
        </p:nvSpPr>
        <p:spPr>
          <a:xfrm>
            <a:off x="9345983" y="6500834"/>
            <a:ext cx="2844430" cy="365125"/>
          </a:xfrm>
        </p:spPr>
        <p:txBody>
          <a:bodyPr/>
          <a:lstStyle/>
          <a:p>
            <a:fld id="{B007B441-5312-499D-93C3-6E37886527FA}" type="slidenum">
              <a:rPr lang="it-IT" sz="1400" b="1" smtClean="0">
                <a:solidFill>
                  <a:schemeClr val="bg1"/>
                </a:solidFill>
              </a:rPr>
              <a:pPr/>
              <a:t>3</a:t>
            </a:fld>
            <a:endParaRPr lang="it-IT" sz="1400" b="1" dirty="0">
              <a:solidFill>
                <a:schemeClr val="bg1"/>
              </a:solidFill>
            </a:endParaRPr>
          </a:p>
        </p:txBody>
      </p:sp>
      <p:sp>
        <p:nvSpPr>
          <p:cNvPr id="30" name="Rettangolo 29"/>
          <p:cNvSpPr/>
          <p:nvPr/>
        </p:nvSpPr>
        <p:spPr>
          <a:xfrm>
            <a:off x="4523570" y="3571876"/>
            <a:ext cx="3500462" cy="707886"/>
          </a:xfrm>
          <a:prstGeom prst="rect">
            <a:avLst/>
          </a:prstGeom>
          <a:noFill/>
          <a:ln w="9525">
            <a:noFill/>
          </a:ln>
        </p:spPr>
        <p:txBody>
          <a:bodyPr wrap="square">
            <a:spAutoFit/>
          </a:bodyPr>
          <a:lstStyle/>
          <a:p>
            <a:pPr algn="ctr"/>
            <a:r>
              <a:rPr lang="en-GB" sz="2000" dirty="0">
                <a:solidFill>
                  <a:schemeClr val="bg1">
                    <a:lumMod val="85000"/>
                  </a:schemeClr>
                </a:solidFill>
                <a:latin typeface="Arial" panose="020B0604020202020204" pitchFamily="34" charset="0"/>
                <a:cs typeface="Arial" panose="020B0604020202020204" pitchFamily="34" charset="0"/>
              </a:rPr>
              <a:t>Soil moisture (m</a:t>
            </a:r>
            <a:r>
              <a:rPr lang="en-GB" sz="2000" baseline="30000" dirty="0">
                <a:solidFill>
                  <a:schemeClr val="bg1">
                    <a:lumMod val="85000"/>
                  </a:schemeClr>
                </a:solidFill>
                <a:latin typeface="Arial" panose="020B0604020202020204" pitchFamily="34" charset="0"/>
                <a:cs typeface="Arial" panose="020B0604020202020204" pitchFamily="34" charset="0"/>
              </a:rPr>
              <a:t>3</a:t>
            </a:r>
            <a:r>
              <a:rPr lang="en-GB" sz="2000" dirty="0">
                <a:solidFill>
                  <a:schemeClr val="bg1">
                    <a:lumMod val="85000"/>
                  </a:schemeClr>
                </a:solidFill>
                <a:latin typeface="Arial" panose="020B0604020202020204" pitchFamily="34" charset="0"/>
                <a:cs typeface="Arial" panose="020B0604020202020204" pitchFamily="34" charset="0"/>
              </a:rPr>
              <a:t>/ m</a:t>
            </a:r>
            <a:r>
              <a:rPr lang="en-GB" sz="2000" baseline="30000" dirty="0">
                <a:solidFill>
                  <a:schemeClr val="bg1">
                    <a:lumMod val="85000"/>
                  </a:schemeClr>
                </a:solidFill>
                <a:latin typeface="Arial" panose="020B0604020202020204" pitchFamily="34" charset="0"/>
                <a:cs typeface="Arial" panose="020B0604020202020204" pitchFamily="34" charset="0"/>
              </a:rPr>
              <a:t>3</a:t>
            </a:r>
            <a:r>
              <a:rPr lang="en-GB" sz="2000" dirty="0">
                <a:solidFill>
                  <a:schemeClr val="bg1">
                    <a:lumMod val="85000"/>
                  </a:schemeClr>
                </a:solidFill>
                <a:latin typeface="Arial" panose="020B0604020202020204" pitchFamily="34" charset="0"/>
                <a:cs typeface="Arial" panose="020B0604020202020204" pitchFamily="34" charset="0"/>
              </a:rPr>
              <a:t>) </a:t>
            </a:r>
          </a:p>
          <a:p>
            <a:pPr algn="ctr"/>
            <a:r>
              <a:rPr lang="en-GB" sz="2000" dirty="0">
                <a:solidFill>
                  <a:schemeClr val="bg1">
                    <a:lumMod val="85000"/>
                  </a:schemeClr>
                </a:solidFill>
                <a:latin typeface="Arial" panose="020B0604020202020204" pitchFamily="34" charset="0"/>
                <a:cs typeface="Arial" panose="020B0604020202020204" pitchFamily="34" charset="0"/>
              </a:rPr>
              <a:t>2016-07-22</a:t>
            </a:r>
          </a:p>
        </p:txBody>
      </p:sp>
      <p:sp>
        <p:nvSpPr>
          <p:cNvPr id="31" name="Rettangolo 30"/>
          <p:cNvSpPr/>
          <p:nvPr/>
        </p:nvSpPr>
        <p:spPr>
          <a:xfrm>
            <a:off x="4523570" y="3143248"/>
            <a:ext cx="4000528" cy="523220"/>
          </a:xfrm>
          <a:prstGeom prst="rect">
            <a:avLst/>
          </a:prstGeom>
          <a:noFill/>
          <a:ln w="9525">
            <a:noFill/>
          </a:ln>
        </p:spPr>
        <p:txBody>
          <a:bodyPr wrap="square">
            <a:spAutoFit/>
          </a:bodyPr>
          <a:lstStyle/>
          <a:p>
            <a:pPr algn="ctr"/>
            <a:r>
              <a:rPr lang="en-GB" sz="2800" b="1" dirty="0">
                <a:solidFill>
                  <a:schemeClr val="bg1">
                    <a:lumMod val="85000"/>
                  </a:schemeClr>
                </a:solidFill>
                <a:latin typeface="Arial" panose="020B0604020202020204" pitchFamily="34" charset="0"/>
                <a:cs typeface="Arial" panose="020B0604020202020204" pitchFamily="34" charset="0"/>
              </a:rPr>
              <a:t>Noah MP</a:t>
            </a:r>
          </a:p>
        </p:txBody>
      </p:sp>
      <p:pic>
        <p:nvPicPr>
          <p:cNvPr id="1026" name="Picture 2" descr="C:\s.modanesi\Dati_pc_KULeuven\Personal\ME\Meetings\EGU2020\immagine7_ssm.jpg"/>
          <p:cNvPicPr>
            <a:picLocks noChangeAspect="1" noChangeArrowheads="1"/>
          </p:cNvPicPr>
          <p:nvPr/>
        </p:nvPicPr>
        <p:blipFill>
          <a:blip r:embed="rId4" cstate="print"/>
          <a:srcRect t="6451" b="2835"/>
          <a:stretch>
            <a:fillRect/>
          </a:stretch>
        </p:blipFill>
        <p:spPr bwMode="auto">
          <a:xfrm>
            <a:off x="4523570" y="4214842"/>
            <a:ext cx="3563032" cy="2285992"/>
          </a:xfrm>
          <a:prstGeom prst="rect">
            <a:avLst/>
          </a:prstGeom>
          <a:noFill/>
        </p:spPr>
      </p:pic>
      <p:pic>
        <p:nvPicPr>
          <p:cNvPr id="2" name="Picture 3" descr="C:\s.modanesi\Dati_pc_KULeuven\Personal\ME\Meetings\EGU2020\immagine6_s1.jpg"/>
          <p:cNvPicPr>
            <a:picLocks noChangeAspect="1" noChangeArrowheads="1"/>
          </p:cNvPicPr>
          <p:nvPr/>
        </p:nvPicPr>
        <p:blipFill>
          <a:blip r:embed="rId5" cstate="print"/>
          <a:srcRect t="6450" b="2835"/>
          <a:stretch>
            <a:fillRect/>
          </a:stretch>
        </p:blipFill>
        <p:spPr bwMode="auto">
          <a:xfrm>
            <a:off x="523042" y="4214818"/>
            <a:ext cx="3563032" cy="2286016"/>
          </a:xfrm>
          <a:prstGeom prst="rect">
            <a:avLst/>
          </a:prstGeom>
          <a:noFill/>
        </p:spPr>
      </p:pic>
      <p:sp>
        <p:nvSpPr>
          <p:cNvPr id="36" name="Rettangolo 35"/>
          <p:cNvSpPr/>
          <p:nvPr/>
        </p:nvSpPr>
        <p:spPr>
          <a:xfrm>
            <a:off x="523042" y="3571876"/>
            <a:ext cx="3500462" cy="707886"/>
          </a:xfrm>
          <a:prstGeom prst="rect">
            <a:avLst/>
          </a:prstGeom>
          <a:noFill/>
          <a:ln w="9525">
            <a:noFill/>
          </a:ln>
        </p:spPr>
        <p:txBody>
          <a:bodyPr wrap="square">
            <a:spAutoFit/>
          </a:bodyPr>
          <a:lstStyle/>
          <a:p>
            <a:pPr algn="ctr"/>
            <a:r>
              <a:rPr lang="el-GR" sz="2000" dirty="0">
                <a:solidFill>
                  <a:schemeClr val="bg1">
                    <a:lumMod val="85000"/>
                  </a:schemeClr>
                </a:solidFill>
                <a:latin typeface="Arial" pitchFamily="34" charset="0"/>
                <a:cs typeface="Arial" pitchFamily="34" charset="0"/>
              </a:rPr>
              <a:t>σ</a:t>
            </a:r>
            <a:r>
              <a:rPr lang="it-IT" sz="2000" baseline="30000" dirty="0">
                <a:solidFill>
                  <a:schemeClr val="bg1">
                    <a:lumMod val="85000"/>
                  </a:schemeClr>
                </a:solidFill>
                <a:latin typeface="Arial" pitchFamily="34" charset="0"/>
                <a:cs typeface="Arial" pitchFamily="34" charset="0"/>
              </a:rPr>
              <a:t>0</a:t>
            </a:r>
            <a:r>
              <a:rPr lang="it-IT" sz="2000" baseline="-25000" dirty="0">
                <a:solidFill>
                  <a:schemeClr val="bg1">
                    <a:lumMod val="85000"/>
                  </a:schemeClr>
                </a:solidFill>
                <a:latin typeface="Arial" pitchFamily="34" charset="0"/>
                <a:cs typeface="Arial" pitchFamily="34" charset="0"/>
              </a:rPr>
              <a:t>VV </a:t>
            </a:r>
            <a:r>
              <a:rPr lang="en-GB" sz="2000" dirty="0">
                <a:solidFill>
                  <a:schemeClr val="bg1">
                    <a:lumMod val="85000"/>
                  </a:schemeClr>
                </a:solidFill>
                <a:latin typeface="Arial" panose="020B0604020202020204" pitchFamily="34" charset="0"/>
                <a:cs typeface="Arial" panose="020B0604020202020204" pitchFamily="34" charset="0"/>
              </a:rPr>
              <a:t>(dB) </a:t>
            </a:r>
          </a:p>
          <a:p>
            <a:pPr algn="ctr"/>
            <a:r>
              <a:rPr lang="en-GB" sz="2000" dirty="0">
                <a:solidFill>
                  <a:schemeClr val="bg1">
                    <a:lumMod val="85000"/>
                  </a:schemeClr>
                </a:solidFill>
                <a:latin typeface="Arial" panose="020B0604020202020204" pitchFamily="34" charset="0"/>
                <a:cs typeface="Arial" panose="020B0604020202020204" pitchFamily="34" charset="0"/>
              </a:rPr>
              <a:t>2016-07-22</a:t>
            </a:r>
          </a:p>
        </p:txBody>
      </p:sp>
      <p:sp>
        <p:nvSpPr>
          <p:cNvPr id="37" name="Rettangolo 36"/>
          <p:cNvSpPr/>
          <p:nvPr/>
        </p:nvSpPr>
        <p:spPr>
          <a:xfrm>
            <a:off x="951670" y="3143248"/>
            <a:ext cx="2786082" cy="523220"/>
          </a:xfrm>
          <a:prstGeom prst="rect">
            <a:avLst/>
          </a:prstGeom>
          <a:noFill/>
          <a:ln w="9525">
            <a:noFill/>
          </a:ln>
        </p:spPr>
        <p:txBody>
          <a:bodyPr wrap="square">
            <a:spAutoFit/>
          </a:bodyPr>
          <a:lstStyle/>
          <a:p>
            <a:pPr algn="ctr"/>
            <a:r>
              <a:rPr lang="en-GB" sz="2800" b="1" dirty="0">
                <a:solidFill>
                  <a:schemeClr val="bg1">
                    <a:lumMod val="85000"/>
                  </a:schemeClr>
                </a:solidFill>
                <a:latin typeface="Arial" panose="020B0604020202020204" pitchFamily="34" charset="0"/>
                <a:cs typeface="Arial" panose="020B0604020202020204" pitchFamily="34" charset="0"/>
              </a:rPr>
              <a:t>Sentinel-1 </a:t>
            </a:r>
          </a:p>
        </p:txBody>
      </p:sp>
      <p:sp>
        <p:nvSpPr>
          <p:cNvPr id="41" name="Rettangolo 40"/>
          <p:cNvSpPr/>
          <p:nvPr/>
        </p:nvSpPr>
        <p:spPr>
          <a:xfrm>
            <a:off x="8390090" y="3571876"/>
            <a:ext cx="3500462" cy="707886"/>
          </a:xfrm>
          <a:prstGeom prst="rect">
            <a:avLst/>
          </a:prstGeom>
          <a:noFill/>
          <a:ln w="9525">
            <a:noFill/>
          </a:ln>
        </p:spPr>
        <p:txBody>
          <a:bodyPr wrap="square">
            <a:spAutoFit/>
          </a:bodyPr>
          <a:lstStyle/>
          <a:p>
            <a:pPr algn="ctr"/>
            <a:r>
              <a:rPr lang="el-GR" sz="2000" dirty="0">
                <a:solidFill>
                  <a:schemeClr val="bg1">
                    <a:lumMod val="85000"/>
                  </a:schemeClr>
                </a:solidFill>
                <a:latin typeface="Arial" pitchFamily="34" charset="0"/>
                <a:cs typeface="Arial" pitchFamily="34" charset="0"/>
              </a:rPr>
              <a:t>σ</a:t>
            </a:r>
            <a:r>
              <a:rPr lang="it-IT" sz="2000" baseline="30000" dirty="0">
                <a:solidFill>
                  <a:schemeClr val="bg1">
                    <a:lumMod val="85000"/>
                  </a:schemeClr>
                </a:solidFill>
                <a:latin typeface="Arial" pitchFamily="34" charset="0"/>
                <a:cs typeface="Arial" pitchFamily="34" charset="0"/>
              </a:rPr>
              <a:t>0</a:t>
            </a:r>
            <a:r>
              <a:rPr lang="it-IT" sz="2000" baseline="-25000" dirty="0">
                <a:solidFill>
                  <a:schemeClr val="bg1">
                    <a:lumMod val="85000"/>
                  </a:schemeClr>
                </a:solidFill>
                <a:latin typeface="Arial" pitchFamily="34" charset="0"/>
                <a:cs typeface="Arial" pitchFamily="34" charset="0"/>
              </a:rPr>
              <a:t>VV </a:t>
            </a:r>
            <a:r>
              <a:rPr lang="en-GB" sz="2000" dirty="0">
                <a:solidFill>
                  <a:schemeClr val="bg1">
                    <a:lumMod val="85000"/>
                  </a:schemeClr>
                </a:solidFill>
                <a:latin typeface="Arial" panose="020B0604020202020204" pitchFamily="34" charset="0"/>
                <a:cs typeface="Arial" panose="020B0604020202020204" pitchFamily="34" charset="0"/>
              </a:rPr>
              <a:t>(dB) </a:t>
            </a:r>
          </a:p>
          <a:p>
            <a:pPr algn="ctr"/>
            <a:r>
              <a:rPr lang="en-GB" sz="2000" dirty="0">
                <a:solidFill>
                  <a:schemeClr val="bg1">
                    <a:lumMod val="85000"/>
                  </a:schemeClr>
                </a:solidFill>
                <a:latin typeface="Arial" panose="020B0604020202020204" pitchFamily="34" charset="0"/>
                <a:cs typeface="Arial" panose="020B0604020202020204" pitchFamily="34" charset="0"/>
              </a:rPr>
              <a:t>2016-07-22</a:t>
            </a:r>
          </a:p>
        </p:txBody>
      </p:sp>
      <p:sp>
        <p:nvSpPr>
          <p:cNvPr id="43" name="Rettangolo 42"/>
          <p:cNvSpPr/>
          <p:nvPr/>
        </p:nvSpPr>
        <p:spPr>
          <a:xfrm>
            <a:off x="8666974" y="3143248"/>
            <a:ext cx="2920090" cy="523220"/>
          </a:xfrm>
          <a:prstGeom prst="rect">
            <a:avLst/>
          </a:prstGeom>
          <a:noFill/>
          <a:ln w="9525">
            <a:noFill/>
          </a:ln>
        </p:spPr>
        <p:txBody>
          <a:bodyPr wrap="square">
            <a:spAutoFit/>
          </a:bodyPr>
          <a:lstStyle/>
          <a:p>
            <a:pPr algn="ctr"/>
            <a:r>
              <a:rPr lang="en-GB" sz="2800" b="1" dirty="0">
                <a:solidFill>
                  <a:schemeClr val="bg1">
                    <a:lumMod val="85000"/>
                  </a:schemeClr>
                </a:solidFill>
                <a:latin typeface="Arial" panose="020B0604020202020204" pitchFamily="34" charset="0"/>
                <a:cs typeface="Arial" panose="020B0604020202020204" pitchFamily="34" charset="0"/>
              </a:rPr>
              <a:t>Noah MP +WCM</a:t>
            </a:r>
          </a:p>
        </p:txBody>
      </p:sp>
      <p:pic>
        <p:nvPicPr>
          <p:cNvPr id="3" name="Picture 4" descr="C:\s.modanesi\Dati_pc_KULeuven\Personal\ME\Meetings\EGU2020\immagine5_wcm.jpg"/>
          <p:cNvPicPr>
            <a:picLocks noChangeAspect="1" noChangeArrowheads="1"/>
          </p:cNvPicPr>
          <p:nvPr/>
        </p:nvPicPr>
        <p:blipFill>
          <a:blip r:embed="rId6" cstate="print"/>
          <a:srcRect t="6451" b="2834"/>
          <a:stretch>
            <a:fillRect/>
          </a:stretch>
        </p:blipFill>
        <p:spPr bwMode="auto">
          <a:xfrm>
            <a:off x="8381222" y="4214818"/>
            <a:ext cx="3563032" cy="2286016"/>
          </a:xfrm>
          <a:prstGeom prst="rect">
            <a:avLst/>
          </a:prstGeom>
          <a:noFill/>
        </p:spPr>
      </p:pic>
      <p:pic>
        <p:nvPicPr>
          <p:cNvPr id="4099" name="Picture 3"/>
          <p:cNvPicPr>
            <a:picLocks noChangeAspect="1" noChangeArrowheads="1"/>
          </p:cNvPicPr>
          <p:nvPr/>
        </p:nvPicPr>
        <p:blipFill>
          <a:blip r:embed="rId7"/>
          <a:srcRect t="7749" r="6383" b="12177"/>
          <a:stretch>
            <a:fillRect/>
          </a:stretch>
        </p:blipFill>
        <p:spPr bwMode="auto">
          <a:xfrm>
            <a:off x="4166380" y="928670"/>
            <a:ext cx="3643338" cy="2214578"/>
          </a:xfrm>
          <a:prstGeom prst="rect">
            <a:avLst/>
          </a:prstGeom>
          <a:noFill/>
          <a:ln w="9525">
            <a:noFill/>
            <a:miter lim="800000"/>
            <a:headEnd/>
            <a:tailEnd/>
          </a:ln>
          <a:effectLst/>
        </p:spPr>
      </p:pic>
      <p:pic>
        <p:nvPicPr>
          <p:cNvPr id="18" name="Picture 2" descr="C:\Users\Utente\Downloads\MO_16.png"/>
          <p:cNvPicPr>
            <a:picLocks noChangeAspect="1" noChangeArrowheads="1"/>
          </p:cNvPicPr>
          <p:nvPr/>
        </p:nvPicPr>
        <p:blipFill>
          <a:blip r:embed="rId8"/>
          <a:srcRect/>
          <a:stretch>
            <a:fillRect/>
          </a:stretch>
        </p:blipFill>
        <p:spPr bwMode="auto">
          <a:xfrm>
            <a:off x="11024428" y="142853"/>
            <a:ext cx="1071570" cy="375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8" name="Picture 4" descr="C:\s.modanesi\Dati_CNR\Dottorato\LIS\Exp1\SMvsIrrigation\Budrio\SM_sig0_IRR Budrio_11.png"/>
          <p:cNvPicPr>
            <a:picLocks noChangeAspect="1" noChangeArrowheads="1"/>
          </p:cNvPicPr>
          <p:nvPr/>
        </p:nvPicPr>
        <p:blipFill>
          <a:blip r:embed="rId3">
            <a:lum contrast="-10000"/>
          </a:blip>
          <a:srcRect/>
          <a:stretch>
            <a:fillRect/>
          </a:stretch>
        </p:blipFill>
        <p:spPr bwMode="auto">
          <a:xfrm>
            <a:off x="203164" y="2505600"/>
            <a:ext cx="5106224" cy="4140000"/>
          </a:xfrm>
          <a:prstGeom prst="rect">
            <a:avLst/>
          </a:prstGeom>
          <a:noFill/>
        </p:spPr>
      </p:pic>
      <p:pic>
        <p:nvPicPr>
          <p:cNvPr id="2" name="Picture 3" descr="C:\s.modanesi\Dati_CNR\Dottorato\LIS\Exp1\SMvsIrrigation\Faenza\SM_sig0_IRR San Silvestro.png"/>
          <p:cNvPicPr>
            <a:picLocks noChangeAspect="1" noChangeArrowheads="1"/>
          </p:cNvPicPr>
          <p:nvPr/>
        </p:nvPicPr>
        <p:blipFill>
          <a:blip r:embed="rId4">
            <a:lum contrast="-10000"/>
          </a:blip>
          <a:srcRect/>
          <a:stretch>
            <a:fillRect/>
          </a:stretch>
        </p:blipFill>
        <p:spPr bwMode="auto">
          <a:xfrm>
            <a:off x="6881024" y="2505600"/>
            <a:ext cx="5098643" cy="4140000"/>
          </a:xfrm>
          <a:prstGeom prst="rect">
            <a:avLst/>
          </a:prstGeom>
          <a:noFill/>
        </p:spPr>
      </p:pic>
      <p:pic>
        <p:nvPicPr>
          <p:cNvPr id="47" name="Picture 3"/>
          <p:cNvPicPr>
            <a:picLocks noChangeAspect="1" noChangeArrowheads="1"/>
          </p:cNvPicPr>
          <p:nvPr/>
        </p:nvPicPr>
        <p:blipFill>
          <a:blip r:embed="rId5"/>
          <a:srcRect l="25699" t="28413" r="6383" b="12177"/>
          <a:stretch>
            <a:fillRect/>
          </a:stretch>
        </p:blipFill>
        <p:spPr bwMode="auto">
          <a:xfrm>
            <a:off x="4809322" y="785794"/>
            <a:ext cx="2643206" cy="1643074"/>
          </a:xfrm>
          <a:prstGeom prst="rect">
            <a:avLst/>
          </a:prstGeom>
          <a:noFill/>
          <a:ln w="9525">
            <a:noFill/>
            <a:miter lim="800000"/>
            <a:headEnd/>
            <a:tailEnd/>
          </a:ln>
          <a:effectLst/>
        </p:spPr>
      </p:pic>
      <p:sp>
        <p:nvSpPr>
          <p:cNvPr id="13" name="Segnaposto numero diapositiva 26"/>
          <p:cNvSpPr>
            <a:spLocks noGrp="1"/>
          </p:cNvSpPr>
          <p:nvPr>
            <p:ph type="sldNum" sz="quarter" idx="12"/>
          </p:nvPr>
        </p:nvSpPr>
        <p:spPr>
          <a:xfrm>
            <a:off x="9273338" y="6500834"/>
            <a:ext cx="2844430" cy="365125"/>
          </a:xfrm>
        </p:spPr>
        <p:txBody>
          <a:bodyPr/>
          <a:lstStyle/>
          <a:p>
            <a:fld id="{B007B441-5312-499D-93C3-6E37886527FA}" type="slidenum">
              <a:rPr lang="it-IT" sz="1400" b="1" smtClean="0">
                <a:solidFill>
                  <a:schemeClr val="bg1"/>
                </a:solidFill>
              </a:rPr>
              <a:pPr/>
              <a:t>4</a:t>
            </a:fld>
            <a:endParaRPr lang="it-IT" sz="1400" b="1" dirty="0">
              <a:solidFill>
                <a:schemeClr val="bg1"/>
              </a:solidFill>
            </a:endParaRPr>
          </a:p>
        </p:txBody>
      </p:sp>
      <p:sp>
        <p:nvSpPr>
          <p:cNvPr id="19" name="Titolo 3"/>
          <p:cNvSpPr txBox="1">
            <a:spLocks/>
          </p:cNvSpPr>
          <p:nvPr/>
        </p:nvSpPr>
        <p:spPr>
          <a:xfrm>
            <a:off x="1714511" y="0"/>
            <a:ext cx="8666975" cy="73596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bg1">
                    <a:lumMod val="85000"/>
                  </a:schemeClr>
                </a:solidFill>
                <a:effectLst/>
                <a:uLnTx/>
                <a:uFillTx/>
                <a:latin typeface="Arial" pitchFamily="34" charset="0"/>
                <a:ea typeface="+mj-ea"/>
                <a:cs typeface="Arial" pitchFamily="34" charset="0"/>
              </a:rPr>
              <a:t>SENTINEL-1 &amp; IRRIGATION</a:t>
            </a:r>
          </a:p>
        </p:txBody>
      </p:sp>
      <p:pic>
        <p:nvPicPr>
          <p:cNvPr id="21" name="Picture 1" descr="C:\Users\Utente\Downloads\egu_plain_blue.tif"/>
          <p:cNvPicPr>
            <a:picLocks noChangeAspect="1" noChangeArrowheads="1"/>
          </p:cNvPicPr>
          <p:nvPr/>
        </p:nvPicPr>
        <p:blipFill>
          <a:blip r:embed="rId6" cstate="print"/>
          <a:srcRect/>
          <a:stretch>
            <a:fillRect/>
          </a:stretch>
        </p:blipFill>
        <p:spPr bwMode="auto">
          <a:xfrm>
            <a:off x="0" y="1"/>
            <a:ext cx="901042" cy="714355"/>
          </a:xfrm>
          <a:prstGeom prst="rect">
            <a:avLst/>
          </a:prstGeom>
          <a:noFill/>
        </p:spPr>
      </p:pic>
      <p:pic>
        <p:nvPicPr>
          <p:cNvPr id="2058" name="Picture 10" descr="C:\s.modanesi\Dati_pc_KULeuven\Personal\ME\Meetings\EGU2020\immagine3.jpg"/>
          <p:cNvPicPr>
            <a:picLocks noChangeAspect="1" noChangeArrowheads="1"/>
          </p:cNvPicPr>
          <p:nvPr/>
        </p:nvPicPr>
        <p:blipFill>
          <a:blip r:embed="rId7" cstate="print"/>
          <a:srcRect l="9480" t="21782" r="28749" b="29584"/>
          <a:stretch>
            <a:fillRect/>
          </a:stretch>
        </p:blipFill>
        <p:spPr bwMode="auto">
          <a:xfrm>
            <a:off x="1594612" y="989992"/>
            <a:ext cx="2327382" cy="1296000"/>
          </a:xfrm>
          <a:prstGeom prst="rect">
            <a:avLst/>
          </a:prstGeom>
          <a:noFill/>
        </p:spPr>
      </p:pic>
      <p:sp>
        <p:nvSpPr>
          <p:cNvPr id="32" name="Rettangolo 31"/>
          <p:cNvSpPr/>
          <p:nvPr/>
        </p:nvSpPr>
        <p:spPr>
          <a:xfrm>
            <a:off x="-48462" y="1000108"/>
            <a:ext cx="1643074" cy="954107"/>
          </a:xfrm>
          <a:prstGeom prst="rect">
            <a:avLst/>
          </a:prstGeom>
          <a:noFill/>
          <a:ln w="9525">
            <a:noFill/>
          </a:ln>
        </p:spPr>
        <p:txBody>
          <a:bodyPr wrap="square">
            <a:spAutoFit/>
          </a:bodyPr>
          <a:lstStyle/>
          <a:p>
            <a:pPr algn="ctr"/>
            <a:r>
              <a:rPr lang="it-IT" sz="2800" b="1" dirty="0">
                <a:solidFill>
                  <a:schemeClr val="bg1">
                    <a:lumMod val="85000"/>
                  </a:schemeClr>
                </a:solidFill>
                <a:latin typeface="Arial" pitchFamily="34" charset="0"/>
                <a:cs typeface="Arial" pitchFamily="34" charset="0"/>
              </a:rPr>
              <a:t>Budrio</a:t>
            </a:r>
          </a:p>
          <a:p>
            <a:pPr algn="ctr"/>
            <a:r>
              <a:rPr lang="it-IT" sz="2800" b="1" dirty="0">
                <a:solidFill>
                  <a:schemeClr val="bg1">
                    <a:lumMod val="85000"/>
                  </a:schemeClr>
                </a:solidFill>
                <a:latin typeface="Arial" pitchFamily="34" charset="0"/>
                <a:cs typeface="Arial" pitchFamily="34" charset="0"/>
              </a:rPr>
              <a:t>Test site</a:t>
            </a:r>
            <a:endParaRPr lang="en-GB" sz="2800" b="1" dirty="0">
              <a:solidFill>
                <a:schemeClr val="bg1">
                  <a:lumMod val="85000"/>
                </a:schemeClr>
              </a:solidFill>
              <a:latin typeface="Arial" pitchFamily="34" charset="0"/>
              <a:cs typeface="Arial" pitchFamily="34" charset="0"/>
            </a:endParaRPr>
          </a:p>
        </p:txBody>
      </p:sp>
      <p:sp>
        <p:nvSpPr>
          <p:cNvPr id="42" name="Rettangolo 41"/>
          <p:cNvSpPr/>
          <p:nvPr/>
        </p:nvSpPr>
        <p:spPr>
          <a:xfrm>
            <a:off x="10547339" y="1000108"/>
            <a:ext cx="1643074" cy="954107"/>
          </a:xfrm>
          <a:prstGeom prst="rect">
            <a:avLst/>
          </a:prstGeom>
          <a:noFill/>
          <a:ln w="9525">
            <a:noFill/>
          </a:ln>
        </p:spPr>
        <p:txBody>
          <a:bodyPr wrap="square">
            <a:spAutoFit/>
          </a:bodyPr>
          <a:lstStyle/>
          <a:p>
            <a:pPr algn="ctr"/>
            <a:r>
              <a:rPr lang="it-IT" sz="2800" b="1" dirty="0">
                <a:solidFill>
                  <a:schemeClr val="bg1">
                    <a:lumMod val="85000"/>
                  </a:schemeClr>
                </a:solidFill>
                <a:latin typeface="Arial" pitchFamily="34" charset="0"/>
                <a:cs typeface="Arial" pitchFamily="34" charset="0"/>
              </a:rPr>
              <a:t>Faenza</a:t>
            </a:r>
          </a:p>
          <a:p>
            <a:pPr algn="ctr"/>
            <a:r>
              <a:rPr lang="it-IT" sz="2800" b="1" dirty="0">
                <a:solidFill>
                  <a:schemeClr val="bg1">
                    <a:lumMod val="85000"/>
                  </a:schemeClr>
                </a:solidFill>
                <a:latin typeface="Arial" pitchFamily="34" charset="0"/>
                <a:cs typeface="Arial" pitchFamily="34" charset="0"/>
              </a:rPr>
              <a:t>Test site</a:t>
            </a:r>
            <a:endParaRPr lang="en-GB" sz="2800" b="1" dirty="0">
              <a:solidFill>
                <a:schemeClr val="bg1">
                  <a:lumMod val="85000"/>
                </a:schemeClr>
              </a:solidFill>
              <a:latin typeface="Arial" pitchFamily="34" charset="0"/>
              <a:cs typeface="Arial" pitchFamily="34" charset="0"/>
            </a:endParaRPr>
          </a:p>
        </p:txBody>
      </p:sp>
      <p:pic>
        <p:nvPicPr>
          <p:cNvPr id="2060" name="Picture 12" descr="C:\s.modanesi\Dati_pc_KULeuven\Personal\ME\Meetings\EGU2020\immagine4.jpg"/>
          <p:cNvPicPr>
            <a:picLocks noChangeAspect="1" noChangeArrowheads="1"/>
          </p:cNvPicPr>
          <p:nvPr/>
        </p:nvPicPr>
        <p:blipFill>
          <a:blip r:embed="rId8" cstate="print"/>
          <a:srcRect l="12109" t="19509" b="19347"/>
          <a:stretch>
            <a:fillRect/>
          </a:stretch>
        </p:blipFill>
        <p:spPr bwMode="auto">
          <a:xfrm>
            <a:off x="7809718" y="989992"/>
            <a:ext cx="2634020" cy="1296000"/>
          </a:xfrm>
          <a:prstGeom prst="rect">
            <a:avLst/>
          </a:prstGeom>
          <a:noFill/>
        </p:spPr>
      </p:pic>
      <p:sp>
        <p:nvSpPr>
          <p:cNvPr id="48" name="Ovale 47"/>
          <p:cNvSpPr/>
          <p:nvPr/>
        </p:nvSpPr>
        <p:spPr>
          <a:xfrm>
            <a:off x="3418126" y="3643314"/>
            <a:ext cx="928694"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e 48"/>
          <p:cNvSpPr/>
          <p:nvPr/>
        </p:nvSpPr>
        <p:spPr>
          <a:xfrm>
            <a:off x="1417862" y="3786190"/>
            <a:ext cx="107157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e 51"/>
          <p:cNvSpPr/>
          <p:nvPr/>
        </p:nvSpPr>
        <p:spPr>
          <a:xfrm>
            <a:off x="10451838" y="3713251"/>
            <a:ext cx="100013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e 52"/>
          <p:cNvSpPr/>
          <p:nvPr/>
        </p:nvSpPr>
        <p:spPr>
          <a:xfrm>
            <a:off x="7594318" y="3786190"/>
            <a:ext cx="121527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a:off x="6166644" y="1928802"/>
            <a:ext cx="1500198" cy="7143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rot="10800000" flipV="1">
            <a:off x="4023504" y="1785926"/>
            <a:ext cx="1500198" cy="285752"/>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e 27"/>
          <p:cNvSpPr/>
          <p:nvPr/>
        </p:nvSpPr>
        <p:spPr>
          <a:xfrm>
            <a:off x="1417862" y="2786058"/>
            <a:ext cx="107157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e 21"/>
          <p:cNvSpPr/>
          <p:nvPr/>
        </p:nvSpPr>
        <p:spPr>
          <a:xfrm>
            <a:off x="3418126" y="2643182"/>
            <a:ext cx="928694"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e 22"/>
          <p:cNvSpPr/>
          <p:nvPr/>
        </p:nvSpPr>
        <p:spPr>
          <a:xfrm>
            <a:off x="10452662" y="2643182"/>
            <a:ext cx="100013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e 23"/>
          <p:cNvSpPr/>
          <p:nvPr/>
        </p:nvSpPr>
        <p:spPr>
          <a:xfrm>
            <a:off x="7595142" y="2786058"/>
            <a:ext cx="121527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C:\Users\Utente\Downloads\MO_16.png"/>
          <p:cNvPicPr>
            <a:picLocks noChangeAspect="1" noChangeArrowheads="1"/>
          </p:cNvPicPr>
          <p:nvPr/>
        </p:nvPicPr>
        <p:blipFill>
          <a:blip r:embed="rId9"/>
          <a:srcRect/>
          <a:stretch>
            <a:fillRect/>
          </a:stretch>
        </p:blipFill>
        <p:spPr bwMode="auto">
          <a:xfrm>
            <a:off x="11024428" y="142853"/>
            <a:ext cx="1071570" cy="3750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Segnaposto numero diapositiva 26"/>
          <p:cNvSpPr>
            <a:spLocks noGrp="1"/>
          </p:cNvSpPr>
          <p:nvPr>
            <p:ph type="sldNum" sz="quarter" idx="12"/>
          </p:nvPr>
        </p:nvSpPr>
        <p:spPr>
          <a:xfrm>
            <a:off x="9345600" y="6492899"/>
            <a:ext cx="2844430" cy="365125"/>
          </a:xfrm>
        </p:spPr>
        <p:txBody>
          <a:bodyPr/>
          <a:lstStyle/>
          <a:p>
            <a:fld id="{B007B441-5312-499D-93C3-6E37886527FA}" type="slidenum">
              <a:rPr lang="it-IT" sz="1400" b="1" smtClean="0">
                <a:solidFill>
                  <a:schemeClr val="bg1"/>
                </a:solidFill>
              </a:rPr>
              <a:pPr/>
              <a:t>5</a:t>
            </a:fld>
            <a:endParaRPr lang="it-IT" sz="1400" b="1" dirty="0">
              <a:solidFill>
                <a:schemeClr val="bg1"/>
              </a:solidFill>
            </a:endParaRPr>
          </a:p>
        </p:txBody>
      </p:sp>
      <p:pic>
        <p:nvPicPr>
          <p:cNvPr id="9"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23834" y="2643182"/>
            <a:ext cx="5023297" cy="2286016"/>
          </a:xfrm>
          <a:prstGeom prst="rect">
            <a:avLst/>
          </a:prstGeom>
        </p:spPr>
      </p:pic>
      <p:sp>
        <p:nvSpPr>
          <p:cNvPr id="10" name="Rettangolo 9"/>
          <p:cNvSpPr/>
          <p:nvPr/>
        </p:nvSpPr>
        <p:spPr>
          <a:xfrm>
            <a:off x="237290" y="928670"/>
            <a:ext cx="11644394" cy="954107"/>
          </a:xfrm>
          <a:prstGeom prst="rect">
            <a:avLst/>
          </a:prstGeom>
          <a:noFill/>
          <a:ln w="9525">
            <a:noFill/>
          </a:ln>
        </p:spPr>
        <p:txBody>
          <a:bodyPr wrap="square">
            <a:spAutoFit/>
          </a:bodyPr>
          <a:lstStyle/>
          <a:p>
            <a:r>
              <a:rPr lang="en-US" sz="2800" b="1" dirty="0">
                <a:solidFill>
                  <a:schemeClr val="bg1">
                    <a:lumMod val="85000"/>
                  </a:schemeClr>
                </a:solidFill>
                <a:latin typeface="Arial" pitchFamily="34" charset="0"/>
                <a:cs typeface="Arial" pitchFamily="34" charset="0"/>
              </a:rPr>
              <a:t>Data Assimilation system: </a:t>
            </a:r>
            <a:r>
              <a:rPr lang="en-US" sz="2800" spc="-1" dirty="0">
                <a:solidFill>
                  <a:schemeClr val="bg1">
                    <a:lumMod val="85000"/>
                  </a:schemeClr>
                </a:solidFill>
                <a:latin typeface="Arial" panose="020B0604020202020204" pitchFamily="34" charset="0"/>
                <a:ea typeface="Calibri"/>
                <a:cs typeface="Arial" panose="020B0604020202020204" pitchFamily="34" charset="0"/>
              </a:rPr>
              <a:t>Irrigation can be derived from the misfits between sequentially updated model forecasts and satellite observations</a:t>
            </a:r>
          </a:p>
        </p:txBody>
      </p:sp>
      <p:pic>
        <p:nvPicPr>
          <p:cNvPr id="11" name="Picture 1" descr="C:\Users\Utente\Downloads\egu_plain_blue.tif"/>
          <p:cNvPicPr>
            <a:picLocks noChangeAspect="1" noChangeArrowheads="1"/>
          </p:cNvPicPr>
          <p:nvPr/>
        </p:nvPicPr>
        <p:blipFill>
          <a:blip r:embed="rId4" cstate="print"/>
          <a:srcRect/>
          <a:stretch>
            <a:fillRect/>
          </a:stretch>
        </p:blipFill>
        <p:spPr bwMode="auto">
          <a:xfrm>
            <a:off x="0" y="1"/>
            <a:ext cx="901042" cy="714355"/>
          </a:xfrm>
          <a:prstGeom prst="rect">
            <a:avLst/>
          </a:prstGeom>
          <a:noFill/>
        </p:spPr>
      </p:pic>
      <p:sp>
        <p:nvSpPr>
          <p:cNvPr id="14" name="Titolo 3"/>
          <p:cNvSpPr txBox="1">
            <a:spLocks/>
          </p:cNvSpPr>
          <p:nvPr/>
        </p:nvSpPr>
        <p:spPr>
          <a:xfrm>
            <a:off x="1714511" y="0"/>
            <a:ext cx="8666975" cy="73596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b="1" dirty="0">
                <a:solidFill>
                  <a:schemeClr val="bg1">
                    <a:lumMod val="85000"/>
                  </a:schemeClr>
                </a:solidFill>
                <a:latin typeface="Arial" pitchFamily="34" charset="0"/>
                <a:ea typeface="+mj-ea"/>
                <a:cs typeface="Arial" pitchFamily="34" charset="0"/>
              </a:rPr>
              <a:t>FUTURE STEPS</a:t>
            </a:r>
            <a:endParaRPr kumimoji="0" lang="en-GB" sz="2800" b="1" i="0" u="none" strike="noStrike" kern="1200" cap="none" spc="0" normalizeH="0" baseline="0" noProof="0" dirty="0">
              <a:ln>
                <a:noFill/>
              </a:ln>
              <a:solidFill>
                <a:schemeClr val="bg1">
                  <a:lumMod val="85000"/>
                </a:schemeClr>
              </a:solidFill>
              <a:effectLst/>
              <a:uLnTx/>
              <a:uFillTx/>
              <a:latin typeface="Arial" pitchFamily="34" charset="0"/>
              <a:ea typeface="+mj-ea"/>
              <a:cs typeface="Arial" pitchFamily="34" charset="0"/>
            </a:endParaRPr>
          </a:p>
        </p:txBody>
      </p:sp>
      <p:cxnSp>
        <p:nvCxnSpPr>
          <p:cNvPr id="15" name="Connettore 2 14"/>
          <p:cNvCxnSpPr/>
          <p:nvPr/>
        </p:nvCxnSpPr>
        <p:spPr>
          <a:xfrm rot="16200000" flipV="1">
            <a:off x="668606" y="3366761"/>
            <a:ext cx="571503" cy="2297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6">
            <a:extLst>
              <a:ext uri="{FF2B5EF4-FFF2-40B4-BE49-F238E27FC236}">
                <a16:creationId xmlns="" xmlns:a16="http://schemas.microsoft.com/office/drawing/2014/main" id="{3999DC49-1733-3343-B940-AFC832BF8211}"/>
              </a:ext>
            </a:extLst>
          </p:cNvPr>
          <p:cNvSpPr txBox="1"/>
          <p:nvPr/>
        </p:nvSpPr>
        <p:spPr>
          <a:xfrm>
            <a:off x="241822" y="3786190"/>
            <a:ext cx="2714644" cy="1200329"/>
          </a:xfrm>
          <a:prstGeom prst="rect">
            <a:avLst/>
          </a:prstGeom>
          <a:noFill/>
        </p:spPr>
        <p:txBody>
          <a:bodyPr wrap="square" rtlCol="0">
            <a:spAutoFit/>
          </a:bodyPr>
          <a:lstStyle/>
          <a:p>
            <a:pPr algn="ctr"/>
            <a:r>
              <a:rPr lang="it-IT" sz="2400" i="1" dirty="0">
                <a:solidFill>
                  <a:schemeClr val="bg1">
                    <a:lumMod val="85000"/>
                  </a:schemeClr>
                </a:solidFill>
                <a:latin typeface="Arial "/>
              </a:rPr>
              <a:t>Update </a:t>
            </a:r>
            <a:r>
              <a:rPr lang="it-IT" sz="2400" i="1" dirty="0" err="1">
                <a:solidFill>
                  <a:schemeClr val="bg1">
                    <a:lumMod val="85000"/>
                  </a:schemeClr>
                </a:solidFill>
                <a:latin typeface="Arial "/>
              </a:rPr>
              <a:t>vector</a:t>
            </a:r>
            <a:r>
              <a:rPr lang="it-IT" sz="2400" i="1" dirty="0">
                <a:solidFill>
                  <a:schemeClr val="bg1">
                    <a:lumMod val="85000"/>
                  </a:schemeClr>
                </a:solidFill>
                <a:latin typeface="Arial "/>
              </a:rPr>
              <a:t> </a:t>
            </a:r>
          </a:p>
          <a:p>
            <a:pPr algn="ctr"/>
            <a:r>
              <a:rPr lang="it-IT" sz="2400" dirty="0" err="1">
                <a:solidFill>
                  <a:schemeClr val="bg1">
                    <a:lumMod val="85000"/>
                  </a:schemeClr>
                </a:solidFill>
                <a:latin typeface="Arial "/>
              </a:rPr>
              <a:t>soil</a:t>
            </a:r>
            <a:r>
              <a:rPr lang="it-IT" sz="2400" dirty="0">
                <a:solidFill>
                  <a:schemeClr val="bg1">
                    <a:lumMod val="85000"/>
                  </a:schemeClr>
                </a:solidFill>
                <a:latin typeface="Arial "/>
              </a:rPr>
              <a:t> </a:t>
            </a:r>
            <a:r>
              <a:rPr lang="it-IT" sz="2400" dirty="0" err="1">
                <a:solidFill>
                  <a:schemeClr val="bg1">
                    <a:lumMod val="85000"/>
                  </a:schemeClr>
                </a:solidFill>
                <a:latin typeface="Arial "/>
              </a:rPr>
              <a:t>moisture</a:t>
            </a:r>
            <a:r>
              <a:rPr lang="it-IT" sz="2400" dirty="0">
                <a:solidFill>
                  <a:schemeClr val="bg1">
                    <a:lumMod val="85000"/>
                  </a:schemeClr>
                </a:solidFill>
                <a:latin typeface="Arial "/>
              </a:rPr>
              <a:t> and </a:t>
            </a:r>
            <a:r>
              <a:rPr lang="it-IT" sz="2400" dirty="0" err="1">
                <a:solidFill>
                  <a:schemeClr val="bg1">
                    <a:lumMod val="85000"/>
                  </a:schemeClr>
                </a:solidFill>
                <a:latin typeface="Arial "/>
              </a:rPr>
              <a:t>vegetation</a:t>
            </a:r>
            <a:endParaRPr lang="en-US" sz="2400" dirty="0">
              <a:solidFill>
                <a:schemeClr val="bg1">
                  <a:lumMod val="85000"/>
                </a:schemeClr>
              </a:solidFill>
              <a:latin typeface="Arial "/>
            </a:endParaRPr>
          </a:p>
        </p:txBody>
      </p:sp>
      <p:cxnSp>
        <p:nvCxnSpPr>
          <p:cNvPr id="22" name="Connettore 2 21"/>
          <p:cNvCxnSpPr/>
          <p:nvPr/>
        </p:nvCxnSpPr>
        <p:spPr>
          <a:xfrm rot="16200000" flipV="1">
            <a:off x="3534926" y="3417511"/>
            <a:ext cx="571503" cy="2297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6">
            <a:extLst>
              <a:ext uri="{FF2B5EF4-FFF2-40B4-BE49-F238E27FC236}">
                <a16:creationId xmlns="" xmlns:a16="http://schemas.microsoft.com/office/drawing/2014/main" id="{3999DC49-1733-3343-B940-AFC832BF8211}"/>
              </a:ext>
            </a:extLst>
          </p:cNvPr>
          <p:cNvSpPr txBox="1"/>
          <p:nvPr/>
        </p:nvSpPr>
        <p:spPr>
          <a:xfrm>
            <a:off x="3380562" y="3857628"/>
            <a:ext cx="2071702" cy="1200329"/>
          </a:xfrm>
          <a:prstGeom prst="rect">
            <a:avLst/>
          </a:prstGeom>
          <a:noFill/>
        </p:spPr>
        <p:txBody>
          <a:bodyPr wrap="square" rtlCol="0">
            <a:spAutoFit/>
          </a:bodyPr>
          <a:lstStyle/>
          <a:p>
            <a:pPr algn="ctr"/>
            <a:r>
              <a:rPr lang="it-IT" sz="2400" i="1" dirty="0" err="1">
                <a:solidFill>
                  <a:schemeClr val="bg1"/>
                </a:solidFill>
                <a:latin typeface="Arial "/>
              </a:rPr>
              <a:t>Optimization</a:t>
            </a:r>
            <a:endParaRPr lang="it-IT" sz="2400" i="1" dirty="0">
              <a:solidFill>
                <a:schemeClr val="bg1"/>
              </a:solidFill>
              <a:latin typeface="Arial "/>
            </a:endParaRPr>
          </a:p>
          <a:p>
            <a:pPr algn="ctr"/>
            <a:r>
              <a:rPr lang="it-IT" sz="2400" dirty="0" err="1">
                <a:solidFill>
                  <a:schemeClr val="bg1"/>
                </a:solidFill>
                <a:latin typeface="Arial "/>
              </a:rPr>
              <a:t>Which</a:t>
            </a:r>
            <a:r>
              <a:rPr lang="it-IT" sz="2400" dirty="0">
                <a:solidFill>
                  <a:schemeClr val="bg1"/>
                </a:solidFill>
                <a:latin typeface="Arial "/>
              </a:rPr>
              <a:t> DA </a:t>
            </a:r>
            <a:r>
              <a:rPr lang="it-IT" sz="2400" dirty="0" err="1">
                <a:solidFill>
                  <a:schemeClr val="bg1"/>
                </a:solidFill>
                <a:latin typeface="Arial "/>
              </a:rPr>
              <a:t>technique</a:t>
            </a:r>
            <a:r>
              <a:rPr lang="it-IT" sz="2400" dirty="0">
                <a:solidFill>
                  <a:schemeClr val="bg1"/>
                </a:solidFill>
                <a:latin typeface="Arial "/>
              </a:rPr>
              <a:t>?</a:t>
            </a:r>
            <a:endParaRPr lang="en-US" sz="2400" dirty="0">
              <a:solidFill>
                <a:schemeClr val="bg1"/>
              </a:solidFill>
              <a:latin typeface="Arial "/>
            </a:endParaRPr>
          </a:p>
        </p:txBody>
      </p:sp>
      <p:sp>
        <p:nvSpPr>
          <p:cNvPr id="24" name="Rettangolo 23"/>
          <p:cNvSpPr/>
          <p:nvPr/>
        </p:nvSpPr>
        <p:spPr>
          <a:xfrm>
            <a:off x="6738148" y="5572140"/>
            <a:ext cx="4643470" cy="523220"/>
          </a:xfrm>
          <a:prstGeom prst="rect">
            <a:avLst/>
          </a:prstGeom>
          <a:noFill/>
          <a:ln w="9525">
            <a:noFill/>
          </a:ln>
        </p:spPr>
        <p:txBody>
          <a:bodyPr wrap="square">
            <a:spAutoFit/>
          </a:bodyPr>
          <a:lstStyle/>
          <a:p>
            <a:pPr algn="r"/>
            <a:r>
              <a:rPr lang="en-US" sz="2800" b="1" i="1" dirty="0">
                <a:solidFill>
                  <a:schemeClr val="bg1">
                    <a:lumMod val="85000"/>
                  </a:schemeClr>
                </a:solidFill>
                <a:latin typeface="Arial" pitchFamily="34" charset="0"/>
                <a:cs typeface="Arial" pitchFamily="34" charset="0"/>
              </a:rPr>
              <a:t>Work in progress!</a:t>
            </a:r>
          </a:p>
        </p:txBody>
      </p:sp>
      <p:sp>
        <p:nvSpPr>
          <p:cNvPr id="16" name="TextBox 15">
            <a:extLst>
              <a:ext uri="{FF2B5EF4-FFF2-40B4-BE49-F238E27FC236}">
                <a16:creationId xmlns="" xmlns:a16="http://schemas.microsoft.com/office/drawing/2014/main" xmlns:mc="http://schemas.openxmlformats.org/markup-compatibility/2006" id="{2C8C791E-B2CE-4BDC-BD27-4A204B2375AF}"/>
              </a:ext>
            </a:extLst>
          </p:cNvPr>
          <p:cNvSpPr txBox="1">
            <a:spLocks noRot="1" noChangeAspect="1" noMove="1" noResize="1" noEditPoints="1" noAdjustHandles="1" noChangeArrowheads="1" noChangeShapeType="1" noTextEdit="1"/>
          </p:cNvSpPr>
          <p:nvPr/>
        </p:nvSpPr>
        <p:spPr>
          <a:xfrm>
            <a:off x="678478" y="2363920"/>
            <a:ext cx="5499326" cy="677108"/>
          </a:xfrm>
          <a:prstGeom prst="rect">
            <a:avLst/>
          </a:prstGeom>
          <a:blipFill>
            <a:blip r:embed="rId5"/>
            <a:stretch>
              <a:fillRect/>
            </a:stretch>
          </a:blipFill>
        </p:spPr>
        <p:txBody>
          <a:bodyPr/>
          <a:lstStyle/>
          <a:p>
            <a:r>
              <a:rPr lang="en-US">
                <a:solidFill>
                  <a:schemeClr val="bg1">
                    <a:lumMod val="85000"/>
                  </a:schemeClr>
                </a:solidFill>
              </a:rPr>
              <a:t> </a:t>
            </a:r>
          </a:p>
        </p:txBody>
      </p:sp>
      <p:pic>
        <p:nvPicPr>
          <p:cNvPr id="17" name="Picture 2" descr="C:\Users\Utente\Downloads\MO_16.png"/>
          <p:cNvPicPr>
            <a:picLocks noChangeAspect="1" noChangeArrowheads="1"/>
          </p:cNvPicPr>
          <p:nvPr/>
        </p:nvPicPr>
        <p:blipFill>
          <a:blip r:embed="rId6"/>
          <a:srcRect/>
          <a:stretch>
            <a:fillRect/>
          </a:stretch>
        </p:blipFill>
        <p:spPr bwMode="auto">
          <a:xfrm>
            <a:off x="11024428" y="142853"/>
            <a:ext cx="1071570" cy="3750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3496</TotalTime>
  <Words>868</Words>
  <Application>Microsoft Office PowerPoint</Application>
  <PresentationFormat>Personalizzato</PresentationFormat>
  <Paragraphs>77</Paragraphs>
  <Slides>5</Slides>
  <Notes>5</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Diapositiva 1</vt:lpstr>
      <vt:lpstr>OBJECTIVE</vt:lpstr>
      <vt:lpstr>Diapositiva 3</vt:lpstr>
      <vt:lpstr>Diapositiva 4</vt:lpstr>
      <vt:lpstr>Diapositiva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405</cp:revision>
  <dcterms:created xsi:type="dcterms:W3CDTF">2020-03-16T16:21:46Z</dcterms:created>
  <dcterms:modified xsi:type="dcterms:W3CDTF">2020-05-04T08:24:49Z</dcterms:modified>
</cp:coreProperties>
</file>