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76" r:id="rId4"/>
    <p:sldId id="259" r:id="rId5"/>
    <p:sldId id="263" r:id="rId6"/>
    <p:sldId id="266" r:id="rId7"/>
    <p:sldId id="267" r:id="rId8"/>
    <p:sldId id="270" r:id="rId9"/>
    <p:sldId id="268" r:id="rId10"/>
    <p:sldId id="269" r:id="rId11"/>
    <p:sldId id="271" r:id="rId12"/>
    <p:sldId id="273" r:id="rId13"/>
    <p:sldId id="274" r:id="rId14"/>
    <p:sldId id="275"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60"/>
  </p:normalViewPr>
  <p:slideViewPr>
    <p:cSldViewPr>
      <p:cViewPr>
        <p:scale>
          <a:sx n="100" d="100"/>
          <a:sy n="100" d="100"/>
        </p:scale>
        <p:origin x="-1164"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C8AF9-3335-4642-88CC-7D8FECA2BD68}" type="datetimeFigureOut">
              <a:rPr lang="en-US" smtClean="0"/>
              <a:t>5/3/2020</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FD3E9-2001-44AF-B3CF-5AFB559785B3}" type="slidenum">
              <a:rPr lang="en-US" smtClean="0"/>
              <a:t>‹N°›</a:t>
            </a:fld>
            <a:endParaRPr lang="en-US"/>
          </a:p>
        </p:txBody>
      </p:sp>
    </p:spTree>
    <p:extLst>
      <p:ext uri="{BB962C8B-B14F-4D97-AF65-F5344CB8AC3E}">
        <p14:creationId xmlns:p14="http://schemas.microsoft.com/office/powerpoint/2010/main" val="196857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38D1F89-2FD1-40A6-A556-F0F4DB792AF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1171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03/05/2020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03/05/2020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03/05/2020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03/05/2020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03/05/2020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03/05/2020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mgharbi@craag.dz" TargetMode="External"/><Relationship Id="rId7" Type="http://schemas.openxmlformats.org/officeDocument/2006/relationships/image" Target="../media/image4.png"/><Relationship Id="rId2" Type="http://schemas.openxmlformats.org/officeDocument/2006/relationships/hyperlink" Target="mailto:lemgharbi.geomag@gmail.com"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2170" y="1988840"/>
            <a:ext cx="7772400" cy="1470025"/>
          </a:xfrm>
        </p:spPr>
        <p:txBody>
          <a:bodyPr>
            <a:normAutofit fontScale="90000"/>
          </a:bodyPr>
          <a:lstStyle/>
          <a:p>
            <a:pPr>
              <a:spcBef>
                <a:spcPts val="0"/>
              </a:spcBef>
              <a:spcAft>
                <a:spcPts val="1000"/>
              </a:spcAft>
            </a:pPr>
            <a:r>
              <a:rPr lang="en-US" sz="3600" dirty="0" smtClean="0">
                <a:solidFill>
                  <a:srgbClr val="000000"/>
                </a:solidFill>
                <a:latin typeface="Times New Roman"/>
              </a:rPr>
              <a:t/>
            </a:r>
            <a:br>
              <a:rPr lang="en-US" sz="3600" dirty="0" smtClean="0">
                <a:solidFill>
                  <a:srgbClr val="000000"/>
                </a:solidFill>
                <a:latin typeface="Times New Roman"/>
              </a:rPr>
            </a:br>
            <a:r>
              <a:rPr lang="en-US" sz="3600" dirty="0" smtClean="0">
                <a:solidFill>
                  <a:srgbClr val="000000"/>
                </a:solidFill>
                <a:latin typeface="Times New Roman"/>
              </a:rPr>
              <a:t> </a:t>
            </a:r>
            <a:r>
              <a:rPr lang="en-US" sz="4000" b="1" dirty="0" smtClean="0">
                <a:solidFill>
                  <a:srgbClr val="000000"/>
                </a:solidFill>
                <a:latin typeface="Times New Roman"/>
              </a:rPr>
              <a:t>First Results of the 2019 Algerian Magnetic Repeat Station Network </a:t>
            </a:r>
            <a:r>
              <a:rPr lang="en-US" b="1" dirty="0" smtClean="0">
                <a:solidFill>
                  <a:srgbClr val="000000"/>
                </a:solidFill>
                <a:latin typeface="Times New Roman"/>
              </a:rPr>
              <a:t/>
            </a:r>
            <a:br>
              <a:rPr lang="en-US" b="1" dirty="0" smtClean="0">
                <a:solidFill>
                  <a:srgbClr val="000000"/>
                </a:solidFill>
                <a:latin typeface="Times New Roman"/>
              </a:rPr>
            </a:br>
            <a:r>
              <a:rPr lang="fr-FR" sz="1800" dirty="0">
                <a:latin typeface="Times New Roman"/>
                <a:ea typeface="Calibri"/>
                <a:cs typeface="Arial"/>
              </a:rPr>
              <a:t>A.LEMGHARBI</a:t>
            </a:r>
            <a:r>
              <a:rPr lang="fr-FR" sz="1800" baseline="30000" dirty="0">
                <a:latin typeface="Times New Roman"/>
                <a:ea typeface="Calibri"/>
                <a:cs typeface="Arial"/>
              </a:rPr>
              <a:t> (1)</a:t>
            </a:r>
            <a:r>
              <a:rPr lang="fr-FR" sz="1800" dirty="0">
                <a:latin typeface="Times New Roman"/>
                <a:ea typeface="Calibri"/>
                <a:cs typeface="Arial"/>
              </a:rPr>
              <a:t>, A.ABTOUT</a:t>
            </a:r>
            <a:r>
              <a:rPr lang="fr-FR" sz="1800" baseline="30000" dirty="0">
                <a:latin typeface="Times New Roman"/>
                <a:ea typeface="Calibri"/>
                <a:cs typeface="Arial"/>
              </a:rPr>
              <a:t> (1)</a:t>
            </a:r>
            <a:r>
              <a:rPr lang="fr-FR" sz="1800" dirty="0">
                <a:latin typeface="Times New Roman"/>
                <a:ea typeface="Calibri"/>
                <a:cs typeface="Arial"/>
              </a:rPr>
              <a:t>, M.HAMMOUDI</a:t>
            </a:r>
            <a:r>
              <a:rPr lang="fr-FR" sz="1800" baseline="30000" dirty="0">
                <a:latin typeface="Times New Roman"/>
                <a:ea typeface="Calibri"/>
                <a:cs typeface="Arial"/>
              </a:rPr>
              <a:t> (2)</a:t>
            </a:r>
            <a:r>
              <a:rPr lang="fr-FR" sz="1800" dirty="0">
                <a:latin typeface="Times New Roman"/>
                <a:ea typeface="Calibri"/>
                <a:cs typeface="Arial"/>
              </a:rPr>
              <a:t>, A.BENDDEKEN</a:t>
            </a:r>
            <a:r>
              <a:rPr lang="fr-FR" sz="1800" baseline="30000" dirty="0">
                <a:latin typeface="Times New Roman"/>
                <a:ea typeface="Calibri"/>
                <a:cs typeface="Arial"/>
              </a:rPr>
              <a:t> (1)</a:t>
            </a:r>
            <a:r>
              <a:rPr lang="fr-FR" sz="1800" dirty="0">
                <a:latin typeface="Times New Roman"/>
                <a:ea typeface="Calibri"/>
                <a:cs typeface="Arial"/>
              </a:rPr>
              <a:t>, A.MANSOURI</a:t>
            </a:r>
            <a:r>
              <a:rPr lang="fr-FR" sz="1800" baseline="30000" dirty="0">
                <a:latin typeface="Times New Roman"/>
                <a:ea typeface="Calibri"/>
                <a:cs typeface="Arial"/>
              </a:rPr>
              <a:t> (1)</a:t>
            </a:r>
            <a:r>
              <a:rPr lang="fr-FR" sz="1800" dirty="0">
                <a:latin typeface="Times New Roman"/>
                <a:ea typeface="Calibri"/>
                <a:cs typeface="Arial"/>
              </a:rPr>
              <a:t>, A.HEMMI</a:t>
            </a:r>
            <a:r>
              <a:rPr lang="fr-FR" sz="1800" baseline="30000" dirty="0">
                <a:latin typeface="Times New Roman"/>
                <a:ea typeface="Calibri"/>
                <a:cs typeface="Arial"/>
              </a:rPr>
              <a:t> (1)</a:t>
            </a:r>
            <a:r>
              <a:rPr lang="fr-FR" sz="1800" dirty="0">
                <a:latin typeface="Times New Roman"/>
                <a:ea typeface="Calibri"/>
                <a:cs typeface="Arial"/>
              </a:rPr>
              <a:t>, F.ANNAD</a:t>
            </a:r>
            <a:r>
              <a:rPr lang="fr-FR" sz="1800" baseline="30000" dirty="0">
                <a:latin typeface="Times New Roman"/>
                <a:ea typeface="Calibri"/>
                <a:cs typeface="Arial"/>
              </a:rPr>
              <a:t>(1)</a:t>
            </a:r>
            <a:r>
              <a:rPr lang="fr-FR" sz="1800" dirty="0">
                <a:latin typeface="Times New Roman"/>
                <a:ea typeface="Calibri"/>
                <a:cs typeface="Arial"/>
              </a:rPr>
              <a:t>, M.ALLIL</a:t>
            </a:r>
            <a:r>
              <a:rPr lang="fr-FR" sz="1800" baseline="30000" dirty="0">
                <a:latin typeface="Times New Roman"/>
                <a:ea typeface="Calibri"/>
                <a:cs typeface="Arial"/>
              </a:rPr>
              <a:t>(1)</a:t>
            </a:r>
            <a:r>
              <a:rPr lang="fr-FR" sz="1800" dirty="0">
                <a:latin typeface="Times New Roman"/>
                <a:ea typeface="Calibri"/>
                <a:cs typeface="Arial"/>
              </a:rPr>
              <a:t>, E.AGANOU</a:t>
            </a:r>
            <a:r>
              <a:rPr lang="fr-FR" sz="1800" baseline="30000" dirty="0">
                <a:latin typeface="Times New Roman"/>
                <a:ea typeface="Calibri"/>
                <a:cs typeface="Arial"/>
              </a:rPr>
              <a:t>(1)</a:t>
            </a:r>
            <a:r>
              <a:rPr lang="fr-FR" sz="1800" dirty="0">
                <a:latin typeface="Times New Roman"/>
                <a:ea typeface="Calibri"/>
                <a:cs typeface="Arial"/>
              </a:rPr>
              <a:t>, A.MAZARI</a:t>
            </a:r>
            <a:r>
              <a:rPr lang="fr-FR" sz="1800" baseline="30000" dirty="0">
                <a:latin typeface="Times New Roman"/>
                <a:ea typeface="Calibri"/>
                <a:cs typeface="Arial"/>
              </a:rPr>
              <a:t>(1)</a:t>
            </a:r>
            <a:r>
              <a:rPr lang="en-US" sz="2700" dirty="0">
                <a:ea typeface="Calibri"/>
                <a:cs typeface="Arial"/>
              </a:rPr>
              <a:t/>
            </a:r>
            <a:br>
              <a:rPr lang="en-US" sz="2700" dirty="0">
                <a:ea typeface="Calibri"/>
                <a:cs typeface="Arial"/>
              </a:rPr>
            </a:br>
            <a:endParaRPr lang="en-US" sz="1800" dirty="0"/>
          </a:p>
        </p:txBody>
      </p:sp>
      <p:sp>
        <p:nvSpPr>
          <p:cNvPr id="3" name="Sous-titre 2"/>
          <p:cNvSpPr>
            <a:spLocks noGrp="1"/>
          </p:cNvSpPr>
          <p:nvPr>
            <p:ph type="subTitle" idx="1"/>
          </p:nvPr>
        </p:nvSpPr>
        <p:spPr>
          <a:xfrm>
            <a:off x="1115616" y="4005064"/>
            <a:ext cx="6840760" cy="982960"/>
          </a:xfrm>
        </p:spPr>
        <p:txBody>
          <a:bodyPr>
            <a:normAutofit/>
          </a:bodyPr>
          <a:lstStyle/>
          <a:p>
            <a:pPr>
              <a:lnSpc>
                <a:spcPct val="115000"/>
              </a:lnSpc>
              <a:spcBef>
                <a:spcPts val="0"/>
              </a:spcBef>
            </a:pPr>
            <a:r>
              <a:rPr lang="fr-FR" sz="1400" dirty="0">
                <a:latin typeface="Times New Roman"/>
                <a:ea typeface="Calibri"/>
                <a:cs typeface="Arial"/>
              </a:rPr>
              <a:t>(1): CRAAG (Centre de Recherche en Astronomie, Astrophysique et Géophysique) </a:t>
            </a:r>
            <a:endParaRPr lang="en-US" sz="2000" dirty="0">
              <a:ea typeface="Calibri"/>
              <a:cs typeface="Arial"/>
            </a:endParaRPr>
          </a:p>
          <a:p>
            <a:pPr>
              <a:lnSpc>
                <a:spcPct val="115000"/>
              </a:lnSpc>
              <a:spcBef>
                <a:spcPts val="0"/>
              </a:spcBef>
            </a:pPr>
            <a:r>
              <a:rPr lang="fr-FR" sz="1400" dirty="0">
                <a:latin typeface="Times New Roman"/>
                <a:ea typeface="Calibri"/>
                <a:cs typeface="Arial"/>
              </a:rPr>
              <a:t>(2): USTHB (Université des sciences et de la technologie Houari Boumediene -Alger) </a:t>
            </a:r>
            <a:endParaRPr lang="en-US" sz="2000" dirty="0">
              <a:ea typeface="Calibri"/>
              <a:cs typeface="Arial"/>
            </a:endParaRPr>
          </a:p>
          <a:p>
            <a:r>
              <a:rPr lang="fr-FR" sz="1400" dirty="0">
                <a:latin typeface="Times New Roman"/>
                <a:ea typeface="Calibri"/>
              </a:rPr>
              <a:t> Email: </a:t>
            </a:r>
            <a:r>
              <a:rPr lang="fr-FR" sz="1400" u="sng" dirty="0">
                <a:solidFill>
                  <a:srgbClr val="0000FF"/>
                </a:solidFill>
                <a:latin typeface="Times New Roman"/>
                <a:ea typeface="Calibri"/>
                <a:cs typeface="Arial"/>
                <a:hlinkClick r:id="rId2"/>
              </a:rPr>
              <a:t>lemgharbi.geomag@gmail.com</a:t>
            </a:r>
            <a:r>
              <a:rPr lang="fr-FR" sz="1400" dirty="0">
                <a:latin typeface="Times New Roman"/>
                <a:ea typeface="Calibri"/>
              </a:rPr>
              <a:t> , </a:t>
            </a:r>
            <a:r>
              <a:rPr lang="fr-FR" sz="1400" u="sng" dirty="0">
                <a:solidFill>
                  <a:srgbClr val="0000FF"/>
                </a:solidFill>
                <a:latin typeface="Times New Roman"/>
                <a:ea typeface="Calibri"/>
                <a:cs typeface="Arial"/>
                <a:hlinkClick r:id="rId3"/>
              </a:rPr>
              <a:t>a.lemgharbi@craag.dz</a:t>
            </a:r>
            <a:endParaRPr lang="en-US" sz="1400"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28" y="47624"/>
            <a:ext cx="1581176" cy="1581176"/>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116632"/>
            <a:ext cx="1656184" cy="1453022"/>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712" y="47624"/>
            <a:ext cx="5042159" cy="1485976"/>
          </a:xfrm>
          <a:prstGeom prst="rect">
            <a:avLst/>
          </a:prstGeom>
        </p:spPr>
      </p:pic>
    </p:spTree>
    <p:extLst>
      <p:ext uri="{BB962C8B-B14F-4D97-AF65-F5344CB8AC3E}">
        <p14:creationId xmlns:p14="http://schemas.microsoft.com/office/powerpoint/2010/main" val="217833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fontScale="90000"/>
          </a:bodyPr>
          <a:lstStyle/>
          <a:p>
            <a:r>
              <a:rPr lang="en-US" dirty="0" smtClean="0">
                <a:latin typeface="Cambria" pitchFamily="18" charset="0"/>
              </a:rPr>
              <a:t>declination </a:t>
            </a:r>
            <a:r>
              <a:rPr lang="en-US" dirty="0" smtClean="0">
                <a:latin typeface="Cambria" pitchFamily="18" charset="0"/>
              </a:rPr>
              <a:t>(D) </a:t>
            </a:r>
            <a:r>
              <a:rPr lang="en-US" dirty="0">
                <a:latin typeface="Cambria" pitchFamily="18" charset="0"/>
              </a:rPr>
              <a:t>of Magnetic Field obtained from processed data</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8966" y="1600200"/>
            <a:ext cx="4726068" cy="452596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36331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latin typeface="Cambria" pitchFamily="18" charset="0"/>
              </a:rPr>
              <a:t>Polynomial </a:t>
            </a:r>
            <a:r>
              <a:rPr lang="en-US" dirty="0">
                <a:latin typeface="Cambria" pitchFamily="18" charset="0"/>
              </a:rPr>
              <a:t>Model </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noAutofit/>
              </a:bodyPr>
              <a:lstStyle/>
              <a:p>
                <a:pPr marL="0" marR="0" indent="0">
                  <a:lnSpc>
                    <a:spcPct val="115000"/>
                  </a:lnSpc>
                  <a:spcBef>
                    <a:spcPts val="0"/>
                  </a:spcBef>
                  <a:spcAft>
                    <a:spcPts val="0"/>
                  </a:spcAft>
                  <a:buNone/>
                </a:pPr>
                <a:r>
                  <a:rPr lang="en-US" sz="2000" dirty="0" smtClean="0">
                    <a:effectLst/>
                    <a:latin typeface="Cambria" pitchFamily="18" charset="0"/>
                    <a:ea typeface="Calibri"/>
                    <a:cs typeface="Times-Roman"/>
                  </a:rPr>
                  <a:t>The </a:t>
                </a:r>
                <a:r>
                  <a:rPr lang="en-US" sz="2000" dirty="0">
                    <a:effectLst/>
                    <a:latin typeface="Cambria" pitchFamily="18" charset="0"/>
                    <a:ea typeface="Calibri"/>
                    <a:cs typeface="Times-Roman"/>
                  </a:rPr>
                  <a:t>following surface polynomial was used:</a:t>
                </a:r>
                <a:endParaRPr lang="en-US" sz="2000" dirty="0">
                  <a:latin typeface="Cambria" pitchFamily="18" charset="0"/>
                  <a:ea typeface="Calibri"/>
                  <a:cs typeface="Arial"/>
                </a:endParaRPr>
              </a:p>
              <a:p>
                <a:pPr marL="0" marR="0" indent="0">
                  <a:lnSpc>
                    <a:spcPct val="115000"/>
                  </a:lnSpc>
                  <a:spcBef>
                    <a:spcPts val="0"/>
                  </a:spcBef>
                  <a:spcAft>
                    <a:spcPts val="0"/>
                  </a:spcAft>
                  <a:buNone/>
                </a:pPr>
                <a:r>
                  <a:rPr lang="en-US" sz="2000" dirty="0">
                    <a:effectLst/>
                    <a:latin typeface="Cambria" pitchFamily="18" charset="0"/>
                    <a:ea typeface="Calibri"/>
                    <a:cs typeface="Times-Roman"/>
                  </a:rPr>
                  <a:t> </a:t>
                </a:r>
                <a:endParaRPr lang="en-US" sz="2000" dirty="0">
                  <a:latin typeface="Cambria" pitchFamily="18" charset="0"/>
                  <a:ea typeface="Calibri"/>
                  <a:cs typeface="Arial"/>
                </a:endParaRPr>
              </a:p>
              <a:p>
                <a:pPr marL="0" marR="0" indent="0">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effectLst/>
                          <a:latin typeface="Cambria Math"/>
                          <a:ea typeface="Calibri"/>
                          <a:cs typeface="Times-Roman"/>
                        </a:rPr>
                        <m:t>𝐵</m:t>
                      </m:r>
                      <m:d>
                        <m:dPr>
                          <m:ctrlPr>
                            <a:rPr lang="en-US" sz="2000" i="1">
                              <a:effectLst/>
                              <a:latin typeface="Cambria Math"/>
                              <a:ea typeface="Calibri"/>
                              <a:cs typeface="Times-Roman"/>
                            </a:rPr>
                          </m:ctrlPr>
                        </m:dPr>
                        <m:e>
                          <m:r>
                            <a:rPr lang="en-US" sz="2000" i="1">
                              <a:effectLst/>
                              <a:latin typeface="Cambria Math"/>
                              <a:ea typeface="Calibri"/>
                              <a:cs typeface="Times-Roman"/>
                            </a:rPr>
                            <m:t>𝜑</m:t>
                          </m:r>
                          <m:r>
                            <a:rPr lang="en-US" sz="2000" i="1">
                              <a:effectLst/>
                              <a:latin typeface="Cambria Math"/>
                              <a:ea typeface="Calibri"/>
                              <a:cs typeface="Times-Roman"/>
                            </a:rPr>
                            <m:t>,</m:t>
                          </m:r>
                          <m:r>
                            <a:rPr lang="en-US" sz="2000" i="1">
                              <a:effectLst/>
                              <a:latin typeface="Cambria Math"/>
                              <a:ea typeface="Calibri"/>
                              <a:cs typeface="Times-Roman"/>
                            </a:rPr>
                            <m:t>𝜆</m:t>
                          </m:r>
                        </m:e>
                      </m:d>
                      <m:r>
                        <a:rPr lang="en-US" sz="2000" i="1">
                          <a:effectLst/>
                          <a:latin typeface="Cambria Math"/>
                          <a:ea typeface="Calibri"/>
                          <a:cs typeface="Times-Roman"/>
                        </a:rPr>
                        <m:t>=</m:t>
                      </m:r>
                      <m:nary>
                        <m:naryPr>
                          <m:chr m:val="∑"/>
                          <m:limLoc m:val="undOvr"/>
                          <m:ctrlPr>
                            <a:rPr lang="en-US" sz="2000" i="1">
                              <a:effectLst/>
                              <a:latin typeface="Cambria Math"/>
                              <a:ea typeface="Calibri"/>
                              <a:cs typeface="Times-Roman"/>
                            </a:rPr>
                          </m:ctrlPr>
                        </m:naryPr>
                        <m:sub>
                          <m:r>
                            <a:rPr lang="en-US" sz="2000" i="1">
                              <a:effectLst/>
                              <a:latin typeface="Cambria Math"/>
                              <a:ea typeface="Calibri"/>
                              <a:cs typeface="Times-Roman"/>
                            </a:rPr>
                            <m:t>𝑛</m:t>
                          </m:r>
                          <m:r>
                            <a:rPr lang="en-US" sz="2000" i="1">
                              <a:effectLst/>
                              <a:latin typeface="Cambria Math"/>
                              <a:ea typeface="Calibri"/>
                              <a:cs typeface="Times-Roman"/>
                            </a:rPr>
                            <m:t>=0</m:t>
                          </m:r>
                        </m:sub>
                        <m:sup>
                          <m:r>
                            <a:rPr lang="en-US" sz="2000" i="1">
                              <a:effectLst/>
                              <a:latin typeface="Cambria Math"/>
                              <a:ea typeface="Calibri"/>
                              <a:cs typeface="Times-Roman"/>
                            </a:rPr>
                            <m:t>𝑁</m:t>
                          </m:r>
                        </m:sup>
                        <m:e>
                          <m:nary>
                            <m:naryPr>
                              <m:chr m:val="∑"/>
                              <m:limLoc m:val="undOvr"/>
                              <m:ctrlPr>
                                <a:rPr lang="en-US" sz="2000" i="1">
                                  <a:effectLst/>
                                  <a:latin typeface="Cambria Math"/>
                                  <a:ea typeface="Calibri"/>
                                  <a:cs typeface="Times-Roman"/>
                                </a:rPr>
                              </m:ctrlPr>
                            </m:naryPr>
                            <m:sub>
                              <m:r>
                                <a:rPr lang="en-US" sz="2000" i="1">
                                  <a:effectLst/>
                                  <a:latin typeface="Cambria Math"/>
                                  <a:ea typeface="Calibri"/>
                                  <a:cs typeface="Times-Roman"/>
                                </a:rPr>
                                <m:t>𝑚</m:t>
                              </m:r>
                              <m:r>
                                <a:rPr lang="en-US" sz="2000" i="1">
                                  <a:effectLst/>
                                  <a:latin typeface="Cambria Math"/>
                                  <a:ea typeface="Calibri"/>
                                  <a:cs typeface="Times-Roman"/>
                                </a:rPr>
                                <m:t>=0</m:t>
                              </m:r>
                            </m:sub>
                            <m:sup>
                              <m:r>
                                <a:rPr lang="en-US" sz="2000" i="1">
                                  <a:effectLst/>
                                  <a:latin typeface="Cambria Math"/>
                                  <a:ea typeface="Calibri"/>
                                  <a:cs typeface="Times-Roman"/>
                                </a:rPr>
                                <m:t>𝑁</m:t>
                              </m:r>
                            </m:sup>
                            <m:e>
                              <m:sSub>
                                <m:sSubPr>
                                  <m:ctrlPr>
                                    <a:rPr lang="en-US" sz="2000" i="1">
                                      <a:effectLst/>
                                      <a:latin typeface="Cambria Math"/>
                                      <a:ea typeface="Calibri"/>
                                      <a:cs typeface="Times-Roman"/>
                                    </a:rPr>
                                  </m:ctrlPr>
                                </m:sSubPr>
                                <m:e>
                                  <m:r>
                                    <a:rPr lang="en-US" sz="2000" i="1">
                                      <a:effectLst/>
                                      <a:latin typeface="Cambria Math"/>
                                      <a:ea typeface="Calibri"/>
                                      <a:cs typeface="Times-Roman"/>
                                    </a:rPr>
                                    <m:t>𝐾</m:t>
                                  </m:r>
                                </m:e>
                                <m:sub>
                                  <m:r>
                                    <a:rPr lang="en-US" sz="2000" i="1">
                                      <a:effectLst/>
                                      <a:latin typeface="Cambria Math"/>
                                      <a:ea typeface="Calibri"/>
                                      <a:cs typeface="Times-Roman"/>
                                    </a:rPr>
                                    <m:t>𝑚𝑛</m:t>
                                  </m:r>
                                </m:sub>
                              </m:sSub>
                              <m:sSup>
                                <m:sSupPr>
                                  <m:ctrlPr>
                                    <a:rPr lang="en-US" sz="2000" i="1">
                                      <a:effectLst/>
                                      <a:latin typeface="Cambria Math"/>
                                      <a:ea typeface="Calibri"/>
                                      <a:cs typeface="Times-Roman"/>
                                    </a:rPr>
                                  </m:ctrlPr>
                                </m:sSupPr>
                                <m:e>
                                  <m:d>
                                    <m:dPr>
                                      <m:ctrlPr>
                                        <a:rPr lang="en-US" sz="2000" i="1">
                                          <a:effectLst/>
                                          <a:latin typeface="Cambria Math"/>
                                          <a:ea typeface="Calibri"/>
                                          <a:cs typeface="Times-Roman"/>
                                        </a:rPr>
                                      </m:ctrlPr>
                                    </m:dPr>
                                    <m:e>
                                      <m:r>
                                        <a:rPr lang="en-US" sz="2000" i="1">
                                          <a:effectLst/>
                                          <a:latin typeface="Cambria Math"/>
                                          <a:ea typeface="Calibri"/>
                                          <a:cs typeface="Times-Roman"/>
                                        </a:rPr>
                                        <m:t>𝜑</m:t>
                                      </m:r>
                                      <m:r>
                                        <a:rPr lang="en-US" sz="2000" i="1">
                                          <a:effectLst/>
                                          <a:latin typeface="Cambria Math"/>
                                          <a:ea typeface="Calibri"/>
                                          <a:cs typeface="Times-Roman"/>
                                        </a:rPr>
                                        <m:t>−</m:t>
                                      </m:r>
                                      <m:sSub>
                                        <m:sSubPr>
                                          <m:ctrlPr>
                                            <a:rPr lang="en-US" sz="2000" i="1">
                                              <a:effectLst/>
                                              <a:latin typeface="Cambria Math"/>
                                              <a:ea typeface="Calibri"/>
                                              <a:cs typeface="Times-Roman"/>
                                            </a:rPr>
                                          </m:ctrlPr>
                                        </m:sSubPr>
                                        <m:e>
                                          <m:r>
                                            <a:rPr lang="en-US" sz="2000" i="1">
                                              <a:effectLst/>
                                              <a:latin typeface="Cambria Math"/>
                                              <a:ea typeface="Calibri"/>
                                              <a:cs typeface="Times-Roman"/>
                                            </a:rPr>
                                            <m:t>𝜑</m:t>
                                          </m:r>
                                        </m:e>
                                        <m:sub>
                                          <m:r>
                                            <a:rPr lang="en-US" sz="2000" i="1">
                                              <a:effectLst/>
                                              <a:latin typeface="Cambria Math"/>
                                              <a:ea typeface="Calibri"/>
                                              <a:cs typeface="Times-Roman"/>
                                            </a:rPr>
                                            <m:t>𝑜</m:t>
                                          </m:r>
                                        </m:sub>
                                      </m:sSub>
                                    </m:e>
                                  </m:d>
                                </m:e>
                                <m:sup>
                                  <m:r>
                                    <a:rPr lang="en-US" sz="2000" i="1">
                                      <a:effectLst/>
                                      <a:latin typeface="Cambria Math"/>
                                      <a:ea typeface="Calibri"/>
                                      <a:cs typeface="Times-Roman"/>
                                    </a:rPr>
                                    <m:t>𝑛</m:t>
                                  </m:r>
                                </m:sup>
                              </m:sSup>
                              <m:sSup>
                                <m:sSupPr>
                                  <m:ctrlPr>
                                    <a:rPr lang="en-US" sz="2000" i="1">
                                      <a:effectLst/>
                                      <a:latin typeface="Cambria Math"/>
                                      <a:ea typeface="Calibri"/>
                                      <a:cs typeface="Times-Roman"/>
                                    </a:rPr>
                                  </m:ctrlPr>
                                </m:sSupPr>
                                <m:e>
                                  <m:d>
                                    <m:dPr>
                                      <m:ctrlPr>
                                        <a:rPr lang="en-US" sz="2000" i="1">
                                          <a:effectLst/>
                                          <a:latin typeface="Cambria Math"/>
                                          <a:ea typeface="Calibri"/>
                                          <a:cs typeface="Times-Roman"/>
                                        </a:rPr>
                                      </m:ctrlPr>
                                    </m:dPr>
                                    <m:e>
                                      <m:r>
                                        <a:rPr lang="en-US" sz="2000" i="1">
                                          <a:effectLst/>
                                          <a:latin typeface="Cambria Math"/>
                                          <a:ea typeface="Calibri"/>
                                          <a:cs typeface="Times-Roman"/>
                                        </a:rPr>
                                        <m:t>𝜆</m:t>
                                      </m:r>
                                      <m:r>
                                        <a:rPr lang="en-US" sz="2000" i="1">
                                          <a:effectLst/>
                                          <a:latin typeface="Cambria Math"/>
                                          <a:ea typeface="Calibri"/>
                                          <a:cs typeface="Times-Roman"/>
                                        </a:rPr>
                                        <m:t>−</m:t>
                                      </m:r>
                                      <m:sSub>
                                        <m:sSubPr>
                                          <m:ctrlPr>
                                            <a:rPr lang="en-US" sz="2000" i="1">
                                              <a:effectLst/>
                                              <a:latin typeface="Cambria Math"/>
                                              <a:ea typeface="Calibri"/>
                                              <a:cs typeface="Times-Roman"/>
                                            </a:rPr>
                                          </m:ctrlPr>
                                        </m:sSubPr>
                                        <m:e>
                                          <m:r>
                                            <a:rPr lang="en-US" sz="2000" i="1">
                                              <a:effectLst/>
                                              <a:latin typeface="Cambria Math"/>
                                              <a:ea typeface="Calibri"/>
                                              <a:cs typeface="Times-Roman"/>
                                            </a:rPr>
                                            <m:t>𝜆</m:t>
                                          </m:r>
                                        </m:e>
                                        <m:sub>
                                          <m:r>
                                            <a:rPr lang="en-US" sz="2000" i="1">
                                              <a:effectLst/>
                                              <a:latin typeface="Cambria Math"/>
                                              <a:ea typeface="Calibri"/>
                                              <a:cs typeface="Times-Roman"/>
                                            </a:rPr>
                                            <m:t>𝑜</m:t>
                                          </m:r>
                                        </m:sub>
                                      </m:sSub>
                                    </m:e>
                                  </m:d>
                                </m:e>
                                <m:sup>
                                  <m:r>
                                    <a:rPr lang="en-US" sz="2000" i="1">
                                      <a:effectLst/>
                                      <a:latin typeface="Cambria Math"/>
                                      <a:ea typeface="Calibri"/>
                                      <a:cs typeface="Times-Roman"/>
                                    </a:rPr>
                                    <m:t>𝑚</m:t>
                                  </m:r>
                                </m:sup>
                              </m:sSup>
                            </m:e>
                          </m:nary>
                        </m:e>
                      </m:nary>
                    </m:oMath>
                  </m:oMathPara>
                </a14:m>
                <a:endParaRPr lang="en-US" sz="2000" dirty="0">
                  <a:latin typeface="Cambria" pitchFamily="18" charset="0"/>
                  <a:ea typeface="Calibri"/>
                  <a:cs typeface="Arial"/>
                </a:endParaRPr>
              </a:p>
              <a:p>
                <a:pPr marL="0" marR="0" indent="0">
                  <a:lnSpc>
                    <a:spcPct val="115000"/>
                  </a:lnSpc>
                  <a:spcBef>
                    <a:spcPts val="0"/>
                  </a:spcBef>
                  <a:spcAft>
                    <a:spcPts val="0"/>
                  </a:spcAft>
                  <a:buNone/>
                </a:pPr>
                <a:r>
                  <a:rPr lang="en-US" sz="2000" dirty="0">
                    <a:effectLst/>
                    <a:latin typeface="Cambria" pitchFamily="18" charset="0"/>
                    <a:ea typeface="Calibri"/>
                    <a:cs typeface="Times-Roman"/>
                  </a:rPr>
                  <a:t> </a:t>
                </a:r>
                <a:endParaRPr lang="en-US" sz="2000" dirty="0">
                  <a:latin typeface="Cambria" pitchFamily="18" charset="0"/>
                  <a:ea typeface="Calibri"/>
                  <a:cs typeface="Arial"/>
                </a:endParaRPr>
              </a:p>
              <a:p>
                <a:pPr marL="0" marR="0" indent="0">
                  <a:lnSpc>
                    <a:spcPct val="115000"/>
                  </a:lnSpc>
                  <a:spcBef>
                    <a:spcPts val="0"/>
                  </a:spcBef>
                  <a:spcAft>
                    <a:spcPts val="0"/>
                  </a:spcAft>
                  <a:buNone/>
                </a:pPr>
                <a:r>
                  <a:rPr lang="en-US" sz="2000" dirty="0">
                    <a:effectLst/>
                    <a:latin typeface="Cambria" pitchFamily="18" charset="0"/>
                    <a:ea typeface="Calibri"/>
                    <a:cs typeface="Times-Roman"/>
                  </a:rPr>
                  <a:t> </a:t>
                </a:r>
                <a:endParaRPr lang="en-US" sz="2000" dirty="0">
                  <a:latin typeface="Cambria" pitchFamily="18" charset="0"/>
                  <a:ea typeface="Calibri"/>
                  <a:cs typeface="Arial"/>
                </a:endParaRPr>
              </a:p>
              <a:p>
                <a:pPr marL="0" marR="0" indent="0">
                  <a:lnSpc>
                    <a:spcPct val="115000"/>
                  </a:lnSpc>
                  <a:spcBef>
                    <a:spcPts val="0"/>
                  </a:spcBef>
                  <a:spcAft>
                    <a:spcPts val="0"/>
                  </a:spcAft>
                  <a:buNone/>
                </a:pPr>
                <a:r>
                  <a:rPr lang="en-US" sz="2000" dirty="0">
                    <a:effectLst/>
                    <a:latin typeface="Cambria" pitchFamily="18" charset="0"/>
                    <a:ea typeface="Calibri"/>
                    <a:cs typeface="Times-Roman"/>
                  </a:rPr>
                  <a:t>where </a:t>
                </a:r>
                <a:r>
                  <a:rPr lang="en-US" sz="2000" i="1" dirty="0">
                    <a:effectLst/>
                    <a:latin typeface="Cambria" pitchFamily="18" charset="0"/>
                    <a:ea typeface="Calibri"/>
                    <a:cs typeface="Times-Italic"/>
                  </a:rPr>
                  <a:t>B </a:t>
                </a:r>
                <a:r>
                  <a:rPr lang="en-US" sz="2000" dirty="0">
                    <a:effectLst/>
                    <a:latin typeface="Cambria" pitchFamily="18" charset="0"/>
                    <a:ea typeface="Calibri"/>
                    <a:cs typeface="Times-Roman"/>
                  </a:rPr>
                  <a:t>is the magnitude of the main field for each element</a:t>
                </a:r>
                <a:endParaRPr lang="en-US" sz="2000" dirty="0">
                  <a:latin typeface="Cambria" pitchFamily="18" charset="0"/>
                  <a:ea typeface="Calibri"/>
                  <a:cs typeface="Arial"/>
                </a:endParaRPr>
              </a:p>
              <a:p>
                <a:pPr marL="0" marR="0" indent="0">
                  <a:lnSpc>
                    <a:spcPct val="115000"/>
                  </a:lnSpc>
                  <a:spcBef>
                    <a:spcPts val="0"/>
                  </a:spcBef>
                  <a:spcAft>
                    <a:spcPts val="0"/>
                  </a:spcAft>
                  <a:buNone/>
                </a:pPr>
                <a:r>
                  <a:rPr lang="en-US" sz="2000" dirty="0">
                    <a:effectLst/>
                    <a:latin typeface="Cambria" pitchFamily="18" charset="0"/>
                    <a:ea typeface="Calibri"/>
                    <a:cs typeface="Times-Roman"/>
                  </a:rPr>
                  <a:t>at the point with geographic coordinates </a:t>
                </a:r>
                <a14:m>
                  <m:oMath xmlns:m="http://schemas.openxmlformats.org/officeDocument/2006/math">
                    <m:r>
                      <a:rPr lang="en-US" sz="2000" i="1">
                        <a:effectLst/>
                        <a:latin typeface="Cambria Math"/>
                        <a:ea typeface="Calibri"/>
                        <a:cs typeface="Times-Roman"/>
                      </a:rPr>
                      <m:t>𝜑</m:t>
                    </m:r>
                  </m:oMath>
                </a14:m>
                <a:r>
                  <a:rPr lang="en-US" sz="2000" i="1" dirty="0">
                    <a:effectLst/>
                    <a:latin typeface="Cambria" pitchFamily="18" charset="0"/>
                    <a:ea typeface="Calibri"/>
                    <a:cs typeface="RMTMI"/>
                  </a:rPr>
                  <a:t> </a:t>
                </a:r>
                <a:r>
                  <a:rPr lang="en-US" sz="2000" dirty="0">
                    <a:effectLst/>
                    <a:latin typeface="Cambria" pitchFamily="18" charset="0"/>
                    <a:ea typeface="Calibri"/>
                    <a:cs typeface="Times-Roman"/>
                  </a:rPr>
                  <a:t>(latitude) and </a:t>
                </a:r>
                <a14:m>
                  <m:oMath xmlns:m="http://schemas.openxmlformats.org/officeDocument/2006/math">
                    <m:r>
                      <a:rPr lang="en-US" sz="2000" i="1">
                        <a:effectLst/>
                        <a:latin typeface="Cambria Math"/>
                        <a:ea typeface="Calibri"/>
                        <a:cs typeface="Times-Roman"/>
                      </a:rPr>
                      <m:t>𝜆</m:t>
                    </m:r>
                  </m:oMath>
                </a14:m>
                <a:r>
                  <a:rPr lang="en-US" sz="2000" i="1" dirty="0">
                    <a:effectLst/>
                    <a:latin typeface="Cambria" pitchFamily="18" charset="0"/>
                    <a:ea typeface="Calibri"/>
                    <a:cs typeface="RMTMI"/>
                  </a:rPr>
                  <a:t> </a:t>
                </a:r>
                <a:r>
                  <a:rPr lang="en-US" sz="2000" dirty="0">
                    <a:effectLst/>
                    <a:latin typeface="Cambria" pitchFamily="18" charset="0"/>
                    <a:ea typeface="Calibri"/>
                    <a:cs typeface="Times-Roman"/>
                  </a:rPr>
                  <a:t>(longitude), </a:t>
                </a:r>
                <a:r>
                  <a:rPr lang="en-US" sz="2000" i="1" dirty="0" err="1">
                    <a:effectLst/>
                    <a:latin typeface="Cambria" pitchFamily="18" charset="0"/>
                    <a:ea typeface="Calibri"/>
                    <a:cs typeface="Times-Italic"/>
                  </a:rPr>
                  <a:t>kmn</a:t>
                </a:r>
                <a:r>
                  <a:rPr lang="en-US" sz="2000" i="1" dirty="0">
                    <a:effectLst/>
                    <a:latin typeface="Cambria" pitchFamily="18" charset="0"/>
                    <a:ea typeface="Calibri"/>
                    <a:cs typeface="Times-Italic"/>
                  </a:rPr>
                  <a:t> </a:t>
                </a:r>
                <a:r>
                  <a:rPr lang="en-US" sz="2000" dirty="0">
                    <a:effectLst/>
                    <a:latin typeface="Cambria" pitchFamily="18" charset="0"/>
                    <a:ea typeface="Calibri"/>
                    <a:cs typeface="Times-Roman"/>
                  </a:rPr>
                  <a:t>is a numerical </a:t>
                </a:r>
                <a:r>
                  <a:rPr lang="en-US" sz="2000" dirty="0" smtClean="0">
                    <a:effectLst/>
                    <a:latin typeface="Cambria" pitchFamily="18" charset="0"/>
                    <a:ea typeface="Calibri"/>
                    <a:cs typeface="Times-Roman"/>
                  </a:rPr>
                  <a:t>coefficient</a:t>
                </a:r>
                <a:r>
                  <a:rPr lang="en-US" sz="2000" dirty="0">
                    <a:latin typeface="Cambria" pitchFamily="18" charset="0"/>
                    <a:ea typeface="Calibri"/>
                    <a:cs typeface="Arial"/>
                  </a:rPr>
                  <a:t> </a:t>
                </a:r>
                <a:r>
                  <a:rPr lang="en-US" sz="2000" dirty="0" smtClean="0">
                    <a:effectLst/>
                    <a:latin typeface="Cambria" pitchFamily="18" charset="0"/>
                    <a:ea typeface="Calibri"/>
                    <a:cs typeface="Times-Roman"/>
                  </a:rPr>
                  <a:t>and </a:t>
                </a:r>
                <a14:m>
                  <m:oMath xmlns:m="http://schemas.openxmlformats.org/officeDocument/2006/math">
                    <m:sSub>
                      <m:sSubPr>
                        <m:ctrlPr>
                          <a:rPr lang="en-US" sz="2000" i="1">
                            <a:effectLst/>
                            <a:latin typeface="Cambria Math"/>
                            <a:ea typeface="Calibri"/>
                            <a:cs typeface="Times-Roman"/>
                          </a:rPr>
                        </m:ctrlPr>
                      </m:sSubPr>
                      <m:e>
                        <m:r>
                          <a:rPr lang="en-US" sz="2000" i="1">
                            <a:effectLst/>
                            <a:latin typeface="Cambria Math"/>
                            <a:ea typeface="Calibri"/>
                            <a:cs typeface="Times-Roman"/>
                          </a:rPr>
                          <m:t>𝜑</m:t>
                        </m:r>
                      </m:e>
                      <m:sub>
                        <m:r>
                          <a:rPr lang="en-US" sz="2000" i="1">
                            <a:effectLst/>
                            <a:latin typeface="Cambria Math"/>
                            <a:ea typeface="Calibri"/>
                            <a:cs typeface="Times-Roman"/>
                          </a:rPr>
                          <m:t>𝑜</m:t>
                        </m:r>
                      </m:sub>
                    </m:sSub>
                  </m:oMath>
                </a14:m>
                <a:r>
                  <a:rPr lang="en-US" sz="2000" dirty="0">
                    <a:effectLst/>
                    <a:latin typeface="Cambria" pitchFamily="18" charset="0"/>
                    <a:ea typeface="Calibri"/>
                    <a:cs typeface="Times-Roman"/>
                  </a:rPr>
                  <a:t> and </a:t>
                </a:r>
                <a14:m>
                  <m:oMath xmlns:m="http://schemas.openxmlformats.org/officeDocument/2006/math">
                    <m:sSub>
                      <m:sSubPr>
                        <m:ctrlPr>
                          <a:rPr lang="en-US" sz="2000" i="1">
                            <a:effectLst/>
                            <a:latin typeface="Cambria Math"/>
                            <a:ea typeface="Calibri"/>
                            <a:cs typeface="Times-Roman"/>
                          </a:rPr>
                        </m:ctrlPr>
                      </m:sSubPr>
                      <m:e>
                        <m:r>
                          <a:rPr lang="en-US" sz="2000" i="1">
                            <a:effectLst/>
                            <a:latin typeface="Cambria Math"/>
                            <a:ea typeface="Calibri"/>
                            <a:cs typeface="Times-Roman"/>
                          </a:rPr>
                          <m:t>𝜆</m:t>
                        </m:r>
                      </m:e>
                      <m:sub>
                        <m:r>
                          <a:rPr lang="en-US" sz="2000" i="1">
                            <a:effectLst/>
                            <a:latin typeface="Cambria Math"/>
                            <a:ea typeface="Calibri"/>
                            <a:cs typeface="Times-Roman"/>
                          </a:rPr>
                          <m:t>𝑜</m:t>
                        </m:r>
                      </m:sub>
                    </m:sSub>
                  </m:oMath>
                </a14:m>
                <a:r>
                  <a:rPr lang="en-US" sz="2000" dirty="0">
                    <a:effectLst/>
                    <a:latin typeface="Cambria" pitchFamily="18" charset="0"/>
                    <a:ea typeface="Calibri"/>
                    <a:cs typeface="Times-Roman"/>
                  </a:rPr>
                  <a:t> are the coordinates of the center of </a:t>
                </a:r>
                <a:r>
                  <a:rPr lang="en-US" sz="2000" dirty="0" smtClean="0">
                    <a:effectLst/>
                    <a:latin typeface="Cambria" pitchFamily="18" charset="0"/>
                    <a:ea typeface="Calibri"/>
                    <a:cs typeface="Times-Roman"/>
                  </a:rPr>
                  <a:t>the</a:t>
                </a:r>
                <a:r>
                  <a:rPr lang="en-US" sz="2000" dirty="0">
                    <a:latin typeface="Cambria" pitchFamily="18" charset="0"/>
                    <a:ea typeface="Calibri"/>
                    <a:cs typeface="Arial"/>
                  </a:rPr>
                  <a:t> </a:t>
                </a:r>
                <a:r>
                  <a:rPr lang="en-US" sz="2000" dirty="0" err="1" smtClean="0">
                    <a:effectLst/>
                    <a:latin typeface="Cambria" pitchFamily="18" charset="0"/>
                    <a:ea typeface="Calibri"/>
                    <a:cs typeface="Times-Roman"/>
                  </a:rPr>
                  <a:t>modelled</a:t>
                </a:r>
                <a:r>
                  <a:rPr lang="en-US" sz="2000" dirty="0" smtClean="0">
                    <a:effectLst/>
                    <a:latin typeface="Cambria" pitchFamily="18" charset="0"/>
                    <a:ea typeface="Calibri"/>
                    <a:cs typeface="Times-Roman"/>
                  </a:rPr>
                  <a:t> </a:t>
                </a:r>
                <a:r>
                  <a:rPr lang="en-US" sz="2000" dirty="0">
                    <a:effectLst/>
                    <a:latin typeface="Cambria" pitchFamily="18" charset="0"/>
                    <a:ea typeface="Calibri"/>
                    <a:cs typeface="Times-Roman"/>
                  </a:rPr>
                  <a:t>area: </a:t>
                </a:r>
                <a14:m>
                  <m:oMath xmlns:m="http://schemas.openxmlformats.org/officeDocument/2006/math">
                    <m:sSub>
                      <m:sSubPr>
                        <m:ctrlPr>
                          <a:rPr lang="en-US" sz="2000" i="1">
                            <a:effectLst/>
                            <a:latin typeface="Cambria Math"/>
                            <a:ea typeface="Calibri"/>
                            <a:cs typeface="Times-Roman"/>
                          </a:rPr>
                        </m:ctrlPr>
                      </m:sSubPr>
                      <m:e>
                        <m:r>
                          <a:rPr lang="en-US" sz="2000" i="1">
                            <a:effectLst/>
                            <a:latin typeface="Cambria Math"/>
                            <a:ea typeface="Calibri"/>
                            <a:cs typeface="Times-Roman"/>
                          </a:rPr>
                          <m:t>𝜑</m:t>
                        </m:r>
                      </m:e>
                      <m:sub>
                        <m:r>
                          <a:rPr lang="en-US" sz="2000" i="1">
                            <a:effectLst/>
                            <a:latin typeface="Cambria Math"/>
                            <a:ea typeface="Calibri"/>
                            <a:cs typeface="Times-Roman"/>
                          </a:rPr>
                          <m:t>𝑜</m:t>
                        </m:r>
                      </m:sub>
                    </m:sSub>
                  </m:oMath>
                </a14:m>
                <a:r>
                  <a:rPr lang="en-US" sz="2000" dirty="0">
                    <a:effectLst/>
                    <a:latin typeface="Cambria" pitchFamily="18" charset="0"/>
                    <a:ea typeface="Calibri"/>
                    <a:cs typeface="Times-Roman"/>
                  </a:rPr>
                  <a:t>  </a:t>
                </a:r>
                <a:r>
                  <a:rPr lang="en-US" sz="2000" dirty="0">
                    <a:effectLst/>
                    <a:latin typeface="Cambria" pitchFamily="18" charset="0"/>
                    <a:ea typeface="Calibri"/>
                    <a:cs typeface="MTSY"/>
                  </a:rPr>
                  <a:t>= </a:t>
                </a:r>
                <a:r>
                  <a:rPr lang="en-US" sz="2000" dirty="0" smtClean="0">
                    <a:latin typeface="Cambria" pitchFamily="18" charset="0"/>
                    <a:ea typeface="Calibri"/>
                    <a:cs typeface="Times-Roman"/>
                  </a:rPr>
                  <a:t>30 </a:t>
                </a:r>
                <a:r>
                  <a:rPr lang="en-US" sz="2000" dirty="0" smtClean="0">
                    <a:effectLst/>
                    <a:latin typeface="Cambria" pitchFamily="18" charset="0"/>
                    <a:ea typeface="Calibri"/>
                    <a:cs typeface="MTSY"/>
                  </a:rPr>
                  <a:t>◦</a:t>
                </a:r>
                <a:r>
                  <a:rPr lang="en-US" sz="2000" dirty="0">
                    <a:effectLst/>
                    <a:latin typeface="Cambria" pitchFamily="18" charset="0"/>
                    <a:ea typeface="Calibri"/>
                    <a:cs typeface="Times-Roman"/>
                  </a:rPr>
                  <a:t>S and  </a:t>
                </a:r>
                <a14:m>
                  <m:oMath xmlns:m="http://schemas.openxmlformats.org/officeDocument/2006/math">
                    <m:sSub>
                      <m:sSubPr>
                        <m:ctrlPr>
                          <a:rPr lang="en-US" sz="2000" i="1">
                            <a:effectLst/>
                            <a:latin typeface="Cambria Math"/>
                            <a:ea typeface="Calibri"/>
                            <a:cs typeface="Times-Roman"/>
                          </a:rPr>
                        </m:ctrlPr>
                      </m:sSubPr>
                      <m:e>
                        <m:r>
                          <a:rPr lang="en-US" sz="2000" i="1">
                            <a:effectLst/>
                            <a:latin typeface="Cambria Math"/>
                            <a:ea typeface="Calibri"/>
                            <a:cs typeface="Times-Roman"/>
                          </a:rPr>
                          <m:t>𝜆</m:t>
                        </m:r>
                      </m:e>
                      <m:sub>
                        <m:r>
                          <a:rPr lang="en-US" sz="2000" i="1">
                            <a:effectLst/>
                            <a:latin typeface="Cambria Math"/>
                            <a:ea typeface="Calibri"/>
                            <a:cs typeface="Times-Roman"/>
                          </a:rPr>
                          <m:t>𝑜</m:t>
                        </m:r>
                      </m:sub>
                    </m:sSub>
                  </m:oMath>
                </a14:m>
                <a:r>
                  <a:rPr lang="en-US" sz="2000" dirty="0">
                    <a:effectLst/>
                    <a:latin typeface="Cambria" pitchFamily="18" charset="0"/>
                    <a:ea typeface="Calibri"/>
                    <a:cs typeface="Times-Roman"/>
                  </a:rPr>
                  <a:t> </a:t>
                </a:r>
                <a:r>
                  <a:rPr lang="en-US" sz="2000" dirty="0">
                    <a:effectLst/>
                    <a:latin typeface="Cambria" pitchFamily="18" charset="0"/>
                    <a:ea typeface="Calibri"/>
                    <a:cs typeface="MTSY"/>
                  </a:rPr>
                  <a:t>= </a:t>
                </a:r>
                <a:r>
                  <a:rPr lang="en-US" sz="2000" dirty="0" smtClean="0">
                    <a:latin typeface="Cambria" pitchFamily="18" charset="0"/>
                    <a:ea typeface="Calibri"/>
                    <a:cs typeface="Times-Roman"/>
                  </a:rPr>
                  <a:t>2.80 E</a:t>
                </a:r>
                <a:r>
                  <a:rPr lang="en-US" sz="2000" dirty="0">
                    <a:effectLst/>
                    <a:latin typeface="Cambria" pitchFamily="18" charset="0"/>
                    <a:ea typeface="Calibri"/>
                    <a:cs typeface="Times-Roman"/>
                  </a:rPr>
                  <a:t>. The degree</a:t>
                </a:r>
                <a:endParaRPr lang="en-US" sz="2000" dirty="0">
                  <a:latin typeface="Cambria" pitchFamily="18" charset="0"/>
                  <a:ea typeface="Calibri"/>
                  <a:cs typeface="Arial"/>
                </a:endParaRPr>
              </a:p>
              <a:p>
                <a:pPr marL="0" marR="0" indent="0">
                  <a:lnSpc>
                    <a:spcPct val="115000"/>
                  </a:lnSpc>
                  <a:spcBef>
                    <a:spcPts val="0"/>
                  </a:spcBef>
                  <a:spcAft>
                    <a:spcPts val="0"/>
                  </a:spcAft>
                  <a:buNone/>
                </a:pPr>
                <a:r>
                  <a:rPr lang="en-US" sz="2000" dirty="0">
                    <a:effectLst/>
                    <a:latin typeface="Cambria" pitchFamily="18" charset="0"/>
                    <a:ea typeface="Calibri"/>
                    <a:cs typeface="Times-Roman"/>
                  </a:rPr>
                  <a:t>of the polynomial is determined by the value of integer </a:t>
                </a:r>
                <a:r>
                  <a:rPr lang="en-US" sz="2000" i="1" dirty="0">
                    <a:effectLst/>
                    <a:latin typeface="Cambria" pitchFamily="18" charset="0"/>
                    <a:ea typeface="Calibri"/>
                    <a:cs typeface="Times-Italic"/>
                  </a:rPr>
                  <a:t>N</a:t>
                </a:r>
                <a:endParaRPr lang="en-US" sz="2000" dirty="0">
                  <a:latin typeface="Cambria" pitchFamily="18" charset="0"/>
                  <a:ea typeface="Calibri"/>
                  <a:cs typeface="Arial"/>
                </a:endParaRPr>
              </a:p>
              <a:p>
                <a:pPr marL="0" marR="0" indent="0">
                  <a:lnSpc>
                    <a:spcPct val="115000"/>
                  </a:lnSpc>
                  <a:spcBef>
                    <a:spcPts val="0"/>
                  </a:spcBef>
                  <a:spcAft>
                    <a:spcPts val="1000"/>
                  </a:spcAft>
                  <a:buNone/>
                </a:pPr>
                <a:r>
                  <a:rPr lang="en-US" sz="2000" dirty="0">
                    <a:effectLst/>
                    <a:latin typeface="Cambria" pitchFamily="18" charset="0"/>
                    <a:ea typeface="Calibri"/>
                    <a:cs typeface="Times-Roman"/>
                  </a:rPr>
                  <a:t>(</a:t>
                </a:r>
                <a:r>
                  <a:rPr lang="en-US" sz="2000" i="1" dirty="0">
                    <a:effectLst/>
                    <a:latin typeface="Cambria" pitchFamily="18" charset="0"/>
                    <a:ea typeface="Calibri"/>
                    <a:cs typeface="Times-Italic"/>
                  </a:rPr>
                  <a:t>N </a:t>
                </a:r>
                <a:r>
                  <a:rPr lang="en-US" sz="2000" dirty="0">
                    <a:effectLst/>
                    <a:latin typeface="Cambria" pitchFamily="18" charset="0"/>
                    <a:ea typeface="Calibri"/>
                    <a:cs typeface="MTSY"/>
                  </a:rPr>
                  <a:t>= </a:t>
                </a:r>
                <a:r>
                  <a:rPr lang="en-US" sz="2000" dirty="0">
                    <a:effectLst/>
                    <a:latin typeface="Cambria" pitchFamily="18" charset="0"/>
                    <a:ea typeface="Calibri"/>
                    <a:cs typeface="Times-Roman"/>
                  </a:rPr>
                  <a:t>1</a:t>
                </a:r>
                <a:r>
                  <a:rPr lang="en-US" sz="2000" i="1" dirty="0">
                    <a:effectLst/>
                    <a:latin typeface="Cambria" pitchFamily="18" charset="0"/>
                    <a:ea typeface="Calibri"/>
                    <a:cs typeface="RMTMI"/>
                  </a:rPr>
                  <a:t>, </a:t>
                </a:r>
                <a:r>
                  <a:rPr lang="en-US" sz="2000" dirty="0">
                    <a:effectLst/>
                    <a:latin typeface="Cambria" pitchFamily="18" charset="0"/>
                    <a:ea typeface="Calibri"/>
                    <a:cs typeface="Times-Roman"/>
                  </a:rPr>
                  <a:t>2</a:t>
                </a:r>
                <a:r>
                  <a:rPr lang="en-US" sz="2000" i="1" dirty="0">
                    <a:effectLst/>
                    <a:latin typeface="Cambria" pitchFamily="18" charset="0"/>
                    <a:ea typeface="Calibri"/>
                    <a:cs typeface="RMTMI"/>
                  </a:rPr>
                  <a:t>, </a:t>
                </a:r>
                <a:r>
                  <a:rPr lang="en-US" sz="2000" dirty="0">
                    <a:effectLst/>
                    <a:latin typeface="Cambria" pitchFamily="18" charset="0"/>
                    <a:ea typeface="Calibri"/>
                    <a:cs typeface="Times-Roman"/>
                  </a:rPr>
                  <a:t>3</a:t>
                </a:r>
                <a:r>
                  <a:rPr lang="en-US" sz="2000" i="1" dirty="0">
                    <a:effectLst/>
                    <a:latin typeface="Cambria" pitchFamily="18" charset="0"/>
                    <a:ea typeface="Calibri"/>
                    <a:cs typeface="RMTMI"/>
                  </a:rPr>
                  <a:t>, </a:t>
                </a:r>
                <a:r>
                  <a:rPr lang="en-US" sz="2000" dirty="0">
                    <a:effectLst/>
                    <a:latin typeface="Cambria" pitchFamily="18" charset="0"/>
                    <a:ea typeface="Calibri"/>
                    <a:cs typeface="Times-Roman"/>
                  </a:rPr>
                  <a:t>4</a:t>
                </a:r>
                <a:r>
                  <a:rPr lang="en-US" sz="2000" i="1" dirty="0">
                    <a:effectLst/>
                    <a:latin typeface="Cambria" pitchFamily="18" charset="0"/>
                    <a:ea typeface="Calibri"/>
                    <a:cs typeface="RMTMI"/>
                  </a:rPr>
                  <a:t>, </a:t>
                </a:r>
                <a:r>
                  <a:rPr lang="en-US" sz="2000" dirty="0">
                    <a:effectLst/>
                    <a:latin typeface="Cambria" pitchFamily="18" charset="0"/>
                    <a:ea typeface="Calibri"/>
                    <a:cs typeface="Times-Roman"/>
                  </a:rPr>
                  <a:t>5</a:t>
                </a:r>
                <a:r>
                  <a:rPr lang="en-US" sz="2000" i="1" dirty="0">
                    <a:effectLst/>
                    <a:latin typeface="Cambria" pitchFamily="18" charset="0"/>
                    <a:ea typeface="Calibri"/>
                    <a:cs typeface="RMTMI"/>
                  </a:rPr>
                  <a:t>, . . </a:t>
                </a:r>
                <a:r>
                  <a:rPr lang="en-US" sz="2000" i="1" dirty="0" smtClean="0">
                    <a:effectLst/>
                    <a:latin typeface="Cambria" pitchFamily="18" charset="0"/>
                    <a:ea typeface="Calibri"/>
                    <a:cs typeface="RMTMI"/>
                  </a:rPr>
                  <a:t>.</a:t>
                </a:r>
                <a:r>
                  <a:rPr lang="en-US" sz="2000" dirty="0">
                    <a:latin typeface="Cambria" pitchFamily="18" charset="0"/>
                    <a:ea typeface="Calibri"/>
                    <a:cs typeface="Times-Roman"/>
                  </a:rPr>
                  <a:t>). </a:t>
                </a:r>
                <a:endParaRPr lang="en-US" sz="2000" dirty="0">
                  <a:latin typeface="Cambria" pitchFamily="18"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741" t="-404" b="-2830"/>
                </a:stretch>
              </a:blipFill>
            </p:spPr>
            <p:txBody>
              <a:bodyPr/>
              <a:lstStyle/>
              <a:p>
                <a:r>
                  <a:rPr lang="en-US">
                    <a:noFill/>
                  </a:rPr>
                  <a:t> </a:t>
                </a:r>
              </a:p>
            </p:txBody>
          </p:sp>
        </mc:Fallback>
      </mc:AlternateContent>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222603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first </a:t>
            </a:r>
            <a:r>
              <a:rPr lang="fr-FR" sz="3200" dirty="0" smtClean="0"/>
              <a:t>and second </a:t>
            </a:r>
            <a:r>
              <a:rPr lang="fr-FR" sz="3200" dirty="0" err="1" smtClean="0"/>
              <a:t>degree</a:t>
            </a:r>
            <a:r>
              <a:rPr lang="fr-FR" sz="3200" dirty="0"/>
              <a:t> </a:t>
            </a:r>
            <a:r>
              <a:rPr lang="fr-FR" sz="3200" dirty="0" smtClean="0"/>
              <a:t>of polynomial </a:t>
            </a:r>
            <a:r>
              <a:rPr lang="fr-FR" sz="3200" dirty="0"/>
              <a:t>model </a:t>
            </a:r>
            <a:r>
              <a:rPr lang="en-US" sz="3200" dirty="0" smtClean="0"/>
              <a:t>Intensity </a:t>
            </a:r>
            <a:r>
              <a:rPr lang="en-US" sz="3200" dirty="0"/>
              <a:t>of </a:t>
            </a:r>
            <a:r>
              <a:rPr lang="en-US" sz="3200" dirty="0" smtClean="0"/>
              <a:t>EMF</a:t>
            </a:r>
            <a:endParaRPr lang="en-US" sz="32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556792"/>
            <a:ext cx="4032448" cy="4032448"/>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165" y="1556792"/>
            <a:ext cx="4103291" cy="410445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3905397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dirty="0" smtClean="0"/>
              <a:t>first </a:t>
            </a:r>
            <a:r>
              <a:rPr lang="en-US" sz="3200" dirty="0"/>
              <a:t>and second degree of polynomial </a:t>
            </a:r>
            <a:r>
              <a:rPr lang="en-US" sz="3200" dirty="0" smtClean="0"/>
              <a:t>model declination (D) </a:t>
            </a:r>
            <a:r>
              <a:rPr lang="en-US" sz="3200" dirty="0"/>
              <a:t>of </a:t>
            </a:r>
            <a:r>
              <a:rPr lang="en-US" sz="3200" dirty="0" smtClean="0"/>
              <a:t>EMF</a:t>
            </a:r>
            <a:endParaRPr lang="en-US" sz="3200"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8569" y="1628800"/>
            <a:ext cx="4113431" cy="4119324"/>
          </a:xfr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628800"/>
            <a:ext cx="4113430" cy="4119324"/>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339326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887" y="1556792"/>
            <a:ext cx="4284105" cy="4284105"/>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585954"/>
            <a:ext cx="4294083" cy="4294083"/>
          </a:xfrm>
          <a:prstGeom prst="rect">
            <a:avLst/>
          </a:prstGeom>
        </p:spPr>
      </p:pic>
      <p:sp>
        <p:nvSpPr>
          <p:cNvPr id="6" name="Titre 1"/>
          <p:cNvSpPr>
            <a:spLocks noGrp="1"/>
          </p:cNvSpPr>
          <p:nvPr>
            <p:ph type="title"/>
          </p:nvPr>
        </p:nvSpPr>
        <p:spPr/>
        <p:txBody>
          <a:bodyPr>
            <a:noAutofit/>
          </a:bodyPr>
          <a:lstStyle/>
          <a:p>
            <a:r>
              <a:rPr lang="en-US" sz="3200" dirty="0" smtClean="0"/>
              <a:t>first </a:t>
            </a:r>
            <a:r>
              <a:rPr lang="en-US" sz="3200" dirty="0"/>
              <a:t>and second degree of polynomial </a:t>
            </a:r>
            <a:r>
              <a:rPr lang="en-US" sz="3200" dirty="0" smtClean="0"/>
              <a:t>model Inclination (I) </a:t>
            </a:r>
            <a:r>
              <a:rPr lang="en-US" sz="3200" dirty="0"/>
              <a:t>of </a:t>
            </a:r>
            <a:r>
              <a:rPr lang="en-US" sz="3200" dirty="0" smtClean="0"/>
              <a:t>EMF</a:t>
            </a:r>
            <a:endParaRPr lang="en-US" sz="3200"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1008426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8229600" cy="288032"/>
          </a:xfrm>
        </p:spPr>
        <p:txBody>
          <a:bodyPr>
            <a:normAutofit fontScale="90000"/>
          </a:bodyPr>
          <a:lstStyle/>
          <a:p>
            <a:pPr lvl="0">
              <a:spcBef>
                <a:spcPct val="20000"/>
              </a:spcBef>
            </a:pPr>
            <a:r>
              <a:rPr lang="en-US" dirty="0">
                <a:latin typeface="Cambria" pitchFamily="18" charset="0"/>
              </a:rPr>
              <a:t>Abstract:</a:t>
            </a:r>
            <a:r>
              <a:rPr lang="en-US" sz="7200" dirty="0">
                <a:latin typeface="Cambria" pitchFamily="18" charset="0"/>
              </a:rPr>
              <a:t/>
            </a:r>
            <a:br>
              <a:rPr lang="en-US" sz="7200" dirty="0">
                <a:latin typeface="Cambria" pitchFamily="18" charset="0"/>
              </a:rPr>
            </a:br>
            <a:endParaRPr lang="en-US" sz="7200" dirty="0">
              <a:latin typeface="Cambria" pitchFamily="18" charset="0"/>
            </a:endParaRPr>
          </a:p>
        </p:txBody>
      </p:sp>
      <p:sp>
        <p:nvSpPr>
          <p:cNvPr id="3" name="Espace réservé du contenu 2"/>
          <p:cNvSpPr>
            <a:spLocks noGrp="1"/>
          </p:cNvSpPr>
          <p:nvPr>
            <p:ph idx="1"/>
          </p:nvPr>
        </p:nvSpPr>
        <p:spPr>
          <a:xfrm>
            <a:off x="457200" y="1124744"/>
            <a:ext cx="8229600" cy="5001419"/>
          </a:xfrm>
        </p:spPr>
        <p:txBody>
          <a:bodyPr>
            <a:normAutofit fontScale="55000" lnSpcReduction="20000"/>
          </a:bodyPr>
          <a:lstStyle/>
          <a:p>
            <a:pPr marL="0" indent="0" algn="just">
              <a:buNone/>
            </a:pPr>
            <a:r>
              <a:rPr lang="en-US" dirty="0" smtClean="0">
                <a:latin typeface="Cambria" pitchFamily="18" charset="0"/>
              </a:rPr>
              <a:t>	The </a:t>
            </a:r>
            <a:r>
              <a:rPr lang="en-US" dirty="0">
                <a:latin typeface="Cambria" pitchFamily="18" charset="0"/>
              </a:rPr>
              <a:t>second part of the history of the Algerian magnetic repeat station network goes back to 1989 when the new one was started with 37 stations. It was then followed by three other networks in 1993, 1997 and 2005. The first part of this history started at the beginning of the </a:t>
            </a:r>
            <a:r>
              <a:rPr lang="en-US" dirty="0" err="1">
                <a:latin typeface="Cambria" pitchFamily="18" charset="0"/>
              </a:rPr>
              <a:t>XXth</a:t>
            </a:r>
            <a:r>
              <a:rPr lang="en-US" dirty="0">
                <a:latin typeface="Cambria" pitchFamily="18" charset="0"/>
              </a:rPr>
              <a:t> and ended ca 1956.</a:t>
            </a:r>
          </a:p>
          <a:p>
            <a:pPr marL="0" indent="0" algn="just">
              <a:buNone/>
            </a:pPr>
            <a:r>
              <a:rPr lang="en-US" dirty="0">
                <a:latin typeface="Cambria" pitchFamily="18" charset="0"/>
              </a:rPr>
              <a:t>After a 14-year break, we launched a new repeat stations network in February 2019. The number of carried out stations was increased to 51 to try to cover all the territory.</a:t>
            </a:r>
          </a:p>
          <a:p>
            <a:pPr marL="0" indent="0" algn="just">
              <a:buNone/>
            </a:pPr>
            <a:r>
              <a:rPr lang="en-US" dirty="0">
                <a:latin typeface="Cambria" pitchFamily="18" charset="0"/>
              </a:rPr>
              <a:t>Each repeat station network consists of stations of periodically, say 5-6 years, measured of three components of the Earth's magnetic field. to try to derive the spatial distribution of the geomagnetic field of Algeria and it's secular variation. This periodicity is also very important for the need to update local as well as global geomagnetic field models such as the International Geomagnetic Reference Field (IGRF).</a:t>
            </a:r>
          </a:p>
          <a:p>
            <a:pPr marL="0" indent="0" algn="just">
              <a:buNone/>
            </a:pPr>
            <a:r>
              <a:rPr lang="en-US" dirty="0">
                <a:latin typeface="Cambria" pitchFamily="18" charset="0"/>
              </a:rPr>
              <a:t>In this work we describe the new 2019 Algerian repeat station network. Then we will discuss the steps of the absolute measurements using two methods. The first one is called the ‘method of zero’ and the second one ‘method of residuals’. The accuracy and resolution of the instruments and data reduction used and their effect on the final results will as well be discussed. We derive the spatial distribution of the geomagnetic field, and its secular variation. Finally, we will show how local, for instance regional polynomial modeling, is the key issue.</a:t>
            </a: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191336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028" y="-31013"/>
            <a:ext cx="8229600" cy="1143000"/>
          </a:xfrm>
        </p:spPr>
        <p:txBody>
          <a:bodyPr>
            <a:normAutofit/>
          </a:bodyPr>
          <a:lstStyle/>
          <a:p>
            <a:r>
              <a:rPr lang="en-US" sz="4000" dirty="0" smtClean="0">
                <a:latin typeface="Cambria" pitchFamily="18" charset="0"/>
              </a:rPr>
              <a:t>Stations of Network </a:t>
            </a:r>
            <a:endParaRPr lang="en-US" sz="4000" dirty="0">
              <a:latin typeface="Cambria" pitchFamily="18" charset="0"/>
            </a:endParaRPr>
          </a:p>
        </p:txBody>
      </p:sp>
      <p:pic>
        <p:nvPicPr>
          <p:cNvPr id="1026" name="Picture 2" descr="C:\Users\CRAAG TAM\Desktop\Reseau_2019_PJ_geosoft\stations de réseau de répétition-20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697" y="998995"/>
            <a:ext cx="5996263" cy="530304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125281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latin typeface="Cambria" pitchFamily="18" charset="0"/>
              </a:rPr>
              <a:t>Equipment</a:t>
            </a:r>
            <a:r>
              <a:rPr lang="fr-FR" dirty="0" smtClean="0">
                <a:latin typeface="Cambria" pitchFamily="18" charset="0"/>
              </a:rPr>
              <a:t> </a:t>
            </a:r>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700808"/>
            <a:ext cx="2520279"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descr="gps60csx"/>
          <p:cNvPicPr/>
          <p:nvPr/>
        </p:nvPicPr>
        <p:blipFill rotWithShape="1">
          <a:blip r:embed="rId4">
            <a:extLst>
              <a:ext uri="{28A0092B-C50C-407E-A947-70E740481C1C}">
                <a14:useLocalDpi xmlns:a14="http://schemas.microsoft.com/office/drawing/2010/main" val="0"/>
              </a:ext>
            </a:extLst>
          </a:blip>
          <a:srcRect l="25881" r="31490"/>
          <a:stretch/>
        </p:blipFill>
        <p:spPr bwMode="auto">
          <a:xfrm>
            <a:off x="7764718" y="1988990"/>
            <a:ext cx="1219201" cy="2860040"/>
          </a:xfrm>
          <a:prstGeom prst="rect">
            <a:avLst/>
          </a:prstGeom>
          <a:noFill/>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r="6628"/>
          <a:stretch/>
        </p:blipFill>
        <p:spPr>
          <a:xfrm>
            <a:off x="2937967" y="1988990"/>
            <a:ext cx="4442345" cy="3541935"/>
          </a:xfrm>
          <a:prstGeom prst="rect">
            <a:avLst/>
          </a:prstGeom>
        </p:spPr>
      </p:pic>
    </p:spTree>
    <p:extLst>
      <p:ext uri="{BB962C8B-B14F-4D97-AF65-F5344CB8AC3E}">
        <p14:creationId xmlns:p14="http://schemas.microsoft.com/office/powerpoint/2010/main" val="155044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dirty="0">
                <a:latin typeface="Cambria" pitchFamily="18" charset="0"/>
              </a:rPr>
              <a:t>Field crew</a:t>
            </a:r>
            <a:endParaRPr lang="en-US" sz="4000" dirty="0">
              <a:latin typeface="Cambria" pitchFamily="18" charset="0"/>
            </a:endParaRPr>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358" t="29522" r="25929" b="-1"/>
          <a:stretch/>
        </p:blipFill>
        <p:spPr>
          <a:xfrm>
            <a:off x="2987824" y="2564904"/>
            <a:ext cx="2665563" cy="2636097"/>
          </a:xfrm>
        </p:spPr>
      </p:pic>
      <p:pic>
        <p:nvPicPr>
          <p:cNvPr id="4098" name="Picture 2" descr="C:\Users\CRAAG TAM\Desktop\Gallery\Album_1\20190223_1212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43" t="42624" r="32074"/>
          <a:stretch/>
        </p:blipFill>
        <p:spPr bwMode="auto">
          <a:xfrm>
            <a:off x="214679" y="1880719"/>
            <a:ext cx="2752720" cy="232663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RAAG TAM\Desktop\Gallery\Album_2\20191003_175520_Fil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657603"/>
            <a:ext cx="3129948" cy="23474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RAAG TAM\Desktop\Gallery\Album_2\20190921_124426_Film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b="24648"/>
          <a:stretch/>
        </p:blipFill>
        <p:spPr bwMode="auto">
          <a:xfrm>
            <a:off x="5652121" y="4207352"/>
            <a:ext cx="3129948" cy="25443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RAAG TAM\Desktop\Gallery\Album_2\20191003_175448_Film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1484784"/>
            <a:ext cx="1376360" cy="103724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pic>
        <p:nvPicPr>
          <p:cNvPr id="2050" name="Picture 2" descr="C:\Users\CRAAG TAM\Desktop\Gallery\Album_1\20190207_10282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400" t="35555" r="16991" b="38651"/>
          <a:stretch/>
        </p:blipFill>
        <p:spPr bwMode="auto">
          <a:xfrm>
            <a:off x="215042" y="4885122"/>
            <a:ext cx="5437078" cy="190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31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latin typeface="Cambria" pitchFamily="18" charset="0"/>
              </a:rPr>
              <a:t>Data processing</a:t>
            </a:r>
            <a:endParaRPr lang="en-US" dirty="0">
              <a:latin typeface="Cambria" pitchFamily="18" charset="0"/>
            </a:endParaRPr>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a:bodyPr>
              <a:lstStyle/>
              <a:p>
                <a:pPr marL="0" marR="0" indent="0">
                  <a:lnSpc>
                    <a:spcPct val="115000"/>
                  </a:lnSpc>
                  <a:spcBef>
                    <a:spcPts val="0"/>
                  </a:spcBef>
                  <a:spcAft>
                    <a:spcPts val="1000"/>
                  </a:spcAft>
                  <a:buNone/>
                </a:pPr>
                <a:r>
                  <a:rPr lang="en-US" sz="2000" dirty="0">
                    <a:latin typeface="Cambria" pitchFamily="18" charset="0"/>
                    <a:ea typeface="Calibri"/>
                    <a:cs typeface="Arial"/>
                  </a:rPr>
                  <a:t>All data collected has been processed with a customized program that includes all stages of </a:t>
                </a:r>
                <a:r>
                  <a:rPr lang="en-US" sz="2000" dirty="0" smtClean="0">
                    <a:latin typeface="Cambria" pitchFamily="18" charset="0"/>
                    <a:ea typeface="Calibri"/>
                    <a:cs typeface="Arial"/>
                  </a:rPr>
                  <a:t>processing , </a:t>
                </a:r>
                <a:r>
                  <a:rPr lang="en-US" sz="2000" dirty="0" smtClean="0">
                    <a:latin typeface="Cambria" pitchFamily="18" charset="0"/>
                    <a:ea typeface="Calibri"/>
                    <a:cs typeface="Arial"/>
                  </a:rPr>
                  <a:t>based on this following main relations</a:t>
                </a:r>
                <a:r>
                  <a:rPr lang="en-US" sz="2000" dirty="0" smtClean="0">
                    <a:latin typeface="Cambria" pitchFamily="18" charset="0"/>
                    <a:ea typeface="Calibri"/>
                    <a:cs typeface="Arial"/>
                  </a:rPr>
                  <a:t>:  </a:t>
                </a:r>
              </a:p>
              <a:p>
                <a:pPr marL="0" marR="0" indent="0">
                  <a:lnSpc>
                    <a:spcPct val="115000"/>
                  </a:lnSpc>
                  <a:spcBef>
                    <a:spcPts val="0"/>
                  </a:spcBef>
                  <a:spcAft>
                    <a:spcPts val="1000"/>
                  </a:spcAft>
                  <a:buNone/>
                </a:pPr>
                <a:endParaRPr lang="en-US" sz="2000" dirty="0" smtClean="0">
                  <a:latin typeface="Cambria" pitchFamily="18" charset="0"/>
                  <a:ea typeface="Calibri"/>
                  <a:cs typeface="Arial"/>
                </a:endParaRPr>
              </a:p>
              <a:p>
                <a:pPr marL="0" marR="0" indent="0">
                  <a:lnSpc>
                    <a:spcPct val="115000"/>
                  </a:lnSpc>
                  <a:spcBef>
                    <a:spcPts val="0"/>
                  </a:spcBef>
                  <a:spcAft>
                    <a:spcPts val="1000"/>
                  </a:spcAft>
                  <a:buNone/>
                </a:pPr>
                <a:r>
                  <a:rPr lang="en-US" sz="2000" b="1" dirty="0">
                    <a:latin typeface="Cambria" pitchFamily="18" charset="0"/>
                    <a:ea typeface="Calibri"/>
                    <a:cs typeface="Arial"/>
                  </a:rPr>
                  <a:t>AZIMUTH </a:t>
                </a:r>
                <a:r>
                  <a:rPr lang="en-US" sz="2000" b="1" dirty="0" smtClean="0">
                    <a:latin typeface="Cambria" pitchFamily="18" charset="0"/>
                    <a:ea typeface="Calibri"/>
                    <a:cs typeface="Arial"/>
                  </a:rPr>
                  <a:t>MARKER: </a:t>
                </a:r>
                <a14:m>
                  <m:oMath xmlns:m="http://schemas.openxmlformats.org/officeDocument/2006/math">
                    <m:sSub>
                      <m:sSubPr>
                        <m:ctrlPr>
                          <a:rPr lang="en-US" sz="2000" i="1">
                            <a:latin typeface="Cambria Math"/>
                            <a:ea typeface="Calibri"/>
                            <a:cs typeface="Arial"/>
                          </a:rPr>
                        </m:ctrlPr>
                      </m:sSubPr>
                      <m:e>
                        <m:r>
                          <a:rPr lang="fr-FR" sz="2000" b="0" i="1" smtClean="0">
                            <a:latin typeface="Cambria Math"/>
                            <a:ea typeface="Calibri"/>
                            <a:cs typeface="Arial"/>
                          </a:rPr>
                          <m:t> </m:t>
                        </m:r>
                        <m:r>
                          <a:rPr lang="en-US" sz="2000" i="1">
                            <a:effectLst/>
                            <a:latin typeface="Cambria Math"/>
                            <a:ea typeface="Calibri"/>
                            <a:cs typeface="Arial"/>
                          </a:rPr>
                          <m:t>𝐴𝑍</m:t>
                        </m:r>
                      </m:e>
                      <m:sub>
                        <m:r>
                          <a:rPr lang="en-US" sz="2000" i="1">
                            <a:effectLst/>
                            <a:latin typeface="Cambria Math"/>
                            <a:ea typeface="Calibri"/>
                            <a:cs typeface="Arial"/>
                          </a:rPr>
                          <m:t>𝐵</m:t>
                        </m:r>
                      </m:sub>
                    </m:sSub>
                    <m:r>
                      <a:rPr lang="en-US" sz="2000" i="1">
                        <a:effectLst/>
                        <a:latin typeface="Cambria Math"/>
                        <a:ea typeface="Calibri"/>
                        <a:cs typeface="Arial"/>
                      </a:rPr>
                      <m:t>=</m:t>
                    </m:r>
                    <m:sSub>
                      <m:sSubPr>
                        <m:ctrlPr>
                          <a:rPr lang="en-US" sz="2000" i="1">
                            <a:effectLst/>
                            <a:latin typeface="Cambria Math"/>
                            <a:ea typeface="Calibri"/>
                            <a:cs typeface="Arial"/>
                          </a:rPr>
                        </m:ctrlPr>
                      </m:sSubPr>
                      <m:e>
                        <m:r>
                          <a:rPr lang="en-US" sz="2000" i="1">
                            <a:effectLst/>
                            <a:latin typeface="Cambria Math"/>
                            <a:ea typeface="Calibri"/>
                            <a:cs typeface="Arial"/>
                          </a:rPr>
                          <m:t>𝐴𝑍</m:t>
                        </m:r>
                      </m:e>
                      <m:sub>
                        <m:r>
                          <a:rPr lang="en-US" sz="2000" i="1">
                            <a:effectLst/>
                            <a:latin typeface="Cambria Math"/>
                            <a:ea typeface="Calibri"/>
                            <a:cs typeface="Arial"/>
                          </a:rPr>
                          <m:t>𝐴</m:t>
                        </m:r>
                      </m:sub>
                    </m:sSub>
                    <m:r>
                      <a:rPr lang="en-US" sz="2000" i="1">
                        <a:effectLst/>
                        <a:latin typeface="Cambria Math"/>
                        <a:ea typeface="Calibri"/>
                        <a:cs typeface="Arial"/>
                      </a:rPr>
                      <m:t>+</m:t>
                    </m:r>
                    <m:sSub>
                      <m:sSubPr>
                        <m:ctrlPr>
                          <a:rPr lang="en-US" sz="2000" i="1">
                            <a:effectLst/>
                            <a:latin typeface="Cambria Math"/>
                            <a:ea typeface="Calibri"/>
                            <a:cs typeface="Arial"/>
                          </a:rPr>
                        </m:ctrlPr>
                      </m:sSubPr>
                      <m:e>
                        <m:r>
                          <a:rPr lang="en-US" sz="2000" i="1">
                            <a:effectLst/>
                            <a:latin typeface="Cambria Math"/>
                            <a:ea typeface="Calibri"/>
                            <a:cs typeface="Arial"/>
                          </a:rPr>
                          <m:t>𝑉</m:t>
                        </m:r>
                      </m:e>
                      <m:sub>
                        <m:r>
                          <a:rPr lang="en-US" sz="2000" i="1">
                            <a:effectLst/>
                            <a:latin typeface="Cambria Math"/>
                            <a:ea typeface="Calibri"/>
                            <a:cs typeface="Arial"/>
                          </a:rPr>
                          <m:t>𝐵</m:t>
                        </m:r>
                      </m:sub>
                    </m:sSub>
                    <m:r>
                      <a:rPr lang="en-US" sz="2000" i="1">
                        <a:effectLst/>
                        <a:latin typeface="Cambria Math"/>
                        <a:ea typeface="Calibri"/>
                        <a:cs typeface="Arial"/>
                      </a:rPr>
                      <m:t>−</m:t>
                    </m:r>
                    <m:sSub>
                      <m:sSubPr>
                        <m:ctrlPr>
                          <a:rPr lang="en-US" sz="2000" i="1">
                            <a:effectLst/>
                            <a:latin typeface="Cambria Math"/>
                            <a:ea typeface="Calibri"/>
                            <a:cs typeface="Arial"/>
                          </a:rPr>
                        </m:ctrlPr>
                      </m:sSubPr>
                      <m:e>
                        <m:r>
                          <a:rPr lang="en-US" sz="2000" i="1">
                            <a:effectLst/>
                            <a:latin typeface="Cambria Math"/>
                            <a:ea typeface="Calibri"/>
                            <a:cs typeface="Arial"/>
                          </a:rPr>
                          <m:t>𝑉</m:t>
                        </m:r>
                      </m:e>
                      <m:sub>
                        <m:r>
                          <a:rPr lang="en-US" sz="2000" i="1">
                            <a:effectLst/>
                            <a:latin typeface="Cambria Math"/>
                            <a:ea typeface="Calibri"/>
                            <a:cs typeface="Arial"/>
                          </a:rPr>
                          <m:t>𝐴</m:t>
                        </m:r>
                      </m:sub>
                    </m:sSub>
                  </m:oMath>
                </a14:m>
                <a:endParaRPr lang="en-US" dirty="0" smtClean="0">
                  <a:latin typeface="Cambria" pitchFamily="18" charset="0"/>
                  <a:ea typeface="Calibri"/>
                  <a:cs typeface="Arial"/>
                </a:endParaRPr>
              </a:p>
              <a:p>
                <a:pPr marL="0" marR="0" indent="0">
                  <a:lnSpc>
                    <a:spcPct val="115000"/>
                  </a:lnSpc>
                  <a:spcBef>
                    <a:spcPts val="0"/>
                  </a:spcBef>
                  <a:spcAft>
                    <a:spcPts val="1000"/>
                  </a:spcAft>
                  <a:buNone/>
                </a:pPr>
                <a:r>
                  <a:rPr lang="en-US" sz="2000" b="1" dirty="0" smtClean="0">
                    <a:latin typeface="Cambria" pitchFamily="18" charset="0"/>
                    <a:ea typeface="Calibri"/>
                    <a:cs typeface="Arial"/>
                  </a:rPr>
                  <a:t>The </a:t>
                </a:r>
                <a:r>
                  <a:rPr lang="en-US" sz="2000" b="1" dirty="0">
                    <a:latin typeface="Cambria" pitchFamily="18" charset="0"/>
                    <a:ea typeface="Calibri"/>
                    <a:cs typeface="Arial"/>
                  </a:rPr>
                  <a:t>declination</a:t>
                </a:r>
                <a:r>
                  <a:rPr lang="en-US" dirty="0" smtClean="0">
                    <a:effectLst/>
                    <a:latin typeface="Cambria" pitchFamily="18" charset="0"/>
                    <a:ea typeface="Calibri"/>
                    <a:cs typeface="Arial"/>
                  </a:rPr>
                  <a:t>:    </a:t>
                </a:r>
                <a14:m>
                  <m:oMath xmlns:m="http://schemas.openxmlformats.org/officeDocument/2006/math">
                    <m:r>
                      <a:rPr lang="en-US" sz="1900" i="1">
                        <a:effectLst/>
                        <a:latin typeface="Cambria Math"/>
                        <a:ea typeface="Calibri"/>
                        <a:cs typeface="Arial"/>
                      </a:rPr>
                      <m:t>𝐷</m:t>
                    </m:r>
                    <m:r>
                      <a:rPr lang="en-US" sz="1900" i="1">
                        <a:effectLst/>
                        <a:latin typeface="Cambria Math"/>
                        <a:ea typeface="Calibri"/>
                        <a:cs typeface="Arial"/>
                      </a:rPr>
                      <m:t>=</m:t>
                    </m:r>
                    <m:f>
                      <m:fPr>
                        <m:ctrlPr>
                          <a:rPr lang="en-US" sz="1900" i="1">
                            <a:effectLst/>
                            <a:latin typeface="Cambria Math"/>
                            <a:ea typeface="Calibri"/>
                            <a:cs typeface="Arial"/>
                          </a:rPr>
                        </m:ctrlPr>
                      </m:fPr>
                      <m:num>
                        <m:r>
                          <a:rPr lang="en-US" sz="1900" i="1">
                            <a:effectLst/>
                            <a:latin typeface="Cambria Math"/>
                            <a:ea typeface="Calibri"/>
                            <a:cs typeface="Arial"/>
                          </a:rPr>
                          <m:t>1</m:t>
                        </m:r>
                      </m:num>
                      <m:den>
                        <m:r>
                          <a:rPr lang="en-US" sz="1900" i="1">
                            <a:effectLst/>
                            <a:latin typeface="Cambria Math"/>
                            <a:ea typeface="Calibri"/>
                            <a:cs typeface="Arial"/>
                          </a:rPr>
                          <m:t>4</m:t>
                        </m:r>
                      </m:den>
                    </m:f>
                    <m:nary>
                      <m:naryPr>
                        <m:chr m:val="∑"/>
                        <m:limLoc m:val="undOvr"/>
                        <m:ctrlPr>
                          <a:rPr lang="en-US" sz="1900" i="1">
                            <a:effectLst/>
                            <a:latin typeface="Cambria Math"/>
                            <a:ea typeface="Calibri"/>
                            <a:cs typeface="Arial"/>
                          </a:rPr>
                        </m:ctrlPr>
                      </m:naryPr>
                      <m:sub>
                        <m:r>
                          <a:rPr lang="en-US" sz="1900" i="1">
                            <a:effectLst/>
                            <a:latin typeface="Cambria Math"/>
                            <a:ea typeface="Calibri"/>
                            <a:cs typeface="Arial"/>
                          </a:rPr>
                          <m:t>𝑖</m:t>
                        </m:r>
                        <m:r>
                          <a:rPr lang="en-US" sz="1900" i="1">
                            <a:effectLst/>
                            <a:latin typeface="Cambria Math"/>
                            <a:ea typeface="Calibri"/>
                            <a:cs typeface="Arial"/>
                          </a:rPr>
                          <m:t>=</m:t>
                        </m:r>
                        <m:r>
                          <a:rPr lang="en-US" sz="1900" i="1">
                            <a:effectLst/>
                            <a:latin typeface="Cambria Math"/>
                            <a:ea typeface="Calibri"/>
                            <a:cs typeface="Arial"/>
                          </a:rPr>
                          <m:t>1</m:t>
                        </m:r>
                      </m:sub>
                      <m:sup>
                        <m:r>
                          <a:rPr lang="en-US" sz="1900" i="1">
                            <a:effectLst/>
                            <a:latin typeface="Cambria Math"/>
                            <a:ea typeface="Calibri"/>
                            <a:cs typeface="Arial"/>
                          </a:rPr>
                          <m:t>4</m:t>
                        </m:r>
                      </m:sup>
                      <m:e>
                        <m:sSub>
                          <m:sSubPr>
                            <m:ctrlPr>
                              <a:rPr lang="en-US" sz="1900" i="1">
                                <a:effectLst/>
                                <a:latin typeface="Cambria Math"/>
                                <a:ea typeface="Calibri"/>
                                <a:cs typeface="Arial"/>
                              </a:rPr>
                            </m:ctrlPr>
                          </m:sSubPr>
                          <m:e>
                            <m:r>
                              <a:rPr lang="en-US" sz="1900" i="1">
                                <a:effectLst/>
                                <a:latin typeface="Cambria Math"/>
                                <a:ea typeface="Calibri"/>
                                <a:cs typeface="Arial"/>
                              </a:rPr>
                              <m:t>𝐿</m:t>
                            </m:r>
                          </m:e>
                          <m:sub>
                            <m:r>
                              <a:rPr lang="en-US" sz="1900" i="1">
                                <a:effectLst/>
                                <a:latin typeface="Cambria Math"/>
                                <a:ea typeface="Calibri"/>
                                <a:cs typeface="Arial"/>
                              </a:rPr>
                              <m:t>𝑖</m:t>
                            </m:r>
                          </m:sub>
                        </m:sSub>
                        <m:r>
                          <a:rPr lang="en-US" sz="1900" i="1">
                            <a:effectLst/>
                            <a:latin typeface="Cambria Math"/>
                            <a:ea typeface="Calibri"/>
                            <a:cs typeface="Arial"/>
                          </a:rPr>
                          <m:t>−</m:t>
                        </m:r>
                        <m:f>
                          <m:fPr>
                            <m:ctrlPr>
                              <a:rPr lang="en-US" sz="1900" i="1">
                                <a:effectLst/>
                                <a:latin typeface="Cambria Math"/>
                                <a:ea typeface="Calibri"/>
                                <a:cs typeface="Arial"/>
                              </a:rPr>
                            </m:ctrlPr>
                          </m:fPr>
                          <m:num>
                            <m:r>
                              <a:rPr lang="en-US" sz="1900" i="1">
                                <a:effectLst/>
                                <a:latin typeface="Cambria Math"/>
                                <a:ea typeface="Calibri"/>
                                <a:cs typeface="Arial"/>
                              </a:rPr>
                              <m:t>1</m:t>
                            </m:r>
                          </m:num>
                          <m:den>
                            <m:r>
                              <a:rPr lang="en-US" sz="1900" i="1">
                                <a:effectLst/>
                                <a:latin typeface="Cambria Math"/>
                                <a:ea typeface="Calibri"/>
                                <a:cs typeface="Arial"/>
                              </a:rPr>
                              <m:t>2</m:t>
                            </m:r>
                          </m:den>
                        </m:f>
                        <m:nary>
                          <m:naryPr>
                            <m:chr m:val="∑"/>
                            <m:limLoc m:val="undOvr"/>
                            <m:ctrlPr>
                              <a:rPr lang="en-US" sz="1900" i="1">
                                <a:effectLst/>
                                <a:latin typeface="Cambria Math"/>
                                <a:ea typeface="Calibri"/>
                                <a:cs typeface="Arial"/>
                              </a:rPr>
                            </m:ctrlPr>
                          </m:naryPr>
                          <m:sub>
                            <m:r>
                              <a:rPr lang="en-US" sz="1900" i="1">
                                <a:effectLst/>
                                <a:latin typeface="Cambria Math"/>
                                <a:ea typeface="Calibri"/>
                                <a:cs typeface="Arial"/>
                              </a:rPr>
                              <m:t>𝑖</m:t>
                            </m:r>
                            <m:r>
                              <a:rPr lang="en-US" sz="1900" i="1">
                                <a:effectLst/>
                                <a:latin typeface="Cambria Math"/>
                                <a:ea typeface="Calibri"/>
                                <a:cs typeface="Arial"/>
                              </a:rPr>
                              <m:t>=</m:t>
                            </m:r>
                            <m:r>
                              <a:rPr lang="en-US" sz="1900" i="1">
                                <a:effectLst/>
                                <a:latin typeface="Cambria Math"/>
                                <a:ea typeface="Calibri"/>
                                <a:cs typeface="Arial"/>
                              </a:rPr>
                              <m:t>1</m:t>
                            </m:r>
                          </m:sub>
                          <m:sup>
                            <m:r>
                              <a:rPr lang="en-US" sz="1900" i="1">
                                <a:effectLst/>
                                <a:latin typeface="Cambria Math"/>
                                <a:ea typeface="Calibri"/>
                                <a:cs typeface="Arial"/>
                              </a:rPr>
                              <m:t>2</m:t>
                            </m:r>
                          </m:sup>
                          <m:e>
                            <m:sSub>
                              <m:sSubPr>
                                <m:ctrlPr>
                                  <a:rPr lang="en-US" sz="1900" i="1">
                                    <a:effectLst/>
                                    <a:latin typeface="Cambria Math"/>
                                    <a:ea typeface="Calibri"/>
                                    <a:cs typeface="Arial"/>
                                  </a:rPr>
                                </m:ctrlPr>
                              </m:sSubPr>
                              <m:e>
                                <m:r>
                                  <a:rPr lang="en-US" sz="1900" i="1">
                                    <a:effectLst/>
                                    <a:latin typeface="Cambria Math"/>
                                    <a:ea typeface="Calibri"/>
                                    <a:cs typeface="Arial"/>
                                  </a:rPr>
                                  <m:t>𝑉</m:t>
                                </m:r>
                              </m:e>
                              <m:sub>
                                <m:r>
                                  <a:rPr lang="en-US" sz="1900" i="1">
                                    <a:effectLst/>
                                    <a:latin typeface="Cambria Math"/>
                                    <a:ea typeface="Calibri"/>
                                    <a:cs typeface="Arial"/>
                                  </a:rPr>
                                  <m:t>𝑖</m:t>
                                </m:r>
                              </m:sub>
                            </m:sSub>
                            <m:r>
                              <a:rPr lang="en-US" sz="1900" i="1">
                                <a:effectLst/>
                                <a:latin typeface="Cambria Math"/>
                                <a:ea typeface="Calibri"/>
                                <a:cs typeface="Arial"/>
                              </a:rPr>
                              <m:t>+</m:t>
                            </m:r>
                            <m:sSub>
                              <m:sSubPr>
                                <m:ctrlPr>
                                  <a:rPr lang="en-US" sz="1900" i="1">
                                    <a:effectLst/>
                                    <a:latin typeface="Cambria Math"/>
                                    <a:ea typeface="Calibri"/>
                                    <a:cs typeface="Arial"/>
                                  </a:rPr>
                                </m:ctrlPr>
                              </m:sSubPr>
                              <m:e>
                                <m:r>
                                  <a:rPr lang="en-US" sz="1900" i="1">
                                    <a:effectLst/>
                                    <a:latin typeface="Cambria Math"/>
                                    <a:ea typeface="Calibri"/>
                                    <a:cs typeface="Arial"/>
                                  </a:rPr>
                                  <m:t>𝐴𝑍</m:t>
                                </m:r>
                              </m:e>
                              <m:sub>
                                <m:r>
                                  <a:rPr lang="en-US" sz="1900" i="1">
                                    <a:effectLst/>
                                    <a:latin typeface="Cambria Math"/>
                                    <a:ea typeface="Calibri"/>
                                    <a:cs typeface="Arial"/>
                                  </a:rPr>
                                  <m:t>𝐵</m:t>
                                </m:r>
                              </m:sub>
                            </m:sSub>
                          </m:e>
                        </m:nary>
                      </m:e>
                    </m:nary>
                    <m:r>
                      <a:rPr lang="en-US" sz="1900" i="1">
                        <a:effectLst/>
                        <a:latin typeface="Cambria Math"/>
                        <a:ea typeface="Calibri"/>
                        <a:cs typeface="Arial"/>
                      </a:rPr>
                      <m:t>±</m:t>
                    </m:r>
                    <m:r>
                      <a:rPr lang="en-US" sz="1900" i="1">
                        <a:effectLst/>
                        <a:latin typeface="Cambria Math"/>
                        <a:ea typeface="Calibri"/>
                        <a:cs typeface="Arial"/>
                      </a:rPr>
                      <m:t>90</m:t>
                    </m:r>
                  </m:oMath>
                </a14:m>
                <a:endParaRPr lang="en-US" sz="1900" dirty="0" smtClean="0">
                  <a:latin typeface="Cambria" pitchFamily="18" charset="0"/>
                  <a:ea typeface="Calibri"/>
                  <a:cs typeface="Arial"/>
                </a:endParaRPr>
              </a:p>
              <a:p>
                <a:pPr marL="0" marR="0" indent="0">
                  <a:lnSpc>
                    <a:spcPct val="115000"/>
                  </a:lnSpc>
                  <a:spcBef>
                    <a:spcPts val="0"/>
                  </a:spcBef>
                  <a:spcAft>
                    <a:spcPts val="1000"/>
                  </a:spcAft>
                  <a:buNone/>
                </a:pPr>
                <a:r>
                  <a:rPr lang="en-US" sz="2000" b="1" dirty="0" smtClean="0">
                    <a:effectLst/>
                    <a:latin typeface="Cambria" pitchFamily="18" charset="0"/>
                    <a:ea typeface="Calibri"/>
                    <a:cs typeface="Arial"/>
                  </a:rPr>
                  <a:t>The </a:t>
                </a:r>
                <a:r>
                  <a:rPr lang="en-US" sz="2000" b="1" dirty="0" smtClean="0">
                    <a:effectLst/>
                    <a:latin typeface="Cambria" pitchFamily="18" charset="0"/>
                    <a:ea typeface="Calibri"/>
                    <a:cs typeface="Arial"/>
                  </a:rPr>
                  <a:t>inclination </a:t>
                </a:r>
                <a:r>
                  <a:rPr lang="en-US" dirty="0" smtClean="0">
                    <a:effectLst/>
                    <a:latin typeface="Cambria" pitchFamily="18" charset="0"/>
                    <a:ea typeface="Calibri"/>
                    <a:cs typeface="Arial"/>
                  </a:rPr>
                  <a:t>:  </a:t>
                </a:r>
                <a14:m>
                  <m:oMath xmlns:m="http://schemas.openxmlformats.org/officeDocument/2006/math">
                    <m:r>
                      <a:rPr lang="en-US" sz="2000" i="1">
                        <a:effectLst/>
                        <a:latin typeface="Cambria Math"/>
                        <a:ea typeface="Calibri"/>
                        <a:cs typeface="Arial"/>
                      </a:rPr>
                      <m:t>𝐼</m:t>
                    </m:r>
                    <m:r>
                      <a:rPr lang="en-US" sz="2000" i="1">
                        <a:effectLst/>
                        <a:latin typeface="Cambria Math"/>
                        <a:ea typeface="Calibri"/>
                        <a:cs typeface="Arial"/>
                      </a:rPr>
                      <m:t>=</m:t>
                    </m:r>
                    <m:f>
                      <m:fPr>
                        <m:ctrlPr>
                          <a:rPr lang="en-US" sz="2000" i="1">
                            <a:effectLst/>
                            <a:latin typeface="Cambria Math"/>
                            <a:ea typeface="Calibri"/>
                            <a:cs typeface="Arial"/>
                          </a:rPr>
                        </m:ctrlPr>
                      </m:fPr>
                      <m:num>
                        <m:r>
                          <a:rPr lang="en-US" sz="2000" i="1">
                            <a:effectLst/>
                            <a:latin typeface="Cambria Math"/>
                            <a:ea typeface="Calibri"/>
                            <a:cs typeface="Arial"/>
                          </a:rPr>
                          <m:t>1</m:t>
                        </m:r>
                      </m:num>
                      <m:den>
                        <m:r>
                          <a:rPr lang="en-US" sz="2000" i="1">
                            <a:effectLst/>
                            <a:latin typeface="Cambria Math"/>
                            <a:ea typeface="Calibri"/>
                            <a:cs typeface="Arial"/>
                          </a:rPr>
                          <m:t>4</m:t>
                        </m:r>
                      </m:den>
                    </m:f>
                    <m:d>
                      <m:dPr>
                        <m:ctrlPr>
                          <a:rPr lang="en-US" sz="2000" i="1">
                            <a:effectLst/>
                            <a:latin typeface="Cambria Math"/>
                            <a:ea typeface="Calibri"/>
                            <a:cs typeface="Arial"/>
                          </a:rPr>
                        </m:ctrlPr>
                      </m:dPr>
                      <m:e>
                        <m:nary>
                          <m:naryPr>
                            <m:chr m:val="∑"/>
                            <m:limLoc m:val="undOvr"/>
                            <m:ctrlPr>
                              <a:rPr lang="en-US" sz="2000" i="1">
                                <a:effectLst/>
                                <a:latin typeface="Cambria Math"/>
                                <a:ea typeface="Calibri"/>
                                <a:cs typeface="Arial"/>
                              </a:rPr>
                            </m:ctrlPr>
                          </m:naryPr>
                          <m:sub>
                            <m:r>
                              <a:rPr lang="en-US" sz="2000" i="1">
                                <a:effectLst/>
                                <a:latin typeface="Cambria Math"/>
                                <a:ea typeface="Calibri"/>
                                <a:cs typeface="Arial"/>
                              </a:rPr>
                              <m:t>𝑖</m:t>
                            </m:r>
                            <m:r>
                              <a:rPr lang="en-US" sz="2000" i="1">
                                <a:effectLst/>
                                <a:latin typeface="Cambria Math"/>
                                <a:ea typeface="Calibri"/>
                                <a:cs typeface="Arial"/>
                              </a:rPr>
                              <m:t>=</m:t>
                            </m:r>
                            <m:r>
                              <a:rPr lang="en-US" sz="2000" i="1">
                                <a:effectLst/>
                                <a:latin typeface="Cambria Math"/>
                                <a:ea typeface="Calibri"/>
                                <a:cs typeface="Arial"/>
                              </a:rPr>
                              <m:t>1</m:t>
                            </m:r>
                          </m:sub>
                          <m:sup>
                            <m:r>
                              <a:rPr lang="en-US" sz="2000" i="1">
                                <a:effectLst/>
                                <a:latin typeface="Cambria Math"/>
                                <a:ea typeface="Calibri"/>
                                <a:cs typeface="Arial"/>
                              </a:rPr>
                              <m:t>2</m:t>
                            </m:r>
                          </m:sup>
                          <m:e>
                            <m:sSub>
                              <m:sSubPr>
                                <m:ctrlPr>
                                  <a:rPr lang="en-US" sz="2000" i="1">
                                    <a:effectLst/>
                                    <a:latin typeface="Cambria Math"/>
                                    <a:ea typeface="Calibri"/>
                                    <a:cs typeface="Arial"/>
                                  </a:rPr>
                                </m:ctrlPr>
                              </m:sSubPr>
                              <m:e>
                                <m:r>
                                  <a:rPr lang="en-US" sz="2000" i="1">
                                    <a:effectLst/>
                                    <a:latin typeface="Cambria Math"/>
                                    <a:ea typeface="Calibri"/>
                                    <a:cs typeface="Arial"/>
                                  </a:rPr>
                                  <m:t>𝐿</m:t>
                                </m:r>
                              </m:e>
                              <m:sub>
                                <m:r>
                                  <a:rPr lang="en-US" sz="2000" i="1">
                                    <a:effectLst/>
                                    <a:latin typeface="Cambria Math"/>
                                    <a:ea typeface="Calibri"/>
                                    <a:cs typeface="Arial"/>
                                  </a:rPr>
                                  <m:t>𝑖</m:t>
                                </m:r>
                              </m:sub>
                            </m:sSub>
                          </m:e>
                        </m:nary>
                        <m:r>
                          <a:rPr lang="en-US" sz="2000" i="1">
                            <a:effectLst/>
                            <a:latin typeface="Cambria Math"/>
                            <a:ea typeface="Calibri"/>
                            <a:cs typeface="Arial"/>
                          </a:rPr>
                          <m:t>−</m:t>
                        </m:r>
                        <m:nary>
                          <m:naryPr>
                            <m:chr m:val="∑"/>
                            <m:limLoc m:val="undOvr"/>
                            <m:ctrlPr>
                              <a:rPr lang="en-US" sz="2000" i="1">
                                <a:effectLst/>
                                <a:latin typeface="Cambria Math"/>
                                <a:ea typeface="Calibri"/>
                                <a:cs typeface="Arial"/>
                              </a:rPr>
                            </m:ctrlPr>
                          </m:naryPr>
                          <m:sub>
                            <m:r>
                              <a:rPr lang="en-US" sz="2000" i="1">
                                <a:effectLst/>
                                <a:latin typeface="Cambria Math"/>
                                <a:ea typeface="Calibri"/>
                                <a:cs typeface="Arial"/>
                              </a:rPr>
                              <m:t>𝑖</m:t>
                            </m:r>
                            <m:r>
                              <a:rPr lang="en-US" sz="2000" i="1">
                                <a:effectLst/>
                                <a:latin typeface="Cambria Math"/>
                                <a:ea typeface="Calibri"/>
                                <a:cs typeface="Arial"/>
                              </a:rPr>
                              <m:t>=</m:t>
                            </m:r>
                            <m:r>
                              <a:rPr lang="en-US" sz="2000" i="1">
                                <a:effectLst/>
                                <a:latin typeface="Cambria Math"/>
                                <a:ea typeface="Calibri"/>
                                <a:cs typeface="Arial"/>
                              </a:rPr>
                              <m:t>3</m:t>
                            </m:r>
                          </m:sub>
                          <m:sup>
                            <m:r>
                              <a:rPr lang="en-US" sz="2000" i="1">
                                <a:effectLst/>
                                <a:latin typeface="Cambria Math"/>
                                <a:ea typeface="Calibri"/>
                                <a:cs typeface="Arial"/>
                              </a:rPr>
                              <m:t>4</m:t>
                            </m:r>
                          </m:sup>
                          <m:e>
                            <m:sSub>
                              <m:sSubPr>
                                <m:ctrlPr>
                                  <a:rPr lang="en-US" sz="2000" i="1">
                                    <a:effectLst/>
                                    <a:latin typeface="Cambria Math"/>
                                    <a:ea typeface="Calibri"/>
                                    <a:cs typeface="Arial"/>
                                  </a:rPr>
                                </m:ctrlPr>
                              </m:sSubPr>
                              <m:e>
                                <m:r>
                                  <a:rPr lang="en-US" sz="2000" i="1">
                                    <a:effectLst/>
                                    <a:latin typeface="Cambria Math"/>
                                    <a:ea typeface="Calibri"/>
                                    <a:cs typeface="Arial"/>
                                  </a:rPr>
                                  <m:t>𝐿</m:t>
                                </m:r>
                              </m:e>
                              <m:sub>
                                <m:r>
                                  <a:rPr lang="en-US" sz="2000" i="1">
                                    <a:effectLst/>
                                    <a:latin typeface="Cambria Math"/>
                                    <a:ea typeface="Calibri"/>
                                    <a:cs typeface="Arial"/>
                                  </a:rPr>
                                  <m:t>𝑖</m:t>
                                </m:r>
                              </m:sub>
                            </m:sSub>
                          </m:e>
                        </m:nary>
                      </m:e>
                    </m:d>
                    <m:r>
                      <a:rPr lang="en-US" sz="2000" i="1">
                        <a:effectLst/>
                        <a:latin typeface="Cambria Math"/>
                        <a:ea typeface="Calibri"/>
                        <a:cs typeface="Arial"/>
                      </a:rPr>
                      <m:t>+</m:t>
                    </m:r>
                    <m:r>
                      <a:rPr lang="en-US" sz="2000" i="1">
                        <a:effectLst/>
                        <a:latin typeface="Cambria Math"/>
                        <a:ea typeface="Calibri"/>
                        <a:cs typeface="Arial"/>
                      </a:rPr>
                      <m:t>90</m:t>
                    </m:r>
                  </m:oMath>
                </a14:m>
                <a:endParaRPr lang="en-US" dirty="0">
                  <a:latin typeface="Cambria" pitchFamily="18" charset="0"/>
                  <a:ea typeface="Calibri"/>
                  <a:cs typeface="Arial"/>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741" t="-404"/>
                </a:stretch>
              </a:blipFill>
            </p:spPr>
            <p:txBody>
              <a:bodyPr/>
              <a:lstStyle/>
              <a:p>
                <a:r>
                  <a:rPr lang="en-US">
                    <a:noFill/>
                  </a:rPr>
                  <a:t> </a:t>
                </a:r>
              </a:p>
            </p:txBody>
          </p:sp>
        </mc:Fallback>
      </mc:AlternateContent>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35311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
            </a:r>
            <a:br>
              <a:rPr lang="en-US" dirty="0"/>
            </a:br>
            <a:r>
              <a:rPr lang="en-US" dirty="0">
                <a:latin typeface="Cambria" pitchFamily="18" charset="0"/>
              </a:rPr>
              <a:t>Data reduction </a:t>
            </a:r>
            <a:r>
              <a:rPr lang="en-US" dirty="0"/>
              <a:t/>
            </a:r>
            <a:br>
              <a:rPr lang="en-US" dirty="0"/>
            </a:br>
            <a:endParaRPr lang="en-US"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fontScale="70000" lnSpcReduction="20000"/>
              </a:bodyPr>
              <a:lstStyle/>
              <a:p>
                <a:pPr marL="0" marR="0" indent="0">
                  <a:lnSpc>
                    <a:spcPct val="115000"/>
                  </a:lnSpc>
                  <a:spcBef>
                    <a:spcPts val="0"/>
                  </a:spcBef>
                  <a:spcAft>
                    <a:spcPts val="1000"/>
                  </a:spcAft>
                  <a:buNone/>
                </a:pPr>
                <a:r>
                  <a:rPr lang="en-US" dirty="0">
                    <a:latin typeface="Cambria" pitchFamily="18" charset="0"/>
                    <a:ea typeface="Calibri"/>
                    <a:cs typeface="Arial"/>
                  </a:rPr>
                  <a:t>All data collected has been reduced to the Tamanrasset Observatory </a:t>
                </a:r>
                <a:r>
                  <a:rPr lang="en-US" dirty="0">
                    <a:latin typeface="Cambria" pitchFamily="18" charset="0"/>
                    <a:ea typeface="Calibri"/>
                    <a:cs typeface="Arial"/>
                  </a:rPr>
                  <a:t>by using on the following </a:t>
                </a:r>
                <a:r>
                  <a:rPr lang="en-US" dirty="0" smtClean="0">
                    <a:latin typeface="Cambria" pitchFamily="18" charset="0"/>
                    <a:ea typeface="Calibri"/>
                    <a:cs typeface="Arial"/>
                  </a:rPr>
                  <a:t>relation:</a:t>
                </a:r>
              </a:p>
              <a:p>
                <a:pPr marL="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libri"/>
                              <a:cs typeface="Arial"/>
                            </a:rPr>
                          </m:ctrlPr>
                        </m:sSubPr>
                        <m:e>
                          <m:r>
                            <a:rPr lang="en-US" i="1">
                              <a:effectLst/>
                              <a:latin typeface="Cambria Math"/>
                              <a:ea typeface="Calibri"/>
                              <a:cs typeface="Arial"/>
                            </a:rPr>
                            <m:t>𝐸</m:t>
                          </m:r>
                        </m:e>
                        <m:sub>
                          <m:r>
                            <a:rPr lang="en-US" i="1">
                              <a:effectLst/>
                              <a:latin typeface="Cambria Math"/>
                              <a:ea typeface="Calibri"/>
                              <a:cs typeface="Arial"/>
                            </a:rPr>
                            <m:t>𝑠</m:t>
                          </m:r>
                        </m:sub>
                      </m:sSub>
                      <m:r>
                        <a:rPr lang="en-US" i="1">
                          <a:effectLst/>
                          <a:latin typeface="Cambria Math"/>
                          <a:ea typeface="Calibri"/>
                          <a:cs typeface="Arial"/>
                        </a:rPr>
                        <m:t>(</m:t>
                      </m:r>
                      <m:r>
                        <a:rPr lang="en-US" i="1">
                          <a:effectLst/>
                          <a:latin typeface="Cambria Math"/>
                          <a:ea typeface="Calibri"/>
                          <a:cs typeface="Arial"/>
                        </a:rPr>
                        <m:t>𝑡</m:t>
                      </m:r>
                      <m:r>
                        <a:rPr lang="en-US" i="1">
                          <a:effectLst/>
                          <a:latin typeface="Cambria Math"/>
                          <a:ea typeface="Calibri"/>
                          <a:cs typeface="Arial"/>
                        </a:rPr>
                        <m:t>)−</m:t>
                      </m:r>
                      <m:sSub>
                        <m:sSubPr>
                          <m:ctrlPr>
                            <a:rPr lang="en-US" i="1">
                              <a:effectLst/>
                              <a:latin typeface="Cambria Math"/>
                              <a:ea typeface="Calibri"/>
                              <a:cs typeface="Arial"/>
                            </a:rPr>
                          </m:ctrlPr>
                        </m:sSubPr>
                        <m:e>
                          <m:r>
                            <a:rPr lang="en-US" i="1">
                              <a:effectLst/>
                              <a:latin typeface="Cambria Math"/>
                              <a:ea typeface="Calibri"/>
                              <a:cs typeface="Arial"/>
                            </a:rPr>
                            <m:t>𝐸</m:t>
                          </m:r>
                        </m:e>
                        <m:sub>
                          <m:r>
                            <a:rPr lang="en-US" i="1">
                              <a:effectLst/>
                              <a:latin typeface="Cambria Math"/>
                              <a:ea typeface="Calibri"/>
                              <a:cs typeface="Arial"/>
                            </a:rPr>
                            <m:t>𝑠</m:t>
                          </m:r>
                        </m:sub>
                      </m:sSub>
                      <m:r>
                        <a:rPr lang="en-US" i="1">
                          <a:effectLst/>
                          <a:latin typeface="Cambria Math"/>
                          <a:ea typeface="Calibri"/>
                          <a:cs typeface="Arial"/>
                        </a:rPr>
                        <m:t>=</m:t>
                      </m:r>
                      <m:sSub>
                        <m:sSubPr>
                          <m:ctrlPr>
                            <a:rPr lang="en-US" i="1">
                              <a:effectLst/>
                              <a:latin typeface="Cambria Math"/>
                              <a:ea typeface="Calibri"/>
                              <a:cs typeface="Arial"/>
                            </a:rPr>
                          </m:ctrlPr>
                        </m:sSubPr>
                        <m:e>
                          <m:r>
                            <a:rPr lang="en-US" i="1">
                              <a:effectLst/>
                              <a:latin typeface="Cambria Math"/>
                              <a:ea typeface="Calibri"/>
                              <a:cs typeface="Arial"/>
                            </a:rPr>
                            <m:t>𝐸</m:t>
                          </m:r>
                        </m:e>
                        <m:sub>
                          <m:r>
                            <a:rPr lang="en-US" i="1">
                              <a:effectLst/>
                              <a:latin typeface="Cambria Math"/>
                              <a:ea typeface="Calibri"/>
                              <a:cs typeface="Arial"/>
                            </a:rPr>
                            <m:t>𝑜</m:t>
                          </m:r>
                        </m:sub>
                      </m:sSub>
                      <m:r>
                        <a:rPr lang="en-US" i="1">
                          <a:effectLst/>
                          <a:latin typeface="Cambria Math"/>
                          <a:ea typeface="Calibri"/>
                          <a:cs typeface="Arial"/>
                        </a:rPr>
                        <m:t>(</m:t>
                      </m:r>
                      <m:r>
                        <a:rPr lang="en-US" i="1">
                          <a:effectLst/>
                          <a:latin typeface="Cambria Math"/>
                          <a:ea typeface="Calibri"/>
                          <a:cs typeface="Arial"/>
                        </a:rPr>
                        <m:t>𝑡</m:t>
                      </m:r>
                      <m:r>
                        <a:rPr lang="en-US" i="1">
                          <a:effectLst/>
                          <a:latin typeface="Cambria Math"/>
                          <a:ea typeface="Calibri"/>
                          <a:cs typeface="Arial"/>
                        </a:rPr>
                        <m:t>)−</m:t>
                      </m:r>
                      <m:sSub>
                        <m:sSubPr>
                          <m:ctrlPr>
                            <a:rPr lang="en-US" i="1">
                              <a:effectLst/>
                              <a:latin typeface="Cambria Math"/>
                              <a:ea typeface="Calibri"/>
                              <a:cs typeface="Arial"/>
                            </a:rPr>
                          </m:ctrlPr>
                        </m:sSubPr>
                        <m:e>
                          <m:r>
                            <a:rPr lang="en-US" i="1">
                              <a:effectLst/>
                              <a:latin typeface="Cambria Math"/>
                              <a:ea typeface="Calibri"/>
                              <a:cs typeface="Arial"/>
                            </a:rPr>
                            <m:t>𝐸</m:t>
                          </m:r>
                        </m:e>
                        <m:sub>
                          <m:r>
                            <a:rPr lang="en-US" i="1">
                              <a:effectLst/>
                              <a:latin typeface="Cambria Math"/>
                              <a:ea typeface="Calibri"/>
                              <a:cs typeface="Arial"/>
                            </a:rPr>
                            <m:t>0</m:t>
                          </m:r>
                        </m:sub>
                      </m:sSub>
                    </m:oMath>
                  </m:oMathPara>
                </a14:m>
                <a:endParaRPr lang="en-US" dirty="0">
                  <a:ea typeface="Calibri"/>
                  <a:cs typeface="Arial"/>
                </a:endParaRPr>
              </a:p>
              <a:p>
                <a:pPr marL="0" indent="0">
                  <a:buNone/>
                </a:pPr>
                <a:r>
                  <a:rPr lang="en-US" sz="2900" dirty="0">
                    <a:latin typeface="Cambria" pitchFamily="18" charset="0"/>
                  </a:rPr>
                  <a:t>where </a:t>
                </a:r>
                <a:r>
                  <a:rPr lang="en-US" sz="2900" dirty="0" smtClean="0">
                    <a:latin typeface="Cambria" pitchFamily="18" charset="0"/>
                  </a:rPr>
                  <a:t>:</a:t>
                </a:r>
              </a:p>
              <a:p>
                <a:pPr marL="0" indent="0">
                  <a:buNone/>
                </a:pPr>
                <a:endParaRPr lang="en-US" sz="2900" dirty="0" smtClean="0">
                  <a:latin typeface="Cambria" pitchFamily="18" charset="0"/>
                </a:endParaRPr>
              </a:p>
              <a:p>
                <a:pPr marL="0" indent="0">
                  <a:buNone/>
                </a:pPr>
                <a14:m>
                  <m:oMath xmlns:m="http://schemas.openxmlformats.org/officeDocument/2006/math">
                    <m:sSub>
                      <m:sSubPr>
                        <m:ctrlPr>
                          <a:rPr lang="en-US" sz="2900" i="1">
                            <a:solidFill>
                              <a:prstClr val="black"/>
                            </a:solidFill>
                            <a:latin typeface="Cambria Math"/>
                            <a:ea typeface="Calibri"/>
                            <a:cs typeface="Arial"/>
                          </a:rPr>
                        </m:ctrlPr>
                      </m:sSubPr>
                      <m:e>
                        <m:r>
                          <a:rPr lang="en-US" sz="2900" i="1">
                            <a:solidFill>
                              <a:prstClr val="black"/>
                            </a:solidFill>
                            <a:latin typeface="Cambria Math"/>
                            <a:ea typeface="Calibri"/>
                            <a:cs typeface="Arial"/>
                          </a:rPr>
                          <m:t>𝐸</m:t>
                        </m:r>
                      </m:e>
                      <m:sub>
                        <m:r>
                          <a:rPr lang="en-US" sz="2900" i="1">
                            <a:solidFill>
                              <a:prstClr val="black"/>
                            </a:solidFill>
                            <a:latin typeface="Cambria Math"/>
                            <a:ea typeface="Calibri"/>
                            <a:cs typeface="Arial"/>
                          </a:rPr>
                          <m:t>𝑠</m:t>
                        </m:r>
                      </m:sub>
                    </m:sSub>
                    <m:r>
                      <a:rPr lang="en-US" sz="2900" i="1">
                        <a:solidFill>
                          <a:prstClr val="black"/>
                        </a:solidFill>
                        <a:latin typeface="Cambria Math"/>
                        <a:ea typeface="Calibri"/>
                        <a:cs typeface="Arial"/>
                      </a:rPr>
                      <m:t>(</m:t>
                    </m:r>
                    <m:r>
                      <a:rPr lang="en-US" sz="2900" i="1">
                        <a:solidFill>
                          <a:prstClr val="black"/>
                        </a:solidFill>
                        <a:latin typeface="Cambria Math"/>
                        <a:ea typeface="Calibri"/>
                        <a:cs typeface="Arial"/>
                      </a:rPr>
                      <m:t>𝑡</m:t>
                    </m:r>
                    <m:r>
                      <a:rPr lang="en-US" sz="2900" i="1">
                        <a:solidFill>
                          <a:prstClr val="black"/>
                        </a:solidFill>
                        <a:latin typeface="Cambria Math"/>
                        <a:ea typeface="Calibri"/>
                        <a:cs typeface="Arial"/>
                      </a:rPr>
                      <m:t>)</m:t>
                    </m:r>
                  </m:oMath>
                </a14:m>
                <a:r>
                  <a:rPr lang="en-US" sz="2900" dirty="0">
                    <a:latin typeface="Cambria" pitchFamily="18" charset="0"/>
                  </a:rPr>
                  <a:t> is the observed value of element </a:t>
                </a:r>
                <a:r>
                  <a:rPr lang="en-US" sz="2900" i="1" dirty="0">
                    <a:latin typeface="Cambria" pitchFamily="18" charset="0"/>
                  </a:rPr>
                  <a:t>E</a:t>
                </a:r>
                <a:r>
                  <a:rPr lang="en-US" sz="2900" dirty="0">
                    <a:latin typeface="Cambria" pitchFamily="18" charset="0"/>
                  </a:rPr>
                  <a:t> at </a:t>
                </a:r>
                <a:r>
                  <a:rPr lang="en-US" sz="2900" dirty="0" smtClean="0">
                    <a:latin typeface="Cambria" pitchFamily="18" charset="0"/>
                  </a:rPr>
                  <a:t>the repeat </a:t>
                </a:r>
                <a:r>
                  <a:rPr lang="en-US" sz="2900" dirty="0">
                    <a:latin typeface="Cambria" pitchFamily="18" charset="0"/>
                  </a:rPr>
                  <a:t>station at epoch t</a:t>
                </a:r>
                <a:r>
                  <a:rPr lang="en-US" sz="2900" dirty="0" smtClean="0">
                    <a:latin typeface="Cambria" pitchFamily="18" charset="0"/>
                  </a:rPr>
                  <a:t>.</a:t>
                </a:r>
                <a:endParaRPr lang="fr-FR" sz="2900" i="1" dirty="0" smtClean="0">
                  <a:solidFill>
                    <a:prstClr val="black"/>
                  </a:solidFill>
                  <a:latin typeface="Cambria" pitchFamily="18" charset="0"/>
                  <a:ea typeface="Calibri"/>
                  <a:cs typeface="Arial"/>
                </a:endParaRPr>
              </a:p>
              <a:p>
                <a:pPr marL="0" indent="0">
                  <a:buNone/>
                </a:pPr>
                <a14:m>
                  <m:oMath xmlns:m="http://schemas.openxmlformats.org/officeDocument/2006/math">
                    <m:sSub>
                      <m:sSubPr>
                        <m:ctrlPr>
                          <a:rPr lang="en-US" sz="2900" i="1">
                            <a:solidFill>
                              <a:prstClr val="black"/>
                            </a:solidFill>
                            <a:latin typeface="Cambria Math"/>
                            <a:ea typeface="Calibri"/>
                            <a:cs typeface="Arial"/>
                          </a:rPr>
                        </m:ctrlPr>
                      </m:sSubPr>
                      <m:e>
                        <m:r>
                          <a:rPr lang="en-US" sz="2900" i="1">
                            <a:solidFill>
                              <a:prstClr val="black"/>
                            </a:solidFill>
                            <a:latin typeface="Cambria Math"/>
                            <a:ea typeface="Calibri"/>
                            <a:cs typeface="Arial"/>
                          </a:rPr>
                          <m:t>𝐸</m:t>
                        </m:r>
                      </m:e>
                      <m:sub>
                        <m:r>
                          <a:rPr lang="en-US" sz="2900" i="1">
                            <a:solidFill>
                              <a:prstClr val="black"/>
                            </a:solidFill>
                            <a:latin typeface="Cambria Math"/>
                            <a:ea typeface="Calibri"/>
                            <a:cs typeface="Arial"/>
                          </a:rPr>
                          <m:t>𝑠</m:t>
                        </m:r>
                      </m:sub>
                    </m:sSub>
                  </m:oMath>
                </a14:m>
                <a:r>
                  <a:rPr lang="en-US" sz="2900" dirty="0">
                    <a:latin typeface="Cambria" pitchFamily="18" charset="0"/>
                  </a:rPr>
                  <a:t> is the corresponding </a:t>
                </a:r>
                <a:r>
                  <a:rPr lang="en-US" sz="2900" dirty="0" smtClean="0">
                    <a:latin typeface="Cambria" pitchFamily="18" charset="0"/>
                  </a:rPr>
                  <a:t>value at </a:t>
                </a:r>
                <a:r>
                  <a:rPr lang="en-US" sz="2900" dirty="0">
                    <a:latin typeface="Cambria" pitchFamily="18" charset="0"/>
                  </a:rPr>
                  <a:t>the station reduced to either a quiet night-time </a:t>
                </a:r>
                <a:r>
                  <a:rPr lang="en-US" sz="2900" dirty="0" smtClean="0">
                    <a:latin typeface="Cambria" pitchFamily="18" charset="0"/>
                  </a:rPr>
                  <a:t>value or </a:t>
                </a:r>
                <a:r>
                  <a:rPr lang="en-US" sz="2900" dirty="0">
                    <a:latin typeface="Cambria" pitchFamily="18" charset="0"/>
                  </a:rPr>
                  <a:t>to an annual </a:t>
                </a:r>
                <a:r>
                  <a:rPr lang="en-US" sz="2900" dirty="0" smtClean="0">
                    <a:latin typeface="Cambria" pitchFamily="18" charset="0"/>
                  </a:rPr>
                  <a:t>mean.</a:t>
                </a:r>
              </a:p>
              <a:p>
                <a:pPr marL="0" indent="0">
                  <a:buNone/>
                </a:pPr>
                <a14:m>
                  <m:oMath xmlns:m="http://schemas.openxmlformats.org/officeDocument/2006/math">
                    <m:sSub>
                      <m:sSubPr>
                        <m:ctrlPr>
                          <a:rPr lang="en-US" sz="2900" i="1">
                            <a:solidFill>
                              <a:prstClr val="black"/>
                            </a:solidFill>
                            <a:latin typeface="Cambria Math"/>
                            <a:ea typeface="Calibri"/>
                            <a:cs typeface="Arial"/>
                          </a:rPr>
                        </m:ctrlPr>
                      </m:sSubPr>
                      <m:e>
                        <m:r>
                          <a:rPr lang="en-US" sz="2900" i="1">
                            <a:solidFill>
                              <a:prstClr val="black"/>
                            </a:solidFill>
                            <a:latin typeface="Cambria Math"/>
                            <a:ea typeface="Calibri"/>
                            <a:cs typeface="Arial"/>
                          </a:rPr>
                          <m:t>𝐸</m:t>
                        </m:r>
                      </m:e>
                      <m:sub>
                        <m:r>
                          <a:rPr lang="en-US" sz="2900" i="1">
                            <a:solidFill>
                              <a:prstClr val="black"/>
                            </a:solidFill>
                            <a:latin typeface="Cambria Math"/>
                            <a:ea typeface="Calibri"/>
                            <a:cs typeface="Arial"/>
                          </a:rPr>
                          <m:t>𝑜</m:t>
                        </m:r>
                      </m:sub>
                    </m:sSub>
                    <m:r>
                      <a:rPr lang="en-US" sz="2900" i="1">
                        <a:solidFill>
                          <a:prstClr val="black"/>
                        </a:solidFill>
                        <a:latin typeface="Cambria Math"/>
                        <a:ea typeface="Calibri"/>
                        <a:cs typeface="Arial"/>
                      </a:rPr>
                      <m:t>(</m:t>
                    </m:r>
                    <m:r>
                      <a:rPr lang="en-US" sz="2900" i="1">
                        <a:solidFill>
                          <a:prstClr val="black"/>
                        </a:solidFill>
                        <a:latin typeface="Cambria Math"/>
                        <a:ea typeface="Calibri"/>
                        <a:cs typeface="Arial"/>
                      </a:rPr>
                      <m:t>𝑡</m:t>
                    </m:r>
                    <m:r>
                      <a:rPr lang="en-US" sz="2900" i="1">
                        <a:solidFill>
                          <a:prstClr val="black"/>
                        </a:solidFill>
                        <a:latin typeface="Cambria Math"/>
                        <a:ea typeface="Calibri"/>
                        <a:cs typeface="Arial"/>
                      </a:rPr>
                      <m:t>)</m:t>
                    </m:r>
                  </m:oMath>
                </a14:m>
                <a:r>
                  <a:rPr lang="en-US" sz="2900" dirty="0">
                    <a:latin typeface="Cambria" pitchFamily="18" charset="0"/>
                  </a:rPr>
                  <a:t> is the value of the </a:t>
                </a:r>
                <a:r>
                  <a:rPr lang="en-US" sz="2900" dirty="0" smtClean="0">
                    <a:latin typeface="Cambria" pitchFamily="18" charset="0"/>
                  </a:rPr>
                  <a:t>element E </a:t>
                </a:r>
                <a:r>
                  <a:rPr lang="en-US" sz="2900" dirty="0">
                    <a:latin typeface="Cambria" pitchFamily="18" charset="0"/>
                  </a:rPr>
                  <a:t>at the observatory at epoch </a:t>
                </a:r>
                <a:r>
                  <a:rPr lang="en-US" sz="2900" dirty="0" smtClean="0">
                    <a:latin typeface="Cambria" pitchFamily="18" charset="0"/>
                  </a:rPr>
                  <a:t>t.</a:t>
                </a:r>
              </a:p>
              <a:p>
                <a:pPr marL="0" indent="0">
                  <a:buNone/>
                </a:pPr>
                <a14:m>
                  <m:oMath xmlns:m="http://schemas.openxmlformats.org/officeDocument/2006/math">
                    <m:sSub>
                      <m:sSubPr>
                        <m:ctrlPr>
                          <a:rPr lang="en-US" sz="2900" i="1">
                            <a:solidFill>
                              <a:prstClr val="black"/>
                            </a:solidFill>
                            <a:latin typeface="Cambria Math"/>
                            <a:ea typeface="Calibri"/>
                            <a:cs typeface="Arial"/>
                          </a:rPr>
                        </m:ctrlPr>
                      </m:sSubPr>
                      <m:e>
                        <m:r>
                          <a:rPr lang="en-US" sz="2900" i="1">
                            <a:solidFill>
                              <a:prstClr val="black"/>
                            </a:solidFill>
                            <a:latin typeface="Cambria Math"/>
                            <a:ea typeface="Calibri"/>
                            <a:cs typeface="Arial"/>
                          </a:rPr>
                          <m:t>𝐸</m:t>
                        </m:r>
                      </m:e>
                      <m:sub>
                        <m:r>
                          <a:rPr lang="en-US" sz="2900" i="1">
                            <a:solidFill>
                              <a:prstClr val="black"/>
                            </a:solidFill>
                            <a:latin typeface="Cambria Math"/>
                            <a:ea typeface="Calibri"/>
                            <a:cs typeface="Arial"/>
                          </a:rPr>
                          <m:t>0</m:t>
                        </m:r>
                      </m:sub>
                    </m:sSub>
                  </m:oMath>
                </a14:m>
                <a:r>
                  <a:rPr lang="en-US" sz="2900" dirty="0">
                    <a:latin typeface="Cambria" pitchFamily="18" charset="0"/>
                  </a:rPr>
                  <a:t>  is either </a:t>
                </a:r>
                <a:r>
                  <a:rPr lang="en-US" sz="2900" dirty="0" smtClean="0">
                    <a:latin typeface="Cambria" pitchFamily="18" charset="0"/>
                  </a:rPr>
                  <a:t>the value </a:t>
                </a:r>
                <a:r>
                  <a:rPr lang="en-US" sz="2900" dirty="0">
                    <a:latin typeface="Cambria" pitchFamily="18" charset="0"/>
                  </a:rPr>
                  <a:t>of the element E at the observatory for a </a:t>
                </a:r>
                <a:r>
                  <a:rPr lang="en-US" sz="2900" dirty="0" smtClean="0">
                    <a:latin typeface="Cambria" pitchFamily="18" charset="0"/>
                  </a:rPr>
                  <a:t>quiet night-time </a:t>
                </a:r>
                <a:r>
                  <a:rPr lang="en-US" sz="2900" dirty="0">
                    <a:latin typeface="Cambria" pitchFamily="18" charset="0"/>
                  </a:rPr>
                  <a:t>interval or an annual mean value of E </a:t>
                </a:r>
                <a:r>
                  <a:rPr lang="en-US" sz="2900" dirty="0" smtClean="0">
                    <a:latin typeface="Cambria" pitchFamily="18" charset="0"/>
                  </a:rPr>
                  <a:t>at the </a:t>
                </a:r>
                <a:r>
                  <a:rPr lang="en-US" sz="2900" dirty="0">
                    <a:latin typeface="Cambria" pitchFamily="18" charset="0"/>
                  </a:rPr>
                  <a:t>observatory.</a:t>
                </a:r>
              </a:p>
              <a:p>
                <a:pPr marL="0" indent="0">
                  <a:buNone/>
                </a:pPr>
                <a:endParaRPr lang="en-US"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889" t="-1213" r="-296"/>
                </a:stretch>
              </a:blipFill>
            </p:spPr>
            <p:txBody>
              <a:bodyPr/>
              <a:lstStyle/>
              <a:p>
                <a:r>
                  <a:rPr lang="en-US">
                    <a:noFill/>
                  </a:rPr>
                  <a:t> </a:t>
                </a:r>
              </a:p>
            </p:txBody>
          </p:sp>
        </mc:Fallback>
      </mc:AlternateContent>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415665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latin typeface="Cambria" pitchFamily="18" charset="0"/>
              </a:rPr>
              <a:t>Inclination </a:t>
            </a:r>
            <a:r>
              <a:rPr lang="en-US" dirty="0" smtClean="0">
                <a:latin typeface="Cambria" pitchFamily="18" charset="0"/>
              </a:rPr>
              <a:t>(I) of Magnetic Field obtained from processed data</a:t>
            </a:r>
            <a:endParaRPr lang="en-US" dirty="0">
              <a:latin typeface="Cambria" pitchFamily="18"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0785" y="1600200"/>
            <a:ext cx="4622430" cy="452596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347570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latin typeface="Cambria" pitchFamily="18" charset="0"/>
              </a:rPr>
              <a:t>Intensity </a:t>
            </a:r>
            <a:r>
              <a:rPr lang="en-US" dirty="0">
                <a:latin typeface="Cambria" pitchFamily="18" charset="0"/>
              </a:rPr>
              <a:t>of Magnetic Field obtained from processed data</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3180" y="1600200"/>
            <a:ext cx="4757639" cy="452596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278" y="6309171"/>
            <a:ext cx="1568083" cy="548829"/>
          </a:xfrm>
          <a:prstGeom prst="rect">
            <a:avLst/>
          </a:prstGeom>
        </p:spPr>
      </p:pic>
    </p:spTree>
    <p:extLst>
      <p:ext uri="{BB962C8B-B14F-4D97-AF65-F5344CB8AC3E}">
        <p14:creationId xmlns:p14="http://schemas.microsoft.com/office/powerpoint/2010/main" val="1495953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386</Words>
  <Application>Microsoft Office PowerPoint</Application>
  <PresentationFormat>Affichage à l'écran (4:3)</PresentationFormat>
  <Paragraphs>44</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  First Results of the 2019 Algerian Magnetic Repeat Station Network  A.LEMGHARBI (1), A.ABTOUT (1), M.HAMMOUDI (2), A.BENDDEKEN (1), A.MANSOURI (1), A.HEMMI (1), F.ANNAD(1), M.ALLIL(1), E.AGANOU(1), A.MAZARI(1) </vt:lpstr>
      <vt:lpstr>Abstract: </vt:lpstr>
      <vt:lpstr>Stations of Network </vt:lpstr>
      <vt:lpstr>Equipment </vt:lpstr>
      <vt:lpstr>Field crew</vt:lpstr>
      <vt:lpstr>Data processing</vt:lpstr>
      <vt:lpstr> Data reduction  </vt:lpstr>
      <vt:lpstr>Inclination (I) of Magnetic Field obtained from processed data</vt:lpstr>
      <vt:lpstr>Intensity of Magnetic Field obtained from processed data</vt:lpstr>
      <vt:lpstr>declination (D) of Magnetic Field obtained from processed data</vt:lpstr>
      <vt:lpstr>Polynomial Model  </vt:lpstr>
      <vt:lpstr>first and second degree of polynomial model Intensity of EMF</vt:lpstr>
      <vt:lpstr>first and second degree of polynomial model declination (D) of EMF</vt:lpstr>
      <vt:lpstr>first and second degree of polynomial model Inclination (I) of EMF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First Results of the 2019 Algerian Magnetic Repeat Station Network  A.LEMGHARBI (1), A.ABTOUT (1), M.HAMMOUDI (2), A.BENDDEKEN (1), A.MANSOURI (1), A.HEMMI (1), F.ANNAD(1), M.ALLIL(1), E.AGANOU(1), A.MAZARI(1) </dc:title>
  <dc:creator>CRAAG TAM</dc:creator>
  <cp:lastModifiedBy>CRAAG TAM</cp:lastModifiedBy>
  <cp:revision>10</cp:revision>
  <dcterms:created xsi:type="dcterms:W3CDTF">2020-05-03T08:10:24Z</dcterms:created>
  <dcterms:modified xsi:type="dcterms:W3CDTF">2020-05-03T10:39:31Z</dcterms:modified>
</cp:coreProperties>
</file>