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0BE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25" autoAdjust="0"/>
    <p:restoredTop sz="98237" autoAdjust="0"/>
  </p:normalViewPr>
  <p:slideViewPr>
    <p:cSldViewPr snapToGrid="0">
      <p:cViewPr>
        <p:scale>
          <a:sx n="33" d="100"/>
          <a:sy n="33" d="100"/>
        </p:scale>
        <p:origin x="-78" y="24"/>
      </p:cViewPr>
      <p:guideLst>
        <p:guide orient="horz" pos="13606"/>
        <p:guide pos="1020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17" Type="http://schemas.openxmlformats.org/officeDocument/2006/relationships/image" Target="../media/image19.wmf"/><Relationship Id="rId2" Type="http://schemas.openxmlformats.org/officeDocument/2006/relationships/image" Target="../media/image4.wmf"/><Relationship Id="rId16" Type="http://schemas.openxmlformats.org/officeDocument/2006/relationships/image" Target="../media/image18.wmf"/><Relationship Id="rId1" Type="http://schemas.openxmlformats.org/officeDocument/2006/relationships/image" Target="../media/image3.w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E86C5E3E-AE2F-4CB6-BC16-ADCE273A003D}"/>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0" y="16"/>
            <a:ext cx="32399288" cy="43200605"/>
          </a:xfrm>
          <a:prstGeom prst="rect">
            <a:avLst/>
          </a:prstGeom>
        </p:spPr>
      </p:pic>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zh-CN" altLang="en-US"/>
              <a:t>单击此处编辑母版标题样式</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DDF999D-390B-42A7-B9B6-F73F8B6F07DD}" type="datetimeFigureOut">
              <a:rPr lang="zh-CN" altLang="en-US" smtClean="0"/>
              <a:pPr/>
              <a:t>2020/5/2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3160144-5B63-4E67-A885-2ABFE96118CC}" type="slidenum">
              <a:rPr lang="zh-CN" altLang="en-US" smtClean="0"/>
              <a:pPr/>
              <a:t>‹#›</a:t>
            </a:fld>
            <a:endParaRPr lang="zh-CN" altLang="en-US"/>
          </a:p>
        </p:txBody>
      </p:sp>
      <p:sp>
        <p:nvSpPr>
          <p:cNvPr id="8" name="矩形 7">
            <a:extLst>
              <a:ext uri="{FF2B5EF4-FFF2-40B4-BE49-F238E27FC236}">
                <a16:creationId xmlns:a16="http://schemas.microsoft.com/office/drawing/2014/main" xmlns="" id="{3BBB8B44-9E0F-4F27-9F72-446232C266D3}"/>
              </a:ext>
            </a:extLst>
          </p:cNvPr>
          <p:cNvSpPr/>
          <p:nvPr userDrawn="1"/>
        </p:nvSpPr>
        <p:spPr>
          <a:xfrm>
            <a:off x="5701522" y="1377034"/>
            <a:ext cx="17618750" cy="1913344"/>
          </a:xfrm>
          <a:prstGeom prst="rect">
            <a:avLst/>
          </a:prstGeom>
          <a:ln>
            <a:noFill/>
          </a:ln>
          <a:effectLst>
            <a:glow rad="457200">
              <a:schemeClr val="accent1">
                <a:alpha val="40000"/>
              </a:schemeClr>
            </a:glow>
            <a:outerShdw blurRad="50800" dist="50800" dir="5400000" algn="ctr" rotWithShape="0">
              <a:schemeClr val="tx1">
                <a:lumMod val="75000"/>
                <a:lumOff val="25000"/>
              </a:schemeClr>
            </a:outerShdw>
            <a:softEdge rad="0"/>
          </a:effectLst>
        </p:spPr>
        <p:txBody>
          <a:bodyPr wrap="square">
            <a:spAutoFit/>
          </a:bodyPr>
          <a:lstStyle/>
          <a:p>
            <a:pPr>
              <a:spcBef>
                <a:spcPts val="500"/>
              </a:spcBef>
              <a:spcAft>
                <a:spcPts val="500"/>
              </a:spcAft>
            </a:pPr>
            <a:r>
              <a:rPr lang="zh-CN" altLang="zh-CN" sz="6600" b="1" spc="50" dirty="0">
                <a:ln w="9525" cmpd="sng">
                  <a:solidFill>
                    <a:schemeClr val="accent1"/>
                  </a:solidFill>
                  <a:prstDash val="solid"/>
                </a:ln>
                <a:solidFill>
                  <a:schemeClr val="bg1"/>
                </a:solidFill>
                <a:effectLst>
                  <a:glow rad="38100">
                    <a:schemeClr val="accent1">
                      <a:alpha val="40000"/>
                    </a:schemeClr>
                  </a:glow>
                </a:effectLst>
                <a:latin typeface="微软雅黑" panose="020B0503020204020204" pitchFamily="34" charset="-122"/>
                <a:ea typeface="微软雅黑" panose="020B0503020204020204" pitchFamily="34" charset="-122"/>
              </a:rPr>
              <a:t>灾害天气国家重点实验室</a:t>
            </a:r>
          </a:p>
          <a:p>
            <a:pPr>
              <a:spcBef>
                <a:spcPts val="500"/>
              </a:spcBef>
              <a:spcAft>
                <a:spcPts val="500"/>
              </a:spcAft>
            </a:pPr>
            <a:r>
              <a:rPr lang="en-US" altLang="zh-CN" sz="4400" b="1" spc="50" dirty="0">
                <a:ln w="9525" cmpd="sng">
                  <a:solidFill>
                    <a:schemeClr val="accent1"/>
                  </a:solidFill>
                  <a:prstDash val="solid"/>
                </a:ln>
                <a:solidFill>
                  <a:schemeClr val="bg1"/>
                </a:solidFill>
                <a:effectLst>
                  <a:glow rad="38100">
                    <a:schemeClr val="accent1">
                      <a:alpha val="40000"/>
                    </a:schemeClr>
                  </a:glow>
                </a:effectLst>
                <a:latin typeface="微软雅黑" panose="020B0503020204020204" pitchFamily="34" charset="-122"/>
                <a:ea typeface="微软雅黑" panose="020B0503020204020204" pitchFamily="34" charset="-122"/>
                <a:cs typeface="Times New Roman" panose="02020603050405020304" pitchFamily="18" charset="0"/>
              </a:rPr>
              <a:t>State Key Laboratory of Severe Weather</a:t>
            </a:r>
            <a:endParaRPr lang="zh-CN" altLang="zh-CN" sz="4400" b="1" spc="50" dirty="0">
              <a:ln w="9525" cmpd="sng">
                <a:solidFill>
                  <a:schemeClr val="accent1"/>
                </a:solidFill>
                <a:prstDash val="solid"/>
              </a:ln>
              <a:solidFill>
                <a:schemeClr val="bg1"/>
              </a:solidFill>
              <a:effectLst>
                <a:glow rad="38100">
                  <a:schemeClr val="accent1">
                    <a:alpha val="40000"/>
                  </a:schemeClr>
                </a:glow>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9" name="图片 18">
            <a:extLst>
              <a:ext uri="{FF2B5EF4-FFF2-40B4-BE49-F238E27FC236}">
                <a16:creationId xmlns:a16="http://schemas.microsoft.com/office/drawing/2014/main" xmlns="" id="{16414C25-12D0-48C7-8473-3E5A65B0A353}"/>
              </a:ext>
            </a:extLst>
          </p:cNvPr>
          <p:cNvPicPr>
            <a:picLocks noChangeAspect="1"/>
          </p:cNvPicPr>
          <p:nvPr userDrawn="1"/>
        </p:nvPicPr>
        <p:blipFill>
          <a:blip r:embed="rId3"/>
          <a:stretch>
            <a:fillRect/>
          </a:stretch>
        </p:blipFill>
        <p:spPr>
          <a:xfrm>
            <a:off x="1574328" y="1139324"/>
            <a:ext cx="3802743" cy="2445198"/>
          </a:xfrm>
          <a:prstGeom prst="rect">
            <a:avLst/>
          </a:prstGeom>
        </p:spPr>
      </p:pic>
    </p:spTree>
    <p:extLst>
      <p:ext uri="{BB962C8B-B14F-4D97-AF65-F5344CB8AC3E}">
        <p14:creationId xmlns="" xmlns:p14="http://schemas.microsoft.com/office/powerpoint/2010/main" val="46850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DDF999D-390B-42A7-B9B6-F73F8B6F07DD}" type="datetimeFigureOut">
              <a:rPr lang="zh-CN" altLang="en-US" smtClean="0"/>
              <a:pPr/>
              <a:t>2020/5/2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3160144-5B63-4E67-A885-2ABFE96118CC}" type="slidenum">
              <a:rPr lang="zh-CN" altLang="en-US" smtClean="0"/>
              <a:pPr/>
              <a:t>‹#›</a:t>
            </a:fld>
            <a:endParaRPr lang="zh-CN" altLang="en-US"/>
          </a:p>
        </p:txBody>
      </p:sp>
    </p:spTree>
    <p:extLst>
      <p:ext uri="{BB962C8B-B14F-4D97-AF65-F5344CB8AC3E}">
        <p14:creationId xmlns="" xmlns:p14="http://schemas.microsoft.com/office/powerpoint/2010/main" val="366279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DDF999D-390B-42A7-B9B6-F73F8B6F07DD}" type="datetimeFigureOut">
              <a:rPr lang="zh-CN" altLang="en-US" smtClean="0"/>
              <a:pPr/>
              <a:t>2020/5/2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3160144-5B63-4E67-A885-2ABFE96118CC}" type="slidenum">
              <a:rPr lang="zh-CN" altLang="en-US" smtClean="0"/>
              <a:pPr/>
              <a:t>‹#›</a:t>
            </a:fld>
            <a:endParaRPr lang="zh-CN" altLang="en-US"/>
          </a:p>
        </p:txBody>
      </p:sp>
    </p:spTree>
    <p:extLst>
      <p:ext uri="{BB962C8B-B14F-4D97-AF65-F5344CB8AC3E}">
        <p14:creationId xmlns="" xmlns:p14="http://schemas.microsoft.com/office/powerpoint/2010/main" val="31622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DDF999D-390B-42A7-B9B6-F73F8B6F07DD}" type="datetimeFigureOut">
              <a:rPr lang="zh-CN" altLang="en-US" smtClean="0"/>
              <a:pPr/>
              <a:t>2020/5/2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3160144-5B63-4E67-A885-2ABFE96118CC}" type="slidenum">
              <a:rPr lang="zh-CN" altLang="en-US" smtClean="0"/>
              <a:pPr/>
              <a:t>‹#›</a:t>
            </a:fld>
            <a:endParaRPr lang="zh-CN" altLang="en-US"/>
          </a:p>
        </p:txBody>
      </p:sp>
    </p:spTree>
    <p:extLst>
      <p:ext uri="{BB962C8B-B14F-4D97-AF65-F5344CB8AC3E}">
        <p14:creationId xmlns="" xmlns:p14="http://schemas.microsoft.com/office/powerpoint/2010/main" val="91517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zh-CN" altLang="en-US"/>
              <a:t>单击此处编辑母版标题样式</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0DDF999D-390B-42A7-B9B6-F73F8B6F07DD}" type="datetimeFigureOut">
              <a:rPr lang="zh-CN" altLang="en-US" smtClean="0"/>
              <a:pPr/>
              <a:t>2020/5/2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3160144-5B63-4E67-A885-2ABFE96118CC}" type="slidenum">
              <a:rPr lang="zh-CN" altLang="en-US" smtClean="0"/>
              <a:pPr/>
              <a:t>‹#›</a:t>
            </a:fld>
            <a:endParaRPr lang="zh-CN" altLang="en-US"/>
          </a:p>
        </p:txBody>
      </p:sp>
    </p:spTree>
    <p:extLst>
      <p:ext uri="{BB962C8B-B14F-4D97-AF65-F5344CB8AC3E}">
        <p14:creationId xmlns="" xmlns:p14="http://schemas.microsoft.com/office/powerpoint/2010/main" val="128903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DDF999D-390B-42A7-B9B6-F73F8B6F07DD}" type="datetimeFigureOut">
              <a:rPr lang="zh-CN" altLang="en-US" smtClean="0"/>
              <a:pPr/>
              <a:t>2020/5/2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3160144-5B63-4E67-A885-2ABFE96118CC}" type="slidenum">
              <a:rPr lang="zh-CN" altLang="en-US" smtClean="0"/>
              <a:pPr/>
              <a:t>‹#›</a:t>
            </a:fld>
            <a:endParaRPr lang="zh-CN" altLang="en-US"/>
          </a:p>
        </p:txBody>
      </p:sp>
    </p:spTree>
    <p:extLst>
      <p:ext uri="{BB962C8B-B14F-4D97-AF65-F5344CB8AC3E}">
        <p14:creationId xmlns="" xmlns:p14="http://schemas.microsoft.com/office/powerpoint/2010/main" val="210558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zh-CN" altLang="en-US"/>
              <a:t>编辑母版文本样式</a:t>
            </a:r>
          </a:p>
        </p:txBody>
      </p:sp>
      <p:sp>
        <p:nvSpPr>
          <p:cNvPr id="4" name="Content Placeholder 3"/>
          <p:cNvSpPr>
            <a:spLocks noGrp="1"/>
          </p:cNvSpPr>
          <p:nvPr>
            <p:ph sz="half" idx="2"/>
          </p:nvPr>
        </p:nvSpPr>
        <p:spPr>
          <a:xfrm>
            <a:off x="2231675" y="15780233"/>
            <a:ext cx="13706415" cy="23210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zh-CN" altLang="en-US"/>
              <a:t>编辑母版文本样式</a:t>
            </a:r>
          </a:p>
        </p:txBody>
      </p:sp>
      <p:sp>
        <p:nvSpPr>
          <p:cNvPr id="6" name="Content Placeholder 5"/>
          <p:cNvSpPr>
            <a:spLocks noGrp="1"/>
          </p:cNvSpPr>
          <p:nvPr>
            <p:ph sz="quarter" idx="4"/>
          </p:nvPr>
        </p:nvSpPr>
        <p:spPr>
          <a:xfrm>
            <a:off x="16402142" y="15780233"/>
            <a:ext cx="13773917" cy="23210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DDF999D-390B-42A7-B9B6-F73F8B6F07DD}" type="datetimeFigureOut">
              <a:rPr lang="zh-CN" altLang="en-US" smtClean="0"/>
              <a:pPr/>
              <a:t>2020/5/2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3160144-5B63-4E67-A885-2ABFE96118CC}" type="slidenum">
              <a:rPr lang="zh-CN" altLang="en-US" smtClean="0"/>
              <a:pPr/>
              <a:t>‹#›</a:t>
            </a:fld>
            <a:endParaRPr lang="zh-CN" altLang="en-US"/>
          </a:p>
        </p:txBody>
      </p:sp>
    </p:spTree>
    <p:extLst>
      <p:ext uri="{BB962C8B-B14F-4D97-AF65-F5344CB8AC3E}">
        <p14:creationId xmlns="" xmlns:p14="http://schemas.microsoft.com/office/powerpoint/2010/main" val="413756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DDF999D-390B-42A7-B9B6-F73F8B6F07DD}" type="datetimeFigureOut">
              <a:rPr lang="zh-CN" altLang="en-US" smtClean="0"/>
              <a:pPr/>
              <a:t>2020/5/2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3160144-5B63-4E67-A885-2ABFE96118CC}" type="slidenum">
              <a:rPr lang="zh-CN" altLang="en-US" smtClean="0"/>
              <a:pPr/>
              <a:t>‹#›</a:t>
            </a:fld>
            <a:endParaRPr lang="zh-CN" altLang="en-US"/>
          </a:p>
        </p:txBody>
      </p:sp>
    </p:spTree>
    <p:extLst>
      <p:ext uri="{BB962C8B-B14F-4D97-AF65-F5344CB8AC3E}">
        <p14:creationId xmlns="" xmlns:p14="http://schemas.microsoft.com/office/powerpoint/2010/main" val="95469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F999D-390B-42A7-B9B6-F73F8B6F07DD}" type="datetimeFigureOut">
              <a:rPr lang="zh-CN" altLang="en-US" smtClean="0"/>
              <a:pPr/>
              <a:t>2020/5/2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3160144-5B63-4E67-A885-2ABFE96118CC}" type="slidenum">
              <a:rPr lang="zh-CN" altLang="en-US" smtClean="0"/>
              <a:pPr/>
              <a:t>‹#›</a:t>
            </a:fld>
            <a:endParaRPr lang="zh-CN" altLang="en-US"/>
          </a:p>
        </p:txBody>
      </p:sp>
    </p:spTree>
    <p:extLst>
      <p:ext uri="{BB962C8B-B14F-4D97-AF65-F5344CB8AC3E}">
        <p14:creationId xmlns="" xmlns:p14="http://schemas.microsoft.com/office/powerpoint/2010/main" val="230089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zh-CN" altLang="en-US"/>
              <a:t>单击此处编辑母版标题样式</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zh-CN" altLang="en-US"/>
              <a:t>编辑母版文本样式</a:t>
            </a:r>
          </a:p>
        </p:txBody>
      </p:sp>
      <p:sp>
        <p:nvSpPr>
          <p:cNvPr id="5" name="Date Placeholder 4"/>
          <p:cNvSpPr>
            <a:spLocks noGrp="1"/>
          </p:cNvSpPr>
          <p:nvPr>
            <p:ph type="dt" sz="half" idx="10"/>
          </p:nvPr>
        </p:nvSpPr>
        <p:spPr/>
        <p:txBody>
          <a:bodyPr/>
          <a:lstStyle/>
          <a:p>
            <a:fld id="{0DDF999D-390B-42A7-B9B6-F73F8B6F07DD}" type="datetimeFigureOut">
              <a:rPr lang="zh-CN" altLang="en-US" smtClean="0"/>
              <a:pPr/>
              <a:t>2020/5/2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3160144-5B63-4E67-A885-2ABFE96118CC}" type="slidenum">
              <a:rPr lang="zh-CN" altLang="en-US" smtClean="0"/>
              <a:pPr/>
              <a:t>‹#›</a:t>
            </a:fld>
            <a:endParaRPr lang="zh-CN" altLang="en-US"/>
          </a:p>
        </p:txBody>
      </p:sp>
    </p:spTree>
    <p:extLst>
      <p:ext uri="{BB962C8B-B14F-4D97-AF65-F5344CB8AC3E}">
        <p14:creationId xmlns="" xmlns:p14="http://schemas.microsoft.com/office/powerpoint/2010/main" val="161892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zh-CN" altLang="en-US"/>
              <a:t>单击图标添加图片</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zh-CN" altLang="en-US"/>
              <a:t>编辑母版文本样式</a:t>
            </a:r>
          </a:p>
        </p:txBody>
      </p:sp>
      <p:sp>
        <p:nvSpPr>
          <p:cNvPr id="5" name="Date Placeholder 4"/>
          <p:cNvSpPr>
            <a:spLocks noGrp="1"/>
          </p:cNvSpPr>
          <p:nvPr>
            <p:ph type="dt" sz="half" idx="10"/>
          </p:nvPr>
        </p:nvSpPr>
        <p:spPr/>
        <p:txBody>
          <a:bodyPr/>
          <a:lstStyle/>
          <a:p>
            <a:fld id="{0DDF999D-390B-42A7-B9B6-F73F8B6F07DD}" type="datetimeFigureOut">
              <a:rPr lang="zh-CN" altLang="en-US" smtClean="0"/>
              <a:pPr/>
              <a:t>2020/5/2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3160144-5B63-4E67-A885-2ABFE96118CC}" type="slidenum">
              <a:rPr lang="zh-CN" altLang="en-US" smtClean="0"/>
              <a:pPr/>
              <a:t>‹#›</a:t>
            </a:fld>
            <a:endParaRPr lang="zh-CN" altLang="en-US"/>
          </a:p>
        </p:txBody>
      </p:sp>
    </p:spTree>
    <p:extLst>
      <p:ext uri="{BB962C8B-B14F-4D97-AF65-F5344CB8AC3E}">
        <p14:creationId xmlns="" xmlns:p14="http://schemas.microsoft.com/office/powerpoint/2010/main" val="61751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0DDF999D-390B-42A7-B9B6-F73F8B6F07DD}" type="datetimeFigureOut">
              <a:rPr lang="zh-CN" altLang="en-US" smtClean="0"/>
              <a:pPr/>
              <a:t>2020/5/2</a:t>
            </a:fld>
            <a:endParaRPr lang="zh-CN" altLang="en-US"/>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43160144-5B63-4E67-A885-2ABFE96118CC}" type="slidenum">
              <a:rPr lang="zh-CN" altLang="en-US" smtClean="0"/>
              <a:pPr/>
              <a:t>‹#›</a:t>
            </a:fld>
            <a:endParaRPr lang="zh-CN" altLang="en-US"/>
          </a:p>
        </p:txBody>
      </p:sp>
    </p:spTree>
    <p:extLst>
      <p:ext uri="{BB962C8B-B14F-4D97-AF65-F5344CB8AC3E}">
        <p14:creationId xmlns="" xmlns:p14="http://schemas.microsoft.com/office/powerpoint/2010/main" val="3082752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7.bin"/><Relationship Id="rId3" Type="http://schemas.openxmlformats.org/officeDocument/2006/relationships/oleObject" Target="../embeddings/oleObject1.bin"/><Relationship Id="rId21" Type="http://schemas.openxmlformats.org/officeDocument/2006/relationships/oleObject" Target="../embeddings/oleObject14.bin"/><Relationship Id="rId7" Type="http://schemas.openxmlformats.org/officeDocument/2006/relationships/image" Target="../media/image22.png"/><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image" Target="../media/image26.gif"/><Relationship Id="rId2" Type="http://schemas.openxmlformats.org/officeDocument/2006/relationships/slideLayout" Target="../slideLayouts/slideLayout1.xml"/><Relationship Id="rId16" Type="http://schemas.openxmlformats.org/officeDocument/2006/relationships/oleObject" Target="../embeddings/oleObject9.bin"/><Relationship Id="rId20"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21.png"/><Relationship Id="rId11" Type="http://schemas.openxmlformats.org/officeDocument/2006/relationships/oleObject" Target="../embeddings/oleObject4.bin"/><Relationship Id="rId24" Type="http://schemas.openxmlformats.org/officeDocument/2006/relationships/image" Target="../media/image25.gif"/><Relationship Id="rId5" Type="http://schemas.openxmlformats.org/officeDocument/2006/relationships/image" Target="../media/image20.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image" Target="../media/image28.gif"/><Relationship Id="rId10" Type="http://schemas.openxmlformats.org/officeDocument/2006/relationships/oleObject" Target="../embeddings/oleObject3.bin"/><Relationship Id="rId19" Type="http://schemas.openxmlformats.org/officeDocument/2006/relationships/oleObject" Target="../embeddings/oleObject12.bin"/><Relationship Id="rId4" Type="http://schemas.openxmlformats.org/officeDocument/2006/relationships/oleObject" Target="../embeddings/oleObject2.bin"/><Relationship Id="rId9" Type="http://schemas.openxmlformats.org/officeDocument/2006/relationships/image" Target="../media/image24.png"/><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image" Target="../media/image2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a:extLst>
              <a:ext uri="{FF2B5EF4-FFF2-40B4-BE49-F238E27FC236}">
                <a16:creationId xmlns:a16="http://schemas.microsoft.com/office/drawing/2014/main" xmlns="" id="{E0679A6F-EF47-429D-AAB4-C68389A447E6}"/>
              </a:ext>
            </a:extLst>
          </p:cNvPr>
          <p:cNvSpPr/>
          <p:nvPr/>
        </p:nvSpPr>
        <p:spPr>
          <a:xfrm>
            <a:off x="1760794" y="38966960"/>
            <a:ext cx="13898305" cy="2554545"/>
          </a:xfrm>
          <a:prstGeom prst="rect">
            <a:avLst/>
          </a:prstGeom>
        </p:spPr>
        <p:txBody>
          <a:bodyPr wrap="square">
            <a:spAutoFit/>
          </a:bodyPr>
          <a:lstStyle/>
          <a:p>
            <a:r>
              <a:rPr lang="en-US" altLang="zh-CN" sz="3200" dirty="0" smtClean="0">
                <a:solidFill>
                  <a:srgbClr val="0000FF"/>
                </a:solidFill>
                <a:latin typeface="宋体" pitchFamily="2" charset="-122"/>
                <a:ea typeface="宋体" pitchFamily="2" charset="-122"/>
              </a:rPr>
              <a:t> 2</a:t>
            </a:r>
            <a:r>
              <a:rPr lang="en-US" altLang="zh-CN" sz="3200" dirty="0" smtClean="0">
                <a:solidFill>
                  <a:srgbClr val="0000FF"/>
                </a:solidFill>
                <a:latin typeface="宋体" pitchFamily="2" charset="-122"/>
                <a:ea typeface="宋体" pitchFamily="2" charset="-122"/>
              </a:rPr>
              <a:t>. The numerical format itself must be compatible with </a:t>
            </a:r>
            <a:r>
              <a:rPr lang="en-US" altLang="zh-CN" sz="3200" dirty="0" smtClean="0">
                <a:solidFill>
                  <a:srgbClr val="0000FF"/>
                </a:solidFill>
                <a:latin typeface="宋体" pitchFamily="2" charset="-122"/>
                <a:ea typeface="宋体" pitchFamily="2" charset="-122"/>
              </a:rPr>
              <a:t>the </a:t>
            </a:r>
            <a:r>
              <a:rPr lang="en-US" altLang="zh-CN" sz="3200" dirty="0" smtClean="0">
                <a:solidFill>
                  <a:srgbClr val="0000FF"/>
                </a:solidFill>
                <a:latin typeface="宋体" pitchFamily="2" charset="-122"/>
                <a:ea typeface="宋体" pitchFamily="2" charset="-122"/>
              </a:rPr>
              <a:t>non-uniform grid</a:t>
            </a:r>
          </a:p>
          <a:p>
            <a:r>
              <a:rPr lang="en-US" altLang="zh-CN" sz="3200" dirty="0" smtClean="0">
                <a:solidFill>
                  <a:srgbClr val="FF0000"/>
                </a:solidFill>
                <a:latin typeface="宋体" pitchFamily="2" charset="-122"/>
                <a:ea typeface="宋体" pitchFamily="2" charset="-122"/>
              </a:rPr>
              <a:t>the </a:t>
            </a:r>
            <a:r>
              <a:rPr lang="en-US" altLang="zh-CN" sz="3200" dirty="0" smtClean="0">
                <a:solidFill>
                  <a:srgbClr val="FF0000"/>
                </a:solidFill>
                <a:latin typeface="宋体" pitchFamily="2" charset="-122"/>
                <a:ea typeface="宋体" pitchFamily="2" charset="-122"/>
              </a:rPr>
              <a:t>convection equation and the discontinuity of convection </a:t>
            </a:r>
            <a:r>
              <a:rPr lang="en-US" altLang="zh-CN" sz="3200" dirty="0" smtClean="0">
                <a:solidFill>
                  <a:srgbClr val="FF0000"/>
                </a:solidFill>
                <a:latin typeface="宋体" pitchFamily="2" charset="-122"/>
                <a:ea typeface="宋体" pitchFamily="2" charset="-122"/>
              </a:rPr>
              <a:t>velocity    are </a:t>
            </a:r>
            <a:r>
              <a:rPr lang="en-US" altLang="zh-CN" sz="3200" dirty="0" smtClean="0">
                <a:solidFill>
                  <a:srgbClr val="FF0000"/>
                </a:solidFill>
                <a:latin typeface="宋体" pitchFamily="2" charset="-122"/>
                <a:ea typeface="宋体" pitchFamily="2" charset="-122"/>
              </a:rPr>
              <a:t>fully considered. The finite volume method is applied to block the computational </a:t>
            </a:r>
            <a:r>
              <a:rPr lang="en-US" altLang="zh-CN" sz="3200" dirty="0" smtClean="0">
                <a:solidFill>
                  <a:srgbClr val="FF0000"/>
                </a:solidFill>
                <a:latin typeface="宋体" pitchFamily="2" charset="-122"/>
                <a:ea typeface="宋体" pitchFamily="2" charset="-122"/>
              </a:rPr>
              <a:t>domain    .</a:t>
            </a:r>
            <a:endParaRPr lang="zh-CN" altLang="en-US" sz="3200" dirty="0">
              <a:solidFill>
                <a:srgbClr val="FF0000"/>
              </a:solidFill>
              <a:latin typeface="宋体" pitchFamily="2" charset="-122"/>
              <a:ea typeface="宋体" pitchFamily="2" charset="-122"/>
            </a:endParaRPr>
          </a:p>
        </p:txBody>
      </p:sp>
      <p:sp>
        <p:nvSpPr>
          <p:cNvPr id="71" name="圆角矩形 70"/>
          <p:cNvSpPr/>
          <p:nvPr/>
        </p:nvSpPr>
        <p:spPr>
          <a:xfrm>
            <a:off x="1485898" y="26765250"/>
            <a:ext cx="13468352" cy="904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239578" y="36999773"/>
            <a:ext cx="12458857" cy="830997"/>
          </a:xfrm>
          <a:prstGeom prst="rect">
            <a:avLst/>
          </a:prstGeom>
        </p:spPr>
        <p:txBody>
          <a:bodyPr wrap="square">
            <a:spAutoFit/>
          </a:bodyPr>
          <a:lstStyle/>
          <a:p>
            <a:pPr>
              <a:lnSpc>
                <a:spcPct val="150000"/>
              </a:lnSpc>
            </a:pPr>
            <a:r>
              <a:rPr lang="en-US" altLang="zh-CN" sz="3200" dirty="0" smtClean="0">
                <a:solidFill>
                  <a:srgbClr val="FF0000"/>
                </a:solidFill>
                <a:latin typeface="宋体" pitchFamily="2" charset="-122"/>
                <a:ea typeface="宋体" pitchFamily="2" charset="-122"/>
              </a:rPr>
              <a:t>Then we have</a:t>
            </a:r>
            <a:endParaRPr lang="zh-CN" altLang="en-US" sz="3200" dirty="0">
              <a:solidFill>
                <a:srgbClr val="FF0000"/>
              </a:solidFill>
              <a:latin typeface="宋体" pitchFamily="2" charset="-122"/>
              <a:ea typeface="宋体" pitchFamily="2" charset="-122"/>
            </a:endParaRPr>
          </a:p>
        </p:txBody>
      </p:sp>
      <p:sp>
        <p:nvSpPr>
          <p:cNvPr id="9" name="圆角矩形 8"/>
          <p:cNvSpPr/>
          <p:nvPr/>
        </p:nvSpPr>
        <p:spPr>
          <a:xfrm>
            <a:off x="1504948" y="10668000"/>
            <a:ext cx="13468352" cy="904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0CD48538-D42E-483D-AFF1-74AF256C17D6}"/>
              </a:ext>
            </a:extLst>
          </p:cNvPr>
          <p:cNvSpPr/>
          <p:nvPr/>
        </p:nvSpPr>
        <p:spPr>
          <a:xfrm>
            <a:off x="0" y="5818519"/>
            <a:ext cx="32399288" cy="6186309"/>
          </a:xfrm>
          <a:prstGeom prst="rect">
            <a:avLst/>
          </a:prstGeom>
        </p:spPr>
        <p:txBody>
          <a:bodyPr wrap="square">
            <a:spAutoFit/>
          </a:bodyPr>
          <a:lstStyle/>
          <a:p>
            <a:pPr algn="ctr"/>
            <a:r>
              <a:rPr lang="en-US" altLang="en-US" sz="9000" b="1" dirty="0" smtClean="0">
                <a:solidFill>
                  <a:srgbClr val="0070C0"/>
                </a:solidFill>
              </a:rPr>
              <a:t>MPDATA method for non–uniform </a:t>
            </a:r>
            <a:r>
              <a:rPr lang="en-US" altLang="en-US" sz="9000" b="1" dirty="0" smtClean="0">
                <a:solidFill>
                  <a:srgbClr val="0070C0"/>
                </a:solidFill>
              </a:rPr>
              <a:t>mesh</a:t>
            </a:r>
            <a:endParaRPr lang="en-US" altLang="zh-CN" sz="9000" b="1" dirty="0" smtClean="0">
              <a:solidFill>
                <a:srgbClr val="0070C0"/>
              </a:solidFill>
            </a:endParaRPr>
          </a:p>
          <a:p>
            <a:pPr algn="ctr"/>
            <a:endParaRPr lang="en-US" altLang="zh-CN" sz="2000" b="1" dirty="0" smtClean="0"/>
          </a:p>
          <a:p>
            <a:pPr algn="ctr"/>
            <a:r>
              <a:rPr lang="en-US" altLang="zh-CN" sz="6600" b="1" dirty="0" err="1" smtClean="0"/>
              <a:t>Xinpeng</a:t>
            </a:r>
            <a:r>
              <a:rPr lang="en-US" altLang="zh-CN" sz="6600" b="1" dirty="0" smtClean="0"/>
              <a:t> Yuan</a:t>
            </a:r>
            <a:endParaRPr lang="en-US" altLang="zh-CN" sz="6600" b="1" dirty="0" smtClean="0"/>
          </a:p>
          <a:p>
            <a:pPr algn="ctr"/>
            <a:endParaRPr lang="en-US" altLang="zh-CN" sz="1000" b="1" dirty="0" smtClean="0"/>
          </a:p>
          <a:p>
            <a:pPr algn="ctr"/>
            <a:r>
              <a:rPr lang="en-US" sz="4000" dirty="0" smtClean="0"/>
              <a:t>State</a:t>
            </a:r>
            <a:r>
              <a:rPr lang="en-US" sz="4000" dirty="0" smtClean="0"/>
              <a:t> Key Laboratory of Severe Weather, Chinese Academy of Meteorological </a:t>
            </a:r>
            <a:r>
              <a:rPr lang="en-US" sz="4000" dirty="0" err="1" smtClean="0"/>
              <a:t>Sciences,China</a:t>
            </a:r>
            <a:r>
              <a:rPr lang="en-US" sz="4000" dirty="0" smtClean="0"/>
              <a:t> </a:t>
            </a:r>
            <a:endParaRPr lang="zh-CN" altLang="en-US" sz="4000" dirty="0" smtClean="0"/>
          </a:p>
          <a:p>
            <a:pPr algn="ctr"/>
            <a:r>
              <a:rPr lang="en-US" sz="4000" dirty="0" smtClean="0"/>
              <a:t>Meteorological Administration, Beijing 100081, China </a:t>
            </a:r>
            <a:endParaRPr lang="zh-CN" altLang="en-US" sz="4000" dirty="0" smtClean="0"/>
          </a:p>
          <a:p>
            <a:pPr algn="ctr"/>
            <a:endParaRPr lang="en-US" altLang="zh-CN" sz="4000" b="1" dirty="0" smtClean="0">
              <a:solidFill>
                <a:srgbClr val="0070C0"/>
              </a:solidFill>
            </a:endParaRPr>
          </a:p>
          <a:p>
            <a:pPr algn="ctr"/>
            <a:endParaRPr lang="en-US" altLang="zh-CN" sz="9000" b="1" dirty="0" smtClean="0">
              <a:solidFill>
                <a:srgbClr val="0070C0"/>
              </a:solidFill>
            </a:endParaRPr>
          </a:p>
        </p:txBody>
      </p:sp>
      <p:sp>
        <p:nvSpPr>
          <p:cNvPr id="2" name="矩形 1">
            <a:extLst>
              <a:ext uri="{FF2B5EF4-FFF2-40B4-BE49-F238E27FC236}">
                <a16:creationId xmlns:a16="http://schemas.microsoft.com/office/drawing/2014/main" xmlns="" id="{CCD3B453-3388-4D04-90A0-C855DE96EF79}"/>
              </a:ext>
            </a:extLst>
          </p:cNvPr>
          <p:cNvSpPr/>
          <p:nvPr/>
        </p:nvSpPr>
        <p:spPr>
          <a:xfrm>
            <a:off x="1391004" y="10949018"/>
            <a:ext cx="13899963" cy="861390"/>
          </a:xfrm>
          <a:prstGeom prst="rect">
            <a:avLst/>
          </a:prstGeom>
        </p:spPr>
        <p:txBody>
          <a:bodyPr wrap="square">
            <a:spAutoFit/>
          </a:bodyPr>
          <a:lstStyle/>
          <a:p>
            <a:pPr algn="just">
              <a:lnSpc>
                <a:spcPct val="125000"/>
              </a:lnSpc>
            </a:pPr>
            <a:r>
              <a:rPr lang="zh-CN" altLang="en-US" sz="4400" dirty="0">
                <a:latin typeface="微软雅黑" panose="020B0503020204020204" pitchFamily="34" charset="-122"/>
                <a:ea typeface="微软雅黑" panose="020B0503020204020204" pitchFamily="34" charset="-122"/>
              </a:rPr>
              <a:t>       </a:t>
            </a:r>
          </a:p>
        </p:txBody>
      </p:sp>
      <p:sp>
        <p:nvSpPr>
          <p:cNvPr id="4" name="矩形: 圆角 3">
            <a:extLst>
              <a:ext uri="{FF2B5EF4-FFF2-40B4-BE49-F238E27FC236}">
                <a16:creationId xmlns:a16="http://schemas.microsoft.com/office/drawing/2014/main" xmlns="" id="{8BA9C926-1B3E-40C4-9714-88369C3397A2}"/>
              </a:ext>
            </a:extLst>
          </p:cNvPr>
          <p:cNvSpPr/>
          <p:nvPr/>
        </p:nvSpPr>
        <p:spPr>
          <a:xfrm>
            <a:off x="868229" y="10381128"/>
            <a:ext cx="14945512" cy="31143389"/>
          </a:xfrm>
          <a:prstGeom prst="roundRect">
            <a:avLst>
              <a:gd name="adj" fmla="val 65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E0679A6F-EF47-429D-AAB4-C68389A447E6}"/>
              </a:ext>
            </a:extLst>
          </p:cNvPr>
          <p:cNvSpPr/>
          <p:nvPr/>
        </p:nvSpPr>
        <p:spPr>
          <a:xfrm>
            <a:off x="6326893" y="10781126"/>
            <a:ext cx="3224730" cy="707886"/>
          </a:xfrm>
          <a:prstGeom prst="rect">
            <a:avLst/>
          </a:prstGeom>
        </p:spPr>
        <p:txBody>
          <a:bodyPr wrap="none">
            <a:spAutoFit/>
          </a:bodyPr>
          <a:lstStyle/>
          <a:p>
            <a:pPr algn="ctr"/>
            <a:r>
              <a:rPr lang="en-US" altLang="zh-CN" sz="4000" dirty="0" smtClean="0">
                <a:latin typeface="微软雅黑" panose="020B0503020204020204" pitchFamily="34" charset="-122"/>
                <a:ea typeface="微软雅黑" panose="020B0503020204020204" pitchFamily="34" charset="-122"/>
              </a:rPr>
              <a:t>Introduction</a:t>
            </a:r>
            <a:endParaRPr lang="zh-CN" altLang="en-US" sz="4000" dirty="0"/>
          </a:p>
        </p:txBody>
      </p:sp>
      <p:sp>
        <p:nvSpPr>
          <p:cNvPr id="17" name="矩形: 圆角 16">
            <a:extLst>
              <a:ext uri="{FF2B5EF4-FFF2-40B4-BE49-F238E27FC236}">
                <a16:creationId xmlns:a16="http://schemas.microsoft.com/office/drawing/2014/main" xmlns="" id="{366AE63D-080B-4143-A9D2-B45690F8C374}"/>
              </a:ext>
            </a:extLst>
          </p:cNvPr>
          <p:cNvSpPr/>
          <p:nvPr/>
        </p:nvSpPr>
        <p:spPr>
          <a:xfrm>
            <a:off x="16520606" y="10381128"/>
            <a:ext cx="14945512" cy="31143389"/>
          </a:xfrm>
          <a:prstGeom prst="roundRect">
            <a:avLst>
              <a:gd name="adj" fmla="val 65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E0679A6F-EF47-429D-AAB4-C68389A447E6}"/>
              </a:ext>
            </a:extLst>
          </p:cNvPr>
          <p:cNvSpPr/>
          <p:nvPr/>
        </p:nvSpPr>
        <p:spPr>
          <a:xfrm>
            <a:off x="1494093" y="11630210"/>
            <a:ext cx="13307757" cy="2800767"/>
          </a:xfrm>
          <a:prstGeom prst="rect">
            <a:avLst/>
          </a:prstGeom>
        </p:spPr>
        <p:txBody>
          <a:bodyPr wrap="square">
            <a:spAutoFit/>
          </a:bodyPr>
          <a:lstStyle/>
          <a:p>
            <a:r>
              <a:rPr lang="en-US" altLang="zh-CN" sz="3200" dirty="0" smtClean="0"/>
              <a:t>MPDATA </a:t>
            </a:r>
            <a:r>
              <a:rPr lang="en-US" altLang="zh-CN" sz="3200" dirty="0" smtClean="0"/>
              <a:t>method </a:t>
            </a:r>
            <a:r>
              <a:rPr lang="en-US" altLang="zh-CN" sz="3200" dirty="0" smtClean="0"/>
              <a:t>(multidimensional </a:t>
            </a:r>
            <a:r>
              <a:rPr lang="en-US" altLang="zh-CN" sz="3200" dirty="0" smtClean="0"/>
              <a:t>positive definite convection transmission </a:t>
            </a:r>
            <a:r>
              <a:rPr lang="en-US" altLang="zh-CN" sz="3200" dirty="0" smtClean="0"/>
              <a:t>algorithm) </a:t>
            </a:r>
            <a:r>
              <a:rPr lang="en-US" altLang="zh-CN" sz="3200" dirty="0" smtClean="0"/>
              <a:t>is used to efficiently solve the advection transport problem of non-negative thermodynamic variables (such as liquid water or water vapor) in atmospheric dynamics model.</a:t>
            </a:r>
          </a:p>
          <a:p>
            <a:pPr>
              <a:lnSpc>
                <a:spcPct val="150000"/>
              </a:lnSpc>
            </a:pPr>
            <a:endParaRPr lang="zh-CN" altLang="en-US" sz="3200" dirty="0" smtClean="0"/>
          </a:p>
        </p:txBody>
      </p:sp>
      <p:sp>
        <p:nvSpPr>
          <p:cNvPr id="11" name="矩形 20"/>
          <p:cNvSpPr>
            <a:spLocks noChangeArrowheads="1"/>
          </p:cNvSpPr>
          <p:nvPr/>
        </p:nvSpPr>
        <p:spPr bwMode="auto">
          <a:xfrm>
            <a:off x="1869112" y="14458482"/>
            <a:ext cx="12875587" cy="6001643"/>
          </a:xfrm>
          <a:prstGeom prst="rect">
            <a:avLst/>
          </a:prstGeom>
          <a:noFill/>
          <a:ln w="9525">
            <a:noFill/>
            <a:miter lim="800000"/>
            <a:headEnd/>
            <a:tailEnd/>
          </a:ln>
        </p:spPr>
        <p:txBody>
          <a:bodyPr wrap="square">
            <a:spAutoFit/>
          </a:bodyPr>
          <a:lstStyle/>
          <a:p>
            <a:r>
              <a:rPr lang="en-US" altLang="zh-CN" sz="3200" dirty="0" smtClean="0">
                <a:solidFill>
                  <a:srgbClr val="350BE5"/>
                </a:solidFill>
                <a:latin typeface="宋体" pitchFamily="2" charset="-122"/>
                <a:ea typeface="宋体" pitchFamily="2" charset="-122"/>
              </a:rPr>
              <a:t>Three kinds of positive treatment schemes </a:t>
            </a:r>
            <a:r>
              <a:rPr lang="zh-CN" altLang="en-US" sz="3200" dirty="0" smtClean="0">
                <a:latin typeface="宋体" pitchFamily="2" charset="-122"/>
                <a:ea typeface="宋体" pitchFamily="2" charset="-122"/>
              </a:rPr>
              <a:t>：</a:t>
            </a:r>
            <a:endParaRPr lang="en-US" altLang="zh-CN" sz="3200" dirty="0" smtClean="0">
              <a:latin typeface="宋体" pitchFamily="2" charset="-122"/>
              <a:ea typeface="宋体" pitchFamily="2" charset="-122"/>
            </a:endParaRPr>
          </a:p>
          <a:p>
            <a:r>
              <a:rPr lang="en-US" altLang="zh-CN" sz="3200" dirty="0" smtClean="0">
                <a:latin typeface="宋体" pitchFamily="2" charset="-122"/>
                <a:ea typeface="宋体" pitchFamily="2" charset="-122"/>
              </a:rPr>
              <a:t>    1</a:t>
            </a:r>
            <a:r>
              <a:rPr lang="en-US" altLang="zh-CN" sz="3200" dirty="0" smtClean="0">
                <a:latin typeface="宋体" pitchFamily="2" charset="-122"/>
                <a:ea typeface="宋体" pitchFamily="2" charset="-122"/>
              </a:rPr>
              <a:t>. Introduce constraint conditions and manually erase discontinuity .</a:t>
            </a:r>
            <a:endParaRPr lang="en-US" altLang="zh-CN" sz="3200" dirty="0">
              <a:latin typeface="宋体" pitchFamily="2" charset="-122"/>
              <a:ea typeface="宋体" pitchFamily="2" charset="-122"/>
            </a:endParaRPr>
          </a:p>
          <a:p>
            <a:r>
              <a:rPr lang="en-US" altLang="zh-CN" sz="3200" dirty="0" smtClean="0">
                <a:latin typeface="宋体" pitchFamily="2" charset="-122"/>
                <a:ea typeface="宋体" pitchFamily="2" charset="-122"/>
              </a:rPr>
              <a:t>    2</a:t>
            </a:r>
            <a:r>
              <a:rPr lang="en-US" altLang="zh-CN" sz="3200" dirty="0" smtClean="0">
                <a:latin typeface="宋体" pitchFamily="2" charset="-122"/>
                <a:ea typeface="宋体" pitchFamily="2" charset="-122"/>
              </a:rPr>
              <a:t>. Let's bring in a small quantity, and make a negative </a:t>
            </a:r>
            <a:r>
              <a:rPr lang="en-US" altLang="zh-CN" sz="3200" dirty="0" smtClean="0">
                <a:latin typeface="宋体" pitchFamily="2" charset="-122"/>
                <a:ea typeface="宋体" pitchFamily="2" charset="-122"/>
              </a:rPr>
              <a:t>positive.</a:t>
            </a:r>
            <a:endParaRPr lang="en-US" altLang="zh-CN" sz="3200" dirty="0" smtClean="0">
              <a:latin typeface="宋体" pitchFamily="2" charset="-122"/>
              <a:ea typeface="宋体" pitchFamily="2" charset="-122"/>
            </a:endParaRPr>
          </a:p>
          <a:p>
            <a:r>
              <a:rPr lang="en-US" altLang="zh-CN" sz="3200" dirty="0" smtClean="0">
                <a:solidFill>
                  <a:srgbClr val="350BE5"/>
                </a:solidFill>
                <a:latin typeface="宋体" pitchFamily="2" charset="-122"/>
                <a:ea typeface="宋体" pitchFamily="2" charset="-122"/>
              </a:rPr>
              <a:t>Disadvantages: destroy precision, destroy conservation</a:t>
            </a:r>
            <a:r>
              <a:rPr lang="en-US" altLang="zh-CN" sz="3200" dirty="0" smtClean="0">
                <a:solidFill>
                  <a:srgbClr val="350BE5"/>
                </a:solidFill>
                <a:latin typeface="宋体" pitchFamily="2" charset="-122"/>
                <a:ea typeface="宋体" pitchFamily="2" charset="-122"/>
              </a:rPr>
              <a:t>.</a:t>
            </a:r>
          </a:p>
          <a:p>
            <a:r>
              <a:rPr lang="en-US" altLang="zh-CN" sz="3200" dirty="0" smtClean="0">
                <a:latin typeface="宋体" pitchFamily="2" charset="-122"/>
                <a:ea typeface="宋体" pitchFamily="2" charset="-122"/>
              </a:rPr>
              <a:t>    </a:t>
            </a:r>
            <a:r>
              <a:rPr lang="en-US" altLang="zh-CN" sz="3200" dirty="0" smtClean="0">
                <a:latin typeface="宋体" pitchFamily="2" charset="-122"/>
                <a:ea typeface="宋体" pitchFamily="2" charset="-122"/>
              </a:rPr>
              <a:t>3. </a:t>
            </a:r>
            <a:r>
              <a:rPr lang="en-US" altLang="zh-CN" sz="3200" dirty="0" smtClean="0">
                <a:latin typeface="宋体" pitchFamily="2" charset="-122"/>
                <a:ea typeface="宋体" pitchFamily="2" charset="-122"/>
              </a:rPr>
              <a:t>The convective equation is solved by using a numerical algorithm with guaranteed positive definite, such as MPDATA method, which requires the convective equation to be solved in the premise of guaranteed positive accuracy and conservation, so as to ensure that the numerical solution is always in the invariant set.</a:t>
            </a:r>
            <a:endParaRPr lang="en-US" altLang="zh-CN" sz="3200" dirty="0" smtClean="0">
              <a:latin typeface="宋体" pitchFamily="2" charset="-122"/>
              <a:ea typeface="宋体" pitchFamily="2" charset="-122"/>
            </a:endParaRPr>
          </a:p>
        </p:txBody>
      </p:sp>
      <p:sp>
        <p:nvSpPr>
          <p:cNvPr id="1028" name="Rectangle 4"/>
          <p:cNvSpPr>
            <a:spLocks noChangeArrowheads="1"/>
          </p:cNvSpPr>
          <p:nvPr/>
        </p:nvSpPr>
        <p:spPr bwMode="auto">
          <a:xfrm>
            <a:off x="0" y="0"/>
            <a:ext cx="32399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27" name="Object 3"/>
          <p:cNvGraphicFramePr>
            <a:graphicFrameLocks noChangeAspect="1"/>
          </p:cNvGraphicFramePr>
          <p:nvPr/>
        </p:nvGraphicFramePr>
        <p:xfrm>
          <a:off x="3760788" y="20302538"/>
          <a:ext cx="7953375" cy="925512"/>
        </p:xfrm>
        <a:graphic>
          <a:graphicData uri="http://schemas.openxmlformats.org/presentationml/2006/ole">
            <p:oleObj spid="_x0000_s1027" name="Equation" r:id="rId3" imgW="3022560" imgH="355320" progId="Equation.DSMT4">
              <p:embed/>
            </p:oleObj>
          </a:graphicData>
        </a:graphic>
      </p:graphicFrame>
      <p:sp>
        <p:nvSpPr>
          <p:cNvPr id="18" name="矩形 17">
            <a:extLst>
              <a:ext uri="{FF2B5EF4-FFF2-40B4-BE49-F238E27FC236}">
                <a16:creationId xmlns:a16="http://schemas.microsoft.com/office/drawing/2014/main" xmlns="" id="{E0679A6F-EF47-429D-AAB4-C68389A447E6}"/>
              </a:ext>
            </a:extLst>
          </p:cNvPr>
          <p:cNvSpPr/>
          <p:nvPr/>
        </p:nvSpPr>
        <p:spPr>
          <a:xfrm>
            <a:off x="4488568" y="26889260"/>
            <a:ext cx="7965579" cy="707886"/>
          </a:xfrm>
          <a:prstGeom prst="rect">
            <a:avLst/>
          </a:prstGeom>
        </p:spPr>
        <p:txBody>
          <a:bodyPr wrap="none">
            <a:spAutoFit/>
          </a:bodyPr>
          <a:lstStyle/>
          <a:p>
            <a:pPr algn="ctr"/>
            <a:r>
              <a:rPr lang="en-US" altLang="zh-CN" sz="4000" dirty="0" smtClean="0">
                <a:latin typeface="微软雅黑" panose="020B0503020204020204" pitchFamily="34" charset="-122"/>
                <a:ea typeface="微软雅黑" panose="020B0503020204020204" pitchFamily="34" charset="-122"/>
              </a:rPr>
              <a:t>Methods and theoretical results</a:t>
            </a:r>
            <a:endParaRPr lang="zh-CN" altLang="en-US" sz="4000" dirty="0"/>
          </a:p>
        </p:txBody>
      </p:sp>
      <p:sp>
        <p:nvSpPr>
          <p:cNvPr id="19" name="Rectangle 11"/>
          <p:cNvSpPr>
            <a:spLocks noChangeArrowheads="1"/>
          </p:cNvSpPr>
          <p:nvPr/>
        </p:nvSpPr>
        <p:spPr bwMode="auto">
          <a:xfrm>
            <a:off x="1662031" y="27699414"/>
            <a:ext cx="13454144" cy="2160591"/>
          </a:xfrm>
          <a:prstGeom prst="rect">
            <a:avLst/>
          </a:prstGeom>
          <a:noFill/>
          <a:ln w="9525" algn="ctr">
            <a:noFill/>
            <a:miter lim="800000"/>
            <a:headEnd/>
            <a:tailEnd/>
          </a:ln>
        </p:spPr>
        <p:txBody>
          <a:bodyPr wrap="square" anchor="ctr">
            <a:spAutoFit/>
          </a:bodyPr>
          <a:lstStyle/>
          <a:p>
            <a:pPr>
              <a:spcBef>
                <a:spcPct val="20000"/>
              </a:spcBef>
            </a:pPr>
            <a:r>
              <a:rPr lang="en-US" altLang="zh-CN" sz="3200" dirty="0" smtClean="0">
                <a:latin typeface="宋体" pitchFamily="2" charset="-122"/>
                <a:ea typeface="宋体" pitchFamily="2" charset="-122"/>
              </a:rPr>
              <a:t>For non-uniform grid, the traditional MPDATA method should be improved in two aspects </a:t>
            </a:r>
            <a:r>
              <a:rPr lang="zh-CN" altLang="en-US" sz="3200" dirty="0" smtClean="0">
                <a:solidFill>
                  <a:schemeClr val="tx1"/>
                </a:solidFill>
                <a:latin typeface="宋体" pitchFamily="2" charset="-122"/>
                <a:ea typeface="宋体" pitchFamily="2" charset="-122"/>
              </a:rPr>
              <a:t>：</a:t>
            </a:r>
            <a:endParaRPr lang="en-US" altLang="zh-CN" sz="3200" dirty="0" smtClean="0">
              <a:solidFill>
                <a:schemeClr val="tx1"/>
              </a:solidFill>
              <a:latin typeface="宋体" pitchFamily="2" charset="-122"/>
              <a:ea typeface="宋体" pitchFamily="2" charset="-122"/>
            </a:endParaRPr>
          </a:p>
          <a:p>
            <a:pPr>
              <a:spcBef>
                <a:spcPct val="20000"/>
              </a:spcBef>
            </a:pPr>
            <a:r>
              <a:rPr lang="en-US" altLang="zh-CN" sz="3200" dirty="0" smtClean="0">
                <a:solidFill>
                  <a:srgbClr val="0000FF"/>
                </a:solidFill>
                <a:latin typeface="宋体" pitchFamily="2" charset="-122"/>
                <a:ea typeface="宋体" pitchFamily="2" charset="-122"/>
              </a:rPr>
              <a:t> 1</a:t>
            </a:r>
            <a:r>
              <a:rPr lang="en-US" altLang="zh-CN" sz="3200" dirty="0" smtClean="0">
                <a:solidFill>
                  <a:srgbClr val="0000FF"/>
                </a:solidFill>
                <a:latin typeface="宋体" pitchFamily="2" charset="-122"/>
                <a:ea typeface="宋体" pitchFamily="2" charset="-122"/>
              </a:rPr>
              <a:t>. The calculation of the derivative at the boundary should be applied to the non-uniform grid</a:t>
            </a:r>
            <a:endParaRPr lang="en-US" altLang="zh-CN" sz="3600" dirty="0" smtClean="0">
              <a:solidFill>
                <a:srgbClr val="0000FF"/>
              </a:solidFill>
              <a:latin typeface="宋体" pitchFamily="2" charset="-122"/>
              <a:ea typeface="宋体" pitchFamily="2" charset="-122"/>
            </a:endParaRPr>
          </a:p>
        </p:txBody>
      </p:sp>
      <p:graphicFrame>
        <p:nvGraphicFramePr>
          <p:cNvPr id="1029" name="Object 5"/>
          <p:cNvGraphicFramePr>
            <a:graphicFrameLocks noChangeAspect="1"/>
          </p:cNvGraphicFramePr>
          <p:nvPr/>
        </p:nvGraphicFramePr>
        <p:xfrm>
          <a:off x="6048375" y="13630275"/>
          <a:ext cx="3116263" cy="1085850"/>
        </p:xfrm>
        <a:graphic>
          <a:graphicData uri="http://schemas.openxmlformats.org/presentationml/2006/ole">
            <p:oleObj spid="_x0000_s1029" name="Equation" r:id="rId4" imgW="1130040" imgH="393480" progId="Equation.DSMT4">
              <p:embed/>
            </p:oleObj>
          </a:graphicData>
        </a:graphic>
      </p:graphicFrame>
      <p:grpSp>
        <p:nvGrpSpPr>
          <p:cNvPr id="26" name="Group 8"/>
          <p:cNvGrpSpPr/>
          <p:nvPr/>
        </p:nvGrpSpPr>
        <p:grpSpPr>
          <a:xfrm>
            <a:off x="4252004" y="22259925"/>
            <a:ext cx="6406471" cy="3781425"/>
            <a:chOff x="4465983" y="786774"/>
            <a:chExt cx="7528726" cy="5651133"/>
          </a:xfrm>
        </p:grpSpPr>
        <p:pic>
          <p:nvPicPr>
            <p:cNvPr id="27" name="图片 3"/>
            <p:cNvPicPr/>
            <p:nvPr/>
          </p:nvPicPr>
          <p:blipFill>
            <a:blip r:embed="rId5">
              <a:extLst>
                <a:ext uri="{28A0092B-C50C-407E-A947-70E740481C1C}">
                  <a14:useLocalDpi xmlns="" xmlns:a14="http://schemas.microsoft.com/office/drawing/2010/main" val="0"/>
                </a:ext>
              </a:extLst>
            </a:blip>
            <a:stretch>
              <a:fillRect/>
            </a:stretch>
          </p:blipFill>
          <p:spPr>
            <a:xfrm>
              <a:off x="8315616" y="2582022"/>
              <a:ext cx="3679093" cy="3817151"/>
            </a:xfrm>
            <a:prstGeom prst="rect">
              <a:avLst/>
            </a:prstGeom>
          </p:spPr>
        </p:pic>
        <p:grpSp>
          <p:nvGrpSpPr>
            <p:cNvPr id="28" name="Group 6"/>
            <p:cNvGrpSpPr/>
            <p:nvPr/>
          </p:nvGrpSpPr>
          <p:grpSpPr>
            <a:xfrm>
              <a:off x="4465983" y="786774"/>
              <a:ext cx="6228928" cy="5651133"/>
              <a:chOff x="4465983" y="786774"/>
              <a:chExt cx="6228928" cy="5651133"/>
            </a:xfrm>
          </p:grpSpPr>
          <p:pic>
            <p:nvPicPr>
              <p:cNvPr id="29" name="图片 28"/>
              <p:cNvPicPr/>
              <p:nvPr/>
            </p:nvPicPr>
            <p:blipFill>
              <a:blip r:embed="rId6">
                <a:extLst>
                  <a:ext uri="{28A0092B-C50C-407E-A947-70E740481C1C}">
                    <a14:useLocalDpi xmlns="" xmlns:a14="http://schemas.microsoft.com/office/drawing/2010/main" val="0"/>
                  </a:ext>
                </a:extLst>
              </a:blip>
              <a:stretch>
                <a:fillRect/>
              </a:stretch>
            </p:blipFill>
            <p:spPr>
              <a:xfrm>
                <a:off x="4465983" y="2582022"/>
                <a:ext cx="3849632" cy="3855885"/>
              </a:xfrm>
              <a:prstGeom prst="rect">
                <a:avLst/>
              </a:prstGeom>
              <a:blipFill>
                <a:blip r:embed="rId7"/>
                <a:tile tx="0" ty="0" sx="100000" sy="100000" flip="none" algn="tl"/>
              </a:blipFill>
            </p:spPr>
          </p:pic>
          <p:pic>
            <p:nvPicPr>
              <p:cNvPr id="30" name="Picture 5"/>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6794484" y="940340"/>
                <a:ext cx="1110153" cy="971384"/>
              </a:xfrm>
              <a:prstGeom prst="rect">
                <a:avLst/>
              </a:prstGeom>
            </p:spPr>
          </p:pic>
          <p:cxnSp>
            <p:nvCxnSpPr>
              <p:cNvPr id="31" name="Straight Connector 7"/>
              <p:cNvCxnSpPr/>
              <p:nvPr/>
            </p:nvCxnSpPr>
            <p:spPr>
              <a:xfrm flipV="1">
                <a:off x="5950225" y="1022929"/>
                <a:ext cx="844256" cy="34676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14"/>
              <p:cNvCxnSpPr/>
              <p:nvPr/>
            </p:nvCxnSpPr>
            <p:spPr>
              <a:xfrm flipH="1">
                <a:off x="6281532" y="1911724"/>
                <a:ext cx="1623104" cy="259824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33" name="Picture 16"/>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9615411" y="786774"/>
                <a:ext cx="1079500" cy="1079500"/>
              </a:xfrm>
              <a:prstGeom prst="rect">
                <a:avLst/>
              </a:prstGeom>
            </p:spPr>
          </p:pic>
          <p:cxnSp>
            <p:nvCxnSpPr>
              <p:cNvPr id="34" name="Straight Connector 18"/>
              <p:cNvCxnSpPr/>
              <p:nvPr/>
            </p:nvCxnSpPr>
            <p:spPr>
              <a:xfrm flipV="1">
                <a:off x="9008534" y="1758157"/>
                <a:ext cx="606879" cy="237357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5" name="Straight Connector 20"/>
              <p:cNvCxnSpPr/>
              <p:nvPr/>
            </p:nvCxnSpPr>
            <p:spPr>
              <a:xfrm flipV="1">
                <a:off x="9274925" y="1758157"/>
                <a:ext cx="1189875" cy="2475176"/>
              </a:xfrm>
              <a:prstGeom prst="line">
                <a:avLst/>
              </a:prstGeom>
              <a:ln w="31750"/>
            </p:spPr>
            <p:style>
              <a:lnRef idx="1">
                <a:schemeClr val="accent1"/>
              </a:lnRef>
              <a:fillRef idx="0">
                <a:schemeClr val="accent1"/>
              </a:fillRef>
              <a:effectRef idx="0">
                <a:schemeClr val="accent1"/>
              </a:effectRef>
              <a:fontRef idx="minor">
                <a:schemeClr val="tx1"/>
              </a:fontRef>
            </p:style>
          </p:cxnSp>
        </p:grpSp>
      </p:grpSp>
      <p:sp>
        <p:nvSpPr>
          <p:cNvPr id="36" name="矩形 20"/>
          <p:cNvSpPr>
            <a:spLocks noChangeArrowheads="1"/>
          </p:cNvSpPr>
          <p:nvPr/>
        </p:nvSpPr>
        <p:spPr bwMode="auto">
          <a:xfrm>
            <a:off x="2002916" y="21095130"/>
            <a:ext cx="12313159" cy="1077218"/>
          </a:xfrm>
          <a:prstGeom prst="rect">
            <a:avLst/>
          </a:prstGeom>
          <a:noFill/>
          <a:ln w="9525">
            <a:noFill/>
            <a:miter lim="800000"/>
            <a:headEnd/>
            <a:tailEnd/>
          </a:ln>
        </p:spPr>
        <p:txBody>
          <a:bodyPr wrap="square">
            <a:spAutoFit/>
          </a:bodyPr>
          <a:lstStyle/>
          <a:p>
            <a:r>
              <a:rPr lang="en-US" altLang="zh-CN" sz="3200" dirty="0" smtClean="0">
                <a:latin typeface="宋体" pitchFamily="2" charset="-122"/>
                <a:ea typeface="宋体" pitchFamily="2" charset="-122"/>
              </a:rPr>
              <a:t>On the other hand, there is currently no uniform grid distribution on the sphere.</a:t>
            </a:r>
            <a:endParaRPr lang="en-US" altLang="zh-CN" sz="3200" dirty="0" smtClean="0">
              <a:latin typeface="宋体" pitchFamily="2" charset="-122"/>
              <a:ea typeface="宋体" pitchFamily="2" charset="-122"/>
            </a:endParaRPr>
          </a:p>
        </p:txBody>
      </p:sp>
      <p:graphicFrame>
        <p:nvGraphicFramePr>
          <p:cNvPr id="38" name="Object 14"/>
          <p:cNvGraphicFramePr>
            <a:graphicFrameLocks noChangeAspect="1"/>
          </p:cNvGraphicFramePr>
          <p:nvPr/>
        </p:nvGraphicFramePr>
        <p:xfrm>
          <a:off x="5240338" y="29719588"/>
          <a:ext cx="4306887" cy="1550987"/>
        </p:xfrm>
        <a:graphic>
          <a:graphicData uri="http://schemas.openxmlformats.org/presentationml/2006/ole">
            <p:oleObj spid="_x0000_s1033" name="Equation" r:id="rId10" imgW="1409400" imgH="507960" progId="Equation.DSMT4">
              <p:embed/>
            </p:oleObj>
          </a:graphicData>
        </a:graphic>
      </p:graphicFrame>
      <p:sp>
        <p:nvSpPr>
          <p:cNvPr id="42" name="矩形 41"/>
          <p:cNvSpPr/>
          <p:nvPr/>
        </p:nvSpPr>
        <p:spPr>
          <a:xfrm>
            <a:off x="1915728" y="31056173"/>
            <a:ext cx="12458857" cy="3785652"/>
          </a:xfrm>
          <a:prstGeom prst="rect">
            <a:avLst/>
          </a:prstGeom>
        </p:spPr>
        <p:txBody>
          <a:bodyPr wrap="square">
            <a:spAutoFit/>
          </a:bodyPr>
          <a:lstStyle/>
          <a:p>
            <a:pPr>
              <a:lnSpc>
                <a:spcPct val="150000"/>
              </a:lnSpc>
            </a:pPr>
            <a:r>
              <a:rPr lang="en-US" altLang="zh-CN" sz="3200" dirty="0" smtClean="0">
                <a:solidFill>
                  <a:srgbClr val="FF0000"/>
                </a:solidFill>
                <a:latin typeface="宋体" pitchFamily="2" charset="-122"/>
                <a:ea typeface="宋体" pitchFamily="2" charset="-122"/>
              </a:rPr>
              <a:t>Improvement: </a:t>
            </a:r>
            <a:r>
              <a:rPr lang="en-US" altLang="zh-CN" sz="3200" dirty="0" smtClean="0">
                <a:solidFill>
                  <a:srgbClr val="FF0000"/>
                </a:solidFill>
                <a:latin typeface="宋体" pitchFamily="2" charset="-122"/>
                <a:ea typeface="宋体" pitchFamily="2" charset="-122"/>
              </a:rPr>
              <a:t>               will </a:t>
            </a:r>
            <a:r>
              <a:rPr lang="en-US" altLang="zh-CN" sz="3200" dirty="0" smtClean="0">
                <a:solidFill>
                  <a:srgbClr val="FF0000"/>
                </a:solidFill>
                <a:latin typeface="宋体" pitchFamily="2" charset="-122"/>
                <a:ea typeface="宋体" pitchFamily="2" charset="-122"/>
              </a:rPr>
              <a:t>be </a:t>
            </a:r>
            <a:r>
              <a:rPr lang="en-US" altLang="zh-CN" sz="3200" dirty="0" smtClean="0">
                <a:solidFill>
                  <a:srgbClr val="FF0000"/>
                </a:solidFill>
                <a:latin typeface="宋体" pitchFamily="2" charset="-122"/>
                <a:ea typeface="宋体" pitchFamily="2" charset="-122"/>
              </a:rPr>
              <a:t>expanded at        .</a:t>
            </a:r>
            <a:endParaRPr lang="en-US" altLang="zh-CN" sz="3200" dirty="0" smtClean="0">
              <a:solidFill>
                <a:srgbClr val="FF0000"/>
              </a:solidFill>
              <a:latin typeface="宋体" pitchFamily="2" charset="-122"/>
              <a:ea typeface="宋体" pitchFamily="2" charset="-122"/>
            </a:endParaRPr>
          </a:p>
          <a:p>
            <a:pPr>
              <a:lnSpc>
                <a:spcPct val="150000"/>
              </a:lnSpc>
            </a:pPr>
            <a:endParaRPr lang="en-US" altLang="zh-CN" sz="3200" dirty="0" smtClean="0">
              <a:solidFill>
                <a:srgbClr val="FF0000"/>
              </a:solidFill>
              <a:latin typeface="宋体" pitchFamily="2" charset="-122"/>
              <a:ea typeface="宋体" pitchFamily="2" charset="-122"/>
            </a:endParaRPr>
          </a:p>
          <a:p>
            <a:pPr>
              <a:lnSpc>
                <a:spcPct val="150000"/>
              </a:lnSpc>
            </a:pPr>
            <a:endParaRPr lang="en-US" altLang="zh-CN" sz="3200" dirty="0" smtClean="0">
              <a:solidFill>
                <a:srgbClr val="FF0000"/>
              </a:solidFill>
              <a:latin typeface="宋体" pitchFamily="2" charset="-122"/>
              <a:ea typeface="宋体" pitchFamily="2" charset="-122"/>
            </a:endParaRPr>
          </a:p>
          <a:p>
            <a:pPr>
              <a:lnSpc>
                <a:spcPct val="150000"/>
              </a:lnSpc>
            </a:pPr>
            <a:endParaRPr lang="en-US" altLang="zh-CN" sz="3200" dirty="0" smtClean="0">
              <a:solidFill>
                <a:srgbClr val="FF0000"/>
              </a:solidFill>
              <a:latin typeface="宋体" pitchFamily="2" charset="-122"/>
              <a:ea typeface="宋体" pitchFamily="2" charset="-122"/>
            </a:endParaRPr>
          </a:p>
          <a:p>
            <a:pPr>
              <a:lnSpc>
                <a:spcPct val="150000"/>
              </a:lnSpc>
            </a:pPr>
            <a:endParaRPr lang="en-US" altLang="zh-CN" sz="3200" dirty="0" smtClean="0">
              <a:solidFill>
                <a:srgbClr val="FF0000"/>
              </a:solidFill>
              <a:latin typeface="宋体" pitchFamily="2" charset="-122"/>
              <a:ea typeface="宋体" pitchFamily="2" charset="-122"/>
            </a:endParaRPr>
          </a:p>
        </p:txBody>
      </p:sp>
      <p:graphicFrame>
        <p:nvGraphicFramePr>
          <p:cNvPr id="43" name="对象 42"/>
          <p:cNvGraphicFramePr>
            <a:graphicFrameLocks noChangeAspect="1"/>
          </p:cNvGraphicFramePr>
          <p:nvPr/>
        </p:nvGraphicFramePr>
        <p:xfrm>
          <a:off x="4445000" y="31092775"/>
          <a:ext cx="842963" cy="696913"/>
        </p:xfrm>
        <a:graphic>
          <a:graphicData uri="http://schemas.openxmlformats.org/presentationml/2006/ole">
            <p:oleObj spid="_x0000_s1034" name="Equation" r:id="rId11" imgW="291960" imgH="241200" progId="Equation.DSMT4">
              <p:embed/>
            </p:oleObj>
          </a:graphicData>
        </a:graphic>
      </p:graphicFrame>
      <p:graphicFrame>
        <p:nvGraphicFramePr>
          <p:cNvPr id="44" name="对象 43"/>
          <p:cNvGraphicFramePr>
            <a:graphicFrameLocks noChangeAspect="1"/>
          </p:cNvGraphicFramePr>
          <p:nvPr/>
        </p:nvGraphicFramePr>
        <p:xfrm>
          <a:off x="11812588" y="31158190"/>
          <a:ext cx="1033462" cy="666423"/>
        </p:xfrm>
        <a:graphic>
          <a:graphicData uri="http://schemas.openxmlformats.org/presentationml/2006/ole">
            <p:oleObj spid="_x0000_s1035" name="Equation" r:id="rId12" imgW="393480" imgH="253800" progId="Equation.DSMT4">
              <p:embed/>
            </p:oleObj>
          </a:graphicData>
        </a:graphic>
      </p:graphicFrame>
      <p:graphicFrame>
        <p:nvGraphicFramePr>
          <p:cNvPr id="45" name="对象 44"/>
          <p:cNvGraphicFramePr>
            <a:graphicFrameLocks noChangeAspect="1"/>
          </p:cNvGraphicFramePr>
          <p:nvPr/>
        </p:nvGraphicFramePr>
        <p:xfrm>
          <a:off x="4681538" y="37671375"/>
          <a:ext cx="5980112" cy="1331913"/>
        </p:xfrm>
        <a:graphic>
          <a:graphicData uri="http://schemas.openxmlformats.org/presentationml/2006/ole">
            <p:oleObj spid="_x0000_s1036" name="Equation" r:id="rId13" imgW="2108160" imgH="469800" progId="Equation.DSMT4">
              <p:embed/>
            </p:oleObj>
          </a:graphicData>
        </a:graphic>
      </p:graphicFrame>
      <p:graphicFrame>
        <p:nvGraphicFramePr>
          <p:cNvPr id="1042" name="Object 18"/>
          <p:cNvGraphicFramePr>
            <a:graphicFrameLocks noChangeAspect="1"/>
          </p:cNvGraphicFramePr>
          <p:nvPr/>
        </p:nvGraphicFramePr>
        <p:xfrm flipH="1">
          <a:off x="10344150" y="40914667"/>
          <a:ext cx="777875" cy="760383"/>
        </p:xfrm>
        <a:graphic>
          <a:graphicData uri="http://schemas.openxmlformats.org/presentationml/2006/ole">
            <p:oleObj spid="_x0000_s1042" name="Equation" r:id="rId14" imgW="164880" imgH="241200" progId="Equation.DSMT4">
              <p:embed/>
            </p:oleObj>
          </a:graphicData>
        </a:graphic>
      </p:graphicFrame>
      <p:sp>
        <p:nvSpPr>
          <p:cNvPr id="56" name="矩形 55">
            <a:extLst>
              <a:ext uri="{FF2B5EF4-FFF2-40B4-BE49-F238E27FC236}">
                <a16:creationId xmlns:a16="http://schemas.microsoft.com/office/drawing/2014/main" xmlns="" id="{E0679A6F-EF47-429D-AAB4-C68389A447E6}"/>
              </a:ext>
            </a:extLst>
          </p:cNvPr>
          <p:cNvSpPr/>
          <p:nvPr/>
        </p:nvSpPr>
        <p:spPr>
          <a:xfrm>
            <a:off x="17343695" y="17726210"/>
            <a:ext cx="12737162" cy="715581"/>
          </a:xfrm>
          <a:prstGeom prst="rect">
            <a:avLst/>
          </a:prstGeom>
        </p:spPr>
        <p:txBody>
          <a:bodyPr wrap="square">
            <a:spAutoFit/>
          </a:bodyPr>
          <a:lstStyle/>
          <a:p>
            <a:pPr>
              <a:lnSpc>
                <a:spcPct val="150000"/>
              </a:lnSpc>
            </a:pPr>
            <a:r>
              <a:rPr lang="it-IT" altLang="zh-CN" sz="3200" dirty="0" smtClean="0">
                <a:latin typeface="宋体" pitchFamily="2" charset="-122"/>
                <a:ea typeface="宋体" pitchFamily="2" charset="-122"/>
              </a:rPr>
              <a:t>Two-dimensional  </a:t>
            </a:r>
            <a:r>
              <a:rPr lang="it-IT" altLang="zh-CN" sz="3200" dirty="0" smtClean="0">
                <a:latin typeface="宋体" pitchFamily="2" charset="-122"/>
                <a:ea typeface="宋体" pitchFamily="2" charset="-122"/>
              </a:rPr>
              <a:t>MPDATA for non–uniform grid:</a:t>
            </a:r>
            <a:endParaRPr lang="zh-CN" altLang="en-US" sz="3200" dirty="0">
              <a:latin typeface="宋体" pitchFamily="2" charset="-122"/>
              <a:ea typeface="宋体" pitchFamily="2" charset="-122"/>
            </a:endParaRPr>
          </a:p>
        </p:txBody>
      </p:sp>
      <p:graphicFrame>
        <p:nvGraphicFramePr>
          <p:cNvPr id="1045" name="Object 21"/>
          <p:cNvGraphicFramePr>
            <a:graphicFrameLocks noChangeAspect="1"/>
          </p:cNvGraphicFramePr>
          <p:nvPr/>
        </p:nvGraphicFramePr>
        <p:xfrm>
          <a:off x="3698720" y="40547925"/>
          <a:ext cx="682861" cy="503238"/>
        </p:xfrm>
        <a:graphic>
          <a:graphicData uri="http://schemas.openxmlformats.org/presentationml/2006/ole">
            <p:oleObj spid="_x0000_s1045" name="Equation" r:id="rId15" imgW="126720" imgH="139680" progId="Equation.DSMT4">
              <p:embed/>
            </p:oleObj>
          </a:graphicData>
        </a:graphic>
      </p:graphicFrame>
      <p:graphicFrame>
        <p:nvGraphicFramePr>
          <p:cNvPr id="63" name="对象 62"/>
          <p:cNvGraphicFramePr>
            <a:graphicFrameLocks noChangeAspect="1"/>
          </p:cNvGraphicFramePr>
          <p:nvPr/>
        </p:nvGraphicFramePr>
        <p:xfrm>
          <a:off x="19550063" y="18869025"/>
          <a:ext cx="7502525" cy="2697163"/>
        </p:xfrm>
        <a:graphic>
          <a:graphicData uri="http://schemas.openxmlformats.org/presentationml/2006/ole">
            <p:oleObj spid="_x0000_s1046" name="Equation" r:id="rId16" imgW="2755800" imgH="990360" progId="Equation.DSMT4">
              <p:embed/>
            </p:oleObj>
          </a:graphicData>
        </a:graphic>
      </p:graphicFrame>
      <p:sp>
        <p:nvSpPr>
          <p:cNvPr id="64" name="矩形 63">
            <a:extLst>
              <a:ext uri="{FF2B5EF4-FFF2-40B4-BE49-F238E27FC236}">
                <a16:creationId xmlns:a16="http://schemas.microsoft.com/office/drawing/2014/main" xmlns="" id="{E0679A6F-EF47-429D-AAB4-C68389A447E6}"/>
              </a:ext>
            </a:extLst>
          </p:cNvPr>
          <p:cNvSpPr/>
          <p:nvPr/>
        </p:nvSpPr>
        <p:spPr>
          <a:xfrm>
            <a:off x="17400845" y="21183785"/>
            <a:ext cx="12737162" cy="715581"/>
          </a:xfrm>
          <a:prstGeom prst="rect">
            <a:avLst/>
          </a:prstGeom>
        </p:spPr>
        <p:txBody>
          <a:bodyPr wrap="square">
            <a:spAutoFit/>
          </a:bodyPr>
          <a:lstStyle/>
          <a:p>
            <a:pPr>
              <a:lnSpc>
                <a:spcPct val="150000"/>
              </a:lnSpc>
            </a:pPr>
            <a:r>
              <a:rPr lang="en-US" altLang="zh-CN" sz="3200" dirty="0" smtClean="0">
                <a:latin typeface="宋体" pitchFamily="2" charset="-122"/>
                <a:ea typeface="宋体" pitchFamily="2" charset="-122"/>
              </a:rPr>
              <a:t>where</a:t>
            </a:r>
            <a:r>
              <a:rPr lang="zh-CN" altLang="en-US" sz="3200" dirty="0" smtClean="0">
                <a:latin typeface="宋体" pitchFamily="2" charset="-122"/>
                <a:ea typeface="宋体" pitchFamily="2" charset="-122"/>
              </a:rPr>
              <a:t>：</a:t>
            </a:r>
            <a:endParaRPr lang="zh-CN" altLang="en-US" sz="3200" dirty="0">
              <a:latin typeface="宋体" pitchFamily="2" charset="-122"/>
              <a:ea typeface="宋体" pitchFamily="2" charset="-122"/>
            </a:endParaRPr>
          </a:p>
        </p:txBody>
      </p:sp>
      <p:graphicFrame>
        <p:nvGraphicFramePr>
          <p:cNvPr id="1047" name="Object 23"/>
          <p:cNvGraphicFramePr>
            <a:graphicFrameLocks noChangeAspect="1"/>
          </p:cNvGraphicFramePr>
          <p:nvPr/>
        </p:nvGraphicFramePr>
        <p:xfrm>
          <a:off x="17697450" y="22129750"/>
          <a:ext cx="12552363" cy="1520825"/>
        </p:xfrm>
        <a:graphic>
          <a:graphicData uri="http://schemas.openxmlformats.org/presentationml/2006/ole">
            <p:oleObj spid="_x0000_s1047" name="Equation" r:id="rId17" imgW="4609800" imgH="558720" progId="Equation.DSMT4">
              <p:embed/>
            </p:oleObj>
          </a:graphicData>
        </a:graphic>
      </p:graphicFrame>
      <p:graphicFrame>
        <p:nvGraphicFramePr>
          <p:cNvPr id="1052" name="Object 28"/>
          <p:cNvGraphicFramePr>
            <a:graphicFrameLocks noChangeAspect="1"/>
          </p:cNvGraphicFramePr>
          <p:nvPr/>
        </p:nvGraphicFramePr>
        <p:xfrm>
          <a:off x="5307013" y="31219775"/>
          <a:ext cx="2124075" cy="587375"/>
        </p:xfrm>
        <a:graphic>
          <a:graphicData uri="http://schemas.openxmlformats.org/presentationml/2006/ole">
            <p:oleObj spid="_x0000_s1052" name="Equation" r:id="rId18" imgW="736560" imgH="203040" progId="Equation.DSMT4">
              <p:embed/>
            </p:oleObj>
          </a:graphicData>
        </a:graphic>
      </p:graphicFrame>
      <p:sp>
        <p:nvSpPr>
          <p:cNvPr id="74" name="圆角矩形 73"/>
          <p:cNvSpPr/>
          <p:nvPr/>
        </p:nvSpPr>
        <p:spPr>
          <a:xfrm>
            <a:off x="17211673" y="27974925"/>
            <a:ext cx="13468352" cy="904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xmlns="" id="{E0679A6F-EF47-429D-AAB4-C68389A447E6}"/>
              </a:ext>
            </a:extLst>
          </p:cNvPr>
          <p:cNvSpPr/>
          <p:nvPr/>
        </p:nvSpPr>
        <p:spPr>
          <a:xfrm>
            <a:off x="22386043" y="28098935"/>
            <a:ext cx="3869714" cy="707886"/>
          </a:xfrm>
          <a:prstGeom prst="rect">
            <a:avLst/>
          </a:prstGeom>
        </p:spPr>
        <p:txBody>
          <a:bodyPr wrap="none">
            <a:spAutoFit/>
          </a:bodyPr>
          <a:lstStyle/>
          <a:p>
            <a:pPr algn="ctr"/>
            <a:r>
              <a:rPr lang="en-US" altLang="zh-CN" sz="4000" dirty="0" smtClean="0"/>
              <a:t>Simulation </a:t>
            </a:r>
            <a:r>
              <a:rPr lang="en-US" altLang="zh-CN" sz="4000" dirty="0" smtClean="0"/>
              <a:t>results</a:t>
            </a:r>
            <a:endParaRPr lang="zh-CN" altLang="en-US" sz="4000" dirty="0"/>
          </a:p>
        </p:txBody>
      </p:sp>
      <p:sp>
        <p:nvSpPr>
          <p:cNvPr id="76" name="矩形 75">
            <a:extLst>
              <a:ext uri="{FF2B5EF4-FFF2-40B4-BE49-F238E27FC236}">
                <a16:creationId xmlns:a16="http://schemas.microsoft.com/office/drawing/2014/main" xmlns="" id="{E0679A6F-EF47-429D-AAB4-C68389A447E6}"/>
              </a:ext>
            </a:extLst>
          </p:cNvPr>
          <p:cNvSpPr/>
          <p:nvPr/>
        </p:nvSpPr>
        <p:spPr>
          <a:xfrm>
            <a:off x="17438944" y="24307985"/>
            <a:ext cx="13244256" cy="2554545"/>
          </a:xfrm>
          <a:prstGeom prst="rect">
            <a:avLst/>
          </a:prstGeom>
        </p:spPr>
        <p:txBody>
          <a:bodyPr wrap="square">
            <a:spAutoFit/>
          </a:bodyPr>
          <a:lstStyle/>
          <a:p>
            <a:r>
              <a:rPr lang="en-US" altLang="zh-CN" sz="3200" b="1" dirty="0" smtClean="0">
                <a:latin typeface="宋体" pitchFamily="2" charset="-122"/>
                <a:ea typeface="宋体" pitchFamily="2" charset="-122"/>
              </a:rPr>
              <a:t>Theorem</a:t>
            </a:r>
            <a:r>
              <a:rPr lang="en-US" altLang="zh-CN" sz="3200" dirty="0" smtClean="0">
                <a:latin typeface="宋体" pitchFamily="2" charset="-122"/>
                <a:ea typeface="宋体" pitchFamily="2" charset="-122"/>
              </a:rPr>
              <a:t>: </a:t>
            </a:r>
            <a:r>
              <a:rPr lang="en-US" altLang="zh-CN" sz="3200" dirty="0" smtClean="0">
                <a:latin typeface="宋体" pitchFamily="2" charset="-122"/>
                <a:ea typeface="宋体" pitchFamily="2" charset="-122"/>
              </a:rPr>
              <a:t>For the compact </a:t>
            </a:r>
            <a:r>
              <a:rPr lang="en-US" altLang="zh-CN" sz="3200" dirty="0" smtClean="0">
                <a:latin typeface="宋体" pitchFamily="2" charset="-122"/>
                <a:ea typeface="宋体" pitchFamily="2" charset="-122"/>
              </a:rPr>
              <a:t>set (2), when the numerical format (3) is used to solve (1), </a:t>
            </a:r>
            <a:r>
              <a:rPr lang="en-US" altLang="zh-CN" sz="3200" dirty="0" smtClean="0">
                <a:latin typeface="宋体" pitchFamily="2" charset="-122"/>
                <a:ea typeface="宋体" pitchFamily="2" charset="-122"/>
              </a:rPr>
              <a:t>if         , </a:t>
            </a:r>
            <a:r>
              <a:rPr lang="en-US" altLang="zh-CN" sz="3200" dirty="0" smtClean="0">
                <a:latin typeface="宋体" pitchFamily="2" charset="-122"/>
                <a:ea typeface="宋体" pitchFamily="2" charset="-122"/>
              </a:rPr>
              <a:t>then if </a:t>
            </a:r>
            <a:r>
              <a:rPr lang="en-US" altLang="zh-CN" sz="3200" dirty="0" smtClean="0">
                <a:latin typeface="宋体" pitchFamily="2" charset="-122"/>
                <a:ea typeface="宋体" pitchFamily="2" charset="-122"/>
              </a:rPr>
              <a:t>        and </a:t>
            </a:r>
            <a:r>
              <a:rPr lang="en-US" altLang="zh-CN" sz="3200" dirty="0" smtClean="0">
                <a:latin typeface="宋体" pitchFamily="2" charset="-122"/>
                <a:ea typeface="宋体" pitchFamily="2" charset="-122"/>
              </a:rPr>
              <a:t>only if</a:t>
            </a:r>
          </a:p>
          <a:p>
            <a:endParaRPr lang="en-US" altLang="zh-CN" sz="3200" dirty="0" smtClean="0">
              <a:latin typeface="宋体" pitchFamily="2" charset="-122"/>
              <a:ea typeface="宋体" pitchFamily="2" charset="-122"/>
            </a:endParaRPr>
          </a:p>
          <a:p>
            <a:endParaRPr lang="en-US" altLang="zh-CN" sz="3200" dirty="0" smtClean="0">
              <a:latin typeface="宋体" pitchFamily="2" charset="-122"/>
              <a:ea typeface="宋体" pitchFamily="2" charset="-122"/>
            </a:endParaRPr>
          </a:p>
          <a:p>
            <a:endParaRPr lang="zh-CN" altLang="en-US" sz="3200" dirty="0">
              <a:latin typeface="宋体" pitchFamily="2" charset="-122"/>
              <a:ea typeface="宋体" pitchFamily="2" charset="-122"/>
            </a:endParaRPr>
          </a:p>
        </p:txBody>
      </p:sp>
      <p:sp>
        <p:nvSpPr>
          <p:cNvPr id="77" name="矩形 76">
            <a:extLst>
              <a:ext uri="{FF2B5EF4-FFF2-40B4-BE49-F238E27FC236}">
                <a16:creationId xmlns:a16="http://schemas.microsoft.com/office/drawing/2014/main" xmlns="" id="{E0679A6F-EF47-429D-AAB4-C68389A447E6}"/>
              </a:ext>
            </a:extLst>
          </p:cNvPr>
          <p:cNvSpPr/>
          <p:nvPr/>
        </p:nvSpPr>
        <p:spPr>
          <a:xfrm>
            <a:off x="12962195" y="13687610"/>
            <a:ext cx="1096705" cy="830997"/>
          </a:xfrm>
          <a:prstGeom prst="rect">
            <a:avLst/>
          </a:prstGeom>
        </p:spPr>
        <p:txBody>
          <a:bodyPr wrap="square">
            <a:spAutoFit/>
          </a:bodyPr>
          <a:lstStyle/>
          <a:p>
            <a:pPr>
              <a:lnSpc>
                <a:spcPct val="150000"/>
              </a:lnSpc>
            </a:pPr>
            <a:r>
              <a:rPr lang="zh-CN" altLang="en-US" sz="3200" dirty="0" smtClean="0">
                <a:latin typeface="宋体" pitchFamily="2" charset="-122"/>
                <a:ea typeface="宋体" pitchFamily="2" charset="-122"/>
              </a:rPr>
              <a:t>（</a:t>
            </a:r>
            <a:r>
              <a:rPr lang="en-US" altLang="zh-CN" sz="3200" dirty="0" smtClean="0">
                <a:latin typeface="宋体" pitchFamily="2" charset="-122"/>
                <a:ea typeface="宋体" pitchFamily="2" charset="-122"/>
              </a:rPr>
              <a:t>1</a:t>
            </a:r>
            <a:r>
              <a:rPr lang="zh-CN" altLang="en-US" sz="3200" dirty="0" smtClean="0">
                <a:latin typeface="宋体" pitchFamily="2" charset="-122"/>
                <a:ea typeface="宋体" pitchFamily="2" charset="-122"/>
              </a:rPr>
              <a:t>）</a:t>
            </a:r>
            <a:endParaRPr lang="zh-CN" altLang="en-US" sz="3200" dirty="0">
              <a:latin typeface="宋体" pitchFamily="2" charset="-122"/>
              <a:ea typeface="宋体" pitchFamily="2" charset="-122"/>
            </a:endParaRPr>
          </a:p>
        </p:txBody>
      </p:sp>
      <p:sp>
        <p:nvSpPr>
          <p:cNvPr id="78" name="矩形 77">
            <a:extLst>
              <a:ext uri="{FF2B5EF4-FFF2-40B4-BE49-F238E27FC236}">
                <a16:creationId xmlns:a16="http://schemas.microsoft.com/office/drawing/2014/main" xmlns="" id="{E0679A6F-EF47-429D-AAB4-C68389A447E6}"/>
              </a:ext>
            </a:extLst>
          </p:cNvPr>
          <p:cNvSpPr/>
          <p:nvPr/>
        </p:nvSpPr>
        <p:spPr>
          <a:xfrm>
            <a:off x="28802270" y="19659600"/>
            <a:ext cx="1372930" cy="715581"/>
          </a:xfrm>
          <a:prstGeom prst="rect">
            <a:avLst/>
          </a:prstGeom>
        </p:spPr>
        <p:txBody>
          <a:bodyPr wrap="square">
            <a:spAutoFit/>
          </a:bodyPr>
          <a:lstStyle/>
          <a:p>
            <a:pPr>
              <a:lnSpc>
                <a:spcPct val="150000"/>
              </a:lnSpc>
            </a:pPr>
            <a:r>
              <a:rPr lang="zh-CN" altLang="en-US" sz="3200" dirty="0" smtClean="0">
                <a:latin typeface="宋体" pitchFamily="2" charset="-122"/>
                <a:ea typeface="宋体" pitchFamily="2" charset="-122"/>
              </a:rPr>
              <a:t>（</a:t>
            </a:r>
            <a:r>
              <a:rPr lang="en-US" altLang="zh-CN" sz="3200" dirty="0" smtClean="0">
                <a:latin typeface="宋体" pitchFamily="2" charset="-122"/>
                <a:ea typeface="宋体" pitchFamily="2" charset="-122"/>
              </a:rPr>
              <a:t>3</a:t>
            </a:r>
            <a:r>
              <a:rPr lang="zh-CN" altLang="en-US" sz="3200" dirty="0" smtClean="0">
                <a:latin typeface="宋体" pitchFamily="2" charset="-122"/>
                <a:ea typeface="宋体" pitchFamily="2" charset="-122"/>
              </a:rPr>
              <a:t>）</a:t>
            </a:r>
            <a:endParaRPr lang="zh-CN" altLang="en-US" sz="3200" dirty="0">
              <a:latin typeface="宋体" pitchFamily="2" charset="-122"/>
              <a:ea typeface="宋体" pitchFamily="2" charset="-122"/>
            </a:endParaRPr>
          </a:p>
        </p:txBody>
      </p:sp>
      <p:sp>
        <p:nvSpPr>
          <p:cNvPr id="79" name="矩形 78">
            <a:extLst>
              <a:ext uri="{FF2B5EF4-FFF2-40B4-BE49-F238E27FC236}">
                <a16:creationId xmlns:a16="http://schemas.microsoft.com/office/drawing/2014/main" xmlns="" id="{E0679A6F-EF47-429D-AAB4-C68389A447E6}"/>
              </a:ext>
            </a:extLst>
          </p:cNvPr>
          <p:cNvSpPr/>
          <p:nvPr/>
        </p:nvSpPr>
        <p:spPr>
          <a:xfrm>
            <a:off x="17438945" y="23450735"/>
            <a:ext cx="12737162" cy="715581"/>
          </a:xfrm>
          <a:prstGeom prst="rect">
            <a:avLst/>
          </a:prstGeom>
        </p:spPr>
        <p:txBody>
          <a:bodyPr wrap="square">
            <a:spAutoFit/>
          </a:bodyPr>
          <a:lstStyle/>
          <a:p>
            <a:pPr>
              <a:lnSpc>
                <a:spcPct val="150000"/>
              </a:lnSpc>
            </a:pPr>
            <a:r>
              <a:rPr lang="en-US" altLang="zh-CN" sz="3200" dirty="0" smtClean="0">
                <a:solidFill>
                  <a:srgbClr val="FF0000"/>
                </a:solidFill>
                <a:latin typeface="宋体" pitchFamily="2" charset="-122"/>
                <a:ea typeface="宋体" pitchFamily="2" charset="-122"/>
              </a:rPr>
              <a:t>The theoretical results </a:t>
            </a:r>
            <a:r>
              <a:rPr lang="zh-CN" altLang="en-US" sz="3200" dirty="0" smtClean="0">
                <a:latin typeface="宋体" pitchFamily="2" charset="-122"/>
                <a:ea typeface="宋体" pitchFamily="2" charset="-122"/>
              </a:rPr>
              <a:t>：</a:t>
            </a:r>
            <a:endParaRPr lang="zh-CN" altLang="en-US" sz="3200" dirty="0">
              <a:latin typeface="宋体" pitchFamily="2" charset="-122"/>
              <a:ea typeface="宋体" pitchFamily="2" charset="-122"/>
            </a:endParaRPr>
          </a:p>
        </p:txBody>
      </p:sp>
      <p:sp>
        <p:nvSpPr>
          <p:cNvPr id="80" name="矩形 79">
            <a:extLst>
              <a:ext uri="{FF2B5EF4-FFF2-40B4-BE49-F238E27FC236}">
                <a16:creationId xmlns:a16="http://schemas.microsoft.com/office/drawing/2014/main" xmlns="" id="{E0679A6F-EF47-429D-AAB4-C68389A447E6}"/>
              </a:ext>
            </a:extLst>
          </p:cNvPr>
          <p:cNvSpPr/>
          <p:nvPr/>
        </p:nvSpPr>
        <p:spPr>
          <a:xfrm>
            <a:off x="12943145" y="20297960"/>
            <a:ext cx="1096705" cy="715581"/>
          </a:xfrm>
          <a:prstGeom prst="rect">
            <a:avLst/>
          </a:prstGeom>
        </p:spPr>
        <p:txBody>
          <a:bodyPr wrap="square">
            <a:spAutoFit/>
          </a:bodyPr>
          <a:lstStyle/>
          <a:p>
            <a:pPr>
              <a:lnSpc>
                <a:spcPct val="150000"/>
              </a:lnSpc>
            </a:pPr>
            <a:r>
              <a:rPr lang="zh-CN" altLang="en-US" sz="3200" dirty="0" smtClean="0">
                <a:latin typeface="宋体" pitchFamily="2" charset="-122"/>
                <a:ea typeface="宋体" pitchFamily="2" charset="-122"/>
              </a:rPr>
              <a:t>（</a:t>
            </a:r>
            <a:r>
              <a:rPr lang="en-US" altLang="zh-CN" sz="3200" dirty="0" smtClean="0">
                <a:latin typeface="宋体" pitchFamily="2" charset="-122"/>
                <a:ea typeface="宋体" pitchFamily="2" charset="-122"/>
              </a:rPr>
              <a:t>2</a:t>
            </a:r>
            <a:r>
              <a:rPr lang="zh-CN" altLang="en-US" sz="3200" dirty="0" smtClean="0">
                <a:latin typeface="宋体" pitchFamily="2" charset="-122"/>
                <a:ea typeface="宋体" pitchFamily="2" charset="-122"/>
              </a:rPr>
              <a:t>）</a:t>
            </a:r>
            <a:endParaRPr lang="zh-CN" altLang="en-US" sz="3200" dirty="0">
              <a:latin typeface="宋体" pitchFamily="2" charset="-122"/>
              <a:ea typeface="宋体" pitchFamily="2" charset="-122"/>
            </a:endParaRPr>
          </a:p>
        </p:txBody>
      </p:sp>
      <p:graphicFrame>
        <p:nvGraphicFramePr>
          <p:cNvPr id="1053" name="Object 29"/>
          <p:cNvGraphicFramePr>
            <a:graphicFrameLocks noChangeAspect="1"/>
          </p:cNvGraphicFramePr>
          <p:nvPr/>
        </p:nvGraphicFramePr>
        <p:xfrm>
          <a:off x="22671088" y="24730075"/>
          <a:ext cx="1347787" cy="760413"/>
        </p:xfrm>
        <a:graphic>
          <a:graphicData uri="http://schemas.openxmlformats.org/presentationml/2006/ole">
            <p:oleObj spid="_x0000_s1053" name="Equation" r:id="rId19" imgW="495000" imgH="279360" progId="Equation.DSMT4">
              <p:embed/>
            </p:oleObj>
          </a:graphicData>
        </a:graphic>
      </p:graphicFrame>
      <p:graphicFrame>
        <p:nvGraphicFramePr>
          <p:cNvPr id="1054" name="Object 30"/>
          <p:cNvGraphicFramePr>
            <a:graphicFrameLocks noChangeAspect="1"/>
          </p:cNvGraphicFramePr>
          <p:nvPr/>
        </p:nvGraphicFramePr>
        <p:xfrm>
          <a:off x="26166763" y="24736425"/>
          <a:ext cx="1589087" cy="760413"/>
        </p:xfrm>
        <a:graphic>
          <a:graphicData uri="http://schemas.openxmlformats.org/presentationml/2006/ole">
            <p:oleObj spid="_x0000_s1054" name="Equation" r:id="rId20" imgW="583920" imgH="279360" progId="Equation.DSMT4">
              <p:embed/>
            </p:oleObj>
          </a:graphicData>
        </a:graphic>
      </p:graphicFrame>
      <p:graphicFrame>
        <p:nvGraphicFramePr>
          <p:cNvPr id="1055" name="Object 31"/>
          <p:cNvGraphicFramePr>
            <a:graphicFrameLocks noChangeAspect="1"/>
          </p:cNvGraphicFramePr>
          <p:nvPr/>
        </p:nvGraphicFramePr>
        <p:xfrm>
          <a:off x="19715163" y="25990550"/>
          <a:ext cx="3246437" cy="1866900"/>
        </p:xfrm>
        <a:graphic>
          <a:graphicData uri="http://schemas.openxmlformats.org/presentationml/2006/ole">
            <p:oleObj spid="_x0000_s1055" name="Equation" r:id="rId21" imgW="1193760" imgH="685800" progId="Equation.DSMT4">
              <p:embed/>
            </p:oleObj>
          </a:graphicData>
        </a:graphic>
      </p:graphicFrame>
      <p:sp>
        <p:nvSpPr>
          <p:cNvPr id="84" name="矩形 83">
            <a:extLst>
              <a:ext uri="{FF2B5EF4-FFF2-40B4-BE49-F238E27FC236}">
                <a16:creationId xmlns:a16="http://schemas.microsoft.com/office/drawing/2014/main" xmlns="" id="{E0679A6F-EF47-429D-AAB4-C68389A447E6}"/>
              </a:ext>
            </a:extLst>
          </p:cNvPr>
          <p:cNvSpPr/>
          <p:nvPr/>
        </p:nvSpPr>
        <p:spPr>
          <a:xfrm>
            <a:off x="23220620" y="26298710"/>
            <a:ext cx="1630105" cy="715581"/>
          </a:xfrm>
          <a:prstGeom prst="rect">
            <a:avLst/>
          </a:prstGeom>
        </p:spPr>
        <p:txBody>
          <a:bodyPr wrap="square">
            <a:spAutoFit/>
          </a:bodyPr>
          <a:lstStyle/>
          <a:p>
            <a:pPr>
              <a:lnSpc>
                <a:spcPct val="150000"/>
              </a:lnSpc>
            </a:pPr>
            <a:r>
              <a:rPr lang="en-US" altLang="zh-CN" sz="3200" dirty="0" smtClean="0">
                <a:latin typeface="宋体" pitchFamily="2" charset="-122"/>
                <a:ea typeface="宋体" pitchFamily="2" charset="-122"/>
              </a:rPr>
              <a:t>where</a:t>
            </a:r>
            <a:endParaRPr lang="zh-CN" altLang="en-US" sz="3200" dirty="0">
              <a:latin typeface="宋体" pitchFamily="2" charset="-122"/>
              <a:ea typeface="宋体" pitchFamily="2" charset="-122"/>
            </a:endParaRPr>
          </a:p>
        </p:txBody>
      </p:sp>
      <p:graphicFrame>
        <p:nvGraphicFramePr>
          <p:cNvPr id="1056" name="Object 32"/>
          <p:cNvGraphicFramePr>
            <a:graphicFrameLocks noChangeAspect="1"/>
          </p:cNvGraphicFramePr>
          <p:nvPr/>
        </p:nvGraphicFramePr>
        <p:xfrm>
          <a:off x="24393525" y="26393775"/>
          <a:ext cx="3178175" cy="863600"/>
        </p:xfrm>
        <a:graphic>
          <a:graphicData uri="http://schemas.openxmlformats.org/presentationml/2006/ole">
            <p:oleObj spid="_x0000_s1056" name="Equation" r:id="rId22" imgW="1168200" imgH="317160" progId="Equation.DSMT4">
              <p:embed/>
            </p:oleObj>
          </a:graphicData>
        </a:graphic>
      </p:graphicFrame>
      <p:sp>
        <p:nvSpPr>
          <p:cNvPr id="86" name="矩形 85">
            <a:extLst>
              <a:ext uri="{FF2B5EF4-FFF2-40B4-BE49-F238E27FC236}">
                <a16:creationId xmlns:a16="http://schemas.microsoft.com/office/drawing/2014/main" xmlns="" id="{E0679A6F-EF47-429D-AAB4-C68389A447E6}"/>
              </a:ext>
            </a:extLst>
          </p:cNvPr>
          <p:cNvSpPr/>
          <p:nvPr/>
        </p:nvSpPr>
        <p:spPr>
          <a:xfrm>
            <a:off x="16900096" y="29372571"/>
            <a:ext cx="9369854" cy="1077218"/>
          </a:xfrm>
          <a:prstGeom prst="rect">
            <a:avLst/>
          </a:prstGeom>
        </p:spPr>
        <p:txBody>
          <a:bodyPr wrap="square">
            <a:spAutoFit/>
          </a:bodyPr>
          <a:lstStyle/>
          <a:p>
            <a:r>
              <a:rPr lang="en-US" altLang="zh-CN" sz="3200" dirty="0" smtClean="0">
                <a:latin typeface="宋体" pitchFamily="2" charset="-122"/>
                <a:ea typeface="宋体" pitchFamily="2" charset="-122"/>
              </a:rPr>
              <a:t>The initial value of </a:t>
            </a:r>
            <a:endParaRPr lang="en-US" altLang="zh-CN" sz="3200" dirty="0" smtClean="0">
              <a:latin typeface="宋体" pitchFamily="2" charset="-122"/>
              <a:ea typeface="宋体" pitchFamily="2" charset="-122"/>
            </a:endParaRPr>
          </a:p>
          <a:p>
            <a:r>
              <a:rPr lang="en-US" altLang="zh-CN" sz="3200" dirty="0" smtClean="0">
                <a:latin typeface="宋体" pitchFamily="2" charset="-122"/>
                <a:ea typeface="宋体" pitchFamily="2" charset="-122"/>
              </a:rPr>
              <a:t>the test:</a:t>
            </a:r>
            <a:endParaRPr lang="zh-CN" altLang="en-US" sz="3200" dirty="0">
              <a:latin typeface="宋体" pitchFamily="2" charset="-122"/>
              <a:ea typeface="宋体" pitchFamily="2" charset="-122"/>
            </a:endParaRPr>
          </a:p>
        </p:txBody>
      </p:sp>
      <p:graphicFrame>
        <p:nvGraphicFramePr>
          <p:cNvPr id="1057" name="Object 33"/>
          <p:cNvGraphicFramePr>
            <a:graphicFrameLocks noChangeAspect="1"/>
          </p:cNvGraphicFramePr>
          <p:nvPr/>
        </p:nvGraphicFramePr>
        <p:xfrm>
          <a:off x="16751300" y="30670500"/>
          <a:ext cx="4214813" cy="1384300"/>
        </p:xfrm>
        <a:graphic>
          <a:graphicData uri="http://schemas.openxmlformats.org/presentationml/2006/ole">
            <p:oleObj spid="_x0000_s1057" name="Equation" r:id="rId23" imgW="1549080" imgH="507960" progId="Equation.DSMT4">
              <p:embed/>
            </p:oleObj>
          </a:graphicData>
        </a:graphic>
      </p:graphicFrame>
      <p:sp>
        <p:nvSpPr>
          <p:cNvPr id="88" name="矩形 20"/>
          <p:cNvSpPr>
            <a:spLocks noChangeArrowheads="1"/>
          </p:cNvSpPr>
          <p:nvPr/>
        </p:nvSpPr>
        <p:spPr bwMode="auto">
          <a:xfrm>
            <a:off x="3974591" y="26010030"/>
            <a:ext cx="7817359" cy="584775"/>
          </a:xfrm>
          <a:prstGeom prst="rect">
            <a:avLst/>
          </a:prstGeom>
          <a:noFill/>
          <a:ln w="9525">
            <a:noFill/>
            <a:miter lim="800000"/>
            <a:headEnd/>
            <a:tailEnd/>
          </a:ln>
        </p:spPr>
        <p:txBody>
          <a:bodyPr wrap="square">
            <a:spAutoFit/>
          </a:bodyPr>
          <a:lstStyle/>
          <a:p>
            <a:r>
              <a:rPr lang="en-US" altLang="zh-CN" sz="3200" dirty="0" smtClean="0">
                <a:latin typeface="宋体" pitchFamily="2" charset="-122"/>
                <a:ea typeface="宋体" pitchFamily="2" charset="-122"/>
              </a:rPr>
              <a:t>Fig. 1. Spherical unstructured mesh.</a:t>
            </a:r>
          </a:p>
        </p:txBody>
      </p:sp>
      <p:pic>
        <p:nvPicPr>
          <p:cNvPr id="1060" name="Picture 36" descr="C:\Users\yxp\Desktop\4.gif"/>
          <p:cNvPicPr>
            <a:picLocks noChangeAspect="1" noChangeArrowheads="1"/>
          </p:cNvPicPr>
          <p:nvPr/>
        </p:nvPicPr>
        <p:blipFill>
          <a:blip r:embed="rId24"/>
          <a:srcRect/>
          <a:stretch>
            <a:fillRect/>
          </a:stretch>
        </p:blipFill>
        <p:spPr bwMode="auto">
          <a:xfrm>
            <a:off x="20745450" y="29296842"/>
            <a:ext cx="10420350" cy="6031382"/>
          </a:xfrm>
          <a:prstGeom prst="rect">
            <a:avLst/>
          </a:prstGeom>
          <a:noFill/>
        </p:spPr>
      </p:pic>
      <p:pic>
        <p:nvPicPr>
          <p:cNvPr id="1061" name="Picture 37" descr="C:\Users\yxp\Desktop\5.gif"/>
          <p:cNvPicPr>
            <a:picLocks noChangeAspect="1" noChangeArrowheads="1"/>
          </p:cNvPicPr>
          <p:nvPr/>
        </p:nvPicPr>
        <p:blipFill>
          <a:blip r:embed="rId25"/>
          <a:srcRect/>
          <a:stretch>
            <a:fillRect/>
          </a:stretch>
        </p:blipFill>
        <p:spPr bwMode="auto">
          <a:xfrm>
            <a:off x="17583150" y="35497039"/>
            <a:ext cx="13392150" cy="5965285"/>
          </a:xfrm>
          <a:prstGeom prst="rect">
            <a:avLst/>
          </a:prstGeom>
          <a:noFill/>
        </p:spPr>
      </p:pic>
      <p:sp>
        <p:nvSpPr>
          <p:cNvPr id="93" name="矩形 92">
            <a:extLst>
              <a:ext uri="{FF2B5EF4-FFF2-40B4-BE49-F238E27FC236}">
                <a16:creationId xmlns:a16="http://schemas.microsoft.com/office/drawing/2014/main" xmlns="" id="{E0679A6F-EF47-429D-AAB4-C68389A447E6}"/>
              </a:ext>
            </a:extLst>
          </p:cNvPr>
          <p:cNvSpPr/>
          <p:nvPr/>
        </p:nvSpPr>
        <p:spPr>
          <a:xfrm>
            <a:off x="16766746" y="32496771"/>
            <a:ext cx="9369854" cy="2062103"/>
          </a:xfrm>
          <a:prstGeom prst="rect">
            <a:avLst/>
          </a:prstGeom>
        </p:spPr>
        <p:txBody>
          <a:bodyPr wrap="square">
            <a:spAutoFit/>
          </a:bodyPr>
          <a:lstStyle/>
          <a:p>
            <a:r>
              <a:rPr lang="en-US" altLang="zh-CN" sz="3200" dirty="0" smtClean="0">
                <a:latin typeface="宋体" pitchFamily="2" charset="-122"/>
                <a:ea typeface="宋体" pitchFamily="2" charset="-122"/>
              </a:rPr>
              <a:t>Computational </a:t>
            </a:r>
            <a:r>
              <a:rPr lang="en-US" altLang="zh-CN" sz="3200" dirty="0" smtClean="0">
                <a:latin typeface="宋体" pitchFamily="2" charset="-122"/>
                <a:ea typeface="宋体" pitchFamily="2" charset="-122"/>
              </a:rPr>
              <a:t>domain</a:t>
            </a:r>
            <a:r>
              <a:rPr lang="zh-CN" altLang="en-US" sz="3200" dirty="0" smtClean="0">
                <a:latin typeface="宋体" pitchFamily="2" charset="-122"/>
                <a:ea typeface="宋体" pitchFamily="2" charset="-122"/>
              </a:rPr>
              <a:t>：</a:t>
            </a:r>
            <a:endParaRPr lang="en-US" altLang="zh-CN" sz="3200" dirty="0" smtClean="0">
              <a:latin typeface="宋体" pitchFamily="2" charset="-122"/>
              <a:ea typeface="宋体" pitchFamily="2" charset="-122"/>
            </a:endParaRPr>
          </a:p>
          <a:p>
            <a:endParaRPr lang="en-US" altLang="zh-CN" sz="3200" dirty="0" smtClean="0">
              <a:latin typeface="宋体" pitchFamily="2" charset="-122"/>
              <a:ea typeface="宋体" pitchFamily="2" charset="-122"/>
            </a:endParaRPr>
          </a:p>
          <a:p>
            <a:r>
              <a:rPr lang="en-US" altLang="zh-CN" sz="3200" dirty="0" smtClean="0">
                <a:latin typeface="宋体" pitchFamily="2" charset="-122"/>
                <a:ea typeface="宋体" pitchFamily="2" charset="-122"/>
              </a:rPr>
              <a:t>Computation time </a:t>
            </a:r>
            <a:r>
              <a:rPr lang="zh-CN" altLang="en-US" sz="3200" dirty="0" smtClean="0">
                <a:latin typeface="宋体" pitchFamily="2" charset="-122"/>
                <a:ea typeface="宋体" pitchFamily="2" charset="-122"/>
              </a:rPr>
              <a:t>：</a:t>
            </a:r>
            <a:endParaRPr lang="en-US" altLang="zh-CN" sz="3200" dirty="0" smtClean="0">
              <a:latin typeface="宋体" pitchFamily="2" charset="-122"/>
              <a:ea typeface="宋体" pitchFamily="2" charset="-122"/>
            </a:endParaRPr>
          </a:p>
          <a:p>
            <a:r>
              <a:rPr lang="en-US" altLang="zh-CN" sz="3200" dirty="0" smtClean="0">
                <a:latin typeface="宋体" pitchFamily="2" charset="-122"/>
                <a:ea typeface="宋体" pitchFamily="2" charset="-122"/>
              </a:rPr>
              <a:t> </a:t>
            </a:r>
            <a:r>
              <a:rPr lang="en-US" altLang="zh-CN" sz="3200" dirty="0" smtClean="0">
                <a:latin typeface="宋体" pitchFamily="2" charset="-122"/>
                <a:ea typeface="宋体" pitchFamily="2" charset="-122"/>
              </a:rPr>
              <a:t>    </a:t>
            </a:r>
            <a:r>
              <a:rPr lang="en-US" altLang="zh-CN" sz="3200" dirty="0" smtClean="0">
                <a:latin typeface="宋体" pitchFamily="2" charset="-122"/>
                <a:ea typeface="宋体" pitchFamily="2" charset="-122"/>
              </a:rPr>
              <a:t>T=2.0</a:t>
            </a:r>
            <a:r>
              <a:rPr lang="en-US" altLang="zh-CN" sz="3200" dirty="0" smtClean="0">
                <a:latin typeface="宋体" pitchFamily="2" charset="-122"/>
                <a:ea typeface="宋体" pitchFamily="2" charset="-122"/>
              </a:rPr>
              <a:t>.</a:t>
            </a:r>
            <a:endParaRPr lang="zh-CN" altLang="en-US" sz="3200" dirty="0">
              <a:latin typeface="宋体" pitchFamily="2" charset="-122"/>
              <a:ea typeface="宋体" pitchFamily="2" charset="-122"/>
            </a:endParaRPr>
          </a:p>
        </p:txBody>
      </p:sp>
      <p:graphicFrame>
        <p:nvGraphicFramePr>
          <p:cNvPr id="1062" name="Object 38"/>
          <p:cNvGraphicFramePr>
            <a:graphicFrameLocks noChangeAspect="1"/>
          </p:cNvGraphicFramePr>
          <p:nvPr/>
        </p:nvGraphicFramePr>
        <p:xfrm>
          <a:off x="17808575" y="33070800"/>
          <a:ext cx="2797175" cy="692150"/>
        </p:xfrm>
        <a:graphic>
          <a:graphicData uri="http://schemas.openxmlformats.org/presentationml/2006/ole">
            <p:oleObj spid="_x0000_s1062" name="Equation" r:id="rId26" imgW="1028520" imgH="253800" progId="Equation.DSMT4">
              <p:embed/>
            </p:oleObj>
          </a:graphicData>
        </a:graphic>
      </p:graphicFrame>
      <p:pic>
        <p:nvPicPr>
          <p:cNvPr id="1063" name="Picture 39" descr="C:\Users\yxp\Desktop\3.gif"/>
          <p:cNvPicPr>
            <a:picLocks noChangeAspect="1" noChangeArrowheads="1"/>
          </p:cNvPicPr>
          <p:nvPr/>
        </p:nvPicPr>
        <p:blipFill>
          <a:blip r:embed="rId27"/>
          <a:srcRect/>
          <a:stretch>
            <a:fillRect/>
          </a:stretch>
        </p:blipFill>
        <p:spPr bwMode="auto">
          <a:xfrm>
            <a:off x="20192999" y="10520363"/>
            <a:ext cx="7962197" cy="7329487"/>
          </a:xfrm>
          <a:prstGeom prst="rect">
            <a:avLst/>
          </a:prstGeom>
          <a:noFill/>
        </p:spPr>
      </p:pic>
      <p:pic>
        <p:nvPicPr>
          <p:cNvPr id="1065" name="Picture 41" descr="C:\Users\yxp\Desktop\2.gif"/>
          <p:cNvPicPr>
            <a:picLocks noChangeAspect="1" noChangeArrowheads="1"/>
          </p:cNvPicPr>
          <p:nvPr/>
        </p:nvPicPr>
        <p:blipFill>
          <a:blip r:embed="rId28"/>
          <a:srcRect/>
          <a:stretch>
            <a:fillRect/>
          </a:stretch>
        </p:blipFill>
        <p:spPr bwMode="auto">
          <a:xfrm>
            <a:off x="5524500" y="31951614"/>
            <a:ext cx="6559960" cy="5395911"/>
          </a:xfrm>
          <a:prstGeom prst="rect">
            <a:avLst/>
          </a:prstGeom>
          <a:noFill/>
        </p:spPr>
      </p:pic>
    </p:spTree>
    <p:extLst>
      <p:ext uri="{BB962C8B-B14F-4D97-AF65-F5344CB8AC3E}">
        <p14:creationId xmlns="" xmlns:p14="http://schemas.microsoft.com/office/powerpoint/2010/main" val="241401157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1166</TotalTime>
  <Words>325</Words>
  <Application>Microsoft Office PowerPoint</Application>
  <PresentationFormat>自定义</PresentationFormat>
  <Paragraphs>41</Paragraphs>
  <Slides>1</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3" baseType="lpstr">
      <vt:lpstr>Office 主题​​</vt:lpstr>
      <vt:lpstr>Equation</vt:lpstr>
      <vt:lpstr>幻灯片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xiehs</dc:creator>
  <cp:lastModifiedBy>个人用户</cp:lastModifiedBy>
  <cp:revision>67</cp:revision>
  <dcterms:created xsi:type="dcterms:W3CDTF">2019-01-02T07:30:40Z</dcterms:created>
  <dcterms:modified xsi:type="dcterms:W3CDTF">2020-05-02T00:46:07Z</dcterms:modified>
</cp:coreProperties>
</file>