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8120063" cy="10826750" type="B4ISO"/>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4660"/>
  </p:normalViewPr>
  <p:slideViewPr>
    <p:cSldViewPr snapToGrid="0">
      <p:cViewPr varScale="1">
        <p:scale>
          <a:sx n="52" d="100"/>
          <a:sy n="52" d="100"/>
        </p:scale>
        <p:origin x="2837" y="-2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D74B3-8D97-48D2-9766-C6C8782AD69C}" type="datetimeFigureOut">
              <a:rPr lang="en-AU" smtClean="0"/>
              <a:t>30/04/2020</a:t>
            </a:fld>
            <a:endParaRPr lang="en-AU"/>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A64B1-95D2-4327-BBCA-6502B3E6C194}" type="slidenum">
              <a:rPr lang="en-AU" smtClean="0"/>
              <a:t>‹#›</a:t>
            </a:fld>
            <a:endParaRPr lang="en-AU"/>
          </a:p>
        </p:txBody>
      </p:sp>
    </p:spTree>
    <p:extLst>
      <p:ext uri="{BB962C8B-B14F-4D97-AF65-F5344CB8AC3E}">
        <p14:creationId xmlns:p14="http://schemas.microsoft.com/office/powerpoint/2010/main" val="90065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E7A64B1-95D2-4327-BBCA-6502B3E6C194}" type="slidenum">
              <a:rPr lang="en-AU" smtClean="0"/>
              <a:t>1</a:t>
            </a:fld>
            <a:endParaRPr lang="en-AU"/>
          </a:p>
        </p:txBody>
      </p:sp>
    </p:spTree>
    <p:extLst>
      <p:ext uri="{BB962C8B-B14F-4D97-AF65-F5344CB8AC3E}">
        <p14:creationId xmlns:p14="http://schemas.microsoft.com/office/powerpoint/2010/main" val="137665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005" y="1771879"/>
            <a:ext cx="6902054" cy="3769313"/>
          </a:xfrm>
        </p:spPr>
        <p:txBody>
          <a:bodyPr anchor="b"/>
          <a:lstStyle>
            <a:lvl1pPr algn="ctr">
              <a:defRPr sz="5328"/>
            </a:lvl1pPr>
          </a:lstStyle>
          <a:p>
            <a:r>
              <a:rPr lang="en-US"/>
              <a:t>Click to edit Master title style</a:t>
            </a:r>
            <a:endParaRPr lang="en-US" dirty="0"/>
          </a:p>
        </p:txBody>
      </p:sp>
      <p:sp>
        <p:nvSpPr>
          <p:cNvPr id="3" name="Subtitle 2"/>
          <p:cNvSpPr>
            <a:spLocks noGrp="1"/>
          </p:cNvSpPr>
          <p:nvPr>
            <p:ph type="subTitle" idx="1"/>
          </p:nvPr>
        </p:nvSpPr>
        <p:spPr>
          <a:xfrm>
            <a:off x="1015008" y="5686551"/>
            <a:ext cx="6090047" cy="2613958"/>
          </a:xfrm>
        </p:spPr>
        <p:txBody>
          <a:bodyPr/>
          <a:lstStyle>
            <a:lvl1pPr marL="0" indent="0" algn="ctr">
              <a:buNone/>
              <a:defRPr sz="2131"/>
            </a:lvl1pPr>
            <a:lvl2pPr marL="405994" indent="0" algn="ctr">
              <a:buNone/>
              <a:defRPr sz="1776"/>
            </a:lvl2pPr>
            <a:lvl3pPr marL="811987" indent="0" algn="ctr">
              <a:buNone/>
              <a:defRPr sz="1598"/>
            </a:lvl3pPr>
            <a:lvl4pPr marL="1217981" indent="0" algn="ctr">
              <a:buNone/>
              <a:defRPr sz="1421"/>
            </a:lvl4pPr>
            <a:lvl5pPr marL="1623974" indent="0" algn="ctr">
              <a:buNone/>
              <a:defRPr sz="1421"/>
            </a:lvl5pPr>
            <a:lvl6pPr marL="2029968" indent="0" algn="ctr">
              <a:buNone/>
              <a:defRPr sz="1421"/>
            </a:lvl6pPr>
            <a:lvl7pPr marL="2435962" indent="0" algn="ctr">
              <a:buNone/>
              <a:defRPr sz="1421"/>
            </a:lvl7pPr>
            <a:lvl8pPr marL="2841955" indent="0" algn="ctr">
              <a:buNone/>
              <a:defRPr sz="1421"/>
            </a:lvl8pPr>
            <a:lvl9pPr marL="3247949" indent="0" algn="ctr">
              <a:buNone/>
              <a:defRPr sz="142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FF5E9-B3C4-4BF2-BEA3-771183F40C59}" type="datetimeFigureOut">
              <a:rPr lang="en-AU" smtClean="0"/>
              <a:t>30/04/2020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16932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FF5E9-B3C4-4BF2-BEA3-771183F40C59}" type="datetimeFigureOut">
              <a:rPr lang="en-AU" smtClean="0"/>
              <a:t>30/04/2020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342997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0920" y="576424"/>
            <a:ext cx="1750889" cy="91751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255" y="576424"/>
            <a:ext cx="5151165" cy="91751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FF5E9-B3C4-4BF2-BEA3-771183F40C59}" type="datetimeFigureOut">
              <a:rPr lang="en-AU" smtClean="0"/>
              <a:t>30/04/2020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263029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FF5E9-B3C4-4BF2-BEA3-771183F40C59}" type="datetimeFigureOut">
              <a:rPr lang="en-AU" smtClean="0"/>
              <a:t>30/04/2020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414156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4026" y="2699172"/>
            <a:ext cx="7003554" cy="4503626"/>
          </a:xfrm>
        </p:spPr>
        <p:txBody>
          <a:bodyPr anchor="b"/>
          <a:lstStyle>
            <a:lvl1pPr>
              <a:defRPr sz="5328"/>
            </a:lvl1pPr>
          </a:lstStyle>
          <a:p>
            <a:r>
              <a:rPr lang="en-US"/>
              <a:t>Click to edit Master title style</a:t>
            </a:r>
            <a:endParaRPr lang="en-US" dirty="0"/>
          </a:p>
        </p:txBody>
      </p:sp>
      <p:sp>
        <p:nvSpPr>
          <p:cNvPr id="3" name="Text Placeholder 2"/>
          <p:cNvSpPr>
            <a:spLocks noGrp="1"/>
          </p:cNvSpPr>
          <p:nvPr>
            <p:ph type="body" idx="1"/>
          </p:nvPr>
        </p:nvSpPr>
        <p:spPr>
          <a:xfrm>
            <a:off x="554026" y="7245404"/>
            <a:ext cx="7003554" cy="2368351"/>
          </a:xfrm>
        </p:spPr>
        <p:txBody>
          <a:bodyPr/>
          <a:lstStyle>
            <a:lvl1pPr marL="0" indent="0">
              <a:buNone/>
              <a:defRPr sz="2131">
                <a:solidFill>
                  <a:schemeClr val="tx1"/>
                </a:solidFill>
              </a:defRPr>
            </a:lvl1pPr>
            <a:lvl2pPr marL="405994" indent="0">
              <a:buNone/>
              <a:defRPr sz="1776">
                <a:solidFill>
                  <a:schemeClr val="tx1">
                    <a:tint val="75000"/>
                  </a:schemeClr>
                </a:solidFill>
              </a:defRPr>
            </a:lvl2pPr>
            <a:lvl3pPr marL="811987" indent="0">
              <a:buNone/>
              <a:defRPr sz="1598">
                <a:solidFill>
                  <a:schemeClr val="tx1">
                    <a:tint val="75000"/>
                  </a:schemeClr>
                </a:solidFill>
              </a:defRPr>
            </a:lvl3pPr>
            <a:lvl4pPr marL="1217981" indent="0">
              <a:buNone/>
              <a:defRPr sz="1421">
                <a:solidFill>
                  <a:schemeClr val="tx1">
                    <a:tint val="75000"/>
                  </a:schemeClr>
                </a:solidFill>
              </a:defRPr>
            </a:lvl4pPr>
            <a:lvl5pPr marL="1623974" indent="0">
              <a:buNone/>
              <a:defRPr sz="1421">
                <a:solidFill>
                  <a:schemeClr val="tx1">
                    <a:tint val="75000"/>
                  </a:schemeClr>
                </a:solidFill>
              </a:defRPr>
            </a:lvl5pPr>
            <a:lvl6pPr marL="2029968" indent="0">
              <a:buNone/>
              <a:defRPr sz="1421">
                <a:solidFill>
                  <a:schemeClr val="tx1">
                    <a:tint val="75000"/>
                  </a:schemeClr>
                </a:solidFill>
              </a:defRPr>
            </a:lvl6pPr>
            <a:lvl7pPr marL="2435962" indent="0">
              <a:buNone/>
              <a:defRPr sz="1421">
                <a:solidFill>
                  <a:schemeClr val="tx1">
                    <a:tint val="75000"/>
                  </a:schemeClr>
                </a:solidFill>
              </a:defRPr>
            </a:lvl7pPr>
            <a:lvl8pPr marL="2841955" indent="0">
              <a:buNone/>
              <a:defRPr sz="1421">
                <a:solidFill>
                  <a:schemeClr val="tx1">
                    <a:tint val="75000"/>
                  </a:schemeClr>
                </a:solidFill>
              </a:defRPr>
            </a:lvl8pPr>
            <a:lvl9pPr marL="3247949" indent="0">
              <a:buNone/>
              <a:defRPr sz="142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FF5E9-B3C4-4BF2-BEA3-771183F40C59}" type="datetimeFigureOut">
              <a:rPr lang="en-AU" smtClean="0"/>
              <a:t>30/04/2020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312108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8254" y="2882121"/>
            <a:ext cx="3451027" cy="6869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10782" y="2882121"/>
            <a:ext cx="3451027" cy="6869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FF5E9-B3C4-4BF2-BEA3-771183F40C59}" type="datetimeFigureOut">
              <a:rPr lang="en-AU" smtClean="0"/>
              <a:t>30/04/2020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28535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9312" y="576427"/>
            <a:ext cx="7003554" cy="2092671"/>
          </a:xfrm>
        </p:spPr>
        <p:txBody>
          <a:bodyPr/>
          <a:lstStyle/>
          <a:p>
            <a:r>
              <a:rPr lang="en-US"/>
              <a:t>Click to edit Master title style</a:t>
            </a:r>
            <a:endParaRPr lang="en-US" dirty="0"/>
          </a:p>
        </p:txBody>
      </p:sp>
      <p:sp>
        <p:nvSpPr>
          <p:cNvPr id="3" name="Text Placeholder 2"/>
          <p:cNvSpPr>
            <a:spLocks noGrp="1"/>
          </p:cNvSpPr>
          <p:nvPr>
            <p:ph type="body" idx="1"/>
          </p:nvPr>
        </p:nvSpPr>
        <p:spPr>
          <a:xfrm>
            <a:off x="559313" y="2654058"/>
            <a:ext cx="3435167" cy="1300713"/>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4" name="Content Placeholder 3"/>
          <p:cNvSpPr>
            <a:spLocks noGrp="1"/>
          </p:cNvSpPr>
          <p:nvPr>
            <p:ph sz="half" idx="2"/>
          </p:nvPr>
        </p:nvSpPr>
        <p:spPr>
          <a:xfrm>
            <a:off x="559313" y="3954771"/>
            <a:ext cx="3435167" cy="5816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10783" y="2654058"/>
            <a:ext cx="3452084" cy="1300713"/>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en-US"/>
              <a:t>Click to edit Master text styles</a:t>
            </a:r>
          </a:p>
        </p:txBody>
      </p:sp>
      <p:sp>
        <p:nvSpPr>
          <p:cNvPr id="6" name="Content Placeholder 5"/>
          <p:cNvSpPr>
            <a:spLocks noGrp="1"/>
          </p:cNvSpPr>
          <p:nvPr>
            <p:ph sz="quarter" idx="4"/>
          </p:nvPr>
        </p:nvSpPr>
        <p:spPr>
          <a:xfrm>
            <a:off x="4110783" y="3954771"/>
            <a:ext cx="3452084" cy="5816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FF5E9-B3C4-4BF2-BEA3-771183F40C59}" type="datetimeFigureOut">
              <a:rPr lang="en-AU" smtClean="0"/>
              <a:t>30/04/2020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29273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FF5E9-B3C4-4BF2-BEA3-771183F40C59}" type="datetimeFigureOut">
              <a:rPr lang="en-AU" smtClean="0"/>
              <a:t>30/04/2020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393211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FF5E9-B3C4-4BF2-BEA3-771183F40C59}" type="datetimeFigureOut">
              <a:rPr lang="en-AU" smtClean="0"/>
              <a:t>30/04/2020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329314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p:spPr>
        <p:txBody>
          <a:bodyPr anchor="b"/>
          <a:lstStyle>
            <a:lvl1pPr>
              <a:defRPr sz="2842"/>
            </a:lvl1pPr>
          </a:lstStyle>
          <a:p>
            <a:r>
              <a:rPr lang="en-US"/>
              <a:t>Click to edit Master title style</a:t>
            </a:r>
            <a:endParaRPr lang="en-US" dirty="0"/>
          </a:p>
        </p:txBody>
      </p:sp>
      <p:sp>
        <p:nvSpPr>
          <p:cNvPr id="3" name="Content Placeholder 2"/>
          <p:cNvSpPr>
            <a:spLocks noGrp="1"/>
          </p:cNvSpPr>
          <p:nvPr>
            <p:ph idx="1"/>
          </p:nvPr>
        </p:nvSpPr>
        <p:spPr>
          <a:xfrm>
            <a:off x="3452084" y="1558854"/>
            <a:ext cx="4110782" cy="7694010"/>
          </a:xfrm>
        </p:spPr>
        <p:txBody>
          <a:bodyPr/>
          <a:lstStyle>
            <a:lvl1pPr>
              <a:defRPr sz="2842"/>
            </a:lvl1pPr>
            <a:lvl2pPr>
              <a:defRPr sz="2486"/>
            </a:lvl2pPr>
            <a:lvl3pPr>
              <a:defRPr sz="2131"/>
            </a:lvl3pPr>
            <a:lvl4pPr>
              <a:defRPr sz="1776"/>
            </a:lvl4pPr>
            <a:lvl5pPr>
              <a:defRPr sz="1776"/>
            </a:lvl5pPr>
            <a:lvl6pPr>
              <a:defRPr sz="1776"/>
            </a:lvl6pPr>
            <a:lvl7pPr>
              <a:defRPr sz="1776"/>
            </a:lvl7pPr>
            <a:lvl8pPr>
              <a:defRPr sz="1776"/>
            </a:lvl8pPr>
            <a:lvl9pPr>
              <a:defRPr sz="17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9312" y="3248025"/>
            <a:ext cx="2618932" cy="6017368"/>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p:txBody>
          <a:bodyPr/>
          <a:lstStyle/>
          <a:p>
            <a:fld id="{9A6FF5E9-B3C4-4BF2-BEA3-771183F40C59}" type="datetimeFigureOut">
              <a:rPr lang="en-AU" smtClean="0"/>
              <a:t>30/04/2020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152074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p:spPr>
        <p:txBody>
          <a:bodyPr anchor="b"/>
          <a:lstStyle>
            <a:lvl1pPr>
              <a:defRPr sz="2842"/>
            </a:lvl1pPr>
          </a:lstStyle>
          <a:p>
            <a:r>
              <a:rPr lang="en-US"/>
              <a:t>Click to edit Master title style</a:t>
            </a:r>
            <a:endParaRPr lang="en-US" dirty="0"/>
          </a:p>
        </p:txBody>
      </p:sp>
      <p:sp>
        <p:nvSpPr>
          <p:cNvPr id="3" name="Picture Placeholder 2"/>
          <p:cNvSpPr>
            <a:spLocks noGrp="1" noChangeAspect="1"/>
          </p:cNvSpPr>
          <p:nvPr>
            <p:ph type="pic" idx="1"/>
          </p:nvPr>
        </p:nvSpPr>
        <p:spPr>
          <a:xfrm>
            <a:off x="3452084" y="1558854"/>
            <a:ext cx="4110782" cy="7694010"/>
          </a:xfrm>
        </p:spPr>
        <p:txBody>
          <a:bodyPr anchor="t"/>
          <a:lstStyle>
            <a:lvl1pPr marL="0" indent="0">
              <a:buNone/>
              <a:defRPr sz="2842"/>
            </a:lvl1pPr>
            <a:lvl2pPr marL="405994" indent="0">
              <a:buNone/>
              <a:defRPr sz="2486"/>
            </a:lvl2pPr>
            <a:lvl3pPr marL="811987" indent="0">
              <a:buNone/>
              <a:defRPr sz="2131"/>
            </a:lvl3pPr>
            <a:lvl4pPr marL="1217981" indent="0">
              <a:buNone/>
              <a:defRPr sz="1776"/>
            </a:lvl4pPr>
            <a:lvl5pPr marL="1623974" indent="0">
              <a:buNone/>
              <a:defRPr sz="1776"/>
            </a:lvl5pPr>
            <a:lvl6pPr marL="2029968" indent="0">
              <a:buNone/>
              <a:defRPr sz="1776"/>
            </a:lvl6pPr>
            <a:lvl7pPr marL="2435962" indent="0">
              <a:buNone/>
              <a:defRPr sz="1776"/>
            </a:lvl7pPr>
            <a:lvl8pPr marL="2841955" indent="0">
              <a:buNone/>
              <a:defRPr sz="1776"/>
            </a:lvl8pPr>
            <a:lvl9pPr marL="3247949" indent="0">
              <a:buNone/>
              <a:defRPr sz="1776"/>
            </a:lvl9pPr>
          </a:lstStyle>
          <a:p>
            <a:r>
              <a:rPr lang="en-US"/>
              <a:t>Click icon to add picture</a:t>
            </a:r>
            <a:endParaRPr lang="en-US" dirty="0"/>
          </a:p>
        </p:txBody>
      </p:sp>
      <p:sp>
        <p:nvSpPr>
          <p:cNvPr id="4" name="Text Placeholder 3"/>
          <p:cNvSpPr>
            <a:spLocks noGrp="1"/>
          </p:cNvSpPr>
          <p:nvPr>
            <p:ph type="body" sz="half" idx="2"/>
          </p:nvPr>
        </p:nvSpPr>
        <p:spPr>
          <a:xfrm>
            <a:off x="559312" y="3248025"/>
            <a:ext cx="2618932" cy="6017368"/>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en-US"/>
              <a:t>Click to edit Master text styles</a:t>
            </a:r>
          </a:p>
        </p:txBody>
      </p:sp>
      <p:sp>
        <p:nvSpPr>
          <p:cNvPr id="5" name="Date Placeholder 4"/>
          <p:cNvSpPr>
            <a:spLocks noGrp="1"/>
          </p:cNvSpPr>
          <p:nvPr>
            <p:ph type="dt" sz="half" idx="10"/>
          </p:nvPr>
        </p:nvSpPr>
        <p:spPr/>
        <p:txBody>
          <a:bodyPr/>
          <a:lstStyle/>
          <a:p>
            <a:fld id="{9A6FF5E9-B3C4-4BF2-BEA3-771183F40C59}" type="datetimeFigureOut">
              <a:rPr lang="en-AU" smtClean="0"/>
              <a:t>30/04/2020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6ACD863-CFFE-4B1A-880F-2140843F37D8}" type="slidenum">
              <a:rPr lang="en-AU" smtClean="0"/>
              <a:t>‹#›</a:t>
            </a:fld>
            <a:endParaRPr lang="en-AU"/>
          </a:p>
        </p:txBody>
      </p:sp>
    </p:spTree>
    <p:extLst>
      <p:ext uri="{BB962C8B-B14F-4D97-AF65-F5344CB8AC3E}">
        <p14:creationId xmlns:p14="http://schemas.microsoft.com/office/powerpoint/2010/main" val="777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255" y="576427"/>
            <a:ext cx="7003554" cy="20926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8255" y="2882121"/>
            <a:ext cx="7003554" cy="6869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8254" y="10034796"/>
            <a:ext cx="1827014" cy="576424"/>
          </a:xfrm>
          <a:prstGeom prst="rect">
            <a:avLst/>
          </a:prstGeom>
        </p:spPr>
        <p:txBody>
          <a:bodyPr vert="horz" lIns="91440" tIns="45720" rIns="91440" bIns="45720" rtlCol="0" anchor="ctr"/>
          <a:lstStyle>
            <a:lvl1pPr algn="l">
              <a:defRPr sz="1066">
                <a:solidFill>
                  <a:schemeClr val="tx1">
                    <a:tint val="75000"/>
                  </a:schemeClr>
                </a:solidFill>
              </a:defRPr>
            </a:lvl1pPr>
          </a:lstStyle>
          <a:p>
            <a:fld id="{9A6FF5E9-B3C4-4BF2-BEA3-771183F40C59}" type="datetimeFigureOut">
              <a:rPr lang="en-AU" smtClean="0"/>
              <a:t>30/04/2020</a:t>
            </a:fld>
            <a:endParaRPr lang="en-AU"/>
          </a:p>
        </p:txBody>
      </p:sp>
      <p:sp>
        <p:nvSpPr>
          <p:cNvPr id="5" name="Footer Placeholder 4"/>
          <p:cNvSpPr>
            <a:spLocks noGrp="1"/>
          </p:cNvSpPr>
          <p:nvPr>
            <p:ph type="ftr" sz="quarter" idx="3"/>
          </p:nvPr>
        </p:nvSpPr>
        <p:spPr>
          <a:xfrm>
            <a:off x="2689771" y="10034796"/>
            <a:ext cx="2740521" cy="576424"/>
          </a:xfrm>
          <a:prstGeom prst="rect">
            <a:avLst/>
          </a:prstGeom>
        </p:spPr>
        <p:txBody>
          <a:bodyPr vert="horz" lIns="91440" tIns="45720" rIns="91440" bIns="45720" rtlCol="0" anchor="ctr"/>
          <a:lstStyle>
            <a:lvl1pPr algn="ctr">
              <a:defRPr sz="1066">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734795" y="10034796"/>
            <a:ext cx="1827014" cy="576424"/>
          </a:xfrm>
          <a:prstGeom prst="rect">
            <a:avLst/>
          </a:prstGeom>
        </p:spPr>
        <p:txBody>
          <a:bodyPr vert="horz" lIns="91440" tIns="45720" rIns="91440" bIns="45720" rtlCol="0" anchor="ctr"/>
          <a:lstStyle>
            <a:lvl1pPr algn="r">
              <a:defRPr sz="1066">
                <a:solidFill>
                  <a:schemeClr val="tx1">
                    <a:tint val="75000"/>
                  </a:schemeClr>
                </a:solidFill>
              </a:defRPr>
            </a:lvl1pPr>
          </a:lstStyle>
          <a:p>
            <a:fld id="{D6ACD863-CFFE-4B1A-880F-2140843F37D8}" type="slidenum">
              <a:rPr lang="en-AU" smtClean="0"/>
              <a:t>‹#›</a:t>
            </a:fld>
            <a:endParaRPr lang="en-AU"/>
          </a:p>
        </p:txBody>
      </p:sp>
    </p:spTree>
    <p:extLst>
      <p:ext uri="{BB962C8B-B14F-4D97-AF65-F5344CB8AC3E}">
        <p14:creationId xmlns:p14="http://schemas.microsoft.com/office/powerpoint/2010/main" val="2392572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11987" rtl="0" eaLnBrk="1" latinLnBrk="0" hangingPunct="1">
        <a:lnSpc>
          <a:spcPct val="90000"/>
        </a:lnSpc>
        <a:spcBef>
          <a:spcPct val="0"/>
        </a:spcBef>
        <a:buNone/>
        <a:defRPr sz="3907" kern="1200">
          <a:solidFill>
            <a:schemeClr val="tx1"/>
          </a:solidFill>
          <a:latin typeface="+mj-lt"/>
          <a:ea typeface="+mj-ea"/>
          <a:cs typeface="+mj-cs"/>
        </a:defRPr>
      </a:lvl1pPr>
    </p:titleStyle>
    <p:bodyStyle>
      <a:lvl1pPr marL="202997" indent="-202997" algn="l" defTabSz="811987" rtl="0" eaLnBrk="1" latinLnBrk="0" hangingPunct="1">
        <a:lnSpc>
          <a:spcPct val="90000"/>
        </a:lnSpc>
        <a:spcBef>
          <a:spcPts val="888"/>
        </a:spcBef>
        <a:buFont typeface="Arial" panose="020B0604020202020204" pitchFamily="34" charset="0"/>
        <a:buChar char="•"/>
        <a:defRPr sz="2486" kern="1200">
          <a:solidFill>
            <a:schemeClr val="tx1"/>
          </a:solidFill>
          <a:latin typeface="+mn-lt"/>
          <a:ea typeface="+mn-ea"/>
          <a:cs typeface="+mn-cs"/>
        </a:defRPr>
      </a:lvl1pPr>
      <a:lvl2pPr marL="608990" indent="-202997" algn="l" defTabSz="811987" rtl="0" eaLnBrk="1" latinLnBrk="0" hangingPunct="1">
        <a:lnSpc>
          <a:spcPct val="90000"/>
        </a:lnSpc>
        <a:spcBef>
          <a:spcPts val="444"/>
        </a:spcBef>
        <a:buFont typeface="Arial" panose="020B0604020202020204" pitchFamily="34" charset="0"/>
        <a:buChar char="•"/>
        <a:defRPr sz="2131" kern="1200">
          <a:solidFill>
            <a:schemeClr val="tx1"/>
          </a:solidFill>
          <a:latin typeface="+mn-lt"/>
          <a:ea typeface="+mn-ea"/>
          <a:cs typeface="+mn-cs"/>
        </a:defRPr>
      </a:lvl2pPr>
      <a:lvl3pPr marL="1014984" indent="-202997" algn="l" defTabSz="811987" rtl="0" eaLnBrk="1" latinLnBrk="0" hangingPunct="1">
        <a:lnSpc>
          <a:spcPct val="90000"/>
        </a:lnSpc>
        <a:spcBef>
          <a:spcPts val="444"/>
        </a:spcBef>
        <a:buFont typeface="Arial" panose="020B0604020202020204" pitchFamily="34" charset="0"/>
        <a:buChar char="•"/>
        <a:defRPr sz="1776" kern="1200">
          <a:solidFill>
            <a:schemeClr val="tx1"/>
          </a:solidFill>
          <a:latin typeface="+mn-lt"/>
          <a:ea typeface="+mn-ea"/>
          <a:cs typeface="+mn-cs"/>
        </a:defRPr>
      </a:lvl3pPr>
      <a:lvl4pPr marL="142097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4pPr>
      <a:lvl5pPr marL="1826971"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5pPr>
      <a:lvl6pPr marL="2232965"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6pPr>
      <a:lvl7pPr marL="2638958"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7pPr>
      <a:lvl8pPr marL="3044952"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8pPr>
      <a:lvl9pPr marL="3450946" indent="-202997" algn="l" defTabSz="811987" rtl="0" eaLnBrk="1" latinLnBrk="0" hangingPunct="1">
        <a:lnSpc>
          <a:spcPct val="90000"/>
        </a:lnSpc>
        <a:spcBef>
          <a:spcPts val="444"/>
        </a:spcBef>
        <a:buFont typeface="Arial" panose="020B0604020202020204" pitchFamily="34" charset="0"/>
        <a:buChar char="•"/>
        <a:defRPr sz="1598" kern="1200">
          <a:solidFill>
            <a:schemeClr val="tx1"/>
          </a:solidFill>
          <a:latin typeface="+mn-lt"/>
          <a:ea typeface="+mn-ea"/>
          <a:cs typeface="+mn-cs"/>
        </a:defRPr>
      </a:lvl9pPr>
    </p:bodyStyle>
    <p:otherStyle>
      <a:defPPr>
        <a:defRPr lang="en-US"/>
      </a:defPPr>
      <a:lvl1pPr marL="0" algn="l" defTabSz="811987" rtl="0" eaLnBrk="1" latinLnBrk="0" hangingPunct="1">
        <a:defRPr sz="1598" kern="1200">
          <a:solidFill>
            <a:schemeClr val="tx1"/>
          </a:solidFill>
          <a:latin typeface="+mn-lt"/>
          <a:ea typeface="+mn-ea"/>
          <a:cs typeface="+mn-cs"/>
        </a:defRPr>
      </a:lvl1pPr>
      <a:lvl2pPr marL="405994" algn="l" defTabSz="811987" rtl="0" eaLnBrk="1" latinLnBrk="0" hangingPunct="1">
        <a:defRPr sz="1598" kern="1200">
          <a:solidFill>
            <a:schemeClr val="tx1"/>
          </a:solidFill>
          <a:latin typeface="+mn-lt"/>
          <a:ea typeface="+mn-ea"/>
          <a:cs typeface="+mn-cs"/>
        </a:defRPr>
      </a:lvl2pPr>
      <a:lvl3pPr marL="811987" algn="l" defTabSz="811987" rtl="0" eaLnBrk="1" latinLnBrk="0" hangingPunct="1">
        <a:defRPr sz="1598" kern="1200">
          <a:solidFill>
            <a:schemeClr val="tx1"/>
          </a:solidFill>
          <a:latin typeface="+mn-lt"/>
          <a:ea typeface="+mn-ea"/>
          <a:cs typeface="+mn-cs"/>
        </a:defRPr>
      </a:lvl3pPr>
      <a:lvl4pPr marL="1217981" algn="l" defTabSz="811987" rtl="0" eaLnBrk="1" latinLnBrk="0" hangingPunct="1">
        <a:defRPr sz="1598" kern="1200">
          <a:solidFill>
            <a:schemeClr val="tx1"/>
          </a:solidFill>
          <a:latin typeface="+mn-lt"/>
          <a:ea typeface="+mn-ea"/>
          <a:cs typeface="+mn-cs"/>
        </a:defRPr>
      </a:lvl4pPr>
      <a:lvl5pPr marL="1623974" algn="l" defTabSz="811987" rtl="0" eaLnBrk="1" latinLnBrk="0" hangingPunct="1">
        <a:defRPr sz="1598" kern="1200">
          <a:solidFill>
            <a:schemeClr val="tx1"/>
          </a:solidFill>
          <a:latin typeface="+mn-lt"/>
          <a:ea typeface="+mn-ea"/>
          <a:cs typeface="+mn-cs"/>
        </a:defRPr>
      </a:lvl5pPr>
      <a:lvl6pPr marL="2029968" algn="l" defTabSz="811987" rtl="0" eaLnBrk="1" latinLnBrk="0" hangingPunct="1">
        <a:defRPr sz="1598" kern="1200">
          <a:solidFill>
            <a:schemeClr val="tx1"/>
          </a:solidFill>
          <a:latin typeface="+mn-lt"/>
          <a:ea typeface="+mn-ea"/>
          <a:cs typeface="+mn-cs"/>
        </a:defRPr>
      </a:lvl6pPr>
      <a:lvl7pPr marL="2435962" algn="l" defTabSz="811987" rtl="0" eaLnBrk="1" latinLnBrk="0" hangingPunct="1">
        <a:defRPr sz="1598" kern="1200">
          <a:solidFill>
            <a:schemeClr val="tx1"/>
          </a:solidFill>
          <a:latin typeface="+mn-lt"/>
          <a:ea typeface="+mn-ea"/>
          <a:cs typeface="+mn-cs"/>
        </a:defRPr>
      </a:lvl7pPr>
      <a:lvl8pPr marL="2841955" algn="l" defTabSz="811987" rtl="0" eaLnBrk="1" latinLnBrk="0" hangingPunct="1">
        <a:defRPr sz="1598" kern="1200">
          <a:solidFill>
            <a:schemeClr val="tx1"/>
          </a:solidFill>
          <a:latin typeface="+mn-lt"/>
          <a:ea typeface="+mn-ea"/>
          <a:cs typeface="+mn-cs"/>
        </a:defRPr>
      </a:lvl8pPr>
      <a:lvl9pPr marL="3247949" algn="l" defTabSz="811987" rtl="0" eaLnBrk="1" latinLnBrk="0" hangingPunct="1">
        <a:defRPr sz="1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9" name="Picture 18" descr="A sandy beach next to a body of water&#10;&#10;Description automatically generated">
            <a:extLst>
              <a:ext uri="{FF2B5EF4-FFF2-40B4-BE49-F238E27FC236}">
                <a16:creationId xmlns:a16="http://schemas.microsoft.com/office/drawing/2014/main" id="{55965CD6-E3E0-4699-A15F-1D23C9D82034}"/>
              </a:ext>
            </a:extLst>
          </p:cNvPr>
          <p:cNvPicPr>
            <a:picLocks noChangeAspect="1"/>
          </p:cNvPicPr>
          <p:nvPr/>
        </p:nvPicPr>
        <p:blipFill rotWithShape="1">
          <a:blip r:embed="rId5">
            <a:extLst>
              <a:ext uri="{28A0092B-C50C-407E-A947-70E740481C1C}">
                <a14:useLocalDpi xmlns:a14="http://schemas.microsoft.com/office/drawing/2010/main" val="0"/>
              </a:ext>
            </a:extLst>
          </a:blip>
          <a:srcRect l="53924" t="2256" r="8436" b="30610"/>
          <a:stretch/>
        </p:blipFill>
        <p:spPr>
          <a:xfrm>
            <a:off x="-32656" y="0"/>
            <a:ext cx="8152720" cy="10905696"/>
          </a:xfrm>
          <a:prstGeom prst="rect">
            <a:avLst/>
          </a:prstGeom>
          <a:effectLst>
            <a:outerShdw blurRad="304800" dist="50800" dir="5400000" algn="ctr" rotWithShape="0">
              <a:srgbClr val="000000">
                <a:alpha val="0"/>
              </a:srgbClr>
            </a:outerShdw>
          </a:effectLst>
        </p:spPr>
      </p:pic>
      <p:grpSp>
        <p:nvGrpSpPr>
          <p:cNvPr id="42" name="Group 41">
            <a:extLst>
              <a:ext uri="{FF2B5EF4-FFF2-40B4-BE49-F238E27FC236}">
                <a16:creationId xmlns:a16="http://schemas.microsoft.com/office/drawing/2014/main" id="{F1C27AB5-A693-4682-9F95-AA54534425D8}"/>
              </a:ext>
            </a:extLst>
          </p:cNvPr>
          <p:cNvGrpSpPr/>
          <p:nvPr/>
        </p:nvGrpSpPr>
        <p:grpSpPr>
          <a:xfrm>
            <a:off x="3879829" y="6567362"/>
            <a:ext cx="4532027" cy="2545995"/>
            <a:chOff x="3937059" y="6757454"/>
            <a:chExt cx="4532027" cy="2545995"/>
          </a:xfrm>
        </p:grpSpPr>
        <p:pic>
          <p:nvPicPr>
            <p:cNvPr id="10" name="Picture 9">
              <a:extLst>
                <a:ext uri="{FF2B5EF4-FFF2-40B4-BE49-F238E27FC236}">
                  <a16:creationId xmlns:a16="http://schemas.microsoft.com/office/drawing/2014/main" id="{28EF343E-5085-4AA0-B5A4-BD65367F943A}"/>
                </a:ext>
              </a:extLst>
            </p:cNvPr>
            <p:cNvPicPr/>
            <p:nvPr/>
          </p:nvPicPr>
          <p:blipFill rotWithShape="1">
            <a:blip r:embed="rId6"/>
            <a:srcRect t="8963"/>
            <a:stretch/>
          </p:blipFill>
          <p:spPr>
            <a:xfrm>
              <a:off x="3937059" y="6757454"/>
              <a:ext cx="4532027" cy="2545995"/>
            </a:xfrm>
            <a:prstGeom prst="rect">
              <a:avLst/>
            </a:prstGeom>
          </p:spPr>
        </p:pic>
        <p:sp>
          <p:nvSpPr>
            <p:cNvPr id="41" name="Rectangle 40">
              <a:extLst>
                <a:ext uri="{FF2B5EF4-FFF2-40B4-BE49-F238E27FC236}">
                  <a16:creationId xmlns:a16="http://schemas.microsoft.com/office/drawing/2014/main" id="{FB4942F5-9561-4FCE-8470-763A59093D67}"/>
                </a:ext>
              </a:extLst>
            </p:cNvPr>
            <p:cNvSpPr/>
            <p:nvPr/>
          </p:nvSpPr>
          <p:spPr>
            <a:xfrm>
              <a:off x="4528938" y="8762387"/>
              <a:ext cx="3554358" cy="17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7" name="Picture 16">
            <a:extLst>
              <a:ext uri="{FF2B5EF4-FFF2-40B4-BE49-F238E27FC236}">
                <a16:creationId xmlns:a16="http://schemas.microsoft.com/office/drawing/2014/main" id="{9D432B42-DC4A-4810-8722-C86556A92878}"/>
              </a:ext>
            </a:extLst>
          </p:cNvPr>
          <p:cNvPicPr>
            <a:picLocks noChangeAspect="1"/>
          </p:cNvPicPr>
          <p:nvPr/>
        </p:nvPicPr>
        <p:blipFill rotWithShape="1">
          <a:blip r:embed="rId7"/>
          <a:srcRect l="32844" t="29360" r="24719" b="10047"/>
          <a:stretch/>
        </p:blipFill>
        <p:spPr>
          <a:xfrm>
            <a:off x="4141783" y="621952"/>
            <a:ext cx="4074313" cy="3272297"/>
          </a:xfrm>
          <a:prstGeom prst="rect">
            <a:avLst/>
          </a:prstGeom>
        </p:spPr>
      </p:pic>
      <p:sp>
        <p:nvSpPr>
          <p:cNvPr id="2" name="Title 1">
            <a:extLst>
              <a:ext uri="{FF2B5EF4-FFF2-40B4-BE49-F238E27FC236}">
                <a16:creationId xmlns:a16="http://schemas.microsoft.com/office/drawing/2014/main" id="{4AC8458A-E625-45B3-80FD-9AABC94B31B7}"/>
              </a:ext>
            </a:extLst>
          </p:cNvPr>
          <p:cNvSpPr>
            <a:spLocks noGrp="1"/>
          </p:cNvSpPr>
          <p:nvPr>
            <p:ph type="ctrTitle"/>
          </p:nvPr>
        </p:nvSpPr>
        <p:spPr>
          <a:xfrm>
            <a:off x="-24057" y="646331"/>
            <a:ext cx="4200396" cy="5387358"/>
          </a:xfrm>
          <a:solidFill>
            <a:schemeClr val="bg1">
              <a:alpha val="74000"/>
            </a:schemeClr>
          </a:solidFill>
        </p:spPr>
        <p:txBody>
          <a:bodyPr>
            <a:noAutofit/>
          </a:bodyPr>
          <a:lstStyle/>
          <a:p>
            <a:pPr algn="l"/>
            <a:r>
              <a:rPr lang="en-AU" sz="1600" dirty="0"/>
              <a:t>   At the </a:t>
            </a:r>
            <a:r>
              <a:rPr lang="en-AU" sz="1600" dirty="0" err="1"/>
              <a:t>Penarak</a:t>
            </a:r>
            <a:r>
              <a:rPr lang="en-AU" sz="1600" dirty="0"/>
              <a:t> Nature Centre on Langkawi Island, water sampling and analyses were carried out, with a team of undergraduate science students, to characterise the baseline surface water and groundwater chemistry. Samples were collected from 10 locations at the limestone forest site. As no groundwater monitoring bores were available at the site, samples were instead collected from 4 identified groundwater seepage sites, in addition to 5 surface water sites and 1 seawater site. Field measurements of pH, EC, redox potential, dissolved oxygen and temperature were obtained. Samples from each site were also analysed for δ18O, δ2H and major ions.</a:t>
            </a:r>
            <a:br>
              <a:rPr lang="en-AU" sz="1600" dirty="0"/>
            </a:br>
            <a:br>
              <a:rPr lang="en-AU" sz="1800" dirty="0"/>
            </a:br>
            <a:br>
              <a:rPr lang="en-AU" sz="1800" dirty="0"/>
            </a:br>
            <a:br>
              <a:rPr lang="en-AU" sz="1800" dirty="0"/>
            </a:br>
            <a:br>
              <a:rPr lang="en-AU" sz="1800" dirty="0"/>
            </a:br>
            <a:br>
              <a:rPr lang="en-AU" sz="1800" dirty="0"/>
            </a:br>
            <a:br>
              <a:rPr lang="en-AU" sz="1800" dirty="0"/>
            </a:br>
            <a:br>
              <a:rPr lang="en-AU" sz="1800" dirty="0"/>
            </a:br>
            <a:endParaRPr lang="en-AU" sz="1800" dirty="0"/>
          </a:p>
        </p:txBody>
      </p:sp>
      <p:pic>
        <p:nvPicPr>
          <p:cNvPr id="13" name="Picture 12">
            <a:extLst>
              <a:ext uri="{FF2B5EF4-FFF2-40B4-BE49-F238E27FC236}">
                <a16:creationId xmlns:a16="http://schemas.microsoft.com/office/drawing/2014/main" id="{379FA625-8ADB-49B7-AEDC-324A05C8AB67}"/>
              </a:ext>
            </a:extLst>
          </p:cNvPr>
          <p:cNvPicPr>
            <a:picLocks noChangeAspect="1"/>
          </p:cNvPicPr>
          <p:nvPr/>
        </p:nvPicPr>
        <p:blipFill rotWithShape="1">
          <a:blip r:embed="rId8"/>
          <a:srcRect l="8510" t="15505" r="36173" b="4531"/>
          <a:stretch/>
        </p:blipFill>
        <p:spPr>
          <a:xfrm>
            <a:off x="-74921" y="4049486"/>
            <a:ext cx="4193143" cy="3576980"/>
          </a:xfrm>
          <a:prstGeom prst="rect">
            <a:avLst/>
          </a:prstGeom>
          <a:solidFill>
            <a:schemeClr val="bg1"/>
          </a:solidFill>
          <a:effectLst/>
        </p:spPr>
      </p:pic>
      <p:sp>
        <p:nvSpPr>
          <p:cNvPr id="6" name="Rectangle 5">
            <a:extLst>
              <a:ext uri="{FF2B5EF4-FFF2-40B4-BE49-F238E27FC236}">
                <a16:creationId xmlns:a16="http://schemas.microsoft.com/office/drawing/2014/main" id="{40EA4308-B97B-43C9-96FA-EDD0E3E037D5}"/>
              </a:ext>
            </a:extLst>
          </p:cNvPr>
          <p:cNvSpPr/>
          <p:nvPr/>
        </p:nvSpPr>
        <p:spPr>
          <a:xfrm>
            <a:off x="4118221" y="3912641"/>
            <a:ext cx="4067087" cy="2800767"/>
          </a:xfrm>
          <a:prstGeom prst="rect">
            <a:avLst/>
          </a:prstGeom>
          <a:solidFill>
            <a:schemeClr val="bg1"/>
          </a:solidFill>
        </p:spPr>
        <p:txBody>
          <a:bodyPr wrap="square">
            <a:spAutoFit/>
          </a:bodyPr>
          <a:lstStyle/>
          <a:p>
            <a:endParaRPr lang="en-AU" sz="1000" dirty="0"/>
          </a:p>
          <a:p>
            <a:r>
              <a:rPr lang="en-AU" sz="1600" dirty="0"/>
              <a:t>   Through a combination of geochemical plots and multivariate data analysis (Principal Components Analysis and Cluster Analysis), relationships between the water composition from different sites were identified. The water type for all of the groundwater seepage and surface water sites was Ca-HCO</a:t>
            </a:r>
            <a:r>
              <a:rPr lang="en-AU" sz="1600" baseline="-25000" dirty="0"/>
              <a:t>3</a:t>
            </a:r>
            <a:r>
              <a:rPr lang="en-AU" sz="1600" dirty="0"/>
              <a:t>, indicating a high degree of groundwater-surface water interaction and rock dissolution. </a:t>
            </a:r>
          </a:p>
          <a:p>
            <a:endParaRPr lang="en-AU" sz="1600" dirty="0"/>
          </a:p>
        </p:txBody>
      </p:sp>
      <p:sp>
        <p:nvSpPr>
          <p:cNvPr id="8" name="Rectangle 7">
            <a:extLst>
              <a:ext uri="{FF2B5EF4-FFF2-40B4-BE49-F238E27FC236}">
                <a16:creationId xmlns:a16="http://schemas.microsoft.com/office/drawing/2014/main" id="{523A32D2-2C07-4ECA-9B5D-AC99CB1E4C50}"/>
              </a:ext>
            </a:extLst>
          </p:cNvPr>
          <p:cNvSpPr/>
          <p:nvPr/>
        </p:nvSpPr>
        <p:spPr>
          <a:xfrm>
            <a:off x="-12029" y="9113736"/>
            <a:ext cx="8144120" cy="1538883"/>
          </a:xfrm>
          <a:prstGeom prst="rect">
            <a:avLst/>
          </a:prstGeom>
          <a:solidFill>
            <a:schemeClr val="bg1">
              <a:alpha val="50000"/>
            </a:schemeClr>
          </a:solidFill>
        </p:spPr>
        <p:txBody>
          <a:bodyPr wrap="square">
            <a:spAutoFit/>
          </a:bodyPr>
          <a:lstStyle/>
          <a:p>
            <a:r>
              <a:rPr lang="en-AU" sz="1400" dirty="0"/>
              <a:t>   This study has been able to provide some baseline geochemical data and preliminary insights into groundwater and surface water interactions in a limestone forest at Langkawi Island. Recommendations for further research include a program of geophysical/hydrogeological mapping of the karst system and the establishment of a water monitoring network within the limestone forest.</a:t>
            </a:r>
          </a:p>
          <a:p>
            <a:endParaRPr lang="en-AU" sz="1400" dirty="0"/>
          </a:p>
          <a:p>
            <a:pPr algn="ctr"/>
            <a:r>
              <a:rPr lang="en-AU" sz="1200" i="1" dirty="0"/>
              <a:t>                               Acknowledgments: Queensland University of Technology (QUT), 2018 and 2019 QUT “capstone” students, </a:t>
            </a:r>
          </a:p>
          <a:p>
            <a:pPr algn="ctr"/>
            <a:r>
              <a:rPr lang="en-AU" sz="1200" i="1" dirty="0"/>
              <a:t>Dr Siti </a:t>
            </a:r>
            <a:r>
              <a:rPr lang="en-AU" sz="1200" i="1" dirty="0" err="1"/>
              <a:t>Suriawati</a:t>
            </a:r>
            <a:r>
              <a:rPr lang="en-AU" sz="1200" i="1" dirty="0"/>
              <a:t> Isa</a:t>
            </a:r>
            <a:r>
              <a:rPr lang="en-AU" sz="1200" b="1" i="1" dirty="0"/>
              <a:t>, </a:t>
            </a:r>
            <a:r>
              <a:rPr lang="en-AU" sz="1200" i="1" dirty="0"/>
              <a:t>Husba Isa, Professor Jenn Firn, New Colombo Plan funding</a:t>
            </a:r>
          </a:p>
        </p:txBody>
      </p:sp>
      <p:sp>
        <p:nvSpPr>
          <p:cNvPr id="15" name="Rectangle 14">
            <a:extLst>
              <a:ext uri="{FF2B5EF4-FFF2-40B4-BE49-F238E27FC236}">
                <a16:creationId xmlns:a16="http://schemas.microsoft.com/office/drawing/2014/main" id="{2C2749F6-B9F9-4A0F-97A8-A8AED1BE81DD}"/>
              </a:ext>
            </a:extLst>
          </p:cNvPr>
          <p:cNvSpPr/>
          <p:nvPr/>
        </p:nvSpPr>
        <p:spPr>
          <a:xfrm>
            <a:off x="-32656" y="7299976"/>
            <a:ext cx="3992929" cy="1815882"/>
          </a:xfrm>
          <a:prstGeom prst="rect">
            <a:avLst/>
          </a:prstGeom>
          <a:solidFill>
            <a:schemeClr val="bg1"/>
          </a:solidFill>
        </p:spPr>
        <p:txBody>
          <a:bodyPr wrap="square">
            <a:spAutoFit/>
          </a:bodyPr>
          <a:lstStyle/>
          <a:p>
            <a:r>
              <a:rPr lang="en-AU" sz="1600" dirty="0"/>
              <a:t>   The multivariate data analysis results showed a slight difference in chemical composition for one of the seepage sites, within a construction area, and provided an indication that groundwater sites located less than 300 meters apart may be flowing through separate karst conduits. </a:t>
            </a:r>
          </a:p>
        </p:txBody>
      </p:sp>
      <p:sp>
        <p:nvSpPr>
          <p:cNvPr id="26" name="TextBox 25">
            <a:extLst>
              <a:ext uri="{FF2B5EF4-FFF2-40B4-BE49-F238E27FC236}">
                <a16:creationId xmlns:a16="http://schemas.microsoft.com/office/drawing/2014/main" id="{21418E3E-55F4-41AA-8E06-C97C3D8A2C58}"/>
              </a:ext>
            </a:extLst>
          </p:cNvPr>
          <p:cNvSpPr txBox="1"/>
          <p:nvPr/>
        </p:nvSpPr>
        <p:spPr>
          <a:xfrm rot="16200000">
            <a:off x="5892502" y="8649970"/>
            <a:ext cx="506683" cy="261610"/>
          </a:xfrm>
          <a:prstGeom prst="rect">
            <a:avLst/>
          </a:prstGeom>
          <a:noFill/>
        </p:spPr>
        <p:txBody>
          <a:bodyPr wrap="square" rtlCol="0">
            <a:spAutoFit/>
          </a:bodyPr>
          <a:lstStyle/>
          <a:p>
            <a:r>
              <a:rPr lang="en-AU" sz="1100" dirty="0"/>
              <a:t>Site 1</a:t>
            </a:r>
          </a:p>
        </p:txBody>
      </p:sp>
      <p:sp>
        <p:nvSpPr>
          <p:cNvPr id="27" name="TextBox 26">
            <a:extLst>
              <a:ext uri="{FF2B5EF4-FFF2-40B4-BE49-F238E27FC236}">
                <a16:creationId xmlns:a16="http://schemas.microsoft.com/office/drawing/2014/main" id="{42A09B49-E058-4395-A3D5-0D9C2DD9506C}"/>
              </a:ext>
            </a:extLst>
          </p:cNvPr>
          <p:cNvSpPr txBox="1"/>
          <p:nvPr/>
        </p:nvSpPr>
        <p:spPr>
          <a:xfrm rot="16200000">
            <a:off x="6113873" y="8649968"/>
            <a:ext cx="506683" cy="261610"/>
          </a:xfrm>
          <a:prstGeom prst="rect">
            <a:avLst/>
          </a:prstGeom>
          <a:noFill/>
        </p:spPr>
        <p:txBody>
          <a:bodyPr wrap="square" rtlCol="0">
            <a:spAutoFit/>
          </a:bodyPr>
          <a:lstStyle/>
          <a:p>
            <a:r>
              <a:rPr lang="en-AU" sz="1100" dirty="0"/>
              <a:t>Site 2</a:t>
            </a:r>
          </a:p>
        </p:txBody>
      </p:sp>
      <p:sp>
        <p:nvSpPr>
          <p:cNvPr id="28" name="TextBox 27">
            <a:extLst>
              <a:ext uri="{FF2B5EF4-FFF2-40B4-BE49-F238E27FC236}">
                <a16:creationId xmlns:a16="http://schemas.microsoft.com/office/drawing/2014/main" id="{C0B9C9A2-E1BF-4DB6-A074-A2B1939C1F7C}"/>
              </a:ext>
            </a:extLst>
          </p:cNvPr>
          <p:cNvSpPr txBox="1"/>
          <p:nvPr/>
        </p:nvSpPr>
        <p:spPr>
          <a:xfrm rot="16200000">
            <a:off x="7402874" y="8587282"/>
            <a:ext cx="632045" cy="261610"/>
          </a:xfrm>
          <a:prstGeom prst="rect">
            <a:avLst/>
          </a:prstGeom>
          <a:noFill/>
        </p:spPr>
        <p:txBody>
          <a:bodyPr wrap="square" rtlCol="0">
            <a:spAutoFit/>
          </a:bodyPr>
          <a:lstStyle/>
          <a:p>
            <a:r>
              <a:rPr lang="en-AU" sz="1100" dirty="0"/>
              <a:t>Site 3a</a:t>
            </a:r>
          </a:p>
        </p:txBody>
      </p:sp>
      <p:sp>
        <p:nvSpPr>
          <p:cNvPr id="29" name="TextBox 28">
            <a:extLst>
              <a:ext uri="{FF2B5EF4-FFF2-40B4-BE49-F238E27FC236}">
                <a16:creationId xmlns:a16="http://schemas.microsoft.com/office/drawing/2014/main" id="{B5628B16-BA1F-48F2-A534-4B3A820EE54D}"/>
              </a:ext>
            </a:extLst>
          </p:cNvPr>
          <p:cNvSpPr txBox="1"/>
          <p:nvPr/>
        </p:nvSpPr>
        <p:spPr>
          <a:xfrm rot="16200000">
            <a:off x="7604500" y="8587221"/>
            <a:ext cx="632047" cy="261610"/>
          </a:xfrm>
          <a:prstGeom prst="rect">
            <a:avLst/>
          </a:prstGeom>
          <a:noFill/>
        </p:spPr>
        <p:txBody>
          <a:bodyPr wrap="square" rtlCol="0">
            <a:spAutoFit/>
          </a:bodyPr>
          <a:lstStyle/>
          <a:p>
            <a:r>
              <a:rPr lang="en-AU" sz="1100" dirty="0"/>
              <a:t>Site 3b</a:t>
            </a:r>
          </a:p>
        </p:txBody>
      </p:sp>
      <p:sp>
        <p:nvSpPr>
          <p:cNvPr id="30" name="TextBox 29">
            <a:extLst>
              <a:ext uri="{FF2B5EF4-FFF2-40B4-BE49-F238E27FC236}">
                <a16:creationId xmlns:a16="http://schemas.microsoft.com/office/drawing/2014/main" id="{E2275DD6-9955-43F4-8478-F331A30343F2}"/>
              </a:ext>
            </a:extLst>
          </p:cNvPr>
          <p:cNvSpPr txBox="1"/>
          <p:nvPr/>
        </p:nvSpPr>
        <p:spPr>
          <a:xfrm rot="16200000">
            <a:off x="6320810" y="8580095"/>
            <a:ext cx="656883" cy="261610"/>
          </a:xfrm>
          <a:prstGeom prst="rect">
            <a:avLst/>
          </a:prstGeom>
          <a:noFill/>
        </p:spPr>
        <p:txBody>
          <a:bodyPr wrap="square" rtlCol="0">
            <a:spAutoFit/>
          </a:bodyPr>
          <a:lstStyle/>
          <a:p>
            <a:r>
              <a:rPr lang="en-AU" sz="1100" dirty="0"/>
              <a:t>Site 5a</a:t>
            </a:r>
          </a:p>
        </p:txBody>
      </p:sp>
      <p:sp>
        <p:nvSpPr>
          <p:cNvPr id="32" name="TextBox 31">
            <a:extLst>
              <a:ext uri="{FF2B5EF4-FFF2-40B4-BE49-F238E27FC236}">
                <a16:creationId xmlns:a16="http://schemas.microsoft.com/office/drawing/2014/main" id="{FCD0A212-A8A6-4D5A-8939-6979B9E3A711}"/>
              </a:ext>
            </a:extLst>
          </p:cNvPr>
          <p:cNvSpPr txBox="1"/>
          <p:nvPr/>
        </p:nvSpPr>
        <p:spPr>
          <a:xfrm rot="16200000">
            <a:off x="6581598" y="8587288"/>
            <a:ext cx="632039" cy="261610"/>
          </a:xfrm>
          <a:prstGeom prst="rect">
            <a:avLst/>
          </a:prstGeom>
          <a:noFill/>
        </p:spPr>
        <p:txBody>
          <a:bodyPr wrap="square" rtlCol="0">
            <a:spAutoFit/>
          </a:bodyPr>
          <a:lstStyle/>
          <a:p>
            <a:r>
              <a:rPr lang="en-AU" sz="1100" dirty="0"/>
              <a:t>Site 5b</a:t>
            </a:r>
          </a:p>
        </p:txBody>
      </p:sp>
      <p:sp>
        <p:nvSpPr>
          <p:cNvPr id="33" name="TextBox 32">
            <a:extLst>
              <a:ext uri="{FF2B5EF4-FFF2-40B4-BE49-F238E27FC236}">
                <a16:creationId xmlns:a16="http://schemas.microsoft.com/office/drawing/2014/main" id="{19F6A778-9EA3-4CAC-A03B-6E52B8192D1D}"/>
              </a:ext>
            </a:extLst>
          </p:cNvPr>
          <p:cNvSpPr txBox="1"/>
          <p:nvPr/>
        </p:nvSpPr>
        <p:spPr>
          <a:xfrm rot="16200000">
            <a:off x="4768995" y="8599713"/>
            <a:ext cx="656879" cy="261610"/>
          </a:xfrm>
          <a:prstGeom prst="rect">
            <a:avLst/>
          </a:prstGeom>
          <a:noFill/>
        </p:spPr>
        <p:txBody>
          <a:bodyPr wrap="square" rtlCol="0">
            <a:spAutoFit/>
          </a:bodyPr>
          <a:lstStyle/>
          <a:p>
            <a:r>
              <a:rPr lang="en-AU" sz="1100" dirty="0"/>
              <a:t>Site 6a</a:t>
            </a:r>
          </a:p>
        </p:txBody>
      </p:sp>
      <p:sp>
        <p:nvSpPr>
          <p:cNvPr id="34" name="TextBox 33">
            <a:extLst>
              <a:ext uri="{FF2B5EF4-FFF2-40B4-BE49-F238E27FC236}">
                <a16:creationId xmlns:a16="http://schemas.microsoft.com/office/drawing/2014/main" id="{6AB6E340-498C-4363-A7FF-AFAF5933B954}"/>
              </a:ext>
            </a:extLst>
          </p:cNvPr>
          <p:cNvSpPr txBox="1"/>
          <p:nvPr/>
        </p:nvSpPr>
        <p:spPr>
          <a:xfrm rot="16200000">
            <a:off x="5019557" y="8599712"/>
            <a:ext cx="656881" cy="261610"/>
          </a:xfrm>
          <a:prstGeom prst="rect">
            <a:avLst/>
          </a:prstGeom>
          <a:noFill/>
        </p:spPr>
        <p:txBody>
          <a:bodyPr wrap="square" rtlCol="0">
            <a:spAutoFit/>
          </a:bodyPr>
          <a:lstStyle/>
          <a:p>
            <a:r>
              <a:rPr lang="en-AU" sz="1100" dirty="0"/>
              <a:t>Site 6b</a:t>
            </a:r>
          </a:p>
        </p:txBody>
      </p:sp>
      <p:sp>
        <p:nvSpPr>
          <p:cNvPr id="35" name="TextBox 34">
            <a:extLst>
              <a:ext uri="{FF2B5EF4-FFF2-40B4-BE49-F238E27FC236}">
                <a16:creationId xmlns:a16="http://schemas.microsoft.com/office/drawing/2014/main" id="{49B172C3-EBCE-40F4-801B-31478BB4FC22}"/>
              </a:ext>
            </a:extLst>
          </p:cNvPr>
          <p:cNvSpPr txBox="1"/>
          <p:nvPr/>
        </p:nvSpPr>
        <p:spPr>
          <a:xfrm rot="16200000">
            <a:off x="4295094" y="8632897"/>
            <a:ext cx="566491" cy="261610"/>
          </a:xfrm>
          <a:prstGeom prst="rect">
            <a:avLst/>
          </a:prstGeom>
          <a:noFill/>
        </p:spPr>
        <p:txBody>
          <a:bodyPr wrap="square" rtlCol="0">
            <a:spAutoFit/>
          </a:bodyPr>
          <a:lstStyle/>
          <a:p>
            <a:r>
              <a:rPr lang="en-AU" sz="1100" dirty="0"/>
              <a:t>Site 7a</a:t>
            </a:r>
          </a:p>
        </p:txBody>
      </p:sp>
      <p:sp>
        <p:nvSpPr>
          <p:cNvPr id="36" name="TextBox 35">
            <a:extLst>
              <a:ext uri="{FF2B5EF4-FFF2-40B4-BE49-F238E27FC236}">
                <a16:creationId xmlns:a16="http://schemas.microsoft.com/office/drawing/2014/main" id="{FD582F6E-BA8C-43C6-90EB-F438FDBE38BF}"/>
              </a:ext>
            </a:extLst>
          </p:cNvPr>
          <p:cNvSpPr txBox="1"/>
          <p:nvPr/>
        </p:nvSpPr>
        <p:spPr>
          <a:xfrm rot="16200000">
            <a:off x="4527938" y="8625972"/>
            <a:ext cx="580341" cy="261610"/>
          </a:xfrm>
          <a:prstGeom prst="rect">
            <a:avLst/>
          </a:prstGeom>
          <a:noFill/>
        </p:spPr>
        <p:txBody>
          <a:bodyPr wrap="square" rtlCol="0">
            <a:spAutoFit/>
          </a:bodyPr>
          <a:lstStyle/>
          <a:p>
            <a:r>
              <a:rPr lang="en-AU" sz="1100" dirty="0"/>
              <a:t>Site 7b</a:t>
            </a:r>
          </a:p>
        </p:txBody>
      </p:sp>
      <p:sp>
        <p:nvSpPr>
          <p:cNvPr id="37" name="TextBox 36">
            <a:extLst>
              <a:ext uri="{FF2B5EF4-FFF2-40B4-BE49-F238E27FC236}">
                <a16:creationId xmlns:a16="http://schemas.microsoft.com/office/drawing/2014/main" id="{EB3A177C-413C-45F8-80A4-BD07A98A8D09}"/>
              </a:ext>
            </a:extLst>
          </p:cNvPr>
          <p:cNvSpPr txBox="1"/>
          <p:nvPr/>
        </p:nvSpPr>
        <p:spPr>
          <a:xfrm rot="16200000">
            <a:off x="6869601" y="8587286"/>
            <a:ext cx="632041" cy="261610"/>
          </a:xfrm>
          <a:prstGeom prst="rect">
            <a:avLst/>
          </a:prstGeom>
          <a:noFill/>
        </p:spPr>
        <p:txBody>
          <a:bodyPr wrap="square" rtlCol="0">
            <a:spAutoFit/>
          </a:bodyPr>
          <a:lstStyle/>
          <a:p>
            <a:r>
              <a:rPr lang="en-AU" sz="1100" dirty="0"/>
              <a:t>Site 8a</a:t>
            </a:r>
          </a:p>
        </p:txBody>
      </p:sp>
      <p:sp>
        <p:nvSpPr>
          <p:cNvPr id="38" name="TextBox 37">
            <a:extLst>
              <a:ext uri="{FF2B5EF4-FFF2-40B4-BE49-F238E27FC236}">
                <a16:creationId xmlns:a16="http://schemas.microsoft.com/office/drawing/2014/main" id="{54FC58FF-F865-40D6-8086-6DFB18801858}"/>
              </a:ext>
            </a:extLst>
          </p:cNvPr>
          <p:cNvSpPr txBox="1"/>
          <p:nvPr/>
        </p:nvSpPr>
        <p:spPr>
          <a:xfrm rot="16200000">
            <a:off x="7087525" y="8587283"/>
            <a:ext cx="632043" cy="261610"/>
          </a:xfrm>
          <a:prstGeom prst="rect">
            <a:avLst/>
          </a:prstGeom>
          <a:noFill/>
        </p:spPr>
        <p:txBody>
          <a:bodyPr wrap="square" rtlCol="0">
            <a:spAutoFit/>
          </a:bodyPr>
          <a:lstStyle/>
          <a:p>
            <a:r>
              <a:rPr lang="en-AU" sz="1100" dirty="0"/>
              <a:t>Site 8b</a:t>
            </a:r>
          </a:p>
        </p:txBody>
      </p:sp>
      <p:sp>
        <p:nvSpPr>
          <p:cNvPr id="39" name="TextBox 38">
            <a:extLst>
              <a:ext uri="{FF2B5EF4-FFF2-40B4-BE49-F238E27FC236}">
                <a16:creationId xmlns:a16="http://schemas.microsoft.com/office/drawing/2014/main" id="{EFB15C13-7F90-4562-8C2F-11021DC4DA02}"/>
              </a:ext>
            </a:extLst>
          </p:cNvPr>
          <p:cNvSpPr txBox="1"/>
          <p:nvPr/>
        </p:nvSpPr>
        <p:spPr>
          <a:xfrm rot="16200000">
            <a:off x="5299686" y="8605202"/>
            <a:ext cx="667864" cy="261610"/>
          </a:xfrm>
          <a:prstGeom prst="rect">
            <a:avLst/>
          </a:prstGeom>
          <a:noFill/>
        </p:spPr>
        <p:txBody>
          <a:bodyPr wrap="square" rtlCol="0">
            <a:spAutoFit/>
          </a:bodyPr>
          <a:lstStyle/>
          <a:p>
            <a:r>
              <a:rPr lang="en-AU" sz="1100" dirty="0"/>
              <a:t>Site 9a</a:t>
            </a:r>
          </a:p>
        </p:txBody>
      </p:sp>
      <p:sp>
        <p:nvSpPr>
          <p:cNvPr id="40" name="TextBox 39">
            <a:extLst>
              <a:ext uri="{FF2B5EF4-FFF2-40B4-BE49-F238E27FC236}">
                <a16:creationId xmlns:a16="http://schemas.microsoft.com/office/drawing/2014/main" id="{86D36E50-273C-456D-9EAF-D4B21FB75546}"/>
              </a:ext>
            </a:extLst>
          </p:cNvPr>
          <p:cNvSpPr txBox="1"/>
          <p:nvPr/>
        </p:nvSpPr>
        <p:spPr>
          <a:xfrm rot="16200000">
            <a:off x="5554296" y="8625971"/>
            <a:ext cx="580342" cy="261610"/>
          </a:xfrm>
          <a:prstGeom prst="rect">
            <a:avLst/>
          </a:prstGeom>
          <a:noFill/>
        </p:spPr>
        <p:txBody>
          <a:bodyPr wrap="square" rtlCol="0">
            <a:spAutoFit/>
          </a:bodyPr>
          <a:lstStyle/>
          <a:p>
            <a:r>
              <a:rPr lang="en-AU" sz="1100" dirty="0"/>
              <a:t>Site 9b</a:t>
            </a:r>
          </a:p>
        </p:txBody>
      </p:sp>
      <p:sp>
        <p:nvSpPr>
          <p:cNvPr id="43" name="TextBox 42">
            <a:extLst>
              <a:ext uri="{FF2B5EF4-FFF2-40B4-BE49-F238E27FC236}">
                <a16:creationId xmlns:a16="http://schemas.microsoft.com/office/drawing/2014/main" id="{CA6E99F8-2098-47C6-B371-96DAA45F031D}"/>
              </a:ext>
            </a:extLst>
          </p:cNvPr>
          <p:cNvSpPr txBox="1"/>
          <p:nvPr/>
        </p:nvSpPr>
        <p:spPr>
          <a:xfrm>
            <a:off x="4310725" y="7401059"/>
            <a:ext cx="906467" cy="430887"/>
          </a:xfrm>
          <a:prstGeom prst="rect">
            <a:avLst/>
          </a:prstGeom>
          <a:noFill/>
        </p:spPr>
        <p:txBody>
          <a:bodyPr wrap="square" rtlCol="0">
            <a:spAutoFit/>
          </a:bodyPr>
          <a:lstStyle/>
          <a:p>
            <a:pPr algn="ctr"/>
            <a:r>
              <a:rPr lang="en-AU" sz="1100" dirty="0"/>
              <a:t>construction site</a:t>
            </a:r>
          </a:p>
        </p:txBody>
      </p:sp>
      <p:cxnSp>
        <p:nvCxnSpPr>
          <p:cNvPr id="45" name="Straight Connector 44">
            <a:extLst>
              <a:ext uri="{FF2B5EF4-FFF2-40B4-BE49-F238E27FC236}">
                <a16:creationId xmlns:a16="http://schemas.microsoft.com/office/drawing/2014/main" id="{B8F90312-1885-4031-8CF8-5BB2DA93B4F7}"/>
              </a:ext>
            </a:extLst>
          </p:cNvPr>
          <p:cNvCxnSpPr>
            <a:cxnSpLocks/>
          </p:cNvCxnSpPr>
          <p:nvPr/>
        </p:nvCxnSpPr>
        <p:spPr>
          <a:xfrm>
            <a:off x="4272370" y="1395221"/>
            <a:ext cx="334047" cy="128425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DADE0DF-C564-4ACE-9853-D53FAA91702A}"/>
              </a:ext>
            </a:extLst>
          </p:cNvPr>
          <p:cNvCxnSpPr>
            <a:cxnSpLocks/>
          </p:cNvCxnSpPr>
          <p:nvPr/>
        </p:nvCxnSpPr>
        <p:spPr>
          <a:xfrm>
            <a:off x="4639575" y="1341837"/>
            <a:ext cx="303495" cy="12279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29592ED-BDE7-4D16-948A-A6588A31466A}"/>
              </a:ext>
            </a:extLst>
          </p:cNvPr>
          <p:cNvCxnSpPr>
            <a:cxnSpLocks/>
          </p:cNvCxnSpPr>
          <p:nvPr/>
        </p:nvCxnSpPr>
        <p:spPr>
          <a:xfrm flipH="1">
            <a:off x="5439355" y="1138928"/>
            <a:ext cx="94839" cy="1303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8F3CEEC-4BF0-4EAD-BC19-2FBF6874BC75}"/>
              </a:ext>
            </a:extLst>
          </p:cNvPr>
          <p:cNvCxnSpPr>
            <a:cxnSpLocks/>
          </p:cNvCxnSpPr>
          <p:nvPr/>
        </p:nvCxnSpPr>
        <p:spPr>
          <a:xfrm flipH="1">
            <a:off x="5111250" y="1138928"/>
            <a:ext cx="94839" cy="13032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845A860-19A7-4EF1-B451-FB1DDEC35EC3}"/>
              </a:ext>
            </a:extLst>
          </p:cNvPr>
          <p:cNvSpPr txBox="1"/>
          <p:nvPr/>
        </p:nvSpPr>
        <p:spPr>
          <a:xfrm>
            <a:off x="6738717" y="7722679"/>
            <a:ext cx="906467" cy="261610"/>
          </a:xfrm>
          <a:prstGeom prst="rect">
            <a:avLst/>
          </a:prstGeom>
          <a:noFill/>
        </p:spPr>
        <p:txBody>
          <a:bodyPr wrap="square" rtlCol="0">
            <a:spAutoFit/>
          </a:bodyPr>
          <a:lstStyle/>
          <a:p>
            <a:pPr algn="ctr"/>
            <a:r>
              <a:rPr lang="en-AU" sz="1100" dirty="0"/>
              <a:t>eastern sites</a:t>
            </a:r>
          </a:p>
        </p:txBody>
      </p:sp>
      <p:sp>
        <p:nvSpPr>
          <p:cNvPr id="62" name="TextBox 61">
            <a:extLst>
              <a:ext uri="{FF2B5EF4-FFF2-40B4-BE49-F238E27FC236}">
                <a16:creationId xmlns:a16="http://schemas.microsoft.com/office/drawing/2014/main" id="{0EBEC107-AB4E-425F-95A7-586C520DD764}"/>
              </a:ext>
            </a:extLst>
          </p:cNvPr>
          <p:cNvSpPr txBox="1"/>
          <p:nvPr/>
        </p:nvSpPr>
        <p:spPr>
          <a:xfrm>
            <a:off x="5059182" y="7735451"/>
            <a:ext cx="1101709" cy="261610"/>
          </a:xfrm>
          <a:prstGeom prst="rect">
            <a:avLst/>
          </a:prstGeom>
          <a:noFill/>
        </p:spPr>
        <p:txBody>
          <a:bodyPr wrap="square" rtlCol="0">
            <a:spAutoFit/>
          </a:bodyPr>
          <a:lstStyle/>
          <a:p>
            <a:pPr algn="ctr"/>
            <a:r>
              <a:rPr lang="en-AU" sz="1100" dirty="0"/>
              <a:t>western sites</a:t>
            </a:r>
          </a:p>
        </p:txBody>
      </p:sp>
      <p:sp>
        <p:nvSpPr>
          <p:cNvPr id="63" name="Oval 62">
            <a:extLst>
              <a:ext uri="{FF2B5EF4-FFF2-40B4-BE49-F238E27FC236}">
                <a16:creationId xmlns:a16="http://schemas.microsoft.com/office/drawing/2014/main" id="{774A53E9-13C8-47B1-BA05-BEF502191C21}"/>
              </a:ext>
            </a:extLst>
          </p:cNvPr>
          <p:cNvSpPr/>
          <p:nvPr/>
        </p:nvSpPr>
        <p:spPr>
          <a:xfrm>
            <a:off x="767716" y="5196404"/>
            <a:ext cx="436684" cy="416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34680C42-367D-4BA9-94D4-5FBCFB765A32}"/>
              </a:ext>
            </a:extLst>
          </p:cNvPr>
          <p:cNvSpPr/>
          <p:nvPr/>
        </p:nvSpPr>
        <p:spPr>
          <a:xfrm>
            <a:off x="2013862" y="5150214"/>
            <a:ext cx="311601" cy="2965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DB15FABA-8C46-44F3-9C15-26260C3FAA16}"/>
              </a:ext>
            </a:extLst>
          </p:cNvPr>
          <p:cNvSpPr txBox="1"/>
          <p:nvPr/>
        </p:nvSpPr>
        <p:spPr>
          <a:xfrm>
            <a:off x="-24057" y="4712247"/>
            <a:ext cx="906467" cy="900246"/>
          </a:xfrm>
          <a:prstGeom prst="rect">
            <a:avLst/>
          </a:prstGeom>
          <a:noFill/>
        </p:spPr>
        <p:txBody>
          <a:bodyPr wrap="square" rtlCol="0">
            <a:spAutoFit/>
          </a:bodyPr>
          <a:lstStyle/>
          <a:p>
            <a:pPr algn="ctr"/>
            <a:r>
              <a:rPr lang="en-AU" sz="1050" dirty="0"/>
              <a:t>groundwater seepage and surface water samples</a:t>
            </a:r>
          </a:p>
        </p:txBody>
      </p:sp>
      <p:cxnSp>
        <p:nvCxnSpPr>
          <p:cNvPr id="67" name="Straight Arrow Connector 66">
            <a:extLst>
              <a:ext uri="{FF2B5EF4-FFF2-40B4-BE49-F238E27FC236}">
                <a16:creationId xmlns:a16="http://schemas.microsoft.com/office/drawing/2014/main" id="{64E10195-A767-45AD-AC1D-D60DE8CB1C86}"/>
              </a:ext>
            </a:extLst>
          </p:cNvPr>
          <p:cNvCxnSpPr/>
          <p:nvPr/>
        </p:nvCxnSpPr>
        <p:spPr>
          <a:xfrm>
            <a:off x="702471" y="5196404"/>
            <a:ext cx="223207" cy="102076"/>
          </a:xfrm>
          <a:prstGeom prst="straightConnector1">
            <a:avLst/>
          </a:prstGeom>
          <a:ln w="31750">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05B1994-B2E3-423C-86D5-9E45FDCEC4A3}"/>
              </a:ext>
            </a:extLst>
          </p:cNvPr>
          <p:cNvCxnSpPr>
            <a:cxnSpLocks/>
          </p:cNvCxnSpPr>
          <p:nvPr/>
        </p:nvCxnSpPr>
        <p:spPr>
          <a:xfrm flipH="1">
            <a:off x="2217681" y="4712247"/>
            <a:ext cx="307270" cy="428212"/>
          </a:xfrm>
          <a:prstGeom prst="straightConnector1">
            <a:avLst/>
          </a:prstGeom>
          <a:ln w="31750">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568D106-6EAC-44C1-8772-B725EC874605}"/>
              </a:ext>
            </a:extLst>
          </p:cNvPr>
          <p:cNvSpPr txBox="1"/>
          <p:nvPr/>
        </p:nvSpPr>
        <p:spPr>
          <a:xfrm>
            <a:off x="2376615" y="4504498"/>
            <a:ext cx="906467" cy="415498"/>
          </a:xfrm>
          <a:prstGeom prst="rect">
            <a:avLst/>
          </a:prstGeom>
          <a:noFill/>
        </p:spPr>
        <p:txBody>
          <a:bodyPr wrap="square" rtlCol="0">
            <a:spAutoFit/>
          </a:bodyPr>
          <a:lstStyle/>
          <a:p>
            <a:pPr algn="ctr"/>
            <a:r>
              <a:rPr lang="en-AU" sz="1050" dirty="0"/>
              <a:t>seawater samples</a:t>
            </a:r>
          </a:p>
        </p:txBody>
      </p:sp>
      <p:sp>
        <p:nvSpPr>
          <p:cNvPr id="72" name="TextBox 71">
            <a:extLst>
              <a:ext uri="{FF2B5EF4-FFF2-40B4-BE49-F238E27FC236}">
                <a16:creationId xmlns:a16="http://schemas.microsoft.com/office/drawing/2014/main" id="{697DE46F-0948-4C02-8305-B864DC7011C0}"/>
              </a:ext>
            </a:extLst>
          </p:cNvPr>
          <p:cNvSpPr txBox="1"/>
          <p:nvPr/>
        </p:nvSpPr>
        <p:spPr>
          <a:xfrm>
            <a:off x="6236410" y="6840780"/>
            <a:ext cx="1408774" cy="276999"/>
          </a:xfrm>
          <a:prstGeom prst="rect">
            <a:avLst/>
          </a:prstGeom>
          <a:noFill/>
        </p:spPr>
        <p:txBody>
          <a:bodyPr wrap="square" rtlCol="0">
            <a:spAutoFit/>
          </a:bodyPr>
          <a:lstStyle/>
          <a:p>
            <a:pPr algn="ctr"/>
            <a:r>
              <a:rPr lang="en-AU" sz="1200" b="1" dirty="0"/>
              <a:t>Cluster Analysis</a:t>
            </a:r>
          </a:p>
        </p:txBody>
      </p:sp>
      <p:sp>
        <p:nvSpPr>
          <p:cNvPr id="73" name="TextBox 72">
            <a:extLst>
              <a:ext uri="{FF2B5EF4-FFF2-40B4-BE49-F238E27FC236}">
                <a16:creationId xmlns:a16="http://schemas.microsoft.com/office/drawing/2014/main" id="{C02A229F-56D0-4238-9845-3609F0F4942D}"/>
              </a:ext>
            </a:extLst>
          </p:cNvPr>
          <p:cNvSpPr txBox="1"/>
          <p:nvPr/>
        </p:nvSpPr>
        <p:spPr>
          <a:xfrm>
            <a:off x="5409234" y="580022"/>
            <a:ext cx="1602216" cy="307777"/>
          </a:xfrm>
          <a:prstGeom prst="rect">
            <a:avLst/>
          </a:prstGeom>
          <a:noFill/>
        </p:spPr>
        <p:txBody>
          <a:bodyPr wrap="square" rtlCol="0">
            <a:spAutoFit/>
          </a:bodyPr>
          <a:lstStyle/>
          <a:p>
            <a:pPr algn="ctr"/>
            <a:r>
              <a:rPr lang="en-AU" sz="1400" b="1" dirty="0">
                <a:solidFill>
                  <a:schemeClr val="bg1"/>
                </a:solidFill>
              </a:rPr>
              <a:t>Sampling Sites</a:t>
            </a:r>
          </a:p>
        </p:txBody>
      </p:sp>
      <p:sp>
        <p:nvSpPr>
          <p:cNvPr id="74" name="TextBox 73">
            <a:extLst>
              <a:ext uri="{FF2B5EF4-FFF2-40B4-BE49-F238E27FC236}">
                <a16:creationId xmlns:a16="http://schemas.microsoft.com/office/drawing/2014/main" id="{8CDC7C74-9737-4D44-BBBA-6AA5228AA794}"/>
              </a:ext>
            </a:extLst>
          </p:cNvPr>
          <p:cNvSpPr txBox="1"/>
          <p:nvPr/>
        </p:nvSpPr>
        <p:spPr>
          <a:xfrm>
            <a:off x="51814" y="-26348"/>
            <a:ext cx="8016433" cy="646331"/>
          </a:xfrm>
          <a:prstGeom prst="rect">
            <a:avLst/>
          </a:prstGeom>
          <a:noFill/>
        </p:spPr>
        <p:txBody>
          <a:bodyPr wrap="square" rtlCol="0">
            <a:spAutoFit/>
          </a:bodyPr>
          <a:lstStyle/>
          <a:p>
            <a:pPr algn="ctr"/>
            <a:r>
              <a:rPr lang="en-AU" b="1" dirty="0"/>
              <a:t>An assessment of groundwater and surface water geochemistry in a limestone forest, Langkawi Island, Malaysia 	</a:t>
            </a:r>
            <a:r>
              <a:rPr lang="en-AU" dirty="0"/>
              <a:t>	</a:t>
            </a:r>
            <a:r>
              <a:rPr lang="en-AU" sz="1600" dirty="0">
                <a:solidFill>
                  <a:schemeClr val="bg2">
                    <a:lumMod val="25000"/>
                  </a:schemeClr>
                </a:solidFill>
              </a:rPr>
              <a:t>Lucy Reading (Lucy.Reading@qut.edu.au)</a:t>
            </a:r>
            <a:endParaRPr lang="en-AU" dirty="0">
              <a:solidFill>
                <a:schemeClr val="bg2">
                  <a:lumMod val="25000"/>
                </a:schemeClr>
              </a:solidFill>
            </a:endParaRPr>
          </a:p>
        </p:txBody>
      </p:sp>
      <p:pic>
        <p:nvPicPr>
          <p:cNvPr id="76" name="Picture 75">
            <a:extLst>
              <a:ext uri="{FF2B5EF4-FFF2-40B4-BE49-F238E27FC236}">
                <a16:creationId xmlns:a16="http://schemas.microsoft.com/office/drawing/2014/main" id="{A07B118D-5FA3-4DC1-A4DE-1A7C2AAB1E71}"/>
              </a:ext>
            </a:extLst>
          </p:cNvPr>
          <p:cNvPicPr>
            <a:picLocks noChangeAspect="1"/>
          </p:cNvPicPr>
          <p:nvPr/>
        </p:nvPicPr>
        <p:blipFill rotWithShape="1">
          <a:blip r:embed="rId7"/>
          <a:srcRect l="70706" t="21620" r="24719" b="69279"/>
          <a:stretch/>
        </p:blipFill>
        <p:spPr>
          <a:xfrm>
            <a:off x="7642705" y="632462"/>
            <a:ext cx="407789" cy="456269"/>
          </a:xfrm>
          <a:prstGeom prst="rect">
            <a:avLst/>
          </a:prstGeom>
        </p:spPr>
      </p:pic>
      <p:pic>
        <p:nvPicPr>
          <p:cNvPr id="7" name="Picture 6" descr="A drawing of a face&#10;&#10;Description automatically generated">
            <a:extLst>
              <a:ext uri="{FF2B5EF4-FFF2-40B4-BE49-F238E27FC236}">
                <a16:creationId xmlns:a16="http://schemas.microsoft.com/office/drawing/2014/main" id="{B273FE56-8BB4-4350-B77A-17332AEFC4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79" y="10213329"/>
            <a:ext cx="1227411" cy="429442"/>
          </a:xfrm>
          <a:prstGeom prst="rect">
            <a:avLst/>
          </a:prstGeom>
        </p:spPr>
      </p:pic>
      <p:pic>
        <p:nvPicPr>
          <p:cNvPr id="9" name="Recorded Sound">
            <a:hlinkClick r:id="" action="ppaction://media"/>
            <a:extLst>
              <a:ext uri="{FF2B5EF4-FFF2-40B4-BE49-F238E27FC236}">
                <a16:creationId xmlns:a16="http://schemas.microsoft.com/office/drawing/2014/main" id="{2F306622-6C89-45EE-9BF1-CE5B89EAF7C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811134" y="1303188"/>
            <a:ext cx="487363" cy="487363"/>
          </a:xfrm>
          <a:prstGeom prst="rect">
            <a:avLst/>
          </a:prstGeom>
        </p:spPr>
      </p:pic>
    </p:spTree>
    <p:extLst>
      <p:ext uri="{BB962C8B-B14F-4D97-AF65-F5344CB8AC3E}">
        <p14:creationId xmlns:p14="http://schemas.microsoft.com/office/powerpoint/2010/main" val="14160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67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3023</TotalTime>
  <Words>398</Words>
  <Application>Microsoft Office PowerPoint</Application>
  <PresentationFormat>B4 (ISO) Paper (250x353 mm)</PresentationFormat>
  <Paragraphs>31</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   At the Penarak Nature Centre on Langkawi Island, water sampling and analyses were carried out, with a team of undergraduate science students, to characterise the baseline surface water and groundwater chemistry. Samples were collected from 10 locations at the limestone forest site. As no groundwater monitoring bores were available at the site, samples were instead collected from 4 identified groundwater seepage sites, in addition to 5 surface water sites and 1 seawater site. Field measurements of pH, EC, redox potential, dissolved oxygen and temperature were obtained. Samples from each site were also analysed for δ18O, δ2H and major 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Reading</dc:creator>
  <cp:lastModifiedBy>Lucy Reading</cp:lastModifiedBy>
  <cp:revision>24</cp:revision>
  <dcterms:created xsi:type="dcterms:W3CDTF">2020-04-08T21:31:18Z</dcterms:created>
  <dcterms:modified xsi:type="dcterms:W3CDTF">2020-04-30T22:38:58Z</dcterms:modified>
</cp:coreProperties>
</file>