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65" r:id="rId4"/>
    <p:sldId id="266" r:id="rId5"/>
    <p:sldId id="260" r:id="rId6"/>
    <p:sldId id="267" r:id="rId7"/>
    <p:sldId id="261" r:id="rId8"/>
    <p:sldId id="264" r:id="rId9"/>
    <p:sldId id="268" r:id="rId10"/>
  </p:sldIdLst>
  <p:sldSz cx="9144000" cy="6858000" type="screen4x3"/>
  <p:notesSz cx="6858000" cy="9144000"/>
  <p:defaultTextStyle>
    <a:defPPr>
      <a:defRPr lang="de-DE"/>
    </a:defPPr>
    <a:lvl1pPr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1pPr>
    <a:lvl2pPr marL="4572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2pPr>
    <a:lvl3pPr marL="9144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3pPr>
    <a:lvl4pPr marL="13716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4pPr>
    <a:lvl5pPr marL="18288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89" d="100"/>
          <a:sy n="89" d="100"/>
        </p:scale>
        <p:origin x="172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DD2DE-A9CE-E240-9AD1-874188AFB25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BE180-A57E-584A-8457-8A0395A0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0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16288" y="525463"/>
            <a:ext cx="3357562" cy="2517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0734-F5ED-48BF-A302-6CCA3521D9E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5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485900"/>
            <a:ext cx="8058150" cy="4967288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A0"/>
              </a:buClr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>
                <a:solidFill>
                  <a:srgbClr val="000000"/>
                </a:solidFill>
              </a:defRPr>
            </a:lvl2pPr>
            <a:lvl3pPr marL="355600" indent="-249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>
                <a:solidFill>
                  <a:srgbClr val="000000"/>
                </a:solidFill>
              </a:defRPr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tabLst/>
              <a:defRPr sz="1800">
                <a:solidFill>
                  <a:srgbClr val="000000"/>
                </a:solidFill>
              </a:defRPr>
            </a:lvl4pPr>
            <a:lvl5pPr marL="541338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tabLst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US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ja-JP" altLang="en-US" noProof="0" smtClean="0"/>
              <a:t>マスター タイトルの書式設定</a:t>
            </a:r>
            <a:endParaRPr lang="en-US" noProof="0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9858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84213" y="1484313"/>
            <a:ext cx="3816000" cy="49688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2pPr>
            <a:lvl3pPr marL="541338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4pPr>
            <a:lvl5pPr marL="541338" indent="-220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5pPr>
            <a:lvl6pPr>
              <a:defRPr sz="711"/>
            </a:lvl6pPr>
            <a:lvl7pPr>
              <a:defRPr sz="711"/>
            </a:lvl7pPr>
            <a:lvl8pPr>
              <a:defRPr sz="711"/>
            </a:lvl8pPr>
            <a:lvl9pPr>
              <a:defRPr sz="711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926363" y="1484313"/>
            <a:ext cx="3816000" cy="49688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2pPr>
            <a:lvl3pPr marL="541338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4pPr>
            <a:lvl5pPr marL="541338" indent="-220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5pPr>
            <a:lvl6pPr>
              <a:defRPr sz="711"/>
            </a:lvl6pPr>
            <a:lvl7pPr>
              <a:defRPr sz="711"/>
            </a:lvl7pPr>
            <a:lvl8pPr>
              <a:defRPr sz="711"/>
            </a:lvl8pPr>
            <a:lvl9pPr>
              <a:defRPr sz="711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710706" y="5812118"/>
            <a:ext cx="373529" cy="3735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ja-JP" altLang="en-US" noProof="0" smtClean="0"/>
              <a:t>マスター タイトルの書式設定</a:t>
            </a:r>
            <a:endParaRPr lang="en-US" noProof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653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ja-JP" altLang="en-US" noProof="0" smtClean="0"/>
              <a:t>マスター タイトルの書式設定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52217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9C63D-C0A2-4B91-8B4A-3D87972D515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E605-6390-4FE3-9D86-1FEF6DE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4"/>
            <a:ext cx="8058149" cy="49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Sie</a:t>
            </a:r>
            <a:r>
              <a:rPr lang="en-US" noProof="0" dirty="0" smtClean="0"/>
              <a:t>, um die </a:t>
            </a:r>
            <a:r>
              <a:rPr lang="en-US" noProof="0" dirty="0" err="1" smtClean="0"/>
              <a:t>Formate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Vorlagentextes</a:t>
            </a:r>
            <a:r>
              <a:rPr lang="en-US" noProof="0" dirty="0" smtClean="0"/>
              <a:t> </a:t>
            </a:r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24" name="Rechteck 23"/>
          <p:cNvSpPr/>
          <p:nvPr/>
        </p:nvSpPr>
        <p:spPr bwMode="auto">
          <a:xfrm>
            <a:off x="3860800" y="0"/>
            <a:ext cx="5283200" cy="252591"/>
          </a:xfrm>
          <a:prstGeom prst="rect">
            <a:avLst/>
          </a:prstGeom>
          <a:solidFill>
            <a:srgbClr val="4174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360862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3463" algn="r"/>
              </a:tabLst>
            </a:pPr>
            <a:r>
              <a:rPr kumimoji="0" lang="de-DE" sz="1000" b="0" i="0" u="none" strike="noStrike" cap="all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	Institut für Weltraumforschung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2303463" y="0"/>
            <a:ext cx="1557337" cy="252592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360862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63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-833" y="6605409"/>
            <a:ext cx="2304296" cy="252591"/>
          </a:xfrm>
          <a:prstGeom prst="rect">
            <a:avLst/>
          </a:prstGeom>
          <a:solidFill>
            <a:srgbClr val="2954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360862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de-DE" sz="842" b="1" i="0" u="none" strike="noStrike" cap="all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                    </a:t>
            </a:r>
            <a:r>
              <a:rPr kumimoji="0" lang="de-DE" sz="1000" b="0" i="0" u="none" strike="noStrike" cap="all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iwf.oeaw.ac.at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03464" y="252591"/>
            <a:ext cx="6438900" cy="1231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1125D4-8D87-45D1-8C40-EA84F07545D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iagonal liegende Ecken des Rechtecks abrunden 10"/>
          <p:cNvSpPr/>
          <p:nvPr/>
        </p:nvSpPr>
        <p:spPr bwMode="auto">
          <a:xfrm>
            <a:off x="3598333" y="3005667"/>
            <a:ext cx="914400" cy="914400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2" name="Auf der gleichen Seite des Rechtecks liegende Ecken abrunden 11"/>
          <p:cNvSpPr/>
          <p:nvPr/>
        </p:nvSpPr>
        <p:spPr bwMode="auto">
          <a:xfrm>
            <a:off x="1949116" y="190500"/>
            <a:ext cx="3356810" cy="1060450"/>
          </a:xfrm>
          <a:prstGeom prst="round2Same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2" y="257970"/>
            <a:ext cx="1816577" cy="7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marL="177299" indent="-177299" algn="r" rtl="0" eaLnBrk="1" fontAlgn="t" hangingPunct="1">
        <a:lnSpc>
          <a:spcPct val="100000"/>
        </a:lnSpc>
        <a:spcBef>
          <a:spcPct val="0"/>
        </a:spcBef>
        <a:spcAft>
          <a:spcPct val="0"/>
        </a:spcAft>
        <a:defRPr sz="2800" b="0" cap="all" baseline="0">
          <a:solidFill>
            <a:srgbClr val="41748D"/>
          </a:solidFill>
          <a:latin typeface="+mj-lt"/>
          <a:ea typeface="+mj-ea"/>
          <a:cs typeface="+mj-cs"/>
        </a:defRPr>
      </a:lvl1pPr>
      <a:lvl2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2pPr>
      <a:lvl3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3pPr>
      <a:lvl4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4pPr>
      <a:lvl5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5pPr>
      <a:lvl6pPr marL="357729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6pPr>
      <a:lvl7pPr marL="538160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7pPr>
      <a:lvl8pPr marL="718591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8pPr>
      <a:lvl9pPr marL="899023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None/>
        <a:defRPr sz="1800">
          <a:solidFill>
            <a:srgbClr val="41748D"/>
          </a:solidFill>
          <a:latin typeface="+mj-lt"/>
          <a:ea typeface="+mn-ea"/>
          <a:cs typeface="+mn-cs"/>
        </a:defRPr>
      </a:lvl1pPr>
      <a:lvl2pPr marL="271463" indent="-2714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2pPr>
      <a:lvl3pPr marL="355600" indent="-2492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3pPr>
      <a:lvl4pPr marL="449263" indent="-23495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4pPr>
      <a:lvl5pPr marL="541338" indent="-2238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5pPr>
      <a:lvl6pPr marL="870204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6pPr>
      <a:lvl7pPr marL="1050635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7pPr>
      <a:lvl8pPr marL="1231066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8pPr>
      <a:lvl9pPr marL="1411496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1pPr>
      <a:lvl2pPr marL="180431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2pPr>
      <a:lvl3pPr marL="360862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3pPr>
      <a:lvl4pPr marL="541293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4pPr>
      <a:lvl5pPr marL="721723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5pPr>
      <a:lvl6pPr marL="902154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6pPr>
      <a:lvl7pPr marL="1082586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7pPr>
      <a:lvl8pPr marL="1263017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8pPr>
      <a:lvl9pPr marL="1443448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orient="horz" pos="935">
          <p15:clr>
            <a:srgbClr val="F26B43"/>
          </p15:clr>
        </p15:guide>
        <p15:guide id="4" pos="5507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pos="431">
          <p15:clr>
            <a:srgbClr val="F26B43"/>
          </p15:clr>
        </p15:guide>
        <p15:guide id="7">
          <p15:clr>
            <a:srgbClr val="F26B43"/>
          </p15:clr>
        </p15:guide>
        <p15:guide id="8" orient="horz" pos="159">
          <p15:clr>
            <a:srgbClr val="F26B43"/>
          </p15:clr>
        </p15:guide>
        <p15:guide id="9" orient="horz">
          <p15:clr>
            <a:srgbClr val="F26B43"/>
          </p15:clr>
        </p15:guide>
        <p15:guide id="10" pos="12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 rot="21600000">
            <a:off x="962430" y="4039642"/>
            <a:ext cx="6938559" cy="1943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44000" tIns="0" rIns="0" bIns="72000" anchor="ctr">
            <a:spAutoFit/>
          </a:bodyPr>
          <a:lstStyle/>
          <a:p>
            <a:pPr algn="l" fontAlgn="base">
              <a:defRPr/>
            </a:pPr>
            <a:r>
              <a:rPr lang="de-DE" sz="2399" dirty="0" err="1">
                <a:solidFill>
                  <a:schemeClr val="tx1"/>
                </a:solidFill>
                <a:latin typeface="+mj-lt"/>
              </a:rPr>
              <a:t>Takuma</a:t>
            </a:r>
            <a:r>
              <a:rPr lang="de-DE" sz="2399" dirty="0">
                <a:solidFill>
                  <a:schemeClr val="tx1"/>
                </a:solidFill>
                <a:latin typeface="+mj-lt"/>
              </a:rPr>
              <a:t> (T.K.M.) Nakamura</a:t>
            </a:r>
            <a:endParaRPr lang="de-DE" sz="2399" baseline="30000" dirty="0">
              <a:solidFill>
                <a:schemeClr val="tx1"/>
              </a:solidFill>
              <a:latin typeface="+mj-lt"/>
            </a:endParaRPr>
          </a:p>
          <a:p>
            <a:pPr algn="l" fontAlgn="base">
              <a:defRPr/>
            </a:pPr>
            <a:r>
              <a:rPr lang="de-DE" sz="1600" dirty="0">
                <a:solidFill>
                  <a:schemeClr val="tx1"/>
                </a:solidFill>
                <a:latin typeface="Trebuchet MS"/>
              </a:rPr>
              <a:t>Space Research Institute (IWF)/Austrian Academy </a:t>
            </a:r>
            <a:r>
              <a:rPr lang="de-DE" sz="1600" dirty="0" err="1">
                <a:solidFill>
                  <a:schemeClr val="tx1"/>
                </a:solidFill>
                <a:latin typeface="Trebuchet MS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rebuchet MS"/>
              </a:rPr>
              <a:t>Sciences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 (</a:t>
            </a:r>
            <a:r>
              <a:rPr lang="de-DE" sz="1600" dirty="0" err="1">
                <a:solidFill>
                  <a:schemeClr val="tx1"/>
                </a:solidFill>
                <a:latin typeface="Trebuchet MS"/>
              </a:rPr>
              <a:t>OeAW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)</a:t>
            </a:r>
          </a:p>
          <a:p>
            <a:pPr algn="l" fontAlgn="base">
              <a:defRPr/>
            </a:pPr>
            <a:endParaRPr lang="de-DE" sz="1600" dirty="0">
              <a:solidFill>
                <a:schemeClr val="tx1"/>
              </a:solidFill>
              <a:latin typeface="Trebuchet MS"/>
            </a:endParaRPr>
          </a:p>
          <a:p>
            <a:pPr algn="l" fontAlgn="base">
              <a:defRPr/>
            </a:pPr>
            <a:r>
              <a:rPr lang="de-DE" sz="1600" dirty="0" err="1">
                <a:solidFill>
                  <a:schemeClr val="tx1"/>
                </a:solidFill>
                <a:latin typeface="Trebuchet MS"/>
              </a:rPr>
              <a:t>Collaborators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:</a:t>
            </a:r>
          </a:p>
          <a:p>
            <a:pPr algn="l" fontAlgn="base">
              <a:defRPr/>
            </a:pPr>
            <a:r>
              <a:rPr lang="de-DE" sz="1600" dirty="0">
                <a:solidFill>
                  <a:schemeClr val="tx1"/>
                </a:solidFill>
                <a:latin typeface="Trebuchet MS"/>
              </a:rPr>
              <a:t>F. </a:t>
            </a:r>
            <a:r>
              <a:rPr lang="de-DE" sz="1600" dirty="0" err="1" smtClean="0">
                <a:solidFill>
                  <a:schemeClr val="tx1"/>
                </a:solidFill>
                <a:latin typeface="Trebuchet MS"/>
              </a:rPr>
              <a:t>Plaschke</a:t>
            </a:r>
            <a:r>
              <a:rPr lang="de-DE" sz="1600" dirty="0" smtClean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(IWF), </a:t>
            </a:r>
            <a:r>
              <a:rPr lang="de-DE" sz="1600" dirty="0" smtClean="0">
                <a:solidFill>
                  <a:schemeClr val="tx1"/>
                </a:solidFill>
                <a:latin typeface="Trebuchet MS"/>
              </a:rPr>
              <a:t>H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Trebuchet MS"/>
              </a:rPr>
              <a:t>Hasegawa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 (ISAS</a:t>
            </a:r>
            <a:r>
              <a:rPr lang="de-DE" sz="1600" dirty="0" smtClean="0">
                <a:solidFill>
                  <a:schemeClr val="tx1"/>
                </a:solidFill>
                <a:latin typeface="Trebuchet MS"/>
              </a:rPr>
              <a:t>), Y.-H. Liu (</a:t>
            </a:r>
            <a:r>
              <a:rPr lang="de-DE" sz="1600" dirty="0" err="1" smtClean="0">
                <a:solidFill>
                  <a:schemeClr val="tx1"/>
                </a:solidFill>
                <a:latin typeface="Trebuchet MS"/>
              </a:rPr>
              <a:t>Dartmouth</a:t>
            </a:r>
            <a:r>
              <a:rPr lang="de-DE" sz="1600" dirty="0" smtClean="0">
                <a:solidFill>
                  <a:schemeClr val="tx1"/>
                </a:solidFill>
                <a:latin typeface="Trebuchet MS"/>
              </a:rPr>
              <a:t> College), K.-J. Hwang (</a:t>
            </a:r>
            <a:r>
              <a:rPr lang="de-DE" sz="1600" dirty="0" err="1" smtClean="0">
                <a:solidFill>
                  <a:schemeClr val="tx1"/>
                </a:solidFill>
                <a:latin typeface="Trebuchet MS"/>
              </a:rPr>
              <a:t>SwRI</a:t>
            </a:r>
            <a:r>
              <a:rPr lang="de-DE" sz="1600" dirty="0" smtClean="0">
                <a:solidFill>
                  <a:schemeClr val="tx1"/>
                </a:solidFill>
                <a:latin typeface="Trebuchet MS"/>
              </a:rPr>
              <a:t>),</a:t>
            </a:r>
            <a:r>
              <a:rPr lang="de-DE" altLang="ja-JP" sz="1600" dirty="0" smtClean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altLang="ja-JP" sz="1600" dirty="0">
                <a:solidFill>
                  <a:schemeClr val="tx1"/>
                </a:solidFill>
                <a:latin typeface="Trebuchet MS"/>
              </a:rPr>
              <a:t>K. A. </a:t>
            </a:r>
            <a:r>
              <a:rPr lang="de-DE" altLang="ja-JP" sz="1600" dirty="0" err="1">
                <a:solidFill>
                  <a:schemeClr val="tx1"/>
                </a:solidFill>
                <a:latin typeface="Trebuchet MS"/>
              </a:rPr>
              <a:t>Blasl</a:t>
            </a:r>
            <a:r>
              <a:rPr lang="de-DE" altLang="ja-JP" sz="1600" dirty="0">
                <a:solidFill>
                  <a:schemeClr val="tx1"/>
                </a:solidFill>
                <a:latin typeface="Trebuchet MS"/>
              </a:rPr>
              <a:t> (</a:t>
            </a:r>
            <a:r>
              <a:rPr lang="de-DE" altLang="ja-JP" sz="1600" dirty="0" smtClean="0">
                <a:solidFill>
                  <a:schemeClr val="tx1"/>
                </a:solidFill>
                <a:latin typeface="Trebuchet MS"/>
              </a:rPr>
              <a:t>IWF), R</a:t>
            </a:r>
            <a:r>
              <a:rPr lang="de-DE" altLang="ja-JP" sz="1600" dirty="0">
                <a:solidFill>
                  <a:schemeClr val="tx1"/>
                </a:solidFill>
                <a:latin typeface="Trebuchet MS"/>
              </a:rPr>
              <a:t>. Nakamura (IWF</a:t>
            </a:r>
            <a:r>
              <a:rPr lang="de-DE" altLang="ja-JP" sz="1600" dirty="0" smtClean="0">
                <a:solidFill>
                  <a:schemeClr val="tx1"/>
                </a:solidFill>
                <a:latin typeface="Trebuchet MS"/>
              </a:rPr>
              <a:t>).</a:t>
            </a:r>
            <a:endParaRPr lang="de-DE" sz="1600" dirty="0">
              <a:solidFill>
                <a:schemeClr val="tx1"/>
              </a:solidFill>
              <a:latin typeface="Trebuchet MS"/>
            </a:endParaRPr>
          </a:p>
          <a:p>
            <a:pPr algn="l" fontAlgn="base">
              <a:defRPr/>
            </a:pPr>
            <a:endParaRPr lang="de-DE" sz="1600" dirty="0">
              <a:solidFill>
                <a:schemeClr val="tx1"/>
              </a:solidFill>
              <a:latin typeface="Trebuchet MS"/>
            </a:endParaRPr>
          </a:p>
          <a:p>
            <a:pPr algn="l" fontAlgn="base">
              <a:defRPr/>
            </a:pPr>
            <a:r>
              <a:rPr lang="de-DE" sz="1600" dirty="0">
                <a:solidFill>
                  <a:schemeClr val="tx1"/>
                </a:solidFill>
                <a:latin typeface="Trebuchet MS"/>
              </a:rPr>
              <a:t>Computers:</a:t>
            </a:r>
          </a:p>
          <a:p>
            <a:pPr algn="l" fontAlgn="base">
              <a:defRPr/>
            </a:pPr>
            <a:r>
              <a:rPr lang="de-DE" sz="1600" dirty="0" err="1">
                <a:solidFill>
                  <a:schemeClr val="tx1"/>
                </a:solidFill>
                <a:latin typeface="Trebuchet MS"/>
              </a:rPr>
              <a:t>MareNostrum</a:t>
            </a:r>
            <a:r>
              <a:rPr lang="de-DE" sz="1600" dirty="0">
                <a:solidFill>
                  <a:schemeClr val="tx1"/>
                </a:solidFill>
                <a:latin typeface="Trebuchet MS"/>
              </a:rPr>
              <a:t> 4 (PRACE-BSC), Leo1 (IWF)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079" y="1519554"/>
            <a:ext cx="8216347" cy="1935725"/>
          </a:xfrm>
          <a:solidFill>
            <a:srgbClr val="000000">
              <a:alpha val="30196"/>
            </a:srgbClr>
          </a:solidFill>
        </p:spPr>
        <p:txBody>
          <a:bodyPr/>
          <a:lstStyle/>
          <a:p>
            <a:pPr algn="ctr"/>
            <a:r>
              <a:rPr lang="en-US" sz="2954" dirty="0">
                <a:solidFill>
                  <a:schemeClr val="tx1"/>
                </a:solidFill>
              </a:rPr>
              <a:t>Magnetic reconnection </a:t>
            </a:r>
            <a:r>
              <a:rPr lang="en-US" sz="2954" dirty="0" smtClean="0">
                <a:solidFill>
                  <a:schemeClr val="tx1"/>
                </a:solidFill>
              </a:rPr>
              <a:t/>
            </a:r>
            <a:br>
              <a:rPr lang="en-US" sz="2954" dirty="0" smtClean="0">
                <a:solidFill>
                  <a:schemeClr val="tx1"/>
                </a:solidFill>
              </a:rPr>
            </a:br>
            <a:r>
              <a:rPr lang="en-US" sz="2954" dirty="0" smtClean="0">
                <a:solidFill>
                  <a:schemeClr val="tx1"/>
                </a:solidFill>
              </a:rPr>
              <a:t>induced </a:t>
            </a:r>
            <a:r>
              <a:rPr lang="en-US" sz="2954" dirty="0">
                <a:solidFill>
                  <a:schemeClr val="tx1"/>
                </a:solidFill>
              </a:rPr>
              <a:t>by the Kelvin-Helmholtz vortex </a:t>
            </a:r>
            <a:br>
              <a:rPr lang="en-US" sz="2954" dirty="0">
                <a:solidFill>
                  <a:schemeClr val="tx1"/>
                </a:solidFill>
              </a:rPr>
            </a:br>
            <a:r>
              <a:rPr lang="en-US" sz="2954" dirty="0">
                <a:solidFill>
                  <a:schemeClr val="tx1"/>
                </a:solidFill>
              </a:rPr>
              <a:t>at the Earth’s magnetopause </a:t>
            </a:r>
            <a:br>
              <a:rPr lang="en-US" sz="2954" dirty="0">
                <a:solidFill>
                  <a:schemeClr val="tx1"/>
                </a:solidFill>
              </a:rPr>
            </a:br>
            <a:r>
              <a:rPr lang="en-US" sz="2954" dirty="0" smtClean="0">
                <a:solidFill>
                  <a:schemeClr val="tx1"/>
                </a:solidFill>
              </a:rPr>
              <a:t>during </a:t>
            </a:r>
            <a:r>
              <a:rPr lang="en-US" sz="2954" dirty="0">
                <a:solidFill>
                  <a:schemeClr val="tx1"/>
                </a:solidFill>
              </a:rPr>
              <a:t>southward IMF</a:t>
            </a:r>
            <a:endParaRPr lang="en-US" sz="4062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48219" y="291738"/>
            <a:ext cx="19672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000" b="0">
                <a:solidFill>
                  <a:srgbClr val="222222"/>
                </a:solidFill>
                <a:latin typeface="Arial" charset="0"/>
              </a:rPr>
              <a:t>EGU2020-4027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17273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79" y="1789547"/>
            <a:ext cx="5154427" cy="436632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9" y="3890405"/>
            <a:ext cx="2586312" cy="2265464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1969171" y="4322212"/>
            <a:ext cx="1838965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73"/>
              </a:lnSpc>
            </a:pPr>
            <a:r>
              <a:rPr lang="de-DE" altLang="ja-JP" sz="105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[Kavosi &amp; Raeder, 2015]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2" y="358540"/>
            <a:ext cx="6974224" cy="708789"/>
          </a:xfrm>
        </p:spPr>
        <p:txBody>
          <a:bodyPr>
            <a:noAutofit/>
          </a:bodyPr>
          <a:lstStyle/>
          <a:p>
            <a:r>
              <a:rPr lang="en-US" sz="3000" b="1" smtClean="0">
                <a:latin typeface="Tahoma" charset="0"/>
                <a:ea typeface="Tahoma" charset="0"/>
                <a:cs typeface="Tahoma" charset="0"/>
              </a:rPr>
              <a:t>KH waves for southward IMF</a:t>
            </a:r>
            <a:endParaRPr lang="en-US" sz="3000" b="1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257633" y="1412151"/>
            <a:ext cx="4378122" cy="2492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Cluster observations of KH vortices for southward IMF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800055" y="4168799"/>
            <a:ext cx="1963999" cy="2492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KHWs observation rate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6767026" y="6019677"/>
            <a:ext cx="131318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73"/>
              </a:lnSpc>
            </a:pPr>
            <a:r>
              <a:rPr lang="de-DE" altLang="ja-JP" sz="105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[Hwang+, 2011]</a:t>
            </a:r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20277" y="1357859"/>
            <a:ext cx="4102886" cy="2431971"/>
          </a:xfrm>
          <a:prstGeom prst="rect">
            <a:avLst/>
          </a:prstGeom>
        </p:spPr>
        <p:txBody>
          <a:bodyPr vert="horz" lIns="55302" tIns="27651" rIns="55302" bIns="27651" rtlCol="0"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charset="2"/>
              <a:buChar char="Ø"/>
            </a:pP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KH </a:t>
            </a: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waves are observed much </a:t>
            </a: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less frequently.	          </a:t>
            </a:r>
            <a:r>
              <a:rPr lang="en-US" sz="1400" b="0" dirty="0" smtClean="0">
                <a:latin typeface="Tahoma" charset="0"/>
                <a:ea typeface="Tahoma" charset="0"/>
                <a:cs typeface="Tahoma" charset="0"/>
              </a:rPr>
              <a:t>[e.g., </a:t>
            </a:r>
            <a:r>
              <a:rPr lang="en-US" sz="1400" b="0" dirty="0" err="1" smtClean="0">
                <a:latin typeface="Tahoma" charset="0"/>
                <a:ea typeface="Tahoma" charset="0"/>
                <a:cs typeface="Tahoma" charset="0"/>
              </a:rPr>
              <a:t>Kavosi</a:t>
            </a:r>
            <a:r>
              <a:rPr lang="en-US" sz="1400" b="0" dirty="0" smtClean="0">
                <a:latin typeface="Tahoma" charset="0"/>
                <a:ea typeface="Tahoma" charset="0"/>
                <a:cs typeface="Tahoma" charset="0"/>
              </a:rPr>
              <a:t> &amp; Raeder, 2015]</a:t>
            </a:r>
            <a:endParaRPr lang="en-US" sz="2000" b="0" dirty="0">
              <a:latin typeface="Tahoma" charset="0"/>
              <a:ea typeface="Tahoma" charset="0"/>
              <a:cs typeface="Tahoma" charset="0"/>
            </a:endParaRPr>
          </a:p>
          <a:p>
            <a:pPr fontAlgn="auto">
              <a:buFont typeface="Wingdings" charset="2"/>
              <a:buChar char="Ø"/>
            </a:pP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Reported structure of the observed non-linear KH vortex was irregular and temporally </a:t>
            </a: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intermittent </a:t>
            </a:r>
            <a:r>
              <a:rPr lang="en-US" sz="1400" b="0" dirty="0" smtClean="0">
                <a:latin typeface="Tahoma" charset="0"/>
                <a:ea typeface="Tahoma" charset="0"/>
                <a:cs typeface="Tahoma" charset="0"/>
              </a:rPr>
              <a:t>[Hwang+, 2011]</a:t>
            </a: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.</a:t>
            </a:r>
            <a:endParaRPr lang="en-US" sz="2000" b="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46" y="1459180"/>
            <a:ext cx="4914761" cy="4768798"/>
          </a:xfrm>
          <a:prstGeom prst="rect">
            <a:avLst/>
          </a:prstGeom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-35952" y="1432819"/>
            <a:ext cx="4446587" cy="47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t" anchorCtr="0">
            <a:noAutofit/>
          </a:bodyPr>
          <a:lstStyle/>
          <a:p>
            <a:pPr marL="207377" indent="-207377" algn="l" eaLnBrk="0" fontAlgn="auto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ja-JP" sz="20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Simulation code:</a:t>
            </a:r>
          </a:p>
          <a:p>
            <a:pPr algn="l" eaLnBrk="0" fontAlgn="auto" hangingPunct="0">
              <a:spcAft>
                <a:spcPts val="600"/>
              </a:spcAft>
            </a:pP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Fully kinetic PIC code, VPIC </a:t>
            </a:r>
            <a:r>
              <a:rPr lang="en-GB" altLang="ja-JP" sz="14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[Bowers+, 2008]</a:t>
            </a:r>
            <a:endParaRPr lang="en-GB" altLang="ja-JP" sz="1800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07377" indent="-207377" algn="l" eaLnBrk="0" fontAlgn="auto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altLang="ja-JP" sz="1800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07377" indent="-207377" algn="l" eaLnBrk="0" fontAlgn="auto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Adjusted setting of the simulation for MMS northward IMF KH event on 	       8 Sep. 2015 [Nakamura+, 2017a,b]    to a </a:t>
            </a:r>
            <a:r>
              <a:rPr lang="en-GB" altLang="ja-JP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pure southward IMF 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condition</a:t>
            </a:r>
          </a:p>
          <a:p>
            <a:pPr marL="483881" lvl="1" indent="-207377" algn="l" eaLnBrk="0" fontAlgn="auto" hangingPunct="0">
              <a:spcAft>
                <a:spcPts val="600"/>
              </a:spcAft>
              <a:buFontTx/>
              <a:buChar char="-"/>
            </a:pP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/n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=3</a:t>
            </a:r>
          </a:p>
          <a:p>
            <a:pPr marL="483881" lvl="1" indent="-207377" algn="l" eaLnBrk="0" fontAlgn="auto" hangingPunct="0">
              <a:spcAft>
                <a:spcPts val="600"/>
              </a:spcAft>
              <a:buFontTx/>
              <a:buChar char="-"/>
            </a:pPr>
            <a:r>
              <a:rPr lang="en-GB" altLang="ja-JP" sz="1800" b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</a:t>
            </a:r>
            <a:r>
              <a:rPr lang="en-GB" altLang="ja-JP" sz="1800" b="0" baseline="-25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=V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GB" altLang="ja-JP" sz="1800" b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tanh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(y/D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 with D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=3.3d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</a:t>
            </a:r>
          </a:p>
          <a:p>
            <a:pPr marL="483881" lvl="1" indent="-207377" algn="l" eaLnBrk="0" fontAlgn="auto" hangingPunct="0">
              <a:spcAft>
                <a:spcPts val="600"/>
              </a:spcAft>
              <a:buFontTx/>
              <a:buChar char="-"/>
            </a:pPr>
            <a:r>
              <a:rPr lang="en-GB" altLang="ja-JP" sz="1800" b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en-GB" altLang="ja-JP" sz="1800" b="0" baseline="-25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z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=B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GB" altLang="ja-JP" sz="1800" b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tanh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(y/D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483881" lvl="1" indent="-207377" algn="l" eaLnBrk="0" fontAlgn="auto" hangingPunct="0">
              <a:spcAft>
                <a:spcPts val="600"/>
              </a:spcAft>
              <a:buFontTx/>
              <a:buChar char="-"/>
            </a:pP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/m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= 25, </a:t>
            </a:r>
            <a:r>
              <a:rPr lang="en-GB" altLang="ja-JP" sz="1800" b="0" dirty="0" err="1" smtClean="0">
                <a:solidFill>
                  <a:schemeClr val="tx1"/>
                </a:solidFill>
                <a:latin typeface="Symbol" panose="05050102010706020507" pitchFamily="18" charset="2"/>
                <a:cs typeface="Tahoma" pitchFamily="34" charset="0"/>
              </a:rPr>
              <a:t>w</a:t>
            </a:r>
            <a:r>
              <a:rPr lang="en-GB" altLang="ja-JP" sz="1800" b="0" baseline="-25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GB" altLang="ja-JP" sz="1800" b="0" dirty="0" smtClean="0">
                <a:solidFill>
                  <a:schemeClr val="tx1"/>
                </a:solidFill>
                <a:latin typeface="Symbol" panose="05050102010706020507" pitchFamily="18" charset="2"/>
                <a:cs typeface="Tahoma" pitchFamily="34" charset="0"/>
              </a:rPr>
              <a:t>W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=1.0</a:t>
            </a:r>
          </a:p>
          <a:p>
            <a:pPr marL="172815" indent="-172815" algn="l" eaLnBrk="0" fontAlgn="auto" hangingPunct="0">
              <a:spcAft>
                <a:spcPts val="600"/>
              </a:spcAft>
              <a:buFontTx/>
              <a:buChar char="-"/>
            </a:pPr>
            <a:endParaRPr lang="en-GB" altLang="ja-JP" sz="1800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07377" indent="-207377" algn="l" eaLnBrk="0" fontAlgn="auto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ja-JP" sz="20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System size:</a:t>
            </a:r>
          </a:p>
          <a:p>
            <a:pPr algn="l" eaLnBrk="0" fontAlgn="auto" hangingPunct="0">
              <a:spcAft>
                <a:spcPts val="600"/>
              </a:spcAft>
            </a:pP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Lx x Ly x </a:t>
            </a:r>
            <a:r>
              <a:rPr lang="en-GB" altLang="ja-JP" sz="1800" b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Lz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= 50 x 50 x 50 d</a:t>
            </a:r>
            <a:r>
              <a:rPr lang="en-GB" altLang="ja-JP" sz="1800" b="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GB" altLang="ja-JP" sz="1800" b="0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l" eaLnBrk="0" fontAlgn="auto" hangingPunct="0">
              <a:spcAft>
                <a:spcPts val="600"/>
              </a:spcAft>
            </a:pPr>
            <a:r>
              <a:rPr lang="en-GB" altLang="ja-JP" sz="18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=1024</a:t>
            </a:r>
            <a:r>
              <a:rPr lang="en-GB" altLang="ja-JP" sz="1800" b="0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cells</a:t>
            </a:r>
          </a:p>
          <a:p>
            <a:pPr algn="l" eaLnBrk="0" fontAlgn="auto" hangingPunct="0">
              <a:spcAft>
                <a:spcPts val="600"/>
              </a:spcAft>
            </a:pP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with 2.2 x 10</a:t>
            </a:r>
            <a:r>
              <a:rPr lang="en-GB" altLang="ja-JP" sz="1800" b="0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11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 total particles</a:t>
            </a:r>
            <a:r>
              <a:rPr lang="en-GB" altLang="ja-JP" sz="1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en-GB" altLang="ja-JP" sz="1800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16911" y="252591"/>
            <a:ext cx="6438900" cy="830182"/>
          </a:xfrm>
        </p:spPr>
        <p:txBody>
          <a:bodyPr>
            <a:noAutofit/>
          </a:bodyPr>
          <a:lstStyle/>
          <a:p>
            <a:r>
              <a:rPr lang="en-US" sz="3000" b="1" smtClean="0">
                <a:latin typeface="Tahoma" charset="0"/>
                <a:ea typeface="Tahoma" charset="0"/>
                <a:cs typeface="Tahoma" charset="0"/>
              </a:rPr>
              <a:t>Simulation overview</a:t>
            </a:r>
            <a:endParaRPr lang="en-US" sz="30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16911" y="252591"/>
            <a:ext cx="6438900" cy="83018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ahoma" charset="0"/>
                <a:ea typeface="Tahoma" charset="0"/>
                <a:cs typeface="Tahoma" charset="0"/>
              </a:rPr>
              <a:t>Simulation overview</a:t>
            </a:r>
            <a:endParaRPr lang="en-US" sz="30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44921" y="1685925"/>
            <a:ext cx="3842985" cy="46745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Reconnection is driven along the thin layer compressed by the non-linear vortex flow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After the reconnection onset, the field line structure 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gets rather 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complex (bended, twisted and tangled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).</a:t>
            </a: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spcBef>
                <a:spcPts val="363"/>
              </a:spcBef>
            </a:pP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leading to a quick decay of the vortex structure. </a:t>
            </a:r>
            <a:endParaRPr lang="en-US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46" y="1459180"/>
            <a:ext cx="4914761" cy="47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81" y="1082773"/>
            <a:ext cx="5741699" cy="5732363"/>
          </a:xfrm>
          <a:prstGeom prst="rect">
            <a:avLst/>
          </a:prstGeom>
        </p:spPr>
      </p:pic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0" y="1912955"/>
            <a:ext cx="3251145" cy="3543300"/>
          </a:xfrm>
          <a:prstGeom prst="rect">
            <a:avLst/>
          </a:prstGeom>
        </p:spPr>
        <p:txBody>
          <a:bodyPr vert="horz" lIns="55302" tIns="27651" rIns="55302" bIns="27651" rtlCol="0"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charset="2"/>
              <a:buChar char="Ø"/>
            </a:pPr>
            <a:r>
              <a:rPr lang="en-US" altLang="ja-JP" sz="2000" b="0" dirty="0">
                <a:latin typeface="Tahoma" charset="0"/>
                <a:ea typeface="Tahoma" charset="0"/>
                <a:cs typeface="Tahoma" charset="0"/>
              </a:rPr>
              <a:t>Reconnection begins from the compressed current </a:t>
            </a:r>
            <a:r>
              <a:rPr lang="en-US" altLang="ja-JP" sz="2000" b="0" dirty="0" smtClean="0">
                <a:latin typeface="Tahoma" charset="0"/>
                <a:ea typeface="Tahoma" charset="0"/>
                <a:cs typeface="Tahoma" charset="0"/>
              </a:rPr>
              <a:t>layer.</a:t>
            </a:r>
            <a:endParaRPr lang="en-US" sz="2000" b="0" dirty="0">
              <a:latin typeface="Tahoma" charset="0"/>
              <a:ea typeface="Tahoma" charset="0"/>
              <a:cs typeface="Tahoma" charset="0"/>
            </a:endParaRPr>
          </a:p>
          <a:p>
            <a:pPr fontAlgn="auto">
              <a:buFont typeface="Wingdings" charset="2"/>
              <a:buChar char="Ø"/>
            </a:pP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Reconnection </a:t>
            </a: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produces both </a:t>
            </a:r>
            <a:r>
              <a:rPr lang="en-US" sz="2000" b="0" dirty="0" err="1"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en-US" sz="2000" b="0" baseline="-25000" dirty="0" err="1">
                <a:latin typeface="Tahoma" charset="0"/>
                <a:ea typeface="Tahoma" charset="0"/>
                <a:cs typeface="Tahoma" charset="0"/>
              </a:rPr>
              <a:t>x</a:t>
            </a: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(along </a:t>
            </a: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the flow) and B</a:t>
            </a:r>
            <a:r>
              <a:rPr lang="en-US" sz="2000" b="0" baseline="-25000" dirty="0">
                <a:latin typeface="Tahoma" charset="0"/>
                <a:ea typeface="Tahoma" charset="0"/>
                <a:cs typeface="Tahoma" charset="0"/>
              </a:rPr>
              <a:t>y</a:t>
            </a: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(normal</a:t>
            </a: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) variations related </a:t>
            </a: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to </a:t>
            </a:r>
            <a:r>
              <a:rPr lang="en-US" sz="2000" b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reconnected field lines </a:t>
            </a:r>
            <a:r>
              <a:rPr lang="en-US" sz="2000" b="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being twisted </a:t>
            </a:r>
            <a:r>
              <a:rPr lang="en-US" sz="2000" b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by the </a:t>
            </a:r>
            <a:r>
              <a:rPr lang="en-US" sz="2000" b="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local shearing flow    </a:t>
            </a:r>
            <a:r>
              <a:rPr lang="en-US" sz="1400" b="0" dirty="0" smtClean="0">
                <a:latin typeface="Tahoma" charset="0"/>
                <a:ea typeface="Tahoma" charset="0"/>
                <a:cs typeface="Tahoma" charset="0"/>
              </a:rPr>
              <a:t>[e.g., Liu </a:t>
            </a:r>
            <a:r>
              <a:rPr lang="en-US" sz="1400" b="0" dirty="0">
                <a:latin typeface="Tahoma" charset="0"/>
                <a:ea typeface="Tahoma" charset="0"/>
                <a:cs typeface="Tahoma" charset="0"/>
              </a:rPr>
              <a:t>et al., 2018</a:t>
            </a:r>
            <a:r>
              <a:rPr lang="en-US" sz="1400" b="0" dirty="0" smtClean="0">
                <a:latin typeface="Tahoma" charset="0"/>
                <a:ea typeface="Tahoma" charset="0"/>
                <a:cs typeface="Tahoma" charset="0"/>
              </a:rPr>
              <a:t>]</a:t>
            </a:r>
            <a:r>
              <a:rPr lang="en-US" sz="2000" b="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911" y="252591"/>
            <a:ext cx="6438900" cy="83018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ahoma" charset="0"/>
                <a:ea typeface="Tahoma" charset="0"/>
                <a:cs typeface="Tahoma" charset="0"/>
              </a:rPr>
              <a:t>Reconnection structure</a:t>
            </a:r>
            <a:endParaRPr lang="en-US" sz="30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11" y="1630964"/>
            <a:ext cx="5996004" cy="4541236"/>
          </a:xfrm>
          <a:prstGeom prst="rect">
            <a:avLst/>
          </a:prstGeom>
        </p:spPr>
      </p:pic>
      <p:sp>
        <p:nvSpPr>
          <p:cNvPr id="9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33501" y="1357313"/>
            <a:ext cx="2795451" cy="492918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At t=4.18</a:t>
            </a:r>
            <a:r>
              <a:rPr lang="en-US" sz="2000" dirty="0">
                <a:solidFill>
                  <a:schemeClr val="tx1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a</a:t>
            </a:r>
            <a:r>
              <a:rPr lang="en-US" sz="2000" baseline="30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-1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(early non-linear phase), 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both </a:t>
            </a:r>
            <a:r>
              <a:rPr lang="en-US" sz="20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the KH wave/vortex </a:t>
            </a:r>
            <a:r>
              <a:rPr lang="en-US" altLang="ja-JP" sz="20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signatures </a:t>
            </a:r>
            <a:r>
              <a:rPr lang="en-US" altLang="ja-JP" sz="20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like periodic </a:t>
            </a:r>
            <a:r>
              <a:rPr lang="en-US" altLang="ja-JP" sz="2000" dirty="0" err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U</a:t>
            </a:r>
            <a:r>
              <a:rPr lang="en-US" altLang="ja-JP" sz="2000" baseline="-25000" dirty="0" err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iy</a:t>
            </a:r>
            <a:r>
              <a:rPr lang="en-US" altLang="ja-JP" sz="20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&amp; </a:t>
            </a:r>
            <a:r>
              <a:rPr lang="en-US" altLang="ja-JP" sz="2000" dirty="0" err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altLang="ja-JP" sz="2000" baseline="-25000" dirty="0" err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tot</a:t>
            </a:r>
            <a:r>
              <a:rPr lang="en-US" altLang="ja-JP" sz="20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variations </a:t>
            </a:r>
            <a:r>
              <a:rPr lang="en-US" altLang="ja-JP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reconnection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signatures like </a:t>
            </a:r>
            <a:r>
              <a:rPr lang="en-US" sz="20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local </a:t>
            </a:r>
            <a:r>
              <a:rPr lang="en-US" sz="2000" dirty="0" err="1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en-US" sz="2000" baseline="-25000" dirty="0" err="1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&amp; B</a:t>
            </a:r>
            <a:r>
              <a:rPr lang="en-US" sz="2000" baseline="-25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y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and </a:t>
            </a:r>
            <a:r>
              <a:rPr lang="en-US" sz="2000" dirty="0" err="1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U</a:t>
            </a:r>
            <a:r>
              <a:rPr lang="en-US" sz="2000" baseline="-25000" dirty="0" err="1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ez</a:t>
            </a:r>
            <a:r>
              <a:rPr lang="en-US" sz="20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variations at the vortex edges 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are observed. 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</a:t>
            </a:r>
            <a:endParaRPr lang="en-US" sz="8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Just after that, wave/vortex structures are 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significantly disturbed with much stronger </a:t>
            </a:r>
            <a:r>
              <a:rPr lang="en-US" sz="20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en-US" sz="2000" baseline="-250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, B</a:t>
            </a:r>
            <a:r>
              <a:rPr lang="en-US" sz="2000" baseline="-25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y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U</a:t>
            </a:r>
            <a:r>
              <a:rPr lang="en-US" sz="2000" baseline="-250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i,ez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variations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911" y="252591"/>
            <a:ext cx="6438900" cy="83018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ahoma" charset="0"/>
                <a:ea typeface="Tahoma" charset="0"/>
                <a:cs typeface="Tahoma" charset="0"/>
              </a:rPr>
              <a:t>Decay of vortex</a:t>
            </a:r>
            <a:endParaRPr lang="en-US" sz="30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25" y="1788684"/>
            <a:ext cx="5290870" cy="4040616"/>
          </a:xfrm>
          <a:prstGeom prst="rect">
            <a:avLst/>
          </a:prstGeom>
        </p:spPr>
      </p:pic>
      <p:sp>
        <p:nvSpPr>
          <p:cNvPr id="9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5727" y="1500187"/>
            <a:ext cx="3614738" cy="498633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In 3-D, after the onset of reconnection, </a:t>
            </a:r>
            <a:r>
              <a:rPr lang="en-US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U</a:t>
            </a:r>
            <a:r>
              <a:rPr lang="en-US" baseline="-250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iy</a:t>
            </a: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modes </a:t>
            </a:r>
            <a:r>
              <a:rPr lang="en-US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get weaker </a:t>
            </a: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as </a:t>
            </a:r>
            <a:r>
              <a:rPr lang="en-US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U</a:t>
            </a:r>
            <a:r>
              <a:rPr lang="en-US" baseline="-250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iz</a:t>
            </a: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modes </a:t>
            </a:r>
            <a:r>
              <a:rPr lang="en-US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get </a:t>
            </a: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stronger</a:t>
            </a:r>
            <a:r>
              <a:rPr lang="en-US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>
              <a:buFont typeface="Wingdings" charset="2"/>
              <a:buChar char="Ø"/>
            </a:pPr>
            <a:endParaRPr lang="en-US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In addition, low-density-faster-than-sheath ions (non-linear vortex signatures) quickly disappear.</a:t>
            </a: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These </a:t>
            </a: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indicate that during southward IMF, clear KH wave signatures are expected to be observed only during a very limited growth phase of the KHI  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consistent with past </a:t>
            </a:r>
            <a:r>
              <a:rPr lang="en-US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observations </a:t>
            </a:r>
            <a:endParaRPr lang="en-US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Wingdings" panose="05000000000000000000" pitchFamily="2" charset="2"/>
            </a:endParaRPr>
          </a:p>
          <a:p>
            <a:pPr>
              <a:spcBef>
                <a:spcPts val="363"/>
              </a:spcBef>
            </a:pPr>
            <a:r>
              <a:rPr lang="en-US" sz="1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     [e.g</a:t>
            </a:r>
            <a:r>
              <a:rPr lang="en-US" sz="1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., </a:t>
            </a:r>
            <a:r>
              <a:rPr lang="en-US" sz="1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Hasegawa+, 2006; Hwang+, 2011; </a:t>
            </a:r>
            <a:r>
              <a:rPr lang="en-US" sz="14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Kavosi</a:t>
            </a:r>
            <a:r>
              <a:rPr lang="en-US" sz="1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Wingdings" panose="05000000000000000000" pitchFamily="2" charset="2"/>
              </a:rPr>
              <a:t> &amp; Raeder, 2015]</a:t>
            </a:r>
            <a:endParaRPr lang="en-US" sz="14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911" y="252590"/>
            <a:ext cx="6438900" cy="1061859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ahoma" charset="0"/>
                <a:ea typeface="Tahoma" charset="0"/>
                <a:cs typeface="Tahoma" charset="0"/>
              </a:rPr>
              <a:t>Disappearance of wave/vortex signatures</a:t>
            </a:r>
            <a:endParaRPr lang="en-US" sz="30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878" y="1624618"/>
            <a:ext cx="8939791" cy="4968875"/>
          </a:xfrm>
        </p:spPr>
        <p:txBody>
          <a:bodyPr/>
          <a:lstStyle/>
          <a:p>
            <a:pPr marL="342887" indent="-342887">
              <a:spcAft>
                <a:spcPts val="554"/>
              </a:spcAft>
              <a:buFontTx/>
              <a:buChar char="-"/>
            </a:pP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Performed 3-D fully kinetic (VPIC) simulation of the KH vortex at the Earth’s magnetopause during pure southward IMF </a:t>
            </a:r>
          </a:p>
          <a:p>
            <a:pPr marL="614340" lvl="1" indent="-342887">
              <a:spcAft>
                <a:spcPts val="1108"/>
              </a:spcAft>
              <a:buFontTx/>
              <a:buChar char="-"/>
            </a:pPr>
            <a:r>
              <a:rPr lang="en-US" sz="184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i.e., pure southward (-Z) &amp; northward (+Z) field in the </a:t>
            </a:r>
            <a:r>
              <a:rPr lang="en-US" sz="1847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M’sheath</a:t>
            </a:r>
            <a:r>
              <a:rPr lang="en-US" sz="184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847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M’sphere</a:t>
            </a:r>
            <a:r>
              <a:rPr lang="en-US" sz="184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and velocity shear in the X-Y plane</a:t>
            </a:r>
          </a:p>
          <a:p>
            <a:pPr marL="342887" indent="-342887">
              <a:spcAft>
                <a:spcPts val="554"/>
              </a:spcAft>
              <a:buFontTx/>
              <a:buChar char="-"/>
            </a:pP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Reconnection is induced at multiple sites along the vortex edge in an early non-liner growth phase of the KHI.</a:t>
            </a:r>
          </a:p>
          <a:p>
            <a:pPr marL="342887" indent="-342887">
              <a:spcAft>
                <a:spcPts val="1108"/>
              </a:spcAft>
              <a:buFontTx/>
              <a:buChar char="-"/>
            </a:pP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Reconnection produces reconnected field </a:t>
            </a:r>
            <a:r>
              <a:rPr lang="en-US" sz="2215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lines being </a:t>
            </a: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twisted by the shearing/vortex flow and </a:t>
            </a:r>
            <a:r>
              <a:rPr lang="en-US" sz="2215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resulting complex </a:t>
            </a: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</a:t>
            </a:r>
            <a:r>
              <a:rPr lang="en-US" sz="2215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 structures</a:t>
            </a: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16521" indent="-316521">
              <a:spcAft>
                <a:spcPts val="1108"/>
              </a:spcAft>
              <a:buFont typeface="Wingdings" panose="05000000000000000000" pitchFamily="2" charset="2"/>
              <a:buChar char="à"/>
            </a:pP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215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eading to a quick decay of wave/vortex structures</a:t>
            </a:r>
            <a:endParaRPr lang="en-US" sz="221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6521" indent="-316521">
              <a:spcAft>
                <a:spcPts val="1108"/>
              </a:spcAft>
              <a:buFont typeface="Wingdings" panose="05000000000000000000" pitchFamily="2" charset="2"/>
              <a:buChar char="à"/>
            </a:pP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</a:t>
            </a:r>
            <a:r>
              <a:rPr lang="en-US" sz="2215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 wave/vortex structures </a:t>
            </a: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expected to be observed only in a limited </a:t>
            </a:r>
            <a:r>
              <a:rPr lang="en-US" sz="2215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during </a:t>
            </a:r>
            <a:r>
              <a:rPr lang="en-US" sz="2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southward IMF.   </a:t>
            </a:r>
            <a:r>
              <a:rPr lang="en-US" sz="221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215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consistent with observations </a:t>
            </a:r>
            <a:r>
              <a:rPr lang="en-US" sz="1477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[e.g., Hwang</a:t>
            </a:r>
            <a:r>
              <a:rPr lang="en-US" sz="147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+, 2011; </a:t>
            </a:r>
            <a:r>
              <a:rPr lang="en-US" sz="1477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Kavosi</a:t>
            </a:r>
            <a:r>
              <a:rPr lang="en-US" sz="147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&amp; Raeder, 2015]</a:t>
            </a:r>
            <a:endParaRPr lang="en-US" sz="166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87" indent="-342887">
              <a:spcAft>
                <a:spcPts val="1800"/>
              </a:spcAft>
              <a:buFontTx/>
              <a:buChar char="-"/>
            </a:pPr>
            <a:endParaRPr lang="en-US" sz="221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>
          <a:xfrm>
            <a:off x="2303464" y="325916"/>
            <a:ext cx="6438900" cy="894826"/>
          </a:xfrm>
          <a:scene3d>
            <a:camera prst="orthographicFront"/>
            <a:lightRig rig="threePt" dir="t"/>
          </a:scene3d>
          <a:sp3d prstMaterial="softEdge"/>
        </p:spPr>
        <p:txBody>
          <a:bodyPr/>
          <a:lstStyle/>
          <a:p>
            <a:pPr eaLnBrk="1" hangingPunct="1"/>
            <a:r>
              <a:rPr lang="en-US" sz="3323" b="1" smtClean="0"/>
              <a:t>Summary</a:t>
            </a:r>
            <a:endParaRPr lang="en-US" sz="3323" b="1"/>
          </a:p>
        </p:txBody>
      </p:sp>
      <p:sp>
        <p:nvSpPr>
          <p:cNvPr id="2" name="正方形/長方形 1"/>
          <p:cNvSpPr/>
          <p:nvPr/>
        </p:nvSpPr>
        <p:spPr>
          <a:xfrm>
            <a:off x="5600704" y="1038253"/>
            <a:ext cx="34702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108"/>
              </a:spcAft>
            </a:pPr>
            <a:r>
              <a:rPr lang="en-US" altLang="ja-JP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[Nakamura+, submitted</a:t>
            </a:r>
            <a:r>
              <a:rPr lang="en-US" altLang="ja-JP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]</a:t>
            </a:r>
            <a:endParaRPr lang="en-US" altLang="ja-JP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247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0"/>
          </p:nvPr>
        </p:nvSpPr>
        <p:spPr>
          <a:xfrm>
            <a:off x="71437" y="1243014"/>
            <a:ext cx="9015412" cy="528161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charset="2"/>
              <a:buChar char="l"/>
            </a:pPr>
            <a:r>
              <a:rPr lang="en-US" altLang="ja-JP" sz="1400" dirty="0"/>
              <a:t>Bowers, K. J., B. J. Albright, L. Yin, B. Bergen, and T. J. T. Kwan (2008), Ultrahigh performance three-dimensional electromagnetic relativistic kinetic plasma simulation, </a:t>
            </a:r>
            <a:r>
              <a:rPr lang="en-US" altLang="ja-JP" sz="1400" i="1" dirty="0"/>
              <a:t>Phys. Plasmas</a:t>
            </a:r>
            <a:r>
              <a:rPr lang="en-US" altLang="ja-JP" sz="1400" dirty="0"/>
              <a:t> </a:t>
            </a:r>
            <a:r>
              <a:rPr lang="en-US" altLang="ja-JP" sz="1400" b="1" dirty="0"/>
              <a:t>15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055703.</a:t>
            </a:r>
            <a:endParaRPr lang="en-US" altLang="ja-JP" sz="1400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charset="2"/>
              <a:buChar char="l"/>
            </a:pPr>
            <a:r>
              <a:rPr lang="en-US" altLang="ja-JP" sz="1400" dirty="0" smtClean="0"/>
              <a:t>Hasegawa</a:t>
            </a:r>
            <a:r>
              <a:rPr lang="en-US" altLang="ja-JP" sz="1400" dirty="0"/>
              <a:t>, H., M. Fujimoto, K. Takagi, Y. Saito, T. Mukai, and H. </a:t>
            </a:r>
            <a:r>
              <a:rPr lang="en-US" altLang="ja-JP" sz="1400" dirty="0" err="1" smtClean="0"/>
              <a:t>Reme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(2006), Single-spacecraft detection of rolled-up Kelvin-Helmholtz vortices at the flank magnetopause, </a:t>
            </a:r>
            <a:r>
              <a:rPr lang="en-US" altLang="ja-JP" sz="1400" i="1" dirty="0"/>
              <a:t>J. </a:t>
            </a:r>
            <a:r>
              <a:rPr lang="en-US" altLang="ja-JP" sz="1400" i="1" dirty="0" err="1"/>
              <a:t>Geophys</a:t>
            </a:r>
            <a:r>
              <a:rPr lang="en-US" altLang="ja-JP" sz="1400" i="1" dirty="0"/>
              <a:t>. Res.</a:t>
            </a:r>
            <a:r>
              <a:rPr lang="en-US" altLang="ja-JP" sz="1400" dirty="0"/>
              <a:t>, </a:t>
            </a:r>
            <a:r>
              <a:rPr lang="en-US" altLang="ja-JP" sz="1400" i="1" dirty="0"/>
              <a:t>111</a:t>
            </a:r>
            <a:r>
              <a:rPr lang="en-US" altLang="ja-JP" sz="1400" dirty="0"/>
              <a:t>, A09203, doi:10.1029/2006JA011728.</a:t>
            </a:r>
            <a:endParaRPr lang="de-DE" altLang="ja-JP" sz="1400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charset="2"/>
              <a:buChar char="l"/>
            </a:pPr>
            <a:r>
              <a:rPr lang="en-US" altLang="ja-JP" sz="1400" dirty="0"/>
              <a:t>Hwang, K.‐J., M. M. Kuznetsova, F. </a:t>
            </a:r>
            <a:r>
              <a:rPr lang="en-US" altLang="ja-JP" sz="1400" dirty="0" err="1"/>
              <a:t>Sahraoui</a:t>
            </a:r>
            <a:r>
              <a:rPr lang="en-US" altLang="ja-JP" sz="1400" dirty="0"/>
              <a:t>, M. L. Goldstein, E. Lee, and G. K. Parks (2011), Kelvin‐</a:t>
            </a:r>
            <a:r>
              <a:rPr lang="en-US" altLang="ja-JP" sz="1400" dirty="0" err="1"/>
              <a:t>Helmholtzwaves</a:t>
            </a:r>
            <a:r>
              <a:rPr lang="en-US" altLang="ja-JP" sz="1400" dirty="0"/>
              <a:t> under southward interplanetary magnetic field, J. </a:t>
            </a:r>
            <a:r>
              <a:rPr lang="en-US" altLang="ja-JP" sz="1400" dirty="0" err="1"/>
              <a:t>Geophys</a:t>
            </a:r>
            <a:r>
              <a:rPr lang="en-US" altLang="ja-JP" sz="1400" dirty="0"/>
              <a:t>. Res., 116, A08210, doi:10.1029/2011JA016596.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charset="2"/>
              <a:buChar char="l"/>
            </a:pPr>
            <a:r>
              <a:rPr lang="en-US" altLang="ja-JP" sz="1400" dirty="0" err="1"/>
              <a:t>Kavosi</a:t>
            </a:r>
            <a:r>
              <a:rPr lang="en-US" altLang="ja-JP" sz="1400" dirty="0"/>
              <a:t>, S. and J. Raeder (2015), Ubiquity of Kelvin–Helmholtz waves at Earth’s magnetopause. </a:t>
            </a:r>
            <a:r>
              <a:rPr lang="en-US" altLang="ja-JP" sz="1400" i="1" dirty="0"/>
              <a:t>Nat. </a:t>
            </a:r>
            <a:r>
              <a:rPr lang="en-US" altLang="ja-JP" sz="1400" i="1" dirty="0" err="1"/>
              <a:t>Commun</a:t>
            </a:r>
            <a:r>
              <a:rPr lang="en-US" altLang="ja-JP" sz="1400" i="1" dirty="0"/>
              <a:t>. </a:t>
            </a:r>
            <a:r>
              <a:rPr lang="en-US" altLang="ja-JP" sz="1400" dirty="0"/>
              <a:t>6:7019 </a:t>
            </a:r>
            <a:r>
              <a:rPr lang="en-US" altLang="ja-JP" sz="1400" dirty="0" err="1"/>
              <a:t>doi</a:t>
            </a:r>
            <a:r>
              <a:rPr lang="en-US" altLang="ja-JP" sz="1400" dirty="0"/>
              <a:t>: 10.1038/ncomms8019.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charset="2"/>
              <a:buChar char="l"/>
            </a:pPr>
            <a:r>
              <a:rPr lang="en-US" altLang="ja-JP" sz="1400" dirty="0"/>
              <a:t>Liu, Y.-H., M. Hesse, F. </a:t>
            </a:r>
            <a:r>
              <a:rPr lang="en-US" altLang="ja-JP" sz="1400" dirty="0" err="1"/>
              <a:t>Guo</a:t>
            </a:r>
            <a:r>
              <a:rPr lang="en-US" altLang="ja-JP" sz="1400" dirty="0"/>
              <a:t>, H. Li, and T.K.M. Nakamura (2018), Strongly localized magnetic reconnection by the super </a:t>
            </a:r>
            <a:r>
              <a:rPr lang="en-US" altLang="ja-JP" sz="1400" dirty="0" err="1"/>
              <a:t>Alfvenic</a:t>
            </a:r>
            <a:r>
              <a:rPr lang="en-US" altLang="ja-JP" sz="1400" dirty="0"/>
              <a:t> shear flow, </a:t>
            </a:r>
            <a:r>
              <a:rPr lang="en-US" altLang="ja-JP" sz="1400" i="1" dirty="0"/>
              <a:t>Phys. Plasmas</a:t>
            </a:r>
            <a:r>
              <a:rPr lang="en-US" altLang="ja-JP" sz="1400" dirty="0"/>
              <a:t> 25, 080701.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charset="2"/>
              <a:buChar char="l"/>
            </a:pPr>
            <a:r>
              <a:rPr lang="en-US" altLang="ja-JP" sz="1400" dirty="0" smtClean="0"/>
              <a:t>Nakamura</a:t>
            </a:r>
            <a:r>
              <a:rPr lang="en-US" altLang="ja-JP" sz="1400" dirty="0"/>
              <a:t>, T. K. M., H. Hasegawa, W. </a:t>
            </a:r>
            <a:r>
              <a:rPr lang="en-US" altLang="ja-JP" sz="1400" dirty="0" err="1"/>
              <a:t>Daughton</a:t>
            </a:r>
            <a:r>
              <a:rPr lang="en-US" altLang="ja-JP" sz="1400" dirty="0"/>
              <a:t>, S. Eriksson, W. Y. Li, and R. Nakamura (2017a), Turbulent mass transfer caused by vortex-induced reconnection in </a:t>
            </a:r>
            <a:r>
              <a:rPr lang="en-US" altLang="ja-JP" sz="1400" dirty="0" err="1"/>
              <a:t>collisionless</a:t>
            </a:r>
            <a:r>
              <a:rPr lang="en-US" altLang="ja-JP" sz="1400" dirty="0"/>
              <a:t> </a:t>
            </a:r>
            <a:r>
              <a:rPr lang="en-US" altLang="ja-JP" sz="1400" dirty="0" err="1"/>
              <a:t>magnetospheric</a:t>
            </a:r>
            <a:r>
              <a:rPr lang="en-US" altLang="ja-JP" sz="1400" dirty="0"/>
              <a:t> plasmas, </a:t>
            </a:r>
            <a:r>
              <a:rPr lang="en-US" altLang="ja-JP" sz="1400" i="1" dirty="0"/>
              <a:t>Nat. </a:t>
            </a:r>
            <a:r>
              <a:rPr lang="en-US" altLang="ja-JP" sz="1400" i="1" dirty="0" err="1"/>
              <a:t>Commun</a:t>
            </a:r>
            <a:r>
              <a:rPr lang="en-US" altLang="ja-JP" sz="1400" i="1" dirty="0"/>
              <a:t>. </a:t>
            </a:r>
            <a:r>
              <a:rPr lang="en-US" altLang="ja-JP" sz="1400" dirty="0"/>
              <a:t>, 8, 1582.</a:t>
            </a:r>
            <a:endParaRPr lang="de-DE" altLang="ja-JP" sz="1400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charset="2"/>
              <a:buChar char="l"/>
            </a:pPr>
            <a:r>
              <a:rPr lang="de-DE" altLang="ja-JP" sz="1400" dirty="0"/>
              <a:t>Nakamura, T. K. M., Eriksson, S., </a:t>
            </a:r>
            <a:r>
              <a:rPr lang="de-DE" altLang="ja-JP" sz="1400" dirty="0" err="1"/>
              <a:t>Hasegawa</a:t>
            </a:r>
            <a:r>
              <a:rPr lang="de-DE" altLang="ja-JP" sz="1400" dirty="0"/>
              <a:t>, H., </a:t>
            </a:r>
            <a:r>
              <a:rPr lang="de-DE" altLang="ja-JP" sz="1400" dirty="0" err="1"/>
              <a:t>Zenitani</a:t>
            </a:r>
            <a:r>
              <a:rPr lang="de-DE" altLang="ja-JP" sz="1400" dirty="0"/>
              <a:t>, S., Li, W. Y., </a:t>
            </a:r>
            <a:r>
              <a:rPr lang="de-DE" altLang="ja-JP" sz="1400" dirty="0" err="1"/>
              <a:t>Genestreti</a:t>
            </a:r>
            <a:r>
              <a:rPr lang="de-DE" altLang="ja-JP" sz="1400" dirty="0"/>
              <a:t>, K. J., et al. </a:t>
            </a:r>
            <a:r>
              <a:rPr lang="en-US" altLang="ja-JP" sz="1400" dirty="0"/>
              <a:t>(2017b). Mass and energy transfer across the Earth’s magnetopause caused by vortex-induced reconnection. </a:t>
            </a:r>
            <a:r>
              <a:rPr lang="en-US" altLang="ja-JP" sz="1400" i="1" dirty="0"/>
              <a:t>J. </a:t>
            </a:r>
            <a:r>
              <a:rPr lang="en-US" altLang="ja-JP" sz="1400" i="1" dirty="0" err="1"/>
              <a:t>Geophys</a:t>
            </a:r>
            <a:r>
              <a:rPr lang="en-US" altLang="ja-JP" sz="1400" i="1" dirty="0"/>
              <a:t>. Res.</a:t>
            </a:r>
            <a:r>
              <a:rPr lang="en-US" altLang="ja-JP" sz="1400" dirty="0"/>
              <a:t>, 122, 11,505–11,522. https://</a:t>
            </a:r>
            <a:r>
              <a:rPr lang="en-US" altLang="ja-JP" sz="1400" dirty="0" err="1"/>
              <a:t>doi.org</a:t>
            </a:r>
            <a:r>
              <a:rPr lang="en-US" altLang="ja-JP" sz="1400" dirty="0"/>
              <a:t>/10.1002/2017JA024346</a:t>
            </a:r>
          </a:p>
          <a:p>
            <a:pPr marL="285750" indent="-285750">
              <a:buFont typeface="Wingdings" charset="2"/>
              <a:buChar char="l"/>
            </a:pPr>
            <a:endParaRPr lang="en-GB" sz="1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73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IWF">
  <a:themeElements>
    <a:clrScheme name="IWF 2015">
      <a:dk1>
        <a:srgbClr val="000000"/>
      </a:dk1>
      <a:lt1>
        <a:srgbClr val="FFFFFF"/>
      </a:lt1>
      <a:dk2>
        <a:srgbClr val="41748D"/>
      </a:dk2>
      <a:lt2>
        <a:srgbClr val="D8D8D8"/>
      </a:lt2>
      <a:accent1>
        <a:srgbClr val="41748D"/>
      </a:accent1>
      <a:accent2>
        <a:srgbClr val="84BD00"/>
      </a:accent2>
      <a:accent3>
        <a:srgbClr val="FFFFFF"/>
      </a:accent3>
      <a:accent4>
        <a:srgbClr val="0047BB"/>
      </a:accent4>
      <a:accent5>
        <a:srgbClr val="EBEBEB"/>
      </a:accent5>
      <a:accent6>
        <a:srgbClr val="84BD00"/>
      </a:accent6>
      <a:hlink>
        <a:srgbClr val="41748D"/>
      </a:hlink>
      <a:folHlink>
        <a:srgbClr val="41748D"/>
      </a:folHlink>
    </a:clrScheme>
    <a:fontScheme name="Benutzerdefiniert 1">
      <a:majorFont>
        <a:latin typeface="Trebuchet MS"/>
        <a:ea typeface=""/>
        <a:cs typeface=""/>
      </a:majorFont>
      <a:minorFont>
        <a:latin typeface="Palatino Lino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t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t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iwf_pub_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f_pub_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SSWT2020_DFs_Takuma" id="{229587FF-5304-D74D-9C4B-39DE9B35C436}" vid="{6466EA3A-9A5D-6147-82D3-0D31BAC5B4ED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IWF</Template>
  <TotalTime>291</TotalTime>
  <Words>850</Words>
  <Application>Microsoft Macintosh PowerPoint</Application>
  <PresentationFormat>画面に合わせる (4:3)</PresentationFormat>
  <Paragraphs>69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Lucida Sans Unicode</vt:lpstr>
      <vt:lpstr>Symbol</vt:lpstr>
      <vt:lpstr>Tahoma</vt:lpstr>
      <vt:lpstr>Trebuchet MS</vt:lpstr>
      <vt:lpstr>Wingdings</vt:lpstr>
      <vt:lpstr>Yu Gothic</vt:lpstr>
      <vt:lpstr>Arial</vt:lpstr>
      <vt:lpstr>IWF</vt:lpstr>
      <vt:lpstr>Magnetic reconnection  induced by the Kelvin-Helmholtz vortex  at the Earth’s magnetopause  during southward IMF</vt:lpstr>
      <vt:lpstr>KH waves for southward IMF</vt:lpstr>
      <vt:lpstr>Simulation overview</vt:lpstr>
      <vt:lpstr>Simulation overview</vt:lpstr>
      <vt:lpstr>Reconnection structure</vt:lpstr>
      <vt:lpstr>Decay of vortex</vt:lpstr>
      <vt:lpstr>Disappearance of wave/vortex signatures</vt:lpstr>
      <vt:lpstr>Summary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reconnection  induced by the Kelvin-Helmholtz vortex  at the Earth’s magnetopause  during pure southward IMF</dc:title>
  <dc:creator>Nakamura Takuma</dc:creator>
  <cp:lastModifiedBy>Nakamura Takuma</cp:lastModifiedBy>
  <cp:revision>33</cp:revision>
  <dcterms:created xsi:type="dcterms:W3CDTF">2020-04-15T06:32:13Z</dcterms:created>
  <dcterms:modified xsi:type="dcterms:W3CDTF">2020-04-28T08:32:04Z</dcterms:modified>
</cp:coreProperties>
</file>