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7" r:id="rId3"/>
    <p:sldId id="308" r:id="rId4"/>
    <p:sldId id="296" r:id="rId5"/>
    <p:sldId id="311" r:id="rId6"/>
    <p:sldId id="29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kama Elena" initials="E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4E0"/>
    <a:srgbClr val="91B053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13"/>
    <p:restoredTop sz="80208" autoAdjust="0"/>
  </p:normalViewPr>
  <p:slideViewPr>
    <p:cSldViewPr>
      <p:cViewPr varScale="1">
        <p:scale>
          <a:sx n="85" d="100"/>
          <a:sy n="85" d="100"/>
        </p:scale>
        <p:origin x="1696" y="168"/>
      </p:cViewPr>
      <p:guideLst>
        <p:guide orient="horz" pos="2160"/>
        <p:guide pos="2880"/>
      </p:guideLst>
    </p:cSldViewPr>
  </p:slideViewPr>
  <p:notesTextViewPr>
    <p:cViewPr>
      <p:scale>
        <a:sx n="65" d="100"/>
        <a:sy n="6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0409820599174"/>
          <c:y val="1.6897743144276788E-2"/>
          <c:w val="0.83849875326279499"/>
          <c:h val="0.84078487809052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FF-6843-84B2-FA617DAE84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FF-6843-84B2-FA617DAE84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FF-6843-84B2-FA617DAE84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FF-6843-84B2-FA617DAE847F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78.2</c:v>
                </c:pt>
                <c:pt idx="1">
                  <c:v>5.0999999999999996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FF-6843-84B2-FA617DAE8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69460785224286E-4"/>
          <c:y val="2.1368356933368853E-2"/>
          <c:w val="0.88290779037252221"/>
          <c:h val="0.88249860213617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CC-3446-A1F9-0F8E924D26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CC-3446-A1F9-0F8E924D26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CC-3446-A1F9-0F8E924D26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CC-3446-A1F9-0F8E924D2646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0.63428571428571423</c:v>
                </c:pt>
                <c:pt idx="1">
                  <c:v>0.30857142857142855</c:v>
                </c:pt>
                <c:pt idx="2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CC-3446-A1F9-0F8E924D2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3432991848137942E-2"/>
          <c:w val="0.82506423722718991"/>
          <c:h val="0.879042591315988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EE-3243-A87D-39316D723FD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EE-3243-A87D-39316D723FD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EE-3243-A87D-39316D723FD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EE-3243-A87D-39316D723FDC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0.33333333333333331</c:v>
                </c:pt>
                <c:pt idx="1">
                  <c:v>0.11538461538461539</c:v>
                </c:pt>
                <c:pt idx="2">
                  <c:v>1.282051282051282E-2</c:v>
                </c:pt>
                <c:pt idx="3">
                  <c:v>0.53846153846153844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EE-3243-A87D-39316D723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86188592402213E-2"/>
          <c:y val="7.582918057769357E-2"/>
          <c:w val="0.89833922667092214"/>
          <c:h val="0.8967283276878772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DB-7541-96F9-3E63D39A617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DB-7541-96F9-3E63D39A617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DB-7541-96F9-3E63D39A617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DB-7541-96F9-3E63D39A6179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0.44</c:v>
                </c:pt>
                <c:pt idx="1">
                  <c:v>0.15428571428571428</c:v>
                </c:pt>
                <c:pt idx="2">
                  <c:v>2.2857142857142857E-2</c:v>
                </c:pt>
                <c:pt idx="3">
                  <c:v>0.38285714285714284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DB-7541-96F9-3E63D39A6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0.23713</cdr:x>
      <cdr:y>0.1256</cdr:y>
    </cdr:from>
    <cdr:to>
      <cdr:x>0.47868</cdr:x>
      <cdr:y>0.22803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E3628EC-B525-1C41-8B2A-BD2BE33BAD18}"/>
            </a:ext>
          </a:extLst>
        </cdr:cNvPr>
        <cdr:cNvSpPr txBox="1"/>
      </cdr:nvSpPr>
      <cdr:spPr>
        <a:xfrm xmlns:a="http://schemas.openxmlformats.org/drawingml/2006/main">
          <a:off x="1697813" y="896832"/>
          <a:ext cx="1729500" cy="731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0.23713</cdr:x>
      <cdr:y>0.11469</cdr:y>
    </cdr:from>
    <cdr:to>
      <cdr:x>0.4427</cdr:x>
      <cdr:y>0.24275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47F55B25-505E-CB4C-B108-9F1BAE71A33B}"/>
            </a:ext>
          </a:extLst>
        </cdr:cNvPr>
        <cdr:cNvSpPr txBox="1"/>
      </cdr:nvSpPr>
      <cdr:spPr>
        <a:xfrm xmlns:a="http://schemas.openxmlformats.org/drawingml/2006/main">
          <a:off x="1697813" y="818957"/>
          <a:ext cx="14718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0.62722</cdr:x>
      <cdr:y>0.36128</cdr:y>
    </cdr:from>
    <cdr:to>
      <cdr:x>0.87847</cdr:x>
      <cdr:y>0.49865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1B425377-0A66-F14E-9E20-6E9E36E2A93E}"/>
            </a:ext>
          </a:extLst>
        </cdr:cNvPr>
        <cdr:cNvSpPr txBox="1"/>
      </cdr:nvSpPr>
      <cdr:spPr>
        <a:xfrm xmlns:a="http://schemas.openxmlformats.org/drawingml/2006/main">
          <a:off x="2479652" y="1213385"/>
          <a:ext cx="993286" cy="461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dirty="0">
              <a:solidFill>
                <a:schemeClr val="bg1"/>
              </a:solidFill>
            </a:rPr>
            <a:t>78.2%</a:t>
          </a:r>
          <a:endParaRPr lang="ja-JP" altLang="en-US" sz="180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0.06848</cdr:x>
      <cdr:y>0.35975</cdr:y>
    </cdr:from>
    <cdr:to>
      <cdr:x>0.53289</cdr:x>
      <cdr:y>0.62777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941F374-2AD9-5E41-9DD0-D6BCF6A79009}"/>
            </a:ext>
          </a:extLst>
        </cdr:cNvPr>
        <cdr:cNvSpPr txBox="1"/>
      </cdr:nvSpPr>
      <cdr:spPr>
        <a:xfrm xmlns:a="http://schemas.openxmlformats.org/drawingml/2006/main">
          <a:off x="135977" y="716615"/>
          <a:ext cx="922148" cy="533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800" dirty="0">
              <a:solidFill>
                <a:schemeClr val="bg1"/>
              </a:solidFill>
            </a:rPr>
            <a:t>30.8%</a:t>
          </a:r>
          <a:endParaRPr lang="ja-JP" altLang="en-US" sz="180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FADF6-4E4D-4548-B807-BBCCE8232B20}" type="datetimeFigureOut">
              <a:rPr lang="en-US" smtClean="0"/>
              <a:t>5/3/20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632-9201-429B-AE7D-A1BDBA4F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ja-JP" sz="1200" b="1" u="none" dirty="0"/>
              <a:t>How Much Do Japanese University Students </a:t>
            </a:r>
          </a:p>
          <a:p>
            <a:pPr algn="ctr"/>
            <a:r>
              <a:rPr lang="en-US" altLang="ja-JP" sz="1200" b="1" u="none" dirty="0"/>
              <a:t>Know About Soil?</a:t>
            </a:r>
          </a:p>
          <a:p>
            <a:pPr algn="ctr"/>
            <a:r>
              <a:rPr lang="en-US" altLang="ja-JP" sz="1200" b="1" u="none" dirty="0"/>
              <a:t> A Survey of University Students Who Received Science Education in Japanese Schools</a:t>
            </a:r>
          </a:p>
          <a:p>
            <a:endParaRPr kumimoji="1" lang="en-US" altLang="ja-JP" u="none" dirty="0"/>
          </a:p>
          <a:p>
            <a:endParaRPr kumimoji="1" lang="en-US" altLang="ja-JP" u="none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4C632-9201-429B-AE7D-A1BDBA4F5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9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C632-9201-429B-AE7D-A1BDBA4F5A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3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/>
          </a:p>
          <a:p>
            <a:pPr marL="228600" indent="-228600">
              <a:buAutoNum type="arabicPeriod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C632-9201-429B-AE7D-A1BDBA4F5A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2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0" u="non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C632-9201-429B-AE7D-A1BDBA4F5A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04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ja-JP" sz="1200" dirty="0"/>
          </a:p>
          <a:p>
            <a:pPr lvl="0" defTabSz="914400">
              <a:defRPr/>
            </a:pPr>
            <a:endParaRPr lang="ja-JP" altLang="en-US" sz="1200"/>
          </a:p>
          <a:p>
            <a:pPr marL="228600" indent="-228600">
              <a:buAutoNum type="arabicPeriod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C632-9201-429B-AE7D-A1BDBA4F5A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" altLang="ja-JP" b="0" i="0" dirty="0"/>
              <a:t>That brings me to the end of my presentation, thank you for your attention.</a:t>
            </a:r>
            <a:endParaRPr lang="en-US" b="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4C632-9201-429B-AE7D-A1BDBA4F5A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6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03/05/20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  <p:pic>
        <p:nvPicPr>
          <p:cNvPr id="1026" name="Picture 2" descr="https://egu2020.eu/cc_by_logo_png.png">
            <a:extLst>
              <a:ext uri="{FF2B5EF4-FFF2-40B4-BE49-F238E27FC236}">
                <a16:creationId xmlns:a16="http://schemas.microsoft.com/office/drawing/2014/main" id="{CE5EE842-923E-8145-B8DE-798EAB6D3E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40789"/>
            <a:ext cx="1080120" cy="37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9552" y="1588731"/>
            <a:ext cx="795688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SSS12.3/EOS2.4</a:t>
            </a:r>
            <a:br>
              <a:rPr lang="en-US" sz="1400" b="1" dirty="0"/>
            </a:br>
            <a:r>
              <a:rPr lang="en-US" sz="2800" b="1" u="sng" dirty="0"/>
              <a:t>How Much Do Japanese University Students </a:t>
            </a:r>
          </a:p>
          <a:p>
            <a:pPr algn="ctr"/>
            <a:r>
              <a:rPr lang="en-US" sz="2800" b="1" u="sng" dirty="0"/>
              <a:t>Know About Soil?</a:t>
            </a:r>
          </a:p>
          <a:p>
            <a:pPr algn="ctr"/>
            <a:r>
              <a:rPr lang="en-US" sz="2800" b="1" u="sng" dirty="0"/>
              <a:t> A Survey of University Students Who Received Science Education in Japanese Schools</a:t>
            </a:r>
          </a:p>
          <a:p>
            <a:pPr algn="ctr"/>
            <a:r>
              <a:rPr lang="es-ES" sz="1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Emi </a:t>
            </a:r>
            <a:r>
              <a:rPr lang="en-US" altLang="ja-JP" sz="1400" b="1" dirty="0" err="1">
                <a:solidFill>
                  <a:schemeClr val="accent5">
                    <a:lumMod val="50000"/>
                  </a:schemeClr>
                </a:solidFill>
              </a:rPr>
              <a:t>Yokoo</a:t>
            </a:r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(Utsunomiya Girl’s High School, Tochigi, Japan) </a:t>
            </a:r>
          </a:p>
          <a:p>
            <a:pPr algn="ctr"/>
            <a:r>
              <a:rPr lang="en-US" altLang="ja-JP" sz="1400" b="1" dirty="0" err="1">
                <a:solidFill>
                  <a:schemeClr val="accent5">
                    <a:lumMod val="50000"/>
                  </a:schemeClr>
                </a:solidFill>
              </a:rPr>
              <a:t>Aiki</a:t>
            </a:r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Masuda (</a:t>
            </a:r>
            <a:r>
              <a:rPr lang="en-US" altLang="ja-JP" sz="1400" b="1" dirty="0" err="1">
                <a:solidFill>
                  <a:schemeClr val="accent5">
                    <a:lumMod val="50000"/>
                  </a:schemeClr>
                </a:solidFill>
              </a:rPr>
              <a:t>Sakushin</a:t>
            </a:r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ja-JP" sz="1400" b="1" dirty="0" err="1">
                <a:solidFill>
                  <a:schemeClr val="accent5">
                    <a:lumMod val="50000"/>
                  </a:schemeClr>
                </a:solidFill>
              </a:rPr>
              <a:t>Gakuin</a:t>
            </a:r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High School, Tochigi, Japan)</a:t>
            </a:r>
          </a:p>
          <a:p>
            <a:pPr algn="ctr"/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Akiko </a:t>
            </a:r>
            <a:r>
              <a:rPr lang="en-US" altLang="ja-JP" sz="1400" b="1" dirty="0" err="1">
                <a:solidFill>
                  <a:schemeClr val="accent5">
                    <a:lumMod val="50000"/>
                  </a:schemeClr>
                </a:solidFill>
              </a:rPr>
              <a:t>Deguchi</a:t>
            </a:r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(School of Education, Utsunomiya University, Japan) </a:t>
            </a:r>
          </a:p>
          <a:p>
            <a:pPr algn="ctr"/>
            <a:r>
              <a:rPr lang="en-US" altLang="ja-JP" sz="1400" b="1" dirty="0">
                <a:solidFill>
                  <a:schemeClr val="accent5">
                    <a:lumMod val="50000"/>
                  </a:schemeClr>
                </a:solidFill>
              </a:rPr>
              <a:t> Hideaki Hirai (School of Agriculture, Utsunomiya University, Japan)</a:t>
            </a:r>
          </a:p>
          <a:p>
            <a:pPr algn="ctr"/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4th </a:t>
            </a:r>
            <a:r>
              <a:rPr lang="it-IT" sz="2800" b="1" dirty="0" err="1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May</a:t>
            </a:r>
            <a:r>
              <a:rPr lang="it-IT" sz="28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 2020 10:45–12:30</a:t>
            </a:r>
            <a:endParaRPr kumimoji="0" lang="it-IT" sz="28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4664"/>
            <a:ext cx="2293834" cy="64807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379AB20-96C3-7148-BC50-1EB97AAA2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35" y="425524"/>
            <a:ext cx="2249557" cy="7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2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7767" y="6477570"/>
            <a:ext cx="78013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EGU 2020</a:t>
            </a:r>
            <a:r>
              <a:rPr kumimoji="0" lang="it-IT" sz="1000" b="1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General Assembly Online</a:t>
            </a:r>
            <a:endParaRPr kumimoji="0" lang="it-IT" sz="900" b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0" y="668104"/>
            <a:ext cx="91440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/>
          <p:cNvGrpSpPr/>
          <p:nvPr/>
        </p:nvGrpSpPr>
        <p:grpSpPr>
          <a:xfrm>
            <a:off x="7101598" y="44624"/>
            <a:ext cx="2042401" cy="577035"/>
            <a:chOff x="7101598" y="44624"/>
            <a:chExt cx="2042401" cy="577035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1598" y="44624"/>
              <a:ext cx="2042401" cy="577035"/>
            </a:xfrm>
            <a:prstGeom prst="rect">
              <a:avLst/>
            </a:prstGeom>
          </p:spPr>
        </p:pic>
        <p:sp>
          <p:nvSpPr>
            <p:cNvPr id="17" name="Rettangolo 16"/>
            <p:cNvSpPr/>
            <p:nvPr/>
          </p:nvSpPr>
          <p:spPr>
            <a:xfrm>
              <a:off x="7740352" y="476676"/>
              <a:ext cx="1368152" cy="14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6896" y="44624"/>
            <a:ext cx="1984479" cy="551638"/>
            <a:chOff x="219918" y="1073651"/>
            <a:chExt cx="2567656" cy="746747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 rotWithShape="1">
            <a:blip r:embed="rId4"/>
            <a:srcRect l="12159" t="44846" r="39916" b="39740"/>
            <a:stretch/>
          </p:blipFill>
          <p:spPr>
            <a:xfrm>
              <a:off x="219918" y="1355883"/>
              <a:ext cx="2567656" cy="464515"/>
            </a:xfrm>
            <a:prstGeom prst="rect">
              <a:avLst/>
            </a:prstGeom>
          </p:spPr>
        </p:pic>
        <p:pic>
          <p:nvPicPr>
            <p:cNvPr id="21" name="Immagine 20"/>
            <p:cNvPicPr>
              <a:picLocks noChangeAspect="1"/>
            </p:cNvPicPr>
            <p:nvPr/>
          </p:nvPicPr>
          <p:blipFill rotWithShape="1">
            <a:blip r:embed="rId4"/>
            <a:srcRect l="12159" t="44846" r="69101" b="49378"/>
            <a:stretch/>
          </p:blipFill>
          <p:spPr>
            <a:xfrm>
              <a:off x="219918" y="1073651"/>
              <a:ext cx="2567656" cy="446011"/>
            </a:xfrm>
            <a:prstGeom prst="rect">
              <a:avLst/>
            </a:prstGeom>
          </p:spPr>
        </p:pic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482115-16B6-B145-9AE8-FB94CDC3E4F1}"/>
              </a:ext>
            </a:extLst>
          </p:cNvPr>
          <p:cNvSpPr txBox="1"/>
          <p:nvPr/>
        </p:nvSpPr>
        <p:spPr>
          <a:xfrm>
            <a:off x="4094946" y="311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/>
              <a:t>Aim</a:t>
            </a:r>
            <a:endParaRPr kumimoji="1" lang="ja-JP" altLang="en-US" sz="3600" b="1"/>
          </a:p>
        </p:txBody>
      </p:sp>
      <p:sp>
        <p:nvSpPr>
          <p:cNvPr id="9" name="雲形吹き出し 8">
            <a:extLst>
              <a:ext uri="{FF2B5EF4-FFF2-40B4-BE49-F238E27FC236}">
                <a16:creationId xmlns:a16="http://schemas.microsoft.com/office/drawing/2014/main" id="{254C85C5-B254-3B40-BC68-9D39D8773876}"/>
              </a:ext>
            </a:extLst>
          </p:cNvPr>
          <p:cNvSpPr/>
          <p:nvPr/>
        </p:nvSpPr>
        <p:spPr>
          <a:xfrm>
            <a:off x="395536" y="1314435"/>
            <a:ext cx="8496944" cy="3299513"/>
          </a:xfrm>
          <a:prstGeom prst="cloudCallout">
            <a:avLst>
              <a:gd name="adj1" fmla="val -19559"/>
              <a:gd name="adj2" fmla="val 6935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To obtain suggestions on </a:t>
            </a:r>
            <a:r>
              <a:rPr kumimoji="1" lang="en-US" altLang="ja-JP" b="1" dirty="0">
                <a:solidFill>
                  <a:schemeClr val="accent2"/>
                </a:solidFill>
              </a:rPr>
              <a:t>when</a:t>
            </a:r>
            <a:r>
              <a:rPr kumimoji="1" lang="en-US" altLang="ja-JP" b="1" dirty="0"/>
              <a:t> and </a:t>
            </a:r>
            <a:r>
              <a:rPr lang="en-US" altLang="ja-JP" b="1" dirty="0">
                <a:solidFill>
                  <a:schemeClr val="accent4"/>
                </a:solidFill>
              </a:rPr>
              <a:t>what</a:t>
            </a:r>
          </a:p>
          <a:p>
            <a:pPr algn="ctr"/>
            <a:r>
              <a:rPr kumimoji="1" lang="en-US" altLang="ja-JP" b="1" dirty="0">
                <a:solidFill>
                  <a:srgbClr val="7030A0"/>
                </a:solidFill>
              </a:rPr>
              <a:t> </a:t>
            </a:r>
            <a:r>
              <a:rPr kumimoji="1" lang="en-US" altLang="ja-JP" b="1" dirty="0"/>
              <a:t>should be taught at schools about soil </a:t>
            </a:r>
          </a:p>
          <a:p>
            <a:pPr algn="ctr"/>
            <a:r>
              <a:rPr kumimoji="1" lang="en-US" altLang="ja-JP" b="1" dirty="0"/>
              <a:t>by conducting a survey of university students </a:t>
            </a:r>
          </a:p>
          <a:p>
            <a:pPr algn="ctr"/>
            <a:r>
              <a:rPr kumimoji="1" lang="en-US" altLang="ja-JP" b="1" dirty="0"/>
              <a:t>who received school education in Japan, </a:t>
            </a:r>
          </a:p>
          <a:p>
            <a:pPr algn="ctr"/>
            <a:r>
              <a:rPr kumimoji="1" lang="en-US" altLang="ja-JP" b="1" dirty="0"/>
              <a:t>to investigate their level of comprehension </a:t>
            </a:r>
          </a:p>
          <a:p>
            <a:pPr algn="ctr"/>
            <a:r>
              <a:rPr kumimoji="1" lang="en-US" altLang="ja-JP" b="1" dirty="0"/>
              <a:t>regarding the characteristics and function of soil.</a:t>
            </a:r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70115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ホームベース 24">
            <a:extLst>
              <a:ext uri="{FF2B5EF4-FFF2-40B4-BE49-F238E27FC236}">
                <a16:creationId xmlns:a16="http://schemas.microsoft.com/office/drawing/2014/main" id="{6661EE76-B4CC-F344-89F6-86C33C08B3D1}"/>
              </a:ext>
            </a:extLst>
          </p:cNvPr>
          <p:cNvSpPr/>
          <p:nvPr/>
        </p:nvSpPr>
        <p:spPr>
          <a:xfrm rot="9280307" flipV="1">
            <a:off x="3267780" y="4018820"/>
            <a:ext cx="630367" cy="68928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Connettore 1 2"/>
          <p:cNvCxnSpPr/>
          <p:nvPr/>
        </p:nvCxnSpPr>
        <p:spPr>
          <a:xfrm>
            <a:off x="0" y="668104"/>
            <a:ext cx="91440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/>
          <p:cNvGrpSpPr/>
          <p:nvPr/>
        </p:nvGrpSpPr>
        <p:grpSpPr>
          <a:xfrm>
            <a:off x="7101598" y="44624"/>
            <a:ext cx="2042401" cy="577035"/>
            <a:chOff x="7101598" y="44624"/>
            <a:chExt cx="2042401" cy="577035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1598" y="44624"/>
              <a:ext cx="2042401" cy="577035"/>
            </a:xfrm>
            <a:prstGeom prst="rect">
              <a:avLst/>
            </a:prstGeom>
          </p:spPr>
        </p:pic>
        <p:sp>
          <p:nvSpPr>
            <p:cNvPr id="17" name="Rettangolo 16"/>
            <p:cNvSpPr/>
            <p:nvPr/>
          </p:nvSpPr>
          <p:spPr>
            <a:xfrm>
              <a:off x="7740352" y="476676"/>
              <a:ext cx="1368152" cy="14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6896" y="44624"/>
            <a:ext cx="1984479" cy="551638"/>
            <a:chOff x="219918" y="1073651"/>
            <a:chExt cx="2567656" cy="746747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 rotWithShape="1">
            <a:blip r:embed="rId4"/>
            <a:srcRect l="12159" t="44846" r="39916" b="39740"/>
            <a:stretch/>
          </p:blipFill>
          <p:spPr>
            <a:xfrm>
              <a:off x="219918" y="1355883"/>
              <a:ext cx="2567656" cy="464515"/>
            </a:xfrm>
            <a:prstGeom prst="rect">
              <a:avLst/>
            </a:prstGeom>
          </p:spPr>
        </p:pic>
        <p:pic>
          <p:nvPicPr>
            <p:cNvPr id="21" name="Immagine 20"/>
            <p:cNvPicPr>
              <a:picLocks noChangeAspect="1"/>
            </p:cNvPicPr>
            <p:nvPr/>
          </p:nvPicPr>
          <p:blipFill rotWithShape="1">
            <a:blip r:embed="rId4"/>
            <a:srcRect l="12159" t="44846" r="69101" b="49378"/>
            <a:stretch/>
          </p:blipFill>
          <p:spPr>
            <a:xfrm>
              <a:off x="219918" y="1073651"/>
              <a:ext cx="2567656" cy="446011"/>
            </a:xfrm>
            <a:prstGeom prst="rect">
              <a:avLst/>
            </a:prstGeom>
          </p:spPr>
        </p:pic>
      </p:grpSp>
      <p:sp>
        <p:nvSpPr>
          <p:cNvPr id="2" name="CasellaDiTesto 1"/>
          <p:cNvSpPr txBox="1"/>
          <p:nvPr/>
        </p:nvSpPr>
        <p:spPr>
          <a:xfrm>
            <a:off x="3501198" y="66501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Introduction</a:t>
            </a:r>
          </a:p>
          <a:p>
            <a:pPr algn="just"/>
            <a:endParaRPr lang="en-US" dirty="0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6E23A278-3FFD-E04E-B795-33D5147D2595}"/>
              </a:ext>
            </a:extLst>
          </p:cNvPr>
          <p:cNvSpPr/>
          <p:nvPr/>
        </p:nvSpPr>
        <p:spPr>
          <a:xfrm>
            <a:off x="1538450" y="754293"/>
            <a:ext cx="5985878" cy="443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What are Japanese student taught at science class?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D63C683-43C9-0044-ABF4-A92937C58EB9}"/>
              </a:ext>
            </a:extLst>
          </p:cNvPr>
          <p:cNvSpPr/>
          <p:nvPr/>
        </p:nvSpPr>
        <p:spPr>
          <a:xfrm>
            <a:off x="-324544" y="5251538"/>
            <a:ext cx="97930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i="1" u="sng" dirty="0"/>
              <a:t>Q1:  Why do you water plants?</a:t>
            </a:r>
          </a:p>
          <a:p>
            <a:pPr algn="ctr"/>
            <a:endParaRPr lang="en-US" altLang="ja-JP" sz="2000" b="1" i="1" u="sng" dirty="0"/>
          </a:p>
          <a:p>
            <a:pPr algn="ctr"/>
            <a:r>
              <a:rPr lang="en-US" altLang="ja-JP" sz="2000" b="1" i="1" u="sng" dirty="0"/>
              <a:t>Q2: How can weeds that grow on the roadside do so without watering?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0054E7E-090F-F049-A23C-3649F03F274A}"/>
              </a:ext>
            </a:extLst>
          </p:cNvPr>
          <p:cNvCxnSpPr/>
          <p:nvPr/>
        </p:nvCxnSpPr>
        <p:spPr>
          <a:xfrm>
            <a:off x="179512" y="4873185"/>
            <a:ext cx="87849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ストライプ矢印 11">
            <a:extLst>
              <a:ext uri="{FF2B5EF4-FFF2-40B4-BE49-F238E27FC236}">
                <a16:creationId xmlns:a16="http://schemas.microsoft.com/office/drawing/2014/main" id="{906F1CD5-C1A0-E147-965A-2C094CCE2CF1}"/>
              </a:ext>
            </a:extLst>
          </p:cNvPr>
          <p:cNvSpPr/>
          <p:nvPr/>
        </p:nvSpPr>
        <p:spPr>
          <a:xfrm rot="5400000">
            <a:off x="4243357" y="4531458"/>
            <a:ext cx="576064" cy="864096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太陽 5">
            <a:extLst>
              <a:ext uri="{FF2B5EF4-FFF2-40B4-BE49-F238E27FC236}">
                <a16:creationId xmlns:a16="http://schemas.microsoft.com/office/drawing/2014/main" id="{E647A2FD-CB1B-EC40-97F1-81E18C5FFC49}"/>
              </a:ext>
            </a:extLst>
          </p:cNvPr>
          <p:cNvSpPr/>
          <p:nvPr/>
        </p:nvSpPr>
        <p:spPr>
          <a:xfrm>
            <a:off x="6104526" y="1302588"/>
            <a:ext cx="1529758" cy="1234332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涙形 6">
            <a:extLst>
              <a:ext uri="{FF2B5EF4-FFF2-40B4-BE49-F238E27FC236}">
                <a16:creationId xmlns:a16="http://schemas.microsoft.com/office/drawing/2014/main" id="{10CD94E3-0D29-C740-BBCE-FE7467785CB9}"/>
              </a:ext>
            </a:extLst>
          </p:cNvPr>
          <p:cNvSpPr/>
          <p:nvPr/>
        </p:nvSpPr>
        <p:spPr>
          <a:xfrm>
            <a:off x="3705925" y="3160167"/>
            <a:ext cx="1789008" cy="1136955"/>
          </a:xfrm>
          <a:prstGeom prst="teardrop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i="1" dirty="0"/>
          </a:p>
          <a:p>
            <a:pPr algn="ctr"/>
            <a:r>
              <a:rPr kumimoji="1" lang="en-US" altLang="ja-JP" sz="2400" i="1" dirty="0"/>
              <a:t>leaf</a:t>
            </a:r>
          </a:p>
          <a:p>
            <a:pPr algn="ctr"/>
            <a:endParaRPr kumimoji="1" lang="ja-JP" altLang="en-US"/>
          </a:p>
        </p:txBody>
      </p:sp>
      <p:sp>
        <p:nvSpPr>
          <p:cNvPr id="22" name="下矢印 21">
            <a:extLst>
              <a:ext uri="{FF2B5EF4-FFF2-40B4-BE49-F238E27FC236}">
                <a16:creationId xmlns:a16="http://schemas.microsoft.com/office/drawing/2014/main" id="{327ED1F6-7297-7C44-95AF-2C61FD314AEB}"/>
              </a:ext>
            </a:extLst>
          </p:cNvPr>
          <p:cNvSpPr/>
          <p:nvPr/>
        </p:nvSpPr>
        <p:spPr>
          <a:xfrm rot="2265499" flipH="1">
            <a:off x="5817697" y="2339498"/>
            <a:ext cx="260338" cy="629837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23" name="下矢印 22">
            <a:extLst>
              <a:ext uri="{FF2B5EF4-FFF2-40B4-BE49-F238E27FC236}">
                <a16:creationId xmlns:a16="http://schemas.microsoft.com/office/drawing/2014/main" id="{49EC7F00-51BC-344E-AC47-8E249CD7D3CC}"/>
              </a:ext>
            </a:extLst>
          </p:cNvPr>
          <p:cNvSpPr/>
          <p:nvPr/>
        </p:nvSpPr>
        <p:spPr>
          <a:xfrm rot="3586509" flipH="1">
            <a:off x="5443789" y="2018954"/>
            <a:ext cx="289168" cy="519778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下矢印 23">
            <a:extLst>
              <a:ext uri="{FF2B5EF4-FFF2-40B4-BE49-F238E27FC236}">
                <a16:creationId xmlns:a16="http://schemas.microsoft.com/office/drawing/2014/main" id="{234C9B27-226A-4945-A461-A46B0E621C18}"/>
              </a:ext>
            </a:extLst>
          </p:cNvPr>
          <p:cNvSpPr/>
          <p:nvPr/>
        </p:nvSpPr>
        <p:spPr>
          <a:xfrm rot="1013463">
            <a:off x="6346112" y="2690380"/>
            <a:ext cx="258189" cy="549737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0FF9F3CF-45B1-D145-910C-E67458FE1D82}"/>
              </a:ext>
            </a:extLst>
          </p:cNvPr>
          <p:cNvSpPr/>
          <p:nvPr/>
        </p:nvSpPr>
        <p:spPr>
          <a:xfrm>
            <a:off x="5338928" y="3452273"/>
            <a:ext cx="1584176" cy="646905"/>
          </a:xfrm>
          <a:prstGeom prst="ellipse">
            <a:avLst/>
          </a:prstGeom>
          <a:solidFill>
            <a:srgbClr val="FFFF00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>
                <a:solidFill>
                  <a:schemeClr val="tx1"/>
                </a:solidFill>
              </a:rPr>
              <a:t>starch</a:t>
            </a:r>
            <a:endParaRPr kumimoji="1" lang="ja-JP" altLang="en-US" sz="2800" b="1">
              <a:solidFill>
                <a:schemeClr val="tx1"/>
              </a:solidFill>
            </a:endParaRPr>
          </a:p>
        </p:txBody>
      </p:sp>
      <p:sp>
        <p:nvSpPr>
          <p:cNvPr id="26" name="涙形 25">
            <a:extLst>
              <a:ext uri="{FF2B5EF4-FFF2-40B4-BE49-F238E27FC236}">
                <a16:creationId xmlns:a16="http://schemas.microsoft.com/office/drawing/2014/main" id="{F0BF54EB-099C-EF4F-905C-944EB43967FA}"/>
              </a:ext>
            </a:extLst>
          </p:cNvPr>
          <p:cNvSpPr/>
          <p:nvPr/>
        </p:nvSpPr>
        <p:spPr>
          <a:xfrm rot="18913300">
            <a:off x="2575787" y="4150489"/>
            <a:ext cx="484655" cy="506496"/>
          </a:xfrm>
          <a:prstGeom prst="teardrop">
            <a:avLst>
              <a:gd name="adj" fmla="val 157927"/>
            </a:avLst>
          </a:prstGeom>
          <a:solidFill>
            <a:srgbClr val="00B0F0"/>
          </a:solidFill>
          <a:ln>
            <a:solidFill>
              <a:srgbClr val="B5D4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865F0143-337C-0742-9F3D-459C8CF6400C}"/>
              </a:ext>
            </a:extLst>
          </p:cNvPr>
          <p:cNvSpPr/>
          <p:nvPr/>
        </p:nvSpPr>
        <p:spPr>
          <a:xfrm>
            <a:off x="2012921" y="1632175"/>
            <a:ext cx="1398329" cy="58947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O2</a:t>
            </a:r>
            <a:endParaRPr kumimoji="1" lang="ja-JP" altLang="en-US" sz="2800"/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68A17AEC-AF9B-6A4F-9B2C-0DA9ACF691BD}"/>
              </a:ext>
            </a:extLst>
          </p:cNvPr>
          <p:cNvSpPr/>
          <p:nvPr/>
        </p:nvSpPr>
        <p:spPr>
          <a:xfrm>
            <a:off x="3630061" y="1585042"/>
            <a:ext cx="1442159" cy="63660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CO2</a:t>
            </a:r>
            <a:endParaRPr kumimoji="1" lang="ja-JP" altLang="en-US" sz="2800"/>
          </a:p>
        </p:txBody>
      </p:sp>
      <p:sp>
        <p:nvSpPr>
          <p:cNvPr id="31" name="ストライプ矢印 30">
            <a:extLst>
              <a:ext uri="{FF2B5EF4-FFF2-40B4-BE49-F238E27FC236}">
                <a16:creationId xmlns:a16="http://schemas.microsoft.com/office/drawing/2014/main" id="{9D9AFAB7-EE61-5541-8A25-A8F30DFEAB7A}"/>
              </a:ext>
            </a:extLst>
          </p:cNvPr>
          <p:cNvSpPr/>
          <p:nvPr/>
        </p:nvSpPr>
        <p:spPr>
          <a:xfrm rot="14114117">
            <a:off x="2678605" y="2480592"/>
            <a:ext cx="973460" cy="640417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トライプ矢印 31">
            <a:extLst>
              <a:ext uri="{FF2B5EF4-FFF2-40B4-BE49-F238E27FC236}">
                <a16:creationId xmlns:a16="http://schemas.microsoft.com/office/drawing/2014/main" id="{2518C5C7-E1B1-1446-BBAF-E37A3C33B623}"/>
              </a:ext>
            </a:extLst>
          </p:cNvPr>
          <p:cNvSpPr/>
          <p:nvPr/>
        </p:nvSpPr>
        <p:spPr>
          <a:xfrm rot="4891649">
            <a:off x="4165184" y="2416539"/>
            <a:ext cx="810645" cy="611855"/>
          </a:xfrm>
          <a:prstGeom prst="strip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07503E8-4643-1143-A932-30827ECCA8F4}"/>
              </a:ext>
            </a:extLst>
          </p:cNvPr>
          <p:cNvSpPr txBox="1"/>
          <p:nvPr/>
        </p:nvSpPr>
        <p:spPr>
          <a:xfrm>
            <a:off x="2273719" y="3339997"/>
            <a:ext cx="128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n w="13462">
                  <a:solidFill>
                    <a:schemeClr val="tx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water</a:t>
            </a:r>
            <a:endParaRPr kumimoji="1" lang="ja-JP" altLang="en-US" sz="2800" b="1">
              <a:ln w="13462">
                <a:solidFill>
                  <a:schemeClr val="tx2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97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0" y="668104"/>
            <a:ext cx="91440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/>
          <p:cNvGrpSpPr/>
          <p:nvPr/>
        </p:nvGrpSpPr>
        <p:grpSpPr>
          <a:xfrm>
            <a:off x="7101598" y="44624"/>
            <a:ext cx="2042401" cy="577035"/>
            <a:chOff x="7101598" y="44624"/>
            <a:chExt cx="2042401" cy="577035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1598" y="44624"/>
              <a:ext cx="2042401" cy="577035"/>
            </a:xfrm>
            <a:prstGeom prst="rect">
              <a:avLst/>
            </a:prstGeom>
          </p:spPr>
        </p:pic>
        <p:sp>
          <p:nvSpPr>
            <p:cNvPr id="17" name="Rettangolo 16"/>
            <p:cNvSpPr/>
            <p:nvPr/>
          </p:nvSpPr>
          <p:spPr>
            <a:xfrm>
              <a:off x="7740352" y="476676"/>
              <a:ext cx="1368152" cy="14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6896" y="44624"/>
            <a:ext cx="1984479" cy="551638"/>
            <a:chOff x="219918" y="1073651"/>
            <a:chExt cx="2567656" cy="746747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 rotWithShape="1">
            <a:blip r:embed="rId4"/>
            <a:srcRect l="12159" t="44846" r="39916" b="39740"/>
            <a:stretch/>
          </p:blipFill>
          <p:spPr>
            <a:xfrm>
              <a:off x="219918" y="1355883"/>
              <a:ext cx="2567656" cy="464515"/>
            </a:xfrm>
            <a:prstGeom prst="rect">
              <a:avLst/>
            </a:prstGeom>
          </p:spPr>
        </p:pic>
        <p:pic>
          <p:nvPicPr>
            <p:cNvPr id="21" name="Immagine 20"/>
            <p:cNvPicPr>
              <a:picLocks noChangeAspect="1"/>
            </p:cNvPicPr>
            <p:nvPr/>
          </p:nvPicPr>
          <p:blipFill rotWithShape="1">
            <a:blip r:embed="rId4"/>
            <a:srcRect l="12159" t="44846" r="69101" b="49378"/>
            <a:stretch/>
          </p:blipFill>
          <p:spPr>
            <a:xfrm>
              <a:off x="219918" y="1073651"/>
              <a:ext cx="2567656" cy="446011"/>
            </a:xfrm>
            <a:prstGeom prst="rect">
              <a:avLst/>
            </a:prstGeom>
          </p:spPr>
        </p:pic>
      </p:grpSp>
      <p:sp>
        <p:nvSpPr>
          <p:cNvPr id="2" name="CasellaDiTesto 1"/>
          <p:cNvSpPr txBox="1"/>
          <p:nvPr/>
        </p:nvSpPr>
        <p:spPr>
          <a:xfrm>
            <a:off x="3491880" y="103899"/>
            <a:ext cx="51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     Results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9C3CCB-1E01-EB49-BCA0-2BC6BED8DE25}"/>
              </a:ext>
            </a:extLst>
          </p:cNvPr>
          <p:cNvSpPr txBox="1"/>
          <p:nvPr/>
        </p:nvSpPr>
        <p:spPr>
          <a:xfrm>
            <a:off x="2367040" y="1041552"/>
            <a:ext cx="4769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i="1" u="sng" dirty="0"/>
              <a:t>Q1:  Why do you water plants?</a:t>
            </a:r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CC9C7D45-962F-9545-A63E-6A23375ADE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3947312"/>
              </p:ext>
            </p:extLst>
          </p:nvPr>
        </p:nvGraphicFramePr>
        <p:xfrm>
          <a:off x="205532" y="2732672"/>
          <a:ext cx="3953377" cy="335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グラフ 23">
            <a:extLst>
              <a:ext uri="{FF2B5EF4-FFF2-40B4-BE49-F238E27FC236}">
                <a16:creationId xmlns:a16="http://schemas.microsoft.com/office/drawing/2014/main" id="{FEC81964-E99D-BC4E-BD66-842863E9BB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4508841"/>
              </p:ext>
            </p:extLst>
          </p:nvPr>
        </p:nvGraphicFramePr>
        <p:xfrm>
          <a:off x="5650257" y="2438640"/>
          <a:ext cx="3257877" cy="393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" name="角丸四角形吹き出し 30">
            <a:extLst>
              <a:ext uri="{FF2B5EF4-FFF2-40B4-BE49-F238E27FC236}">
                <a16:creationId xmlns:a16="http://schemas.microsoft.com/office/drawing/2014/main" id="{C3AD067E-F623-FC41-AFD0-635C0186AA12}"/>
              </a:ext>
            </a:extLst>
          </p:cNvPr>
          <p:cNvSpPr/>
          <p:nvPr/>
        </p:nvSpPr>
        <p:spPr>
          <a:xfrm>
            <a:off x="942395" y="2547773"/>
            <a:ext cx="684091" cy="369798"/>
          </a:xfrm>
          <a:prstGeom prst="wedgeRoundRectCallout">
            <a:avLst>
              <a:gd name="adj1" fmla="val 35211"/>
              <a:gd name="adj2" fmla="val 103841"/>
              <a:gd name="adj3" fmla="val 16667"/>
            </a:avLst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Others</a:t>
            </a:r>
            <a:endParaRPr lang="ja-JP" altLang="en-US" sz="1400"/>
          </a:p>
        </p:txBody>
      </p:sp>
      <p:sp>
        <p:nvSpPr>
          <p:cNvPr id="32" name="角丸四角形吹き出し 31">
            <a:extLst>
              <a:ext uri="{FF2B5EF4-FFF2-40B4-BE49-F238E27FC236}">
                <a16:creationId xmlns:a16="http://schemas.microsoft.com/office/drawing/2014/main" id="{D38F5DAC-B832-AB4D-A503-EC79BF45B8B7}"/>
              </a:ext>
            </a:extLst>
          </p:cNvPr>
          <p:cNvSpPr/>
          <p:nvPr/>
        </p:nvSpPr>
        <p:spPr>
          <a:xfrm>
            <a:off x="8130779" y="2781153"/>
            <a:ext cx="873249" cy="420581"/>
          </a:xfrm>
          <a:prstGeom prst="wedgeRoundRectCallout">
            <a:avLst>
              <a:gd name="adj1" fmla="val -48821"/>
              <a:gd name="adj2" fmla="val 93301"/>
              <a:gd name="adj3" fmla="val 16667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 </a:t>
            </a:r>
            <a:r>
              <a:rPr lang="en-US" altLang="ja-JP" sz="1400" dirty="0"/>
              <a:t>growth</a:t>
            </a:r>
            <a:endParaRPr lang="ja-JP" altLang="en-US" sz="1400"/>
          </a:p>
        </p:txBody>
      </p:sp>
      <p:sp>
        <p:nvSpPr>
          <p:cNvPr id="34" name="角丸四角形吹き出し 33">
            <a:extLst>
              <a:ext uri="{FF2B5EF4-FFF2-40B4-BE49-F238E27FC236}">
                <a16:creationId xmlns:a16="http://schemas.microsoft.com/office/drawing/2014/main" id="{22F186DE-5FD1-3240-9B8C-E5B124F36620}"/>
              </a:ext>
            </a:extLst>
          </p:cNvPr>
          <p:cNvSpPr/>
          <p:nvPr/>
        </p:nvSpPr>
        <p:spPr>
          <a:xfrm>
            <a:off x="3731531" y="2859691"/>
            <a:ext cx="873249" cy="420581"/>
          </a:xfrm>
          <a:prstGeom prst="wedgeRoundRectCallout">
            <a:avLst>
              <a:gd name="adj1" fmla="val -69151"/>
              <a:gd name="adj2" fmla="val 56953"/>
              <a:gd name="adj3" fmla="val 16667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 </a:t>
            </a:r>
            <a:r>
              <a:rPr lang="en-US" altLang="ja-JP" sz="1400" dirty="0"/>
              <a:t>growth</a:t>
            </a:r>
            <a:endParaRPr lang="ja-JP" altLang="en-US" sz="1400"/>
          </a:p>
        </p:txBody>
      </p:sp>
      <p:sp>
        <p:nvSpPr>
          <p:cNvPr id="35" name="角丸四角形吹き出し 34">
            <a:extLst>
              <a:ext uri="{FF2B5EF4-FFF2-40B4-BE49-F238E27FC236}">
                <a16:creationId xmlns:a16="http://schemas.microsoft.com/office/drawing/2014/main" id="{28E8A4AD-72FA-844A-8052-BCC5D5F730EE}"/>
              </a:ext>
            </a:extLst>
          </p:cNvPr>
          <p:cNvSpPr/>
          <p:nvPr/>
        </p:nvSpPr>
        <p:spPr>
          <a:xfrm>
            <a:off x="205532" y="4372471"/>
            <a:ext cx="1398475" cy="402512"/>
          </a:xfrm>
          <a:prstGeom prst="wedgeRoundRectCallout">
            <a:avLst>
              <a:gd name="adj1" fmla="val 48634"/>
              <a:gd name="adj2" fmla="val -162689"/>
              <a:gd name="adj3" fmla="val 16667"/>
            </a:avLst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/>
              <a:t> </a:t>
            </a:r>
            <a:r>
              <a:rPr lang="en-US" altLang="ja-JP" sz="1400" dirty="0"/>
              <a:t>photosynthesis</a:t>
            </a:r>
            <a:endParaRPr lang="ja-JP" altLang="en-US" sz="1400"/>
          </a:p>
        </p:txBody>
      </p:sp>
      <p:sp>
        <p:nvSpPr>
          <p:cNvPr id="39" name="角丸四角形吹き出し 38">
            <a:extLst>
              <a:ext uri="{FF2B5EF4-FFF2-40B4-BE49-F238E27FC236}">
                <a16:creationId xmlns:a16="http://schemas.microsoft.com/office/drawing/2014/main" id="{1E084398-75DD-044D-B681-36971E7561FA}"/>
              </a:ext>
            </a:extLst>
          </p:cNvPr>
          <p:cNvSpPr/>
          <p:nvPr/>
        </p:nvSpPr>
        <p:spPr>
          <a:xfrm>
            <a:off x="5112075" y="2399658"/>
            <a:ext cx="797945" cy="381495"/>
          </a:xfrm>
          <a:prstGeom prst="wedgeRoundRectCallout">
            <a:avLst>
              <a:gd name="adj1" fmla="val 65359"/>
              <a:gd name="adj2" fmla="val 25668"/>
              <a:gd name="adj3" fmla="val 16667"/>
            </a:avLst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Others</a:t>
            </a:r>
            <a:endParaRPr lang="ja-JP" altLang="en-US" sz="1400"/>
          </a:p>
        </p:txBody>
      </p:sp>
      <p:sp>
        <p:nvSpPr>
          <p:cNvPr id="40" name="角丸四角形吹き出し 39">
            <a:extLst>
              <a:ext uri="{FF2B5EF4-FFF2-40B4-BE49-F238E27FC236}">
                <a16:creationId xmlns:a16="http://schemas.microsoft.com/office/drawing/2014/main" id="{1ACD60D7-4653-FC42-A2AC-093FD0BB9DBF}"/>
              </a:ext>
            </a:extLst>
          </p:cNvPr>
          <p:cNvSpPr/>
          <p:nvPr/>
        </p:nvSpPr>
        <p:spPr>
          <a:xfrm>
            <a:off x="4830042" y="5474760"/>
            <a:ext cx="1398475" cy="402512"/>
          </a:xfrm>
          <a:prstGeom prst="wedgeRoundRectCallout">
            <a:avLst>
              <a:gd name="adj1" fmla="val 30852"/>
              <a:gd name="adj2" fmla="val -148922"/>
              <a:gd name="adj3" fmla="val 16667"/>
            </a:avLst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/>
              <a:t> </a:t>
            </a:r>
            <a:r>
              <a:rPr lang="en-US" altLang="ja-JP" sz="1400" dirty="0"/>
              <a:t>photosynthesis</a:t>
            </a:r>
            <a:endParaRPr lang="ja-JP" altLang="en-US" sz="1400"/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2D4A97B-6158-1E41-B048-11684137C941}"/>
              </a:ext>
            </a:extLst>
          </p:cNvPr>
          <p:cNvCxnSpPr>
            <a:cxnSpLocks/>
          </p:cNvCxnSpPr>
          <p:nvPr/>
        </p:nvCxnSpPr>
        <p:spPr>
          <a:xfrm>
            <a:off x="4737168" y="2476204"/>
            <a:ext cx="0" cy="3401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B8F3B9B-BF70-CB47-B3F9-0F8DE381CA66}"/>
              </a:ext>
            </a:extLst>
          </p:cNvPr>
          <p:cNvSpPr txBox="1"/>
          <p:nvPr/>
        </p:nvSpPr>
        <p:spPr>
          <a:xfrm>
            <a:off x="7553589" y="4125256"/>
            <a:ext cx="908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63.4%</a:t>
            </a:r>
            <a:endParaRPr kumimoji="1" lang="ja-JP" altLang="en-US" sz="1600">
              <a:solidFill>
                <a:schemeClr val="bg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251659B-8365-8C42-85F8-EB271859F75C}"/>
              </a:ext>
            </a:extLst>
          </p:cNvPr>
          <p:cNvSpPr txBox="1"/>
          <p:nvPr/>
        </p:nvSpPr>
        <p:spPr>
          <a:xfrm>
            <a:off x="5931261" y="2525233"/>
            <a:ext cx="801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5.7%</a:t>
            </a:r>
            <a:endParaRPr kumimoji="1" lang="ja-JP" altLang="en-US" sz="1600"/>
          </a:p>
        </p:txBody>
      </p:sp>
      <p:sp>
        <p:nvSpPr>
          <p:cNvPr id="49" name="L 字 48">
            <a:extLst>
              <a:ext uri="{FF2B5EF4-FFF2-40B4-BE49-F238E27FC236}">
                <a16:creationId xmlns:a16="http://schemas.microsoft.com/office/drawing/2014/main" id="{878D6A76-2118-F349-9D72-6FD84FBECEED}"/>
              </a:ext>
            </a:extLst>
          </p:cNvPr>
          <p:cNvSpPr/>
          <p:nvPr/>
        </p:nvSpPr>
        <p:spPr>
          <a:xfrm rot="10800000">
            <a:off x="6471479" y="2714001"/>
            <a:ext cx="476692" cy="184602"/>
          </a:xfrm>
          <a:prstGeom prst="corner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L 字 50">
            <a:extLst>
              <a:ext uri="{FF2B5EF4-FFF2-40B4-BE49-F238E27FC236}">
                <a16:creationId xmlns:a16="http://schemas.microsoft.com/office/drawing/2014/main" id="{AAE72112-2903-DF49-8AD4-E9E7CCE4C63D}"/>
              </a:ext>
            </a:extLst>
          </p:cNvPr>
          <p:cNvSpPr/>
          <p:nvPr/>
        </p:nvSpPr>
        <p:spPr>
          <a:xfrm rot="10800000">
            <a:off x="760789" y="3586484"/>
            <a:ext cx="476692" cy="183281"/>
          </a:xfrm>
          <a:prstGeom prst="corner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E2D622B-E3F6-5240-9C82-2B7E10FCA99A}"/>
              </a:ext>
            </a:extLst>
          </p:cNvPr>
          <p:cNvSpPr txBox="1"/>
          <p:nvPr/>
        </p:nvSpPr>
        <p:spPr>
          <a:xfrm>
            <a:off x="150389" y="3412073"/>
            <a:ext cx="63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5.1%</a:t>
            </a:r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449612E-6C6B-2942-891C-0D70F2556540}"/>
              </a:ext>
            </a:extLst>
          </p:cNvPr>
          <p:cNvSpPr txBox="1"/>
          <p:nvPr/>
        </p:nvSpPr>
        <p:spPr>
          <a:xfrm>
            <a:off x="1667538" y="327870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16.7%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3" name="フローチャート: 端子 32">
            <a:extLst>
              <a:ext uri="{FF2B5EF4-FFF2-40B4-BE49-F238E27FC236}">
                <a16:creationId xmlns:a16="http://schemas.microsoft.com/office/drawing/2014/main" id="{3149E647-8838-D547-B032-A7273842432D}"/>
              </a:ext>
            </a:extLst>
          </p:cNvPr>
          <p:cNvSpPr/>
          <p:nvPr/>
        </p:nvSpPr>
        <p:spPr>
          <a:xfrm>
            <a:off x="2778946" y="1750798"/>
            <a:ext cx="1698786" cy="687842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 </a:t>
            </a:r>
            <a:r>
              <a:rPr lang="en" altLang="ja-JP" sz="1400" b="1" dirty="0"/>
              <a:t>Faculty of Humanities</a:t>
            </a:r>
            <a:r>
              <a:rPr lang="en-US" altLang="ja-JP" sz="1400" b="1" dirty="0">
                <a:solidFill>
                  <a:schemeClr val="tx1"/>
                </a:solidFill>
              </a:rPr>
              <a:t>  (n=78)</a:t>
            </a:r>
            <a:endParaRPr kumimoji="1" lang="ja-JP" altLang="en-US" sz="1400" b="1">
              <a:solidFill>
                <a:schemeClr val="tx1"/>
              </a:solidFill>
            </a:endParaRPr>
          </a:p>
        </p:txBody>
      </p:sp>
      <p:sp>
        <p:nvSpPr>
          <p:cNvPr id="36" name="フローチャート: 端子 35">
            <a:extLst>
              <a:ext uri="{FF2B5EF4-FFF2-40B4-BE49-F238E27FC236}">
                <a16:creationId xmlns:a16="http://schemas.microsoft.com/office/drawing/2014/main" id="{7DEDC339-8CB3-7D4F-83FF-5275A2355DDA}"/>
              </a:ext>
            </a:extLst>
          </p:cNvPr>
          <p:cNvSpPr/>
          <p:nvPr/>
        </p:nvSpPr>
        <p:spPr>
          <a:xfrm>
            <a:off x="7367478" y="1750798"/>
            <a:ext cx="1698786" cy="687842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Faculty of agriculture</a:t>
            </a:r>
          </a:p>
          <a:p>
            <a:pPr algn="ctr"/>
            <a:r>
              <a:rPr lang="en-US" altLang="ja-JP" sz="1400" b="1" dirty="0"/>
              <a:t>(n=175)</a:t>
            </a:r>
            <a:endParaRPr kumimoji="1" lang="ja-JP" altLang="en-US" sz="1400" b="1"/>
          </a:p>
        </p:txBody>
      </p:sp>
    </p:spTree>
    <p:extLst>
      <p:ext uri="{BB962C8B-B14F-4D97-AF65-F5344CB8AC3E}">
        <p14:creationId xmlns:p14="http://schemas.microsoft.com/office/powerpoint/2010/main" val="19178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0" y="668104"/>
            <a:ext cx="91440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/>
          <p:cNvGrpSpPr/>
          <p:nvPr/>
        </p:nvGrpSpPr>
        <p:grpSpPr>
          <a:xfrm>
            <a:off x="7101598" y="44624"/>
            <a:ext cx="2042401" cy="577035"/>
            <a:chOff x="7101598" y="44624"/>
            <a:chExt cx="2042401" cy="577035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1598" y="44624"/>
              <a:ext cx="2042401" cy="577035"/>
            </a:xfrm>
            <a:prstGeom prst="rect">
              <a:avLst/>
            </a:prstGeom>
          </p:spPr>
        </p:pic>
        <p:sp>
          <p:nvSpPr>
            <p:cNvPr id="17" name="Rettangolo 16"/>
            <p:cNvSpPr/>
            <p:nvPr/>
          </p:nvSpPr>
          <p:spPr>
            <a:xfrm>
              <a:off x="7740352" y="476676"/>
              <a:ext cx="1368152" cy="14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6896" y="44624"/>
            <a:ext cx="1984479" cy="551638"/>
            <a:chOff x="219918" y="1073651"/>
            <a:chExt cx="2567656" cy="746747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 rotWithShape="1">
            <a:blip r:embed="rId4"/>
            <a:srcRect l="12159" t="44846" r="39916" b="39740"/>
            <a:stretch/>
          </p:blipFill>
          <p:spPr>
            <a:xfrm>
              <a:off x="219918" y="1355883"/>
              <a:ext cx="2567656" cy="464515"/>
            </a:xfrm>
            <a:prstGeom prst="rect">
              <a:avLst/>
            </a:prstGeom>
          </p:spPr>
        </p:pic>
        <p:pic>
          <p:nvPicPr>
            <p:cNvPr id="21" name="Immagine 20"/>
            <p:cNvPicPr>
              <a:picLocks noChangeAspect="1"/>
            </p:cNvPicPr>
            <p:nvPr/>
          </p:nvPicPr>
          <p:blipFill rotWithShape="1">
            <a:blip r:embed="rId4"/>
            <a:srcRect l="12159" t="44846" r="69101" b="49378"/>
            <a:stretch/>
          </p:blipFill>
          <p:spPr>
            <a:xfrm>
              <a:off x="219918" y="1073651"/>
              <a:ext cx="2567656" cy="446011"/>
            </a:xfrm>
            <a:prstGeom prst="rect">
              <a:avLst/>
            </a:prstGeom>
          </p:spPr>
        </p:pic>
      </p:grpSp>
      <p:sp>
        <p:nvSpPr>
          <p:cNvPr id="2" name="CasellaDiTesto 1"/>
          <p:cNvSpPr txBox="1"/>
          <p:nvPr/>
        </p:nvSpPr>
        <p:spPr>
          <a:xfrm>
            <a:off x="3937481" y="1180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Results</a:t>
            </a:r>
          </a:p>
        </p:txBody>
      </p:sp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460AE430-0B91-8C4F-B618-28060DA8E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50313"/>
              </p:ext>
            </p:extLst>
          </p:nvPr>
        </p:nvGraphicFramePr>
        <p:xfrm>
          <a:off x="977872" y="2215660"/>
          <a:ext cx="3867633" cy="3445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062BA891-92C4-B542-9457-79641221BD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692278"/>
              </p:ext>
            </p:extLst>
          </p:nvPr>
        </p:nvGraphicFramePr>
        <p:xfrm>
          <a:off x="5173361" y="2217084"/>
          <a:ext cx="3393052" cy="3607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4A2EF0F-942C-B044-BB8F-301D5F5CFF4D}"/>
              </a:ext>
            </a:extLst>
          </p:cNvPr>
          <p:cNvSpPr txBox="1"/>
          <p:nvPr/>
        </p:nvSpPr>
        <p:spPr>
          <a:xfrm>
            <a:off x="1366432" y="739560"/>
            <a:ext cx="6553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i="1" u="sng" dirty="0"/>
              <a:t>Q2: Why can weeds on the roadside grow without watering?</a:t>
            </a:r>
          </a:p>
        </p:txBody>
      </p:sp>
      <p:sp>
        <p:nvSpPr>
          <p:cNvPr id="36" name="角丸四角形吹き出し 35">
            <a:extLst>
              <a:ext uri="{FF2B5EF4-FFF2-40B4-BE49-F238E27FC236}">
                <a16:creationId xmlns:a16="http://schemas.microsoft.com/office/drawing/2014/main" id="{373C2436-2D2F-0C46-BB62-2E12826D5EF5}"/>
              </a:ext>
            </a:extLst>
          </p:cNvPr>
          <p:cNvSpPr/>
          <p:nvPr/>
        </p:nvSpPr>
        <p:spPr>
          <a:xfrm>
            <a:off x="3775260" y="2415193"/>
            <a:ext cx="716463" cy="344544"/>
          </a:xfrm>
          <a:prstGeom prst="wedgeRoundRectCallout">
            <a:avLst>
              <a:gd name="adj1" fmla="val -41266"/>
              <a:gd name="adj2" fmla="val 106727"/>
              <a:gd name="adj3" fmla="val 16667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/>
              <a:t>  rain</a:t>
            </a:r>
            <a:endParaRPr lang="ja-JP" altLang="en-US" sz="1600"/>
          </a:p>
        </p:txBody>
      </p:sp>
      <p:sp>
        <p:nvSpPr>
          <p:cNvPr id="37" name="角丸四角形吹き出し 36">
            <a:extLst>
              <a:ext uri="{FF2B5EF4-FFF2-40B4-BE49-F238E27FC236}">
                <a16:creationId xmlns:a16="http://schemas.microsoft.com/office/drawing/2014/main" id="{19A8B924-1734-F245-80C9-A501AE22439D}"/>
              </a:ext>
            </a:extLst>
          </p:cNvPr>
          <p:cNvSpPr/>
          <p:nvPr/>
        </p:nvSpPr>
        <p:spPr>
          <a:xfrm>
            <a:off x="104738" y="5189380"/>
            <a:ext cx="1419565" cy="447124"/>
          </a:xfrm>
          <a:prstGeom prst="wedgeRoundRectCallout">
            <a:avLst>
              <a:gd name="adj1" fmla="val 38411"/>
              <a:gd name="adj2" fmla="val 88963"/>
              <a:gd name="adj3" fmla="val 16667"/>
            </a:avLst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the water</a:t>
            </a:r>
          </a:p>
          <a:p>
            <a:r>
              <a:rPr lang="en-US" altLang="ja-JP" sz="1200" dirty="0"/>
              <a:t>retention function</a:t>
            </a:r>
            <a:endParaRPr lang="ja-JP" altLang="en-US" sz="1400"/>
          </a:p>
        </p:txBody>
      </p:sp>
      <p:sp>
        <p:nvSpPr>
          <p:cNvPr id="38" name="角丸四角形吹き出し 37">
            <a:extLst>
              <a:ext uri="{FF2B5EF4-FFF2-40B4-BE49-F238E27FC236}">
                <a16:creationId xmlns:a16="http://schemas.microsoft.com/office/drawing/2014/main" id="{EEE921A7-4578-2B46-92DE-0273CB5BC86F}"/>
              </a:ext>
            </a:extLst>
          </p:cNvPr>
          <p:cNvSpPr/>
          <p:nvPr/>
        </p:nvSpPr>
        <p:spPr>
          <a:xfrm>
            <a:off x="586294" y="2354362"/>
            <a:ext cx="789299" cy="382920"/>
          </a:xfrm>
          <a:prstGeom prst="wedgeRoundRectCallout">
            <a:avLst>
              <a:gd name="adj1" fmla="val 33626"/>
              <a:gd name="adj2" fmla="val 95969"/>
              <a:gd name="adj3" fmla="val 16667"/>
            </a:avLst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/>
              <a:t> others</a:t>
            </a:r>
            <a:endParaRPr lang="ja-JP" altLang="en-US" sz="1400"/>
          </a:p>
        </p:txBody>
      </p:sp>
      <p:sp>
        <p:nvSpPr>
          <p:cNvPr id="28" name="角丸四角形吹き出し 27">
            <a:extLst>
              <a:ext uri="{FF2B5EF4-FFF2-40B4-BE49-F238E27FC236}">
                <a16:creationId xmlns:a16="http://schemas.microsoft.com/office/drawing/2014/main" id="{D350B1A6-DE89-0B45-9BCA-9FFB8655597F}"/>
              </a:ext>
            </a:extLst>
          </p:cNvPr>
          <p:cNvSpPr/>
          <p:nvPr/>
        </p:nvSpPr>
        <p:spPr>
          <a:xfrm>
            <a:off x="3399934" y="5662495"/>
            <a:ext cx="1085466" cy="420581"/>
          </a:xfrm>
          <a:prstGeom prst="wedgeRoundRectCallout">
            <a:avLst>
              <a:gd name="adj1" fmla="val -50993"/>
              <a:gd name="adj2" fmla="val -106454"/>
              <a:gd name="adj3" fmla="val 16667"/>
            </a:avLst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Soil and underground</a:t>
            </a:r>
            <a:endParaRPr lang="ja-JP" altLang="en-US" sz="140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16D0327-44BF-CB44-B392-F176CD1C573B}"/>
              </a:ext>
            </a:extLst>
          </p:cNvPr>
          <p:cNvCxnSpPr>
            <a:cxnSpLocks/>
          </p:cNvCxnSpPr>
          <p:nvPr/>
        </p:nvCxnSpPr>
        <p:spPr>
          <a:xfrm>
            <a:off x="4686025" y="2046021"/>
            <a:ext cx="0" cy="3892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吹き出し 29">
            <a:extLst>
              <a:ext uri="{FF2B5EF4-FFF2-40B4-BE49-F238E27FC236}">
                <a16:creationId xmlns:a16="http://schemas.microsoft.com/office/drawing/2014/main" id="{3AAC53A0-A49F-244B-A893-A25976E9D9C9}"/>
              </a:ext>
            </a:extLst>
          </p:cNvPr>
          <p:cNvSpPr/>
          <p:nvPr/>
        </p:nvSpPr>
        <p:spPr>
          <a:xfrm>
            <a:off x="8041049" y="2372968"/>
            <a:ext cx="802069" cy="394198"/>
          </a:xfrm>
          <a:prstGeom prst="wedgeRoundRectCallout">
            <a:avLst>
              <a:gd name="adj1" fmla="val -44534"/>
              <a:gd name="adj2" fmla="val 97958"/>
              <a:gd name="adj3" fmla="val 16667"/>
            </a:avLst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/>
              <a:t>  rain</a:t>
            </a:r>
            <a:endParaRPr lang="ja-JP" altLang="en-US" sz="1600"/>
          </a:p>
        </p:txBody>
      </p:sp>
      <p:sp>
        <p:nvSpPr>
          <p:cNvPr id="33" name="角丸四角形吹き出し 32">
            <a:extLst>
              <a:ext uri="{FF2B5EF4-FFF2-40B4-BE49-F238E27FC236}">
                <a16:creationId xmlns:a16="http://schemas.microsoft.com/office/drawing/2014/main" id="{D2CDC503-7F18-0844-BE83-AAF6F829047F}"/>
              </a:ext>
            </a:extLst>
          </p:cNvPr>
          <p:cNvSpPr/>
          <p:nvPr/>
        </p:nvSpPr>
        <p:spPr>
          <a:xfrm>
            <a:off x="7412163" y="5669522"/>
            <a:ext cx="1085466" cy="420581"/>
          </a:xfrm>
          <a:prstGeom prst="wedgeRoundRectCallout">
            <a:avLst>
              <a:gd name="adj1" fmla="val -66184"/>
              <a:gd name="adj2" fmla="val -56556"/>
              <a:gd name="adj3" fmla="val 16667"/>
            </a:avLst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Soil and underground</a:t>
            </a:r>
            <a:endParaRPr lang="ja-JP" altLang="en-US" sz="1400"/>
          </a:p>
        </p:txBody>
      </p:sp>
      <p:sp>
        <p:nvSpPr>
          <p:cNvPr id="39" name="角丸四角形吹き出し 38">
            <a:extLst>
              <a:ext uri="{FF2B5EF4-FFF2-40B4-BE49-F238E27FC236}">
                <a16:creationId xmlns:a16="http://schemas.microsoft.com/office/drawing/2014/main" id="{54F271C1-57AF-BB4D-817B-55F7A5C58EFE}"/>
              </a:ext>
            </a:extLst>
          </p:cNvPr>
          <p:cNvSpPr/>
          <p:nvPr/>
        </p:nvSpPr>
        <p:spPr>
          <a:xfrm>
            <a:off x="5000789" y="5635952"/>
            <a:ext cx="1417273" cy="447124"/>
          </a:xfrm>
          <a:prstGeom prst="wedgeRoundRectCallout">
            <a:avLst>
              <a:gd name="adj1" fmla="val 5625"/>
              <a:gd name="adj2" fmla="val -95427"/>
              <a:gd name="adj3" fmla="val 16667"/>
            </a:avLst>
          </a:prstGeom>
          <a:solidFill>
            <a:schemeClr val="accent5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/>
              <a:t>the water</a:t>
            </a:r>
          </a:p>
          <a:p>
            <a:r>
              <a:rPr lang="en-US" altLang="ja-JP" sz="1200" dirty="0"/>
              <a:t>retention function</a:t>
            </a:r>
            <a:endParaRPr lang="ja-JP" altLang="en-US" sz="1400"/>
          </a:p>
        </p:txBody>
      </p:sp>
      <p:sp>
        <p:nvSpPr>
          <p:cNvPr id="40" name="角丸四角形吹き出し 39">
            <a:extLst>
              <a:ext uri="{FF2B5EF4-FFF2-40B4-BE49-F238E27FC236}">
                <a16:creationId xmlns:a16="http://schemas.microsoft.com/office/drawing/2014/main" id="{ACBCE3C9-8151-3243-A8FF-DE572599EE57}"/>
              </a:ext>
            </a:extLst>
          </p:cNvPr>
          <p:cNvSpPr/>
          <p:nvPr/>
        </p:nvSpPr>
        <p:spPr>
          <a:xfrm>
            <a:off x="5102702" y="2353265"/>
            <a:ext cx="734048" cy="394531"/>
          </a:xfrm>
          <a:prstGeom prst="wedgeRoundRectCallout">
            <a:avLst>
              <a:gd name="adj1" fmla="val 40406"/>
              <a:gd name="adj2" fmla="val 98732"/>
              <a:gd name="adj3" fmla="val 16667"/>
            </a:avLst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/>
              <a:t>others</a:t>
            </a:r>
            <a:endParaRPr lang="ja-JP" altLang="en-US" sz="1400"/>
          </a:p>
        </p:txBody>
      </p:sp>
      <p:sp>
        <p:nvSpPr>
          <p:cNvPr id="41" name="フローチャート: 端子 40">
            <a:extLst>
              <a:ext uri="{FF2B5EF4-FFF2-40B4-BE49-F238E27FC236}">
                <a16:creationId xmlns:a16="http://schemas.microsoft.com/office/drawing/2014/main" id="{1F894558-8E13-8743-9594-E720D63EF43D}"/>
              </a:ext>
            </a:extLst>
          </p:cNvPr>
          <p:cNvSpPr/>
          <p:nvPr/>
        </p:nvSpPr>
        <p:spPr>
          <a:xfrm>
            <a:off x="7154595" y="1192996"/>
            <a:ext cx="1698786" cy="687842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Faculty of agriculture</a:t>
            </a:r>
          </a:p>
          <a:p>
            <a:pPr algn="ctr"/>
            <a:r>
              <a:rPr lang="en-US" altLang="ja-JP" sz="1400" b="1" dirty="0"/>
              <a:t>(n=175)</a:t>
            </a:r>
            <a:endParaRPr kumimoji="1" lang="ja-JP" altLang="en-US" sz="1400" b="1"/>
          </a:p>
        </p:txBody>
      </p:sp>
      <p:sp>
        <p:nvSpPr>
          <p:cNvPr id="42" name="フローチャート: 端子 41">
            <a:extLst>
              <a:ext uri="{FF2B5EF4-FFF2-40B4-BE49-F238E27FC236}">
                <a16:creationId xmlns:a16="http://schemas.microsoft.com/office/drawing/2014/main" id="{FB1791FF-ECE3-BC4B-A1B6-4B0A58D04BEA}"/>
              </a:ext>
            </a:extLst>
          </p:cNvPr>
          <p:cNvSpPr/>
          <p:nvPr/>
        </p:nvSpPr>
        <p:spPr>
          <a:xfrm>
            <a:off x="2607859" y="1195307"/>
            <a:ext cx="1698786" cy="687842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</a:rPr>
              <a:t> </a:t>
            </a:r>
            <a:r>
              <a:rPr lang="en" altLang="ja-JP" sz="1400" b="1" dirty="0"/>
              <a:t>Faculty of Humanities</a:t>
            </a:r>
            <a:r>
              <a:rPr lang="en-US" altLang="ja-JP" sz="1400" b="1" dirty="0">
                <a:solidFill>
                  <a:schemeClr val="tx1"/>
                </a:solidFill>
              </a:rPr>
              <a:t>  (n=78)</a:t>
            </a:r>
            <a:endParaRPr kumimoji="1" lang="ja-JP" altLang="en-US" sz="1400" b="1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0A8AF5-031B-6344-B58B-A46AB6E4F72C}"/>
              </a:ext>
            </a:extLst>
          </p:cNvPr>
          <p:cNvSpPr txBox="1"/>
          <p:nvPr/>
        </p:nvSpPr>
        <p:spPr>
          <a:xfrm>
            <a:off x="2932209" y="3387290"/>
            <a:ext cx="79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33.3%</a:t>
            </a:r>
          </a:p>
          <a:p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CA0AB6-07D6-C749-9BAD-123373EFC890}"/>
              </a:ext>
            </a:extLst>
          </p:cNvPr>
          <p:cNvSpPr txBox="1"/>
          <p:nvPr/>
        </p:nvSpPr>
        <p:spPr>
          <a:xfrm>
            <a:off x="1508357" y="3936604"/>
            <a:ext cx="103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bg1"/>
                </a:solidFill>
              </a:rPr>
              <a:t>53.8%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03F72D-7FCD-9E49-B325-0F43A7962789}"/>
              </a:ext>
            </a:extLst>
          </p:cNvPr>
          <p:cNvSpPr txBox="1"/>
          <p:nvPr/>
        </p:nvSpPr>
        <p:spPr>
          <a:xfrm>
            <a:off x="2932209" y="4661507"/>
            <a:ext cx="723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11.5%</a:t>
            </a:r>
            <a:endParaRPr kumimoji="1" lang="ja-JP" altLang="en-US" sz="1400">
              <a:solidFill>
                <a:schemeClr val="bg1"/>
              </a:solidFill>
            </a:endParaRPr>
          </a:p>
        </p:txBody>
      </p:sp>
      <p:sp>
        <p:nvSpPr>
          <p:cNvPr id="8" name="L 字 7">
            <a:extLst>
              <a:ext uri="{FF2B5EF4-FFF2-40B4-BE49-F238E27FC236}">
                <a16:creationId xmlns:a16="http://schemas.microsoft.com/office/drawing/2014/main" id="{E87D7CCC-AD71-DA40-876B-A23FA0D93F49}"/>
              </a:ext>
            </a:extLst>
          </p:cNvPr>
          <p:cNvSpPr/>
          <p:nvPr/>
        </p:nvSpPr>
        <p:spPr>
          <a:xfrm rot="10800000" flipV="1">
            <a:off x="2416048" y="5486202"/>
            <a:ext cx="558215" cy="414262"/>
          </a:xfrm>
          <a:prstGeom prst="corner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星 12 12">
            <a:extLst>
              <a:ext uri="{FF2B5EF4-FFF2-40B4-BE49-F238E27FC236}">
                <a16:creationId xmlns:a16="http://schemas.microsoft.com/office/drawing/2014/main" id="{5CF23AF6-E1D1-474E-B3B5-391AC4F0B280}"/>
              </a:ext>
            </a:extLst>
          </p:cNvPr>
          <p:cNvSpPr/>
          <p:nvPr/>
        </p:nvSpPr>
        <p:spPr>
          <a:xfrm>
            <a:off x="1434117" y="5708800"/>
            <a:ext cx="1263669" cy="458554"/>
          </a:xfrm>
          <a:prstGeom prst="star12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1.2%</a:t>
            </a:r>
            <a:endParaRPr kumimoji="1" lang="ja-JP" altLang="en-US"/>
          </a:p>
        </p:txBody>
      </p:sp>
      <p:sp>
        <p:nvSpPr>
          <p:cNvPr id="35" name="星 12 34">
            <a:extLst>
              <a:ext uri="{FF2B5EF4-FFF2-40B4-BE49-F238E27FC236}">
                <a16:creationId xmlns:a16="http://schemas.microsoft.com/office/drawing/2014/main" id="{AAB02E44-63F5-984E-B904-90B113CEF296}"/>
              </a:ext>
            </a:extLst>
          </p:cNvPr>
          <p:cNvSpPr/>
          <p:nvPr/>
        </p:nvSpPr>
        <p:spPr>
          <a:xfrm>
            <a:off x="4701005" y="4558616"/>
            <a:ext cx="1263669" cy="458554"/>
          </a:xfrm>
          <a:prstGeom prst="star12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2.2%</a:t>
            </a:r>
            <a:endParaRPr kumimoji="1" lang="ja-JP" altLang="en-US"/>
          </a:p>
        </p:txBody>
      </p:sp>
      <p:sp>
        <p:nvSpPr>
          <p:cNvPr id="15" name="L 字 14">
            <a:extLst>
              <a:ext uri="{FF2B5EF4-FFF2-40B4-BE49-F238E27FC236}">
                <a16:creationId xmlns:a16="http://schemas.microsoft.com/office/drawing/2014/main" id="{D5F0D61C-FD9C-7742-8964-982F056C1A80}"/>
              </a:ext>
            </a:extLst>
          </p:cNvPr>
          <p:cNvSpPr/>
          <p:nvPr/>
        </p:nvSpPr>
        <p:spPr>
          <a:xfrm>
            <a:off x="5268629" y="4930089"/>
            <a:ext cx="738245" cy="343259"/>
          </a:xfrm>
          <a:prstGeom prst="corner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8394B0-D6FF-5949-A0A3-378912DCA53B}"/>
              </a:ext>
            </a:extLst>
          </p:cNvPr>
          <p:cNvSpPr txBox="1"/>
          <p:nvPr/>
        </p:nvSpPr>
        <p:spPr>
          <a:xfrm>
            <a:off x="7572179" y="3838619"/>
            <a:ext cx="69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44%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FBE2B73-4FBE-794A-83C2-A496E7A53281}"/>
              </a:ext>
            </a:extLst>
          </p:cNvPr>
          <p:cNvSpPr txBox="1"/>
          <p:nvPr/>
        </p:nvSpPr>
        <p:spPr>
          <a:xfrm>
            <a:off x="6639329" y="5074306"/>
            <a:ext cx="838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15.4%</a:t>
            </a:r>
            <a:endParaRPr kumimoji="1" lang="ja-JP" altLang="en-US" sz="140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4F89E3F-90BD-A14B-9ADC-13038DBE48F1}"/>
              </a:ext>
            </a:extLst>
          </p:cNvPr>
          <p:cNvSpPr txBox="1"/>
          <p:nvPr/>
        </p:nvSpPr>
        <p:spPr>
          <a:xfrm>
            <a:off x="5897093" y="3787386"/>
            <a:ext cx="945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bg1"/>
                </a:solidFill>
              </a:rPr>
              <a:t>38.2%</a:t>
            </a:r>
            <a:endParaRPr kumimoji="1" lang="ja-JP" altLang="en-US" sz="2000">
              <a:solidFill>
                <a:schemeClr val="bg1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D988EE0-D800-134C-81EF-894DC3412D03}"/>
              </a:ext>
            </a:extLst>
          </p:cNvPr>
          <p:cNvSpPr txBox="1"/>
          <p:nvPr/>
        </p:nvSpPr>
        <p:spPr>
          <a:xfrm>
            <a:off x="1248122" y="16141280"/>
            <a:ext cx="531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u="sng" dirty="0">
                <a:solidFill>
                  <a:schemeClr val="accent4"/>
                </a:solidFill>
              </a:rPr>
              <a:t>”Because weeds are strong.”</a:t>
            </a:r>
          </a:p>
          <a:p>
            <a:r>
              <a:rPr lang="en-US" altLang="ja-JP" sz="2400" dirty="0"/>
              <a:t>                                                             </a:t>
            </a:r>
            <a:endParaRPr kumimoji="1" lang="ja-JP" altLang="en-US" sz="240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34C98FC-1BDF-DD44-893A-8433EF6A1E9D}"/>
              </a:ext>
            </a:extLst>
          </p:cNvPr>
          <p:cNvSpPr txBox="1"/>
          <p:nvPr/>
        </p:nvSpPr>
        <p:spPr>
          <a:xfrm>
            <a:off x="1400522" y="16293680"/>
            <a:ext cx="531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u="sng" dirty="0">
                <a:solidFill>
                  <a:schemeClr val="accent4"/>
                </a:solidFill>
              </a:rPr>
              <a:t>”Because weeds are strong.”</a:t>
            </a:r>
          </a:p>
          <a:p>
            <a:r>
              <a:rPr lang="en-US" altLang="ja-JP" sz="2400" dirty="0"/>
              <a:t>                                                             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50782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7767" y="6477570"/>
            <a:ext cx="78013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EGU 2020</a:t>
            </a:r>
            <a:r>
              <a:rPr kumimoji="0" lang="it-IT" sz="1000" b="1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General Assembly Online</a:t>
            </a:r>
            <a:endParaRPr kumimoji="0" lang="it-IT" sz="900" b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0" y="668104"/>
            <a:ext cx="91440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/>
          <p:cNvGrpSpPr/>
          <p:nvPr/>
        </p:nvGrpSpPr>
        <p:grpSpPr>
          <a:xfrm>
            <a:off x="7101598" y="44624"/>
            <a:ext cx="2042401" cy="577035"/>
            <a:chOff x="7101598" y="44624"/>
            <a:chExt cx="2042401" cy="577035"/>
          </a:xfrm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1598" y="44624"/>
              <a:ext cx="2042401" cy="577035"/>
            </a:xfrm>
            <a:prstGeom prst="rect">
              <a:avLst/>
            </a:prstGeom>
          </p:spPr>
        </p:pic>
        <p:sp>
          <p:nvSpPr>
            <p:cNvPr id="18" name="Rettangolo 17"/>
            <p:cNvSpPr/>
            <p:nvPr/>
          </p:nvSpPr>
          <p:spPr>
            <a:xfrm>
              <a:off x="7740352" y="476676"/>
              <a:ext cx="1368152" cy="141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6896" y="44624"/>
            <a:ext cx="1984479" cy="551638"/>
            <a:chOff x="219918" y="1073651"/>
            <a:chExt cx="2567656" cy="746747"/>
          </a:xfrm>
        </p:grpSpPr>
        <p:pic>
          <p:nvPicPr>
            <p:cNvPr id="20" name="Immagine 19"/>
            <p:cNvPicPr>
              <a:picLocks noChangeAspect="1"/>
            </p:cNvPicPr>
            <p:nvPr/>
          </p:nvPicPr>
          <p:blipFill rotWithShape="1">
            <a:blip r:embed="rId4"/>
            <a:srcRect l="12159" t="44846" r="39916" b="39740"/>
            <a:stretch/>
          </p:blipFill>
          <p:spPr>
            <a:xfrm>
              <a:off x="219918" y="1355883"/>
              <a:ext cx="2567656" cy="464515"/>
            </a:xfrm>
            <a:prstGeom prst="rect">
              <a:avLst/>
            </a:prstGeom>
          </p:spPr>
        </p:pic>
        <p:pic>
          <p:nvPicPr>
            <p:cNvPr id="21" name="Immagine 20"/>
            <p:cNvPicPr>
              <a:picLocks noChangeAspect="1"/>
            </p:cNvPicPr>
            <p:nvPr/>
          </p:nvPicPr>
          <p:blipFill rotWithShape="1">
            <a:blip r:embed="rId4"/>
            <a:srcRect l="12159" t="44846" r="69101" b="49378"/>
            <a:stretch/>
          </p:blipFill>
          <p:spPr>
            <a:xfrm>
              <a:off x="219918" y="1073651"/>
              <a:ext cx="2567656" cy="446011"/>
            </a:xfrm>
            <a:prstGeom prst="rect">
              <a:avLst/>
            </a:prstGeom>
          </p:spPr>
        </p:pic>
      </p:grpSp>
      <p:sp>
        <p:nvSpPr>
          <p:cNvPr id="2" name="Rettangolo 1"/>
          <p:cNvSpPr/>
          <p:nvPr/>
        </p:nvSpPr>
        <p:spPr>
          <a:xfrm>
            <a:off x="399122" y="2564904"/>
            <a:ext cx="821865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 very much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your Interest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Contacts: emuyokoomobile.821@au.com</a:t>
            </a:r>
            <a:endParaRPr lang="it-IT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78964"/>
            <a:ext cx="89644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/>
              <a:t>SSS12.3/EOS2.4</a:t>
            </a:r>
            <a:br>
              <a:rPr lang="en-US" sz="2000" b="1" dirty="0"/>
            </a:br>
            <a:r>
              <a:rPr lang="en-US" sz="2000" b="1" dirty="0"/>
              <a:t>Knowledge transfer to society: soil education and evidence syntheses in agro-environmental science | Posters only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Soil Education</a:t>
            </a:r>
            <a:endParaRPr kumimoji="0" lang="it-IT" sz="2000" b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178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290</Words>
  <Application>Microsoft Macintosh PowerPoint</Application>
  <PresentationFormat>画面に合わせる (4:3)</PresentationFormat>
  <Paragraphs>95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Tema di Office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Sony</dc:creator>
  <cp:lastModifiedBy>Microsoft Office User</cp:lastModifiedBy>
  <cp:revision>264</cp:revision>
  <dcterms:created xsi:type="dcterms:W3CDTF">2016-09-14T07:01:36Z</dcterms:created>
  <dcterms:modified xsi:type="dcterms:W3CDTF">2020-05-03T09:14:07Z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