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2" r:id="rId4"/>
    <p:sldId id="268" r:id="rId5"/>
    <p:sldId id="26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0"/>
    <a:srgbClr val="EEEEEE"/>
    <a:srgbClr val="D9D9D9"/>
    <a:srgbClr val="4472C5"/>
    <a:srgbClr val="9E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77" d="100"/>
          <a:sy n="77" d="100"/>
        </p:scale>
        <p:origin x="369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2450;&#12531;&#12465;&#12540;&#12488;&#12503;&#12524;&#12509;&#12473;&#12488;&#20840;&#12390;&#22238;&#31572;&#12375;&#12390;&#12356;&#12427;&#20154;&#12398;&#1241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2450;&#12531;&#12465;&#12540;&#12488;&#12503;&#12524;&#12509;&#12473;&#12488;&#20840;&#12390;&#22238;&#31572;&#12375;&#12390;&#12356;&#12427;&#20154;&#12398;&#1241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2450;&#12531;&#12465;&#12540;&#12488;&#12503;&#12524;&#12509;&#12473;&#12488;&#20840;&#12390;&#22238;&#31572;&#12375;&#12390;&#12356;&#12427;&#20154;&#12398;&#1241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Q1</a:t>
            </a:r>
            <a:r>
              <a:rPr kumimoji="1" lang="en-US" altLang="ja-JP" sz="1800" b="1" baseline="0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Would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you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like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to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have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places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with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soil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around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where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you</a:t>
            </a:r>
            <a:r>
              <a:rPr kumimoji="1" lang="ja-JP" altLang="ja-JP" sz="1800" b="1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1800" b="1" dirty="0">
                <a:solidFill>
                  <a:schemeClr val="tx1"/>
                </a:solidFill>
                <a:effectLst/>
              </a:rPr>
              <a:t>live?</a:t>
            </a:r>
            <a:endParaRPr lang="ja-JP" altLang="ja-JP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689430337007594"/>
          <c:y val="0.37563618308212843"/>
          <c:w val="0.54459235321839294"/>
          <c:h val="0.5120336147215908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プレ!$A$37:$A$40</c:f>
              <c:strCache>
                <c:ptCount val="4"/>
                <c:pt idx="0">
                  <c:v>I would like to have as many as possible </c:v>
                </c:pt>
                <c:pt idx="1">
                  <c:v>I would like to have a few</c:v>
                </c:pt>
                <c:pt idx="2">
                  <c:v>I would prefer to have as few as possible</c:v>
                </c:pt>
                <c:pt idx="3">
                  <c:v>I would prefer none at all</c:v>
                </c:pt>
              </c:strCache>
            </c:strRef>
          </c:cat>
          <c:val>
            <c:numRef>
              <c:f>プレ!$B$37:$B$40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1-41FA-BF94-2B6C63D4FC4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プレ!$A$37:$A$40</c:f>
              <c:strCache>
                <c:ptCount val="4"/>
                <c:pt idx="0">
                  <c:v>I would like to have as many as possible </c:v>
                </c:pt>
                <c:pt idx="1">
                  <c:v>I would like to have a few</c:v>
                </c:pt>
                <c:pt idx="2">
                  <c:v>I would prefer to have as few as possible</c:v>
                </c:pt>
                <c:pt idx="3">
                  <c:v>I would prefer none at all</c:v>
                </c:pt>
              </c:strCache>
            </c:strRef>
          </c:cat>
          <c:val>
            <c:numRef>
              <c:f>プレ!$C$37:$C$40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1-41FA-BF94-2B6C63D4FC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1089776"/>
        <c:axId val="841086824"/>
        <c:axId val="0"/>
      </c:bar3DChart>
      <c:catAx>
        <c:axId val="8410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1086824"/>
        <c:crosses val="autoZero"/>
        <c:auto val="1"/>
        <c:lblAlgn val="ctr"/>
        <c:lblOffset val="100"/>
        <c:noMultiLvlLbl val="0"/>
      </c:catAx>
      <c:valAx>
        <c:axId val="841086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10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0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ja-JP" sz="1600" b="1" dirty="0">
                <a:solidFill>
                  <a:schemeClr val="tx1"/>
                </a:solidFill>
                <a:effectLst/>
              </a:rPr>
              <a:t>Q2 </a:t>
            </a:r>
            <a:r>
              <a:rPr kumimoji="1" lang="en-US" altLang="ja-JP" sz="1600" b="1" i="0" u="none" strike="noStrike" baseline="0" dirty="0">
                <a:solidFill>
                  <a:schemeClr val="tx1"/>
                </a:solidFill>
                <a:effectLst/>
              </a:rPr>
              <a:t>If you replied that you preferred to have a place with soil, what are your reasons?</a:t>
            </a:r>
            <a:endParaRPr lang="ja-JP" alt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049688048084388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198898792665268"/>
          <c:y val="0.22970877963621411"/>
          <c:w val="0.52902117339023136"/>
          <c:h val="0.4448092640198702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プレ!$M$33</c:f>
              <c:strCache>
                <c:ptCount val="1"/>
                <c:pt idx="0">
                  <c:v>becouse having a place with soil stops groundwater from drying up</c:v>
                </c:pt>
              </c:strCache>
            </c:strRef>
          </c:cat>
          <c:val>
            <c:numRef>
              <c:f>プレ!$N$33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197-8795-9F99483A362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プレ!$M$33</c:f>
              <c:strCache>
                <c:ptCount val="1"/>
                <c:pt idx="0">
                  <c:v>becouse having a place with soil stops groundwater from drying up</c:v>
                </c:pt>
              </c:strCache>
            </c:strRef>
          </c:cat>
          <c:val>
            <c:numRef>
              <c:f>プレ!$O$33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7-4197-8795-9F99483A3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9541264"/>
        <c:axId val="689545856"/>
        <c:axId val="0"/>
      </c:bar3DChart>
      <c:catAx>
        <c:axId val="68954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9545856"/>
        <c:crosses val="autoZero"/>
        <c:auto val="1"/>
        <c:lblAlgn val="ctr"/>
        <c:lblOffset val="100"/>
        <c:noMultiLvlLbl val="0"/>
      </c:catAx>
      <c:valAx>
        <c:axId val="68954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954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742845416136874"/>
          <c:y val="4.6254080528311162E-2"/>
          <c:w val="0.51793088363954509"/>
          <c:h val="0.5645224555263925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プレ!$R$32</c:f>
              <c:strCache>
                <c:ptCount val="1"/>
                <c:pt idx="0">
                  <c:v>Because having a place with soil means is necessary for growing food.</c:v>
                </c:pt>
              </c:strCache>
            </c:strRef>
          </c:cat>
          <c:val>
            <c:numRef>
              <c:f>プレ!$S$32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A02-AABA-5C7A02DDB7E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プレ!$R$32</c:f>
              <c:strCache>
                <c:ptCount val="1"/>
                <c:pt idx="0">
                  <c:v>Because having a place with soil means is necessary for growing food.</c:v>
                </c:pt>
              </c:strCache>
            </c:strRef>
          </c:cat>
          <c:val>
            <c:numRef>
              <c:f>プレ!$T$32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A02-AABA-5C7A02DDB7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3657576"/>
        <c:axId val="683656592"/>
        <c:axId val="0"/>
      </c:bar3DChart>
      <c:catAx>
        <c:axId val="68365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3656592"/>
        <c:crosses val="autoZero"/>
        <c:auto val="1"/>
        <c:lblAlgn val="ctr"/>
        <c:lblOffset val="100"/>
        <c:noMultiLvlLbl val="0"/>
      </c:catAx>
      <c:valAx>
        <c:axId val="68365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8365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ja-JP" sz="2000" b="1" dirty="0">
                <a:solidFill>
                  <a:schemeClr val="tx1"/>
                </a:solidFill>
                <a:effectLst/>
              </a:rPr>
              <a:t>Q3</a:t>
            </a:r>
            <a:r>
              <a:rPr kumimoji="1" lang="en-US" altLang="ja-JP" sz="2000" b="1" baseline="0" dirty="0">
                <a:solidFill>
                  <a:schemeClr val="tx1"/>
                </a:solidFill>
                <a:effectLst/>
              </a:rPr>
              <a:t> </a:t>
            </a:r>
            <a:r>
              <a:rPr kumimoji="1" lang="en-US" altLang="ja-JP" sz="2000" b="1" dirty="0">
                <a:solidFill>
                  <a:schemeClr val="tx1"/>
                </a:solidFill>
                <a:effectLst/>
              </a:rPr>
              <a:t>Would you like to know more about soil?</a:t>
            </a:r>
            <a:endParaRPr lang="ja-JP" alt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953999802234748"/>
          <c:y val="6.5412425712013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202491842183328"/>
          <c:y val="0.40611771734915592"/>
          <c:w val="0.51777672302976363"/>
          <c:h val="0.4817702412460294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ポスト!$G$29</c:f>
              <c:strCache>
                <c:ptCount val="1"/>
                <c:pt idx="0">
                  <c:v>I would like to know as much as possible</c:v>
                </c:pt>
              </c:strCache>
            </c:strRef>
          </c:cat>
          <c:val>
            <c:numRef>
              <c:f>ポスト!$H$29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857-8587-9B7677C9DD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ポスト!$G$29</c:f>
              <c:strCache>
                <c:ptCount val="1"/>
                <c:pt idx="0">
                  <c:v>I would like to know as much as possible</c:v>
                </c:pt>
              </c:strCache>
            </c:strRef>
          </c:cat>
          <c:val>
            <c:numRef>
              <c:f>ポスト!$I$29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F-4857-8587-9B7677C9D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014272"/>
        <c:axId val="810540880"/>
        <c:axId val="0"/>
      </c:bar3DChart>
      <c:catAx>
        <c:axId val="9080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0540880"/>
        <c:crosses val="autoZero"/>
        <c:auto val="1"/>
        <c:lblAlgn val="ctr"/>
        <c:lblOffset val="100"/>
        <c:noMultiLvlLbl val="0"/>
      </c:catAx>
      <c:valAx>
        <c:axId val="81054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080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solidFill>
        <a:schemeClr val="dk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E0E21-61A5-4D4E-8B8F-06256CF62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6EE82F-86AC-4DD6-A012-20488FC3C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CF43B-05A3-4D0D-858F-0684DEEE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7BD273-4793-411A-8025-A74533CB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78C04-329F-4114-BC58-509997D7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514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5B37C-9376-4D5E-AE16-E816DB3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A23F4C-FAEC-4980-9077-8A445124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5EA433-806B-460A-9E30-0DBC2C52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632432-0E75-4702-9368-430347AE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46C075-38D2-4D84-A53B-7023CA0F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24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37C920-7E3D-4D48-9148-B599F4DA8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8168A5-07C3-47CC-A0FD-2ED0D25E7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3F3A4-2A7B-4A30-9B94-36243C36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BADB67-6289-4FDC-8F3C-471D699F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566D8-D8D7-4D78-A213-084E5EBF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41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98326-7BFD-45C3-95E1-3BDDE548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5F514D-F15D-42C3-91AE-BDEEA61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82D97A-1405-4BF9-ABEC-449C182A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2CE1E6-D341-4D00-8B46-407C2AA8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00340B-6B9F-4436-A72E-5CB35E5C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14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7025F-A736-49B9-8064-5439B823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8188B3-6882-4165-A9AB-CC3ECC4E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8E215F-AE7F-40FE-A506-C298B866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3F0A33-5DE9-471B-8639-82855827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749789-C6E8-4B2F-8C16-8C280D1E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8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9C755-BC16-414D-A6D7-FB256368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530A1-579C-4A73-B3F2-77D469A37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1D0715-D72E-4393-89FB-7109F7E38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AEC1B-E8FB-4672-8B1A-20CE7BE5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8C2216-8EB1-4C73-9FC8-75AC9649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3C3EFA-ADAF-4288-89EA-607CF907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86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84F04-6A6A-4A46-B34F-114B84C6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52F889-DA4B-4968-A47E-91767E0E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A41047-6376-4CCF-87DE-05963D9A3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C8C8E9-48CF-4D46-8C3A-35A31CFD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A465A0-D450-4776-85E4-771DC3D99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B2212A8-BA7A-4C28-B9B0-8FD42A2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56A13B-6A91-4E9D-B40F-01982883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2B9DBF-DEE6-4369-9CC4-7EAC5B59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51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B5B74-8EF3-4BB3-9D8D-EA433583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2E8D30-9E80-49B1-B87B-5FECAAB3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237F3A-EFC4-4FB0-BCC0-1622AB6E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980DF0-B753-4416-AFBC-B6036C5C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022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5CED9A-F8BA-4BB4-A683-553DB828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C27DAF-91E5-4AE5-9900-C6B4805D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490616-CF45-40A4-BCA6-6D25D7EB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814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3AF79-AF61-4A8B-9AAA-36D5B54B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5B164D-1F6E-407E-8908-3A25084A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224E14-5DE7-48E7-861D-A2D01F453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89AC98-068E-4F08-943A-618AC05F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F27323-075F-4BDD-BA77-0F22D7F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14DCF0-2381-4C17-970E-395F03AD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996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D5F72-AFFA-46D8-A97F-D1935E5A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A21439B-0C28-43B4-B491-62A5E69D5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F934BC-7264-411D-AD4A-66EEC696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2A1F76-0BCC-4D7C-BD75-20C1CD8C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581525-F8C9-47BE-8BFA-F381C0E0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35EF0-EFA6-4C13-9C11-8542C942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260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8C5EDD-C377-432B-992F-C6DA86E8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A9C50F-74ED-4B0A-A598-59E1113B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5F934B-5F65-4255-ACDF-E32B3BFD3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40A8F-2D90-49D1-85E4-1CFF9843D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9BE49C-6976-471C-939E-6E1EF4383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ancyaiki1121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291D1F-80BF-4ECD-9005-517EE4F91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23" b="18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089944C-5D19-4997-A4A6-69035F764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4200" dirty="0"/>
              <a:t>Highlighting the importance of topsoil in human life through a soil education program</a:t>
            </a:r>
            <a:endParaRPr kumimoji="1" lang="ja-JP" altLang="en-US" sz="4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60C5E3-0A34-443A-AD9C-168457C0782C}"/>
              </a:ext>
            </a:extLst>
          </p:cNvPr>
          <p:cNvSpPr txBox="1"/>
          <p:nvPr/>
        </p:nvSpPr>
        <p:spPr>
          <a:xfrm>
            <a:off x="4969362" y="4214037"/>
            <a:ext cx="7222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Aiki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Masuda,</a:t>
            </a:r>
            <a:r>
              <a:rPr lang="en-US" altLang="ja-JP" dirty="0" err="1"/>
              <a:t>Sakushin</a:t>
            </a:r>
            <a:r>
              <a:rPr lang="en-US" altLang="ja-JP" dirty="0"/>
              <a:t> </a:t>
            </a:r>
            <a:r>
              <a:rPr lang="en-US" altLang="ja-JP" dirty="0" err="1"/>
              <a:t>Gakuin</a:t>
            </a:r>
            <a:r>
              <a:rPr lang="en-US" altLang="ja-JP" dirty="0"/>
              <a:t> High School, Tochigi, Japan</a:t>
            </a:r>
          </a:p>
          <a:p>
            <a:r>
              <a:rPr lang="en-US" altLang="ja-JP" dirty="0"/>
              <a:t>Emi </a:t>
            </a:r>
            <a:r>
              <a:rPr lang="en-US" altLang="ja-JP" dirty="0" err="1"/>
              <a:t>Yokoo</a:t>
            </a:r>
            <a:r>
              <a:rPr lang="en-US" altLang="ja-JP" dirty="0"/>
              <a:t>, Utsunomiya Girls’ High School, Tochigi, Japan  </a:t>
            </a:r>
          </a:p>
          <a:p>
            <a:r>
              <a:rPr lang="en-US" altLang="ja-JP" dirty="0"/>
              <a:t>Hideaki Hirai, School of Agriculture, Utsunomiya University, Japan </a:t>
            </a:r>
          </a:p>
          <a:p>
            <a:r>
              <a:rPr lang="en-US" altLang="ja-JP" dirty="0"/>
              <a:t>Akiko </a:t>
            </a:r>
            <a:r>
              <a:rPr lang="en-US" altLang="ja-JP" dirty="0" err="1"/>
              <a:t>Deguchi</a:t>
            </a:r>
            <a:r>
              <a:rPr lang="en-US" altLang="ja-JP" dirty="0"/>
              <a:t>, School of Education, Utsunomiya University, Japan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C5AB29-DCF2-447B-BC82-F0881AD08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98" y="59691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EF706-401D-4F78-9108-3EF766E4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930609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Arial Black" panose="020B0A04020102020204" pitchFamily="34" charset="0"/>
              </a:rPr>
              <a:t>Aim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67568F-9B1E-4577-BAAC-25D86E7F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20" y="2531200"/>
            <a:ext cx="9913883" cy="19672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This study aims to highlight the importance of topsoil in human life from the viewpoint of daily rice consumption in Japan.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0ED72F-774A-4872-A5DE-A777C560C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01" y="59691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0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F111C-C0B2-4BA0-95B9-7F99EEB7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5" y="68381"/>
            <a:ext cx="11300901" cy="815749"/>
          </a:xfrm>
        </p:spPr>
        <p:txBody>
          <a:bodyPr>
            <a:normAutofit fontScale="90000"/>
          </a:bodyPr>
          <a:lstStyle/>
          <a:p>
            <a:r>
              <a:rPr lang="en-US" altLang="ja-JP" sz="2400" dirty="0">
                <a:latin typeface="Arial Black" panose="020B0A04020102020204" pitchFamily="34" charset="0"/>
              </a:rPr>
              <a:t>Educational</a:t>
            </a:r>
            <a:r>
              <a:rPr lang="ja-JP" altLang="en-US" sz="2400" dirty="0">
                <a:latin typeface="Arial Black" panose="020B0A04020102020204" pitchFamily="34" charset="0"/>
              </a:rPr>
              <a:t> </a:t>
            </a:r>
            <a:r>
              <a:rPr lang="en-US" altLang="ja-JP" sz="2400" dirty="0">
                <a:latin typeface="Arial Black" panose="020B0A04020102020204" pitchFamily="34" charset="0"/>
              </a:rPr>
              <a:t>program for elementary (5</a:t>
            </a:r>
            <a:r>
              <a:rPr lang="en-US" altLang="ja-JP" sz="2400" baseline="30000" dirty="0">
                <a:latin typeface="Arial Black" panose="020B0A04020102020204" pitchFamily="34" charset="0"/>
              </a:rPr>
              <a:t>th</a:t>
            </a:r>
            <a:r>
              <a:rPr lang="en-US" altLang="ja-JP" sz="2400" dirty="0">
                <a:latin typeface="Arial Black" panose="020B0A04020102020204" pitchFamily="34" charset="0"/>
              </a:rPr>
              <a:t> to 6</a:t>
            </a:r>
            <a:r>
              <a:rPr lang="en-US" altLang="ja-JP" sz="2400" baseline="30000" dirty="0">
                <a:latin typeface="Arial Black" panose="020B0A04020102020204" pitchFamily="34" charset="0"/>
              </a:rPr>
              <a:t>th</a:t>
            </a:r>
            <a:r>
              <a:rPr lang="en-US" altLang="ja-JP" sz="2400" dirty="0">
                <a:latin typeface="Arial Black" panose="020B0A04020102020204" pitchFamily="34" charset="0"/>
              </a:rPr>
              <a:t> grade) to Junior high school students (1</a:t>
            </a:r>
            <a:r>
              <a:rPr lang="en-US" altLang="ja-JP" sz="2400" baseline="30000" dirty="0">
                <a:latin typeface="Arial Black" panose="020B0A04020102020204" pitchFamily="34" charset="0"/>
              </a:rPr>
              <a:t>st</a:t>
            </a:r>
            <a:r>
              <a:rPr lang="en-US" altLang="ja-JP" sz="2400" dirty="0">
                <a:latin typeface="Arial Black" panose="020B0A04020102020204" pitchFamily="34" charset="0"/>
              </a:rPr>
              <a:t> to 3</a:t>
            </a:r>
            <a:r>
              <a:rPr lang="en-US" altLang="ja-JP" sz="2400" baseline="30000" dirty="0">
                <a:latin typeface="Arial Black" panose="020B0A04020102020204" pitchFamily="34" charset="0"/>
              </a:rPr>
              <a:t>nd</a:t>
            </a:r>
            <a:r>
              <a:rPr lang="en-US" altLang="ja-JP" sz="2400" dirty="0">
                <a:latin typeface="Arial Black" panose="020B0A04020102020204" pitchFamily="34" charset="0"/>
              </a:rPr>
              <a:t> grade). The number of the participants is 19.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9D3635-49D8-4874-AF47-AEDAF438D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9"/>
          <a:stretch/>
        </p:blipFill>
        <p:spPr>
          <a:xfrm>
            <a:off x="2836328" y="2308314"/>
            <a:ext cx="1734703" cy="20587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1C291AE-76CB-489A-A078-C6E88E4FA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16333"/>
          <a:stretch/>
        </p:blipFill>
        <p:spPr>
          <a:xfrm>
            <a:off x="4986620" y="2738421"/>
            <a:ext cx="1760082" cy="20523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AC4A63-FFC5-452C-A35F-FF8100A8B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32849"/>
          <a:stretch/>
        </p:blipFill>
        <p:spPr>
          <a:xfrm>
            <a:off x="7162291" y="3462933"/>
            <a:ext cx="1833814" cy="2053923"/>
          </a:xfrm>
          <a:prstGeom prst="rect">
            <a:avLst/>
          </a:prstGeom>
        </p:spPr>
      </p:pic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58801A60-24DB-4DD7-9667-79952FC85789}"/>
              </a:ext>
            </a:extLst>
          </p:cNvPr>
          <p:cNvSpPr/>
          <p:nvPr/>
        </p:nvSpPr>
        <p:spPr>
          <a:xfrm>
            <a:off x="2836328" y="1061301"/>
            <a:ext cx="4178576" cy="1175628"/>
          </a:xfrm>
          <a:prstGeom prst="borderCallout1">
            <a:avLst>
              <a:gd name="adj1" fmla="val 54098"/>
              <a:gd name="adj2" fmla="val -799"/>
              <a:gd name="adj3" fmla="val 90183"/>
              <a:gd name="adj4" fmla="val -637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E82D41-C7C5-4F9C-9A2C-95CA4990C71C}"/>
              </a:ext>
            </a:extLst>
          </p:cNvPr>
          <p:cNvSpPr txBox="1"/>
          <p:nvPr/>
        </p:nvSpPr>
        <p:spPr>
          <a:xfrm>
            <a:off x="2849016" y="1108847"/>
            <a:ext cx="419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In order to find out how many rice</a:t>
            </a:r>
            <a:r>
              <a:rPr lang="ja-JP" altLang="en-US" sz="1600" dirty="0"/>
              <a:t> </a:t>
            </a:r>
            <a:r>
              <a:rPr lang="en-US" altLang="ja-JP" sz="1600" dirty="0"/>
              <a:t>grains were in 1 cup of rice(150 g), the number of rice in 5 g  rice was first counted and multiplied by 30 times.</a:t>
            </a:r>
          </a:p>
        </p:txBody>
      </p:sp>
      <p:sp>
        <p:nvSpPr>
          <p:cNvPr id="9" name="吹き出し: 線 8">
            <a:extLst>
              <a:ext uri="{FF2B5EF4-FFF2-40B4-BE49-F238E27FC236}">
                <a16:creationId xmlns:a16="http://schemas.microsoft.com/office/drawing/2014/main" id="{C8D15F86-4F8C-4415-8A4D-D408EA039A30}"/>
              </a:ext>
            </a:extLst>
          </p:cNvPr>
          <p:cNvSpPr/>
          <p:nvPr/>
        </p:nvSpPr>
        <p:spPr>
          <a:xfrm>
            <a:off x="7652804" y="837775"/>
            <a:ext cx="2978251" cy="1690135"/>
          </a:xfrm>
          <a:prstGeom prst="borderCallout1">
            <a:avLst>
              <a:gd name="adj1" fmla="val 48522"/>
              <a:gd name="adj2" fmla="val -1380"/>
              <a:gd name="adj3" fmla="val 125940"/>
              <a:gd name="adj4" fmla="val -35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D689A8-CE13-41E0-BCB5-7F452ADD6C13}"/>
              </a:ext>
            </a:extLst>
          </p:cNvPr>
          <p:cNvSpPr txBox="1"/>
          <p:nvPr/>
        </p:nvSpPr>
        <p:spPr>
          <a:xfrm>
            <a:off x="7722551" y="858971"/>
            <a:ext cx="282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The weight and the area of the topsoil per rice hill were measured after calculation on how many rice hills are necessary for 150 g rice grain was done.</a:t>
            </a:r>
          </a:p>
        </p:txBody>
      </p:sp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1224D54F-725B-46E5-BCBE-5284FFDDD50E}"/>
              </a:ext>
            </a:extLst>
          </p:cNvPr>
          <p:cNvSpPr/>
          <p:nvPr/>
        </p:nvSpPr>
        <p:spPr>
          <a:xfrm rot="5400000">
            <a:off x="1727058" y="3282646"/>
            <a:ext cx="1873817" cy="5087787"/>
          </a:xfrm>
          <a:prstGeom prst="borderCallout1">
            <a:avLst>
              <a:gd name="adj1" fmla="val 49546"/>
              <a:gd name="adj2" fmla="val -6644"/>
              <a:gd name="adj3" fmla="val 33021"/>
              <a:gd name="adj4" fmla="val -212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467D85-AB0F-4686-8C7C-87424F489E63}"/>
              </a:ext>
            </a:extLst>
          </p:cNvPr>
          <p:cNvSpPr txBox="1"/>
          <p:nvPr/>
        </p:nvSpPr>
        <p:spPr>
          <a:xfrm>
            <a:off x="179123" y="4933775"/>
            <a:ext cx="5162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We asked the children to touch the panicle of a rice plant and check the following. </a:t>
            </a:r>
          </a:p>
          <a:p>
            <a:r>
              <a:rPr lang="en-US" altLang="ja-JP" sz="1600" dirty="0"/>
              <a:t>① How many panicles are there in one hill of a rice plant ?</a:t>
            </a:r>
          </a:p>
          <a:p>
            <a:r>
              <a:rPr kumimoji="1" lang="ja-JP" altLang="en-US" sz="1600" dirty="0"/>
              <a:t>②</a:t>
            </a:r>
            <a:r>
              <a:rPr lang="en-US" altLang="ja-JP" sz="1600" dirty="0"/>
              <a:t> How many rice grains are there in one panicle </a:t>
            </a:r>
            <a:r>
              <a:rPr lang="ja-JP" altLang="en-US" sz="1600" dirty="0"/>
              <a:t>？</a:t>
            </a:r>
            <a:endParaRPr kumimoji="1" lang="en-US" altLang="ja-JP" sz="1600" dirty="0"/>
          </a:p>
          <a:p>
            <a:r>
              <a:rPr kumimoji="1" lang="ja-JP" altLang="en-US" sz="1600" dirty="0"/>
              <a:t>③</a:t>
            </a:r>
            <a:r>
              <a:rPr lang="en-US" altLang="ja-JP" sz="1600" dirty="0"/>
              <a:t> Calculate the number of grains of the rice plant per hill with ①×</a:t>
            </a:r>
            <a:r>
              <a:rPr lang="ja-JP" altLang="en-US" sz="1600" dirty="0"/>
              <a:t>②</a:t>
            </a:r>
            <a:endParaRPr kumimoji="1" lang="ja-JP" altLang="en-US" sz="1600" dirty="0"/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0199BDFE-136E-42DF-8DEF-E6643E55C5AF}"/>
              </a:ext>
            </a:extLst>
          </p:cNvPr>
          <p:cNvSpPr/>
          <p:nvPr/>
        </p:nvSpPr>
        <p:spPr>
          <a:xfrm rot="16200000">
            <a:off x="10178994" y="2476886"/>
            <a:ext cx="1751474" cy="2274542"/>
          </a:xfrm>
          <a:prstGeom prst="borderCallout1">
            <a:avLst>
              <a:gd name="adj1" fmla="val 55563"/>
              <a:gd name="adj2" fmla="val -470"/>
              <a:gd name="adj3" fmla="val 30614"/>
              <a:gd name="adj4" fmla="val -166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0C7EC1-DA89-4E99-8EF3-E557BA115922}"/>
              </a:ext>
            </a:extLst>
          </p:cNvPr>
          <p:cNvSpPr txBox="1"/>
          <p:nvPr/>
        </p:nvSpPr>
        <p:spPr>
          <a:xfrm>
            <a:off x="9985202" y="2812540"/>
            <a:ext cx="213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Finally, the children touched fertilizer-free soil, composted soil, and soil with continuous chemical </a:t>
            </a:r>
            <a:r>
              <a:rPr lang="en-US" altLang="ja-JP" sz="1600"/>
              <a:t>fertilizer application.</a:t>
            </a:r>
            <a:endParaRPr kumimoji="1" lang="ja-JP" altLang="en-US" sz="16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5A4D4D9-25AB-44A8-8F7D-452AADD43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0" r="21949" b="34860"/>
          <a:stretch/>
        </p:blipFill>
        <p:spPr>
          <a:xfrm>
            <a:off x="656024" y="1031073"/>
            <a:ext cx="1729164" cy="1435196"/>
          </a:xfrm>
          <a:prstGeom prst="rect">
            <a:avLst/>
          </a:prstGeom>
          <a:effectLst/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5F74C5E-37F2-46C1-B485-33C6684706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25599" r="24053" b="56252"/>
          <a:stretch/>
        </p:blipFill>
        <p:spPr>
          <a:xfrm>
            <a:off x="656024" y="2570340"/>
            <a:ext cx="1729164" cy="1052304"/>
          </a:xfrm>
          <a:prstGeom prst="rect">
            <a:avLst/>
          </a:prstGeom>
        </p:spPr>
      </p:pic>
      <p:sp>
        <p:nvSpPr>
          <p:cNvPr id="20" name="左大かっこ 19">
            <a:extLst>
              <a:ext uri="{FF2B5EF4-FFF2-40B4-BE49-F238E27FC236}">
                <a16:creationId xmlns:a16="http://schemas.microsoft.com/office/drawing/2014/main" id="{B0302250-EFD5-4FAA-BD34-E4BA94630CAA}"/>
              </a:ext>
            </a:extLst>
          </p:cNvPr>
          <p:cNvSpPr/>
          <p:nvPr/>
        </p:nvSpPr>
        <p:spPr>
          <a:xfrm>
            <a:off x="509346" y="960140"/>
            <a:ext cx="218008" cy="275547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77B4F0F7-9FB4-4D18-A507-D60C3D0E473E}"/>
              </a:ext>
            </a:extLst>
          </p:cNvPr>
          <p:cNvSpPr/>
          <p:nvPr/>
        </p:nvSpPr>
        <p:spPr>
          <a:xfrm>
            <a:off x="2250752" y="998834"/>
            <a:ext cx="218008" cy="2716775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22DD897-9FD1-4AB7-8CCF-53413968AF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34060" r="19923"/>
          <a:stretch/>
        </p:blipFill>
        <p:spPr>
          <a:xfrm>
            <a:off x="9392045" y="4859501"/>
            <a:ext cx="2182231" cy="1499569"/>
          </a:xfrm>
          <a:prstGeom prst="rect">
            <a:avLst/>
          </a:prstGeom>
        </p:spPr>
      </p:pic>
      <p:sp>
        <p:nvSpPr>
          <p:cNvPr id="23" name="吹き出し: 線 22">
            <a:extLst>
              <a:ext uri="{FF2B5EF4-FFF2-40B4-BE49-F238E27FC236}">
                <a16:creationId xmlns:a16="http://schemas.microsoft.com/office/drawing/2014/main" id="{659AA06F-254C-4036-8DD8-FDE401562964}"/>
              </a:ext>
            </a:extLst>
          </p:cNvPr>
          <p:cNvSpPr/>
          <p:nvPr/>
        </p:nvSpPr>
        <p:spPr>
          <a:xfrm rot="5400000">
            <a:off x="6331203" y="4826869"/>
            <a:ext cx="830997" cy="2770658"/>
          </a:xfrm>
          <a:prstGeom prst="borderCallout1">
            <a:avLst>
              <a:gd name="adj1" fmla="val 33707"/>
              <a:gd name="adj2" fmla="val -1265"/>
              <a:gd name="adj3" fmla="val 9048"/>
              <a:gd name="adj4" fmla="val -307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DA5882-4F00-4BDD-9477-55C39C65F2B2}"/>
              </a:ext>
            </a:extLst>
          </p:cNvPr>
          <p:cNvSpPr txBox="1"/>
          <p:nvPr/>
        </p:nvSpPr>
        <p:spPr>
          <a:xfrm>
            <a:off x="5361372" y="5847564"/>
            <a:ext cx="275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After this activity, a lecture from a professor of soil science was delivered. </a:t>
            </a:r>
            <a:endParaRPr lang="ja-JP" altLang="en-US" sz="16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1803BF0-E76F-46FC-BC85-195C94B411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t="34812" r="17262" b="263"/>
          <a:stretch/>
        </p:blipFill>
        <p:spPr>
          <a:xfrm>
            <a:off x="9310664" y="4859501"/>
            <a:ext cx="2344992" cy="15314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6D2768B-75B0-463D-A13D-B82AE1F0F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38" y="6389503"/>
            <a:ext cx="1338562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030B5-EFB1-4B5C-A27C-00E5721F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4" y="130296"/>
            <a:ext cx="10265942" cy="882660"/>
          </a:xfrm>
        </p:spPr>
        <p:txBody>
          <a:bodyPr>
            <a:no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uestionnaire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survey on soil, showing the difference </a:t>
            </a:r>
            <a:r>
              <a:rPr kumimoji="1" lang="en-US" altLang="ja-JP" sz="2000" b="1" dirty="0">
                <a:solidFill>
                  <a:srgbClr val="ED7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the education program for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elementary to junior high school students (N=19).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グラフ 30">
            <a:extLst>
              <a:ext uri="{FF2B5EF4-FFF2-40B4-BE49-F238E27FC236}">
                <a16:creationId xmlns:a16="http://schemas.microsoft.com/office/drawing/2014/main" id="{C7558569-83E2-476E-8137-D7CDDEC50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181589"/>
              </p:ext>
            </p:extLst>
          </p:nvPr>
        </p:nvGraphicFramePr>
        <p:xfrm>
          <a:off x="336027" y="1123027"/>
          <a:ext cx="5141625" cy="28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グラフ 31">
            <a:extLst>
              <a:ext uri="{FF2B5EF4-FFF2-40B4-BE49-F238E27FC236}">
                <a16:creationId xmlns:a16="http://schemas.microsoft.com/office/drawing/2014/main" id="{685943D3-2175-45BA-9932-5A196BEAD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587408"/>
              </p:ext>
            </p:extLst>
          </p:nvPr>
        </p:nvGraphicFramePr>
        <p:xfrm>
          <a:off x="6269757" y="1618646"/>
          <a:ext cx="5672028" cy="315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グラフ 32">
            <a:extLst>
              <a:ext uri="{FF2B5EF4-FFF2-40B4-BE49-F238E27FC236}">
                <a16:creationId xmlns:a16="http://schemas.microsoft.com/office/drawing/2014/main" id="{0C337EB3-4A65-4034-AC57-0D4DC0D3A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653166"/>
              </p:ext>
            </p:extLst>
          </p:nvPr>
        </p:nvGraphicFramePr>
        <p:xfrm>
          <a:off x="5830472" y="3759944"/>
          <a:ext cx="5672028" cy="271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動作設定ボタン: 空白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461791F-D288-4D5B-B5F7-72075D6959FF}"/>
              </a:ext>
            </a:extLst>
          </p:cNvPr>
          <p:cNvSpPr/>
          <p:nvPr/>
        </p:nvSpPr>
        <p:spPr>
          <a:xfrm>
            <a:off x="10753446" y="626396"/>
            <a:ext cx="272862" cy="274677"/>
          </a:xfrm>
          <a:prstGeom prst="actionButtonBlank">
            <a:avLst/>
          </a:prstGeom>
          <a:solidFill>
            <a:srgbClr val="4472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空白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B747ED-DF23-4010-A769-9E5BA687940A}"/>
              </a:ext>
            </a:extLst>
          </p:cNvPr>
          <p:cNvSpPr/>
          <p:nvPr/>
        </p:nvSpPr>
        <p:spPr>
          <a:xfrm>
            <a:off x="10742710" y="287129"/>
            <a:ext cx="272862" cy="274677"/>
          </a:xfrm>
          <a:prstGeom prst="actionButtonBlank">
            <a:avLst/>
          </a:prstGeom>
          <a:solidFill>
            <a:srgbClr val="ED7E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32A248-C7E6-4E05-8D88-F50FA7C2C7EC}"/>
              </a:ext>
            </a:extLst>
          </p:cNvPr>
          <p:cNvSpPr txBox="1"/>
          <p:nvPr/>
        </p:nvSpPr>
        <p:spPr>
          <a:xfrm>
            <a:off x="11026308" y="238941"/>
            <a:ext cx="9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Before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052EEA-35FA-4577-A8F3-3E94B2B0162B}"/>
              </a:ext>
            </a:extLst>
          </p:cNvPr>
          <p:cNvSpPr txBox="1"/>
          <p:nvPr/>
        </p:nvSpPr>
        <p:spPr>
          <a:xfrm>
            <a:off x="11026308" y="559602"/>
            <a:ext cx="93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After</a:t>
            </a:r>
            <a:endParaRPr kumimoji="1" lang="ja-JP" altLang="en-US" dirty="0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6737193F-3DCB-404E-8D0A-4AA8005FCD9C}"/>
              </a:ext>
            </a:extLst>
          </p:cNvPr>
          <p:cNvSpPr/>
          <p:nvPr/>
        </p:nvSpPr>
        <p:spPr>
          <a:xfrm rot="5400000">
            <a:off x="6491800" y="694296"/>
            <a:ext cx="4768850" cy="6024332"/>
          </a:xfrm>
          <a:prstGeom prst="wedgeRoundRectCallout">
            <a:avLst>
              <a:gd name="adj1" fmla="val -10460"/>
              <a:gd name="adj2" fmla="val 65414"/>
              <a:gd name="adj3" fmla="val 16667"/>
            </a:avLst>
          </a:prstGeom>
          <a:noFill/>
          <a:ln w="349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7E44DBE8-13AB-48D5-935E-31C1A6ED6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58973"/>
              </p:ext>
            </p:extLst>
          </p:nvPr>
        </p:nvGraphicFramePr>
        <p:xfrm>
          <a:off x="339317" y="4029881"/>
          <a:ext cx="5141625" cy="271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7C021-4FAB-4A9C-8AC1-1D5879888B9C}"/>
              </a:ext>
            </a:extLst>
          </p:cNvPr>
          <p:cNvSpPr txBox="1"/>
          <p:nvPr/>
        </p:nvSpPr>
        <p:spPr>
          <a:xfrm>
            <a:off x="4025306" y="5407114"/>
            <a:ext cx="5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026D7E8-0371-40BE-B1C6-2A680642EEF9}"/>
              </a:ext>
            </a:extLst>
          </p:cNvPr>
          <p:cNvSpPr txBox="1"/>
          <p:nvPr/>
        </p:nvSpPr>
        <p:spPr>
          <a:xfrm>
            <a:off x="4881832" y="5721555"/>
            <a:ext cx="56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18</a:t>
            </a:r>
            <a:endParaRPr kumimoji="1" lang="ja-JP" altLang="en-US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47C021-4FAB-4A9C-8AC1-1D5879888B9C}"/>
              </a:ext>
            </a:extLst>
          </p:cNvPr>
          <p:cNvSpPr txBox="1"/>
          <p:nvPr/>
        </p:nvSpPr>
        <p:spPr>
          <a:xfrm>
            <a:off x="9827171" y="2615069"/>
            <a:ext cx="37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5</a:t>
            </a:r>
            <a:endParaRPr kumimoji="1" lang="en-US" altLang="ja-JP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47C021-4FAB-4A9C-8AC1-1D5879888B9C}"/>
              </a:ext>
            </a:extLst>
          </p:cNvPr>
          <p:cNvSpPr txBox="1"/>
          <p:nvPr/>
        </p:nvSpPr>
        <p:spPr>
          <a:xfrm>
            <a:off x="11401718" y="2986754"/>
            <a:ext cx="5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15</a:t>
            </a:r>
            <a:endParaRPr kumimoji="1" lang="en-US" altLang="ja-JP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A47C021-4FAB-4A9C-8AC1-1D5879888B9C}"/>
              </a:ext>
            </a:extLst>
          </p:cNvPr>
          <p:cNvSpPr txBox="1"/>
          <p:nvPr/>
        </p:nvSpPr>
        <p:spPr>
          <a:xfrm>
            <a:off x="10320099" y="4245665"/>
            <a:ext cx="55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13</a:t>
            </a:r>
            <a:endParaRPr kumimoji="1" lang="en-US" altLang="ja-JP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A47C021-4FAB-4A9C-8AC1-1D5879888B9C}"/>
              </a:ext>
            </a:extLst>
          </p:cNvPr>
          <p:cNvSpPr txBox="1"/>
          <p:nvPr/>
        </p:nvSpPr>
        <p:spPr>
          <a:xfrm>
            <a:off x="10686601" y="4587745"/>
            <a:ext cx="55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16</a:t>
            </a:r>
            <a:endParaRPr kumimoji="1" lang="en-US" altLang="ja-JP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7FA6B8-FD6D-4DB7-830C-E8E7707B7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67" y="6236856"/>
            <a:ext cx="1755033" cy="6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7AEACE-30AC-44EF-9159-C776E7DC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930"/>
            <a:ext cx="10515600" cy="5874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6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altLang="ja-JP" sz="6000" dirty="0">
                <a:latin typeface="Arial Black" panose="020B0A04020102020204" pitchFamily="34" charset="0"/>
              </a:rPr>
              <a:t>Thank you very much</a:t>
            </a:r>
          </a:p>
          <a:p>
            <a:pPr marL="0" indent="0" algn="ctr">
              <a:buNone/>
            </a:pPr>
            <a:r>
              <a:rPr lang="en-US" altLang="ja-JP" sz="6000" dirty="0">
                <a:latin typeface="Arial Black" panose="020B0A04020102020204" pitchFamily="34" charset="0"/>
              </a:rPr>
              <a:t>f</a:t>
            </a:r>
            <a:r>
              <a:rPr kumimoji="1" lang="en-US" altLang="ja-JP" sz="6000" dirty="0">
                <a:latin typeface="Arial Black" panose="020B0A04020102020204" pitchFamily="34" charset="0"/>
              </a:rPr>
              <a:t>or your Interest</a:t>
            </a:r>
          </a:p>
          <a:p>
            <a:pPr marL="0" indent="0" algn="ctr">
              <a:buNone/>
            </a:pPr>
            <a:endParaRPr lang="en-US" altLang="ja-JP" sz="3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kumimoji="1" lang="en-US" altLang="ja-JP" sz="3200" dirty="0">
                <a:latin typeface="Arial Black" panose="020B0A04020102020204" pitchFamily="34" charset="0"/>
              </a:rPr>
              <a:t>Contact: </a:t>
            </a:r>
            <a:r>
              <a:rPr kumimoji="1" lang="en-US" altLang="ja-JP" sz="3200" dirty="0" err="1">
                <a:latin typeface="Arial Black" panose="020B0A04020102020204" pitchFamily="34" charset="0"/>
              </a:rPr>
              <a:t>Aiki</a:t>
            </a:r>
            <a:r>
              <a:rPr kumimoji="1" lang="en-US" altLang="ja-JP" sz="3200" dirty="0">
                <a:latin typeface="Arial Black" panose="020B0A04020102020204" pitchFamily="34" charset="0"/>
              </a:rPr>
              <a:t> </a:t>
            </a:r>
            <a:r>
              <a:rPr lang="en-US" altLang="ja-JP" sz="3200" dirty="0">
                <a:latin typeface="Arial Black" panose="020B0A04020102020204" pitchFamily="34" charset="0"/>
              </a:rPr>
              <a:t>Masuda</a:t>
            </a:r>
          </a:p>
          <a:p>
            <a:pPr marL="0" indent="0" algn="ctr">
              <a:buNone/>
            </a:pPr>
            <a:r>
              <a:rPr kumimoji="1" lang="en-US" altLang="ja-JP" sz="3200" dirty="0">
                <a:latin typeface="Arial Black" panose="020B0A04020102020204" pitchFamily="34" charset="0"/>
                <a:hlinkClick r:id="rId2"/>
              </a:rPr>
              <a:t>fancyaiki1121@gmail.com</a:t>
            </a:r>
            <a:endParaRPr kumimoji="1" lang="en-US" altLang="ja-JP" sz="32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kumimoji="1" lang="en-US" altLang="ja-JP" sz="3200" dirty="0">
              <a:latin typeface="Arial Black" panose="020B0A040201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EC6C8A-EA76-462A-9F52-FAD883A2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18" y="59691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365</Words>
  <Application>Microsoft Office PowerPoint</Application>
  <PresentationFormat>ワイド画面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Arial Black</vt:lpstr>
      <vt:lpstr>Office テーマ</vt:lpstr>
      <vt:lpstr>Highlighting the importance of topsoil in human life through a soil education program</vt:lpstr>
      <vt:lpstr>Aim</vt:lpstr>
      <vt:lpstr>Educational program for elementary (5th to 6th grade) to Junior high school students (1st to 3nd grade). The number of the participants is 19.</vt:lpstr>
      <vt:lpstr>The results of the questionnaire survey on soil, showing the difference before and after the education program for elementary to junior high school students (N=19).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Highlighting the importance of topsoil in human life through a soil education program</dc:title>
  <dc:creator>Masuda Five</dc:creator>
  <cp:lastModifiedBy>Masuda Five</cp:lastModifiedBy>
  <cp:revision>86</cp:revision>
  <dcterms:created xsi:type="dcterms:W3CDTF">2020-04-23T03:15:40Z</dcterms:created>
  <dcterms:modified xsi:type="dcterms:W3CDTF">2020-05-03T09:32:00Z</dcterms:modified>
</cp:coreProperties>
</file>