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46805850" cy="30603825"/>
  <p:notesSz cx="6858000" cy="9144000"/>
  <p:defaultTextStyle>
    <a:defPPr>
      <a:defRPr lang="el-GR"/>
    </a:defPPr>
    <a:lvl1pPr marL="0" algn="l" defTabSz="4761962" rtl="0" eaLnBrk="1" latinLnBrk="0" hangingPunct="1">
      <a:defRPr sz="9200" kern="1200">
        <a:solidFill>
          <a:schemeClr val="tx1"/>
        </a:solidFill>
        <a:latin typeface="+mn-lt"/>
        <a:ea typeface="+mn-ea"/>
        <a:cs typeface="+mn-cs"/>
      </a:defRPr>
    </a:lvl1pPr>
    <a:lvl2pPr marL="2380988" algn="l" defTabSz="4761962" rtl="0" eaLnBrk="1" latinLnBrk="0" hangingPunct="1">
      <a:defRPr sz="9200" kern="1200">
        <a:solidFill>
          <a:schemeClr val="tx1"/>
        </a:solidFill>
        <a:latin typeface="+mn-lt"/>
        <a:ea typeface="+mn-ea"/>
        <a:cs typeface="+mn-cs"/>
      </a:defRPr>
    </a:lvl2pPr>
    <a:lvl3pPr marL="4761962" algn="l" defTabSz="4761962" rtl="0" eaLnBrk="1" latinLnBrk="0" hangingPunct="1">
      <a:defRPr sz="9200" kern="1200">
        <a:solidFill>
          <a:schemeClr val="tx1"/>
        </a:solidFill>
        <a:latin typeface="+mn-lt"/>
        <a:ea typeface="+mn-ea"/>
        <a:cs typeface="+mn-cs"/>
      </a:defRPr>
    </a:lvl3pPr>
    <a:lvl4pPr marL="7142951" algn="l" defTabSz="4761962" rtl="0" eaLnBrk="1" latinLnBrk="0" hangingPunct="1">
      <a:defRPr sz="9200" kern="1200">
        <a:solidFill>
          <a:schemeClr val="tx1"/>
        </a:solidFill>
        <a:latin typeface="+mn-lt"/>
        <a:ea typeface="+mn-ea"/>
        <a:cs typeface="+mn-cs"/>
      </a:defRPr>
    </a:lvl4pPr>
    <a:lvl5pPr marL="9523930" algn="l" defTabSz="4761962" rtl="0" eaLnBrk="1" latinLnBrk="0" hangingPunct="1">
      <a:defRPr sz="9200" kern="1200">
        <a:solidFill>
          <a:schemeClr val="tx1"/>
        </a:solidFill>
        <a:latin typeface="+mn-lt"/>
        <a:ea typeface="+mn-ea"/>
        <a:cs typeface="+mn-cs"/>
      </a:defRPr>
    </a:lvl5pPr>
    <a:lvl6pPr marL="11904918" algn="l" defTabSz="4761962" rtl="0" eaLnBrk="1" latinLnBrk="0" hangingPunct="1">
      <a:defRPr sz="9200" kern="1200">
        <a:solidFill>
          <a:schemeClr val="tx1"/>
        </a:solidFill>
        <a:latin typeface="+mn-lt"/>
        <a:ea typeface="+mn-ea"/>
        <a:cs typeface="+mn-cs"/>
      </a:defRPr>
    </a:lvl6pPr>
    <a:lvl7pPr marL="14285902" algn="l" defTabSz="4761962" rtl="0" eaLnBrk="1" latinLnBrk="0" hangingPunct="1">
      <a:defRPr sz="9200" kern="1200">
        <a:solidFill>
          <a:schemeClr val="tx1"/>
        </a:solidFill>
        <a:latin typeface="+mn-lt"/>
        <a:ea typeface="+mn-ea"/>
        <a:cs typeface="+mn-cs"/>
      </a:defRPr>
    </a:lvl7pPr>
    <a:lvl8pPr marL="16666881" algn="l" defTabSz="4761962" rtl="0" eaLnBrk="1" latinLnBrk="0" hangingPunct="1">
      <a:defRPr sz="9200" kern="1200">
        <a:solidFill>
          <a:schemeClr val="tx1"/>
        </a:solidFill>
        <a:latin typeface="+mn-lt"/>
        <a:ea typeface="+mn-ea"/>
        <a:cs typeface="+mn-cs"/>
      </a:defRPr>
    </a:lvl8pPr>
    <a:lvl9pPr marL="19047869" algn="l" defTabSz="4761962" rtl="0" eaLnBrk="1" latinLnBrk="0" hangingPunct="1">
      <a:defRPr sz="9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33" d="100"/>
          <a:sy n="33" d="100"/>
        </p:scale>
        <p:origin x="312" y="-78"/>
      </p:cViewPr>
      <p:guideLst>
        <p:guide orient="horz" pos="9643"/>
        <p:guide pos="1474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8" y="20813756"/>
            <a:ext cx="4684213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442341" tIns="221171" rIns="442341" bIns="221171" anchor="ctr"/>
          <a:lstStyle>
            <a:extLst/>
          </a:lstStyle>
          <a:p>
            <a:pPr algn="ctr" eaLnBrk="1" latinLnBrk="0" hangingPunct="1"/>
            <a:endParaRPr kumimoji="0" lang="en-US"/>
          </a:p>
        </p:txBody>
      </p:sp>
      <p:sp>
        <p:nvSpPr>
          <p:cNvPr id="9" name="Title 8"/>
          <p:cNvSpPr>
            <a:spLocks noGrp="1"/>
          </p:cNvSpPr>
          <p:nvPr>
            <p:ph type="ctrTitle"/>
          </p:nvPr>
        </p:nvSpPr>
        <p:spPr>
          <a:xfrm>
            <a:off x="3510439" y="7820984"/>
            <a:ext cx="39784973" cy="8165308"/>
          </a:xfrm>
        </p:spPr>
        <p:txBody>
          <a:bodyPr vert="horz" anchor="b">
            <a:normAutofit/>
            <a:scene3d>
              <a:camera prst="orthographicFront"/>
              <a:lightRig rig="soft" dir="t"/>
            </a:scene3d>
            <a:sp3d prstMaterial="softEdge">
              <a:bevelT w="25400" h="25400"/>
            </a:sp3d>
          </a:bodyPr>
          <a:lstStyle>
            <a:lvl1pPr algn="r">
              <a:defRPr sz="232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3510439" y="16116796"/>
            <a:ext cx="39784973" cy="5353679"/>
          </a:xfrm>
        </p:spPr>
        <p:txBody>
          <a:bodyPr lIns="221171" rIns="221171"/>
          <a:lstStyle>
            <a:lvl1pPr marL="0" marR="309639" indent="0" algn="r">
              <a:buNone/>
              <a:defRPr>
                <a:solidFill>
                  <a:schemeClr val="tx2"/>
                </a:solidFill>
              </a:defRPr>
            </a:lvl1pPr>
            <a:lvl2pPr marL="2211705" indent="0" algn="ctr">
              <a:buNone/>
            </a:lvl2pPr>
            <a:lvl3pPr marL="4423410" indent="0" algn="ctr">
              <a:buNone/>
            </a:lvl3pPr>
            <a:lvl4pPr marL="6635115" indent="0" algn="ctr">
              <a:buNone/>
            </a:lvl4pPr>
            <a:lvl5pPr marL="8846820" indent="0" algn="ctr">
              <a:buNone/>
            </a:lvl5pPr>
            <a:lvl6pPr marL="11058525" indent="0" algn="ctr">
              <a:buNone/>
            </a:lvl6pPr>
            <a:lvl7pPr marL="13270230" indent="0" algn="ctr">
              <a:buNone/>
            </a:lvl7pPr>
            <a:lvl8pPr marL="15481935" indent="0" algn="ctr">
              <a:buNone/>
            </a:lvl8pPr>
            <a:lvl9pPr marL="17693640" indent="0" algn="ctr">
              <a:buNone/>
            </a:lvl9pPr>
            <a:extLst/>
          </a:lstStyle>
          <a:p>
            <a:r>
              <a:rPr kumimoji="0" lang="en-US" smtClean="0"/>
              <a:t>Click to edit Master subtitle style</a:t>
            </a:r>
            <a:endParaRPr kumimoji="0" lang="en-US"/>
          </a:p>
        </p:txBody>
      </p:sp>
      <p:grpSp>
        <p:nvGrpSpPr>
          <p:cNvPr id="2" name="Group 1"/>
          <p:cNvGrpSpPr/>
          <p:nvPr/>
        </p:nvGrpSpPr>
        <p:grpSpPr>
          <a:xfrm>
            <a:off x="-19269" y="22102762"/>
            <a:ext cx="46825122" cy="8532693"/>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D346861-12C5-4560-AB88-62BCDB633A8B}" type="datetimeFigureOut">
              <a:rPr lang="el-GR" smtClean="0"/>
              <a:pPr/>
              <a:t>28/4/2020</a:t>
            </a:fld>
            <a:endParaRPr lang="el-G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94A55F9-BA87-4836-8FEB-DF496D15ECD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2340293" y="6610433"/>
            <a:ext cx="42125265" cy="1957284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D346861-12C5-4560-AB88-62BCDB633A8B}" type="datetimeFigureOut">
              <a:rPr lang="el-GR" smtClean="0"/>
              <a:pPr/>
              <a:t>28/4/2020</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F94A55F9-BA87-4836-8FEB-DF496D15ECD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032791" y="1225583"/>
            <a:ext cx="9098425" cy="24957696"/>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2340293" y="1225585"/>
            <a:ext cx="32374046" cy="2495769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D346861-12C5-4560-AB88-62BCDB633A8B}" type="datetimeFigureOut">
              <a:rPr lang="el-GR" smtClean="0"/>
              <a:pPr/>
              <a:t>28/4/2020</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F94A55F9-BA87-4836-8FEB-DF496D15ECD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D346861-12C5-4560-AB88-62BCDB633A8B}" type="datetimeFigureOut">
              <a:rPr lang="el-GR" smtClean="0"/>
              <a:pPr/>
              <a:t>28/4/2020</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F94A55F9-BA87-4836-8FEB-DF496D15ECDE}" type="slidenum">
              <a:rPr lang="el-GR" smtClean="0"/>
              <a:pPr/>
              <a:t>‹#›</a:t>
            </a:fld>
            <a:endParaRPr lang="el-G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697662" y="4728965"/>
            <a:ext cx="39784973" cy="8161020"/>
          </a:xfrm>
        </p:spPr>
        <p:txBody>
          <a:bodyPr vert="horz" anchor="b">
            <a:normAutofit/>
            <a:scene3d>
              <a:camera prst="orthographicFront"/>
              <a:lightRig rig="soft" dir="t"/>
            </a:scene3d>
            <a:sp3d prstMaterial="softEdge">
              <a:bevelT w="25400" h="25400"/>
            </a:sp3d>
          </a:bodyPr>
          <a:lstStyle>
            <a:lvl1pPr algn="r">
              <a:buNone/>
              <a:defRPr sz="232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0079387" y="13082765"/>
            <a:ext cx="23402925" cy="6492438"/>
          </a:xfrm>
        </p:spPr>
        <p:txBody>
          <a:bodyPr lIns="442341" rIns="442341" anchor="t"/>
          <a:lstStyle>
            <a:lvl1pPr marL="0" indent="0" algn="l">
              <a:buNone/>
              <a:defRPr sz="11100">
                <a:solidFill>
                  <a:schemeClr val="tx1"/>
                </a:solidFill>
              </a:defRPr>
            </a:lvl1pPr>
            <a:lvl2pPr>
              <a:buNone/>
              <a:defRPr sz="8700">
                <a:solidFill>
                  <a:schemeClr val="tx1">
                    <a:tint val="75000"/>
                  </a:schemeClr>
                </a:solidFill>
              </a:defRPr>
            </a:lvl2pPr>
            <a:lvl3pPr>
              <a:buNone/>
              <a:defRPr sz="7700">
                <a:solidFill>
                  <a:schemeClr val="tx1">
                    <a:tint val="75000"/>
                  </a:schemeClr>
                </a:solidFill>
              </a:defRPr>
            </a:lvl3pPr>
            <a:lvl4pPr>
              <a:buNone/>
              <a:defRPr sz="6800">
                <a:solidFill>
                  <a:schemeClr val="tx1">
                    <a:tint val="75000"/>
                  </a:schemeClr>
                </a:solidFill>
              </a:defRPr>
            </a:lvl4pPr>
            <a:lvl5pPr>
              <a:buNone/>
              <a:defRPr sz="68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D346861-12C5-4560-AB88-62BCDB633A8B}" type="datetimeFigureOut">
              <a:rPr lang="el-GR" smtClean="0"/>
              <a:pPr/>
              <a:t>28/4/2020</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F94A55F9-BA87-4836-8FEB-DF496D15ECDE}" type="slidenum">
              <a:rPr lang="el-GR" smtClean="0"/>
              <a:pPr/>
              <a:t>‹#›</a:t>
            </a:fld>
            <a:endParaRPr lang="el-GR"/>
          </a:p>
        </p:txBody>
      </p:sp>
      <p:sp>
        <p:nvSpPr>
          <p:cNvPr id="7" name="Chevron 6"/>
          <p:cNvSpPr/>
          <p:nvPr/>
        </p:nvSpPr>
        <p:spPr>
          <a:xfrm>
            <a:off x="18615256" y="13411919"/>
            <a:ext cx="936117" cy="1020128"/>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442341" tIns="221171" rIns="442341" bIns="221171" anchor="ctr"/>
          <a:lstStyle>
            <a:extLst/>
          </a:lstStyle>
          <a:p>
            <a:pPr algn="l" eaLnBrk="1" latinLnBrk="0" hangingPunct="1"/>
            <a:endParaRPr kumimoji="0" lang="en-US"/>
          </a:p>
        </p:txBody>
      </p:sp>
      <p:sp>
        <p:nvSpPr>
          <p:cNvPr id="8" name="Chevron 7"/>
          <p:cNvSpPr/>
          <p:nvPr/>
        </p:nvSpPr>
        <p:spPr>
          <a:xfrm>
            <a:off x="17661039" y="13411919"/>
            <a:ext cx="936117" cy="1020128"/>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442341" tIns="221171" rIns="442341" bIns="221171"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40292" y="6610428"/>
            <a:ext cx="20672584" cy="20197110"/>
          </a:xfrm>
        </p:spPr>
        <p:txBody>
          <a:bodyPr/>
          <a:lstStyle>
            <a:lvl1pPr>
              <a:defRPr sz="13500"/>
            </a:lvl1pPr>
            <a:lvl2pPr>
              <a:defRPr sz="11600"/>
            </a:lvl2pPr>
            <a:lvl3pPr>
              <a:defRPr sz="9700"/>
            </a:lvl3pPr>
            <a:lvl4pPr>
              <a:defRPr sz="8700"/>
            </a:lvl4pPr>
            <a:lvl5pPr>
              <a:defRPr sz="87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23792974" y="6610428"/>
            <a:ext cx="20672584" cy="20197110"/>
          </a:xfrm>
        </p:spPr>
        <p:txBody>
          <a:bodyPr/>
          <a:lstStyle>
            <a:lvl1pPr>
              <a:defRPr sz="13500"/>
            </a:lvl1pPr>
            <a:lvl2pPr>
              <a:defRPr sz="11600"/>
            </a:lvl2pPr>
            <a:lvl3pPr>
              <a:defRPr sz="9700"/>
            </a:lvl3pPr>
            <a:lvl4pPr>
              <a:defRPr sz="8700"/>
            </a:lvl4pPr>
            <a:lvl5pPr>
              <a:defRPr sz="87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D346861-12C5-4560-AB88-62BCDB633A8B}" type="datetimeFigureOut">
              <a:rPr lang="el-GR" smtClean="0"/>
              <a:pPr/>
              <a:t>28/4/2020</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F94A55F9-BA87-4836-8FEB-DF496D15ECDE}" type="slidenum">
              <a:rPr lang="el-GR" smtClean="0"/>
              <a:pPr/>
              <a:t>‹#›</a:t>
            </a:fld>
            <a:endParaRPr lang="el-G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340293" y="1218485"/>
            <a:ext cx="42125265" cy="5100638"/>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340293" y="24143018"/>
            <a:ext cx="20680712" cy="3400425"/>
          </a:xfrm>
          <a:solidFill>
            <a:schemeClr val="accent1"/>
          </a:solidFill>
          <a:ln w="9652">
            <a:solidFill>
              <a:schemeClr val="accent1"/>
            </a:solidFill>
            <a:miter lim="800000"/>
          </a:ln>
        </p:spPr>
        <p:txBody>
          <a:bodyPr lIns="884682" anchor="ctr"/>
          <a:lstStyle>
            <a:lvl1pPr marL="0" indent="0">
              <a:buNone/>
              <a:defRPr sz="11600" b="0">
                <a:solidFill>
                  <a:schemeClr val="bg1"/>
                </a:solidFill>
              </a:defRPr>
            </a:lvl1pPr>
            <a:lvl2pPr>
              <a:buNone/>
              <a:defRPr sz="9700" b="1"/>
            </a:lvl2pPr>
            <a:lvl3pPr>
              <a:buNone/>
              <a:defRPr sz="8700" b="1"/>
            </a:lvl3pPr>
            <a:lvl4pPr>
              <a:buNone/>
              <a:defRPr sz="7700" b="1"/>
            </a:lvl4pPr>
            <a:lvl5pPr>
              <a:buNone/>
              <a:defRPr sz="77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23776729" y="24143018"/>
            <a:ext cx="20688836" cy="3400425"/>
          </a:xfrm>
          <a:solidFill>
            <a:schemeClr val="accent1"/>
          </a:solidFill>
          <a:ln w="9652">
            <a:solidFill>
              <a:schemeClr val="accent1"/>
            </a:solidFill>
            <a:miter lim="800000"/>
          </a:ln>
        </p:spPr>
        <p:txBody>
          <a:bodyPr lIns="884682" anchor="ctr"/>
          <a:lstStyle>
            <a:lvl1pPr marL="0" indent="0">
              <a:buNone/>
              <a:defRPr sz="11600" b="0">
                <a:solidFill>
                  <a:schemeClr val="bg1"/>
                </a:solidFill>
              </a:defRPr>
            </a:lvl1pPr>
            <a:lvl2pPr>
              <a:buNone/>
              <a:defRPr sz="9700" b="1"/>
            </a:lvl2pPr>
            <a:lvl3pPr>
              <a:buNone/>
              <a:defRPr sz="8700" b="1"/>
            </a:lvl3pPr>
            <a:lvl4pPr>
              <a:buNone/>
              <a:defRPr sz="7700" b="1"/>
            </a:lvl4pPr>
            <a:lvl5pPr>
              <a:buNone/>
              <a:defRPr sz="77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340293" y="6445164"/>
            <a:ext cx="20680712" cy="17590117"/>
          </a:xfrm>
          <a:ln>
            <a:noFill/>
            <a:prstDash val="sysDash"/>
            <a:miter lim="800000"/>
          </a:ln>
        </p:spPr>
        <p:txBody>
          <a:bodyPr/>
          <a:lstStyle>
            <a:lvl1pPr>
              <a:defRPr sz="11600"/>
            </a:lvl1pPr>
            <a:lvl2pPr>
              <a:defRPr sz="9700"/>
            </a:lvl2pPr>
            <a:lvl3pPr>
              <a:defRPr sz="8700"/>
            </a:lvl3pPr>
            <a:lvl4pPr>
              <a:defRPr sz="7700"/>
            </a:lvl4pPr>
            <a:lvl5pPr>
              <a:defRPr sz="77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3776724" y="6445164"/>
            <a:ext cx="20688836" cy="17590117"/>
          </a:xfrm>
          <a:ln>
            <a:noFill/>
            <a:prstDash val="sysDash"/>
            <a:miter lim="800000"/>
          </a:ln>
        </p:spPr>
        <p:txBody>
          <a:bodyPr/>
          <a:lstStyle>
            <a:lvl1pPr>
              <a:spcBef>
                <a:spcPts val="0"/>
              </a:spcBef>
              <a:defRPr sz="11600"/>
            </a:lvl1pPr>
            <a:lvl2pPr>
              <a:defRPr sz="9700"/>
            </a:lvl2pPr>
            <a:lvl3pPr>
              <a:defRPr sz="8700"/>
            </a:lvl3pPr>
            <a:lvl4pPr>
              <a:defRPr sz="7700"/>
            </a:lvl4pPr>
            <a:lvl5pPr>
              <a:defRPr sz="77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D346861-12C5-4560-AB88-62BCDB633A8B}" type="datetimeFigureOut">
              <a:rPr lang="el-GR" smtClean="0"/>
              <a:pPr/>
              <a:t>28/4/2020</a:t>
            </a:fld>
            <a:endParaRPr lang="el-GR"/>
          </a:p>
        </p:txBody>
      </p:sp>
      <p:sp>
        <p:nvSpPr>
          <p:cNvPr id="8" name="Footer Placeholder 7"/>
          <p:cNvSpPr>
            <a:spLocks noGrp="1"/>
          </p:cNvSpPr>
          <p:nvPr>
            <p:ph type="ftr" sz="quarter" idx="11"/>
          </p:nvPr>
        </p:nvSpPr>
        <p:spPr/>
        <p:txBody>
          <a:bodyPr/>
          <a:lstStyle>
            <a:extLst/>
          </a:lstStyle>
          <a:p>
            <a:endParaRPr lang="el-GR"/>
          </a:p>
        </p:txBody>
      </p:sp>
      <p:sp>
        <p:nvSpPr>
          <p:cNvPr id="9" name="Slide Number Placeholder 8"/>
          <p:cNvSpPr>
            <a:spLocks noGrp="1"/>
          </p:cNvSpPr>
          <p:nvPr>
            <p:ph type="sldNum" sz="quarter" idx="12"/>
          </p:nvPr>
        </p:nvSpPr>
        <p:spPr/>
        <p:txBody>
          <a:bodyPr/>
          <a:lstStyle>
            <a:extLst/>
          </a:lstStyle>
          <a:p>
            <a:fld id="{F94A55F9-BA87-4836-8FEB-DF496D15ECDE}"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D346861-12C5-4560-AB88-62BCDB633A8B}" type="datetimeFigureOut">
              <a:rPr lang="el-GR" smtClean="0"/>
              <a:pPr/>
              <a:t>28/4/2020</a:t>
            </a:fld>
            <a:endParaRPr lang="el-GR"/>
          </a:p>
        </p:txBody>
      </p:sp>
      <p:sp>
        <p:nvSpPr>
          <p:cNvPr id="4" name="Footer Placeholder 3"/>
          <p:cNvSpPr>
            <a:spLocks noGrp="1"/>
          </p:cNvSpPr>
          <p:nvPr>
            <p:ph type="ftr" sz="quarter" idx="11"/>
          </p:nvPr>
        </p:nvSpPr>
        <p:spPr/>
        <p:txBody>
          <a:bodyPr/>
          <a:lstStyle>
            <a:extLst/>
          </a:lstStyle>
          <a:p>
            <a:endParaRPr lang="el-GR"/>
          </a:p>
        </p:txBody>
      </p:sp>
      <p:sp>
        <p:nvSpPr>
          <p:cNvPr id="5" name="Slide Number Placeholder 4"/>
          <p:cNvSpPr>
            <a:spLocks noGrp="1"/>
          </p:cNvSpPr>
          <p:nvPr>
            <p:ph type="sldNum" sz="quarter" idx="12"/>
          </p:nvPr>
        </p:nvSpPr>
        <p:spPr/>
        <p:txBody>
          <a:bodyPr/>
          <a:lstStyle>
            <a:extLst/>
          </a:lstStyle>
          <a:p>
            <a:fld id="{F94A55F9-BA87-4836-8FEB-DF496D15ECDE}" type="slidenum">
              <a:rPr lang="el-GR" smtClean="0"/>
              <a:pPr/>
              <a:t>‹#›</a:t>
            </a:fld>
            <a:endParaRPr lang="el-G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D346861-12C5-4560-AB88-62BCDB633A8B}" type="datetimeFigureOut">
              <a:rPr lang="el-GR" smtClean="0"/>
              <a:pPr/>
              <a:t>28/4/2020</a:t>
            </a:fld>
            <a:endParaRPr lang="el-GR"/>
          </a:p>
        </p:txBody>
      </p:sp>
      <p:sp>
        <p:nvSpPr>
          <p:cNvPr id="3" name="Footer Placeholder 2"/>
          <p:cNvSpPr>
            <a:spLocks noGrp="1"/>
          </p:cNvSpPr>
          <p:nvPr>
            <p:ph type="ftr" sz="quarter" idx="11"/>
          </p:nvPr>
        </p:nvSpPr>
        <p:spPr/>
        <p:txBody>
          <a:bodyPr/>
          <a:lstStyle>
            <a:extLst/>
          </a:lstStyle>
          <a:p>
            <a:endParaRPr lang="el-GR"/>
          </a:p>
        </p:txBody>
      </p:sp>
      <p:sp>
        <p:nvSpPr>
          <p:cNvPr id="4" name="Slide Number Placeholder 3"/>
          <p:cNvSpPr>
            <a:spLocks noGrp="1"/>
          </p:cNvSpPr>
          <p:nvPr>
            <p:ph type="sldNum" sz="quarter" idx="12"/>
          </p:nvPr>
        </p:nvSpPr>
        <p:spPr/>
        <p:txBody>
          <a:bodyPr/>
          <a:lstStyle>
            <a:extLst/>
          </a:lstStyle>
          <a:p>
            <a:fld id="{F94A55F9-BA87-4836-8FEB-DF496D15ECD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680585" y="21762720"/>
            <a:ext cx="38297341" cy="2040255"/>
          </a:xfrm>
        </p:spPr>
        <p:txBody>
          <a:bodyPr vert="horz" anchor="t">
            <a:noAutofit/>
            <a:sp3d prstMaterial="softEdge">
              <a:bevelT w="0" h="0"/>
            </a:sp3d>
          </a:bodyPr>
          <a:lstStyle>
            <a:lvl1pPr algn="r">
              <a:buNone/>
              <a:defRPr sz="121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22622827" y="23897143"/>
            <a:ext cx="20344943" cy="4080510"/>
          </a:xfrm>
        </p:spPr>
        <p:txBody>
          <a:bodyPr/>
          <a:lstStyle>
            <a:lvl1pPr marL="0" indent="0" algn="r">
              <a:buNone/>
              <a:defRPr sz="7700"/>
            </a:lvl1pPr>
            <a:lvl2pPr>
              <a:buNone/>
              <a:defRPr sz="5800"/>
            </a:lvl2pPr>
            <a:lvl3pPr>
              <a:buNone/>
              <a:defRPr sz="4800"/>
            </a:lvl3pPr>
            <a:lvl4pPr>
              <a:buNone/>
              <a:defRPr sz="4400"/>
            </a:lvl4pPr>
            <a:lvl5pPr>
              <a:buNone/>
              <a:defRPr sz="44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680585" y="1224153"/>
            <a:ext cx="38287185" cy="20402550"/>
          </a:xfrm>
        </p:spPr>
        <p:txBody>
          <a:bodyPr/>
          <a:lstStyle>
            <a:lvl1pPr>
              <a:defRPr sz="15500"/>
            </a:lvl1pPr>
            <a:lvl2pPr>
              <a:defRPr sz="13500"/>
            </a:lvl2pPr>
            <a:lvl3pPr>
              <a:defRPr sz="11600"/>
            </a:lvl3pPr>
            <a:lvl4pPr>
              <a:defRPr sz="9700"/>
            </a:lvl4pPr>
            <a:lvl5pPr>
              <a:defRPr sz="97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34433995" y="28595450"/>
            <a:ext cx="9829229" cy="1632204"/>
          </a:xfrm>
        </p:spPr>
        <p:txBody>
          <a:bodyPr/>
          <a:lstStyle>
            <a:extLst/>
          </a:lstStyle>
          <a:p>
            <a:fld id="{CD346861-12C5-4560-AB88-62BCDB633A8B}" type="datetimeFigureOut">
              <a:rPr lang="el-GR" smtClean="0"/>
              <a:pPr/>
              <a:t>28/4/2020</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F94A55F9-BA87-4836-8FEB-DF496D15ECDE}"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1681" y="24291182"/>
            <a:ext cx="36664583" cy="2892735"/>
          </a:xfrm>
          <a:noFill/>
        </p:spPr>
        <p:txBody>
          <a:bodyPr lIns="442341" tIns="0" rIns="442341" anchor="t"/>
          <a:lstStyle>
            <a:lvl1pPr marL="0" marR="88468" indent="0" algn="r">
              <a:buNone/>
              <a:defRPr sz="6800"/>
            </a:lvl1pPr>
            <a:lvl2pPr>
              <a:defRPr sz="5800"/>
            </a:lvl2pPr>
            <a:lvl3pPr>
              <a:defRPr sz="4800"/>
            </a:lvl3pPr>
            <a:lvl4pPr>
              <a:defRPr sz="4400"/>
            </a:lvl4pPr>
            <a:lvl5pPr>
              <a:defRPr sz="44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1170146" y="847732"/>
            <a:ext cx="44465558" cy="19586448"/>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55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D346861-12C5-4560-AB88-62BCDB633A8B}" type="datetimeFigureOut">
              <a:rPr lang="el-GR" smtClean="0"/>
              <a:pPr/>
              <a:t>28/4/2020</a:t>
            </a:fld>
            <a:endParaRPr lang="el-GR"/>
          </a:p>
        </p:txBody>
      </p:sp>
      <p:sp>
        <p:nvSpPr>
          <p:cNvPr id="6" name="Footer Placeholder 5"/>
          <p:cNvSpPr>
            <a:spLocks noGrp="1"/>
          </p:cNvSpPr>
          <p:nvPr>
            <p:ph type="ftr" sz="quarter" idx="11"/>
          </p:nvPr>
        </p:nvSpPr>
        <p:spPr>
          <a:xfrm>
            <a:off x="22420496" y="28595452"/>
            <a:ext cx="12032548" cy="1629370"/>
          </a:xfrm>
        </p:spPr>
        <p:txBody>
          <a:bodyPr/>
          <a:lstStyle>
            <a:lvl1pPr>
              <a:defRPr>
                <a:solidFill>
                  <a:schemeClr val="tx1"/>
                </a:solidFill>
              </a:defRPr>
            </a:lvl1pPr>
            <a:extLst/>
          </a:lstStyle>
          <a:p>
            <a:endParaRPr lang="el-G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94A55F9-BA87-4836-8FEB-DF496D15ECDE}" type="slidenum">
              <a:rPr lang="el-GR" smtClean="0"/>
              <a:pPr/>
              <a:t>‹#›</a:t>
            </a:fld>
            <a:endParaRPr lang="el-GR"/>
          </a:p>
        </p:txBody>
      </p:sp>
      <p:sp>
        <p:nvSpPr>
          <p:cNvPr id="2" name="Title 1"/>
          <p:cNvSpPr>
            <a:spLocks noGrp="1"/>
          </p:cNvSpPr>
          <p:nvPr>
            <p:ph type="title"/>
          </p:nvPr>
        </p:nvSpPr>
        <p:spPr>
          <a:xfrm>
            <a:off x="1170146" y="21710607"/>
            <a:ext cx="41336118" cy="2510924"/>
          </a:xfrm>
          <a:noFill/>
        </p:spPr>
        <p:txBody>
          <a:bodyPr anchor="t">
            <a:sp3d prstMaterial="softEdge"/>
          </a:bodyPr>
          <a:lstStyle>
            <a:lvl1pPr marR="0" algn="r">
              <a:buNone/>
              <a:defRPr sz="145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3667259" y="22321396"/>
            <a:ext cx="19461503" cy="643988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442341" tIns="221171" rIns="442341" bIns="221171" anchor="t" compatLnSpc="1"/>
          <a:lstStyle>
            <a:extLst/>
          </a:lstStyle>
          <a:p>
            <a:endParaRPr kumimoji="0" lang="en-US"/>
          </a:p>
        </p:txBody>
      </p:sp>
      <p:sp>
        <p:nvSpPr>
          <p:cNvPr id="9" name="Freeform 8"/>
          <p:cNvSpPr>
            <a:spLocks/>
          </p:cNvSpPr>
          <p:nvPr/>
        </p:nvSpPr>
        <p:spPr bwMode="auto">
          <a:xfrm>
            <a:off x="-274163" y="25815665"/>
            <a:ext cx="19461503" cy="374046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442341" tIns="221171" rIns="442341" bIns="221171" anchor="t" compatLnSpc="1"/>
          <a:lstStyle>
            <a:extLst/>
          </a:lstStyle>
          <a:p>
            <a:endParaRPr kumimoji="0" lang="en-US"/>
          </a:p>
        </p:txBody>
      </p:sp>
      <p:sp>
        <p:nvSpPr>
          <p:cNvPr id="10" name="Right Triangle 9"/>
          <p:cNvSpPr>
            <a:spLocks/>
          </p:cNvSpPr>
          <p:nvPr/>
        </p:nvSpPr>
        <p:spPr bwMode="auto">
          <a:xfrm>
            <a:off x="-30928" y="25843467"/>
            <a:ext cx="17415595" cy="4823373"/>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442341" tIns="221171" rIns="442341" bIns="221171" anchor="ctr" compatLnSpc="1"/>
          <a:lstStyle>
            <a:extLst/>
          </a:lstStyle>
          <a:p>
            <a:pPr algn="ctr" eaLnBrk="1" latinLnBrk="0" hangingPunct="1"/>
            <a:endParaRPr kumimoji="0" lang="en-US"/>
          </a:p>
        </p:txBody>
      </p:sp>
      <p:cxnSp>
        <p:nvCxnSpPr>
          <p:cNvPr id="11" name="Straight Connector 10"/>
          <p:cNvCxnSpPr/>
          <p:nvPr/>
        </p:nvCxnSpPr>
        <p:spPr>
          <a:xfrm>
            <a:off x="-47279" y="25827783"/>
            <a:ext cx="17431949" cy="483905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44349423" y="22260913"/>
            <a:ext cx="936117" cy="1020128"/>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442341" tIns="221171" rIns="442341" bIns="221171" anchor="ctr"/>
          <a:lstStyle>
            <a:extLst/>
          </a:lstStyle>
          <a:p>
            <a:pPr algn="l" eaLnBrk="1" latinLnBrk="0" hangingPunct="1"/>
            <a:endParaRPr kumimoji="0" lang="en-US"/>
          </a:p>
        </p:txBody>
      </p:sp>
      <p:sp>
        <p:nvSpPr>
          <p:cNvPr id="13" name="Chevron 12"/>
          <p:cNvSpPr/>
          <p:nvPr/>
        </p:nvSpPr>
        <p:spPr>
          <a:xfrm>
            <a:off x="43395206" y="22260913"/>
            <a:ext cx="936117" cy="1020128"/>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442341" tIns="221171" rIns="442341" bIns="221171"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3667259" y="22321396"/>
            <a:ext cx="19461503" cy="643988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442341" tIns="221171" rIns="442341" bIns="221171" anchor="t" compatLnSpc="1"/>
          <a:lstStyle>
            <a:extLst/>
          </a:lstStyle>
          <a:p>
            <a:endParaRPr kumimoji="0" lang="en-US"/>
          </a:p>
        </p:txBody>
      </p:sp>
      <p:sp>
        <p:nvSpPr>
          <p:cNvPr id="12" name="Freeform 11"/>
          <p:cNvSpPr>
            <a:spLocks/>
          </p:cNvSpPr>
          <p:nvPr/>
        </p:nvSpPr>
        <p:spPr bwMode="auto">
          <a:xfrm>
            <a:off x="-274163" y="25815665"/>
            <a:ext cx="19461503" cy="374046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442341" tIns="221171" rIns="442341" bIns="221171" anchor="t" compatLnSpc="1"/>
          <a:lstStyle>
            <a:extLst/>
          </a:lstStyle>
          <a:p>
            <a:endParaRPr kumimoji="0" lang="en-US"/>
          </a:p>
        </p:txBody>
      </p:sp>
      <p:sp>
        <p:nvSpPr>
          <p:cNvPr id="14" name="Right Triangle 13"/>
          <p:cNvSpPr>
            <a:spLocks/>
          </p:cNvSpPr>
          <p:nvPr/>
        </p:nvSpPr>
        <p:spPr bwMode="auto">
          <a:xfrm>
            <a:off x="-30928" y="25843467"/>
            <a:ext cx="17415595" cy="4823373"/>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442341" tIns="221171" rIns="442341" bIns="221171" anchor="ctr" compatLnSpc="1"/>
          <a:lstStyle>
            <a:extLst/>
          </a:lstStyle>
          <a:p>
            <a:pPr algn="ctr" eaLnBrk="1" latinLnBrk="0" hangingPunct="1"/>
            <a:endParaRPr kumimoji="0" lang="en-US"/>
          </a:p>
        </p:txBody>
      </p:sp>
      <p:cxnSp>
        <p:nvCxnSpPr>
          <p:cNvPr id="15" name="Straight Connector 14"/>
          <p:cNvCxnSpPr/>
          <p:nvPr/>
        </p:nvCxnSpPr>
        <p:spPr>
          <a:xfrm>
            <a:off x="-47279" y="25827783"/>
            <a:ext cx="17431949" cy="483905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2340293" y="1225572"/>
            <a:ext cx="42125265" cy="5100638"/>
          </a:xfrm>
          <a:prstGeom prst="rect">
            <a:avLst/>
          </a:prstGeom>
        </p:spPr>
        <p:txBody>
          <a:bodyPr vert="horz" lIns="442341" tIns="221171" rIns="442341" bIns="221171"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2340293" y="6610428"/>
            <a:ext cx="42125265" cy="20197110"/>
          </a:xfrm>
          <a:prstGeom prst="rect">
            <a:avLst/>
          </a:prstGeom>
        </p:spPr>
        <p:txBody>
          <a:bodyPr vert="horz" lIns="442341" tIns="221171" rIns="442341" bIns="221171">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34433995" y="28595450"/>
            <a:ext cx="9829229" cy="1632204"/>
          </a:xfrm>
          <a:prstGeom prst="rect">
            <a:avLst/>
          </a:prstGeom>
        </p:spPr>
        <p:txBody>
          <a:bodyPr vert="horz" lIns="442341" tIns="221171" rIns="442341" bIns="221171" anchor="b"/>
          <a:lstStyle>
            <a:lvl1pPr algn="l" eaLnBrk="1" latinLnBrk="0" hangingPunct="1">
              <a:defRPr kumimoji="0" sz="4800">
                <a:solidFill>
                  <a:schemeClr val="tx1"/>
                </a:solidFill>
              </a:defRPr>
            </a:lvl1pPr>
            <a:extLst/>
          </a:lstStyle>
          <a:p>
            <a:fld id="{CD346861-12C5-4560-AB88-62BCDB633A8B}" type="datetimeFigureOut">
              <a:rPr lang="el-GR" smtClean="0"/>
              <a:pPr/>
              <a:t>28/4/2020</a:t>
            </a:fld>
            <a:endParaRPr lang="el-GR"/>
          </a:p>
        </p:txBody>
      </p:sp>
      <p:sp>
        <p:nvSpPr>
          <p:cNvPr id="22" name="Footer Placeholder 21"/>
          <p:cNvSpPr>
            <a:spLocks noGrp="1"/>
          </p:cNvSpPr>
          <p:nvPr>
            <p:ph type="ftr" sz="quarter" idx="3"/>
          </p:nvPr>
        </p:nvSpPr>
        <p:spPr>
          <a:xfrm>
            <a:off x="22420496" y="28595452"/>
            <a:ext cx="12032548" cy="1629370"/>
          </a:xfrm>
          <a:prstGeom prst="rect">
            <a:avLst/>
          </a:prstGeom>
        </p:spPr>
        <p:txBody>
          <a:bodyPr vert="horz" lIns="442341" tIns="221171" rIns="442341" bIns="221171" anchor="b"/>
          <a:lstStyle>
            <a:lvl1pPr algn="r" eaLnBrk="1" latinLnBrk="0" hangingPunct="1">
              <a:defRPr kumimoji="0" sz="4800">
                <a:solidFill>
                  <a:schemeClr val="tx1"/>
                </a:solidFill>
              </a:defRPr>
            </a:lvl1pPr>
            <a:extLst/>
          </a:lstStyle>
          <a:p>
            <a:endParaRPr lang="el-GR"/>
          </a:p>
        </p:txBody>
      </p:sp>
      <p:sp>
        <p:nvSpPr>
          <p:cNvPr id="18" name="Slide Number Placeholder 17"/>
          <p:cNvSpPr>
            <a:spLocks noGrp="1"/>
          </p:cNvSpPr>
          <p:nvPr>
            <p:ph type="sldNum" sz="quarter" idx="4"/>
          </p:nvPr>
        </p:nvSpPr>
        <p:spPr>
          <a:xfrm>
            <a:off x="44263224" y="28595452"/>
            <a:ext cx="1872234" cy="1629370"/>
          </a:xfrm>
          <a:prstGeom prst="rect">
            <a:avLst/>
          </a:prstGeom>
        </p:spPr>
        <p:txBody>
          <a:bodyPr vert="horz" lIns="442341" tIns="221171" rIns="442341" bIns="221171" anchor="b"/>
          <a:lstStyle>
            <a:lvl1pPr algn="r" eaLnBrk="1" latinLnBrk="0" hangingPunct="1">
              <a:defRPr kumimoji="0" sz="4800" b="0">
                <a:solidFill>
                  <a:schemeClr val="tx1"/>
                </a:solidFill>
              </a:defRPr>
            </a:lvl1pPr>
            <a:extLst/>
          </a:lstStyle>
          <a:p>
            <a:fld id="{F94A55F9-BA87-4836-8FEB-DF496D15ECD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198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1769364" indent="-1238555" algn="l" rtl="0" eaLnBrk="1" latinLnBrk="0" hangingPunct="1">
        <a:spcBef>
          <a:spcPts val="1935"/>
        </a:spcBef>
        <a:spcAft>
          <a:spcPts val="0"/>
        </a:spcAft>
        <a:buClr>
          <a:schemeClr val="accent1"/>
        </a:buClr>
        <a:buSzPct val="68000"/>
        <a:buFont typeface="Wingdings 3"/>
        <a:buChar char=""/>
        <a:defRPr kumimoji="0" sz="13100" kern="1200">
          <a:solidFill>
            <a:schemeClr val="tx1"/>
          </a:solidFill>
          <a:latin typeface="+mn-lt"/>
          <a:ea typeface="+mn-ea"/>
          <a:cs typeface="+mn-cs"/>
        </a:defRPr>
      </a:lvl1pPr>
      <a:lvl2pPr marL="3007919" indent="-1105853" algn="l" rtl="0" eaLnBrk="1" latinLnBrk="0" hangingPunct="1">
        <a:spcBef>
          <a:spcPts val="1567"/>
        </a:spcBef>
        <a:buClr>
          <a:schemeClr val="accent1"/>
        </a:buClr>
        <a:buFont typeface="Verdana"/>
        <a:buChar char="◦"/>
        <a:defRPr kumimoji="0" sz="11100" kern="1200">
          <a:solidFill>
            <a:schemeClr val="tx1"/>
          </a:solidFill>
          <a:latin typeface="+mn-lt"/>
          <a:ea typeface="+mn-ea"/>
          <a:cs typeface="+mn-cs"/>
        </a:defRPr>
      </a:lvl2pPr>
      <a:lvl3pPr marL="4158005" indent="-1105853" algn="l" rtl="0" eaLnBrk="1" latinLnBrk="0" hangingPunct="1">
        <a:spcBef>
          <a:spcPts val="1693"/>
        </a:spcBef>
        <a:buClr>
          <a:schemeClr val="accent2"/>
        </a:buClr>
        <a:buSzPct val="100000"/>
        <a:buFont typeface="Wingdings 2"/>
        <a:buChar char=""/>
        <a:defRPr kumimoji="0" sz="10200" kern="1200">
          <a:solidFill>
            <a:schemeClr val="tx1"/>
          </a:solidFill>
          <a:latin typeface="+mn-lt"/>
          <a:ea typeface="+mn-ea"/>
          <a:cs typeface="+mn-cs"/>
        </a:defRPr>
      </a:lvl3pPr>
      <a:lvl4pPr marL="5529263" indent="-1105853" algn="l" rtl="0" eaLnBrk="1" latinLnBrk="0" hangingPunct="1">
        <a:spcBef>
          <a:spcPts val="1693"/>
        </a:spcBef>
        <a:buClr>
          <a:schemeClr val="accent2"/>
        </a:buClr>
        <a:buFont typeface="Wingdings 2"/>
        <a:buChar char=""/>
        <a:defRPr kumimoji="0" sz="9200" kern="1200">
          <a:solidFill>
            <a:schemeClr val="tx1"/>
          </a:solidFill>
          <a:latin typeface="+mn-lt"/>
          <a:ea typeface="+mn-ea"/>
          <a:cs typeface="+mn-cs"/>
        </a:defRPr>
      </a:lvl4pPr>
      <a:lvl5pPr marL="6635115" indent="-1105853" algn="l" rtl="0" eaLnBrk="1" latinLnBrk="0" hangingPunct="1">
        <a:spcBef>
          <a:spcPts val="1693"/>
        </a:spcBef>
        <a:buClr>
          <a:schemeClr val="accent2"/>
        </a:buClr>
        <a:buFont typeface="Wingdings 2"/>
        <a:buChar char=""/>
        <a:defRPr kumimoji="0" sz="8700" kern="1200">
          <a:solidFill>
            <a:schemeClr val="tx1"/>
          </a:solidFill>
          <a:latin typeface="+mn-lt"/>
          <a:ea typeface="+mn-ea"/>
          <a:cs typeface="+mn-cs"/>
        </a:defRPr>
      </a:lvl5pPr>
      <a:lvl6pPr marL="7740968" indent="-1105853" algn="l" rtl="0" eaLnBrk="1" latinLnBrk="0" hangingPunct="1">
        <a:spcBef>
          <a:spcPts val="1693"/>
        </a:spcBef>
        <a:buClr>
          <a:schemeClr val="accent3"/>
        </a:buClr>
        <a:buFont typeface="Wingdings 2"/>
        <a:buChar char=""/>
        <a:defRPr kumimoji="0" sz="8700" kern="1200">
          <a:solidFill>
            <a:schemeClr val="tx1"/>
          </a:solidFill>
          <a:latin typeface="+mn-lt"/>
          <a:ea typeface="+mn-ea"/>
          <a:cs typeface="+mn-cs"/>
        </a:defRPr>
      </a:lvl6pPr>
      <a:lvl7pPr marL="8846820" indent="-1105853" algn="l" rtl="0" eaLnBrk="1" latinLnBrk="0" hangingPunct="1">
        <a:spcBef>
          <a:spcPts val="1693"/>
        </a:spcBef>
        <a:buClr>
          <a:schemeClr val="accent3"/>
        </a:buClr>
        <a:buFont typeface="Wingdings 2"/>
        <a:buChar char=""/>
        <a:defRPr kumimoji="0" sz="7700" kern="1200">
          <a:solidFill>
            <a:schemeClr val="tx1"/>
          </a:solidFill>
          <a:latin typeface="+mn-lt"/>
          <a:ea typeface="+mn-ea"/>
          <a:cs typeface="+mn-cs"/>
        </a:defRPr>
      </a:lvl7pPr>
      <a:lvl8pPr marL="9952673" indent="-1105853" algn="l" rtl="0" eaLnBrk="1" latinLnBrk="0" hangingPunct="1">
        <a:spcBef>
          <a:spcPts val="1693"/>
        </a:spcBef>
        <a:buClr>
          <a:schemeClr val="accent3"/>
        </a:buClr>
        <a:buFont typeface="Wingdings 2"/>
        <a:buChar char=""/>
        <a:defRPr kumimoji="0" sz="7700" kern="1200">
          <a:solidFill>
            <a:schemeClr val="tx1"/>
          </a:solidFill>
          <a:latin typeface="+mn-lt"/>
          <a:ea typeface="+mn-ea"/>
          <a:cs typeface="+mn-cs"/>
        </a:defRPr>
      </a:lvl8pPr>
      <a:lvl9pPr marL="11058525" indent="-1105853" algn="l" rtl="0" eaLnBrk="1" latinLnBrk="0" hangingPunct="1">
        <a:spcBef>
          <a:spcPts val="1693"/>
        </a:spcBef>
        <a:buClr>
          <a:schemeClr val="accent3"/>
        </a:buClr>
        <a:buFont typeface="Wingdings 2"/>
        <a:buChar char=""/>
        <a:defRPr kumimoji="0" sz="77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2211705" algn="l" rtl="0" eaLnBrk="1" latinLnBrk="0" hangingPunct="1">
        <a:defRPr kumimoji="0" kern="1200">
          <a:solidFill>
            <a:schemeClr val="tx1"/>
          </a:solidFill>
          <a:latin typeface="+mn-lt"/>
          <a:ea typeface="+mn-ea"/>
          <a:cs typeface="+mn-cs"/>
        </a:defRPr>
      </a:lvl2pPr>
      <a:lvl3pPr marL="4423410" algn="l" rtl="0" eaLnBrk="1" latinLnBrk="0" hangingPunct="1">
        <a:defRPr kumimoji="0" kern="1200">
          <a:solidFill>
            <a:schemeClr val="tx1"/>
          </a:solidFill>
          <a:latin typeface="+mn-lt"/>
          <a:ea typeface="+mn-ea"/>
          <a:cs typeface="+mn-cs"/>
        </a:defRPr>
      </a:lvl3pPr>
      <a:lvl4pPr marL="6635115" algn="l" rtl="0" eaLnBrk="1" latinLnBrk="0" hangingPunct="1">
        <a:defRPr kumimoji="0" kern="1200">
          <a:solidFill>
            <a:schemeClr val="tx1"/>
          </a:solidFill>
          <a:latin typeface="+mn-lt"/>
          <a:ea typeface="+mn-ea"/>
          <a:cs typeface="+mn-cs"/>
        </a:defRPr>
      </a:lvl4pPr>
      <a:lvl5pPr marL="8846820" algn="l" rtl="0" eaLnBrk="1" latinLnBrk="0" hangingPunct="1">
        <a:defRPr kumimoji="0" kern="1200">
          <a:solidFill>
            <a:schemeClr val="tx1"/>
          </a:solidFill>
          <a:latin typeface="+mn-lt"/>
          <a:ea typeface="+mn-ea"/>
          <a:cs typeface="+mn-cs"/>
        </a:defRPr>
      </a:lvl5pPr>
      <a:lvl6pPr marL="11058525" algn="l" rtl="0" eaLnBrk="1" latinLnBrk="0" hangingPunct="1">
        <a:defRPr kumimoji="0" kern="1200">
          <a:solidFill>
            <a:schemeClr val="tx1"/>
          </a:solidFill>
          <a:latin typeface="+mn-lt"/>
          <a:ea typeface="+mn-ea"/>
          <a:cs typeface="+mn-cs"/>
        </a:defRPr>
      </a:lvl6pPr>
      <a:lvl7pPr marL="13270230" algn="l" rtl="0" eaLnBrk="1" latinLnBrk="0" hangingPunct="1">
        <a:defRPr kumimoji="0" kern="1200">
          <a:solidFill>
            <a:schemeClr val="tx1"/>
          </a:solidFill>
          <a:latin typeface="+mn-lt"/>
          <a:ea typeface="+mn-ea"/>
          <a:cs typeface="+mn-cs"/>
        </a:defRPr>
      </a:lvl7pPr>
      <a:lvl8pPr marL="15481935" algn="l" rtl="0" eaLnBrk="1" latinLnBrk="0" hangingPunct="1">
        <a:defRPr kumimoji="0" kern="1200">
          <a:solidFill>
            <a:schemeClr val="tx1"/>
          </a:solidFill>
          <a:latin typeface="+mn-lt"/>
          <a:ea typeface="+mn-ea"/>
          <a:cs typeface="+mn-cs"/>
        </a:defRPr>
      </a:lvl8pPr>
      <a:lvl9pPr marL="1769364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atmosphere-upatras.gr/solarmaps" TargetMode="External"/><Relationship Id="rId7"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hyperlink" Target="https://solargis.com/maps-and-gis-data/download/greece" TargetMode="Externa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8" descr="C:\Users\ΓΙΩΡΓΟΣ\Desktop\3rdhfcarousel.png"/>
          <p:cNvPicPr>
            <a:picLocks noChangeAspect="1" noChangeArrowheads="1"/>
          </p:cNvPicPr>
          <p:nvPr/>
        </p:nvPicPr>
        <p:blipFill>
          <a:blip r:embed="rId2"/>
          <a:srcRect r="83231" b="73969"/>
          <a:stretch>
            <a:fillRect/>
          </a:stretch>
        </p:blipFill>
        <p:spPr bwMode="auto">
          <a:xfrm>
            <a:off x="757079" y="728559"/>
            <a:ext cx="5286412" cy="2766755"/>
          </a:xfrm>
          <a:prstGeom prst="rect">
            <a:avLst/>
          </a:prstGeom>
          <a:noFill/>
          <a:ln w="9525">
            <a:noFill/>
            <a:miter lim="800000"/>
            <a:headEnd/>
            <a:tailEnd/>
          </a:ln>
        </p:spPr>
      </p:pic>
      <p:sp>
        <p:nvSpPr>
          <p:cNvPr id="5" name="Title 4"/>
          <p:cNvSpPr>
            <a:spLocks noGrp="1"/>
          </p:cNvSpPr>
          <p:nvPr>
            <p:ph type="title"/>
          </p:nvPr>
        </p:nvSpPr>
        <p:spPr>
          <a:xfrm>
            <a:off x="8472383" y="2228758"/>
            <a:ext cx="35504686" cy="2500330"/>
          </a:xfrm>
        </p:spPr>
        <p:txBody>
          <a:bodyPr>
            <a:noAutofit/>
          </a:bodyPr>
          <a:lstStyle/>
          <a:p>
            <a:pPr algn="ctr"/>
            <a:r>
              <a:rPr lang="en-US" sz="8000" dirty="0" smtClean="0"/>
              <a:t>High resolution solar atlas for Greece under climate change</a:t>
            </a:r>
            <a:br>
              <a:rPr lang="en-US" sz="8000" dirty="0" smtClean="0"/>
            </a:br>
            <a:r>
              <a:rPr lang="en-US" sz="3600" dirty="0" err="1" smtClean="0"/>
              <a:t>Iason</a:t>
            </a:r>
            <a:r>
              <a:rPr lang="en-US" sz="3600" dirty="0" smtClean="0"/>
              <a:t> </a:t>
            </a:r>
            <a:r>
              <a:rPr lang="en-US" sz="3600" dirty="0" err="1" smtClean="0"/>
              <a:t>Markantonis</a:t>
            </a:r>
            <a:r>
              <a:rPr lang="en-US" sz="3600" b="0" dirty="0" smtClean="0"/>
              <a:t>, Nadia </a:t>
            </a:r>
            <a:r>
              <a:rPr lang="en-US" sz="3600" b="0" dirty="0" err="1" smtClean="0"/>
              <a:t>Politi</a:t>
            </a:r>
            <a:r>
              <a:rPr lang="en-US" sz="3600" b="0" dirty="0" smtClean="0"/>
              <a:t>, </a:t>
            </a:r>
            <a:r>
              <a:rPr lang="en-US" sz="3600" b="0" dirty="0" err="1" smtClean="0"/>
              <a:t>Diamando</a:t>
            </a:r>
            <a:r>
              <a:rPr lang="en-US" sz="3600" b="0" dirty="0" smtClean="0"/>
              <a:t> </a:t>
            </a:r>
            <a:r>
              <a:rPr lang="en-US" sz="3600" b="0" dirty="0" err="1" smtClean="0"/>
              <a:t>Vlachogiannis</a:t>
            </a:r>
            <a:r>
              <a:rPr lang="en-US" sz="3600" b="0" dirty="0" smtClean="0"/>
              <a:t>, </a:t>
            </a:r>
            <a:r>
              <a:rPr lang="en-US" sz="3600" b="0" dirty="0" err="1" smtClean="0"/>
              <a:t>Nikolaos</a:t>
            </a:r>
            <a:r>
              <a:rPr lang="en-US" sz="3600" b="0" dirty="0" smtClean="0"/>
              <a:t> </a:t>
            </a:r>
            <a:r>
              <a:rPr lang="en-US" sz="3600" b="0" dirty="0" err="1" smtClean="0"/>
              <a:t>Gounaris</a:t>
            </a:r>
            <a:r>
              <a:rPr lang="en-US" sz="3600" b="0" dirty="0" smtClean="0"/>
              <a:t>, </a:t>
            </a:r>
            <a:r>
              <a:rPr lang="en-US" sz="3600" b="0" dirty="0" err="1" smtClean="0"/>
              <a:t>Stylianos</a:t>
            </a:r>
            <a:r>
              <a:rPr lang="en-US" sz="3600" b="0" dirty="0" smtClean="0"/>
              <a:t> </a:t>
            </a:r>
            <a:r>
              <a:rPr lang="en-US" sz="3600" b="0" dirty="0" err="1" smtClean="0"/>
              <a:t>Karozis</a:t>
            </a:r>
            <a:r>
              <a:rPr lang="en-US" sz="3600" b="0" dirty="0" smtClean="0"/>
              <a:t>, and </a:t>
            </a:r>
            <a:r>
              <a:rPr lang="en-US" sz="3600" b="0" dirty="0" err="1" smtClean="0"/>
              <a:t>Athanasios</a:t>
            </a:r>
            <a:r>
              <a:rPr lang="en-US" sz="3600" b="0" dirty="0" smtClean="0"/>
              <a:t> </a:t>
            </a:r>
            <a:r>
              <a:rPr lang="en-US" sz="3600" b="0" dirty="0" err="1" smtClean="0"/>
              <a:t>Sfetsos</a:t>
            </a:r>
            <a:r>
              <a:rPr lang="en-US" sz="3600" b="0" dirty="0" smtClean="0"/>
              <a:t/>
            </a:r>
            <a:br>
              <a:rPr lang="en-US" sz="3600" b="0" dirty="0" smtClean="0"/>
            </a:br>
            <a:r>
              <a:rPr lang="en-US" sz="3600" b="0" dirty="0" smtClean="0"/>
              <a:t>NCSR '</a:t>
            </a:r>
            <a:r>
              <a:rPr lang="en-US" sz="3600" b="0" dirty="0" err="1" smtClean="0"/>
              <a:t>Demokritos</a:t>
            </a:r>
            <a:r>
              <a:rPr lang="en-US" sz="3600" b="0" dirty="0" smtClean="0"/>
              <a:t>', INRASTES, </a:t>
            </a:r>
            <a:r>
              <a:rPr lang="en-US" sz="3600" b="0" dirty="0" err="1" smtClean="0"/>
              <a:t>Agia</a:t>
            </a:r>
            <a:r>
              <a:rPr lang="en-US" sz="3600" b="0" dirty="0" smtClean="0"/>
              <a:t> </a:t>
            </a:r>
            <a:r>
              <a:rPr lang="en-US" sz="3600" b="0" dirty="0" err="1" smtClean="0"/>
              <a:t>Paraskevi</a:t>
            </a:r>
            <a:r>
              <a:rPr lang="en-US" sz="3600" b="0" dirty="0" smtClean="0"/>
              <a:t>, Greece (jasonm@ipta.demokritos.gr)</a:t>
            </a:r>
            <a:r>
              <a:rPr lang="en-US" sz="9600" b="0" dirty="0" smtClean="0"/>
              <a:t/>
            </a:r>
            <a:br>
              <a:rPr lang="en-US" sz="9600" b="0" dirty="0" smtClean="0"/>
            </a:br>
            <a:r>
              <a:rPr lang="en-US" sz="8000" dirty="0" smtClean="0"/>
              <a:t/>
            </a:r>
            <a:br>
              <a:rPr lang="en-US" sz="8000" dirty="0" smtClean="0"/>
            </a:br>
            <a:endParaRPr lang="el-GR" sz="8000" dirty="0"/>
          </a:p>
        </p:txBody>
      </p:sp>
      <p:sp>
        <p:nvSpPr>
          <p:cNvPr id="7" name="AutoShape 68"/>
          <p:cNvSpPr>
            <a:spLocks noChangeArrowheads="1"/>
          </p:cNvSpPr>
          <p:nvPr/>
        </p:nvSpPr>
        <p:spPr bwMode="auto">
          <a:xfrm>
            <a:off x="614203" y="3871832"/>
            <a:ext cx="45491400" cy="685800"/>
          </a:xfrm>
          <a:prstGeom prst="roundRect">
            <a:avLst>
              <a:gd name="adj" fmla="val 16667"/>
            </a:avLst>
          </a:prstGeom>
          <a:solidFill>
            <a:srgbClr val="004384"/>
          </a:solidFill>
          <a:ln w="25400">
            <a:noFill/>
            <a:round/>
            <a:headEnd/>
            <a:tailEnd/>
          </a:ln>
          <a:effectLst>
            <a:outerShdw blurRad="63500" dist="38100" dir="2700000" algn="tl" rotWithShape="0">
              <a:schemeClr val="accent2">
                <a:alpha val="39998"/>
              </a:schemeClr>
            </a:outerShdw>
          </a:effectLst>
        </p:spPr>
        <p:txBody>
          <a:bodyPr wrap="none" lIns="182441" tIns="91221" rIns="182441" bIns="91221" anchor="ctr"/>
          <a:lstStyle/>
          <a:p>
            <a:pPr algn="ctr">
              <a:defRPr/>
            </a:pPr>
            <a:r>
              <a:rPr lang="en-US" sz="4000" b="1" dirty="0" smtClean="0">
                <a:solidFill>
                  <a:schemeClr val="bg1"/>
                </a:solidFill>
                <a:latin typeface="+mj-lt"/>
                <a:ea typeface="ＭＳ Ｐゴシック" charset="0"/>
                <a:cs typeface="ＭＳ Ｐゴシック" charset="0"/>
              </a:rPr>
              <a:t> </a:t>
            </a:r>
            <a:r>
              <a:rPr lang="en-US" sz="4000" b="1" dirty="0">
                <a:solidFill>
                  <a:schemeClr val="bg1"/>
                </a:solidFill>
                <a:latin typeface="+mj-lt"/>
                <a:ea typeface="ＭＳ Ｐゴシック" charset="0"/>
                <a:cs typeface="ＭＳ Ｐゴシック" charset="0"/>
              </a:rPr>
              <a:t>Abstract</a:t>
            </a:r>
          </a:p>
        </p:txBody>
      </p:sp>
      <p:sp>
        <p:nvSpPr>
          <p:cNvPr id="8" name="Rectangle 7"/>
          <p:cNvSpPr/>
          <p:nvPr/>
        </p:nvSpPr>
        <p:spPr>
          <a:xfrm>
            <a:off x="614203" y="5014840"/>
            <a:ext cx="45363130" cy="3539430"/>
          </a:xfrm>
          <a:prstGeom prst="rect">
            <a:avLst/>
          </a:prstGeom>
        </p:spPr>
        <p:txBody>
          <a:bodyPr wrap="square">
            <a:spAutoFit/>
          </a:bodyPr>
          <a:lstStyle/>
          <a:p>
            <a:r>
              <a:rPr lang="en-US" sz="3200" dirty="0"/>
              <a:t>Renewable energy (RE) is considered as the most attractive and climate friendly source of energy to mitigate GHG effects. Due to the inherent, “non stationary” nature of climate, it is of paramount importance to be able make risk-informed decisions considering also the future conditions when installing / operating RES in Greece. As the amount of solar energy falling on the earth’s surface is highly influenced by local and large scale atmospheric movement conditions, high resolution simulations should be used to calculate </a:t>
            </a:r>
            <a:r>
              <a:rPr lang="en-US" sz="3200" dirty="0" smtClean="0"/>
              <a:t>it. The </a:t>
            </a:r>
            <a:r>
              <a:rPr lang="en-US" sz="3200" dirty="0"/>
              <a:t>aim of this research is to generate a climatology atlas of mean yearly and seasonal values for the GHI for the “historic time period” 1980-2009 and compare it against future values in 2020-2050. The current study employs high resolution downscaled climate model data to generate future solar radiation atlases for Greece based on RCP4.5 and RCP8.5 scenarios. Greece is a country with high potential in renewable solar energy. Several studies have mentioned the high amount of sunshine hours in most parts of the country, (e.g. </a:t>
            </a:r>
            <a:r>
              <a:rPr lang="en-US" sz="3200" dirty="0" err="1"/>
              <a:t>Matzarakis</a:t>
            </a:r>
            <a:r>
              <a:rPr lang="en-US" sz="3200" dirty="0"/>
              <a:t> &amp; </a:t>
            </a:r>
            <a:r>
              <a:rPr lang="en-US" sz="3200" dirty="0" err="1"/>
              <a:t>Katsoulis</a:t>
            </a:r>
            <a:r>
              <a:rPr lang="en-US" sz="3200" dirty="0"/>
              <a:t>, 2006</a:t>
            </a:r>
            <a:r>
              <a:rPr lang="en-US" sz="3200" baseline="30000" dirty="0"/>
              <a:t>1</a:t>
            </a:r>
            <a:r>
              <a:rPr lang="en-US" sz="3200" dirty="0"/>
              <a:t>, HNMS</a:t>
            </a:r>
            <a:r>
              <a:rPr lang="en-US" sz="3200" baseline="30000" dirty="0"/>
              <a:t>2</a:t>
            </a:r>
            <a:r>
              <a:rPr lang="en-US" sz="3200" dirty="0" smtClean="0"/>
              <a:t>). The </a:t>
            </a:r>
            <a:r>
              <a:rPr lang="en-US" sz="3200" dirty="0"/>
              <a:t>data for both historic and future period analyses are produced from WRF 5km downscaled model output with temporal resolution of 6 hours, using as input ERA-INTERIM and EC-EARTH input data, respectively. The study that has produced the atmospheric model dataset is described in </a:t>
            </a:r>
            <a:r>
              <a:rPr lang="en-US" sz="3200" dirty="0" err="1"/>
              <a:t>Politi</a:t>
            </a:r>
            <a:r>
              <a:rPr lang="en-US" sz="3200" dirty="0"/>
              <a:t>, et al. (2018)</a:t>
            </a:r>
            <a:r>
              <a:rPr lang="en-US" sz="3200" baseline="30000" dirty="0"/>
              <a:t>3</a:t>
            </a:r>
            <a:r>
              <a:rPr lang="en-US" sz="3200" dirty="0"/>
              <a:t>. We explore </a:t>
            </a:r>
            <a:r>
              <a:rPr lang="en-US" sz="3200" dirty="0" err="1"/>
              <a:t>spatio</a:t>
            </a:r>
            <a:r>
              <a:rPr lang="en-US" sz="3200" dirty="0"/>
              <a:t>-temporal changes of the GHI climatology and identify those areas which will exhibit considerable changes in the future.</a:t>
            </a:r>
          </a:p>
        </p:txBody>
      </p:sp>
      <p:sp>
        <p:nvSpPr>
          <p:cNvPr id="11" name="AutoShape 68"/>
          <p:cNvSpPr>
            <a:spLocks noChangeArrowheads="1"/>
          </p:cNvSpPr>
          <p:nvPr/>
        </p:nvSpPr>
        <p:spPr bwMode="auto">
          <a:xfrm>
            <a:off x="399889" y="8872492"/>
            <a:ext cx="14946313" cy="738188"/>
          </a:xfrm>
          <a:prstGeom prst="roundRect">
            <a:avLst>
              <a:gd name="adj" fmla="val 16667"/>
            </a:avLst>
          </a:prstGeom>
          <a:solidFill>
            <a:srgbClr val="004384"/>
          </a:solidFill>
          <a:ln w="25400">
            <a:noFill/>
            <a:round/>
            <a:headEnd/>
            <a:tailEnd/>
          </a:ln>
          <a:effectLst>
            <a:outerShdw blurRad="63500" dist="38100" dir="2700000" algn="tl" rotWithShape="0">
              <a:schemeClr val="accent2">
                <a:alpha val="39998"/>
              </a:schemeClr>
            </a:outerShdw>
          </a:effectLst>
        </p:spPr>
        <p:txBody>
          <a:bodyPr wrap="none" lIns="182441" tIns="91221" rIns="182441" bIns="91221" anchor="ctr"/>
          <a:lstStyle/>
          <a:p>
            <a:pPr algn="ctr">
              <a:defRPr/>
            </a:pPr>
            <a:r>
              <a:rPr lang="en-US" sz="4000" b="1" dirty="0" smtClean="0">
                <a:solidFill>
                  <a:schemeClr val="bg1"/>
                </a:solidFill>
                <a:latin typeface="+mj-lt"/>
                <a:ea typeface="ＭＳ Ｐゴシック" charset="0"/>
                <a:cs typeface="ＭＳ Ｐゴシック" charset="0"/>
              </a:rPr>
              <a:t> </a:t>
            </a:r>
            <a:r>
              <a:rPr lang="en-US" sz="4000" b="1" dirty="0">
                <a:solidFill>
                  <a:schemeClr val="bg1"/>
                </a:solidFill>
                <a:latin typeface="+mj-lt"/>
                <a:ea typeface="ＭＳ Ｐゴシック" charset="0"/>
                <a:cs typeface="ＭＳ Ｐゴシック" charset="0"/>
              </a:rPr>
              <a:t>Objectives-area of study</a:t>
            </a:r>
          </a:p>
        </p:txBody>
      </p:sp>
      <p:sp>
        <p:nvSpPr>
          <p:cNvPr id="12" name="TextBox 11"/>
          <p:cNvSpPr txBox="1"/>
          <p:nvPr/>
        </p:nvSpPr>
        <p:spPr>
          <a:xfrm flipH="1">
            <a:off x="471327" y="9658310"/>
            <a:ext cx="15001981" cy="2554545"/>
          </a:xfrm>
          <a:prstGeom prst="rect">
            <a:avLst/>
          </a:prstGeom>
          <a:noFill/>
        </p:spPr>
        <p:txBody>
          <a:bodyPr wrap="square" rtlCol="0">
            <a:spAutoFit/>
          </a:bodyPr>
          <a:lstStyle/>
          <a:p>
            <a:r>
              <a:rPr lang="en-US" sz="3200" dirty="0" smtClean="0"/>
              <a:t>The objective of this study is to compare</a:t>
            </a:r>
          </a:p>
          <a:p>
            <a:pPr>
              <a:buFont typeface="Arial" pitchFamily="34" charset="0"/>
              <a:buChar char="•"/>
            </a:pPr>
            <a:r>
              <a:rPr lang="en-US" sz="3200" dirty="0" smtClean="0"/>
              <a:t> solar energy estimates of the NCSRD high resolution climate model and existing works</a:t>
            </a:r>
          </a:p>
          <a:p>
            <a:pPr>
              <a:buFont typeface="Arial" pitchFamily="34" charset="0"/>
              <a:buChar char="•"/>
            </a:pPr>
            <a:r>
              <a:rPr lang="en-US" sz="3200" dirty="0" smtClean="0"/>
              <a:t> the difference between WRF(EC-EARTH) and WRF(ERA-Interim)</a:t>
            </a:r>
            <a:r>
              <a:rPr lang="el-GR" sz="3200" dirty="0" smtClean="0"/>
              <a:t> </a:t>
            </a:r>
            <a:r>
              <a:rPr lang="en-US" sz="3200" dirty="0" smtClean="0"/>
              <a:t>forcing models for the historic period 1980-2004. </a:t>
            </a:r>
            <a:endParaRPr lang="el-GR" sz="3200" dirty="0"/>
          </a:p>
        </p:txBody>
      </p:sp>
      <p:sp>
        <p:nvSpPr>
          <p:cNvPr id="13" name="AutoShape 75"/>
          <p:cNvSpPr>
            <a:spLocks noChangeArrowheads="1"/>
          </p:cNvSpPr>
          <p:nvPr/>
        </p:nvSpPr>
        <p:spPr bwMode="auto">
          <a:xfrm>
            <a:off x="1042831" y="29089446"/>
            <a:ext cx="44856400" cy="1174750"/>
          </a:xfrm>
          <a:prstGeom prst="roundRect">
            <a:avLst>
              <a:gd name="adj" fmla="val 16667"/>
            </a:avLst>
          </a:prstGeom>
          <a:solidFill>
            <a:srgbClr val="004384">
              <a:alpha val="85097"/>
            </a:srgbClr>
          </a:solidFill>
          <a:ln>
            <a:noFill/>
          </a:ln>
          <a:effectLst>
            <a:outerShdw blurRad="63500" dist="38100" dir="2700000" algn="tl" rotWithShape="0">
              <a:srgbClr val="000000">
                <a:alpha val="39998"/>
              </a:srgbClr>
            </a:outerShdw>
          </a:effectLst>
        </p:spPr>
        <p:txBody>
          <a:bodyPr wrap="none" lIns="182441" tIns="91221" rIns="182441" bIns="91221"/>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pPr algn="ctr">
              <a:defRPr/>
            </a:pPr>
            <a:r>
              <a:rPr lang="en-US" altLang="en-US" sz="4000" b="1" i="1" dirty="0" smtClean="0">
                <a:solidFill>
                  <a:schemeClr val="bg1"/>
                </a:solidFill>
                <a:latin typeface="+mj-lt"/>
              </a:rPr>
              <a:t>European Geosciences Union General Assembly 2020– Vienna, Austria –  4-8 May, 2020</a:t>
            </a:r>
            <a:endParaRPr lang="en-US" altLang="en-US" sz="4000" b="1" dirty="0">
              <a:solidFill>
                <a:schemeClr val="bg1"/>
              </a:solidFill>
              <a:latin typeface="+mj-lt"/>
            </a:endParaRPr>
          </a:p>
        </p:txBody>
      </p:sp>
      <p:sp>
        <p:nvSpPr>
          <p:cNvPr id="14" name="AutoShape 68"/>
          <p:cNvSpPr>
            <a:spLocks noChangeArrowheads="1"/>
          </p:cNvSpPr>
          <p:nvPr/>
        </p:nvSpPr>
        <p:spPr bwMode="auto">
          <a:xfrm>
            <a:off x="15973373" y="8872492"/>
            <a:ext cx="30037087" cy="738187"/>
          </a:xfrm>
          <a:prstGeom prst="roundRect">
            <a:avLst>
              <a:gd name="adj" fmla="val 16667"/>
            </a:avLst>
          </a:prstGeom>
          <a:solidFill>
            <a:srgbClr val="004384"/>
          </a:solidFill>
          <a:ln w="25400">
            <a:noFill/>
            <a:round/>
            <a:headEnd/>
            <a:tailEnd/>
          </a:ln>
          <a:effectLst>
            <a:outerShdw blurRad="63500" dist="38100" dir="2700000" algn="tl" rotWithShape="0">
              <a:schemeClr val="accent2">
                <a:alpha val="39998"/>
              </a:schemeClr>
            </a:outerShdw>
          </a:effectLst>
        </p:spPr>
        <p:txBody>
          <a:bodyPr wrap="none" lIns="182441" tIns="91221" rIns="182441" bIns="91221" anchor="ctr"/>
          <a:lstStyle/>
          <a:p>
            <a:pPr algn="ctr">
              <a:defRPr/>
            </a:pPr>
            <a:r>
              <a:rPr lang="en-US" sz="4000" b="1" dirty="0" smtClean="0">
                <a:solidFill>
                  <a:schemeClr val="bg1"/>
                </a:solidFill>
                <a:latin typeface="+mj-lt"/>
                <a:ea typeface="ＭＳ Ｐゴシック" charset="0"/>
                <a:cs typeface="ＭＳ Ｐゴシック" charset="0"/>
              </a:rPr>
              <a:t> </a:t>
            </a:r>
            <a:r>
              <a:rPr lang="en-US" sz="4000" b="1" dirty="0">
                <a:solidFill>
                  <a:schemeClr val="bg1"/>
                </a:solidFill>
                <a:latin typeface="+mj-lt"/>
                <a:ea typeface="ＭＳ Ｐゴシック" charset="0"/>
                <a:cs typeface="ＭＳ Ｐゴシック" charset="0"/>
              </a:rPr>
              <a:t>Methods-models</a:t>
            </a:r>
          </a:p>
        </p:txBody>
      </p:sp>
      <p:sp>
        <p:nvSpPr>
          <p:cNvPr id="16" name="TextBox 15"/>
          <p:cNvSpPr txBox="1"/>
          <p:nvPr/>
        </p:nvSpPr>
        <p:spPr>
          <a:xfrm>
            <a:off x="16044811" y="10015500"/>
            <a:ext cx="29932522" cy="1569660"/>
          </a:xfrm>
          <a:prstGeom prst="rect">
            <a:avLst/>
          </a:prstGeom>
          <a:noFill/>
        </p:spPr>
        <p:txBody>
          <a:bodyPr wrap="square" rtlCol="0">
            <a:spAutoFit/>
          </a:bodyPr>
          <a:lstStyle/>
          <a:p>
            <a:r>
              <a:rPr lang="en-US" sz="3200" dirty="0" smtClean="0"/>
              <a:t>1. We obtain the data from the dynamical downscaling of WRF model (</a:t>
            </a:r>
            <a:r>
              <a:rPr lang="en-US" sz="3200" dirty="0" err="1" smtClean="0"/>
              <a:t>Politi</a:t>
            </a:r>
            <a:r>
              <a:rPr lang="en-US" sz="3200" dirty="0" smtClean="0"/>
              <a:t>, et al. 2018) at  6 hour </a:t>
            </a:r>
            <a:r>
              <a:rPr lang="en-US" sz="3200" smtClean="0"/>
              <a:t>temporal </a:t>
            </a:r>
            <a:r>
              <a:rPr lang="en-US" sz="3200" smtClean="0"/>
              <a:t>resolution</a:t>
            </a:r>
            <a:r>
              <a:rPr lang="en-US" sz="3200" smtClean="0"/>
              <a:t> </a:t>
            </a:r>
            <a:r>
              <a:rPr lang="en-US" sz="3200" dirty="0" smtClean="0"/>
              <a:t>and 5km grid space.</a:t>
            </a:r>
          </a:p>
          <a:p>
            <a:r>
              <a:rPr lang="en-US" sz="3200" dirty="0" smtClean="0"/>
              <a:t>2. We transform output into seasonal and annual GHI values in kWh/m2.</a:t>
            </a:r>
          </a:p>
          <a:p>
            <a:r>
              <a:rPr lang="en-US" sz="3200" dirty="0" smtClean="0"/>
              <a:t>3. We project annual and seasonal GHI in the historic (1980-2004) and future (2020-2044) under RCP 4.5 and RCP 8.5 scenarios.</a:t>
            </a:r>
          </a:p>
        </p:txBody>
      </p:sp>
      <p:sp>
        <p:nvSpPr>
          <p:cNvPr id="17" name="AutoShape 68"/>
          <p:cNvSpPr>
            <a:spLocks noChangeArrowheads="1"/>
          </p:cNvSpPr>
          <p:nvPr/>
        </p:nvSpPr>
        <p:spPr bwMode="auto">
          <a:xfrm>
            <a:off x="399889" y="12444392"/>
            <a:ext cx="45363130" cy="836613"/>
          </a:xfrm>
          <a:prstGeom prst="roundRect">
            <a:avLst>
              <a:gd name="adj" fmla="val 16667"/>
            </a:avLst>
          </a:prstGeom>
          <a:solidFill>
            <a:srgbClr val="004384"/>
          </a:solidFill>
          <a:ln w="25400">
            <a:noFill/>
            <a:round/>
            <a:headEnd/>
            <a:tailEnd/>
          </a:ln>
          <a:effectLst>
            <a:outerShdw blurRad="63500" dist="38100" dir="2700000" algn="tl" rotWithShape="0">
              <a:schemeClr val="accent2">
                <a:alpha val="39998"/>
              </a:schemeClr>
            </a:outerShdw>
          </a:effectLst>
        </p:spPr>
        <p:txBody>
          <a:bodyPr wrap="none" lIns="182441" tIns="91221" rIns="182441" bIns="91221" anchor="ctr"/>
          <a:lstStyle/>
          <a:p>
            <a:pPr algn="ctr">
              <a:defRPr/>
            </a:pPr>
            <a:r>
              <a:rPr lang="en-US" sz="4000" b="1" dirty="0" smtClean="0">
                <a:solidFill>
                  <a:schemeClr val="bg1"/>
                </a:solidFill>
                <a:latin typeface="+mj-lt"/>
                <a:ea typeface="ＭＳ Ｐゴシック" charset="0"/>
                <a:cs typeface="ＭＳ Ｐゴシック" charset="0"/>
              </a:rPr>
              <a:t> </a:t>
            </a:r>
            <a:r>
              <a:rPr lang="en-US" sz="4000" b="1" dirty="0">
                <a:solidFill>
                  <a:schemeClr val="bg1"/>
                </a:solidFill>
                <a:latin typeface="+mj-lt"/>
                <a:ea typeface="ＭＳ Ｐゴシック" charset="0"/>
                <a:cs typeface="ＭＳ Ｐゴシック" charset="0"/>
              </a:rPr>
              <a:t>Results</a:t>
            </a:r>
          </a:p>
        </p:txBody>
      </p:sp>
      <p:sp>
        <p:nvSpPr>
          <p:cNvPr id="21" name="TextBox 20"/>
          <p:cNvSpPr txBox="1"/>
          <p:nvPr/>
        </p:nvSpPr>
        <p:spPr>
          <a:xfrm>
            <a:off x="30546725" y="18230870"/>
            <a:ext cx="14001848" cy="2000548"/>
          </a:xfrm>
          <a:prstGeom prst="rect">
            <a:avLst/>
          </a:prstGeom>
          <a:noFill/>
        </p:spPr>
        <p:txBody>
          <a:bodyPr wrap="square" rtlCol="0">
            <a:spAutoFit/>
          </a:bodyPr>
          <a:lstStyle/>
          <a:p>
            <a:r>
              <a:rPr lang="en-US" sz="2000" b="1" dirty="0" smtClean="0"/>
              <a:t>Comparison of Annual GHI sum with other works</a:t>
            </a:r>
          </a:p>
          <a:p>
            <a:r>
              <a:rPr lang="en-US" sz="2000" dirty="0" smtClean="0"/>
              <a:t>Left: NSCR “</a:t>
            </a:r>
            <a:r>
              <a:rPr lang="en-US" sz="2000" dirty="0" err="1" smtClean="0"/>
              <a:t>Demokritos</a:t>
            </a:r>
            <a:r>
              <a:rPr lang="en-US" sz="2000" dirty="0" smtClean="0"/>
              <a:t>” results using EC-Earth for the period 1980-2004</a:t>
            </a:r>
          </a:p>
          <a:p>
            <a:r>
              <a:rPr lang="en-US" sz="2000" dirty="0" smtClean="0"/>
              <a:t>Centre: Results from Laboratory of Atmosphere Physics of University of </a:t>
            </a:r>
            <a:r>
              <a:rPr lang="en-US" sz="2000" dirty="0" err="1" smtClean="0"/>
              <a:t>Patras</a:t>
            </a:r>
            <a:r>
              <a:rPr lang="en-US" sz="2000" dirty="0" smtClean="0"/>
              <a:t> for the period 2002-2012</a:t>
            </a:r>
          </a:p>
          <a:p>
            <a:r>
              <a:rPr lang="en-US" sz="2000" dirty="0" smtClean="0">
                <a:hlinkClick r:id="rId3"/>
              </a:rPr>
              <a:t>https://www.atmosphere-upatras.gr/solarmaps</a:t>
            </a:r>
            <a:endParaRPr lang="en-US" sz="2000" dirty="0" smtClean="0"/>
          </a:p>
          <a:p>
            <a:r>
              <a:rPr lang="en-US" sz="2000" dirty="0" smtClean="0"/>
              <a:t>Right: Results from SOLARGIS for the period 1994-2018</a:t>
            </a:r>
          </a:p>
          <a:p>
            <a:r>
              <a:rPr lang="en-US" sz="2000" dirty="0" smtClean="0">
                <a:hlinkClick r:id="rId4"/>
              </a:rPr>
              <a:t>https://solargis.com/maps-and-gis-data/download/greece</a:t>
            </a:r>
            <a:endParaRPr lang="el-GR" sz="2000" dirty="0"/>
          </a:p>
        </p:txBody>
      </p:sp>
      <p:pic>
        <p:nvPicPr>
          <p:cNvPr id="22" name="Picture 21" descr="ANNUAL_GHISUM_ECEARTH_ERA.jpeg"/>
          <p:cNvPicPr>
            <a:picLocks noChangeAspect="1"/>
          </p:cNvPicPr>
          <p:nvPr/>
        </p:nvPicPr>
        <p:blipFill>
          <a:blip r:embed="rId5"/>
          <a:stretch>
            <a:fillRect/>
          </a:stretch>
        </p:blipFill>
        <p:spPr>
          <a:xfrm>
            <a:off x="399889" y="13730276"/>
            <a:ext cx="14216162" cy="4762500"/>
          </a:xfrm>
          <a:prstGeom prst="rect">
            <a:avLst/>
          </a:prstGeom>
        </p:spPr>
      </p:pic>
      <p:sp>
        <p:nvSpPr>
          <p:cNvPr id="23" name="TextBox 22"/>
          <p:cNvSpPr txBox="1"/>
          <p:nvPr/>
        </p:nvSpPr>
        <p:spPr>
          <a:xfrm>
            <a:off x="399889" y="18659498"/>
            <a:ext cx="14287600" cy="1323439"/>
          </a:xfrm>
          <a:prstGeom prst="rect">
            <a:avLst/>
          </a:prstGeom>
          <a:noFill/>
        </p:spPr>
        <p:txBody>
          <a:bodyPr wrap="square" rtlCol="0">
            <a:spAutoFit/>
          </a:bodyPr>
          <a:lstStyle/>
          <a:p>
            <a:r>
              <a:rPr lang="en-US" sz="2000" b="1" dirty="0" smtClean="0"/>
              <a:t>EC-Earth and ERA-Interim Comparison for the period 1980-2004</a:t>
            </a:r>
          </a:p>
          <a:p>
            <a:pPr marL="457200" indent="-457200">
              <a:buAutoNum type="alphaLcParenBoth"/>
            </a:pPr>
            <a:r>
              <a:rPr lang="en-US" sz="2000" dirty="0" smtClean="0"/>
              <a:t>WRF(EC-Earth) annual GHI sum. </a:t>
            </a:r>
          </a:p>
          <a:p>
            <a:pPr marL="457200" indent="-457200">
              <a:buAutoNum type="alphaLcParenBoth"/>
            </a:pPr>
            <a:r>
              <a:rPr lang="en-US" sz="2000" dirty="0" smtClean="0"/>
              <a:t>WRF(ERA-Interim) annual GHI sum.</a:t>
            </a:r>
          </a:p>
          <a:p>
            <a:pPr marL="457200" indent="-457200">
              <a:buAutoNum type="alphaLcParenBoth"/>
            </a:pPr>
            <a:r>
              <a:rPr lang="en-US" sz="2000" dirty="0" smtClean="0"/>
              <a:t>WRF(</a:t>
            </a:r>
            <a:r>
              <a:rPr lang="en-US" sz="2000" dirty="0" err="1" smtClean="0"/>
              <a:t>ERAInterim</a:t>
            </a:r>
            <a:r>
              <a:rPr lang="en-US" sz="2000" dirty="0" smtClean="0"/>
              <a:t> )– WRF(</a:t>
            </a:r>
            <a:r>
              <a:rPr lang="en-US" sz="2000" dirty="0" err="1" smtClean="0"/>
              <a:t>Ecearth</a:t>
            </a:r>
            <a:r>
              <a:rPr lang="en-US" sz="2000" dirty="0" smtClean="0"/>
              <a:t>) difference.</a:t>
            </a:r>
            <a:endParaRPr lang="el-GR" sz="2000" dirty="0"/>
          </a:p>
        </p:txBody>
      </p:sp>
      <p:sp>
        <p:nvSpPr>
          <p:cNvPr id="24" name="AutoShape 68"/>
          <p:cNvSpPr>
            <a:spLocks noChangeArrowheads="1"/>
          </p:cNvSpPr>
          <p:nvPr/>
        </p:nvSpPr>
        <p:spPr bwMode="auto">
          <a:xfrm>
            <a:off x="30403849" y="20302572"/>
            <a:ext cx="15646400" cy="820737"/>
          </a:xfrm>
          <a:prstGeom prst="roundRect">
            <a:avLst>
              <a:gd name="adj" fmla="val 16667"/>
            </a:avLst>
          </a:prstGeom>
          <a:solidFill>
            <a:srgbClr val="004384"/>
          </a:solidFill>
          <a:ln w="25400">
            <a:noFill/>
            <a:round/>
            <a:headEnd/>
            <a:tailEnd/>
          </a:ln>
          <a:effectLst>
            <a:outerShdw blurRad="63500" dist="38100" dir="2700000" algn="tl" rotWithShape="0">
              <a:schemeClr val="accent2">
                <a:alpha val="39998"/>
              </a:schemeClr>
            </a:outerShdw>
          </a:effectLst>
        </p:spPr>
        <p:txBody>
          <a:bodyPr wrap="none" lIns="182441" tIns="91221" rIns="182441" bIns="91221" anchor="ctr"/>
          <a:lstStyle/>
          <a:p>
            <a:pPr algn="ctr">
              <a:defRPr/>
            </a:pPr>
            <a:r>
              <a:rPr lang="en-US" sz="4000" b="1" dirty="0" smtClean="0">
                <a:solidFill>
                  <a:schemeClr val="bg1"/>
                </a:solidFill>
                <a:latin typeface="+mj-lt"/>
                <a:ea typeface="ＭＳ Ｐゴシック" charset="0"/>
                <a:cs typeface="ＭＳ Ｐゴシック" charset="0"/>
              </a:rPr>
              <a:t> </a:t>
            </a:r>
            <a:r>
              <a:rPr lang="en-US" sz="4000" b="1" dirty="0">
                <a:solidFill>
                  <a:schemeClr val="bg1"/>
                </a:solidFill>
                <a:latin typeface="+mj-lt"/>
                <a:ea typeface="ＭＳ Ｐゴシック" charset="0"/>
                <a:cs typeface="ＭＳ Ｐゴシック" charset="0"/>
              </a:rPr>
              <a:t>Conclusions</a:t>
            </a:r>
          </a:p>
        </p:txBody>
      </p:sp>
      <p:pic>
        <p:nvPicPr>
          <p:cNvPr id="25" name="Picture 24" descr="annualGHIsum_1980_2004_ecearth.jpeg"/>
          <p:cNvPicPr>
            <a:picLocks noChangeAspect="1"/>
          </p:cNvPicPr>
          <p:nvPr/>
        </p:nvPicPr>
        <p:blipFill>
          <a:blip r:embed="rId6"/>
          <a:stretch>
            <a:fillRect/>
          </a:stretch>
        </p:blipFill>
        <p:spPr>
          <a:xfrm>
            <a:off x="30618163" y="13801714"/>
            <a:ext cx="4929222" cy="4313069"/>
          </a:xfrm>
          <a:prstGeom prst="rect">
            <a:avLst/>
          </a:prstGeom>
        </p:spPr>
      </p:pic>
      <p:pic>
        <p:nvPicPr>
          <p:cNvPr id="26" name="Picture 25" descr="GREECE_GHI.jpg"/>
          <p:cNvPicPr>
            <a:picLocks noChangeAspect="1"/>
          </p:cNvPicPr>
          <p:nvPr/>
        </p:nvPicPr>
        <p:blipFill>
          <a:blip r:embed="rId7"/>
          <a:stretch>
            <a:fillRect/>
          </a:stretch>
        </p:blipFill>
        <p:spPr>
          <a:xfrm>
            <a:off x="36476079" y="13873152"/>
            <a:ext cx="4143404" cy="4286280"/>
          </a:xfrm>
          <a:prstGeom prst="rect">
            <a:avLst/>
          </a:prstGeom>
        </p:spPr>
      </p:pic>
      <p:pic>
        <p:nvPicPr>
          <p:cNvPr id="27" name="Picture 1"/>
          <p:cNvPicPr>
            <a:picLocks noChangeAspect="1" noChangeArrowheads="1"/>
          </p:cNvPicPr>
          <p:nvPr/>
        </p:nvPicPr>
        <p:blipFill>
          <a:blip r:embed="rId8"/>
          <a:srcRect/>
          <a:stretch>
            <a:fillRect/>
          </a:stretch>
        </p:blipFill>
        <p:spPr bwMode="auto">
          <a:xfrm>
            <a:off x="41333863" y="13658838"/>
            <a:ext cx="4286280" cy="4357718"/>
          </a:xfrm>
          <a:prstGeom prst="rect">
            <a:avLst/>
          </a:prstGeom>
          <a:noFill/>
          <a:ln w="9525">
            <a:noFill/>
            <a:miter lim="800000"/>
            <a:headEnd/>
            <a:tailEnd/>
          </a:ln>
        </p:spPr>
      </p:pic>
      <p:pic>
        <p:nvPicPr>
          <p:cNvPr id="28" name="Picture 27" descr="ANNUAL_GHIsum_percentdif_.jpeg"/>
          <p:cNvPicPr>
            <a:picLocks noChangeAspect="1"/>
          </p:cNvPicPr>
          <p:nvPr/>
        </p:nvPicPr>
        <p:blipFill>
          <a:blip r:embed="rId9"/>
          <a:stretch>
            <a:fillRect/>
          </a:stretch>
        </p:blipFill>
        <p:spPr>
          <a:xfrm>
            <a:off x="399889" y="20088258"/>
            <a:ext cx="14287600" cy="4762500"/>
          </a:xfrm>
          <a:prstGeom prst="rect">
            <a:avLst/>
          </a:prstGeom>
        </p:spPr>
      </p:pic>
      <p:sp>
        <p:nvSpPr>
          <p:cNvPr id="29" name="TextBox 28"/>
          <p:cNvSpPr txBox="1"/>
          <p:nvPr/>
        </p:nvSpPr>
        <p:spPr>
          <a:xfrm>
            <a:off x="471327" y="24946042"/>
            <a:ext cx="13930410" cy="2246769"/>
          </a:xfrm>
          <a:prstGeom prst="rect">
            <a:avLst/>
          </a:prstGeom>
          <a:noFill/>
        </p:spPr>
        <p:txBody>
          <a:bodyPr wrap="square" rtlCol="0">
            <a:spAutoFit/>
          </a:bodyPr>
          <a:lstStyle/>
          <a:p>
            <a:r>
              <a:rPr lang="en-US" sz="2000" b="1" dirty="0" smtClean="0"/>
              <a:t>EC-Earth past and future  annual GHI comparison</a:t>
            </a:r>
          </a:p>
          <a:p>
            <a:pPr marL="457200" indent="-457200">
              <a:buAutoNum type="alphaLcParenBoth"/>
            </a:pPr>
            <a:r>
              <a:rPr lang="en-US" sz="2000" dirty="0" smtClean="0"/>
              <a:t>WRF(EC-Earth) 1980-2004 annual GHI sum.</a:t>
            </a:r>
          </a:p>
          <a:p>
            <a:pPr marL="457200" indent="-457200">
              <a:buAutoNum type="alphaLcParenBoth"/>
            </a:pPr>
            <a:r>
              <a:rPr lang="en-US" sz="2000" dirty="0" smtClean="0"/>
              <a:t>Percentage difference between future period 2020-2044 scenario RCP 4.5 and the past period 1980-2004</a:t>
            </a:r>
          </a:p>
          <a:p>
            <a:pPr marL="457200" indent="-457200">
              <a:buFontTx/>
              <a:buAutoNum type="alphaLcParenBoth"/>
            </a:pPr>
            <a:r>
              <a:rPr lang="en-US" sz="2000" dirty="0" smtClean="0"/>
              <a:t>Percentage difference between future period 2020-2044 scenario RCP 8.5 and the past period 1980-2004</a:t>
            </a:r>
          </a:p>
          <a:p>
            <a:pPr marL="457200" indent="-457200">
              <a:buAutoNum type="alphaLcParenBoth"/>
            </a:pPr>
            <a:endParaRPr lang="en-US" sz="2000" dirty="0" smtClean="0"/>
          </a:p>
          <a:p>
            <a:endParaRPr lang="en-US" sz="2000" b="1" dirty="0" smtClean="0"/>
          </a:p>
          <a:p>
            <a:r>
              <a:rPr lang="en-US" sz="2000" b="1" dirty="0" smtClean="0"/>
              <a:t> </a:t>
            </a:r>
            <a:endParaRPr lang="el-GR" sz="2000" b="1" dirty="0"/>
          </a:p>
        </p:txBody>
      </p:sp>
      <p:pic>
        <p:nvPicPr>
          <p:cNvPr id="30" name="Picture 29" descr="seasonGHIdperdir.jpeg"/>
          <p:cNvPicPr>
            <a:picLocks noChangeAspect="1"/>
          </p:cNvPicPr>
          <p:nvPr/>
        </p:nvPicPr>
        <p:blipFill>
          <a:blip r:embed="rId10"/>
          <a:stretch>
            <a:fillRect/>
          </a:stretch>
        </p:blipFill>
        <p:spPr>
          <a:xfrm>
            <a:off x="15473307" y="13373086"/>
            <a:ext cx="14287600" cy="12144460"/>
          </a:xfrm>
          <a:prstGeom prst="rect">
            <a:avLst/>
          </a:prstGeom>
        </p:spPr>
      </p:pic>
      <p:sp>
        <p:nvSpPr>
          <p:cNvPr id="31" name="TextBox 30"/>
          <p:cNvSpPr txBox="1"/>
          <p:nvPr/>
        </p:nvSpPr>
        <p:spPr>
          <a:xfrm>
            <a:off x="15687621" y="25660422"/>
            <a:ext cx="14287600" cy="1938992"/>
          </a:xfrm>
          <a:prstGeom prst="rect">
            <a:avLst/>
          </a:prstGeom>
          <a:noFill/>
        </p:spPr>
        <p:txBody>
          <a:bodyPr wrap="square" rtlCol="0">
            <a:spAutoFit/>
          </a:bodyPr>
          <a:lstStyle/>
          <a:p>
            <a:r>
              <a:rPr lang="en-US" sz="2000" b="1" dirty="0" smtClean="0"/>
              <a:t>EC-Earth past and future  seasonal GHI comparison</a:t>
            </a:r>
          </a:p>
          <a:p>
            <a:r>
              <a:rPr lang="en-US" sz="2000" dirty="0" smtClean="0"/>
              <a:t>Left column : WRF(EC-Earth) 1980-2004 seasonal GHI sum (a) DJF, (d) MAM ,(g) JJA ,(j) SON.</a:t>
            </a:r>
          </a:p>
          <a:p>
            <a:r>
              <a:rPr lang="en-US" sz="2000" dirty="0" smtClean="0"/>
              <a:t>Central column : Percentage difference between future period 2020-2044 scenario RCP 4.5 and the past period 1980-2004 (b) DJF, (e) MAM ,(h) JJA ,(k) SON.</a:t>
            </a:r>
          </a:p>
          <a:p>
            <a:r>
              <a:rPr lang="en-US" sz="2000" dirty="0" smtClean="0"/>
              <a:t>Right column : Percentage difference between future period 2020-2044 scenario RCP 8.5 and the past period 1980-2004 (c) DJF, (f) MAM ,(</a:t>
            </a:r>
            <a:r>
              <a:rPr lang="en-US" sz="2000" dirty="0" err="1" smtClean="0"/>
              <a:t>i</a:t>
            </a:r>
            <a:r>
              <a:rPr lang="en-US" sz="2000" dirty="0" smtClean="0"/>
              <a:t>) JJA ,(l) SON.</a:t>
            </a:r>
          </a:p>
        </p:txBody>
      </p:sp>
      <p:sp>
        <p:nvSpPr>
          <p:cNvPr id="34" name="Text Box 98"/>
          <p:cNvSpPr txBox="1">
            <a:spLocks noChangeArrowheads="1"/>
          </p:cNvSpPr>
          <p:nvPr/>
        </p:nvSpPr>
        <p:spPr bwMode="auto">
          <a:xfrm>
            <a:off x="1114269" y="27660686"/>
            <a:ext cx="28432324" cy="1412137"/>
          </a:xfrm>
          <a:prstGeom prst="rect">
            <a:avLst/>
          </a:prstGeom>
          <a:noFill/>
          <a:ln w="31750">
            <a:solidFill>
              <a:srgbClr val="003366"/>
            </a:solidFill>
            <a:miter lim="800000"/>
            <a:headEnd/>
            <a:tailEnd/>
          </a:ln>
          <a:extLst/>
        </p:spPr>
        <p:txBody>
          <a:bodyPr wrap="square" lIns="26879" tIns="13440" rIns="26879" bIns="13440">
            <a:spAutoFit/>
          </a:bodyPr>
          <a:lstStyle>
            <a:lvl1pPr defTabSz="3783013" eaLnBrk="0" hangingPunct="0">
              <a:defRPr sz="1100">
                <a:solidFill>
                  <a:schemeClr val="bg1"/>
                </a:solidFill>
                <a:latin typeface="Arial" pitchFamily="34" charset="0"/>
                <a:ea typeface="DejaVu LGC Sans"/>
                <a:cs typeface="DejaVu LGC Sans"/>
              </a:defRPr>
            </a:lvl1pPr>
            <a:lvl2pPr marL="742950" indent="-285750" defTabSz="3783013" eaLnBrk="0" hangingPunct="0">
              <a:defRPr sz="1100">
                <a:solidFill>
                  <a:schemeClr val="bg1"/>
                </a:solidFill>
                <a:latin typeface="Arial" pitchFamily="34" charset="0"/>
                <a:ea typeface="DejaVu LGC Sans"/>
                <a:cs typeface="DejaVu LGC Sans"/>
              </a:defRPr>
            </a:lvl2pPr>
            <a:lvl3pPr marL="1143000" indent="-228600" defTabSz="3783013" eaLnBrk="0" hangingPunct="0">
              <a:defRPr sz="1100">
                <a:solidFill>
                  <a:schemeClr val="bg1"/>
                </a:solidFill>
                <a:latin typeface="Arial" pitchFamily="34" charset="0"/>
                <a:ea typeface="DejaVu LGC Sans"/>
                <a:cs typeface="DejaVu LGC Sans"/>
              </a:defRPr>
            </a:lvl3pPr>
            <a:lvl4pPr marL="1600200" indent="-228600" defTabSz="3783013" eaLnBrk="0" hangingPunct="0">
              <a:defRPr sz="1100">
                <a:solidFill>
                  <a:schemeClr val="bg1"/>
                </a:solidFill>
                <a:latin typeface="Arial" pitchFamily="34" charset="0"/>
                <a:ea typeface="DejaVu LGC Sans"/>
                <a:cs typeface="DejaVu LGC Sans"/>
              </a:defRPr>
            </a:lvl4pPr>
            <a:lvl5pPr marL="2057400" indent="-228600" defTabSz="3783013" eaLnBrk="0" hangingPunct="0">
              <a:defRPr sz="1100">
                <a:solidFill>
                  <a:schemeClr val="bg1"/>
                </a:solidFill>
                <a:latin typeface="Arial" pitchFamily="34" charset="0"/>
                <a:ea typeface="DejaVu LGC Sans"/>
                <a:cs typeface="DejaVu LGC Sans"/>
              </a:defRPr>
            </a:lvl5pPr>
            <a:lvl6pPr marL="2514600" indent="-228600" defTabSz="3783013" eaLnBrk="0" fontAlgn="base" hangingPunct="0">
              <a:spcBef>
                <a:spcPct val="0"/>
              </a:spcBef>
              <a:spcAft>
                <a:spcPct val="0"/>
              </a:spcAft>
              <a:buClr>
                <a:srgbClr val="000000"/>
              </a:buClr>
              <a:buSzPct val="100000"/>
              <a:buFont typeface="Arial" pitchFamily="34" charset="0"/>
              <a:defRPr sz="1100">
                <a:solidFill>
                  <a:schemeClr val="bg1"/>
                </a:solidFill>
                <a:latin typeface="Arial" pitchFamily="34" charset="0"/>
                <a:ea typeface="DejaVu LGC Sans"/>
                <a:cs typeface="DejaVu LGC Sans"/>
              </a:defRPr>
            </a:lvl6pPr>
            <a:lvl7pPr marL="2971800" indent="-228600" defTabSz="3783013" eaLnBrk="0" fontAlgn="base" hangingPunct="0">
              <a:spcBef>
                <a:spcPct val="0"/>
              </a:spcBef>
              <a:spcAft>
                <a:spcPct val="0"/>
              </a:spcAft>
              <a:buClr>
                <a:srgbClr val="000000"/>
              </a:buClr>
              <a:buSzPct val="100000"/>
              <a:buFont typeface="Arial" pitchFamily="34" charset="0"/>
              <a:defRPr sz="1100">
                <a:solidFill>
                  <a:schemeClr val="bg1"/>
                </a:solidFill>
                <a:latin typeface="Arial" pitchFamily="34" charset="0"/>
                <a:ea typeface="DejaVu LGC Sans"/>
                <a:cs typeface="DejaVu LGC Sans"/>
              </a:defRPr>
            </a:lvl7pPr>
            <a:lvl8pPr marL="3429000" indent="-228600" defTabSz="3783013" eaLnBrk="0" fontAlgn="base" hangingPunct="0">
              <a:spcBef>
                <a:spcPct val="0"/>
              </a:spcBef>
              <a:spcAft>
                <a:spcPct val="0"/>
              </a:spcAft>
              <a:buClr>
                <a:srgbClr val="000000"/>
              </a:buClr>
              <a:buSzPct val="100000"/>
              <a:buFont typeface="Arial" pitchFamily="34" charset="0"/>
              <a:defRPr sz="1100">
                <a:solidFill>
                  <a:schemeClr val="bg1"/>
                </a:solidFill>
                <a:latin typeface="Arial" pitchFamily="34" charset="0"/>
                <a:ea typeface="DejaVu LGC Sans"/>
                <a:cs typeface="DejaVu LGC Sans"/>
              </a:defRPr>
            </a:lvl8pPr>
            <a:lvl9pPr marL="3886200" indent="-228600" defTabSz="3783013" eaLnBrk="0" fontAlgn="base" hangingPunct="0">
              <a:spcBef>
                <a:spcPct val="0"/>
              </a:spcBef>
              <a:spcAft>
                <a:spcPct val="0"/>
              </a:spcAft>
              <a:buClr>
                <a:srgbClr val="000000"/>
              </a:buClr>
              <a:buSzPct val="100000"/>
              <a:buFont typeface="Arial" pitchFamily="34" charset="0"/>
              <a:defRPr sz="1100">
                <a:solidFill>
                  <a:schemeClr val="bg1"/>
                </a:solidFill>
                <a:latin typeface="Arial" pitchFamily="34" charset="0"/>
                <a:ea typeface="DejaVu LGC Sans"/>
                <a:cs typeface="DejaVu LGC Sans"/>
              </a:defRPr>
            </a:lvl9pPr>
          </a:lstStyle>
          <a:p>
            <a:pPr algn="ctr">
              <a:lnSpc>
                <a:spcPct val="150000"/>
              </a:lnSpc>
              <a:defRPr/>
            </a:pPr>
            <a:r>
              <a:rPr lang="en-GB" sz="3200" b="1" u="sng" dirty="0" smtClean="0">
                <a:solidFill>
                  <a:schemeClr val="tx1"/>
                </a:solidFill>
                <a:latin typeface="+mn-lt"/>
              </a:rPr>
              <a:t> </a:t>
            </a:r>
            <a:r>
              <a:rPr lang="en-GB" sz="2800" b="1" u="sng" dirty="0" smtClean="0">
                <a:solidFill>
                  <a:schemeClr val="tx1"/>
                </a:solidFill>
                <a:latin typeface="+mn-lt"/>
              </a:rPr>
              <a:t>Acknowledgments</a:t>
            </a:r>
            <a:r>
              <a:rPr lang="en-GB" sz="2800" b="1" dirty="0" smtClean="0">
                <a:solidFill>
                  <a:schemeClr val="tx1"/>
                </a:solidFill>
                <a:latin typeface="+mn-lt"/>
              </a:rPr>
              <a:t>:</a:t>
            </a:r>
            <a:r>
              <a:rPr lang="en-GB" sz="2800" dirty="0" smtClean="0">
                <a:solidFill>
                  <a:schemeClr val="tx1"/>
                </a:solidFill>
                <a:latin typeface="+mn-lt"/>
              </a:rPr>
              <a:t> </a:t>
            </a:r>
            <a:r>
              <a:rPr lang="en-US" sz="2800" dirty="0" smtClean="0">
                <a:solidFill>
                  <a:schemeClr val="tx1"/>
                </a:solidFill>
              </a:rPr>
              <a:t>.This work was supported by computational time granted from the Greek Research &amp; Technology Network (GRNET)  in the National HPC facility - ARIS - under project ID HRCOG.</a:t>
            </a:r>
            <a:r>
              <a:rPr lang="el-GR" sz="2800" b="1" dirty="0" smtClean="0"/>
              <a:t> </a:t>
            </a:r>
            <a:endParaRPr lang="en-US" sz="3200" dirty="0">
              <a:solidFill>
                <a:schemeClr val="tx1"/>
              </a:solidFill>
            </a:endParaRPr>
          </a:p>
        </p:txBody>
      </p:sp>
      <p:sp>
        <p:nvSpPr>
          <p:cNvPr id="35" name="TextBox 34"/>
          <p:cNvSpPr txBox="1"/>
          <p:nvPr/>
        </p:nvSpPr>
        <p:spPr>
          <a:xfrm>
            <a:off x="30260973" y="21302704"/>
            <a:ext cx="16144988" cy="5016758"/>
          </a:xfrm>
          <a:prstGeom prst="rect">
            <a:avLst/>
          </a:prstGeom>
          <a:noFill/>
        </p:spPr>
        <p:txBody>
          <a:bodyPr wrap="square" rtlCol="0">
            <a:spAutoFit/>
          </a:bodyPr>
          <a:lstStyle/>
          <a:p>
            <a:r>
              <a:rPr lang="en-US" sz="3200" dirty="0" smtClean="0"/>
              <a:t>• Our high resolution climate solar atlas gives comparable results to other studies (U of </a:t>
            </a:r>
            <a:r>
              <a:rPr lang="en-US" sz="3200" dirty="0" err="1" smtClean="0"/>
              <a:t>Patras</a:t>
            </a:r>
            <a:r>
              <a:rPr lang="en-US" sz="3200" dirty="0" smtClean="0"/>
              <a:t> and JRC) although each covers a different temporal period.</a:t>
            </a:r>
          </a:p>
          <a:p>
            <a:r>
              <a:rPr lang="en-US" sz="3200" dirty="0" smtClean="0"/>
              <a:t>• High-resolution WRF forced by EC-Earth tends to overestimate annual GHI in comparison to the ERA-Interim forced model</a:t>
            </a:r>
          </a:p>
          <a:p>
            <a:r>
              <a:rPr lang="en-US" sz="3200" dirty="0" smtClean="0"/>
              <a:t>•There are no big differences (under 6%) between the past period and future scenarios concerning the annual GHI.</a:t>
            </a:r>
          </a:p>
          <a:p>
            <a:r>
              <a:rPr lang="en-US" sz="3200" dirty="0" smtClean="0"/>
              <a:t>•There are noticeable differences </a:t>
            </a:r>
            <a:r>
              <a:rPr lang="en-US" sz="3200" smtClean="0"/>
              <a:t>(over 20%) for </a:t>
            </a:r>
            <a:r>
              <a:rPr lang="en-US" sz="3200" dirty="0" smtClean="0"/>
              <a:t>the seasonal GHI sum. Positive in future in (DJF) for both scenarios. Positive in future in (MAM) for scenario RCP 8.5 and negative for both future scenarios in (SON). </a:t>
            </a:r>
          </a:p>
          <a:p>
            <a:endParaRPr lang="el-GR" sz="3200" dirty="0"/>
          </a:p>
        </p:txBody>
      </p:sp>
      <p:sp>
        <p:nvSpPr>
          <p:cNvPr id="36" name="AutoShape 68"/>
          <p:cNvSpPr>
            <a:spLocks noChangeArrowheads="1"/>
          </p:cNvSpPr>
          <p:nvPr/>
        </p:nvSpPr>
        <p:spPr bwMode="auto">
          <a:xfrm>
            <a:off x="30475287" y="25874736"/>
            <a:ext cx="15544800" cy="879475"/>
          </a:xfrm>
          <a:prstGeom prst="roundRect">
            <a:avLst>
              <a:gd name="adj" fmla="val 16667"/>
            </a:avLst>
          </a:prstGeom>
          <a:solidFill>
            <a:srgbClr val="004384"/>
          </a:solidFill>
          <a:ln w="25400">
            <a:noFill/>
            <a:round/>
            <a:headEnd/>
            <a:tailEnd/>
          </a:ln>
          <a:effectLst>
            <a:outerShdw blurRad="63500" dist="38100" dir="2700000" algn="tl" rotWithShape="0">
              <a:schemeClr val="accent2">
                <a:alpha val="39998"/>
              </a:schemeClr>
            </a:outerShdw>
          </a:effectLst>
        </p:spPr>
        <p:txBody>
          <a:bodyPr wrap="none" lIns="182441" tIns="91221" rIns="182441" bIns="91221" anchor="ctr"/>
          <a:lstStyle/>
          <a:p>
            <a:pPr algn="ctr">
              <a:defRPr/>
            </a:pPr>
            <a:r>
              <a:rPr lang="en-US" sz="4000" b="1" dirty="0" smtClean="0">
                <a:solidFill>
                  <a:schemeClr val="bg1"/>
                </a:solidFill>
                <a:latin typeface="+mj-lt"/>
                <a:ea typeface="ＭＳ Ｐゴシック" charset="0"/>
                <a:cs typeface="ＭＳ Ｐゴシック" charset="0"/>
              </a:rPr>
              <a:t> </a:t>
            </a:r>
            <a:r>
              <a:rPr lang="en-US" sz="4000" b="1" dirty="0">
                <a:solidFill>
                  <a:schemeClr val="bg1"/>
                </a:solidFill>
                <a:latin typeface="+mj-lt"/>
                <a:ea typeface="ＭＳ Ｐゴシック" charset="0"/>
                <a:cs typeface="ＭＳ Ｐゴシック" charset="0"/>
              </a:rPr>
              <a:t>References</a:t>
            </a:r>
          </a:p>
        </p:txBody>
      </p:sp>
      <p:sp>
        <p:nvSpPr>
          <p:cNvPr id="37" name="TextBox 36"/>
          <p:cNvSpPr txBox="1"/>
          <p:nvPr/>
        </p:nvSpPr>
        <p:spPr>
          <a:xfrm>
            <a:off x="30546725" y="27017744"/>
            <a:ext cx="15359170" cy="1938992"/>
          </a:xfrm>
          <a:prstGeom prst="rect">
            <a:avLst/>
          </a:prstGeom>
          <a:noFill/>
        </p:spPr>
        <p:txBody>
          <a:bodyPr wrap="square" rtlCol="0">
            <a:spAutoFit/>
          </a:bodyPr>
          <a:lstStyle/>
          <a:p>
            <a:r>
              <a:rPr lang="en-US" sz="2400" dirty="0" smtClean="0"/>
              <a:t>1.(</a:t>
            </a:r>
            <a:r>
              <a:rPr lang="en-US" sz="2400" dirty="0" err="1" smtClean="0"/>
              <a:t>Matzarakis</a:t>
            </a:r>
            <a:r>
              <a:rPr lang="en-US" sz="2400" dirty="0" smtClean="0"/>
              <a:t> </a:t>
            </a:r>
            <a:r>
              <a:rPr lang="en-US" sz="2400" dirty="0"/>
              <a:t>&amp; </a:t>
            </a:r>
            <a:r>
              <a:rPr lang="en-US" sz="2400" dirty="0" err="1"/>
              <a:t>Katsoulis</a:t>
            </a:r>
            <a:r>
              <a:rPr lang="en-US" sz="2400" dirty="0"/>
              <a:t>, 2006), ‘Sunshine duration hours over the Greek region’. </a:t>
            </a:r>
            <a:r>
              <a:rPr lang="en-US" sz="2400" dirty="0" err="1"/>
              <a:t>Theoritical</a:t>
            </a:r>
            <a:r>
              <a:rPr lang="en-US" sz="2400" dirty="0"/>
              <a:t> and Applied Climatology.</a:t>
            </a:r>
          </a:p>
          <a:p>
            <a:r>
              <a:rPr lang="en-US" sz="2400" dirty="0" smtClean="0"/>
              <a:t>2.HNMS</a:t>
            </a:r>
            <a:r>
              <a:rPr lang="en-US" sz="2400" dirty="0"/>
              <a:t>, ‘Greece Climate Atlas’. http://climatlas.hnms.gr/sdi/</a:t>
            </a:r>
          </a:p>
          <a:p>
            <a:r>
              <a:rPr lang="en-US" sz="2400" dirty="0" smtClean="0"/>
              <a:t>3.(</a:t>
            </a:r>
            <a:r>
              <a:rPr lang="en-US" sz="2400" dirty="0" err="1" smtClean="0"/>
              <a:t>Politi</a:t>
            </a:r>
            <a:r>
              <a:rPr lang="en-US" sz="2400" dirty="0"/>
              <a:t>, N. et al. 2018) ‘Evaluation of the AWR-WRF model configuration at high resolution over the domain of Greece’. Atmospheric Research Volume 208, 1 August 2018, Pages 229-245.</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682</TotalTime>
  <Words>689</Words>
  <Application>Microsoft Office PowerPoint</Application>
  <PresentationFormat>Custom</PresentationFormat>
  <Paragraphs>44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Concourse</vt:lpstr>
      <vt:lpstr>High resolution solar atlas for Greece under climate change Iason Markantonis, Nadia Politi, Diamando Vlachogiannis, Nikolaos Gounaris, Stylianos Karozis, and Athanasios Sfetsos NCSR 'Demokritos', INRASTES, Agia Paraskevi, Greece (jasonm@ipta.demokritos.gr)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resolution solar atlas for Greece under climate change</dc:title>
  <dc:creator>Χρήστης των Windows</dc:creator>
  <cp:lastModifiedBy>Χρήστης των Windows</cp:lastModifiedBy>
  <cp:revision>40</cp:revision>
  <dcterms:created xsi:type="dcterms:W3CDTF">2020-04-20T10:54:38Z</dcterms:created>
  <dcterms:modified xsi:type="dcterms:W3CDTF">2020-04-28T14:31:50Z</dcterms:modified>
</cp:coreProperties>
</file>