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68" r:id="rId3"/>
    <p:sldId id="277" r:id="rId4"/>
    <p:sldId id="282" r:id="rId5"/>
    <p:sldId id="256" r:id="rId6"/>
    <p:sldId id="283" r:id="rId7"/>
    <p:sldId id="267" r:id="rId8"/>
    <p:sldId id="284" r:id="rId9"/>
    <p:sldId id="264" r:id="rId10"/>
    <p:sldId id="265" r:id="rId11"/>
    <p:sldId id="266" r:id="rId12"/>
    <p:sldId id="270" r:id="rId13"/>
    <p:sldId id="269" r:id="rId14"/>
    <p:sldId id="271" r:id="rId15"/>
    <p:sldId id="273" r:id="rId16"/>
    <p:sldId id="272" r:id="rId17"/>
    <p:sldId id="276" r:id="rId18"/>
    <p:sldId id="274" r:id="rId19"/>
    <p:sldId id="275" r:id="rId20"/>
    <p:sldId id="278" r:id="rId21"/>
    <p:sldId id="260" r:id="rId22"/>
    <p:sldId id="281" r:id="rId23"/>
    <p:sldId id="259" r:id="rId24"/>
    <p:sldId id="280" r:id="rId25"/>
    <p:sldId id="258" r:id="rId26"/>
    <p:sldId id="261" r:id="rId27"/>
    <p:sldId id="262" r:id="rId28"/>
    <p:sldId id="263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villa:Documents:lavori:NAXOS:both-NAX15-14.xls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triang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xVal>
            <c:numRef>
              <c:f>Sheet1!$A$2:$A$27</c:f>
              <c:numCache>
                <c:formatCode>0.0000</c:formatCode>
                <c:ptCount val="26"/>
                <c:pt idx="0">
                  <c:v>0.00743658456025999</c:v>
                </c:pt>
                <c:pt idx="1">
                  <c:v>0.00100024041673216</c:v>
                </c:pt>
                <c:pt idx="2">
                  <c:v>0.000515841825494533</c:v>
                </c:pt>
                <c:pt idx="3">
                  <c:v>0.000418456259174702</c:v>
                </c:pt>
                <c:pt idx="4">
                  <c:v>0.000427475222160166</c:v>
                </c:pt>
                <c:pt idx="5">
                  <c:v>0.000339384918379638</c:v>
                </c:pt>
                <c:pt idx="6">
                  <c:v>0.000269022479339787</c:v>
                </c:pt>
                <c:pt idx="7">
                  <c:v>0.000284061916769431</c:v>
                </c:pt>
                <c:pt idx="8">
                  <c:v>0.000399121371829701</c:v>
                </c:pt>
                <c:pt idx="9">
                  <c:v>0.000433094896405759</c:v>
                </c:pt>
                <c:pt idx="10">
                  <c:v>0.000466703598790483</c:v>
                </c:pt>
                <c:pt idx="11">
                  <c:v>0.000389012065158422</c:v>
                </c:pt>
                <c:pt idx="12">
                  <c:v>0.0107278022702706</c:v>
                </c:pt>
                <c:pt idx="13">
                  <c:v>0.000918750521401142</c:v>
                </c:pt>
                <c:pt idx="14">
                  <c:v>0.000567097566249355</c:v>
                </c:pt>
                <c:pt idx="15">
                  <c:v>0.000562353164225667</c:v>
                </c:pt>
                <c:pt idx="16">
                  <c:v>0.000558851837625866</c:v>
                </c:pt>
                <c:pt idx="17">
                  <c:v>0.000495940743107997</c:v>
                </c:pt>
                <c:pt idx="18">
                  <c:v>0.000456691739866409</c:v>
                </c:pt>
                <c:pt idx="19">
                  <c:v>0.000439576308817673</c:v>
                </c:pt>
                <c:pt idx="20">
                  <c:v>0.000518913595732074</c:v>
                </c:pt>
                <c:pt idx="21">
                  <c:v>0.000578974888232026</c:v>
                </c:pt>
                <c:pt idx="22">
                  <c:v>0.00059366795450552</c:v>
                </c:pt>
                <c:pt idx="23">
                  <c:v>0.000674031226883975</c:v>
                </c:pt>
              </c:numCache>
            </c:numRef>
          </c:xVal>
          <c:yVal>
            <c:numRef>
              <c:f>Sheet1!$D$2:$D$27</c:f>
              <c:numCache>
                <c:formatCode>0.00</c:formatCode>
                <c:ptCount val="26"/>
                <c:pt idx="0">
                  <c:v>20.86259820787074</c:v>
                </c:pt>
                <c:pt idx="1">
                  <c:v>24.78501982801027</c:v>
                </c:pt>
                <c:pt idx="2">
                  <c:v>25.66828987210078</c:v>
                </c:pt>
                <c:pt idx="3">
                  <c:v>29.04276062565154</c:v>
                </c:pt>
                <c:pt idx="4">
                  <c:v>32.62303002310095</c:v>
                </c:pt>
                <c:pt idx="5">
                  <c:v>32.96158046142608</c:v>
                </c:pt>
                <c:pt idx="6">
                  <c:v>33.88262867200039</c:v>
                </c:pt>
                <c:pt idx="7">
                  <c:v>34.41819134907707</c:v>
                </c:pt>
                <c:pt idx="8">
                  <c:v>33.80943333775731</c:v>
                </c:pt>
                <c:pt idx="9">
                  <c:v>33.65057394146294</c:v>
                </c:pt>
                <c:pt idx="10">
                  <c:v>33.37786989749608</c:v>
                </c:pt>
                <c:pt idx="11">
                  <c:v>33.64058553096967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  <a:effectLst/>
          </c:spPr>
          <c:marker>
            <c:symbol val="circle"/>
            <c:size val="5"/>
            <c:spPr>
              <a:solidFill>
                <a:srgbClr val="3366FF"/>
              </a:solidFill>
              <a:ln>
                <a:solidFill>
                  <a:srgbClr val="3366FF"/>
                </a:solidFill>
                <a:prstDash val="solid"/>
              </a:ln>
              <a:effectLst/>
            </c:spPr>
          </c:marker>
          <c:xVal>
            <c:numRef>
              <c:f>Sheet1!$A$2:$A$27</c:f>
              <c:numCache>
                <c:formatCode>0.0000</c:formatCode>
                <c:ptCount val="26"/>
                <c:pt idx="0">
                  <c:v>0.00743658456025999</c:v>
                </c:pt>
                <c:pt idx="1">
                  <c:v>0.00100024041673216</c:v>
                </c:pt>
                <c:pt idx="2">
                  <c:v>0.000515841825494533</c:v>
                </c:pt>
                <c:pt idx="3">
                  <c:v>0.000418456259174702</c:v>
                </c:pt>
                <c:pt idx="4">
                  <c:v>0.000427475222160166</c:v>
                </c:pt>
                <c:pt idx="5">
                  <c:v>0.000339384918379638</c:v>
                </c:pt>
                <c:pt idx="6">
                  <c:v>0.000269022479339787</c:v>
                </c:pt>
                <c:pt idx="7">
                  <c:v>0.000284061916769431</c:v>
                </c:pt>
                <c:pt idx="8">
                  <c:v>0.000399121371829701</c:v>
                </c:pt>
                <c:pt idx="9">
                  <c:v>0.000433094896405759</c:v>
                </c:pt>
                <c:pt idx="10">
                  <c:v>0.000466703598790483</c:v>
                </c:pt>
                <c:pt idx="11">
                  <c:v>0.000389012065158422</c:v>
                </c:pt>
                <c:pt idx="12">
                  <c:v>0.0107278022702706</c:v>
                </c:pt>
                <c:pt idx="13">
                  <c:v>0.000918750521401142</c:v>
                </c:pt>
                <c:pt idx="14">
                  <c:v>0.000567097566249355</c:v>
                </c:pt>
                <c:pt idx="15">
                  <c:v>0.000562353164225667</c:v>
                </c:pt>
                <c:pt idx="16">
                  <c:v>0.000558851837625866</c:v>
                </c:pt>
                <c:pt idx="17">
                  <c:v>0.000495940743107997</c:v>
                </c:pt>
                <c:pt idx="18">
                  <c:v>0.000456691739866409</c:v>
                </c:pt>
                <c:pt idx="19">
                  <c:v>0.000439576308817673</c:v>
                </c:pt>
                <c:pt idx="20">
                  <c:v>0.000518913595732074</c:v>
                </c:pt>
                <c:pt idx="21">
                  <c:v>0.000578974888232026</c:v>
                </c:pt>
                <c:pt idx="22">
                  <c:v>0.00059366795450552</c:v>
                </c:pt>
                <c:pt idx="23">
                  <c:v>0.000674031226883975</c:v>
                </c:pt>
              </c:numCache>
            </c:numRef>
          </c:xVal>
          <c:yVal>
            <c:numRef>
              <c:f>Sheet1!$E$2:$E$27</c:f>
              <c:numCache>
                <c:formatCode>General</c:formatCode>
                <c:ptCount val="26"/>
                <c:pt idx="12" formatCode="0.00">
                  <c:v>20.58066177382027</c:v>
                </c:pt>
                <c:pt idx="13" formatCode="0.00">
                  <c:v>21.31692145419833</c:v>
                </c:pt>
                <c:pt idx="14" formatCode="0.00">
                  <c:v>24.19859213183492</c:v>
                </c:pt>
                <c:pt idx="15" formatCode="0.00">
                  <c:v>26.39517580624843</c:v>
                </c:pt>
                <c:pt idx="16" formatCode="0.00">
                  <c:v>26.30659304629123</c:v>
                </c:pt>
                <c:pt idx="17" formatCode="0.00">
                  <c:v>27.84857490024529</c:v>
                </c:pt>
                <c:pt idx="18" formatCode="0.00">
                  <c:v>29.27619679131378</c:v>
                </c:pt>
                <c:pt idx="19" formatCode="0.00">
                  <c:v>29.10284944209287</c:v>
                </c:pt>
                <c:pt idx="20" formatCode="0.00">
                  <c:v>29.02754111004948</c:v>
                </c:pt>
                <c:pt idx="21" formatCode="0.00">
                  <c:v>29.16400385200834</c:v>
                </c:pt>
                <c:pt idx="22" formatCode="0.00">
                  <c:v>27.70721651155707</c:v>
                </c:pt>
                <c:pt idx="23" formatCode="0.00">
                  <c:v>27.56470053596058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7339608"/>
        <c:axId val="-2100359000"/>
      </c:scatterChart>
      <c:valAx>
        <c:axId val="-2087339608"/>
        <c:scaling>
          <c:orientation val="minMax"/>
          <c:max val="0.0012"/>
          <c:min val="0.0"/>
        </c:scaling>
        <c:delete val="0"/>
        <c:axPos val="b"/>
        <c:numFmt formatCode="0.00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00359000"/>
        <c:crosses val="autoZero"/>
        <c:crossBetween val="midCat"/>
        <c:majorUnit val="0.0002"/>
      </c:valAx>
      <c:valAx>
        <c:axId val="-2100359000"/>
        <c:scaling>
          <c:orientation val="minMax"/>
          <c:max val="37.0"/>
          <c:min val="21.0"/>
        </c:scaling>
        <c:delete val="0"/>
        <c:axPos val="l"/>
        <c:numFmt formatCode="0" sourceLinked="0"/>
        <c:majorTickMark val="out"/>
        <c:minorTickMark val="none"/>
        <c:tickLblPos val="nextTo"/>
        <c:crossAx val="-2087339608"/>
        <c:crosses val="autoZero"/>
        <c:crossBetween val="midCat"/>
        <c:majorUnit val="2.0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0.40925</cdr:x>
      <cdr:y>0.44784</cdr:y>
    </cdr:from>
    <cdr:to>
      <cdr:x>0.72163</cdr:x>
      <cdr:y>0.87769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3569249" y="2683824"/>
          <a:ext cx="2724401" cy="257603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3366FF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0.65828</cdr:x>
      <cdr:y>0.21228</cdr:y>
    </cdr:from>
    <cdr:to>
      <cdr:x>0.88782</cdr:x>
      <cdr:y>0.31327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083197" y="1121336"/>
          <a:ext cx="1772437" cy="53345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82574-A082-FE48-BABE-C5BA10111FE9}" type="datetimeFigureOut">
              <a:t>02.05.20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1E1AE-A66D-4241-8BB3-9FC500D9120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1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773833-F799-5F4A-9C8A-5D54455C10D9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D8EF7D-8764-0843-A7C3-463813171CD0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D4C4BEA-6349-9543-BD8D-2DEDBD4E4351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064B32-C728-8F46-ABAD-42FD02131983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82DB775-6B67-334E-A381-32A0E723DDC9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C7FFD3D-7727-C340-8A82-C30CBDF2E79B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C7FFD3D-7727-C340-8A82-C30CBDF2E79B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F7A539-6365-1847-B1A2-7853AFBA90D5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150F280-5FBA-894E-8427-08E3048FDAD5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C753896-4521-BB4E-95CE-A34E8FE4B266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0E0B99-4553-4947-AC09-BA07CC1BFC05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77FCD3-908D-154D-B0D0-6E1CBD9D6EE7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1BEE5F1-A913-5A4C-9E7D-E6A007AE56D8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1682DB6-8D11-8945-B18B-4C6C6A42BB4C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53C9CF-CBBC-B940-8F5D-E1A287EB28E4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6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3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1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4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5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0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9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6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E4B55-5D32-B74E-88C9-E77D8D960625}" type="datetimeFigureOut">
              <a:t>02.05.20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F2E92-BD93-1C4B-8057-F4918F5EF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3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2.emf"/><Relationship Id="rId6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5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5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emf"/><Relationship Id="rId5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emf"/><Relationship Id="rId5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chart" Target="../charts/chart1.xml"/><Relationship Id="rId5" Type="http://schemas.openxmlformats.org/officeDocument/2006/relationships/image" Target="../media/image3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1.emf"/><Relationship Id="rId6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6306"/>
            <a:ext cx="9144000" cy="1143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</a:rPr>
              <a:t>Dating shearing: W Alps, Naxos,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</a:rPr>
              <a:t>Garhwal</a:t>
            </a:r>
            <a:endParaRPr lang="de-CH" dirty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5588"/>
            <a:ext cx="9144000" cy="2148541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algn="ctr" eaLnBrk="1" hangingPunct="1">
              <a:buFontTx/>
              <a:buNone/>
              <a:defRPr/>
            </a:pPr>
            <a:r>
              <a:rPr lang="de-CH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I.M. </a:t>
            </a:r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Villa</a:t>
            </a:r>
            <a:r>
              <a:rPr lang="de-CH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1,2</a:t>
            </a:r>
            <a:r>
              <a:rPr lang="de-CH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endParaRPr lang="de-CH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algn="ctr" eaLnBrk="1" hangingPunct="1">
              <a:buFontTx/>
              <a:buNone/>
              <a:defRPr/>
            </a:pPr>
            <a:endParaRPr lang="de-CH" sz="2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algn="ctr" eaLnBrk="1" hangingPunct="1">
              <a:buFontTx/>
              <a:buNone/>
              <a:defRPr/>
            </a:pPr>
            <a:r>
              <a:rPr lang="de-CH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1 </a:t>
            </a:r>
            <a:r>
              <a:rPr lang="mr-I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lang="de-CH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Dip. Scienze Ambiente e Terra, Milano </a:t>
            </a:r>
            <a:r>
              <a:rPr lang="de-CH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Bicocca</a:t>
            </a:r>
            <a:r>
              <a:rPr lang="de-CH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de-CH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Italy</a:t>
            </a:r>
            <a:r>
              <a:rPr lang="de-CH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pPr algn="ctr" eaLnBrk="1" hangingPunct="1">
              <a:buFontTx/>
              <a:buNone/>
              <a:defRPr/>
            </a:pPr>
            <a:r>
              <a:rPr lang="de-CH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2 </a:t>
            </a:r>
            <a:r>
              <a:rPr lang="mr-IN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lang="de-CH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Inst. für Geologie, Bern, </a:t>
            </a:r>
            <a:r>
              <a:rPr lang="de-CH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Switzerland</a:t>
            </a:r>
            <a:endParaRPr lang="de-CH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9" y="3908611"/>
            <a:ext cx="2826763" cy="291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ub_8pt_b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71" y="4132355"/>
            <a:ext cx="3240095" cy="248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88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8742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3CC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 retained &gt; 550 °C (hump shape)</a:t>
            </a:r>
            <a:br>
              <a:rPr lang="en-US">
                <a:solidFill>
                  <a:srgbClr val="33CC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1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Monte Rosa ≈ 580 °C: </a:t>
            </a:r>
            <a:r>
              <a:rPr lang="en-US" sz="3100">
                <a:latin typeface="Times New Roman"/>
                <a:cs typeface="Times New Roman"/>
              </a:rPr>
              <a:t>Vaughan-Hammon et al, this meetin</a:t>
            </a:r>
            <a:r>
              <a:rPr lang="en-US" sz="3600">
                <a:latin typeface="Times New Roman"/>
                <a:cs typeface="Times New Roman"/>
              </a:rPr>
              <a:t>g</a:t>
            </a:r>
            <a:r>
              <a:rPr lang="en-US" sz="3600">
                <a:effectLst/>
                <a:latin typeface="Times New Roman"/>
                <a:cs typeface="Times New Roman"/>
              </a:rPr>
              <a:t> </a:t>
            </a:r>
            <a:r>
              <a:rPr lang="en-US" sz="3600">
                <a:solidFill>
                  <a:srgbClr val="33CC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</a:p>
        </p:txBody>
      </p:sp>
      <p:pic>
        <p:nvPicPr>
          <p:cNvPr id="77826" name="Picture 1" descr="BottarelloFig9.ai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10077" r="14972" b="8971"/>
          <a:stretch/>
        </p:blipFill>
        <p:spPr bwMode="auto">
          <a:xfrm>
            <a:off x="956235" y="2136588"/>
            <a:ext cx="7082118" cy="47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eaLnBrk="1" hangingPunct="1">
              <a:defRPr/>
            </a:pP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Good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news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: Western Alps</a:t>
            </a:r>
            <a:endParaRPr lang="de-CH" sz="6000" dirty="0" smtClean="0">
              <a:latin typeface="Times New Roman"/>
              <a:cs typeface="Times New Roman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38400"/>
            <a:ext cx="9144000" cy="39624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eaLnBrk="1" hangingPunct="1">
              <a:buFontTx/>
              <a:buNone/>
              <a:defRPr/>
            </a:pPr>
            <a:r>
              <a:rPr lang="de-CH" sz="4000" dirty="0" err="1">
                <a:latin typeface="Times New Roman"/>
                <a:cs typeface="Times New Roman"/>
              </a:rPr>
              <a:t>Shearing dated by new phengite rextl</a:t>
            </a:r>
            <a:endParaRPr lang="de-CH" sz="4000" dirty="0" err="1" smtClean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sz="4000" dirty="0" err="1" smtClean="0">
                <a:latin typeface="Times New Roman"/>
                <a:cs typeface="Times New Roman"/>
              </a:rPr>
              <a:t>Lu-Hf (Grt) = Ar-Ar phengite</a:t>
            </a:r>
          </a:p>
          <a:p>
            <a:pPr eaLnBrk="1" hangingPunct="1">
              <a:buFontTx/>
              <a:buNone/>
              <a:defRPr/>
            </a:pPr>
            <a:r>
              <a:rPr lang="de-CH" sz="4000" dirty="0" err="1" smtClean="0">
                <a:latin typeface="Times New Roman"/>
                <a:cs typeface="Times New Roman"/>
              </a:rPr>
              <a:t>Phengites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retain</a:t>
            </a:r>
            <a:r>
              <a:rPr lang="de-CH" sz="4000" dirty="0" smtClean="0">
                <a:latin typeface="Times New Roman"/>
                <a:cs typeface="Times New Roman"/>
              </a:rPr>
              <a:t> Ar &gt;550°C </a:t>
            </a:r>
            <a:r>
              <a:rPr lang="de-CH" sz="4000" dirty="0" err="1" smtClean="0">
                <a:latin typeface="Times New Roman"/>
                <a:cs typeface="Times New Roman"/>
              </a:rPr>
              <a:t>if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they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retain</a:t>
            </a:r>
            <a:r>
              <a:rPr lang="de-CH" sz="4000" dirty="0" smtClean="0">
                <a:latin typeface="Times New Roman"/>
                <a:cs typeface="Times New Roman"/>
              </a:rPr>
              <a:t> Si</a:t>
            </a:r>
          </a:p>
          <a:p>
            <a:pPr eaLnBrk="1" hangingPunct="1">
              <a:buFontTx/>
              <a:buNone/>
              <a:defRPr/>
            </a:pPr>
            <a:r>
              <a:rPr lang="de-CH" sz="4000" dirty="0" err="1" smtClean="0">
                <a:latin typeface="Times New Roman"/>
                <a:cs typeface="Times New Roman"/>
              </a:rPr>
              <a:t>They</a:t>
            </a:r>
            <a:r>
              <a:rPr lang="de-CH" sz="4000" dirty="0" smtClean="0">
                <a:latin typeface="Times New Roman"/>
                <a:cs typeface="Times New Roman"/>
              </a:rPr>
              <a:t> lose </a:t>
            </a:r>
            <a:r>
              <a:rPr lang="de-CH" sz="4000" smtClean="0">
                <a:latin typeface="Times New Roman"/>
                <a:cs typeface="Times New Roman"/>
              </a:rPr>
              <a:t>Ar </a:t>
            </a:r>
            <a:r>
              <a:rPr lang="de-CH" sz="3600" smtClean="0">
                <a:latin typeface="Times New Roman"/>
                <a:cs typeface="Times New Roman"/>
              </a:rPr>
              <a:t>@ </a:t>
            </a:r>
            <a:r>
              <a:rPr lang="de-CH" sz="4000" smtClean="0">
                <a:latin typeface="Times New Roman"/>
                <a:cs typeface="Times New Roman"/>
              </a:rPr>
              <a:t>250</a:t>
            </a:r>
            <a:r>
              <a:rPr lang="de-CH" sz="4000" dirty="0" smtClean="0">
                <a:latin typeface="Times New Roman"/>
                <a:cs typeface="Times New Roman"/>
              </a:rPr>
              <a:t>°C </a:t>
            </a:r>
            <a:r>
              <a:rPr lang="de-CH" sz="4000" dirty="0" err="1" smtClean="0">
                <a:latin typeface="Times New Roman"/>
                <a:cs typeface="Times New Roman"/>
              </a:rPr>
              <a:t>if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retrogressed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to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Ms</a:t>
            </a:r>
            <a:endParaRPr lang="de-CH" sz="4000" dirty="0" smtClean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sz="4000" dirty="0" smtClean="0">
                <a:latin typeface="Times New Roman"/>
                <a:cs typeface="Times New Roman"/>
              </a:rPr>
              <a:t>This </a:t>
            </a:r>
            <a:r>
              <a:rPr lang="de-CH" sz="4000" dirty="0" err="1" smtClean="0">
                <a:latin typeface="Times New Roman"/>
                <a:cs typeface="Times New Roman"/>
              </a:rPr>
              <a:t>is</a:t>
            </a:r>
            <a:r>
              <a:rPr lang="de-CH" sz="4000" dirty="0" smtClean="0">
                <a:latin typeface="Times New Roman"/>
                <a:cs typeface="Times New Roman"/>
              </a:rPr>
              <a:t> not a </a:t>
            </a:r>
            <a:r>
              <a:rPr lang="de-CH" sz="4000" dirty="0" err="1" smtClean="0">
                <a:latin typeface="Times New Roman"/>
                <a:cs typeface="Times New Roman"/>
              </a:rPr>
              <a:t>unique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function</a:t>
            </a:r>
            <a:r>
              <a:rPr lang="de-CH" sz="4000" dirty="0" smtClean="0">
                <a:latin typeface="Times New Roman"/>
                <a:cs typeface="Times New Roman"/>
              </a:rPr>
              <a:t> </a:t>
            </a:r>
            <a:r>
              <a:rPr lang="de-CH" sz="4000" dirty="0" err="1" smtClean="0">
                <a:latin typeface="Times New Roman"/>
                <a:cs typeface="Times New Roman"/>
              </a:rPr>
              <a:t>of</a:t>
            </a:r>
            <a:r>
              <a:rPr lang="de-CH" sz="4000" dirty="0" smtClean="0">
                <a:latin typeface="Times New Roman"/>
                <a:cs typeface="Times New Roman"/>
              </a:rPr>
              <a:t> T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98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97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PeillodNaxosMap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6988"/>
            <a:ext cx="5021262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nut 5"/>
          <p:cNvSpPr/>
          <p:nvPr/>
        </p:nvSpPr>
        <p:spPr>
          <a:xfrm>
            <a:off x="3790950" y="2776538"/>
            <a:ext cx="539750" cy="53975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138488" y="3586163"/>
            <a:ext cx="541337" cy="541337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270250" y="4257675"/>
            <a:ext cx="539750" cy="53975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2636838" y="5919788"/>
            <a:ext cx="539750" cy="53975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4973" y="4258982"/>
            <a:ext cx="3174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dirty="0" smtClean="0">
                <a:latin typeface="Times New Roman"/>
                <a:cs typeface="Times New Roman"/>
              </a:rPr>
              <a:t>T ≈ 550 °C</a:t>
            </a:r>
          </a:p>
          <a:p>
            <a:r>
              <a:rPr lang="de-CH" sz="2800" dirty="0">
                <a:latin typeface="Times New Roman"/>
                <a:cs typeface="Times New Roman"/>
              </a:rPr>
              <a:t>colder than M. Rosa</a:t>
            </a:r>
          </a:p>
          <a:p>
            <a:r>
              <a:rPr lang="de-CH" sz="2800" dirty="0" smtClean="0">
                <a:latin typeface="Times New Roman"/>
                <a:cs typeface="Times New Roman"/>
              </a:rPr>
              <a:t>hump-shaped Ar-Ar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8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30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Peillod et al 2017: Rb-Sr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36650" y="5103813"/>
            <a:ext cx="7125821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M0 (blueschist) = 38 Ma</a:t>
            </a:r>
          </a:p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M1 (greenschist) = 30-33 Ma</a:t>
            </a:r>
          </a:p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high MSWD: unravel mixtures?</a:t>
            </a:r>
          </a:p>
        </p:txBody>
      </p:sp>
      <p:pic>
        <p:nvPicPr>
          <p:cNvPr id="18435" name="Picture 3" descr="Peillod2017-Nax15-14S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30238"/>
            <a:ext cx="52959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06463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EPMA (Nax15-13)</a:t>
            </a:r>
          </a:p>
        </p:txBody>
      </p:sp>
      <p:pic>
        <p:nvPicPr>
          <p:cNvPr id="24578" name="Picture 1" descr="NAX15-13Phengite00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01713"/>
            <a:ext cx="7313613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8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6463"/>
          </a:xfrm>
        </p:spPr>
        <p:txBody>
          <a:bodyPr/>
          <a:lstStyle/>
          <a:p>
            <a:pPr eaLnBrk="1" hangingPunct="1"/>
            <a:r>
              <a:rPr lang="en-US" sz="4200">
                <a:latin typeface="Times New Roman" charset="0"/>
                <a:cs typeface="Times New Roman" charset="0"/>
              </a:rPr>
              <a:t>“Clays” (leached layers: Hellman; Putnis)</a:t>
            </a:r>
          </a:p>
        </p:txBody>
      </p:sp>
      <p:pic>
        <p:nvPicPr>
          <p:cNvPr id="28674" name="Picture 1" descr="NAX15-13Phengite00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01713"/>
            <a:ext cx="7313613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 rot="1417943">
            <a:off x="6226175" y="5321300"/>
            <a:ext cx="838200" cy="4841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06463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Laserprobe??</a:t>
            </a:r>
          </a:p>
        </p:txBody>
      </p:sp>
      <p:pic>
        <p:nvPicPr>
          <p:cNvPr id="27650" name="Picture 1" descr="NAX15-13Phengite00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01713"/>
            <a:ext cx="7313613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nut 3"/>
          <p:cNvSpPr/>
          <p:nvPr/>
        </p:nvSpPr>
        <p:spPr>
          <a:xfrm>
            <a:off x="4389438" y="3230563"/>
            <a:ext cx="2689225" cy="2700337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/>
          </p:nvPr>
        </p:nvSpPr>
        <p:spPr>
          <a:xfrm>
            <a:off x="0" y="31750"/>
            <a:ext cx="9144000" cy="833438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Age spectra: hump-shaped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6225" y="1104900"/>
            <a:ext cx="3736975" cy="163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939" name="Picture 1" descr="Nax15-14spe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04900"/>
            <a:ext cx="9155113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0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ctrTitle"/>
          </p:nvPr>
        </p:nvSpPr>
        <p:spPr>
          <a:xfrm>
            <a:off x="685800" y="139700"/>
            <a:ext cx="7772400" cy="814388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Compositions: </a:t>
            </a:r>
            <a:r>
              <a:rPr lang="en-US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Coarse</a:t>
            </a:r>
            <a:r>
              <a:rPr lang="en-US">
                <a:latin typeface="Times New Roman" charset="0"/>
                <a:cs typeface="Times New Roman" charset="0"/>
              </a:rPr>
              <a:t> ≠ </a:t>
            </a:r>
            <a:r>
              <a:rPr lang="en-US">
                <a:solidFill>
                  <a:srgbClr val="3366FF"/>
                </a:solidFill>
                <a:latin typeface="Times New Roman" charset="0"/>
                <a:cs typeface="Times New Roman" charset="0"/>
              </a:rPr>
              <a:t>fine</a:t>
            </a:r>
            <a:r>
              <a:rPr lang="en-US">
                <a:latin typeface="Times New Roman" charset="0"/>
                <a:cs typeface="Times New Roman" charset="0"/>
              </a:rPr>
              <a:t>! </a:t>
            </a:r>
          </a:p>
        </p:txBody>
      </p:sp>
      <p:pic>
        <p:nvPicPr>
          <p:cNvPr id="30722" name="Picture 3" descr="Nax14-Cla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600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ctrTitle"/>
          </p:nvPr>
        </p:nvSpPr>
        <p:spPr>
          <a:xfrm>
            <a:off x="0" y="31750"/>
            <a:ext cx="9144000" cy="833438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Age vs Cl/K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6225" y="1104900"/>
            <a:ext cx="3736975" cy="163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148984" y="865188"/>
          <a:ext cx="7721886" cy="528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964" name="TextBox 1"/>
          <p:cNvSpPr txBox="1">
            <a:spLocks noChangeArrowheads="1"/>
          </p:cNvSpPr>
          <p:nvPr/>
        </p:nvSpPr>
        <p:spPr bwMode="auto">
          <a:xfrm rot="1133099">
            <a:off x="1851025" y="1012825"/>
            <a:ext cx="1735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wm1 trend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73213" y="1350963"/>
            <a:ext cx="3500437" cy="11684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6" name="TextBox 9"/>
          <p:cNvSpPr txBox="1">
            <a:spLocks noChangeArrowheads="1"/>
          </p:cNvSpPr>
          <p:nvPr/>
        </p:nvSpPr>
        <p:spPr bwMode="auto">
          <a:xfrm>
            <a:off x="5934075" y="3400425"/>
            <a:ext cx="2070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retrograde</a:t>
            </a:r>
          </a:p>
          <a:p>
            <a:pPr eaLnBrk="1" hangingPunct="1"/>
            <a:r>
              <a:rPr lang="en-US" sz="28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Cl-rich wm2</a:t>
            </a:r>
          </a:p>
        </p:txBody>
      </p:sp>
      <p:sp>
        <p:nvSpPr>
          <p:cNvPr id="9" name="Rectangle 8"/>
          <p:cNvSpPr/>
          <p:nvPr/>
        </p:nvSpPr>
        <p:spPr>
          <a:xfrm>
            <a:off x="925513" y="927100"/>
            <a:ext cx="447675" cy="49847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9350" y="5956300"/>
            <a:ext cx="7721600" cy="596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9" name="TextBox 2"/>
          <p:cNvSpPr txBox="1">
            <a:spLocks noChangeArrowheads="1"/>
          </p:cNvSpPr>
          <p:nvPr/>
        </p:nvSpPr>
        <p:spPr bwMode="auto">
          <a:xfrm>
            <a:off x="287338" y="1454150"/>
            <a:ext cx="7413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Age</a:t>
            </a:r>
          </a:p>
        </p:txBody>
      </p:sp>
      <p:sp>
        <p:nvSpPr>
          <p:cNvPr id="40970" name="TextBox 11"/>
          <p:cNvSpPr txBox="1">
            <a:spLocks noChangeArrowheads="1"/>
          </p:cNvSpPr>
          <p:nvPr/>
        </p:nvSpPr>
        <p:spPr bwMode="auto">
          <a:xfrm>
            <a:off x="6711950" y="6251575"/>
            <a:ext cx="7826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Cl/K</a:t>
            </a:r>
          </a:p>
        </p:txBody>
      </p:sp>
      <p:sp>
        <p:nvSpPr>
          <p:cNvPr id="40971" name="TextBox 12"/>
          <p:cNvSpPr txBox="1">
            <a:spLocks noChangeArrowheads="1"/>
          </p:cNvSpPr>
          <p:nvPr/>
        </p:nvSpPr>
        <p:spPr bwMode="auto">
          <a:xfrm>
            <a:off x="785813" y="800100"/>
            <a:ext cx="549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37</a:t>
            </a:r>
          </a:p>
        </p:txBody>
      </p:sp>
      <p:sp>
        <p:nvSpPr>
          <p:cNvPr id="40972" name="TextBox 13"/>
          <p:cNvSpPr txBox="1">
            <a:spLocks noChangeArrowheads="1"/>
          </p:cNvSpPr>
          <p:nvPr/>
        </p:nvSpPr>
        <p:spPr bwMode="auto">
          <a:xfrm>
            <a:off x="777875" y="1979613"/>
            <a:ext cx="547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33</a:t>
            </a:r>
          </a:p>
        </p:txBody>
      </p:sp>
      <p:sp>
        <p:nvSpPr>
          <p:cNvPr id="40973" name="TextBox 14"/>
          <p:cNvSpPr txBox="1">
            <a:spLocks noChangeArrowheads="1"/>
          </p:cNvSpPr>
          <p:nvPr/>
        </p:nvSpPr>
        <p:spPr bwMode="auto">
          <a:xfrm>
            <a:off x="796925" y="3168650"/>
            <a:ext cx="54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29</a:t>
            </a:r>
          </a:p>
        </p:txBody>
      </p:sp>
      <p:sp>
        <p:nvSpPr>
          <p:cNvPr id="40974" name="TextBox 15"/>
          <p:cNvSpPr txBox="1">
            <a:spLocks noChangeArrowheads="1"/>
          </p:cNvSpPr>
          <p:nvPr/>
        </p:nvSpPr>
        <p:spPr bwMode="auto">
          <a:xfrm>
            <a:off x="796925" y="4378325"/>
            <a:ext cx="54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25</a:t>
            </a:r>
          </a:p>
        </p:txBody>
      </p:sp>
      <p:sp>
        <p:nvSpPr>
          <p:cNvPr id="40975" name="TextBox 16"/>
          <p:cNvSpPr txBox="1">
            <a:spLocks noChangeArrowheads="1"/>
          </p:cNvSpPr>
          <p:nvPr/>
        </p:nvSpPr>
        <p:spPr bwMode="auto">
          <a:xfrm>
            <a:off x="828675" y="5518150"/>
            <a:ext cx="54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21</a:t>
            </a:r>
          </a:p>
        </p:txBody>
      </p:sp>
      <p:sp>
        <p:nvSpPr>
          <p:cNvPr id="40976" name="TextBox 17"/>
          <p:cNvSpPr txBox="1">
            <a:spLocks noChangeArrowheads="1"/>
          </p:cNvSpPr>
          <p:nvPr/>
        </p:nvSpPr>
        <p:spPr bwMode="auto">
          <a:xfrm>
            <a:off x="1276350" y="5916613"/>
            <a:ext cx="3667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0</a:t>
            </a:r>
          </a:p>
        </p:txBody>
      </p:sp>
      <p:sp>
        <p:nvSpPr>
          <p:cNvPr id="40977" name="TextBox 18"/>
          <p:cNvSpPr txBox="1">
            <a:spLocks noChangeArrowheads="1"/>
          </p:cNvSpPr>
          <p:nvPr/>
        </p:nvSpPr>
        <p:spPr bwMode="auto">
          <a:xfrm>
            <a:off x="7412038" y="5916613"/>
            <a:ext cx="1185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0.0012</a:t>
            </a:r>
          </a:p>
        </p:txBody>
      </p:sp>
      <p:sp>
        <p:nvSpPr>
          <p:cNvPr id="40978" name="TextBox 19"/>
          <p:cNvSpPr txBox="1">
            <a:spLocks noChangeArrowheads="1"/>
          </p:cNvSpPr>
          <p:nvPr/>
        </p:nvSpPr>
        <p:spPr bwMode="auto">
          <a:xfrm>
            <a:off x="3182938" y="5907088"/>
            <a:ext cx="1185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0.0004</a:t>
            </a:r>
          </a:p>
        </p:txBody>
      </p:sp>
      <p:sp>
        <p:nvSpPr>
          <p:cNvPr id="40979" name="TextBox 20"/>
          <p:cNvSpPr txBox="1">
            <a:spLocks noChangeArrowheads="1"/>
          </p:cNvSpPr>
          <p:nvPr/>
        </p:nvSpPr>
        <p:spPr bwMode="auto">
          <a:xfrm>
            <a:off x="5526088" y="5915025"/>
            <a:ext cx="1185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0.0008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4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009063" cy="906463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Wijbrans &amp; McDougall 1986: Ar-Ar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46638" y="2414588"/>
            <a:ext cx="416336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hump shape = mix</a:t>
            </a:r>
          </a:p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M1 (HP) = 50 Ma</a:t>
            </a:r>
          </a:p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M2 (HT) = 15-20 Ma</a:t>
            </a:r>
          </a:p>
          <a:p>
            <a:pPr eaLnBrk="1" hangingPunct="1"/>
            <a:r>
              <a:rPr lang="en-US" sz="3600">
                <a:latin typeface="Times New Roman" charset="0"/>
                <a:cs typeface="Times New Roman" charset="0"/>
              </a:rPr>
              <a:t>T ≈ 530 °C</a:t>
            </a:r>
          </a:p>
        </p:txBody>
      </p:sp>
      <p:pic>
        <p:nvPicPr>
          <p:cNvPr id="17411" name="Picture 2" descr="Wijbrans1986Mixt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06463"/>
            <a:ext cx="472122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ctrTitle"/>
          </p:nvPr>
        </p:nvSpPr>
        <p:spPr>
          <a:xfrm>
            <a:off x="0" y="382588"/>
            <a:ext cx="9144000" cy="906462"/>
          </a:xfrm>
        </p:spPr>
        <p:txBody>
          <a:bodyPr>
            <a:normAutofit/>
          </a:bodyPr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Naxos: Petrochronology of white mica </a:t>
            </a:r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28674" name="Subtitle 2"/>
          <p:cNvSpPr>
            <a:spLocks noGrp="1"/>
          </p:cNvSpPr>
          <p:nvPr>
            <p:ph type="subTitle" idx="1"/>
          </p:nvPr>
        </p:nvSpPr>
        <p:spPr>
          <a:xfrm>
            <a:off x="627530" y="2330450"/>
            <a:ext cx="8142941" cy="2244725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Neither Sr nor Ar diffusive reequilibration</a:t>
            </a:r>
          </a:p>
          <a:p>
            <a:pPr algn="l" eaLnBrk="1" hangingPunct="1"/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Both Sr and Ar date formation</a:t>
            </a:r>
          </a:p>
          <a:p>
            <a:pPr algn="l" eaLnBrk="1" hangingPunct="1"/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Shearing datable if mica entirely recrystallized</a:t>
            </a:r>
          </a:p>
          <a:p>
            <a:pPr algn="l" eaLnBrk="1" hangingPunct="1"/>
            <a:endParaRPr lang="en-US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5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792163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Main Central Thrust</a:t>
            </a:r>
            <a:endParaRPr lang="de-CH" sz="6000" dirty="0" smtClean="0">
              <a:latin typeface="Times New Roman"/>
              <a:cs typeface="Times New Roman"/>
            </a:endParaRPr>
          </a:p>
        </p:txBody>
      </p:sp>
      <p:pic>
        <p:nvPicPr>
          <p:cNvPr id="20482" name="Picture 3" descr="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663"/>
            <a:ext cx="9144000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381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ReportGarwhal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6"/>
          <a:stretch>
            <a:fillRect/>
          </a:stretch>
        </p:blipFill>
        <p:spPr bwMode="auto">
          <a:xfrm>
            <a:off x="34925" y="115888"/>
            <a:ext cx="9005888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50825" y="404813"/>
            <a:ext cx="1873250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de-CH" sz="3600">
                <a:cs typeface="Times New Roman" charset="0"/>
              </a:rPr>
              <a:t>main S2:</a:t>
            </a:r>
            <a:r>
              <a:rPr lang="de-CH" sz="2400">
                <a:cs typeface="Times New Roman" charset="0"/>
              </a:rPr>
              <a:t> </a:t>
            </a:r>
          </a:p>
          <a:p>
            <a:r>
              <a:rPr lang="de-CH" sz="3200">
                <a:solidFill>
                  <a:srgbClr val="000000"/>
                </a:solidFill>
                <a:cs typeface="Times New Roman" charset="0"/>
              </a:rPr>
              <a:t>Bt, Ms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 rot="-1799911">
            <a:off x="2571750" y="1905000"/>
            <a:ext cx="2224088" cy="9477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de-CH" sz="3200">
                <a:cs typeface="Times New Roman" charset="0"/>
              </a:rPr>
              <a:t>retrograde</a:t>
            </a:r>
          </a:p>
          <a:p>
            <a:r>
              <a:rPr lang="de-CH" sz="3200">
                <a:cs typeface="Times New Roman" charset="0"/>
              </a:rPr>
              <a:t>coronite:</a:t>
            </a:r>
            <a:r>
              <a:rPr lang="de-CH" sz="2400">
                <a:cs typeface="Times New Roman" charset="0"/>
              </a:rPr>
              <a:t> </a:t>
            </a:r>
            <a:r>
              <a:rPr lang="de-CH" sz="3200">
                <a:cs typeface="Times New Roman" charset="0"/>
              </a:rPr>
              <a:t>Ms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5148263" y="3141663"/>
            <a:ext cx="865187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de-CH" sz="3600">
                <a:cs typeface="Times New Roman" charset="0"/>
              </a:rPr>
              <a:t>Grt</a:t>
            </a:r>
            <a:r>
              <a:rPr lang="de-CH" sz="2400">
                <a:cs typeface="Times New Roman" charset="0"/>
              </a:rPr>
              <a:t> 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73" name="Rectangle 1"/>
          <p:cNvSpPr>
            <a:spLocks noChangeArrowheads="1"/>
          </p:cNvSpPr>
          <p:nvPr/>
        </p:nvSpPr>
        <p:spPr bwMode="auto">
          <a:xfrm>
            <a:off x="3348038" y="4797425"/>
            <a:ext cx="8636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de-CH" sz="3600">
                <a:cs typeface="Times New Roman" charset="0"/>
              </a:rPr>
              <a:t>S1?</a:t>
            </a:r>
            <a:endParaRPr lang="de-CH" sz="240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47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/>
          </a:bodyPr>
          <a:lstStyle/>
          <a:p>
            <a:pPr>
              <a:defRPr/>
            </a:pPr>
            <a:r>
              <a:rPr lang="de-CH" dirty="0">
                <a:latin typeface="Times New Roman"/>
                <a:cs typeface="Times New Roman"/>
              </a:rPr>
              <a:t>Inconsistent ages </a:t>
            </a:r>
            <a:r>
              <a:rPr lang="de-CH">
                <a:solidFill>
                  <a:srgbClr val="000000"/>
                </a:solidFill>
                <a:latin typeface="Symbol" charset="0"/>
                <a:ea typeface="MS PGothic" charset="0"/>
              </a:rPr>
              <a:t>®</a:t>
            </a:r>
            <a:r>
              <a:rPr lang="de-CH" dirty="0" smtClean="0">
                <a:solidFill>
                  <a:schemeClr val="tx1"/>
                </a:solidFill>
                <a:latin typeface="Times New Roman"/>
                <a:cs typeface="Times New Roman"/>
              </a:rPr>
              <a:t> wrong tectonics </a:t>
            </a:r>
            <a:endParaRPr lang="de-CH" dirty="0" smtClean="0">
              <a:latin typeface="Times New Roman"/>
              <a:cs typeface="Times New Roman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49500"/>
            <a:ext cx="9144000" cy="39624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de-CH" sz="3600" dirty="0" smtClean="0">
                <a:latin typeface="Times New Roman"/>
                <a:cs typeface="Times New Roman"/>
              </a:rPr>
              <a:t>Monazite &gt; 3-4 </a:t>
            </a:r>
            <a:r>
              <a:rPr lang="de-CH" sz="3600" dirty="0" err="1" smtClean="0">
                <a:latin typeface="Times New Roman"/>
                <a:cs typeface="Times New Roman"/>
              </a:rPr>
              <a:t>chemically</a:t>
            </a:r>
            <a:r>
              <a:rPr lang="de-CH" sz="3600" dirty="0" smtClean="0">
                <a:latin typeface="Times New Roman"/>
                <a:cs typeface="Times New Roman"/>
              </a:rPr>
              <a:t> </a:t>
            </a:r>
            <a:r>
              <a:rPr lang="de-CH" sz="3600" dirty="0" err="1" smtClean="0">
                <a:latin typeface="Times New Roman"/>
                <a:cs typeface="Times New Roman"/>
              </a:rPr>
              <a:t>distinct</a:t>
            </a:r>
            <a:endParaRPr lang="de-CH" sz="3600" dirty="0" smtClean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sz="3600" dirty="0" smtClean="0">
                <a:latin typeface="Times New Roman"/>
                <a:cs typeface="Times New Roman"/>
              </a:rPr>
              <a:t>Mica-1 (</a:t>
            </a:r>
            <a:r>
              <a:rPr lang="de-CH" sz="3600" dirty="0" err="1" smtClean="0">
                <a:latin typeface="Times New Roman"/>
                <a:cs typeface="Times New Roman"/>
              </a:rPr>
              <a:t>Bt</a:t>
            </a:r>
            <a:r>
              <a:rPr lang="de-CH" sz="3600" dirty="0" smtClean="0">
                <a:latin typeface="Times New Roman"/>
                <a:cs typeface="Times New Roman"/>
              </a:rPr>
              <a:t>) </a:t>
            </a:r>
            <a:r>
              <a:rPr lang="de-CH" sz="3600" dirty="0" err="1" smtClean="0">
                <a:latin typeface="Times New Roman"/>
                <a:cs typeface="Times New Roman"/>
              </a:rPr>
              <a:t>relict</a:t>
            </a:r>
            <a:r>
              <a:rPr lang="de-CH" sz="3600" dirty="0" smtClean="0">
                <a:latin typeface="Times New Roman"/>
                <a:cs typeface="Times New Roman"/>
              </a:rPr>
              <a:t> </a:t>
            </a:r>
            <a:r>
              <a:rPr lang="de-CH" sz="3600" dirty="0" err="1" smtClean="0">
                <a:latin typeface="Times New Roman"/>
                <a:cs typeface="Times New Roman"/>
              </a:rPr>
              <a:t>foliation</a:t>
            </a:r>
            <a:r>
              <a:rPr lang="de-CH" sz="3600" dirty="0" smtClean="0">
                <a:latin typeface="Times New Roman"/>
                <a:cs typeface="Times New Roman"/>
              </a:rPr>
              <a:t> (~S1 in </a:t>
            </a:r>
            <a:r>
              <a:rPr lang="de-CH" sz="3600" dirty="0" err="1" smtClean="0">
                <a:latin typeface="Times New Roman"/>
                <a:cs typeface="Times New Roman"/>
              </a:rPr>
              <a:t>Grt</a:t>
            </a:r>
            <a:r>
              <a:rPr lang="de-CH" sz="3600" dirty="0" smtClean="0">
                <a:latin typeface="Times New Roman"/>
                <a:cs typeface="Times New Roman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de-CH" sz="3600" dirty="0" smtClean="0">
                <a:latin typeface="Times New Roman"/>
                <a:cs typeface="Times New Roman"/>
              </a:rPr>
              <a:t>Mica-2 (</a:t>
            </a:r>
            <a:r>
              <a:rPr lang="de-CH" sz="3600" dirty="0" err="1" smtClean="0">
                <a:latin typeface="Times New Roman"/>
                <a:cs typeface="Times New Roman"/>
              </a:rPr>
              <a:t>Bt</a:t>
            </a:r>
            <a:r>
              <a:rPr lang="de-CH" sz="3600" dirty="0" smtClean="0">
                <a:latin typeface="Times New Roman"/>
                <a:cs typeface="Times New Roman"/>
              </a:rPr>
              <a:t>, </a:t>
            </a:r>
            <a:r>
              <a:rPr lang="de-CH" sz="3600" dirty="0" err="1" smtClean="0">
                <a:latin typeface="Times New Roman"/>
                <a:cs typeface="Times New Roman"/>
              </a:rPr>
              <a:t>Ms</a:t>
            </a:r>
            <a:r>
              <a:rPr lang="de-CH" sz="3600" dirty="0" smtClean="0">
                <a:latin typeface="Times New Roman"/>
                <a:cs typeface="Times New Roman"/>
              </a:rPr>
              <a:t>) </a:t>
            </a:r>
            <a:r>
              <a:rPr lang="de-CH" sz="3600" dirty="0" err="1" smtClean="0">
                <a:latin typeface="Times New Roman"/>
                <a:cs typeface="Times New Roman"/>
              </a:rPr>
              <a:t>fine-grained</a:t>
            </a:r>
            <a:r>
              <a:rPr lang="de-CH" sz="3600" dirty="0" smtClean="0">
                <a:latin typeface="Times New Roman"/>
                <a:cs typeface="Times New Roman"/>
              </a:rPr>
              <a:t>, </a:t>
            </a:r>
            <a:r>
              <a:rPr lang="de-CH" sz="3600" dirty="0" err="1" smtClean="0">
                <a:latin typeface="Times New Roman"/>
                <a:cs typeface="Times New Roman"/>
              </a:rPr>
              <a:t>along</a:t>
            </a:r>
            <a:r>
              <a:rPr lang="de-CH" sz="3600" dirty="0" smtClean="0">
                <a:latin typeface="Times New Roman"/>
                <a:cs typeface="Times New Roman"/>
              </a:rPr>
              <a:t> S2</a:t>
            </a:r>
            <a:endParaRPr lang="de-CH" sz="3600" dirty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sz="3600" dirty="0">
                <a:latin typeface="Times New Roman"/>
                <a:cs typeface="Times New Roman"/>
              </a:rPr>
              <a:t>Mica-2a,b: </a:t>
            </a:r>
            <a:r>
              <a:rPr lang="de-CH" sz="3600" dirty="0" err="1">
                <a:latin typeface="Times New Roman"/>
                <a:cs typeface="Times New Roman"/>
              </a:rPr>
              <a:t>heterogeneous</a:t>
            </a:r>
            <a:r>
              <a:rPr lang="de-CH" sz="3600" dirty="0">
                <a:latin typeface="Times New Roman"/>
                <a:cs typeface="Times New Roman"/>
              </a:rPr>
              <a:t> </a:t>
            </a:r>
            <a:r>
              <a:rPr lang="de-CH" sz="3600" dirty="0" err="1">
                <a:latin typeface="Times New Roman"/>
                <a:cs typeface="Times New Roman"/>
              </a:rPr>
              <a:t>Ti</a:t>
            </a:r>
            <a:r>
              <a:rPr lang="de-CH" sz="3600" dirty="0">
                <a:latin typeface="Times New Roman"/>
                <a:cs typeface="Times New Roman"/>
              </a:rPr>
              <a:t>, Mg, </a:t>
            </a:r>
            <a:r>
              <a:rPr lang="de-CH" sz="3600" dirty="0" err="1">
                <a:latin typeface="Times New Roman"/>
                <a:cs typeface="Times New Roman"/>
              </a:rPr>
              <a:t>Fe</a:t>
            </a:r>
            <a:endParaRPr lang="de-CH" sz="3600" dirty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sz="3600" dirty="0" smtClean="0">
                <a:latin typeface="Times New Roman"/>
                <a:cs typeface="Times New Roman"/>
              </a:rPr>
              <a:t>Mica-3 (</a:t>
            </a:r>
            <a:r>
              <a:rPr lang="de-CH" sz="3600" dirty="0" err="1" smtClean="0">
                <a:latin typeface="Times New Roman"/>
                <a:cs typeface="Times New Roman"/>
              </a:rPr>
              <a:t>Ms</a:t>
            </a:r>
            <a:r>
              <a:rPr lang="de-CH" sz="3600" dirty="0" smtClean="0">
                <a:latin typeface="Times New Roman"/>
                <a:cs typeface="Times New Roman"/>
              </a:rPr>
              <a:t>) </a:t>
            </a:r>
            <a:r>
              <a:rPr lang="de-CH" sz="3600" dirty="0" err="1" smtClean="0">
                <a:latin typeface="Times New Roman"/>
                <a:cs typeface="Times New Roman"/>
              </a:rPr>
              <a:t>coarser</a:t>
            </a:r>
            <a:r>
              <a:rPr lang="de-CH" sz="3600" dirty="0" smtClean="0">
                <a:latin typeface="Times New Roman"/>
                <a:cs typeface="Times New Roman"/>
              </a:rPr>
              <a:t>, </a:t>
            </a:r>
            <a:r>
              <a:rPr lang="de-CH" sz="3600" dirty="0" err="1" smtClean="0">
                <a:latin typeface="Times New Roman"/>
                <a:cs typeface="Times New Roman"/>
              </a:rPr>
              <a:t>coronite</a:t>
            </a:r>
            <a:r>
              <a:rPr lang="de-CH" sz="3600" dirty="0" smtClean="0">
                <a:latin typeface="Times New Roman"/>
                <a:cs typeface="Times New Roman"/>
              </a:rPr>
              <a:t>, </a:t>
            </a:r>
            <a:r>
              <a:rPr lang="de-CH" sz="3600" dirty="0" err="1" smtClean="0">
                <a:latin typeface="Times New Roman"/>
                <a:cs typeface="Times New Roman"/>
              </a:rPr>
              <a:t>Grt</a:t>
            </a:r>
            <a:r>
              <a:rPr lang="de-CH" sz="3600" dirty="0" smtClean="0">
                <a:latin typeface="Times New Roman"/>
                <a:cs typeface="Times New Roman"/>
              </a:rPr>
              <a:t> </a:t>
            </a:r>
            <a:r>
              <a:rPr lang="de-CH" sz="3600" dirty="0" err="1" smtClean="0">
                <a:latin typeface="Times New Roman"/>
                <a:cs typeface="Times New Roman"/>
              </a:rPr>
              <a:t>brkdn</a:t>
            </a:r>
            <a:endParaRPr lang="de-CH" sz="3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001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863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Garhwal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Bt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microchemistry</a:t>
            </a:r>
            <a:endParaRPr lang="de-CH" sz="6000" dirty="0" smtClean="0">
              <a:latin typeface="Times New Roman"/>
              <a:cs typeface="Times New Roman"/>
            </a:endParaRPr>
          </a:p>
        </p:txBody>
      </p:sp>
      <p:pic>
        <p:nvPicPr>
          <p:cNvPr id="49154" name="Picture 1" descr="BiotChemistr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0"/>
          <a:stretch>
            <a:fillRect/>
          </a:stretch>
        </p:blipFill>
        <p:spPr bwMode="auto">
          <a:xfrm>
            <a:off x="0" y="1031875"/>
            <a:ext cx="88201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3283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Monazite_spo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863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Monazite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generations</a:t>
            </a:r>
            <a:endParaRPr lang="de-CH" sz="6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656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863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Garhwal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biotite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ages</a:t>
            </a:r>
            <a:endParaRPr lang="de-CH" sz="6000" dirty="0" smtClean="0">
              <a:latin typeface="Times New Roman"/>
              <a:cs typeface="Times New Roman"/>
            </a:endParaRPr>
          </a:p>
        </p:txBody>
      </p:sp>
      <p:pic>
        <p:nvPicPr>
          <p:cNvPr id="51202" name="Picture 2" descr="Biotite4comp2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215438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593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863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Garhwal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muscovite</a:t>
            </a:r>
            <a:r>
              <a:rPr lang="de-CH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de-CH" sz="6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ages</a:t>
            </a:r>
            <a:endParaRPr lang="de-CH" sz="6000" dirty="0" smtClean="0">
              <a:latin typeface="Times New Roman"/>
              <a:cs typeface="Times New Roman"/>
            </a:endParaRPr>
          </a:p>
        </p:txBody>
      </p:sp>
      <p:pic>
        <p:nvPicPr>
          <p:cNvPr id="57346" name="Picture 1" descr="Muscovite272829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655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366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/>
          </a:bodyPr>
          <a:lstStyle/>
          <a:p>
            <a:pPr eaLnBrk="1" hangingPunct="1">
              <a:defRPr/>
            </a:pPr>
            <a:r>
              <a:rPr lang="de-CH" sz="5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Garhwal: U-Pb + Ar-Ar</a:t>
            </a:r>
            <a:endParaRPr lang="de-CH" sz="5400" dirty="0" smtClean="0">
              <a:latin typeface="Times New Roman"/>
              <a:cs typeface="Times New Roman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50017"/>
            <a:ext cx="9144000" cy="527927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de-CH" dirty="0" err="1" smtClean="0">
                <a:latin typeface="Times New Roman"/>
                <a:cs typeface="Times New Roman"/>
              </a:rPr>
              <a:t>Prograde</a:t>
            </a:r>
            <a:r>
              <a:rPr lang="de-CH" dirty="0" smtClean="0">
                <a:latin typeface="Times New Roman"/>
                <a:cs typeface="Times New Roman"/>
              </a:rPr>
              <a:t> </a:t>
            </a:r>
            <a:r>
              <a:rPr lang="de-CH" dirty="0" err="1" smtClean="0">
                <a:latin typeface="Times New Roman"/>
                <a:cs typeface="Times New Roman"/>
              </a:rPr>
              <a:t>phase</a:t>
            </a:r>
            <a:r>
              <a:rPr lang="de-CH" dirty="0" smtClean="0">
                <a:latin typeface="Times New Roman"/>
                <a:cs typeface="Times New Roman"/>
              </a:rPr>
              <a:t> (</a:t>
            </a:r>
            <a:r>
              <a:rPr lang="de-CH" dirty="0" err="1" smtClean="0">
                <a:latin typeface="Times New Roman"/>
                <a:cs typeface="Times New Roman"/>
              </a:rPr>
              <a:t>Mnz</a:t>
            </a:r>
            <a:r>
              <a:rPr lang="de-CH" dirty="0" smtClean="0">
                <a:latin typeface="Times New Roman"/>
                <a:cs typeface="Times New Roman"/>
              </a:rPr>
              <a:t> </a:t>
            </a:r>
            <a:r>
              <a:rPr lang="de-CH" dirty="0" err="1" smtClean="0">
                <a:latin typeface="Times New Roman"/>
                <a:cs typeface="Times New Roman"/>
              </a:rPr>
              <a:t>cores</a:t>
            </a:r>
            <a:r>
              <a:rPr lang="de-CH" dirty="0" smtClean="0">
                <a:latin typeface="Times New Roman"/>
                <a:cs typeface="Times New Roman"/>
              </a:rPr>
              <a:t>) </a:t>
            </a:r>
            <a:r>
              <a:rPr lang="de-CH" dirty="0">
                <a:latin typeface="Times New Roman"/>
                <a:cs typeface="Times New Roman"/>
              </a:rPr>
              <a:t>≈ </a:t>
            </a:r>
            <a:r>
              <a:rPr lang="de-CH" dirty="0" smtClean="0">
                <a:latin typeface="Times New Roman"/>
                <a:cs typeface="Times New Roman"/>
              </a:rPr>
              <a:t>20-30 Ma</a:t>
            </a:r>
          </a:p>
          <a:p>
            <a:pPr eaLnBrk="1" hangingPunct="1">
              <a:buFontTx/>
              <a:buNone/>
              <a:defRPr/>
            </a:pPr>
            <a:r>
              <a:rPr lang="de-CH" dirty="0" smtClean="0">
                <a:latin typeface="Times New Roman"/>
                <a:cs typeface="Times New Roman"/>
              </a:rPr>
              <a:t>Peak (high-Y </a:t>
            </a:r>
            <a:r>
              <a:rPr lang="de-CH" dirty="0" err="1" smtClean="0">
                <a:latin typeface="Times New Roman"/>
                <a:cs typeface="Times New Roman"/>
              </a:rPr>
              <a:t>Mnz</a:t>
            </a:r>
            <a:r>
              <a:rPr lang="de-CH" dirty="0" smtClean="0">
                <a:latin typeface="Times New Roman"/>
                <a:cs typeface="Times New Roman"/>
              </a:rPr>
              <a:t> </a:t>
            </a:r>
            <a:r>
              <a:rPr lang="de-CH" dirty="0" err="1" smtClean="0">
                <a:latin typeface="Times New Roman"/>
                <a:cs typeface="Times New Roman"/>
              </a:rPr>
              <a:t>rims</a:t>
            </a:r>
            <a:r>
              <a:rPr lang="de-CH" dirty="0" smtClean="0">
                <a:latin typeface="Times New Roman"/>
                <a:cs typeface="Times New Roman"/>
              </a:rPr>
              <a:t>) ≈ 15-20 Ma</a:t>
            </a:r>
          </a:p>
          <a:p>
            <a:pPr eaLnBrk="1" hangingPunct="1">
              <a:buFontTx/>
              <a:buNone/>
              <a:defRPr/>
            </a:pPr>
            <a:r>
              <a:rPr lang="de-CH" dirty="0" err="1" smtClean="0">
                <a:latin typeface="Times New Roman"/>
                <a:cs typeface="Times New Roman"/>
              </a:rPr>
              <a:t>Biotite</a:t>
            </a:r>
            <a:r>
              <a:rPr lang="de-CH" dirty="0" smtClean="0">
                <a:latin typeface="Times New Roman"/>
                <a:cs typeface="Times New Roman"/>
              </a:rPr>
              <a:t> S1</a:t>
            </a:r>
            <a:r>
              <a:rPr lang="de-CH" smtClean="0">
                <a:latin typeface="Times New Roman"/>
                <a:cs typeface="Times New Roman"/>
              </a:rPr>
              <a:t>: 18 </a:t>
            </a:r>
            <a:r>
              <a:rPr lang="de-CH" dirty="0" smtClean="0">
                <a:latin typeface="Times New Roman"/>
                <a:cs typeface="Times New Roman"/>
              </a:rPr>
              <a:t>Ma</a:t>
            </a:r>
            <a:endParaRPr lang="de-CH" dirty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dirty="0" err="1">
                <a:latin typeface="Times New Roman"/>
                <a:cs typeface="Times New Roman"/>
              </a:rPr>
              <a:t>B</a:t>
            </a:r>
            <a:r>
              <a:rPr lang="de-CH" dirty="0" err="1" smtClean="0">
                <a:latin typeface="Times New Roman"/>
                <a:cs typeface="Times New Roman"/>
              </a:rPr>
              <a:t>iotite</a:t>
            </a:r>
            <a:r>
              <a:rPr lang="de-CH" dirty="0" smtClean="0">
                <a:latin typeface="Times New Roman"/>
                <a:cs typeface="Times New Roman"/>
              </a:rPr>
              <a:t> S2: 9 Ma </a:t>
            </a:r>
          </a:p>
          <a:p>
            <a:pPr eaLnBrk="1" hangingPunct="1">
              <a:buFontTx/>
              <a:buNone/>
              <a:defRPr/>
            </a:pPr>
            <a:r>
              <a:rPr lang="de-CH" dirty="0" smtClean="0">
                <a:solidFill>
                  <a:srgbClr val="FF00FF"/>
                </a:solidFill>
                <a:latin typeface="Times New Roman"/>
                <a:cs typeface="Times New Roman"/>
              </a:rPr>
              <a:t>Long</a:t>
            </a:r>
            <a:r>
              <a:rPr lang="de-CH" dirty="0">
                <a:solidFill>
                  <a:srgbClr val="FF00FF"/>
                </a:solidFill>
                <a:latin typeface="Times New Roman"/>
                <a:cs typeface="Times New Roman"/>
              </a:rPr>
              <a:t>-lasting </a:t>
            </a:r>
            <a:r>
              <a:rPr lang="de-CH" dirty="0" err="1">
                <a:solidFill>
                  <a:srgbClr val="FF00FF"/>
                </a:solidFill>
                <a:latin typeface="Times New Roman"/>
                <a:cs typeface="Times New Roman"/>
              </a:rPr>
              <a:t>deformation</a:t>
            </a:r>
            <a:endParaRPr lang="de-CH" dirty="0">
              <a:solidFill>
                <a:srgbClr val="FF00FF"/>
              </a:solidFill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dirty="0" err="1" smtClean="0">
                <a:latin typeface="Times New Roman"/>
                <a:cs typeface="Times New Roman"/>
              </a:rPr>
              <a:t>Coronitic</a:t>
            </a:r>
            <a:r>
              <a:rPr lang="de-CH" dirty="0" smtClean="0">
                <a:latin typeface="Times New Roman"/>
                <a:cs typeface="Times New Roman"/>
              </a:rPr>
              <a:t> </a:t>
            </a:r>
            <a:r>
              <a:rPr lang="de-CH" dirty="0" err="1" smtClean="0">
                <a:latin typeface="Times New Roman"/>
                <a:cs typeface="Times New Roman"/>
              </a:rPr>
              <a:t>Muscovite</a:t>
            </a:r>
            <a:r>
              <a:rPr lang="de-CH" dirty="0" smtClean="0">
                <a:latin typeface="Times New Roman"/>
                <a:cs typeface="Times New Roman"/>
              </a:rPr>
              <a:t>: 6 Ma</a:t>
            </a:r>
          </a:p>
          <a:p>
            <a:pPr eaLnBrk="1" hangingPunct="1">
              <a:buFontTx/>
              <a:buNone/>
              <a:defRPr/>
            </a:pPr>
            <a:r>
              <a:rPr lang="de-CH" dirty="0" err="1" smtClean="0">
                <a:solidFill>
                  <a:srgbClr val="FF00FF"/>
                </a:solidFill>
                <a:latin typeface="Times New Roman"/>
                <a:cs typeface="Times New Roman"/>
              </a:rPr>
              <a:t>Thrusting</a:t>
            </a:r>
            <a:r>
              <a:rPr lang="de-CH" dirty="0" smtClean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de-CH" dirty="0" err="1" smtClean="0">
                <a:solidFill>
                  <a:srgbClr val="FF00FF"/>
                </a:solidFill>
                <a:latin typeface="Times New Roman"/>
                <a:cs typeface="Times New Roman"/>
              </a:rPr>
              <a:t>had</a:t>
            </a:r>
            <a:r>
              <a:rPr lang="de-CH" dirty="0" smtClean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de-CH" dirty="0" err="1" smtClean="0">
                <a:solidFill>
                  <a:srgbClr val="FF00FF"/>
                </a:solidFill>
                <a:latin typeface="Times New Roman"/>
                <a:cs typeface="Times New Roman"/>
              </a:rPr>
              <a:t>stopped</a:t>
            </a:r>
            <a:r>
              <a:rPr lang="de-CH" dirty="0" smtClean="0">
                <a:solidFill>
                  <a:srgbClr val="FF00FF"/>
                </a:solidFill>
                <a:latin typeface="Times New Roman"/>
                <a:cs typeface="Times New Roman"/>
              </a:rPr>
              <a:t>, </a:t>
            </a:r>
            <a:r>
              <a:rPr lang="de-CH" dirty="0" err="1" smtClean="0">
                <a:solidFill>
                  <a:srgbClr val="FF00FF"/>
                </a:solidFill>
                <a:latin typeface="Times New Roman"/>
                <a:cs typeface="Times New Roman"/>
              </a:rPr>
              <a:t>Grt</a:t>
            </a:r>
            <a:r>
              <a:rPr lang="de-CH" dirty="0" smtClean="0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de-CH" dirty="0" err="1" smtClean="0">
                <a:solidFill>
                  <a:srgbClr val="FF00FF"/>
                </a:solidFill>
                <a:latin typeface="Times New Roman"/>
                <a:cs typeface="Times New Roman"/>
              </a:rPr>
              <a:t>consumed</a:t>
            </a:r>
          </a:p>
          <a:p>
            <a:pPr eaLnBrk="1" hangingPunct="1">
              <a:buFontTx/>
              <a:buNone/>
              <a:defRPr/>
            </a:pPr>
            <a:r>
              <a:rPr lang="de-CH" dirty="0" err="1">
                <a:latin typeface="Times New Roman"/>
                <a:cs typeface="Times New Roman"/>
              </a:rPr>
              <a:t>Three mica generations, three ages</a:t>
            </a:r>
          </a:p>
          <a:p>
            <a:pPr eaLnBrk="1" hangingPunct="1">
              <a:buFontTx/>
              <a:buNone/>
              <a:defRPr/>
            </a:pPr>
            <a:r>
              <a:rPr lang="de-CH" dirty="0" err="1">
                <a:latin typeface="Times New Roman"/>
                <a:cs typeface="Times New Roman"/>
              </a:rPr>
              <a:t>At most 1 „cooling“ age, two formation ages</a:t>
            </a:r>
            <a:endParaRPr lang="de-CH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171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366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/>
          </a:bodyPr>
          <a:lstStyle/>
          <a:p>
            <a:pPr eaLnBrk="1" hangingPunct="1">
              <a:defRPr/>
            </a:pPr>
            <a:r>
              <a:rPr lang="de-CH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Recipe for reducing gross mistakes</a:t>
            </a:r>
            <a:endParaRPr lang="de-CH" sz="4800" dirty="0" smtClean="0">
              <a:latin typeface="Times New Roman"/>
              <a:cs typeface="Times New Roman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50017"/>
            <a:ext cx="9144000" cy="527927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de-CH" sz="3600" dirty="0" err="1" smtClean="0">
                <a:latin typeface="Times New Roman"/>
                <a:cs typeface="Times New Roman"/>
              </a:rPr>
              <a:t>Microtextures</a:t>
            </a:r>
          </a:p>
          <a:p>
            <a:pPr eaLnBrk="1" hangingPunct="1">
              <a:buFontTx/>
              <a:buNone/>
              <a:defRPr/>
            </a:pPr>
            <a:r>
              <a:rPr lang="de-CH" sz="3600" dirty="0" err="1">
                <a:latin typeface="Times New Roman"/>
                <a:cs typeface="Times New Roman"/>
              </a:rPr>
              <a:t>Electron Microprobe!!</a:t>
            </a:r>
          </a:p>
          <a:p>
            <a:pPr eaLnBrk="1" hangingPunct="1">
              <a:buFontTx/>
              <a:buNone/>
              <a:defRPr/>
            </a:pPr>
            <a:r>
              <a:rPr lang="de-CH" sz="3600" dirty="0" err="1">
                <a:latin typeface="Times New Roman"/>
                <a:cs typeface="Times New Roman"/>
              </a:rPr>
              <a:t>Petrogenesis of multiple generations</a:t>
            </a:r>
            <a:endParaRPr lang="de-CH" sz="3600" dirty="0" err="1" smtClean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sz="3600" dirty="0" smtClean="0">
                <a:latin typeface="Times New Roman"/>
                <a:cs typeface="Times New Roman"/>
              </a:rPr>
              <a:t>Never just age spectra</a:t>
            </a:r>
            <a:r>
              <a:rPr lang="de-CH" sz="3600" dirty="0" err="1" smtClean="0">
                <a:latin typeface="Times New Roman"/>
                <a:cs typeface="Times New Roman"/>
              </a:rPr>
              <a:t>, use all five Ar isotopes</a:t>
            </a:r>
            <a:endParaRPr lang="de-CH" sz="3600" dirty="0"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r>
              <a:rPr lang="de-CH" sz="3600" dirty="0" err="1">
                <a:latin typeface="Times New Roman"/>
                <a:cs typeface="Times New Roman"/>
              </a:rPr>
              <a:t>Multichronometry</a:t>
            </a:r>
          </a:p>
        </p:txBody>
      </p:sp>
    </p:spTree>
    <p:extLst>
      <p:ext uri="{BB962C8B-B14F-4D97-AF65-F5344CB8AC3E}">
        <p14:creationId xmlns:p14="http://schemas.microsoft.com/office/powerpoint/2010/main" val="599719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>
                <a:latin typeface="Times New Roman" charset="0"/>
                <a:ea typeface="MS PGothic" charset="0"/>
                <a:cs typeface="Times New Roman" charset="0"/>
              </a:rPr>
              <a:t>Modelling Ar-Ar alone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538" y="2289175"/>
            <a:ext cx="8743950" cy="21923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CH" sz="4000">
                <a:latin typeface="Times New Roman" charset="0"/>
                <a:ea typeface="MS PGothic" charset="0"/>
                <a:cs typeface="Times New Roman" charset="0"/>
              </a:rPr>
              <a:t>Duration of metamorphism from </a:t>
            </a:r>
            <a:r>
              <a:rPr lang="de-CH" sz="4000" i="1">
                <a:latin typeface="Times New Roman" charset="0"/>
                <a:ea typeface="MS PGothic" charset="0"/>
                <a:cs typeface="Times New Roman" charset="0"/>
              </a:rPr>
              <a:t>D</a:t>
            </a:r>
            <a:r>
              <a:rPr lang="de-CH" sz="4000" baseline="-25000">
                <a:latin typeface="Times New Roman" charset="0"/>
                <a:ea typeface="MS PGothic" charset="0"/>
                <a:cs typeface="Times New Roman" charset="0"/>
              </a:rPr>
              <a:t>lab</a:t>
            </a:r>
            <a:r>
              <a:rPr lang="de-CH" sz="4000">
                <a:latin typeface="Times New Roman" charset="0"/>
                <a:ea typeface="MS PGothic" charset="0"/>
                <a:cs typeface="Times New Roman" charset="0"/>
              </a:rPr>
              <a:t>  </a:t>
            </a:r>
          </a:p>
          <a:p>
            <a:pPr marL="0" indent="0" eaLnBrk="1" hangingPunct="1">
              <a:buFont typeface="Arial" charset="0"/>
              <a:buNone/>
            </a:pPr>
            <a:r>
              <a:rPr lang="de-CH" sz="4000">
                <a:latin typeface="Times New Roman" charset="0"/>
                <a:ea typeface="MS PGothic" charset="0"/>
                <a:cs typeface="Times New Roman" charset="0"/>
              </a:rPr>
              <a:t>shorter than thermal inertia!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>
                <a:latin typeface="Times New Roman" charset="0"/>
                <a:ea typeface="MS PGothic" charset="0"/>
                <a:cs typeface="Times New Roman" charset="0"/>
              </a:rPr>
              <a:t>What went wrong?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538" y="2289175"/>
            <a:ext cx="8743950" cy="2192338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de-CH" sz="3600">
                <a:latin typeface="Times New Roman" charset="0"/>
                <a:ea typeface="MS PGothic" charset="0"/>
                <a:cs typeface="Times New Roman" charset="0"/>
              </a:rPr>
              <a:t>Field observations: high-T inheritance of </a:t>
            </a:r>
            <a:r>
              <a:rPr lang="de-CH" sz="3600" baseline="30000">
                <a:latin typeface="Times New Roman" charset="0"/>
                <a:ea typeface="MS PGothic" charset="0"/>
                <a:cs typeface="Times New Roman" charset="0"/>
              </a:rPr>
              <a:t>40</a:t>
            </a:r>
            <a:r>
              <a:rPr lang="de-CH" sz="3600">
                <a:latin typeface="Times New Roman" charset="0"/>
                <a:ea typeface="MS PGothic" charset="0"/>
                <a:cs typeface="Times New Roman" charset="0"/>
              </a:rPr>
              <a:t>Ar </a:t>
            </a:r>
          </a:p>
          <a:p>
            <a:pPr marL="0" indent="0" eaLnBrk="1" hangingPunct="1">
              <a:buFont typeface="Arial" charset="0"/>
              <a:buNone/>
            </a:pPr>
            <a:r>
              <a:rPr lang="de-CH" sz="3600">
                <a:latin typeface="Times New Roman" charset="0"/>
                <a:ea typeface="MS PGothic" charset="0"/>
                <a:cs typeface="Times New Roman" charset="0"/>
              </a:rPr>
              <a:t>conflict with lab diffusivity experiments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1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719"/>
            <a:ext cx="7772400" cy="993775"/>
          </a:xfrm>
        </p:spPr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Hydrothermal lab experiments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58" y="1427628"/>
            <a:ext cx="9082742" cy="1436595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tx1"/>
                </a:solidFill>
                <a:latin typeface="Times New Roman"/>
                <a:cs typeface="Times New Roman"/>
              </a:rPr>
              <a:t>Observation: Micas dissolve (both µm and nm!)</a:t>
            </a:r>
          </a:p>
          <a:p>
            <a:r>
              <a:rPr lang="en-US">
                <a:solidFill>
                  <a:schemeClr val="tx1"/>
                </a:solidFill>
                <a:latin typeface="Times New Roman"/>
                <a:cs typeface="Times New Roman"/>
              </a:rPr>
              <a:t>What is measured is not diffusion rate but dissolution</a:t>
            </a:r>
          </a:p>
          <a:p>
            <a:r>
              <a:rPr lang="en-US">
                <a:solidFill>
                  <a:schemeClr val="tx1"/>
                </a:solidFill>
                <a:latin typeface="Times New Roman"/>
                <a:cs typeface="Times New Roman"/>
              </a:rPr>
              <a:t>Hess et al., 1987</a:t>
            </a:r>
          </a:p>
        </p:txBody>
      </p:sp>
      <p:pic>
        <p:nvPicPr>
          <p:cNvPr id="4" name="Picture 3" descr="HessLippoltWirthFig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6" b="24742"/>
          <a:stretch/>
        </p:blipFill>
        <p:spPr>
          <a:xfrm>
            <a:off x="4557806" y="3177241"/>
            <a:ext cx="4602629" cy="3708400"/>
          </a:xfrm>
          <a:prstGeom prst="rect">
            <a:avLst/>
          </a:prstGeom>
        </p:spPr>
      </p:pic>
      <p:pic>
        <p:nvPicPr>
          <p:cNvPr id="5" name="Picture 4" descr="HessLippoltFig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6" b="20935"/>
          <a:stretch/>
        </p:blipFill>
        <p:spPr>
          <a:xfrm>
            <a:off x="61258" y="2864224"/>
            <a:ext cx="4541371" cy="4006476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7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>
                <a:latin typeface="Times New Roman" charset="0"/>
                <a:ea typeface="MS PGothic" charset="0"/>
                <a:cs typeface="Times New Roman" charset="0"/>
              </a:rPr>
              <a:t>How to date shearing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538" y="2289175"/>
            <a:ext cx="8743950" cy="2192338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de-CH" sz="3600">
                <a:latin typeface="Times New Roman" charset="0"/>
                <a:ea typeface="MS PGothic" charset="0"/>
                <a:cs typeface="Times New Roman" charset="0"/>
              </a:rPr>
              <a:t>1. Forget about lab-based closure </a:t>
            </a:r>
            <a:r>
              <a:rPr lang="de-CH" sz="3600" i="1">
                <a:latin typeface="Times New Roman" charset="0"/>
                <a:ea typeface="MS PGothic" charset="0"/>
                <a:cs typeface="Times New Roman" charset="0"/>
              </a:rPr>
              <a:t>T</a:t>
            </a:r>
            <a:r>
              <a:rPr lang="de-CH" sz="3600">
                <a:latin typeface="Times New Roman" charset="0"/>
                <a:ea typeface="MS PGothic" charset="0"/>
                <a:cs typeface="Times New Roman" charset="0"/>
              </a:rPr>
              <a:t> estimates</a:t>
            </a:r>
          </a:p>
          <a:p>
            <a:pPr marL="0" indent="0" eaLnBrk="1" hangingPunct="1">
              <a:buFont typeface="Arial" charset="0"/>
              <a:buNone/>
            </a:pPr>
            <a:r>
              <a:rPr lang="de-CH" sz="3600">
                <a:latin typeface="Times New Roman" charset="0"/>
                <a:ea typeface="MS PGothic" charset="0"/>
                <a:cs typeface="Times New Roman" charset="0"/>
              </a:rPr>
              <a:t>2. Strive for „redundant“ overdetermination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6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9144000" cy="719137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de-CH" dirty="0" smtClean="0">
                <a:solidFill>
                  <a:schemeClr val="tx1"/>
                </a:solidFill>
                <a:latin typeface="Times" charset="0"/>
              </a:rPr>
              <a:t>W Alps </a:t>
            </a:r>
            <a:r>
              <a:rPr lang="de-CH" dirty="0" err="1" smtClean="0">
                <a:solidFill>
                  <a:schemeClr val="tx1"/>
                </a:solidFill>
                <a:latin typeface="Times" charset="0"/>
              </a:rPr>
              <a:t>Eclogites </a:t>
            </a:r>
            <a:r>
              <a:rPr lang="de-CH" dirty="0" smtClean="0">
                <a:solidFill>
                  <a:schemeClr val="tx1"/>
                </a:solidFill>
                <a:latin typeface="Times" charset="0"/>
              </a:rPr>
              <a:t> </a:t>
            </a:r>
            <a:endParaRPr lang="de-CH" dirty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6029325"/>
            <a:ext cx="6913562" cy="8477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eaLnBrk="1" hangingPunct="1">
              <a:buFontTx/>
              <a:buNone/>
              <a:defRPr/>
            </a:pPr>
            <a:r>
              <a:rPr lang="de-CH" sz="4000" dirty="0" smtClean="0">
                <a:latin typeface="Times" charset="0"/>
              </a:rPr>
              <a:t> </a:t>
            </a:r>
            <a:endParaRPr lang="de-CH" sz="3600" dirty="0" smtClean="0">
              <a:solidFill>
                <a:srgbClr val="F4FF00"/>
              </a:solidFill>
              <a:latin typeface="Times" charset="0"/>
            </a:endParaRPr>
          </a:p>
          <a:p>
            <a:pPr eaLnBrk="1" hangingPunct="1">
              <a:defRPr/>
            </a:pPr>
            <a:endParaRPr lang="de-CH" sz="3600" dirty="0" smtClean="0"/>
          </a:p>
        </p:txBody>
      </p:sp>
      <p:pic>
        <p:nvPicPr>
          <p:cNvPr id="63491" name="Picture 4" descr="WAlpsFiel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50888"/>
            <a:ext cx="5832475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4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987425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Ages in metamorphic terrane: </a:t>
            </a:r>
            <a:r>
              <a:rPr lang="en-US" sz="4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~ distance</a:t>
            </a: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179388" y="1628775"/>
            <a:ext cx="878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/>
              <a:t>If T is the main control: smooth trend of t </a:t>
            </a:r>
            <a:r>
              <a:rPr lang="en-US" sz="3600" i="1"/>
              <a:t>vs</a:t>
            </a:r>
            <a:r>
              <a:rPr lang="en-US" sz="3600"/>
              <a:t> T</a:t>
            </a: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5308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1908175" y="2924175"/>
            <a:ext cx="25193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/>
              <a:t>protolith age</a:t>
            </a:r>
          </a:p>
        </p:txBody>
      </p:sp>
      <p:sp>
        <p:nvSpPr>
          <p:cNvPr id="61445" name="TextBox 4"/>
          <p:cNvSpPr txBox="1">
            <a:spLocks noChangeArrowheads="1"/>
          </p:cNvSpPr>
          <p:nvPr/>
        </p:nvSpPr>
        <p:spPr bwMode="auto">
          <a:xfrm rot="2883852">
            <a:off x="5377656" y="3688557"/>
            <a:ext cx="2505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/>
              <a:t>cooling ages</a:t>
            </a:r>
          </a:p>
        </p:txBody>
      </p:sp>
      <p:pic>
        <p:nvPicPr>
          <p:cNvPr id="6144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34013"/>
            <a:ext cx="56880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2636838"/>
            <a:ext cx="7239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7"/>
          <p:cNvSpPr>
            <a:spLocks noChangeArrowheads="1"/>
          </p:cNvSpPr>
          <p:nvPr/>
        </p:nvSpPr>
        <p:spPr bwMode="auto">
          <a:xfrm flipH="1">
            <a:off x="827088" y="2587625"/>
            <a:ext cx="649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61449" name="Rectangle 8"/>
          <p:cNvSpPr>
            <a:spLocks noChangeArrowheads="1"/>
          </p:cNvSpPr>
          <p:nvPr/>
        </p:nvSpPr>
        <p:spPr bwMode="auto">
          <a:xfrm>
            <a:off x="7019925" y="5949950"/>
            <a:ext cx="519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2" grpId="0"/>
      <p:bldP spid="61444" grpId="0"/>
      <p:bldP spid="61445" grpId="0"/>
      <p:bldP spid="61448" grpId="0"/>
      <p:bldP spid="614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987425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3366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 lost &lt; 300 °C </a:t>
            </a:r>
            <a:r>
              <a:rPr lang="en-US" sz="4000">
                <a:solidFill>
                  <a:srgbClr val="33CC33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AND Ar retained &gt; 500°C</a:t>
            </a:r>
            <a:endParaRPr lang="en-US" sz="4000">
              <a:solidFill>
                <a:srgbClr val="33CC3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0" y="6308725"/>
            <a:ext cx="3081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400">
                <a:latin typeface="Times" charset="0"/>
              </a:rPr>
              <a:t>Villa et al 2014 J Petrol</a:t>
            </a:r>
            <a:endParaRPr lang="en-US" sz="2400"/>
          </a:p>
        </p:txBody>
      </p:sp>
      <p:pic>
        <p:nvPicPr>
          <p:cNvPr id="69635" name="Picture 2" descr="Bucher-Trav3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5" y="-88900"/>
            <a:ext cx="12553950" cy="79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763713" y="4221163"/>
            <a:ext cx="626427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835150" y="3563938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FF"/>
                </a:solidFill>
              </a:rPr>
              <a:t>Grt Lu-Hf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0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601</Words>
  <Application>Microsoft Macintosh PowerPoint</Application>
  <PresentationFormat>On-screen Show (4:3)</PresentationFormat>
  <Paragraphs>120</Paragraphs>
  <Slides>29</Slides>
  <Notes>15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Dating shearing: W Alps, Naxos, Garhwal</vt:lpstr>
      <vt:lpstr>Wijbrans &amp; McDougall 1986: Ar-Ar</vt:lpstr>
      <vt:lpstr>Modelling Ar-Ar alone</vt:lpstr>
      <vt:lpstr>What went wrong?</vt:lpstr>
      <vt:lpstr>Hydrothermal lab experiments</vt:lpstr>
      <vt:lpstr>How to date shearing </vt:lpstr>
      <vt:lpstr>W Alps Eclogites  </vt:lpstr>
      <vt:lpstr>Ages in metamorphic terrane: T ~ distance</vt:lpstr>
      <vt:lpstr>Ar lost &lt; 300 °C AND Ar retained &gt; 500°C</vt:lpstr>
      <vt:lpstr>Ar retained &gt; 550 °C (hump shape) Monte Rosa ≈ 580 °C: Vaughan-Hammon et al, this meeting  </vt:lpstr>
      <vt:lpstr>Good news: Western Alps</vt:lpstr>
      <vt:lpstr>PowerPoint Presentation</vt:lpstr>
      <vt:lpstr>Peillod et al 2017: Rb-Sr</vt:lpstr>
      <vt:lpstr>EPMA (Nax15-13)</vt:lpstr>
      <vt:lpstr>“Clays” (leached layers: Hellman; Putnis)</vt:lpstr>
      <vt:lpstr>Laserprobe??</vt:lpstr>
      <vt:lpstr>Age spectra: hump-shaped</vt:lpstr>
      <vt:lpstr>Compositions: Coarse ≠ fine! </vt:lpstr>
      <vt:lpstr>Age vs Cl/K</vt:lpstr>
      <vt:lpstr>Naxos: Petrochronology of white mica </vt:lpstr>
      <vt:lpstr>Main Central Thrust</vt:lpstr>
      <vt:lpstr>PowerPoint Presentation</vt:lpstr>
      <vt:lpstr>Inconsistent ages ® wrong tectonics </vt:lpstr>
      <vt:lpstr>Garhwal Bt microchemistry</vt:lpstr>
      <vt:lpstr>Monazite generations</vt:lpstr>
      <vt:lpstr>Garhwal biotite ages</vt:lpstr>
      <vt:lpstr>Garhwal muscovite ages</vt:lpstr>
      <vt:lpstr>Garhwal: U-Pb + Ar-Ar</vt:lpstr>
      <vt:lpstr>Recipe for reducing gross mistakes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age of MCT thrusting in Garhwal</dc:title>
  <dc:creator>igor villa</dc:creator>
  <cp:lastModifiedBy>igor villa</cp:lastModifiedBy>
  <cp:revision>31</cp:revision>
  <dcterms:created xsi:type="dcterms:W3CDTF">2020-05-02T05:56:32Z</dcterms:created>
  <dcterms:modified xsi:type="dcterms:W3CDTF">2020-05-04T07:55:46Z</dcterms:modified>
</cp:coreProperties>
</file>