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5"/>
  </p:notesMasterIdLst>
  <p:handoutMasterIdLst>
    <p:handoutMasterId r:id="rId16"/>
  </p:handoutMasterIdLst>
  <p:sldIdLst>
    <p:sldId id="771" r:id="rId2"/>
    <p:sldId id="789" r:id="rId3"/>
    <p:sldId id="785" r:id="rId4"/>
    <p:sldId id="692" r:id="rId5"/>
    <p:sldId id="786" r:id="rId6"/>
    <p:sldId id="781" r:id="rId7"/>
    <p:sldId id="782" r:id="rId8"/>
    <p:sldId id="787" r:id="rId9"/>
    <p:sldId id="788" r:id="rId10"/>
    <p:sldId id="792" r:id="rId11"/>
    <p:sldId id="784" r:id="rId12"/>
    <p:sldId id="790" r:id="rId13"/>
    <p:sldId id="791" r:id="rId14"/>
  </p:sldIdLst>
  <p:sldSz cx="9144000" cy="6858000" type="screen4x3"/>
  <p:notesSz cx="6858000" cy="9144000"/>
  <p:defaultTextStyle>
    <a:defPPr>
      <a:defRPr lang="en-US"/>
    </a:defPPr>
    <a:lvl1pPr algn="l" rtl="0" fontAlgn="base">
      <a:spcBef>
        <a:spcPct val="0"/>
      </a:spcBef>
      <a:spcAft>
        <a:spcPct val="0"/>
      </a:spcAft>
      <a:defRPr sz="28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a:srgbClr val="FF8000"/>
    <a:srgbClr val="000080"/>
    <a:srgbClr val="CC3300"/>
    <a:srgbClr val="D60093"/>
    <a:srgbClr val="FF0033"/>
    <a:srgbClr val="FFFF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6395" autoAdjust="0"/>
    <p:restoredTop sz="96443" autoAdjust="0"/>
  </p:normalViewPr>
  <p:slideViewPr>
    <p:cSldViewPr snapToGrid="0" snapToObjects="1">
      <p:cViewPr varScale="1">
        <p:scale>
          <a:sx n="144" d="100"/>
          <a:sy n="144" d="100"/>
        </p:scale>
        <p:origin x="1640" y="184"/>
      </p:cViewPr>
      <p:guideLst>
        <p:guide orient="horz" pos="2160"/>
        <p:guide pos="2880"/>
      </p:guideLst>
    </p:cSldViewPr>
  </p:slideViewPr>
  <p:outlineViewPr>
    <p:cViewPr>
      <p:scale>
        <a:sx n="100" d="100"/>
        <a:sy n="100" d="100"/>
      </p:scale>
      <p:origin x="0" y="-28952"/>
    </p:cViewPr>
  </p:outlineViewPr>
  <p:notesTextViewPr>
    <p:cViewPr>
      <p:scale>
        <a:sx n="100" d="100"/>
        <a:sy n="100" d="100"/>
      </p:scale>
      <p:origin x="0" y="0"/>
    </p:cViewPr>
  </p:notesTextViewPr>
  <p:sorterViewPr>
    <p:cViewPr>
      <p:scale>
        <a:sx n="104" d="100"/>
        <a:sy n="104" d="100"/>
      </p:scale>
      <p:origin x="0" y="0"/>
    </p:cViewPr>
  </p:sorterViewPr>
  <p:notesViewPr>
    <p:cSldViewPr snapToGrid="0" snapToObjects="1">
      <p:cViewPr varScale="1">
        <p:scale>
          <a:sx n="80" d="100"/>
          <a:sy n="80" d="100"/>
        </p:scale>
        <p:origin x="-16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eaLnBrk="0" hangingPunct="0">
              <a:defRPr sz="1000" b="0" i="1">
                <a:latin typeface="Times New Roman" pitchFamily="-111" charset="0"/>
                <a:ea typeface="+mn-ea"/>
                <a:cs typeface="+mn-cs"/>
              </a:defRPr>
            </a:lvl1pPr>
          </a:lstStyle>
          <a:p>
            <a:pPr>
              <a:defRPr/>
            </a:pPr>
            <a:endParaRPr lang="it-IT"/>
          </a:p>
        </p:txBody>
      </p:sp>
      <p:sp>
        <p:nvSpPr>
          <p:cNvPr id="40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eaLnBrk="0" hangingPunct="0">
              <a:defRPr sz="1000" b="0" i="1">
                <a:latin typeface="Times New Roman" pitchFamily="-111" charset="0"/>
                <a:ea typeface="+mn-ea"/>
                <a:cs typeface="+mn-cs"/>
              </a:defRPr>
            </a:lvl1pPr>
          </a:lstStyle>
          <a:p>
            <a:pPr>
              <a:defRPr/>
            </a:pPr>
            <a:endParaRPr lang="it-IT"/>
          </a:p>
        </p:txBody>
      </p:sp>
      <p:sp>
        <p:nvSpPr>
          <p:cNvPr id="410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eaLnBrk="0" hangingPunct="0">
              <a:defRPr sz="1000" b="0" i="1">
                <a:latin typeface="Times New Roman" pitchFamily="-111" charset="0"/>
                <a:ea typeface="+mn-ea"/>
                <a:cs typeface="+mn-cs"/>
              </a:defRPr>
            </a:lvl1pPr>
          </a:lstStyle>
          <a:p>
            <a:pPr>
              <a:defRPr/>
            </a:pPr>
            <a:endParaRPr lang="it-IT"/>
          </a:p>
        </p:txBody>
      </p:sp>
      <p:sp>
        <p:nvSpPr>
          <p:cNvPr id="410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eaLnBrk="0" hangingPunct="0">
              <a:defRPr sz="1000" b="0" i="1">
                <a:latin typeface="Times New Roman" charset="0"/>
              </a:defRPr>
            </a:lvl1pPr>
          </a:lstStyle>
          <a:p>
            <a:pPr>
              <a:defRPr/>
            </a:pPr>
            <a:fld id="{D82C1FA5-1B20-7B46-98C7-78EC44D88508}" type="slidenum">
              <a:rPr lang="en-US"/>
              <a:pPr>
                <a:defRPr/>
              </a:pPr>
              <a:t>‹N›</a:t>
            </a:fld>
            <a:endParaRPr lang="en-US"/>
          </a:p>
        </p:txBody>
      </p:sp>
    </p:spTree>
    <p:extLst>
      <p:ext uri="{BB962C8B-B14F-4D97-AF65-F5344CB8AC3E}">
        <p14:creationId xmlns:p14="http://schemas.microsoft.com/office/powerpoint/2010/main" val="1835026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7383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16386"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455357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20482"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20482"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426510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val="1"/>
            </a:ext>
          </a:extLst>
        </p:spPr>
      </p:sp>
      <p:sp>
        <p:nvSpPr>
          <p:cNvPr id="16386"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extLst>
      <p:ext uri="{BB962C8B-B14F-4D97-AF65-F5344CB8AC3E}">
        <p14:creationId xmlns:p14="http://schemas.microsoft.com/office/powerpoint/2010/main" val="2441070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1143000" y="2286000"/>
            <a:ext cx="7772400" cy="1143000"/>
          </a:xfrm>
        </p:spPr>
        <p:txBody>
          <a:bodyPr/>
          <a:lstStyle>
            <a:lvl1pPr>
              <a:defRPr/>
            </a:lvl1pPr>
          </a:lstStyle>
          <a:p>
            <a:r>
              <a:rPr lang="en-US"/>
              <a:t>Fare clic per modificare stile</a:t>
            </a:r>
          </a:p>
        </p:txBody>
      </p:sp>
      <p:sp>
        <p:nvSpPr>
          <p:cNvPr id="3075" name="Rectangle 3"/>
          <p:cNvSpPr>
            <a:spLocks noGrp="1" noChangeArrowheads="1"/>
          </p:cNvSpPr>
          <p:nvPr>
            <p:ph type="subTitle" sz="quarter" idx="1"/>
          </p:nvPr>
        </p:nvSpPr>
        <p:spPr>
          <a:xfrm>
            <a:off x="1828800" y="3886200"/>
            <a:ext cx="6400800" cy="1752600"/>
          </a:xfrm>
        </p:spPr>
        <p:txBody>
          <a:bodyPr/>
          <a:lstStyle>
            <a:lvl1pPr marL="0" indent="0" algn="ctr">
              <a:buFont typeface="Monotype Sorts" pitchFamily="-105" charset="2"/>
              <a:buNone/>
              <a:defRPr/>
            </a:lvl1pPr>
          </a:lstStyle>
          <a:p>
            <a:r>
              <a:rPr lang="en-US"/>
              <a:t>Fare clic per modificare lo stile del sottotitolo dello schema</a:t>
            </a:r>
          </a:p>
        </p:txBody>
      </p:sp>
      <p:sp>
        <p:nvSpPr>
          <p:cNvPr id="4" name="Rectangle 4"/>
          <p:cNvSpPr>
            <a:spLocks noGrp="1" noChangeArrowheads="1"/>
          </p:cNvSpPr>
          <p:nvPr>
            <p:ph type="sldNum" sz="quarter" idx="10"/>
          </p:nvPr>
        </p:nvSpPr>
        <p:spPr>
          <a:ln/>
        </p:spPr>
        <p:txBody>
          <a:bodyPr/>
          <a:lstStyle>
            <a:lvl1pPr>
              <a:defRPr/>
            </a:lvl1pPr>
          </a:lstStyle>
          <a:p>
            <a:pPr>
              <a:defRPr/>
            </a:pPr>
            <a:fld id="{53D27C19-DEB4-C74C-8D1B-403DB471AA9A}" type="slidenum">
              <a:rPr lang="en-US"/>
              <a:pPr>
                <a:defRPr/>
              </a:pPr>
              <a:t>‹N›</a:t>
            </a:fld>
            <a:endParaRPr lang="en-US"/>
          </a:p>
        </p:txBody>
      </p:sp>
    </p:spTree>
    <p:extLst>
      <p:ext uri="{BB962C8B-B14F-4D97-AF65-F5344CB8AC3E}">
        <p14:creationId xmlns:p14="http://schemas.microsoft.com/office/powerpoint/2010/main" val="168354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sldNum" sz="quarter" idx="10"/>
          </p:nvPr>
        </p:nvSpPr>
        <p:spPr>
          <a:ln/>
        </p:spPr>
        <p:txBody>
          <a:bodyPr/>
          <a:lstStyle>
            <a:lvl1pPr>
              <a:defRPr/>
            </a:lvl1pPr>
          </a:lstStyle>
          <a:p>
            <a:pPr>
              <a:defRPr/>
            </a:pPr>
            <a:fld id="{FED5B33B-3468-DD41-8416-22D3406FC2E8}" type="slidenum">
              <a:rPr lang="en-US"/>
              <a:pPr>
                <a:defRPr/>
              </a:pPr>
              <a:t>‹N›</a:t>
            </a:fld>
            <a:endParaRPr lang="en-US"/>
          </a:p>
        </p:txBody>
      </p:sp>
    </p:spTree>
    <p:extLst>
      <p:ext uri="{BB962C8B-B14F-4D97-AF65-F5344CB8AC3E}">
        <p14:creationId xmlns:p14="http://schemas.microsoft.com/office/powerpoint/2010/main" val="4013534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1800" y="152400"/>
            <a:ext cx="2133600" cy="55626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381000" y="152400"/>
            <a:ext cx="6248400" cy="55626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sldNum" sz="quarter" idx="10"/>
          </p:nvPr>
        </p:nvSpPr>
        <p:spPr>
          <a:ln/>
        </p:spPr>
        <p:txBody>
          <a:bodyPr/>
          <a:lstStyle>
            <a:lvl1pPr>
              <a:defRPr/>
            </a:lvl1pPr>
          </a:lstStyle>
          <a:p>
            <a:pPr>
              <a:defRPr/>
            </a:pPr>
            <a:fld id="{77D1D8D5-DC4B-D848-B540-97B6529518C9}" type="slidenum">
              <a:rPr lang="en-US"/>
              <a:pPr>
                <a:defRPr/>
              </a:pPr>
              <a:t>‹N›</a:t>
            </a:fld>
            <a:endParaRPr lang="en-US"/>
          </a:p>
        </p:txBody>
      </p:sp>
    </p:spTree>
    <p:extLst>
      <p:ext uri="{BB962C8B-B14F-4D97-AF65-F5344CB8AC3E}">
        <p14:creationId xmlns:p14="http://schemas.microsoft.com/office/powerpoint/2010/main" val="2606280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Rectangle 4"/>
          <p:cNvSpPr>
            <a:spLocks noGrp="1" noChangeArrowheads="1"/>
          </p:cNvSpPr>
          <p:nvPr>
            <p:ph type="sldNum" sz="quarter" idx="10"/>
          </p:nvPr>
        </p:nvSpPr>
        <p:spPr>
          <a:xfrm>
            <a:off x="7010400" y="6391275"/>
            <a:ext cx="1905000" cy="457200"/>
          </a:xfrm>
          <a:ln/>
        </p:spPr>
        <p:txBody>
          <a:bodyPr/>
          <a:lstStyle>
            <a:lvl1pPr>
              <a:defRPr lang="en" sz="1200" i="1" smtClean="0">
                <a:ln>
                  <a:solidFill>
                    <a:schemeClr val="accent1"/>
                  </a:solidFill>
                </a:ln>
                <a:solidFill>
                  <a:schemeClr val="tx1"/>
                </a:solidFill>
                <a:effectLst/>
                <a:latin typeface="+mj-lt"/>
              </a:defRPr>
            </a:lvl1pPr>
          </a:lstStyle>
          <a:p>
            <a:r>
              <a:rPr lang="en" dirty="0"/>
              <a:t>JSPS-DST Japan-India Forum for Advanced Study - 2019 </a:t>
            </a:r>
          </a:p>
        </p:txBody>
      </p:sp>
    </p:spTree>
    <p:extLst>
      <p:ext uri="{BB962C8B-B14F-4D97-AF65-F5344CB8AC3E}">
        <p14:creationId xmlns:p14="http://schemas.microsoft.com/office/powerpoint/2010/main" val="2629563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6" indent="0">
              <a:buNone/>
              <a:defRPr sz="1800"/>
            </a:lvl2pPr>
            <a:lvl3pPr marL="914411" indent="0">
              <a:buNone/>
              <a:defRPr sz="1600"/>
            </a:lvl3pPr>
            <a:lvl4pPr marL="1371617" indent="0">
              <a:buNone/>
              <a:defRPr sz="1400"/>
            </a:lvl4pPr>
            <a:lvl5pPr marL="1828823" indent="0">
              <a:buNone/>
              <a:defRPr sz="1400"/>
            </a:lvl5pPr>
            <a:lvl6pPr marL="2286029" indent="0">
              <a:buNone/>
              <a:defRPr sz="1400"/>
            </a:lvl6pPr>
            <a:lvl7pPr marL="2743234" indent="0">
              <a:buNone/>
              <a:defRPr sz="1400"/>
            </a:lvl7pPr>
            <a:lvl8pPr marL="3200440" indent="0">
              <a:buNone/>
              <a:defRPr sz="1400"/>
            </a:lvl8pPr>
            <a:lvl9pPr marL="3657646" indent="0">
              <a:buNone/>
              <a:defRPr sz="1400"/>
            </a:lvl9pPr>
          </a:lstStyle>
          <a:p>
            <a:pPr lvl="0"/>
            <a:r>
              <a:rPr lang="it-IT"/>
              <a:t>Fare clic per modificare gli stili del testo dello schema</a:t>
            </a:r>
          </a:p>
        </p:txBody>
      </p:sp>
      <p:sp>
        <p:nvSpPr>
          <p:cNvPr id="4" name="Rectangle 4"/>
          <p:cNvSpPr>
            <a:spLocks noGrp="1" noChangeArrowheads="1"/>
          </p:cNvSpPr>
          <p:nvPr>
            <p:ph type="sldNum" sz="quarter" idx="10"/>
          </p:nvPr>
        </p:nvSpPr>
        <p:spPr>
          <a:ln/>
        </p:spPr>
        <p:txBody>
          <a:bodyPr/>
          <a:lstStyle>
            <a:lvl1pPr>
              <a:defRPr/>
            </a:lvl1pPr>
          </a:lstStyle>
          <a:p>
            <a:pPr>
              <a:defRPr/>
            </a:pPr>
            <a:fld id="{B3EA7A1D-922E-DB4A-87CA-BCA3B1F44976}" type="slidenum">
              <a:rPr lang="en-US"/>
              <a:pPr>
                <a:defRPr/>
              </a:pPr>
              <a:t>‹N›</a:t>
            </a:fld>
            <a:endParaRPr lang="en-US"/>
          </a:p>
        </p:txBody>
      </p:sp>
    </p:spTree>
    <p:extLst>
      <p:ext uri="{BB962C8B-B14F-4D97-AF65-F5344CB8AC3E}">
        <p14:creationId xmlns:p14="http://schemas.microsoft.com/office/powerpoint/2010/main" val="3335671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1" y="1600200"/>
            <a:ext cx="4152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762500" y="1600200"/>
            <a:ext cx="4152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sldNum" sz="quarter" idx="10"/>
          </p:nvPr>
        </p:nvSpPr>
        <p:spPr>
          <a:ln/>
        </p:spPr>
        <p:txBody>
          <a:bodyPr/>
          <a:lstStyle>
            <a:lvl1pPr>
              <a:defRPr/>
            </a:lvl1pPr>
          </a:lstStyle>
          <a:p>
            <a:pPr>
              <a:defRPr/>
            </a:pPr>
            <a:fld id="{4A6D7C61-1719-8643-9290-EEA497517CEC}" type="slidenum">
              <a:rPr lang="en-US"/>
              <a:pPr>
                <a:defRPr/>
              </a:pPr>
              <a:t>‹N›</a:t>
            </a:fld>
            <a:endParaRPr lang="en-US"/>
          </a:p>
        </p:txBody>
      </p:sp>
    </p:spTree>
    <p:extLst>
      <p:ext uri="{BB962C8B-B14F-4D97-AF65-F5344CB8AC3E}">
        <p14:creationId xmlns:p14="http://schemas.microsoft.com/office/powerpoint/2010/main" val="2618393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sldNum" sz="quarter" idx="10"/>
          </p:nvPr>
        </p:nvSpPr>
        <p:spPr>
          <a:ln/>
        </p:spPr>
        <p:txBody>
          <a:bodyPr/>
          <a:lstStyle>
            <a:lvl1pPr>
              <a:defRPr/>
            </a:lvl1pPr>
          </a:lstStyle>
          <a:p>
            <a:pPr>
              <a:defRPr/>
            </a:pPr>
            <a:fld id="{A6DCA197-673C-7947-AFC3-4439D2E3961C}" type="slidenum">
              <a:rPr lang="en-US"/>
              <a:pPr>
                <a:defRPr/>
              </a:pPr>
              <a:t>‹N›</a:t>
            </a:fld>
            <a:endParaRPr lang="en-US"/>
          </a:p>
        </p:txBody>
      </p:sp>
    </p:spTree>
    <p:extLst>
      <p:ext uri="{BB962C8B-B14F-4D97-AF65-F5344CB8AC3E}">
        <p14:creationId xmlns:p14="http://schemas.microsoft.com/office/powerpoint/2010/main" val="951300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sldNum" sz="quarter" idx="10"/>
          </p:nvPr>
        </p:nvSpPr>
        <p:spPr>
          <a:ln/>
        </p:spPr>
        <p:txBody>
          <a:bodyPr/>
          <a:lstStyle>
            <a:lvl1pPr>
              <a:defRPr/>
            </a:lvl1pPr>
          </a:lstStyle>
          <a:p>
            <a:pPr>
              <a:defRPr/>
            </a:pPr>
            <a:fld id="{F3170BC9-7DF5-334C-AA5A-099BE689413C}" type="slidenum">
              <a:rPr lang="en-US"/>
              <a:pPr>
                <a:defRPr/>
              </a:pPr>
              <a:t>‹N›</a:t>
            </a:fld>
            <a:endParaRPr lang="en-US"/>
          </a:p>
        </p:txBody>
      </p:sp>
    </p:spTree>
    <p:extLst>
      <p:ext uri="{BB962C8B-B14F-4D97-AF65-F5344CB8AC3E}">
        <p14:creationId xmlns:p14="http://schemas.microsoft.com/office/powerpoint/2010/main" val="167144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1B70858B-FE62-4240-AD7D-2D47D9ED26FD}" type="slidenum">
              <a:rPr lang="en-US"/>
              <a:pPr>
                <a:defRPr/>
              </a:pPr>
              <a:t>‹N›</a:t>
            </a:fld>
            <a:endParaRPr lang="en-US"/>
          </a:p>
        </p:txBody>
      </p:sp>
    </p:spTree>
    <p:extLst>
      <p:ext uri="{BB962C8B-B14F-4D97-AF65-F5344CB8AC3E}">
        <p14:creationId xmlns:p14="http://schemas.microsoft.com/office/powerpoint/2010/main" val="316365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2"/>
            <a:ext cx="3008313" cy="4691063"/>
          </a:xfrm>
        </p:spPr>
        <p:txBody>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it-IT"/>
              <a:t>Fare clic per modificare gli stili del testo dello schema</a:t>
            </a:r>
          </a:p>
        </p:txBody>
      </p:sp>
      <p:sp>
        <p:nvSpPr>
          <p:cNvPr id="5" name="Rectangle 4"/>
          <p:cNvSpPr>
            <a:spLocks noGrp="1" noChangeArrowheads="1"/>
          </p:cNvSpPr>
          <p:nvPr>
            <p:ph type="sldNum" sz="quarter" idx="10"/>
          </p:nvPr>
        </p:nvSpPr>
        <p:spPr>
          <a:ln/>
        </p:spPr>
        <p:txBody>
          <a:bodyPr/>
          <a:lstStyle>
            <a:lvl1pPr>
              <a:defRPr/>
            </a:lvl1pPr>
          </a:lstStyle>
          <a:p>
            <a:pPr>
              <a:defRPr/>
            </a:pPr>
            <a:fld id="{CEE0B4F9-CB81-264F-B6B7-1BB40E554015}" type="slidenum">
              <a:rPr lang="en-US"/>
              <a:pPr>
                <a:defRPr/>
              </a:pPr>
              <a:t>‹N›</a:t>
            </a:fld>
            <a:endParaRPr lang="en-US"/>
          </a:p>
        </p:txBody>
      </p:sp>
    </p:spTree>
    <p:extLst>
      <p:ext uri="{BB962C8B-B14F-4D97-AF65-F5344CB8AC3E}">
        <p14:creationId xmlns:p14="http://schemas.microsoft.com/office/powerpoint/2010/main" val="3758727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it-IT"/>
              <a:t>Fare clic per modificare gli stili del testo dello schema</a:t>
            </a:r>
          </a:p>
        </p:txBody>
      </p:sp>
      <p:sp>
        <p:nvSpPr>
          <p:cNvPr id="5" name="Rectangle 4"/>
          <p:cNvSpPr>
            <a:spLocks noGrp="1" noChangeArrowheads="1"/>
          </p:cNvSpPr>
          <p:nvPr>
            <p:ph type="sldNum" sz="quarter" idx="10"/>
          </p:nvPr>
        </p:nvSpPr>
        <p:spPr>
          <a:ln/>
        </p:spPr>
        <p:txBody>
          <a:bodyPr/>
          <a:lstStyle>
            <a:lvl1pPr>
              <a:defRPr/>
            </a:lvl1pPr>
          </a:lstStyle>
          <a:p>
            <a:pPr>
              <a:defRPr/>
            </a:pPr>
            <a:fld id="{2AA35F1B-BD59-574B-99D5-AAF4768D3164}" type="slidenum">
              <a:rPr lang="en-US"/>
              <a:pPr>
                <a:defRPr/>
              </a:pPr>
              <a:t>‹N›</a:t>
            </a:fld>
            <a:endParaRPr lang="en-US"/>
          </a:p>
        </p:txBody>
      </p:sp>
    </p:spTree>
    <p:extLst>
      <p:ext uri="{BB962C8B-B14F-4D97-AF65-F5344CB8AC3E}">
        <p14:creationId xmlns:p14="http://schemas.microsoft.com/office/powerpoint/2010/main" val="4210438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10"/>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4582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Fare clic per modificare stile</a:t>
            </a:r>
          </a:p>
        </p:txBody>
      </p:sp>
      <p:sp>
        <p:nvSpPr>
          <p:cNvPr id="1027" name="Rectangle 3"/>
          <p:cNvSpPr>
            <a:spLocks noGrp="1" noChangeArrowheads="1"/>
          </p:cNvSpPr>
          <p:nvPr>
            <p:ph type="body" idx="1"/>
          </p:nvPr>
        </p:nvSpPr>
        <p:spPr bwMode="auto">
          <a:xfrm>
            <a:off x="457200" y="1600200"/>
            <a:ext cx="8458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1028" name="Rectangle 4"/>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latin typeface="Times New Roman" charset="0"/>
              </a:defRPr>
            </a:lvl1pPr>
          </a:lstStyle>
          <a:p>
            <a:pPr>
              <a:defRPr/>
            </a:pPr>
            <a:fld id="{C3E9CC29-8C62-A349-9382-3743468A67FD}" type="slidenum">
              <a:rPr lang="en-US"/>
              <a:pPr>
                <a:defRPr/>
              </a:pPr>
              <a:t>‹N›</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4400">
          <a:solidFill>
            <a:schemeClr val="tx1"/>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1"/>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l" rtl="0" eaLnBrk="0" fontAlgn="base" hangingPunct="0">
        <a:spcBef>
          <a:spcPct val="0"/>
        </a:spcBef>
        <a:spcAft>
          <a:spcPct val="0"/>
        </a:spcAft>
        <a:defRPr sz="4400">
          <a:solidFill>
            <a:schemeClr val="tx1"/>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l" rtl="0" eaLnBrk="0" fontAlgn="base" hangingPunct="0">
        <a:spcBef>
          <a:spcPct val="0"/>
        </a:spcBef>
        <a:spcAft>
          <a:spcPct val="0"/>
        </a:spcAft>
        <a:defRPr sz="4400">
          <a:solidFill>
            <a:schemeClr val="tx1"/>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l" rtl="0" eaLnBrk="0" fontAlgn="base" hangingPunct="0">
        <a:spcBef>
          <a:spcPct val="0"/>
        </a:spcBef>
        <a:spcAft>
          <a:spcPct val="0"/>
        </a:spcAft>
        <a:defRPr sz="4400">
          <a:solidFill>
            <a:schemeClr val="tx1"/>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6" algn="l" rtl="0" eaLnBrk="0" fontAlgn="base" hangingPunct="0">
        <a:spcBef>
          <a:spcPct val="0"/>
        </a:spcBef>
        <a:spcAft>
          <a:spcPct val="0"/>
        </a:spcAft>
        <a:defRPr sz="4400">
          <a:solidFill>
            <a:schemeClr val="tx1"/>
          </a:solidFill>
          <a:effectLst>
            <a:outerShdw blurRad="38100" dist="38100" dir="2700000" algn="tl">
              <a:srgbClr val="000000"/>
            </a:outerShdw>
          </a:effectLst>
          <a:latin typeface="Arial" pitchFamily="-105" charset="0"/>
        </a:defRPr>
      </a:lvl6pPr>
      <a:lvl7pPr marL="914411" algn="l" rtl="0" eaLnBrk="0" fontAlgn="base" hangingPunct="0">
        <a:spcBef>
          <a:spcPct val="0"/>
        </a:spcBef>
        <a:spcAft>
          <a:spcPct val="0"/>
        </a:spcAft>
        <a:defRPr sz="4400">
          <a:solidFill>
            <a:schemeClr val="tx1"/>
          </a:solidFill>
          <a:effectLst>
            <a:outerShdw blurRad="38100" dist="38100" dir="2700000" algn="tl">
              <a:srgbClr val="000000"/>
            </a:outerShdw>
          </a:effectLst>
          <a:latin typeface="Arial" pitchFamily="-105" charset="0"/>
        </a:defRPr>
      </a:lvl7pPr>
      <a:lvl8pPr marL="1371617" algn="l" rtl="0" eaLnBrk="0" fontAlgn="base" hangingPunct="0">
        <a:spcBef>
          <a:spcPct val="0"/>
        </a:spcBef>
        <a:spcAft>
          <a:spcPct val="0"/>
        </a:spcAft>
        <a:defRPr sz="4400">
          <a:solidFill>
            <a:schemeClr val="tx1"/>
          </a:solidFill>
          <a:effectLst>
            <a:outerShdw blurRad="38100" dist="38100" dir="2700000" algn="tl">
              <a:srgbClr val="000000"/>
            </a:outerShdw>
          </a:effectLst>
          <a:latin typeface="Arial" pitchFamily="-105" charset="0"/>
        </a:defRPr>
      </a:lvl8pPr>
      <a:lvl9pPr marL="1828823" algn="l" rtl="0" eaLnBrk="0" fontAlgn="base" hangingPunct="0">
        <a:spcBef>
          <a:spcPct val="0"/>
        </a:spcBef>
        <a:spcAft>
          <a:spcPct val="0"/>
        </a:spcAft>
        <a:defRPr sz="4400">
          <a:solidFill>
            <a:schemeClr val="tx1"/>
          </a:solidFill>
          <a:effectLst>
            <a:outerShdw blurRad="38100" dist="38100" dir="2700000" algn="tl">
              <a:srgbClr val="000000"/>
            </a:outerShdw>
          </a:effectLst>
          <a:latin typeface="Arial" pitchFamily="-105" charset="0"/>
        </a:defRPr>
      </a:lvl9pPr>
    </p:titleStyle>
    <p:bodyStyle>
      <a:lvl1pPr marL="342905" indent="-342905" algn="l" rtl="0" eaLnBrk="0" fontAlgn="base" hangingPunct="0">
        <a:spcBef>
          <a:spcPct val="20000"/>
        </a:spcBef>
        <a:spcAft>
          <a:spcPct val="25000"/>
        </a:spcAft>
        <a:buClr>
          <a:srgbClr val="66FF33"/>
        </a:buClr>
        <a:buSzPct val="50000"/>
        <a:buFont typeface="Monotype Sorts" charset="0"/>
        <a:buChar char="l"/>
        <a:defRPr sz="2800">
          <a:solidFill>
            <a:srgbClr val="FFFF00"/>
          </a:solidFill>
          <a:effectLst>
            <a:outerShdw blurRad="38100" dist="38100" dir="2700000" algn="tl">
              <a:srgbClr val="000000"/>
            </a:outerShdw>
          </a:effectLst>
          <a:latin typeface="+mn-lt"/>
          <a:ea typeface="ＭＳ Ｐゴシック" charset="-128"/>
          <a:cs typeface="ＭＳ Ｐゴシック" charset="-128"/>
        </a:defRPr>
      </a:lvl1pPr>
      <a:lvl2pPr marL="742960" indent="-285754" algn="l" rtl="0" eaLnBrk="0" fontAlgn="base" hangingPunct="0">
        <a:spcBef>
          <a:spcPct val="0"/>
        </a:spcBef>
        <a:spcAft>
          <a:spcPct val="0"/>
        </a:spcAft>
        <a:buClr>
          <a:schemeClr val="folHlink"/>
        </a:buClr>
        <a:buSzPct val="50000"/>
        <a:buFont typeface="Monotype Sorts" charset="0"/>
        <a:buChar char="u"/>
        <a:defRPr sz="2400">
          <a:solidFill>
            <a:srgbClr val="FF9933"/>
          </a:solidFill>
          <a:effectLst>
            <a:outerShdw blurRad="38100" dist="38100" dir="2700000" algn="tl">
              <a:srgbClr val="000000"/>
            </a:outerShdw>
          </a:effectLst>
          <a:latin typeface="+mn-lt"/>
          <a:ea typeface="ＭＳ Ｐゴシック" pitchFamily="-105" charset="-128"/>
        </a:defRPr>
      </a:lvl2pPr>
      <a:lvl3pPr marL="1143014" indent="-228603" algn="l" rtl="0" eaLnBrk="0" fontAlgn="base" hangingPunct="0">
        <a:spcBef>
          <a:spcPct val="20000"/>
        </a:spcBef>
        <a:spcAft>
          <a:spcPct val="0"/>
        </a:spcAft>
        <a:buClr>
          <a:schemeClr val="tx2"/>
        </a:buClr>
        <a:buSzPct val="50000"/>
        <a:buFont typeface="Monotype Sorts" charset="0"/>
        <a:buChar char="F"/>
        <a:defRPr sz="2000">
          <a:solidFill>
            <a:schemeClr val="tx2"/>
          </a:solidFill>
          <a:effectLst>
            <a:outerShdw blurRad="38100" dist="38100" dir="2700000" algn="tl">
              <a:srgbClr val="000000"/>
            </a:outerShdw>
          </a:effectLst>
          <a:latin typeface="+mn-lt"/>
          <a:ea typeface="ＭＳ Ｐゴシック" pitchFamily="-105" charset="-128"/>
        </a:defRPr>
      </a:lvl3pPr>
      <a:lvl4pPr marL="1600220" indent="-228603" algn="l" rtl="0" eaLnBrk="0" fontAlgn="base" hangingPunct="0">
        <a:spcBef>
          <a:spcPct val="20000"/>
        </a:spcBef>
        <a:spcAft>
          <a:spcPct val="0"/>
        </a:spcAft>
        <a:buClr>
          <a:schemeClr val="accent2"/>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4pPr>
      <a:lvl5pPr marL="2057426"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5pPr>
      <a:lvl6pPr marL="2514631"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6pPr>
      <a:lvl7pPr marL="2971837"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7pPr>
      <a:lvl8pPr marL="3429043"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8pPr>
      <a:lvl9pPr marL="3886249"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9pPr>
    </p:bodyStyle>
    <p:otherStyle>
      <a:defPPr>
        <a:defRPr lang="it-IT"/>
      </a:defPPr>
      <a:lvl1pPr marL="0" algn="l" defTabSz="457206" rtl="0" eaLnBrk="1" latinLnBrk="0" hangingPunct="1">
        <a:defRPr sz="1800" kern="1200">
          <a:solidFill>
            <a:schemeClr val="tx1"/>
          </a:solidFill>
          <a:latin typeface="+mn-lt"/>
          <a:ea typeface="+mn-ea"/>
          <a:cs typeface="+mn-cs"/>
        </a:defRPr>
      </a:lvl1pPr>
      <a:lvl2pPr marL="457206" algn="l" defTabSz="457206" rtl="0" eaLnBrk="1" latinLnBrk="0" hangingPunct="1">
        <a:defRPr sz="1800" kern="1200">
          <a:solidFill>
            <a:schemeClr val="tx1"/>
          </a:solidFill>
          <a:latin typeface="+mn-lt"/>
          <a:ea typeface="+mn-ea"/>
          <a:cs typeface="+mn-cs"/>
        </a:defRPr>
      </a:lvl2pPr>
      <a:lvl3pPr marL="914411" algn="l" defTabSz="457206" rtl="0" eaLnBrk="1" latinLnBrk="0" hangingPunct="1">
        <a:defRPr sz="1800" kern="1200">
          <a:solidFill>
            <a:schemeClr val="tx1"/>
          </a:solidFill>
          <a:latin typeface="+mn-lt"/>
          <a:ea typeface="+mn-ea"/>
          <a:cs typeface="+mn-cs"/>
        </a:defRPr>
      </a:lvl3pPr>
      <a:lvl4pPr marL="1371617" algn="l" defTabSz="457206" rtl="0" eaLnBrk="1" latinLnBrk="0" hangingPunct="1">
        <a:defRPr sz="1800" kern="1200">
          <a:solidFill>
            <a:schemeClr val="tx1"/>
          </a:solidFill>
          <a:latin typeface="+mn-lt"/>
          <a:ea typeface="+mn-ea"/>
          <a:cs typeface="+mn-cs"/>
        </a:defRPr>
      </a:lvl4pPr>
      <a:lvl5pPr marL="1828823" algn="l" defTabSz="457206" rtl="0" eaLnBrk="1" latinLnBrk="0" hangingPunct="1">
        <a:defRPr sz="1800" kern="1200">
          <a:solidFill>
            <a:schemeClr val="tx1"/>
          </a:solidFill>
          <a:latin typeface="+mn-lt"/>
          <a:ea typeface="+mn-ea"/>
          <a:cs typeface="+mn-cs"/>
        </a:defRPr>
      </a:lvl5pPr>
      <a:lvl6pPr marL="2286029" algn="l" defTabSz="457206" rtl="0" eaLnBrk="1" latinLnBrk="0" hangingPunct="1">
        <a:defRPr sz="1800" kern="1200">
          <a:solidFill>
            <a:schemeClr val="tx1"/>
          </a:solidFill>
          <a:latin typeface="+mn-lt"/>
          <a:ea typeface="+mn-ea"/>
          <a:cs typeface="+mn-cs"/>
        </a:defRPr>
      </a:lvl6pPr>
      <a:lvl7pPr marL="2743234" algn="l" defTabSz="457206" rtl="0" eaLnBrk="1" latinLnBrk="0" hangingPunct="1">
        <a:defRPr sz="1800" kern="1200">
          <a:solidFill>
            <a:schemeClr val="tx1"/>
          </a:solidFill>
          <a:latin typeface="+mn-lt"/>
          <a:ea typeface="+mn-ea"/>
          <a:cs typeface="+mn-cs"/>
        </a:defRPr>
      </a:lvl7pPr>
      <a:lvl8pPr marL="3200440" algn="l" defTabSz="457206" rtl="0" eaLnBrk="1" latinLnBrk="0" hangingPunct="1">
        <a:defRPr sz="1800" kern="1200">
          <a:solidFill>
            <a:schemeClr val="tx1"/>
          </a:solidFill>
          <a:latin typeface="+mn-lt"/>
          <a:ea typeface="+mn-ea"/>
          <a:cs typeface="+mn-cs"/>
        </a:defRPr>
      </a:lvl8pPr>
      <a:lvl9pPr marL="3657646" algn="l" defTabSz="4572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7" Type="http://schemas.openxmlformats.org/officeDocument/2006/relationships/image" Target="../media/image26.jpeg"/><Relationship Id="rId2" Type="http://schemas.openxmlformats.org/officeDocument/2006/relationships/image" Target="../media/image21.tiff"/><Relationship Id="rId1" Type="http://schemas.openxmlformats.org/officeDocument/2006/relationships/slideLayout" Target="../slideLayouts/slideLayout7.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1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3.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tiff"/><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7.xml"/><Relationship Id="rId4" Type="http://schemas.openxmlformats.org/officeDocument/2006/relationships/image" Target="../media/image18.tiff"/></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4" name="Rectangle 6"/>
          <p:cNvSpPr>
            <a:spLocks noChangeArrowheads="1"/>
          </p:cNvSpPr>
          <p:nvPr/>
        </p:nvSpPr>
        <p:spPr bwMode="auto">
          <a:xfrm>
            <a:off x="144545" y="506029"/>
            <a:ext cx="8854910" cy="990600"/>
          </a:xfrm>
          <a:prstGeom prst="rect">
            <a:avLst/>
          </a:prstGeom>
          <a:noFill/>
          <a:ln w="9525">
            <a:noFill/>
            <a:miter lim="800000"/>
            <a:headEnd/>
            <a:tailEnd/>
          </a:ln>
          <a:effectLst/>
        </p:spPr>
        <p:txBody>
          <a:bodyPr lIns="92075" tIns="46038" rIns="92075" bIns="46038" anchor="ctr"/>
          <a:lstStyle/>
          <a:p>
            <a:pPr algn="ctr" eaLnBrk="0" hangingPunct="0">
              <a:spcAft>
                <a:spcPts val="3000"/>
              </a:spcAft>
              <a:defRPr/>
            </a:pPr>
            <a:r>
              <a:rPr lang="it-IT" sz="4000" i="1" dirty="0" err="1">
                <a:effectLst>
                  <a:outerShdw blurRad="38100" dist="38100" dir="2700000" algn="tl">
                    <a:srgbClr val="000000"/>
                  </a:outerShdw>
                </a:effectLst>
                <a:latin typeface="Gill Sans Light" charset="0"/>
              </a:rPr>
              <a:t>Quartz</a:t>
            </a:r>
            <a:r>
              <a:rPr lang="it-IT" sz="4000" i="1" dirty="0">
                <a:effectLst>
                  <a:outerShdw blurRad="38100" dist="38100" dir="2700000" algn="tl">
                    <a:srgbClr val="000000"/>
                  </a:outerShdw>
                </a:effectLst>
                <a:latin typeface="Gill Sans Light" charset="0"/>
              </a:rPr>
              <a:t> </a:t>
            </a:r>
            <a:r>
              <a:rPr lang="it-IT" sz="4000" i="1" dirty="0" err="1">
                <a:effectLst>
                  <a:outerShdw blurRad="38100" dist="38100" dir="2700000" algn="tl">
                    <a:srgbClr val="000000"/>
                  </a:outerShdw>
                </a:effectLst>
                <a:latin typeface="Gill Sans Light" charset="0"/>
              </a:rPr>
              <a:t>inclusions</a:t>
            </a:r>
            <a:r>
              <a:rPr lang="it-IT" sz="4000" i="1" dirty="0">
                <a:effectLst>
                  <a:outerShdw blurRad="38100" dist="38100" dir="2700000" algn="tl">
                    <a:srgbClr val="000000"/>
                  </a:outerShdw>
                </a:effectLst>
                <a:latin typeface="Gill Sans Light" charset="0"/>
              </a:rPr>
              <a:t> in </a:t>
            </a:r>
            <a:r>
              <a:rPr lang="it-IT" sz="4000" i="1" dirty="0" err="1">
                <a:effectLst>
                  <a:outerShdw blurRad="38100" dist="38100" dir="2700000" algn="tl">
                    <a:srgbClr val="000000"/>
                  </a:outerShdw>
                </a:effectLst>
                <a:latin typeface="Gill Sans Light" charset="0"/>
              </a:rPr>
              <a:t>garnet</a:t>
            </a:r>
            <a:r>
              <a:rPr lang="it-IT" sz="4000" i="1" dirty="0">
                <a:effectLst>
                  <a:outerShdw blurRad="38100" dist="38100" dir="2700000" algn="tl">
                    <a:srgbClr val="000000"/>
                  </a:outerShdw>
                </a:effectLst>
                <a:latin typeface="Gill Sans Light" charset="0"/>
              </a:rPr>
              <a:t> from HT </a:t>
            </a:r>
            <a:r>
              <a:rPr lang="it-IT" sz="4000" i="1" dirty="0" err="1">
                <a:effectLst>
                  <a:outerShdw blurRad="38100" dist="38100" dir="2700000" algn="tl">
                    <a:srgbClr val="000000"/>
                  </a:outerShdw>
                </a:effectLst>
                <a:latin typeface="Gill Sans Light" charset="0"/>
              </a:rPr>
              <a:t>metamorphic</a:t>
            </a:r>
            <a:r>
              <a:rPr lang="it-IT" sz="4000" i="1" dirty="0">
                <a:effectLst>
                  <a:outerShdw blurRad="38100" dist="38100" dir="2700000" algn="tl">
                    <a:srgbClr val="000000"/>
                  </a:outerShdw>
                </a:effectLst>
                <a:latin typeface="Gill Sans Light" charset="0"/>
              </a:rPr>
              <a:t> </a:t>
            </a:r>
            <a:r>
              <a:rPr lang="it-IT" sz="4000" i="1" dirty="0" err="1">
                <a:effectLst>
                  <a:outerShdw blurRad="38100" dist="38100" dir="2700000" algn="tl">
                    <a:srgbClr val="000000"/>
                  </a:outerShdw>
                </a:effectLst>
                <a:latin typeface="Gill Sans Light" charset="0"/>
              </a:rPr>
              <a:t>rocks</a:t>
            </a:r>
            <a:r>
              <a:rPr lang="it-IT" sz="4000" i="1" dirty="0">
                <a:effectLst>
                  <a:outerShdw blurRad="38100" dist="38100" dir="2700000" algn="tl">
                    <a:srgbClr val="000000"/>
                  </a:outerShdw>
                </a:effectLst>
                <a:latin typeface="Gill Sans Light" charset="0"/>
              </a:rPr>
              <a:t> </a:t>
            </a:r>
            <a:r>
              <a:rPr lang="it-IT" sz="4000" i="1" dirty="0" err="1">
                <a:effectLst>
                  <a:outerShdw blurRad="38100" dist="38100" dir="2700000" algn="tl">
                    <a:srgbClr val="000000"/>
                  </a:outerShdw>
                </a:effectLst>
                <a:latin typeface="Gill Sans Light" charset="0"/>
              </a:rPr>
              <a:t>change</a:t>
            </a:r>
            <a:r>
              <a:rPr lang="it-IT" sz="4000" i="1" dirty="0">
                <a:effectLst>
                  <a:outerShdw blurRad="38100" dist="38100" dir="2700000" algn="tl">
                    <a:srgbClr val="000000"/>
                  </a:outerShdw>
                </a:effectLst>
                <a:latin typeface="Gill Sans Light" charset="0"/>
              </a:rPr>
              <a:t> </a:t>
            </a:r>
            <a:r>
              <a:rPr lang="it-IT" sz="4000" i="1" dirty="0" err="1">
                <a:effectLst>
                  <a:outerShdw blurRad="38100" dist="38100" dir="2700000" algn="tl">
                    <a:srgbClr val="000000"/>
                  </a:outerShdw>
                </a:effectLst>
                <a:latin typeface="Gill Sans Light" charset="0"/>
              </a:rPr>
              <a:t>their</a:t>
            </a:r>
            <a:r>
              <a:rPr lang="it-IT" sz="4000" i="1" dirty="0">
                <a:effectLst>
                  <a:outerShdw blurRad="38100" dist="38100" dir="2700000" algn="tl">
                    <a:srgbClr val="000000"/>
                  </a:outerShdw>
                </a:effectLst>
                <a:latin typeface="Gill Sans Light" charset="0"/>
              </a:rPr>
              <a:t> </a:t>
            </a:r>
            <a:r>
              <a:rPr lang="it-IT" sz="4000" i="1" dirty="0" err="1">
                <a:effectLst>
                  <a:outerShdw blurRad="38100" dist="38100" dir="2700000" algn="tl">
                    <a:srgbClr val="000000"/>
                  </a:outerShdw>
                </a:effectLst>
                <a:latin typeface="Gill Sans Light" charset="0"/>
              </a:rPr>
              <a:t>shape</a:t>
            </a:r>
            <a:endParaRPr lang="it-IT" sz="4000" i="1" dirty="0">
              <a:effectLst>
                <a:outerShdw blurRad="38100" dist="38100" dir="2700000" algn="tl">
                  <a:srgbClr val="000000"/>
                </a:outerShdw>
              </a:effectLst>
              <a:latin typeface="Gill Sans Light" charset="0"/>
            </a:endParaRPr>
          </a:p>
        </p:txBody>
      </p:sp>
      <p:sp>
        <p:nvSpPr>
          <p:cNvPr id="15373" name="Rectangle 13"/>
          <p:cNvSpPr>
            <a:spLocks noChangeArrowheads="1"/>
          </p:cNvSpPr>
          <p:nvPr/>
        </p:nvSpPr>
        <p:spPr bwMode="auto">
          <a:xfrm>
            <a:off x="715617" y="5810212"/>
            <a:ext cx="7742583" cy="886461"/>
          </a:xfrm>
          <a:prstGeom prst="rect">
            <a:avLst/>
          </a:prstGeom>
          <a:noFill/>
          <a:ln w="9525">
            <a:noFill/>
            <a:miter lim="800000"/>
            <a:headEnd/>
            <a:tailEnd/>
          </a:ln>
          <a:effectLst/>
        </p:spPr>
        <p:txBody>
          <a:bodyPr wrap="square">
            <a:spAutoFit/>
          </a:bodyPr>
          <a:lstStyle/>
          <a:p>
            <a:pPr algn="ctr" eaLnBrk="0" hangingPunct="0">
              <a:lnSpc>
                <a:spcPct val="110000"/>
              </a:lnSpc>
              <a:defRPr/>
            </a:pPr>
            <a:endParaRPr lang="en-US" sz="1400" b="0" dirty="0">
              <a:solidFill>
                <a:srgbClr val="FFFF00"/>
              </a:solidFill>
              <a:effectLst>
                <a:outerShdw blurRad="38100" dist="38100" dir="2700000" algn="tl">
                  <a:srgbClr val="000000"/>
                </a:outerShdw>
              </a:effectLst>
            </a:endParaRPr>
          </a:p>
          <a:p>
            <a:pPr algn="ctr" eaLnBrk="0" hangingPunct="0">
              <a:lnSpc>
                <a:spcPct val="110000"/>
              </a:lnSpc>
              <a:defRPr/>
            </a:pPr>
            <a:r>
              <a:rPr lang="en-US" sz="1800" b="0" dirty="0">
                <a:solidFill>
                  <a:srgbClr val="FFFF00"/>
                </a:solidFill>
                <a:effectLst>
                  <a:outerShdw blurRad="38100" dist="38100" dir="2700000" algn="tl">
                    <a:srgbClr val="000000"/>
                  </a:outerShdw>
                </a:effectLst>
              </a:rPr>
              <a:t>Bernardo </a:t>
            </a:r>
            <a:r>
              <a:rPr lang="en-US" sz="2000" dirty="0">
                <a:solidFill>
                  <a:srgbClr val="FFFF00"/>
                </a:solidFill>
                <a:effectLst>
                  <a:outerShdw blurRad="38100" dist="38100" dir="2700000" algn="tl">
                    <a:srgbClr val="000000"/>
                  </a:outerShdw>
                </a:effectLst>
              </a:rPr>
              <a:t>Cesare</a:t>
            </a:r>
            <a:r>
              <a:rPr lang="en-US" sz="1600" dirty="0">
                <a:solidFill>
                  <a:srgbClr val="FFFF00"/>
                </a:solidFill>
                <a:effectLst>
                  <a:outerShdw blurRad="38100" dist="38100" dir="2700000" algn="tl">
                    <a:srgbClr val="000000"/>
                  </a:outerShdw>
                </a:effectLst>
              </a:rPr>
              <a:t>, </a:t>
            </a:r>
            <a:r>
              <a:rPr lang="it-IT" sz="1400" b="0" dirty="0">
                <a:solidFill>
                  <a:srgbClr val="FFFF00"/>
                </a:solidFill>
              </a:rPr>
              <a:t>Matteo </a:t>
            </a:r>
            <a:r>
              <a:rPr lang="it-IT" sz="1400" dirty="0" err="1">
                <a:solidFill>
                  <a:srgbClr val="FFFF00"/>
                </a:solidFill>
              </a:rPr>
              <a:t>Parisatto</a:t>
            </a:r>
            <a:r>
              <a:rPr lang="it-IT" sz="1400" b="0" dirty="0">
                <a:solidFill>
                  <a:srgbClr val="FFFF00"/>
                </a:solidFill>
              </a:rPr>
              <a:t>, Lucia </a:t>
            </a:r>
            <a:r>
              <a:rPr lang="it-IT" sz="1400" dirty="0">
                <a:solidFill>
                  <a:srgbClr val="FFFF00"/>
                </a:solidFill>
              </a:rPr>
              <a:t>Mancini</a:t>
            </a:r>
            <a:r>
              <a:rPr lang="it-IT" sz="1400" b="0" dirty="0">
                <a:solidFill>
                  <a:srgbClr val="FFFF00"/>
                </a:solidFill>
              </a:rPr>
              <a:t>, Luca </a:t>
            </a:r>
            <a:r>
              <a:rPr lang="it-IT" sz="1400" dirty="0" err="1">
                <a:solidFill>
                  <a:srgbClr val="FFFF00"/>
                </a:solidFill>
              </a:rPr>
              <a:t>Peruzzo</a:t>
            </a:r>
            <a:r>
              <a:rPr lang="it-IT" sz="1400" b="0" dirty="0">
                <a:solidFill>
                  <a:srgbClr val="FFFF00"/>
                </a:solidFill>
              </a:rPr>
              <a:t>, Marco </a:t>
            </a:r>
            <a:r>
              <a:rPr lang="it-IT" sz="1400" dirty="0">
                <a:solidFill>
                  <a:srgbClr val="FFFF00"/>
                </a:solidFill>
              </a:rPr>
              <a:t>Franceschi</a:t>
            </a:r>
            <a:r>
              <a:rPr lang="it-IT" sz="1400" b="0" dirty="0">
                <a:solidFill>
                  <a:srgbClr val="FFFF00"/>
                </a:solidFill>
              </a:rPr>
              <a:t>, Tommaso </a:t>
            </a:r>
            <a:r>
              <a:rPr lang="it-IT" sz="1400" dirty="0">
                <a:solidFill>
                  <a:srgbClr val="FFFF00"/>
                </a:solidFill>
              </a:rPr>
              <a:t>Tacchetto</a:t>
            </a:r>
            <a:r>
              <a:rPr lang="it-IT" sz="1400" b="0" dirty="0">
                <a:solidFill>
                  <a:srgbClr val="FFFF00"/>
                </a:solidFill>
              </a:rPr>
              <a:t>, Steven M. </a:t>
            </a:r>
            <a:r>
              <a:rPr lang="it-IT" sz="1400" dirty="0" err="1">
                <a:solidFill>
                  <a:srgbClr val="FFFF00"/>
                </a:solidFill>
              </a:rPr>
              <a:t>Reddy</a:t>
            </a:r>
            <a:r>
              <a:rPr lang="it-IT" sz="1400" b="0" dirty="0">
                <a:solidFill>
                  <a:srgbClr val="FFFF00"/>
                </a:solidFill>
              </a:rPr>
              <a:t>, Richard </a:t>
            </a:r>
            <a:r>
              <a:rPr lang="it-IT" sz="1400" dirty="0" err="1">
                <a:solidFill>
                  <a:srgbClr val="FFFF00"/>
                </a:solidFill>
              </a:rPr>
              <a:t>Spiess</a:t>
            </a:r>
            <a:r>
              <a:rPr lang="it-IT" sz="1400" b="0" dirty="0">
                <a:solidFill>
                  <a:srgbClr val="FFFF00"/>
                </a:solidFill>
              </a:rPr>
              <a:t>, and Federica </a:t>
            </a:r>
            <a:r>
              <a:rPr lang="it-IT" sz="1400" dirty="0">
                <a:solidFill>
                  <a:srgbClr val="FFFF00"/>
                </a:solidFill>
              </a:rPr>
              <a:t>Marone</a:t>
            </a:r>
            <a:r>
              <a:rPr lang="it-IT" sz="1400" b="0" dirty="0">
                <a:solidFill>
                  <a:srgbClr val="FFFF00"/>
                </a:solidFill>
              </a:rPr>
              <a:t> </a:t>
            </a:r>
            <a:endParaRPr lang="en-US" sz="1400" b="0" dirty="0">
              <a:solidFill>
                <a:srgbClr val="FFFF00"/>
              </a:solidFill>
              <a:effectLst>
                <a:outerShdw blurRad="38100" dist="38100" dir="2700000" algn="tl">
                  <a:srgbClr val="000000"/>
                </a:outerShdw>
              </a:effectLst>
            </a:endParaRPr>
          </a:p>
        </p:txBody>
      </p:sp>
      <p:sp>
        <p:nvSpPr>
          <p:cNvPr id="15367" name="CasellaDiTesto 2"/>
          <p:cNvSpPr txBox="1">
            <a:spLocks noChangeArrowheads="1"/>
          </p:cNvSpPr>
          <p:nvPr/>
        </p:nvSpPr>
        <p:spPr bwMode="auto">
          <a:xfrm>
            <a:off x="-88900" y="3811588"/>
            <a:ext cx="184731" cy="523220"/>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endParaRPr lang="it-IT"/>
          </a:p>
        </p:txBody>
      </p:sp>
      <p:pic>
        <p:nvPicPr>
          <p:cNvPr id="4" name="Immagine 3" descr="Immagine che contiene sedendo, facciata, scuro, nero&#10;&#10;Descrizione generata automaticamente">
            <a:extLst>
              <a:ext uri="{FF2B5EF4-FFF2-40B4-BE49-F238E27FC236}">
                <a16:creationId xmlns:a16="http://schemas.microsoft.com/office/drawing/2014/main" id="{4B2033FB-0D1E-4147-9167-23216B33E1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6908" y="2442017"/>
            <a:ext cx="2880000" cy="2880000"/>
          </a:xfrm>
          <a:prstGeom prst="rect">
            <a:avLst/>
          </a:prstGeom>
          <a:ln>
            <a:solidFill>
              <a:schemeClr val="tx1"/>
            </a:solidFill>
          </a:ln>
        </p:spPr>
      </p:pic>
      <p:pic>
        <p:nvPicPr>
          <p:cNvPr id="6" name="Immagine 5" descr="Immagine che contiene oggetto, fotografia, nero, bianco&#10;&#10;Descrizione generata automaticamente">
            <a:extLst>
              <a:ext uri="{FF2B5EF4-FFF2-40B4-BE49-F238E27FC236}">
                <a16:creationId xmlns:a16="http://schemas.microsoft.com/office/drawing/2014/main" id="{A8F90F1E-76FC-7840-8523-60FE53BD0FE4}"/>
              </a:ext>
            </a:extLst>
          </p:cNvPr>
          <p:cNvPicPr>
            <a:picLocks noChangeAspect="1"/>
          </p:cNvPicPr>
          <p:nvPr/>
        </p:nvPicPr>
        <p:blipFill>
          <a:blip r:embed="rId4" cstate="screen">
            <a:grayscl/>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a:ext>
            </a:extLst>
          </a:blip>
          <a:stretch>
            <a:fillRect/>
          </a:stretch>
        </p:blipFill>
        <p:spPr>
          <a:xfrm rot="16200000">
            <a:off x="5755583" y="2533402"/>
            <a:ext cx="3600000" cy="2697231"/>
          </a:xfrm>
          <a:prstGeom prst="rect">
            <a:avLst/>
          </a:prstGeom>
          <a:ln>
            <a:solidFill>
              <a:schemeClr val="tx1"/>
            </a:solidFill>
          </a:ln>
        </p:spPr>
      </p:pic>
      <p:pic>
        <p:nvPicPr>
          <p:cNvPr id="8" name="Immagine 7">
            <a:extLst>
              <a:ext uri="{FF2B5EF4-FFF2-40B4-BE49-F238E27FC236}">
                <a16:creationId xmlns:a16="http://schemas.microsoft.com/office/drawing/2014/main" id="{3B90A7E0-B392-F34D-9923-76CF28ED875B}"/>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a:ext>
            </a:extLst>
          </a:blip>
          <a:stretch>
            <a:fillRect/>
          </a:stretch>
        </p:blipFill>
        <p:spPr>
          <a:xfrm rot="5400000">
            <a:off x="-185717" y="2527517"/>
            <a:ext cx="3600000" cy="2709000"/>
          </a:xfrm>
          <a:prstGeom prst="rect">
            <a:avLst/>
          </a:prstGeom>
          <a:ln>
            <a:solidFill>
              <a:schemeClr val="tx1"/>
            </a:solidFill>
          </a:ln>
        </p:spPr>
      </p:pic>
    </p:spTree>
    <p:extLst>
      <p:ext uri="{BB962C8B-B14F-4D97-AF65-F5344CB8AC3E}">
        <p14:creationId xmlns:p14="http://schemas.microsoft.com/office/powerpoint/2010/main" val="2422011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027">
            <a:extLst>
              <a:ext uri="{FF2B5EF4-FFF2-40B4-BE49-F238E27FC236}">
                <a16:creationId xmlns:a16="http://schemas.microsoft.com/office/drawing/2014/main" id="{A7BD4E20-B30C-9442-A0B9-D2A161AF4022}"/>
              </a:ext>
            </a:extLst>
          </p:cNvPr>
          <p:cNvSpPr txBox="1">
            <a:spLocks noChangeArrowheads="1"/>
          </p:cNvSpPr>
          <p:nvPr/>
        </p:nvSpPr>
        <p:spPr>
          <a:xfrm>
            <a:off x="157112" y="2237208"/>
            <a:ext cx="4509133" cy="879295"/>
          </a:xfrm>
          <a:prstGeom prst="rect">
            <a:avLst/>
          </a:prstGeom>
          <a:ln>
            <a:solidFill>
              <a:srgbClr val="FFC000"/>
            </a:solidFill>
          </a:ln>
        </p:spPr>
        <p:txBody>
          <a:bodyPr/>
          <a:lstStyle>
            <a:lvl1pPr marL="342905" indent="-342905" algn="l" rtl="0" eaLnBrk="0" fontAlgn="base" hangingPunct="0">
              <a:spcBef>
                <a:spcPct val="20000"/>
              </a:spcBef>
              <a:spcAft>
                <a:spcPct val="25000"/>
              </a:spcAft>
              <a:buClr>
                <a:srgbClr val="66FF33"/>
              </a:buClr>
              <a:buSzPct val="50000"/>
              <a:buFont typeface="Monotype Sorts" charset="0"/>
              <a:buChar char="l"/>
              <a:defRPr sz="2800">
                <a:solidFill>
                  <a:srgbClr val="FFFF00"/>
                </a:solidFill>
                <a:effectLst>
                  <a:outerShdw blurRad="38100" dist="38100" dir="2700000" algn="tl">
                    <a:srgbClr val="000000"/>
                  </a:outerShdw>
                </a:effectLst>
                <a:latin typeface="+mn-lt"/>
                <a:ea typeface="ＭＳ Ｐゴシック" charset="-128"/>
                <a:cs typeface="ＭＳ Ｐゴシック" charset="-128"/>
              </a:defRPr>
            </a:lvl1pPr>
            <a:lvl2pPr marL="742960" indent="-285754" algn="l" rtl="0" eaLnBrk="0" fontAlgn="base" hangingPunct="0">
              <a:spcBef>
                <a:spcPct val="0"/>
              </a:spcBef>
              <a:spcAft>
                <a:spcPct val="0"/>
              </a:spcAft>
              <a:buClr>
                <a:schemeClr val="folHlink"/>
              </a:buClr>
              <a:buSzPct val="50000"/>
              <a:buFont typeface="Monotype Sorts" charset="0"/>
              <a:buChar char="u"/>
              <a:defRPr sz="2400">
                <a:solidFill>
                  <a:srgbClr val="FF9933"/>
                </a:solidFill>
                <a:effectLst>
                  <a:outerShdw blurRad="38100" dist="38100" dir="2700000" algn="tl">
                    <a:srgbClr val="000000"/>
                  </a:outerShdw>
                </a:effectLst>
                <a:latin typeface="+mn-lt"/>
                <a:ea typeface="ＭＳ Ｐゴシック" pitchFamily="-105" charset="-128"/>
              </a:defRPr>
            </a:lvl2pPr>
            <a:lvl3pPr marL="1143014" indent="-228603" algn="l" rtl="0" eaLnBrk="0" fontAlgn="base" hangingPunct="0">
              <a:spcBef>
                <a:spcPct val="20000"/>
              </a:spcBef>
              <a:spcAft>
                <a:spcPct val="0"/>
              </a:spcAft>
              <a:buClr>
                <a:schemeClr val="tx2"/>
              </a:buClr>
              <a:buSzPct val="50000"/>
              <a:buFont typeface="Monotype Sorts" charset="0"/>
              <a:buChar char="F"/>
              <a:defRPr sz="2000">
                <a:solidFill>
                  <a:schemeClr val="tx2"/>
                </a:solidFill>
                <a:effectLst>
                  <a:outerShdw blurRad="38100" dist="38100" dir="2700000" algn="tl">
                    <a:srgbClr val="000000"/>
                  </a:outerShdw>
                </a:effectLst>
                <a:latin typeface="+mn-lt"/>
                <a:ea typeface="ＭＳ Ｐゴシック" pitchFamily="-105" charset="-128"/>
              </a:defRPr>
            </a:lvl3pPr>
            <a:lvl4pPr marL="1600220" indent="-228603" algn="l" rtl="0" eaLnBrk="0" fontAlgn="base" hangingPunct="0">
              <a:spcBef>
                <a:spcPct val="20000"/>
              </a:spcBef>
              <a:spcAft>
                <a:spcPct val="0"/>
              </a:spcAft>
              <a:buClr>
                <a:schemeClr val="accent2"/>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4pPr>
            <a:lvl5pPr marL="2057426"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5pPr>
            <a:lvl6pPr marL="2514631"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6pPr>
            <a:lvl7pPr marL="2971837"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7pPr>
            <a:lvl8pPr marL="3429043"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8pPr>
            <a:lvl9pPr marL="3886249"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9pPr>
          </a:lstStyle>
          <a:p>
            <a:pPr marL="0" indent="0">
              <a:buNone/>
              <a:defRPr/>
            </a:pPr>
            <a:r>
              <a:rPr lang="it-IT" sz="2400" b="0" kern="0" dirty="0" err="1">
                <a:latin typeface="Helvetica" charset="0"/>
                <a:ea typeface="ＭＳ Ｐゴシック" charset="0"/>
                <a:cs typeface="ＭＳ Ｐゴシック" charset="0"/>
              </a:rPr>
              <a:t>Spectacular</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examples</a:t>
            </a:r>
            <a:r>
              <a:rPr lang="it-IT" sz="2400" b="0" kern="0" dirty="0">
                <a:latin typeface="Helvetica" charset="0"/>
                <a:ea typeface="ＭＳ Ｐゴシック" charset="0"/>
                <a:cs typeface="ＭＳ Ｐゴシック" charset="0"/>
              </a:rPr>
              <a:t> of </a:t>
            </a:r>
            <a:r>
              <a:rPr lang="it-IT" sz="2400" b="0" kern="0" dirty="0" err="1">
                <a:latin typeface="Helvetica" charset="0"/>
                <a:ea typeface="ＭＳ Ｐゴシック" charset="0"/>
                <a:cs typeface="ＭＳ Ｐゴシック" charset="0"/>
              </a:rPr>
              <a:t>frozen</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necking</a:t>
            </a:r>
            <a:r>
              <a:rPr lang="it-IT" sz="2400" b="0" kern="0" dirty="0">
                <a:latin typeface="Helvetica" charset="0"/>
                <a:ea typeface="ＭＳ Ｐゴシック" charset="0"/>
                <a:cs typeface="ＭＳ Ｐゴシック" charset="0"/>
              </a:rPr>
              <a:t> in granulite </a:t>
            </a:r>
            <a:r>
              <a:rPr lang="it-IT" sz="2400" b="0" kern="0" dirty="0" err="1">
                <a:latin typeface="Helvetica" charset="0"/>
                <a:ea typeface="ＭＳ Ｐゴシック" charset="0"/>
                <a:cs typeface="ＭＳ Ｐゴシック" charset="0"/>
              </a:rPr>
              <a:t>samples</a:t>
            </a:r>
            <a:endParaRPr lang="it-IT" sz="2400" b="0" kern="0" dirty="0">
              <a:latin typeface="Helvetica" charset="0"/>
              <a:ea typeface="ＭＳ Ｐゴシック" charset="0"/>
              <a:cs typeface="ＭＳ Ｐゴシック" charset="0"/>
            </a:endParaRPr>
          </a:p>
        </p:txBody>
      </p:sp>
      <p:sp>
        <p:nvSpPr>
          <p:cNvPr id="2" name="Rectangle 3">
            <a:extLst>
              <a:ext uri="{FF2B5EF4-FFF2-40B4-BE49-F238E27FC236}">
                <a16:creationId xmlns:a16="http://schemas.microsoft.com/office/drawing/2014/main" id="{E98B163E-3875-1144-861D-D8B8F5895149}"/>
              </a:ext>
            </a:extLst>
          </p:cNvPr>
          <p:cNvSpPr>
            <a:spLocks noChangeArrowheads="1"/>
          </p:cNvSpPr>
          <p:nvPr/>
        </p:nvSpPr>
        <p:spPr bwMode="auto">
          <a:xfrm>
            <a:off x="433388" y="411163"/>
            <a:ext cx="8710612" cy="711200"/>
          </a:xfrm>
          <a:prstGeom prst="rect">
            <a:avLst/>
          </a:prstGeom>
          <a:noFill/>
          <a:ln w="9525">
            <a:noFill/>
            <a:miter lim="800000"/>
            <a:headEnd/>
            <a:tailEnd/>
          </a:ln>
          <a:effectLst/>
        </p:spPr>
        <p:txBody>
          <a:bodyPr lIns="92075" tIns="46038" rIns="92075" bIns="46038" anchor="ctr"/>
          <a:lstStyle/>
          <a:p>
            <a:pPr eaLnBrk="0" hangingPunct="0">
              <a:lnSpc>
                <a:spcPct val="70000"/>
              </a:lnSpc>
              <a:defRPr/>
            </a:pPr>
            <a:r>
              <a:rPr lang="it-IT" sz="4000" b="0" i="1" dirty="0" err="1">
                <a:effectLst>
                  <a:outerShdw blurRad="38100" dist="38100" dir="2700000" algn="tl">
                    <a:srgbClr val="000000"/>
                  </a:outerShdw>
                </a:effectLst>
              </a:rPr>
              <a:t>Necking</a:t>
            </a:r>
            <a:r>
              <a:rPr lang="it-IT" sz="4000" b="0" i="1" dirty="0">
                <a:effectLst>
                  <a:outerShdw blurRad="38100" dist="38100" dir="2700000" algn="tl">
                    <a:srgbClr val="000000"/>
                  </a:outerShdw>
                </a:effectLst>
              </a:rPr>
              <a:t> down</a:t>
            </a:r>
            <a:r>
              <a:rPr lang="it-IT" sz="4000" b="0" dirty="0">
                <a:effectLst>
                  <a:outerShdw blurRad="38100" dist="38100" dir="2700000" algn="tl">
                    <a:srgbClr val="000000"/>
                  </a:outerShdw>
                </a:effectLst>
              </a:rPr>
              <a:t> and </a:t>
            </a:r>
            <a:r>
              <a:rPr lang="it-IT" sz="4000" b="0" dirty="0" err="1">
                <a:effectLst>
                  <a:outerShdw blurRad="38100" dist="38100" dir="2700000" algn="tl">
                    <a:srgbClr val="000000"/>
                  </a:outerShdw>
                </a:effectLst>
              </a:rPr>
              <a:t>fluid</a:t>
            </a:r>
            <a:r>
              <a:rPr lang="it-IT" sz="4000" b="0" dirty="0">
                <a:effectLst>
                  <a:outerShdw blurRad="38100" dist="38100" dir="2700000" algn="tl">
                    <a:srgbClr val="000000"/>
                  </a:outerShdw>
                </a:effectLst>
              </a:rPr>
              <a:t> </a:t>
            </a:r>
            <a:r>
              <a:rPr lang="it-IT" sz="4000" b="0" dirty="0" err="1">
                <a:effectLst>
                  <a:outerShdw blurRad="38100" dist="38100" dir="2700000" algn="tl">
                    <a:srgbClr val="000000"/>
                  </a:outerShdw>
                </a:effectLst>
              </a:rPr>
              <a:t>at</a:t>
            </a:r>
            <a:r>
              <a:rPr lang="it-IT" sz="4000" b="0" dirty="0">
                <a:effectLst>
                  <a:outerShdw blurRad="38100" dist="38100" dir="2700000" algn="tl">
                    <a:srgbClr val="000000"/>
                  </a:outerShdw>
                </a:effectLst>
              </a:rPr>
              <a:t> </a:t>
            </a:r>
            <a:r>
              <a:rPr lang="it-IT" sz="4000" b="0" dirty="0" err="1">
                <a:effectLst>
                  <a:outerShdw blurRad="38100" dist="38100" dir="2700000" algn="tl">
                    <a:srgbClr val="000000"/>
                  </a:outerShdw>
                </a:effectLst>
              </a:rPr>
              <a:t>boundary</a:t>
            </a:r>
            <a:endParaRPr lang="it-IT" sz="3200" b="0" i="1" dirty="0">
              <a:effectLst>
                <a:outerShdw blurRad="38100" dist="38100" dir="2700000" algn="tl">
                  <a:srgbClr val="000000"/>
                </a:outerShdw>
              </a:effectLst>
            </a:endParaRPr>
          </a:p>
        </p:txBody>
      </p:sp>
      <p:pic>
        <p:nvPicPr>
          <p:cNvPr id="3" name="Immagine 2">
            <a:extLst>
              <a:ext uri="{FF2B5EF4-FFF2-40B4-BE49-F238E27FC236}">
                <a16:creationId xmlns:a16="http://schemas.microsoft.com/office/drawing/2014/main" id="{F75828F5-A8E7-0449-B0FF-1DFDEDE4C0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8346" y="2016999"/>
            <a:ext cx="3210888" cy="2408166"/>
          </a:xfrm>
          <a:prstGeom prst="rect">
            <a:avLst/>
          </a:prstGeom>
          <a:ln>
            <a:solidFill>
              <a:schemeClr val="tx2">
                <a:lumMod val="60000"/>
                <a:lumOff val="40000"/>
              </a:schemeClr>
            </a:solidFill>
          </a:ln>
        </p:spPr>
      </p:pic>
      <p:pic>
        <p:nvPicPr>
          <p:cNvPr id="4" name="Immagine 3">
            <a:extLst>
              <a:ext uri="{FF2B5EF4-FFF2-40B4-BE49-F238E27FC236}">
                <a16:creationId xmlns:a16="http://schemas.microsoft.com/office/drawing/2014/main" id="{239CA4B0-EC72-3747-ADB2-D75B6E9ADF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4766" y="3054320"/>
            <a:ext cx="3498979" cy="1706789"/>
          </a:xfrm>
          <a:prstGeom prst="rect">
            <a:avLst/>
          </a:prstGeom>
          <a:ln>
            <a:solidFill>
              <a:srgbClr val="FFC000"/>
            </a:solidFill>
          </a:ln>
        </p:spPr>
      </p:pic>
      <p:pic>
        <p:nvPicPr>
          <p:cNvPr id="5" name="Immagine 4">
            <a:extLst>
              <a:ext uri="{FF2B5EF4-FFF2-40B4-BE49-F238E27FC236}">
                <a16:creationId xmlns:a16="http://schemas.microsoft.com/office/drawing/2014/main" id="{03DF4302-0662-7447-8290-883825411E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788863" y="3929201"/>
            <a:ext cx="3699330" cy="1949567"/>
          </a:xfrm>
          <a:prstGeom prst="rect">
            <a:avLst/>
          </a:prstGeom>
          <a:ln>
            <a:solidFill>
              <a:srgbClr val="FFC000"/>
            </a:solidFill>
          </a:ln>
        </p:spPr>
      </p:pic>
      <p:pic>
        <p:nvPicPr>
          <p:cNvPr id="6" name="Immagine 5">
            <a:extLst>
              <a:ext uri="{FF2B5EF4-FFF2-40B4-BE49-F238E27FC236}">
                <a16:creationId xmlns:a16="http://schemas.microsoft.com/office/drawing/2014/main" id="{B646BB56-5A34-B744-B29A-26860BD3479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4766" y="4690540"/>
            <a:ext cx="3498979" cy="2066544"/>
          </a:xfrm>
          <a:prstGeom prst="rect">
            <a:avLst/>
          </a:prstGeom>
          <a:ln>
            <a:solidFill>
              <a:srgbClr val="FFC000"/>
            </a:solidFill>
          </a:ln>
        </p:spPr>
      </p:pic>
      <p:pic>
        <p:nvPicPr>
          <p:cNvPr id="7" name="Immagine 6">
            <a:extLst>
              <a:ext uri="{FF2B5EF4-FFF2-40B4-BE49-F238E27FC236}">
                <a16:creationId xmlns:a16="http://schemas.microsoft.com/office/drawing/2014/main" id="{4672CA6C-DA3C-3A4B-BA6B-5A7F070F18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92015" y="6584260"/>
            <a:ext cx="1116695" cy="108806"/>
          </a:xfrm>
          <a:prstGeom prst="rect">
            <a:avLst/>
          </a:prstGeom>
        </p:spPr>
      </p:pic>
      <p:pic>
        <p:nvPicPr>
          <p:cNvPr id="9" name="Immagine 8" descr="Immagine che contiene interni, sedendo, fotografia, bianco&#10;&#10;Descrizione generata automaticamente">
            <a:extLst>
              <a:ext uri="{FF2B5EF4-FFF2-40B4-BE49-F238E27FC236}">
                <a16:creationId xmlns:a16="http://schemas.microsoft.com/office/drawing/2014/main" id="{5C467996-76F6-1D4D-BC77-ACEE38965F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68346" y="4434274"/>
            <a:ext cx="3210888" cy="2305331"/>
          </a:xfrm>
          <a:prstGeom prst="rect">
            <a:avLst/>
          </a:prstGeom>
          <a:ln>
            <a:solidFill>
              <a:schemeClr val="tx2">
                <a:lumMod val="60000"/>
                <a:lumOff val="40000"/>
              </a:schemeClr>
            </a:solidFill>
          </a:ln>
        </p:spPr>
      </p:pic>
      <p:sp>
        <p:nvSpPr>
          <p:cNvPr id="11" name="Rectangle 1027">
            <a:extLst>
              <a:ext uri="{FF2B5EF4-FFF2-40B4-BE49-F238E27FC236}">
                <a16:creationId xmlns:a16="http://schemas.microsoft.com/office/drawing/2014/main" id="{018886E5-7ED1-DE42-9A33-FD79C0A4695A}"/>
              </a:ext>
            </a:extLst>
          </p:cNvPr>
          <p:cNvSpPr txBox="1">
            <a:spLocks noChangeArrowheads="1"/>
          </p:cNvSpPr>
          <p:nvPr/>
        </p:nvSpPr>
        <p:spPr>
          <a:xfrm>
            <a:off x="2097422" y="1121231"/>
            <a:ext cx="6881812" cy="879295"/>
          </a:xfrm>
          <a:prstGeom prst="rect">
            <a:avLst/>
          </a:prstGeom>
          <a:ln>
            <a:solidFill>
              <a:schemeClr val="tx2">
                <a:lumMod val="60000"/>
                <a:lumOff val="40000"/>
              </a:schemeClr>
            </a:solidFill>
          </a:ln>
        </p:spPr>
        <p:txBody>
          <a:bodyPr/>
          <a:lstStyle>
            <a:lvl1pPr marL="342905" indent="-342905" algn="l" rtl="0" eaLnBrk="0" fontAlgn="base" hangingPunct="0">
              <a:spcBef>
                <a:spcPct val="20000"/>
              </a:spcBef>
              <a:spcAft>
                <a:spcPct val="25000"/>
              </a:spcAft>
              <a:buClr>
                <a:srgbClr val="66FF33"/>
              </a:buClr>
              <a:buSzPct val="50000"/>
              <a:buFont typeface="Monotype Sorts" charset="0"/>
              <a:buChar char="l"/>
              <a:defRPr sz="2800">
                <a:solidFill>
                  <a:srgbClr val="FFFF00"/>
                </a:solidFill>
                <a:effectLst>
                  <a:outerShdw blurRad="38100" dist="38100" dir="2700000" algn="tl">
                    <a:srgbClr val="000000"/>
                  </a:outerShdw>
                </a:effectLst>
                <a:latin typeface="+mn-lt"/>
                <a:ea typeface="ＭＳ Ｐゴシック" charset="-128"/>
                <a:cs typeface="ＭＳ Ｐゴシック" charset="-128"/>
              </a:defRPr>
            </a:lvl1pPr>
            <a:lvl2pPr marL="742960" indent="-285754" algn="l" rtl="0" eaLnBrk="0" fontAlgn="base" hangingPunct="0">
              <a:spcBef>
                <a:spcPct val="0"/>
              </a:spcBef>
              <a:spcAft>
                <a:spcPct val="0"/>
              </a:spcAft>
              <a:buClr>
                <a:schemeClr val="folHlink"/>
              </a:buClr>
              <a:buSzPct val="50000"/>
              <a:buFont typeface="Monotype Sorts" charset="0"/>
              <a:buChar char="u"/>
              <a:defRPr sz="2400">
                <a:solidFill>
                  <a:srgbClr val="FF9933"/>
                </a:solidFill>
                <a:effectLst>
                  <a:outerShdw blurRad="38100" dist="38100" dir="2700000" algn="tl">
                    <a:srgbClr val="000000"/>
                  </a:outerShdw>
                </a:effectLst>
                <a:latin typeface="+mn-lt"/>
                <a:ea typeface="ＭＳ Ｐゴシック" pitchFamily="-105" charset="-128"/>
              </a:defRPr>
            </a:lvl2pPr>
            <a:lvl3pPr marL="1143014" indent="-228603" algn="l" rtl="0" eaLnBrk="0" fontAlgn="base" hangingPunct="0">
              <a:spcBef>
                <a:spcPct val="20000"/>
              </a:spcBef>
              <a:spcAft>
                <a:spcPct val="0"/>
              </a:spcAft>
              <a:buClr>
                <a:schemeClr val="tx2"/>
              </a:buClr>
              <a:buSzPct val="50000"/>
              <a:buFont typeface="Monotype Sorts" charset="0"/>
              <a:buChar char="F"/>
              <a:defRPr sz="2000">
                <a:solidFill>
                  <a:schemeClr val="tx2"/>
                </a:solidFill>
                <a:effectLst>
                  <a:outerShdw blurRad="38100" dist="38100" dir="2700000" algn="tl">
                    <a:srgbClr val="000000"/>
                  </a:outerShdw>
                </a:effectLst>
                <a:latin typeface="+mn-lt"/>
                <a:ea typeface="ＭＳ Ｐゴシック" pitchFamily="-105" charset="-128"/>
              </a:defRPr>
            </a:lvl3pPr>
            <a:lvl4pPr marL="1600220" indent="-228603" algn="l" rtl="0" eaLnBrk="0" fontAlgn="base" hangingPunct="0">
              <a:spcBef>
                <a:spcPct val="20000"/>
              </a:spcBef>
              <a:spcAft>
                <a:spcPct val="0"/>
              </a:spcAft>
              <a:buClr>
                <a:schemeClr val="accent2"/>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4pPr>
            <a:lvl5pPr marL="2057426"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5pPr>
            <a:lvl6pPr marL="2514631"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6pPr>
            <a:lvl7pPr marL="2971837"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7pPr>
            <a:lvl8pPr marL="3429043"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8pPr>
            <a:lvl9pPr marL="3886249"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9pPr>
          </a:lstStyle>
          <a:p>
            <a:pPr marL="0" indent="0" algn="r">
              <a:buNone/>
              <a:defRPr/>
            </a:pPr>
            <a:r>
              <a:rPr lang="it-IT" sz="2400" b="0" kern="0" dirty="0" err="1">
                <a:latin typeface="Helvetica" charset="0"/>
                <a:ea typeface="ＭＳ Ｐゴシック" charset="0"/>
                <a:cs typeface="ＭＳ Ｐゴシック" charset="0"/>
              </a:rPr>
              <a:t>Qz-Grt</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boundaries</a:t>
            </a:r>
            <a:r>
              <a:rPr lang="it-IT" sz="2400" b="0" kern="0" dirty="0">
                <a:latin typeface="Helvetica" charset="0"/>
                <a:ea typeface="ＭＳ Ｐゴシック" charset="0"/>
                <a:cs typeface="ＭＳ Ｐゴシック" charset="0"/>
              </a:rPr>
              <a:t> are </a:t>
            </a:r>
            <a:r>
              <a:rPr lang="it-IT" sz="2400" b="0" kern="0" dirty="0" err="1">
                <a:latin typeface="Helvetica" charset="0"/>
                <a:ea typeface="ＭＳ Ｐゴシック" charset="0"/>
                <a:cs typeface="ＭＳ Ｐゴシック" charset="0"/>
              </a:rPr>
              <a:t>generally</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sharp</a:t>
            </a:r>
            <a:r>
              <a:rPr lang="it-IT" sz="2400" b="0" kern="0" dirty="0">
                <a:latin typeface="Helvetica" charset="0"/>
                <a:ea typeface="ＭＳ Ｐゴシック" charset="0"/>
                <a:cs typeface="ＭＳ Ｐゴシック" charset="0"/>
              </a:rPr>
              <a:t> and </a:t>
            </a:r>
            <a:r>
              <a:rPr lang="it-IT" sz="2400" b="0" kern="0" dirty="0" err="1">
                <a:latin typeface="Helvetica" charset="0"/>
                <a:ea typeface="ＭＳ Ｐゴシック" charset="0"/>
                <a:cs typeface="ＭＳ Ｐゴシック" charset="0"/>
              </a:rPr>
              <a:t>clean</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Possible</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fluid</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observed</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but</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exception</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not</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rule</a:t>
            </a:r>
            <a:r>
              <a:rPr lang="it-IT" sz="2400" b="0" kern="0" dirty="0">
                <a:latin typeface="Helvetica" charset="0"/>
                <a:ea typeface="ＭＳ Ｐゴシック" charset="0"/>
                <a:cs typeface="ＭＳ Ｐゴシック" charset="0"/>
              </a:rPr>
              <a:t> </a:t>
            </a:r>
          </a:p>
        </p:txBody>
      </p:sp>
    </p:spTree>
    <p:extLst>
      <p:ext uri="{BB962C8B-B14F-4D97-AF65-F5344CB8AC3E}">
        <p14:creationId xmlns:p14="http://schemas.microsoft.com/office/powerpoint/2010/main" val="3004906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98B163E-3875-1144-861D-D8B8F5895149}"/>
              </a:ext>
            </a:extLst>
          </p:cNvPr>
          <p:cNvSpPr>
            <a:spLocks noChangeArrowheads="1"/>
          </p:cNvSpPr>
          <p:nvPr/>
        </p:nvSpPr>
        <p:spPr bwMode="auto">
          <a:xfrm>
            <a:off x="433388" y="411163"/>
            <a:ext cx="8710612" cy="711200"/>
          </a:xfrm>
          <a:prstGeom prst="rect">
            <a:avLst/>
          </a:prstGeom>
          <a:noFill/>
          <a:ln w="9525">
            <a:noFill/>
            <a:miter lim="800000"/>
            <a:headEnd/>
            <a:tailEnd/>
          </a:ln>
          <a:effectLst/>
        </p:spPr>
        <p:txBody>
          <a:bodyPr lIns="92075" tIns="46038" rIns="92075" bIns="46038" anchor="ctr"/>
          <a:lstStyle/>
          <a:p>
            <a:pPr eaLnBrk="0" hangingPunct="0">
              <a:lnSpc>
                <a:spcPct val="70000"/>
              </a:lnSpc>
              <a:defRPr/>
            </a:pPr>
            <a:r>
              <a:rPr lang="it-IT" sz="4000" b="0" dirty="0" err="1">
                <a:effectLst>
                  <a:outerShdw blurRad="38100" dist="38100" dir="2700000" algn="tl">
                    <a:srgbClr val="000000"/>
                  </a:outerShdw>
                </a:effectLst>
              </a:rPr>
              <a:t>Inferences</a:t>
            </a:r>
            <a:endParaRPr lang="it-IT" sz="3200" b="0" i="1" dirty="0">
              <a:effectLst>
                <a:outerShdw blurRad="38100" dist="38100" dir="2700000" algn="tl">
                  <a:srgbClr val="000000"/>
                </a:outerShdw>
              </a:effectLst>
            </a:endParaRPr>
          </a:p>
        </p:txBody>
      </p:sp>
      <p:pic>
        <p:nvPicPr>
          <p:cNvPr id="3" name="Immagine 2">
            <a:extLst>
              <a:ext uri="{FF2B5EF4-FFF2-40B4-BE49-F238E27FC236}">
                <a16:creationId xmlns:a16="http://schemas.microsoft.com/office/drawing/2014/main" id="{14650525-A2B0-0C41-9427-01B1BCED1A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6128" y="3177765"/>
            <a:ext cx="5941280" cy="3529648"/>
          </a:xfrm>
          <a:prstGeom prst="rect">
            <a:avLst/>
          </a:prstGeom>
          <a:ln>
            <a:solidFill>
              <a:schemeClr val="tx1"/>
            </a:solidFill>
          </a:ln>
        </p:spPr>
      </p:pic>
      <p:pic>
        <p:nvPicPr>
          <p:cNvPr id="4" name="Immagine 3">
            <a:extLst>
              <a:ext uri="{FF2B5EF4-FFF2-40B4-BE49-F238E27FC236}">
                <a16:creationId xmlns:a16="http://schemas.microsoft.com/office/drawing/2014/main" id="{145E053C-4970-754D-9F95-7DEEB88FE5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24471" y="3753251"/>
            <a:ext cx="3529648" cy="2378676"/>
          </a:xfrm>
          <a:prstGeom prst="rect">
            <a:avLst/>
          </a:prstGeom>
          <a:ln>
            <a:solidFill>
              <a:schemeClr val="tx1"/>
            </a:solidFill>
          </a:ln>
        </p:spPr>
      </p:pic>
      <p:sp>
        <p:nvSpPr>
          <p:cNvPr id="5" name="Rectangle 1027">
            <a:extLst>
              <a:ext uri="{FF2B5EF4-FFF2-40B4-BE49-F238E27FC236}">
                <a16:creationId xmlns:a16="http://schemas.microsoft.com/office/drawing/2014/main" id="{129D6520-50B6-3B47-A6B5-2E17C1245304}"/>
              </a:ext>
            </a:extLst>
          </p:cNvPr>
          <p:cNvSpPr txBox="1">
            <a:spLocks noChangeArrowheads="1"/>
          </p:cNvSpPr>
          <p:nvPr/>
        </p:nvSpPr>
        <p:spPr>
          <a:xfrm>
            <a:off x="351013" y="1122363"/>
            <a:ext cx="8406395" cy="1930806"/>
          </a:xfrm>
          <a:prstGeom prst="rect">
            <a:avLst/>
          </a:prstGeom>
          <a:ln>
            <a:noFill/>
          </a:ln>
        </p:spPr>
        <p:txBody>
          <a:bodyPr/>
          <a:lstStyle>
            <a:lvl1pPr marL="342905" indent="-342905" algn="l" rtl="0" eaLnBrk="0" fontAlgn="base" hangingPunct="0">
              <a:spcBef>
                <a:spcPct val="20000"/>
              </a:spcBef>
              <a:spcAft>
                <a:spcPct val="25000"/>
              </a:spcAft>
              <a:buClr>
                <a:srgbClr val="66FF33"/>
              </a:buClr>
              <a:buSzPct val="50000"/>
              <a:buFont typeface="Monotype Sorts" charset="0"/>
              <a:buChar char="l"/>
              <a:defRPr sz="2800">
                <a:solidFill>
                  <a:srgbClr val="FFFF00"/>
                </a:solidFill>
                <a:effectLst>
                  <a:outerShdw blurRad="38100" dist="38100" dir="2700000" algn="tl">
                    <a:srgbClr val="000000"/>
                  </a:outerShdw>
                </a:effectLst>
                <a:latin typeface="+mn-lt"/>
                <a:ea typeface="ＭＳ Ｐゴシック" charset="-128"/>
                <a:cs typeface="ＭＳ Ｐゴシック" charset="-128"/>
              </a:defRPr>
            </a:lvl1pPr>
            <a:lvl2pPr marL="742960" indent="-285754" algn="l" rtl="0" eaLnBrk="0" fontAlgn="base" hangingPunct="0">
              <a:spcBef>
                <a:spcPct val="0"/>
              </a:spcBef>
              <a:spcAft>
                <a:spcPct val="0"/>
              </a:spcAft>
              <a:buClr>
                <a:schemeClr val="folHlink"/>
              </a:buClr>
              <a:buSzPct val="50000"/>
              <a:buFont typeface="Monotype Sorts" charset="0"/>
              <a:buChar char="u"/>
              <a:defRPr sz="2400">
                <a:solidFill>
                  <a:srgbClr val="FF9933"/>
                </a:solidFill>
                <a:effectLst>
                  <a:outerShdw blurRad="38100" dist="38100" dir="2700000" algn="tl">
                    <a:srgbClr val="000000"/>
                  </a:outerShdw>
                </a:effectLst>
                <a:latin typeface="+mn-lt"/>
                <a:ea typeface="ＭＳ Ｐゴシック" pitchFamily="-105" charset="-128"/>
              </a:defRPr>
            </a:lvl2pPr>
            <a:lvl3pPr marL="1143014" indent="-228603" algn="l" rtl="0" eaLnBrk="0" fontAlgn="base" hangingPunct="0">
              <a:spcBef>
                <a:spcPct val="20000"/>
              </a:spcBef>
              <a:spcAft>
                <a:spcPct val="0"/>
              </a:spcAft>
              <a:buClr>
                <a:schemeClr val="tx2"/>
              </a:buClr>
              <a:buSzPct val="50000"/>
              <a:buFont typeface="Monotype Sorts" charset="0"/>
              <a:buChar char="F"/>
              <a:defRPr sz="2000">
                <a:solidFill>
                  <a:schemeClr val="tx2"/>
                </a:solidFill>
                <a:effectLst>
                  <a:outerShdw blurRad="38100" dist="38100" dir="2700000" algn="tl">
                    <a:srgbClr val="000000"/>
                  </a:outerShdw>
                </a:effectLst>
                <a:latin typeface="+mn-lt"/>
                <a:ea typeface="ＭＳ Ｐゴシック" pitchFamily="-105" charset="-128"/>
              </a:defRPr>
            </a:lvl3pPr>
            <a:lvl4pPr marL="1600220" indent="-228603" algn="l" rtl="0" eaLnBrk="0" fontAlgn="base" hangingPunct="0">
              <a:spcBef>
                <a:spcPct val="20000"/>
              </a:spcBef>
              <a:spcAft>
                <a:spcPct val="0"/>
              </a:spcAft>
              <a:buClr>
                <a:schemeClr val="accent2"/>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4pPr>
            <a:lvl5pPr marL="2057426"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5pPr>
            <a:lvl6pPr marL="2514631"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6pPr>
            <a:lvl7pPr marL="2971837"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7pPr>
            <a:lvl8pPr marL="3429043"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8pPr>
            <a:lvl9pPr marL="3886249"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9pPr>
          </a:lstStyle>
          <a:p>
            <a:pPr marL="0" indent="0">
              <a:buNone/>
              <a:defRPr/>
            </a:pPr>
            <a:r>
              <a:rPr lang="it-IT" sz="2400" b="0" kern="0" dirty="0" err="1">
                <a:latin typeface="Helvetica" charset="0"/>
                <a:ea typeface="ＭＳ Ｐゴシック" charset="0"/>
                <a:cs typeface="ＭＳ Ｐゴシック" charset="0"/>
              </a:rPr>
              <a:t>Qz</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inclusions</a:t>
            </a:r>
            <a:r>
              <a:rPr lang="it-IT" sz="2400" b="0" kern="0" dirty="0">
                <a:latin typeface="Helvetica" charset="0"/>
                <a:ea typeface="ＭＳ Ｐゴシック" charset="0"/>
                <a:cs typeface="ＭＳ Ｐゴシック" charset="0"/>
              </a:rPr>
              <a:t> in </a:t>
            </a:r>
            <a:r>
              <a:rPr lang="it-IT" sz="2400" b="0" kern="0" dirty="0" err="1">
                <a:latin typeface="Helvetica" charset="0"/>
                <a:ea typeface="ＭＳ Ｐゴシック" charset="0"/>
                <a:cs typeface="ＭＳ Ｐゴシック" charset="0"/>
              </a:rPr>
              <a:t>Grt</a:t>
            </a:r>
            <a:r>
              <a:rPr lang="it-IT" sz="2400" b="0" kern="0" dirty="0">
                <a:latin typeface="Helvetica" charset="0"/>
                <a:ea typeface="ＭＳ Ｐゴシック" charset="0"/>
                <a:cs typeface="ＭＳ Ｐゴシック" charset="0"/>
              </a:rPr>
              <a:t> show </a:t>
            </a:r>
            <a:r>
              <a:rPr lang="it-IT" sz="2400" b="0" i="1" kern="0" dirty="0">
                <a:latin typeface="Helvetica" charset="0"/>
                <a:ea typeface="ＭＳ Ｐゴシック" charset="0"/>
                <a:cs typeface="ＭＳ Ｐゴシック" charset="0"/>
              </a:rPr>
              <a:t>T</a:t>
            </a:r>
            <a:r>
              <a:rPr lang="it-IT" sz="2400" b="0" kern="0" dirty="0">
                <a:latin typeface="Helvetica" charset="0"/>
                <a:ea typeface="ＭＳ Ｐゴシック" charset="0"/>
                <a:cs typeface="ＭＳ Ｐゴシック" charset="0"/>
              </a:rPr>
              <a:t>-</a:t>
            </a:r>
            <a:r>
              <a:rPr lang="it-IT" sz="2400" b="0" kern="0" dirty="0" err="1">
                <a:latin typeface="Helvetica" charset="0"/>
                <a:ea typeface="ＭＳ Ｐゴシック" charset="0"/>
                <a:cs typeface="ＭＳ Ｐゴシック" charset="0"/>
              </a:rPr>
              <a:t>assisted</a:t>
            </a:r>
            <a:r>
              <a:rPr lang="it-IT" sz="2400" b="0" kern="0" dirty="0">
                <a:latin typeface="Helvetica" charset="0"/>
                <a:ea typeface="ＭＳ Ｐゴシック" charset="0"/>
                <a:cs typeface="ＭＳ Ｐゴシック" charset="0"/>
              </a:rPr>
              <a:t> </a:t>
            </a:r>
            <a:r>
              <a:rPr lang="it-IT" sz="2400" b="0" i="1" kern="0" dirty="0" err="1">
                <a:latin typeface="Helvetica" charset="0"/>
                <a:ea typeface="ＭＳ Ｐゴシック" charset="0"/>
                <a:cs typeface="ＭＳ Ｐゴシック" charset="0"/>
              </a:rPr>
              <a:t>shape</a:t>
            </a:r>
            <a:r>
              <a:rPr lang="it-IT" sz="2400" b="0" i="1" kern="0" dirty="0">
                <a:latin typeface="Helvetica" charset="0"/>
                <a:ea typeface="ＭＳ Ｐゴシック" charset="0"/>
                <a:cs typeface="ＭＳ Ｐゴシック" charset="0"/>
              </a:rPr>
              <a:t> </a:t>
            </a:r>
            <a:r>
              <a:rPr lang="it-IT" sz="2400" b="0" i="1" kern="0" dirty="0" err="1">
                <a:latin typeface="Helvetica" charset="0"/>
                <a:ea typeface="ＭＳ Ｐゴシック" charset="0"/>
                <a:cs typeface="ＭＳ Ｐゴシック" charset="0"/>
              </a:rPr>
              <a:t>maturation</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that</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is</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compatible</a:t>
            </a:r>
            <a:r>
              <a:rPr lang="it-IT" sz="2400" b="0" kern="0" dirty="0">
                <a:latin typeface="Helvetica" charset="0"/>
                <a:ea typeface="ＭＳ Ｐゴシック" charset="0"/>
                <a:cs typeface="ＭＳ Ｐゴシック" charset="0"/>
              </a:rPr>
              <a:t> with </a:t>
            </a:r>
            <a:r>
              <a:rPr lang="it-IT" sz="2400" b="0" kern="0" dirty="0" err="1">
                <a:latin typeface="Helvetica" charset="0"/>
                <a:ea typeface="ＭＳ Ｐゴシック" charset="0"/>
                <a:cs typeface="ＭＳ Ｐゴシック" charset="0"/>
              </a:rPr>
              <a:t>diffusion</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along</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interphase</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boundaries</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not</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requiring</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fluid</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Similarly</a:t>
            </a:r>
            <a:r>
              <a:rPr lang="it-IT" sz="2400" b="0" kern="0" dirty="0">
                <a:latin typeface="Helvetica" charset="0"/>
                <a:ea typeface="ＭＳ Ｐゴシック" charset="0"/>
                <a:cs typeface="ＭＳ Ｐゴシック" charset="0"/>
              </a:rPr>
              <a:t> to </a:t>
            </a:r>
            <a:r>
              <a:rPr lang="it-IT" sz="2400" b="0" kern="0" dirty="0" err="1">
                <a:latin typeface="Helvetica" charset="0"/>
                <a:ea typeface="ＭＳ Ｐゴシック" charset="0"/>
                <a:cs typeface="ＭＳ Ｐゴシック" charset="0"/>
              </a:rPr>
              <a:t>fluid</a:t>
            </a:r>
            <a:r>
              <a:rPr lang="it-IT" sz="2400" b="0" kern="0" dirty="0">
                <a:latin typeface="Helvetica" charset="0"/>
                <a:ea typeface="ＭＳ Ｐゴシック" charset="0"/>
                <a:cs typeface="ＭＳ Ｐゴシック" charset="0"/>
              </a:rPr>
              <a:t> and </a:t>
            </a:r>
            <a:r>
              <a:rPr lang="it-IT" sz="2400" b="0" kern="0" dirty="0" err="1">
                <a:latin typeface="Helvetica" charset="0"/>
                <a:ea typeface="ＭＳ Ｐゴシック" charset="0"/>
                <a:cs typeface="ＭＳ Ｐゴシック" charset="0"/>
              </a:rPr>
              <a:t>melt</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Qz</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inclusions</a:t>
            </a:r>
            <a:r>
              <a:rPr lang="it-IT" sz="2400" b="0" kern="0" dirty="0">
                <a:latin typeface="Helvetica" charset="0"/>
                <a:ea typeface="ＭＳ Ｐゴシック" charset="0"/>
                <a:cs typeface="ＭＳ Ｐゴシック" charset="0"/>
              </a:rPr>
              <a:t> are </a:t>
            </a:r>
            <a:r>
              <a:rPr lang="it-IT" sz="2400" b="0" kern="0" dirty="0" err="1">
                <a:latin typeface="Helvetica" charset="0"/>
                <a:ea typeface="ＭＳ Ｐゴシック" charset="0"/>
                <a:cs typeface="ＭＳ Ｐゴシック" charset="0"/>
              </a:rPr>
              <a:t>not</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rounded</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but</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polyhedral</a:t>
            </a:r>
            <a:r>
              <a:rPr lang="it-IT" sz="2400" b="0" kern="0" dirty="0">
                <a:latin typeface="Helvetica" charset="0"/>
                <a:ea typeface="ＭＳ Ｐゴシック" charset="0"/>
                <a:cs typeface="ＭＳ Ｐゴシック" charset="0"/>
              </a:rPr>
              <a:t> </a:t>
            </a:r>
            <a:r>
              <a:rPr lang="it-IT" sz="2400" b="0" i="1" kern="0" dirty="0">
                <a:latin typeface="Helvetica" charset="0"/>
                <a:ea typeface="ＭＳ Ｐゴシック" charset="0"/>
                <a:cs typeface="ＭＳ Ｐゴシック" charset="0"/>
              </a:rPr>
              <a:t>negative </a:t>
            </a:r>
            <a:r>
              <a:rPr lang="it-IT" sz="2400" b="0" i="1" kern="0" dirty="0" err="1">
                <a:latin typeface="Helvetica" charset="0"/>
                <a:ea typeface="ＭＳ Ｐゴシック" charset="0"/>
                <a:cs typeface="ＭＳ Ｐゴシック" charset="0"/>
              </a:rPr>
              <a:t>crystals</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whose</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shape</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is</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controlled</a:t>
            </a:r>
            <a:r>
              <a:rPr lang="it-IT" sz="2400" b="0" kern="0" dirty="0">
                <a:latin typeface="Helvetica" charset="0"/>
                <a:ea typeface="ＭＳ Ｐゴシック" charset="0"/>
                <a:cs typeface="ＭＳ Ｐゴシック" charset="0"/>
              </a:rPr>
              <a:t> by the </a:t>
            </a:r>
            <a:r>
              <a:rPr lang="it-IT" sz="2400" b="0" kern="0" dirty="0" err="1">
                <a:latin typeface="Helvetica" charset="0"/>
                <a:ea typeface="ＭＳ Ｐゴシック" charset="0"/>
                <a:cs typeface="ＭＳ Ｐゴシック" charset="0"/>
              </a:rPr>
              <a:t>crystallographic</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structure</a:t>
            </a:r>
            <a:r>
              <a:rPr lang="it-IT" sz="2400" b="0" kern="0" dirty="0">
                <a:latin typeface="Helvetica" charset="0"/>
                <a:ea typeface="ＭＳ Ｐゴシック" charset="0"/>
                <a:cs typeface="ＭＳ Ｐゴシック" charset="0"/>
              </a:rPr>
              <a:t> of the </a:t>
            </a:r>
            <a:r>
              <a:rPr lang="it-IT" sz="2400" b="0" kern="0" dirty="0" err="1">
                <a:latin typeface="Helvetica" charset="0"/>
                <a:ea typeface="ＭＳ Ｐゴシック" charset="0"/>
                <a:cs typeface="ＭＳ Ｐゴシック" charset="0"/>
              </a:rPr>
              <a:t>host</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Grt</a:t>
            </a:r>
            <a:endParaRPr lang="it-IT" sz="2400" b="0" kern="0" dirty="0">
              <a:latin typeface="Helvetica" charset="0"/>
              <a:ea typeface="ＭＳ Ｐゴシック" charset="0"/>
              <a:cs typeface="ＭＳ Ｐゴシック" charset="0"/>
            </a:endParaRPr>
          </a:p>
        </p:txBody>
      </p:sp>
    </p:spTree>
    <p:extLst>
      <p:ext uri="{BB962C8B-B14F-4D97-AF65-F5344CB8AC3E}">
        <p14:creationId xmlns:p14="http://schemas.microsoft.com/office/powerpoint/2010/main" val="3908719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98B163E-3875-1144-861D-D8B8F5895149}"/>
              </a:ext>
            </a:extLst>
          </p:cNvPr>
          <p:cNvSpPr>
            <a:spLocks noChangeArrowheads="1"/>
          </p:cNvSpPr>
          <p:nvPr/>
        </p:nvSpPr>
        <p:spPr bwMode="auto">
          <a:xfrm>
            <a:off x="433388" y="411163"/>
            <a:ext cx="8710612" cy="711200"/>
          </a:xfrm>
          <a:prstGeom prst="rect">
            <a:avLst/>
          </a:prstGeom>
          <a:noFill/>
          <a:ln w="9525">
            <a:noFill/>
            <a:miter lim="800000"/>
            <a:headEnd/>
            <a:tailEnd/>
          </a:ln>
          <a:effectLst/>
        </p:spPr>
        <p:txBody>
          <a:bodyPr lIns="92075" tIns="46038" rIns="92075" bIns="46038" anchor="ctr"/>
          <a:lstStyle/>
          <a:p>
            <a:pPr eaLnBrk="0" hangingPunct="0">
              <a:lnSpc>
                <a:spcPct val="70000"/>
              </a:lnSpc>
              <a:defRPr/>
            </a:pPr>
            <a:r>
              <a:rPr lang="it-IT" sz="4000" b="0" dirty="0" err="1">
                <a:effectLst>
                  <a:outerShdw blurRad="38100" dist="38100" dir="2700000" algn="tl">
                    <a:srgbClr val="000000"/>
                  </a:outerShdw>
                </a:effectLst>
              </a:rPr>
              <a:t>Implications</a:t>
            </a:r>
            <a:endParaRPr lang="it-IT" sz="3200" b="0" i="1" dirty="0">
              <a:effectLst>
                <a:outerShdw blurRad="38100" dist="38100" dir="2700000" algn="tl">
                  <a:srgbClr val="000000"/>
                </a:outerShdw>
              </a:effectLst>
            </a:endParaRPr>
          </a:p>
        </p:txBody>
      </p:sp>
      <p:pic>
        <p:nvPicPr>
          <p:cNvPr id="3" name="Immagine 2">
            <a:extLst>
              <a:ext uri="{FF2B5EF4-FFF2-40B4-BE49-F238E27FC236}">
                <a16:creationId xmlns:a16="http://schemas.microsoft.com/office/drawing/2014/main" id="{3EF7BFE0-CD00-C646-8E63-CA4AFFB3B9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21231" y="165457"/>
            <a:ext cx="2954043" cy="4206557"/>
          </a:xfrm>
          <a:prstGeom prst="rect">
            <a:avLst/>
          </a:prstGeom>
        </p:spPr>
      </p:pic>
      <p:sp>
        <p:nvSpPr>
          <p:cNvPr id="9" name="Rectangle 1027">
            <a:extLst>
              <a:ext uri="{FF2B5EF4-FFF2-40B4-BE49-F238E27FC236}">
                <a16:creationId xmlns:a16="http://schemas.microsoft.com/office/drawing/2014/main" id="{EF1866EA-AFB8-3547-B63F-94458D209488}"/>
              </a:ext>
            </a:extLst>
          </p:cNvPr>
          <p:cNvSpPr txBox="1">
            <a:spLocks noChangeArrowheads="1"/>
          </p:cNvSpPr>
          <p:nvPr/>
        </p:nvSpPr>
        <p:spPr>
          <a:xfrm>
            <a:off x="4401107" y="4498734"/>
            <a:ext cx="4481466" cy="1930806"/>
          </a:xfrm>
          <a:prstGeom prst="rect">
            <a:avLst/>
          </a:prstGeom>
          <a:ln>
            <a:solidFill>
              <a:schemeClr val="tx1"/>
            </a:solidFill>
          </a:ln>
        </p:spPr>
        <p:txBody>
          <a:bodyPr/>
          <a:lstStyle>
            <a:lvl1pPr marL="342905" indent="-342905" algn="l" rtl="0" eaLnBrk="0" fontAlgn="base" hangingPunct="0">
              <a:spcBef>
                <a:spcPct val="20000"/>
              </a:spcBef>
              <a:spcAft>
                <a:spcPct val="25000"/>
              </a:spcAft>
              <a:buClr>
                <a:srgbClr val="66FF33"/>
              </a:buClr>
              <a:buSzPct val="50000"/>
              <a:buFont typeface="Monotype Sorts" charset="0"/>
              <a:buChar char="l"/>
              <a:defRPr sz="2800">
                <a:solidFill>
                  <a:srgbClr val="FFFF00"/>
                </a:solidFill>
                <a:effectLst>
                  <a:outerShdw blurRad="38100" dist="38100" dir="2700000" algn="tl">
                    <a:srgbClr val="000000"/>
                  </a:outerShdw>
                </a:effectLst>
                <a:latin typeface="+mn-lt"/>
                <a:ea typeface="ＭＳ Ｐゴシック" charset="-128"/>
                <a:cs typeface="ＭＳ Ｐゴシック" charset="-128"/>
              </a:defRPr>
            </a:lvl1pPr>
            <a:lvl2pPr marL="742960" indent="-285754" algn="l" rtl="0" eaLnBrk="0" fontAlgn="base" hangingPunct="0">
              <a:spcBef>
                <a:spcPct val="0"/>
              </a:spcBef>
              <a:spcAft>
                <a:spcPct val="0"/>
              </a:spcAft>
              <a:buClr>
                <a:schemeClr val="folHlink"/>
              </a:buClr>
              <a:buSzPct val="50000"/>
              <a:buFont typeface="Monotype Sorts" charset="0"/>
              <a:buChar char="u"/>
              <a:defRPr sz="2400">
                <a:solidFill>
                  <a:srgbClr val="FF9933"/>
                </a:solidFill>
                <a:effectLst>
                  <a:outerShdw blurRad="38100" dist="38100" dir="2700000" algn="tl">
                    <a:srgbClr val="000000"/>
                  </a:outerShdw>
                </a:effectLst>
                <a:latin typeface="+mn-lt"/>
                <a:ea typeface="ＭＳ Ｐゴシック" pitchFamily="-105" charset="-128"/>
              </a:defRPr>
            </a:lvl2pPr>
            <a:lvl3pPr marL="1143014" indent="-228603" algn="l" rtl="0" eaLnBrk="0" fontAlgn="base" hangingPunct="0">
              <a:spcBef>
                <a:spcPct val="20000"/>
              </a:spcBef>
              <a:spcAft>
                <a:spcPct val="0"/>
              </a:spcAft>
              <a:buClr>
                <a:schemeClr val="tx2"/>
              </a:buClr>
              <a:buSzPct val="50000"/>
              <a:buFont typeface="Monotype Sorts" charset="0"/>
              <a:buChar char="F"/>
              <a:defRPr sz="2000">
                <a:solidFill>
                  <a:schemeClr val="tx2"/>
                </a:solidFill>
                <a:effectLst>
                  <a:outerShdw blurRad="38100" dist="38100" dir="2700000" algn="tl">
                    <a:srgbClr val="000000"/>
                  </a:outerShdw>
                </a:effectLst>
                <a:latin typeface="+mn-lt"/>
                <a:ea typeface="ＭＳ Ｐゴシック" pitchFamily="-105" charset="-128"/>
              </a:defRPr>
            </a:lvl3pPr>
            <a:lvl4pPr marL="1600220" indent="-228603" algn="l" rtl="0" eaLnBrk="0" fontAlgn="base" hangingPunct="0">
              <a:spcBef>
                <a:spcPct val="20000"/>
              </a:spcBef>
              <a:spcAft>
                <a:spcPct val="0"/>
              </a:spcAft>
              <a:buClr>
                <a:schemeClr val="accent2"/>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4pPr>
            <a:lvl5pPr marL="2057426"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5pPr>
            <a:lvl6pPr marL="2514631"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6pPr>
            <a:lvl7pPr marL="2971837"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7pPr>
            <a:lvl8pPr marL="3429043"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8pPr>
            <a:lvl9pPr marL="3886249"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9pPr>
          </a:lstStyle>
          <a:p>
            <a:pPr marL="0" indent="0">
              <a:buNone/>
              <a:defRPr/>
            </a:pPr>
            <a:r>
              <a:rPr lang="it-IT" sz="2400" b="0" kern="0" dirty="0" err="1">
                <a:latin typeface="Helvetica" charset="0"/>
                <a:ea typeface="ＭＳ Ｐゴシック" charset="0"/>
                <a:cs typeface="ＭＳ Ｐゴシック" charset="0"/>
              </a:rPr>
              <a:t>As</a:t>
            </a:r>
            <a:r>
              <a:rPr lang="it-IT" sz="2400" b="0" kern="0" dirty="0">
                <a:latin typeface="Helvetica" charset="0"/>
                <a:ea typeface="ＭＳ Ｐゴシック" charset="0"/>
                <a:cs typeface="ＭＳ Ｐゴシック" charset="0"/>
              </a:rPr>
              <a:t> </a:t>
            </a:r>
            <a:r>
              <a:rPr lang="it-IT" sz="2400" b="0" i="1" kern="0" dirty="0">
                <a:latin typeface="Helvetica" charset="0"/>
                <a:ea typeface="ＭＳ Ｐゴシック" charset="0"/>
                <a:cs typeface="ＭＳ Ｐゴシック" charset="0"/>
              </a:rPr>
              <a:t>negative </a:t>
            </a:r>
            <a:r>
              <a:rPr lang="it-IT" sz="2400" b="0" i="1" kern="0" dirty="0" err="1">
                <a:latin typeface="Helvetica" charset="0"/>
                <a:ea typeface="ＭＳ Ｐゴシック" charset="0"/>
                <a:cs typeface="ＭＳ Ｐゴシック" charset="0"/>
              </a:rPr>
              <a:t>crystal</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shape</a:t>
            </a:r>
            <a:r>
              <a:rPr lang="it-IT" sz="2400" b="0" kern="0" dirty="0">
                <a:latin typeface="Helvetica" charset="0"/>
                <a:ea typeface="ＭＳ Ｐゴシック" charset="0"/>
                <a:cs typeface="ＭＳ Ｐゴシック" charset="0"/>
              </a:rPr>
              <a:t> can be </a:t>
            </a:r>
            <a:r>
              <a:rPr lang="it-IT" sz="2400" b="0" kern="0" dirty="0" err="1">
                <a:latin typeface="Helvetica" charset="0"/>
                <a:ea typeface="ＭＳ Ｐゴシック" charset="0"/>
                <a:cs typeface="ＭＳ Ｐゴシック" charset="0"/>
              </a:rPr>
              <a:t>attained</a:t>
            </a:r>
            <a:r>
              <a:rPr lang="it-IT" sz="2400" b="0" kern="0" dirty="0">
                <a:latin typeface="Helvetica" charset="0"/>
                <a:ea typeface="ＭＳ Ｐゴシック" charset="0"/>
                <a:cs typeface="ＭＳ Ｐゴシック" charset="0"/>
              </a:rPr>
              <a:t> </a:t>
            </a:r>
            <a:r>
              <a:rPr lang="it-IT" sz="2400" b="0" u="sng" kern="0" dirty="0" err="1">
                <a:latin typeface="Helvetica" charset="0"/>
                <a:ea typeface="ＭＳ Ｐゴシック" charset="0"/>
                <a:cs typeface="ＭＳ Ｐゴシック" charset="0"/>
              </a:rPr>
              <a:t>after</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entrapment</a:t>
            </a:r>
            <a:r>
              <a:rPr lang="it-IT" sz="2400" b="0" kern="0" dirty="0">
                <a:latin typeface="Helvetica" charset="0"/>
                <a:ea typeface="ＭＳ Ｐゴシック" charset="0"/>
                <a:cs typeface="ＭＳ Ｐゴシック" charset="0"/>
              </a:rPr>
              <a:t>, the </a:t>
            </a:r>
            <a:r>
              <a:rPr lang="it-IT" sz="2400" b="0" kern="0" dirty="0" err="1">
                <a:latin typeface="Helvetica" charset="0"/>
                <a:ea typeface="ＭＳ Ｐゴシック" charset="0"/>
                <a:cs typeface="ＭＳ Ｐゴシック" charset="0"/>
              </a:rPr>
              <a:t>main</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criterion</a:t>
            </a:r>
            <a:r>
              <a:rPr lang="it-IT" sz="2400" b="0" kern="0" dirty="0">
                <a:latin typeface="Helvetica" charset="0"/>
                <a:ea typeface="ＭＳ Ｐゴシック" charset="0"/>
                <a:cs typeface="ＭＳ Ｐゴシック" charset="0"/>
              </a:rPr>
              <a:t> for </a:t>
            </a:r>
            <a:r>
              <a:rPr lang="it-IT" sz="2400" b="0" kern="0" dirty="0" err="1">
                <a:latin typeface="Helvetica" charset="0"/>
                <a:ea typeface="ＭＳ Ｐゴシック" charset="0"/>
                <a:cs typeface="ＭＳ Ｐゴシック" charset="0"/>
              </a:rPr>
              <a:t>inclusion</a:t>
            </a:r>
            <a:r>
              <a:rPr lang="it-IT" sz="2400" b="0" kern="0" dirty="0">
                <a:latin typeface="Helvetica" charset="0"/>
                <a:ea typeface="ＭＳ Ｐゴシック" charset="0"/>
                <a:cs typeface="ＭＳ Ｐゴシック" charset="0"/>
              </a:rPr>
              <a:t> </a:t>
            </a:r>
            <a:r>
              <a:rPr lang="it-IT" sz="2400" b="0" i="1" kern="0" dirty="0" err="1">
                <a:latin typeface="Helvetica" charset="0"/>
                <a:ea typeface="ＭＳ Ｐゴシック" charset="0"/>
                <a:cs typeface="ＭＳ Ｐゴシック" charset="0"/>
              </a:rPr>
              <a:t>syngenesis</a:t>
            </a:r>
            <a:r>
              <a:rPr lang="it-IT" sz="2400" b="0" kern="0" dirty="0">
                <a:latin typeface="Helvetica" charset="0"/>
                <a:ea typeface="ＭＳ Ｐゴシック" charset="0"/>
                <a:cs typeface="ＭＳ Ｐゴシック" charset="0"/>
              </a:rPr>
              <a:t> with </a:t>
            </a:r>
            <a:r>
              <a:rPr lang="it-IT" sz="2400" b="0" kern="0" dirty="0" err="1">
                <a:latin typeface="Helvetica" charset="0"/>
                <a:ea typeface="ＭＳ Ｐゴシック" charset="0"/>
                <a:cs typeface="ＭＳ Ｐゴシック" charset="0"/>
              </a:rPr>
              <a:t>host</a:t>
            </a:r>
            <a:r>
              <a:rPr lang="it-IT" sz="2400" b="0" kern="0" dirty="0">
                <a:latin typeface="Helvetica" charset="0"/>
                <a:ea typeface="ＭＳ Ｐゴシック" charset="0"/>
                <a:cs typeface="ＭＳ Ｐゴシック" charset="0"/>
              </a:rPr>
              <a:t> (e.g., </a:t>
            </a:r>
            <a:r>
              <a:rPr lang="it-IT" sz="2400" b="0" kern="0" dirty="0" err="1">
                <a:latin typeface="Helvetica" charset="0"/>
                <a:ea typeface="ＭＳ Ｐゴシック" charset="0"/>
                <a:cs typeface="ＭＳ Ｐゴシック" charset="0"/>
              </a:rPr>
              <a:t>inclusions</a:t>
            </a:r>
            <a:r>
              <a:rPr lang="it-IT" sz="2400" b="0" kern="0" dirty="0">
                <a:latin typeface="Helvetica" charset="0"/>
                <a:ea typeface="ＭＳ Ｐゴシック" charset="0"/>
                <a:cs typeface="ＭＳ Ｐゴシック" charset="0"/>
              </a:rPr>
              <a:t> in </a:t>
            </a:r>
            <a:r>
              <a:rPr lang="it-IT" sz="2400" b="0" kern="0" dirty="0" err="1">
                <a:latin typeface="Helvetica" charset="0"/>
                <a:ea typeface="ＭＳ Ｐゴシック" charset="0"/>
                <a:cs typeface="ＭＳ Ｐゴシック" charset="0"/>
              </a:rPr>
              <a:t>diamond</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is</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flawed</a:t>
            </a:r>
            <a:endParaRPr lang="it-IT" sz="2400" b="0" kern="0" dirty="0">
              <a:latin typeface="Helvetica" charset="0"/>
              <a:ea typeface="ＭＳ Ｐゴシック" charset="0"/>
              <a:cs typeface="ＭＳ Ｐゴシック" charset="0"/>
            </a:endParaRPr>
          </a:p>
        </p:txBody>
      </p:sp>
      <p:sp>
        <p:nvSpPr>
          <p:cNvPr id="10" name="Rectangle 1027">
            <a:extLst>
              <a:ext uri="{FF2B5EF4-FFF2-40B4-BE49-F238E27FC236}">
                <a16:creationId xmlns:a16="http://schemas.microsoft.com/office/drawing/2014/main" id="{7A1D1DC7-1F69-6747-997C-31722515DA13}"/>
              </a:ext>
            </a:extLst>
          </p:cNvPr>
          <p:cNvSpPr txBox="1">
            <a:spLocks noChangeArrowheads="1"/>
          </p:cNvSpPr>
          <p:nvPr/>
        </p:nvSpPr>
        <p:spPr>
          <a:xfrm>
            <a:off x="566928" y="1728942"/>
            <a:ext cx="5354303" cy="2306636"/>
          </a:xfrm>
          <a:prstGeom prst="rect">
            <a:avLst/>
          </a:prstGeom>
          <a:ln>
            <a:solidFill>
              <a:schemeClr val="tx1"/>
            </a:solidFill>
          </a:ln>
        </p:spPr>
        <p:txBody>
          <a:bodyPr/>
          <a:lstStyle>
            <a:lvl1pPr marL="342905" indent="-342905" algn="l" rtl="0" eaLnBrk="0" fontAlgn="base" hangingPunct="0">
              <a:spcBef>
                <a:spcPct val="20000"/>
              </a:spcBef>
              <a:spcAft>
                <a:spcPct val="25000"/>
              </a:spcAft>
              <a:buClr>
                <a:srgbClr val="66FF33"/>
              </a:buClr>
              <a:buSzPct val="50000"/>
              <a:buFont typeface="Monotype Sorts" charset="0"/>
              <a:buChar char="l"/>
              <a:defRPr sz="2800">
                <a:solidFill>
                  <a:srgbClr val="FFFF00"/>
                </a:solidFill>
                <a:effectLst>
                  <a:outerShdw blurRad="38100" dist="38100" dir="2700000" algn="tl">
                    <a:srgbClr val="000000"/>
                  </a:outerShdw>
                </a:effectLst>
                <a:latin typeface="+mn-lt"/>
                <a:ea typeface="ＭＳ Ｐゴシック" charset="-128"/>
                <a:cs typeface="ＭＳ Ｐゴシック" charset="-128"/>
              </a:defRPr>
            </a:lvl1pPr>
            <a:lvl2pPr marL="742960" indent="-285754" algn="l" rtl="0" eaLnBrk="0" fontAlgn="base" hangingPunct="0">
              <a:spcBef>
                <a:spcPct val="0"/>
              </a:spcBef>
              <a:spcAft>
                <a:spcPct val="0"/>
              </a:spcAft>
              <a:buClr>
                <a:schemeClr val="folHlink"/>
              </a:buClr>
              <a:buSzPct val="50000"/>
              <a:buFont typeface="Monotype Sorts" charset="0"/>
              <a:buChar char="u"/>
              <a:defRPr sz="2400">
                <a:solidFill>
                  <a:srgbClr val="FF9933"/>
                </a:solidFill>
                <a:effectLst>
                  <a:outerShdw blurRad="38100" dist="38100" dir="2700000" algn="tl">
                    <a:srgbClr val="000000"/>
                  </a:outerShdw>
                </a:effectLst>
                <a:latin typeface="+mn-lt"/>
                <a:ea typeface="ＭＳ Ｐゴシック" pitchFamily="-105" charset="-128"/>
              </a:defRPr>
            </a:lvl2pPr>
            <a:lvl3pPr marL="1143014" indent="-228603" algn="l" rtl="0" eaLnBrk="0" fontAlgn="base" hangingPunct="0">
              <a:spcBef>
                <a:spcPct val="20000"/>
              </a:spcBef>
              <a:spcAft>
                <a:spcPct val="0"/>
              </a:spcAft>
              <a:buClr>
                <a:schemeClr val="tx2"/>
              </a:buClr>
              <a:buSzPct val="50000"/>
              <a:buFont typeface="Monotype Sorts" charset="0"/>
              <a:buChar char="F"/>
              <a:defRPr sz="2000">
                <a:solidFill>
                  <a:schemeClr val="tx2"/>
                </a:solidFill>
                <a:effectLst>
                  <a:outerShdw blurRad="38100" dist="38100" dir="2700000" algn="tl">
                    <a:srgbClr val="000000"/>
                  </a:outerShdw>
                </a:effectLst>
                <a:latin typeface="+mn-lt"/>
                <a:ea typeface="ＭＳ Ｐゴシック" pitchFamily="-105" charset="-128"/>
              </a:defRPr>
            </a:lvl3pPr>
            <a:lvl4pPr marL="1600220" indent="-228603" algn="l" rtl="0" eaLnBrk="0" fontAlgn="base" hangingPunct="0">
              <a:spcBef>
                <a:spcPct val="20000"/>
              </a:spcBef>
              <a:spcAft>
                <a:spcPct val="0"/>
              </a:spcAft>
              <a:buClr>
                <a:schemeClr val="accent2"/>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4pPr>
            <a:lvl5pPr marL="2057426"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5pPr>
            <a:lvl6pPr marL="2514631"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6pPr>
            <a:lvl7pPr marL="2971837"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7pPr>
            <a:lvl8pPr marL="3429043"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8pPr>
            <a:lvl9pPr marL="3886249"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9pPr>
          </a:lstStyle>
          <a:p>
            <a:pPr marL="0" indent="0" algn="r">
              <a:buNone/>
              <a:defRPr/>
            </a:pPr>
            <a:r>
              <a:rPr lang="it-IT" sz="2400" b="0" kern="0" dirty="0" err="1">
                <a:latin typeface="Helvetica" charset="0"/>
                <a:ea typeface="ＭＳ Ｐゴシック" charset="0"/>
                <a:cs typeface="ＭＳ Ｐゴシック" charset="0"/>
              </a:rPr>
              <a:t>Shape</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maturation</a:t>
            </a:r>
            <a:r>
              <a:rPr lang="it-IT" sz="2400" b="0" kern="0" dirty="0">
                <a:latin typeface="Helvetica" charset="0"/>
                <a:ea typeface="ＭＳ Ｐゴシック" charset="0"/>
                <a:cs typeface="ＭＳ Ｐゴシック" charset="0"/>
              </a:rPr>
              <a:t> – an </a:t>
            </a:r>
            <a:r>
              <a:rPr lang="it-IT" sz="2400" b="0" kern="0" dirty="0" err="1">
                <a:latin typeface="Helvetica" charset="0"/>
                <a:ea typeface="ＭＳ Ｐゴシック" charset="0"/>
                <a:cs typeface="ＭＳ Ｐゴシック" charset="0"/>
              </a:rPr>
              <a:t>irreversible</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strain</a:t>
            </a:r>
            <a:r>
              <a:rPr lang="it-IT" sz="2400" b="0" kern="0" dirty="0">
                <a:latin typeface="Helvetica" charset="0"/>
                <a:ea typeface="ＭＳ Ｐゴシック" charset="0"/>
                <a:cs typeface="ＭＳ Ｐゴシック" charset="0"/>
              </a:rPr>
              <a:t> – </a:t>
            </a:r>
            <a:r>
              <a:rPr lang="it-IT" sz="2400" b="0" kern="0" dirty="0" err="1">
                <a:latin typeface="Helvetica" charset="0"/>
                <a:ea typeface="ＭＳ Ｐゴシック" charset="0"/>
                <a:cs typeface="ＭＳ Ｐゴシック" charset="0"/>
              </a:rPr>
              <a:t>will</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probably</a:t>
            </a:r>
            <a:r>
              <a:rPr lang="it-IT" sz="2400" b="0" kern="0" dirty="0">
                <a:latin typeface="Helvetica" charset="0"/>
                <a:ea typeface="ＭＳ Ｐゴシック" charset="0"/>
                <a:cs typeface="ＭＳ Ｐゴシック" charset="0"/>
              </a:rPr>
              <a:t> reset the </a:t>
            </a:r>
            <a:r>
              <a:rPr lang="it-IT" sz="2400" b="0" kern="0" dirty="0" err="1">
                <a:latin typeface="Helvetica" charset="0"/>
                <a:ea typeface="ＭＳ Ｐゴシック" charset="0"/>
                <a:cs typeface="ＭＳ Ｐゴシック" charset="0"/>
              </a:rPr>
              <a:t>internal</a:t>
            </a:r>
            <a:r>
              <a:rPr lang="it-IT" sz="2400" b="0" kern="0" dirty="0">
                <a:latin typeface="Helvetica" charset="0"/>
                <a:ea typeface="ＭＳ Ｐゴシック" charset="0"/>
                <a:cs typeface="ＭＳ Ｐゴシック" charset="0"/>
              </a:rPr>
              <a:t> pressure of the </a:t>
            </a:r>
            <a:r>
              <a:rPr lang="it-IT" sz="2400" b="0" kern="0" dirty="0" err="1">
                <a:latin typeface="Helvetica" charset="0"/>
                <a:ea typeface="ＭＳ Ｐゴシック" charset="0"/>
                <a:cs typeface="ＭＳ Ｐゴシック" charset="0"/>
              </a:rPr>
              <a:t>host</a:t>
            </a:r>
            <a:r>
              <a:rPr lang="it-IT" sz="2400" b="0" kern="0" dirty="0">
                <a:latin typeface="Helvetica" charset="0"/>
                <a:ea typeface="ＭＳ Ｐゴシック" charset="0"/>
                <a:cs typeface="ＭＳ Ｐゴシック" charset="0"/>
              </a:rPr>
              <a:t>/</a:t>
            </a:r>
            <a:r>
              <a:rPr lang="it-IT" sz="2400" b="0" kern="0" dirty="0" err="1">
                <a:latin typeface="Helvetica" charset="0"/>
                <a:ea typeface="ＭＳ Ｐゴシック" charset="0"/>
                <a:cs typeface="ＭＳ Ｐゴシック" charset="0"/>
              </a:rPr>
              <a:t>inclusion</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system</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that</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is</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at</a:t>
            </a:r>
            <a:r>
              <a:rPr lang="it-IT" sz="2400" b="0" kern="0" dirty="0">
                <a:latin typeface="Helvetica" charset="0"/>
                <a:ea typeface="ＭＳ Ｐゴシック" charset="0"/>
                <a:cs typeface="ＭＳ Ｐゴシック" charset="0"/>
              </a:rPr>
              <a:t> the </a:t>
            </a:r>
            <a:r>
              <a:rPr lang="it-IT" sz="2400" b="0" kern="0" dirty="0" err="1">
                <a:latin typeface="Helvetica" charset="0"/>
                <a:ea typeface="ＭＳ Ｐゴシック" charset="0"/>
                <a:cs typeface="ＭＳ Ｐゴシック" charset="0"/>
              </a:rPr>
              <a:t>basis</a:t>
            </a:r>
            <a:r>
              <a:rPr lang="it-IT" sz="2400" b="0" kern="0" dirty="0">
                <a:latin typeface="Helvetica" charset="0"/>
                <a:ea typeface="ＭＳ Ｐゴシック" charset="0"/>
                <a:cs typeface="ＭＳ Ｐゴシック" charset="0"/>
              </a:rPr>
              <a:t> of </a:t>
            </a:r>
            <a:r>
              <a:rPr lang="it-IT" sz="2400" b="0" kern="0" dirty="0" err="1">
                <a:latin typeface="Helvetica" charset="0"/>
                <a:ea typeface="ＭＳ Ｐゴシック" charset="0"/>
                <a:cs typeface="ＭＳ Ｐゴシック" charset="0"/>
              </a:rPr>
              <a:t>elastic</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barometry</a:t>
            </a:r>
            <a:r>
              <a:rPr lang="it-IT" sz="2400" b="0" kern="0" dirty="0">
                <a:latin typeface="Helvetica" charset="0"/>
                <a:ea typeface="ＭＳ Ｐゴシック" charset="0"/>
                <a:cs typeface="ＭＳ Ｐゴシック" charset="0"/>
              </a:rPr>
              <a:t>. Care </a:t>
            </a:r>
            <a:r>
              <a:rPr lang="it-IT" sz="2400" b="0" kern="0" dirty="0" err="1">
                <a:latin typeface="Helvetica" charset="0"/>
                <a:ea typeface="ＭＳ Ｐゴシック" charset="0"/>
                <a:cs typeface="ＭＳ Ｐゴシック" charset="0"/>
              </a:rPr>
              <a:t>should</a:t>
            </a:r>
            <a:r>
              <a:rPr lang="it-IT" sz="2400" b="0" kern="0" dirty="0">
                <a:latin typeface="Helvetica" charset="0"/>
                <a:ea typeface="ＭＳ Ｐゴシック" charset="0"/>
                <a:cs typeface="ＭＳ Ｐゴシック" charset="0"/>
              </a:rPr>
              <a:t> be </a:t>
            </a:r>
            <a:r>
              <a:rPr lang="it-IT" sz="2400" b="0" kern="0" dirty="0" err="1">
                <a:latin typeface="Helvetica" charset="0"/>
                <a:ea typeface="ＭＳ Ｐゴシック" charset="0"/>
                <a:cs typeface="ＭＳ Ｐゴシック" charset="0"/>
              </a:rPr>
              <a:t>taken</a:t>
            </a:r>
            <a:r>
              <a:rPr lang="it-IT" sz="2400" b="0" kern="0" dirty="0">
                <a:latin typeface="Helvetica" charset="0"/>
                <a:ea typeface="ＭＳ Ｐゴシック" charset="0"/>
                <a:cs typeface="ＭＳ Ｐゴシック" charset="0"/>
              </a:rPr>
              <a:t> in </a:t>
            </a:r>
            <a:r>
              <a:rPr lang="it-IT" sz="2400" b="0" kern="0" dirty="0" err="1">
                <a:latin typeface="Helvetica" charset="0"/>
                <a:ea typeface="ＭＳ Ｐゴシック" charset="0"/>
                <a:cs typeface="ＭＳ Ｐゴシック" charset="0"/>
              </a:rPr>
              <a:t>interpretation</a:t>
            </a:r>
            <a:r>
              <a:rPr lang="it-IT" sz="2400" b="0" kern="0" dirty="0">
                <a:latin typeface="Helvetica" charset="0"/>
                <a:ea typeface="ＭＳ Ｐゴシック" charset="0"/>
                <a:cs typeface="ＭＳ Ｐゴシック" charset="0"/>
              </a:rPr>
              <a:t> of high-</a:t>
            </a:r>
            <a:r>
              <a:rPr lang="it-IT" sz="2400" b="0" i="1" kern="0" dirty="0">
                <a:latin typeface="Helvetica" charset="0"/>
                <a:ea typeface="ＭＳ Ｐゴシック" charset="0"/>
                <a:cs typeface="ＭＳ Ｐゴシック" charset="0"/>
              </a:rPr>
              <a:t>T</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rocks</a:t>
            </a:r>
            <a:endParaRPr lang="it-IT" sz="2400" b="0" kern="0" dirty="0">
              <a:latin typeface="Helvetica" charset="0"/>
              <a:ea typeface="ＭＳ Ｐゴシック" charset="0"/>
              <a:cs typeface="ＭＳ Ｐゴシック" charset="0"/>
            </a:endParaRPr>
          </a:p>
        </p:txBody>
      </p:sp>
      <p:pic>
        <p:nvPicPr>
          <p:cNvPr id="11" name="Immagine 10">
            <a:extLst>
              <a:ext uri="{FF2B5EF4-FFF2-40B4-BE49-F238E27FC236}">
                <a16:creationId xmlns:a16="http://schemas.microsoft.com/office/drawing/2014/main" id="{AB422D2C-718B-D444-94C6-955BC9F496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4852" y="4498734"/>
            <a:ext cx="2060831" cy="2160000"/>
          </a:xfrm>
          <a:prstGeom prst="rect">
            <a:avLst/>
          </a:prstGeom>
          <a:ln>
            <a:solidFill>
              <a:schemeClr val="tx1"/>
            </a:solidFill>
          </a:ln>
        </p:spPr>
      </p:pic>
      <p:pic>
        <p:nvPicPr>
          <p:cNvPr id="12" name="Immagine 11">
            <a:extLst>
              <a:ext uri="{FF2B5EF4-FFF2-40B4-BE49-F238E27FC236}">
                <a16:creationId xmlns:a16="http://schemas.microsoft.com/office/drawing/2014/main" id="{71699F02-97AB-F543-BB86-7339D4C2B667}"/>
              </a:ext>
            </a:extLst>
          </p:cNvPr>
          <p:cNvPicPr>
            <a:picLocks noChangeAspect="1"/>
          </p:cNvPicPr>
          <p:nvPr/>
        </p:nvPicPr>
        <p:blipFill>
          <a:blip r:embed="rId4"/>
          <a:stretch>
            <a:fillRect/>
          </a:stretch>
        </p:blipFill>
        <p:spPr>
          <a:xfrm>
            <a:off x="2151365" y="4498734"/>
            <a:ext cx="2242443" cy="2160000"/>
          </a:xfrm>
          <a:prstGeom prst="rect">
            <a:avLst/>
          </a:prstGeom>
          <a:ln>
            <a:solidFill>
              <a:schemeClr val="tx1"/>
            </a:solidFill>
          </a:ln>
        </p:spPr>
      </p:pic>
      <p:sp>
        <p:nvSpPr>
          <p:cNvPr id="13" name="Text Box 3">
            <a:extLst>
              <a:ext uri="{FF2B5EF4-FFF2-40B4-BE49-F238E27FC236}">
                <a16:creationId xmlns:a16="http://schemas.microsoft.com/office/drawing/2014/main" id="{FEC78BF5-3EBE-984E-84B0-312001D5398C}"/>
              </a:ext>
            </a:extLst>
          </p:cNvPr>
          <p:cNvSpPr txBox="1">
            <a:spLocks noChangeArrowheads="1"/>
          </p:cNvSpPr>
          <p:nvPr/>
        </p:nvSpPr>
        <p:spPr bwMode="auto">
          <a:xfrm>
            <a:off x="100718" y="4499181"/>
            <a:ext cx="1266991" cy="263791"/>
          </a:xfrm>
          <a:prstGeom prst="rect">
            <a:avLst/>
          </a:prstGeom>
          <a:noFill/>
          <a:ln w="9525">
            <a:noFill/>
            <a:miter lim="800000"/>
            <a:headEnd/>
            <a:tailEnd/>
          </a:ln>
        </p:spPr>
        <p:txBody>
          <a:bodyPr wrap="none" lIns="90000" tIns="46800" rIns="90000" bIns="46800">
            <a:prstTxWarp prst="textNoShape">
              <a:avLst/>
            </a:prstTxWarp>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100" i="1" dirty="0" err="1">
                <a:solidFill>
                  <a:srgbClr val="FFFFFF"/>
                </a:solidFill>
                <a:latin typeface="Gill Sans Light" pitchFamily="-101" charset="0"/>
                <a:ea typeface="Gill Sans Light" pitchFamily="-101" charset="0"/>
                <a:cs typeface="Gill Sans Light" pitchFamily="-101" charset="0"/>
              </a:rPr>
              <a:t>Grt</a:t>
            </a:r>
            <a:r>
              <a:rPr lang="it-IT" sz="1100" i="1" dirty="0">
                <a:solidFill>
                  <a:srgbClr val="FFFFFF"/>
                </a:solidFill>
                <a:latin typeface="Gill Sans Light" pitchFamily="-101" charset="0"/>
                <a:ea typeface="Gill Sans Light" pitchFamily="-101" charset="0"/>
                <a:cs typeface="Gill Sans Light" pitchFamily="-101" charset="0"/>
              </a:rPr>
              <a:t> (500 µm) in Dia</a:t>
            </a:r>
          </a:p>
        </p:txBody>
      </p:sp>
      <p:sp>
        <p:nvSpPr>
          <p:cNvPr id="14" name="Text Box 3">
            <a:extLst>
              <a:ext uri="{FF2B5EF4-FFF2-40B4-BE49-F238E27FC236}">
                <a16:creationId xmlns:a16="http://schemas.microsoft.com/office/drawing/2014/main" id="{E2A7707C-094A-3641-9403-6418F7C5F0F6}"/>
              </a:ext>
            </a:extLst>
          </p:cNvPr>
          <p:cNvSpPr txBox="1">
            <a:spLocks noChangeArrowheads="1"/>
          </p:cNvSpPr>
          <p:nvPr/>
        </p:nvSpPr>
        <p:spPr bwMode="auto">
          <a:xfrm>
            <a:off x="130912" y="6319934"/>
            <a:ext cx="1363171" cy="263791"/>
          </a:xfrm>
          <a:prstGeom prst="rect">
            <a:avLst/>
          </a:prstGeom>
          <a:noFill/>
          <a:ln w="9525">
            <a:noFill/>
            <a:miter lim="800000"/>
            <a:headEnd/>
            <a:tailEnd/>
          </a:ln>
        </p:spPr>
        <p:txBody>
          <a:bodyPr wrap="none" lIns="90000" tIns="46800" rIns="90000" bIns="46800">
            <a:prstTxWarp prst="textNoShape">
              <a:avLst/>
            </a:prstTxWarp>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100" i="1" dirty="0" err="1">
                <a:solidFill>
                  <a:srgbClr val="FFFFFF"/>
                </a:solidFill>
                <a:latin typeface="Gill Sans Light" pitchFamily="-101" charset="0"/>
                <a:ea typeface="Gill Sans Light" pitchFamily="-101" charset="0"/>
                <a:cs typeface="Gill Sans Light" pitchFamily="-101" charset="0"/>
              </a:rPr>
              <a:t>Koorneef</a:t>
            </a:r>
            <a:r>
              <a:rPr lang="it-IT" sz="1100" i="1" dirty="0">
                <a:solidFill>
                  <a:srgbClr val="FFFFFF"/>
                </a:solidFill>
                <a:latin typeface="Gill Sans Light" pitchFamily="-101" charset="0"/>
                <a:ea typeface="Gill Sans Light" pitchFamily="-101" charset="0"/>
                <a:cs typeface="Gill Sans Light" pitchFamily="-101" charset="0"/>
              </a:rPr>
              <a:t> et al. (2017)</a:t>
            </a:r>
          </a:p>
        </p:txBody>
      </p:sp>
      <p:sp>
        <p:nvSpPr>
          <p:cNvPr id="15" name="Text Box 3">
            <a:extLst>
              <a:ext uri="{FF2B5EF4-FFF2-40B4-BE49-F238E27FC236}">
                <a16:creationId xmlns:a16="http://schemas.microsoft.com/office/drawing/2014/main" id="{694874D8-AE47-1E4C-B855-94A095D20BDC}"/>
              </a:ext>
            </a:extLst>
          </p:cNvPr>
          <p:cNvSpPr txBox="1">
            <a:spLocks noChangeArrowheads="1"/>
          </p:cNvSpPr>
          <p:nvPr/>
        </p:nvSpPr>
        <p:spPr bwMode="auto">
          <a:xfrm>
            <a:off x="2158664" y="4499181"/>
            <a:ext cx="1161193" cy="263791"/>
          </a:xfrm>
          <a:prstGeom prst="rect">
            <a:avLst/>
          </a:prstGeom>
          <a:noFill/>
          <a:ln w="9525">
            <a:noFill/>
            <a:miter lim="800000"/>
            <a:headEnd/>
            <a:tailEnd/>
          </a:ln>
        </p:spPr>
        <p:txBody>
          <a:bodyPr wrap="none" lIns="90000" tIns="46800" rIns="90000" bIns="46800">
            <a:prstTxWarp prst="textNoShape">
              <a:avLst/>
            </a:prstTxWarp>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100" i="1" dirty="0" err="1">
                <a:solidFill>
                  <a:srgbClr val="FFFFFF"/>
                </a:solidFill>
                <a:latin typeface="Gill Sans Light" pitchFamily="-101" charset="0"/>
                <a:ea typeface="Gill Sans Light" pitchFamily="-101" charset="0"/>
                <a:cs typeface="Gill Sans Light" pitchFamily="-101" charset="0"/>
              </a:rPr>
              <a:t>Qz</a:t>
            </a:r>
            <a:r>
              <a:rPr lang="it-IT" sz="1100" i="1" dirty="0">
                <a:solidFill>
                  <a:srgbClr val="FFFFFF"/>
                </a:solidFill>
                <a:latin typeface="Gill Sans Light" pitchFamily="-101" charset="0"/>
                <a:ea typeface="Gill Sans Light" pitchFamily="-101" charset="0"/>
                <a:cs typeface="Gill Sans Light" pitchFamily="-101" charset="0"/>
              </a:rPr>
              <a:t> (30 µm) in </a:t>
            </a:r>
            <a:r>
              <a:rPr lang="it-IT" sz="1100" i="1" dirty="0" err="1">
                <a:solidFill>
                  <a:srgbClr val="FFFFFF"/>
                </a:solidFill>
                <a:latin typeface="Gill Sans Light" pitchFamily="-101" charset="0"/>
                <a:ea typeface="Gill Sans Light" pitchFamily="-101" charset="0"/>
                <a:cs typeface="Gill Sans Light" pitchFamily="-101" charset="0"/>
              </a:rPr>
              <a:t>Grt</a:t>
            </a:r>
            <a:endParaRPr lang="it-IT" sz="1100" i="1" dirty="0">
              <a:solidFill>
                <a:srgbClr val="FFFFFF"/>
              </a:solidFill>
              <a:latin typeface="Gill Sans Light" pitchFamily="-101" charset="0"/>
              <a:ea typeface="Gill Sans Light" pitchFamily="-101" charset="0"/>
              <a:cs typeface="Gill Sans Light" pitchFamily="-101" charset="0"/>
            </a:endParaRPr>
          </a:p>
        </p:txBody>
      </p:sp>
    </p:spTree>
    <p:extLst>
      <p:ext uri="{BB962C8B-B14F-4D97-AF65-F5344CB8AC3E}">
        <p14:creationId xmlns:p14="http://schemas.microsoft.com/office/powerpoint/2010/main" val="1668139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4" name="Rectangle 6"/>
          <p:cNvSpPr>
            <a:spLocks noChangeArrowheads="1"/>
          </p:cNvSpPr>
          <p:nvPr/>
        </p:nvSpPr>
        <p:spPr bwMode="auto">
          <a:xfrm>
            <a:off x="144545" y="506029"/>
            <a:ext cx="8854910" cy="990600"/>
          </a:xfrm>
          <a:prstGeom prst="rect">
            <a:avLst/>
          </a:prstGeom>
          <a:noFill/>
          <a:ln w="9525">
            <a:noFill/>
            <a:miter lim="800000"/>
            <a:headEnd/>
            <a:tailEnd/>
          </a:ln>
          <a:effectLst/>
        </p:spPr>
        <p:txBody>
          <a:bodyPr lIns="92075" tIns="46038" rIns="92075" bIns="46038" anchor="ctr"/>
          <a:lstStyle/>
          <a:p>
            <a:pPr algn="ctr" eaLnBrk="0" hangingPunct="0">
              <a:spcAft>
                <a:spcPts val="3000"/>
              </a:spcAft>
              <a:defRPr/>
            </a:pPr>
            <a:r>
              <a:rPr lang="it-IT" sz="4000" i="1" dirty="0" err="1">
                <a:effectLst>
                  <a:outerShdw blurRad="38100" dist="38100" dir="2700000" algn="tl">
                    <a:srgbClr val="000000"/>
                  </a:outerShdw>
                </a:effectLst>
                <a:latin typeface="Gill Sans Light" charset="0"/>
              </a:rPr>
              <a:t>Quartz</a:t>
            </a:r>
            <a:r>
              <a:rPr lang="it-IT" sz="4000" i="1" dirty="0">
                <a:effectLst>
                  <a:outerShdw blurRad="38100" dist="38100" dir="2700000" algn="tl">
                    <a:srgbClr val="000000"/>
                  </a:outerShdw>
                </a:effectLst>
                <a:latin typeface="Gill Sans Light" charset="0"/>
              </a:rPr>
              <a:t> </a:t>
            </a:r>
            <a:r>
              <a:rPr lang="it-IT" sz="4000" i="1" dirty="0" err="1">
                <a:effectLst>
                  <a:outerShdw blurRad="38100" dist="38100" dir="2700000" algn="tl">
                    <a:srgbClr val="000000"/>
                  </a:outerShdw>
                </a:effectLst>
                <a:latin typeface="Gill Sans Light" charset="0"/>
              </a:rPr>
              <a:t>inclusions</a:t>
            </a:r>
            <a:r>
              <a:rPr lang="it-IT" sz="4000" i="1" dirty="0">
                <a:effectLst>
                  <a:outerShdw blurRad="38100" dist="38100" dir="2700000" algn="tl">
                    <a:srgbClr val="000000"/>
                  </a:outerShdw>
                </a:effectLst>
                <a:latin typeface="Gill Sans Light" charset="0"/>
              </a:rPr>
              <a:t> in </a:t>
            </a:r>
            <a:r>
              <a:rPr lang="it-IT" sz="4000" i="1" dirty="0" err="1">
                <a:effectLst>
                  <a:outerShdw blurRad="38100" dist="38100" dir="2700000" algn="tl">
                    <a:srgbClr val="000000"/>
                  </a:outerShdw>
                </a:effectLst>
                <a:latin typeface="Gill Sans Light" charset="0"/>
              </a:rPr>
              <a:t>garnet</a:t>
            </a:r>
            <a:r>
              <a:rPr lang="it-IT" sz="4000" i="1" dirty="0">
                <a:effectLst>
                  <a:outerShdw blurRad="38100" dist="38100" dir="2700000" algn="tl">
                    <a:srgbClr val="000000"/>
                  </a:outerShdw>
                </a:effectLst>
                <a:latin typeface="Gill Sans Light" charset="0"/>
              </a:rPr>
              <a:t> from HT </a:t>
            </a:r>
            <a:r>
              <a:rPr lang="it-IT" sz="4000" i="1" dirty="0" err="1">
                <a:effectLst>
                  <a:outerShdw blurRad="38100" dist="38100" dir="2700000" algn="tl">
                    <a:srgbClr val="000000"/>
                  </a:outerShdw>
                </a:effectLst>
                <a:latin typeface="Gill Sans Light" charset="0"/>
              </a:rPr>
              <a:t>metamorphic</a:t>
            </a:r>
            <a:r>
              <a:rPr lang="it-IT" sz="4000" i="1" dirty="0">
                <a:effectLst>
                  <a:outerShdw blurRad="38100" dist="38100" dir="2700000" algn="tl">
                    <a:srgbClr val="000000"/>
                  </a:outerShdw>
                </a:effectLst>
                <a:latin typeface="Gill Sans Light" charset="0"/>
              </a:rPr>
              <a:t> </a:t>
            </a:r>
            <a:r>
              <a:rPr lang="it-IT" sz="4000" i="1" dirty="0" err="1">
                <a:effectLst>
                  <a:outerShdw blurRad="38100" dist="38100" dir="2700000" algn="tl">
                    <a:srgbClr val="000000"/>
                  </a:outerShdw>
                </a:effectLst>
                <a:latin typeface="Gill Sans Light" charset="0"/>
              </a:rPr>
              <a:t>rocks</a:t>
            </a:r>
            <a:r>
              <a:rPr lang="it-IT" sz="4000" i="1" dirty="0">
                <a:effectLst>
                  <a:outerShdw blurRad="38100" dist="38100" dir="2700000" algn="tl">
                    <a:srgbClr val="000000"/>
                  </a:outerShdw>
                </a:effectLst>
                <a:latin typeface="Gill Sans Light" charset="0"/>
              </a:rPr>
              <a:t> </a:t>
            </a:r>
            <a:r>
              <a:rPr lang="it-IT" sz="4000" i="1" dirty="0" err="1">
                <a:effectLst>
                  <a:outerShdw blurRad="38100" dist="38100" dir="2700000" algn="tl">
                    <a:srgbClr val="000000"/>
                  </a:outerShdw>
                </a:effectLst>
                <a:latin typeface="Gill Sans Light" charset="0"/>
              </a:rPr>
              <a:t>change</a:t>
            </a:r>
            <a:r>
              <a:rPr lang="it-IT" sz="4000" i="1" dirty="0">
                <a:effectLst>
                  <a:outerShdw blurRad="38100" dist="38100" dir="2700000" algn="tl">
                    <a:srgbClr val="000000"/>
                  </a:outerShdw>
                </a:effectLst>
                <a:latin typeface="Gill Sans Light" charset="0"/>
              </a:rPr>
              <a:t> </a:t>
            </a:r>
            <a:r>
              <a:rPr lang="it-IT" sz="4000" i="1" dirty="0" err="1">
                <a:effectLst>
                  <a:outerShdw blurRad="38100" dist="38100" dir="2700000" algn="tl">
                    <a:srgbClr val="000000"/>
                  </a:outerShdw>
                </a:effectLst>
                <a:latin typeface="Gill Sans Light" charset="0"/>
              </a:rPr>
              <a:t>their</a:t>
            </a:r>
            <a:r>
              <a:rPr lang="it-IT" sz="4000" i="1" dirty="0">
                <a:effectLst>
                  <a:outerShdw blurRad="38100" dist="38100" dir="2700000" algn="tl">
                    <a:srgbClr val="000000"/>
                  </a:outerShdw>
                </a:effectLst>
                <a:latin typeface="Gill Sans Light" charset="0"/>
              </a:rPr>
              <a:t> </a:t>
            </a:r>
            <a:r>
              <a:rPr lang="it-IT" sz="4000" i="1" dirty="0" err="1">
                <a:effectLst>
                  <a:outerShdw blurRad="38100" dist="38100" dir="2700000" algn="tl">
                    <a:srgbClr val="000000"/>
                  </a:outerShdw>
                </a:effectLst>
                <a:latin typeface="Gill Sans Light" charset="0"/>
              </a:rPr>
              <a:t>shape</a:t>
            </a:r>
            <a:endParaRPr lang="it-IT" sz="4000" i="1" dirty="0">
              <a:effectLst>
                <a:outerShdw blurRad="38100" dist="38100" dir="2700000" algn="tl">
                  <a:srgbClr val="000000"/>
                </a:outerShdw>
              </a:effectLst>
              <a:latin typeface="Gill Sans Light" charset="0"/>
            </a:endParaRPr>
          </a:p>
        </p:txBody>
      </p:sp>
      <p:sp>
        <p:nvSpPr>
          <p:cNvPr id="15373" name="Rectangle 13"/>
          <p:cNvSpPr>
            <a:spLocks noChangeArrowheads="1"/>
          </p:cNvSpPr>
          <p:nvPr/>
        </p:nvSpPr>
        <p:spPr bwMode="auto">
          <a:xfrm>
            <a:off x="715617" y="5810212"/>
            <a:ext cx="7742583" cy="886461"/>
          </a:xfrm>
          <a:prstGeom prst="rect">
            <a:avLst/>
          </a:prstGeom>
          <a:noFill/>
          <a:ln w="9525">
            <a:noFill/>
            <a:miter lim="800000"/>
            <a:headEnd/>
            <a:tailEnd/>
          </a:ln>
          <a:effectLst/>
        </p:spPr>
        <p:txBody>
          <a:bodyPr wrap="square">
            <a:spAutoFit/>
          </a:bodyPr>
          <a:lstStyle/>
          <a:p>
            <a:pPr algn="ctr" eaLnBrk="0" hangingPunct="0">
              <a:lnSpc>
                <a:spcPct val="110000"/>
              </a:lnSpc>
              <a:defRPr/>
            </a:pPr>
            <a:endParaRPr lang="en-US" sz="1400" b="0" dirty="0">
              <a:solidFill>
                <a:srgbClr val="FFFF00"/>
              </a:solidFill>
              <a:effectLst>
                <a:outerShdw blurRad="38100" dist="38100" dir="2700000" algn="tl">
                  <a:srgbClr val="000000"/>
                </a:outerShdw>
              </a:effectLst>
            </a:endParaRPr>
          </a:p>
          <a:p>
            <a:pPr algn="ctr" eaLnBrk="0" hangingPunct="0">
              <a:lnSpc>
                <a:spcPct val="110000"/>
              </a:lnSpc>
              <a:defRPr/>
            </a:pPr>
            <a:r>
              <a:rPr lang="en-US" sz="1800" b="0" dirty="0">
                <a:solidFill>
                  <a:srgbClr val="FFFF00"/>
                </a:solidFill>
                <a:effectLst>
                  <a:outerShdw blurRad="38100" dist="38100" dir="2700000" algn="tl">
                    <a:srgbClr val="000000"/>
                  </a:outerShdw>
                </a:effectLst>
              </a:rPr>
              <a:t>Bernardo </a:t>
            </a:r>
            <a:r>
              <a:rPr lang="en-US" sz="2000" dirty="0">
                <a:solidFill>
                  <a:srgbClr val="FFFF00"/>
                </a:solidFill>
                <a:effectLst>
                  <a:outerShdw blurRad="38100" dist="38100" dir="2700000" algn="tl">
                    <a:srgbClr val="000000"/>
                  </a:outerShdw>
                </a:effectLst>
              </a:rPr>
              <a:t>Cesare</a:t>
            </a:r>
            <a:r>
              <a:rPr lang="en-US" sz="1600" dirty="0">
                <a:solidFill>
                  <a:srgbClr val="FFFF00"/>
                </a:solidFill>
                <a:effectLst>
                  <a:outerShdw blurRad="38100" dist="38100" dir="2700000" algn="tl">
                    <a:srgbClr val="000000"/>
                  </a:outerShdw>
                </a:effectLst>
              </a:rPr>
              <a:t>, </a:t>
            </a:r>
            <a:r>
              <a:rPr lang="it-IT" sz="1400" b="0" dirty="0">
                <a:solidFill>
                  <a:srgbClr val="FFFF00"/>
                </a:solidFill>
              </a:rPr>
              <a:t>Matteo </a:t>
            </a:r>
            <a:r>
              <a:rPr lang="it-IT" sz="1400" dirty="0" err="1">
                <a:solidFill>
                  <a:srgbClr val="FFFF00"/>
                </a:solidFill>
              </a:rPr>
              <a:t>Parisatto</a:t>
            </a:r>
            <a:r>
              <a:rPr lang="it-IT" sz="1400" b="0" dirty="0">
                <a:solidFill>
                  <a:srgbClr val="FFFF00"/>
                </a:solidFill>
              </a:rPr>
              <a:t>, Lucia </a:t>
            </a:r>
            <a:r>
              <a:rPr lang="it-IT" sz="1400" dirty="0">
                <a:solidFill>
                  <a:srgbClr val="FFFF00"/>
                </a:solidFill>
              </a:rPr>
              <a:t>Mancini</a:t>
            </a:r>
            <a:r>
              <a:rPr lang="it-IT" sz="1400" b="0" dirty="0">
                <a:solidFill>
                  <a:srgbClr val="FFFF00"/>
                </a:solidFill>
              </a:rPr>
              <a:t>, Luca </a:t>
            </a:r>
            <a:r>
              <a:rPr lang="it-IT" sz="1400" dirty="0" err="1">
                <a:solidFill>
                  <a:srgbClr val="FFFF00"/>
                </a:solidFill>
              </a:rPr>
              <a:t>Peruzzo</a:t>
            </a:r>
            <a:r>
              <a:rPr lang="it-IT" sz="1400" b="0" dirty="0">
                <a:solidFill>
                  <a:srgbClr val="FFFF00"/>
                </a:solidFill>
              </a:rPr>
              <a:t>, Matteo </a:t>
            </a:r>
            <a:r>
              <a:rPr lang="it-IT" sz="1400" dirty="0">
                <a:solidFill>
                  <a:srgbClr val="FFFF00"/>
                </a:solidFill>
              </a:rPr>
              <a:t>Franceschi</a:t>
            </a:r>
            <a:r>
              <a:rPr lang="it-IT" sz="1400" b="0" dirty="0">
                <a:solidFill>
                  <a:srgbClr val="FFFF00"/>
                </a:solidFill>
              </a:rPr>
              <a:t>, Tommaso </a:t>
            </a:r>
            <a:r>
              <a:rPr lang="it-IT" sz="1400" dirty="0">
                <a:solidFill>
                  <a:srgbClr val="FFFF00"/>
                </a:solidFill>
              </a:rPr>
              <a:t>Tacchetto</a:t>
            </a:r>
            <a:r>
              <a:rPr lang="it-IT" sz="1400" b="0" dirty="0">
                <a:solidFill>
                  <a:srgbClr val="FFFF00"/>
                </a:solidFill>
              </a:rPr>
              <a:t>, Steven M. </a:t>
            </a:r>
            <a:r>
              <a:rPr lang="it-IT" sz="1400" dirty="0" err="1">
                <a:solidFill>
                  <a:srgbClr val="FFFF00"/>
                </a:solidFill>
              </a:rPr>
              <a:t>Reddy</a:t>
            </a:r>
            <a:r>
              <a:rPr lang="it-IT" sz="1400" b="0" dirty="0">
                <a:solidFill>
                  <a:srgbClr val="FFFF00"/>
                </a:solidFill>
              </a:rPr>
              <a:t>, Richard </a:t>
            </a:r>
            <a:r>
              <a:rPr lang="it-IT" sz="1400" dirty="0" err="1">
                <a:solidFill>
                  <a:srgbClr val="FFFF00"/>
                </a:solidFill>
              </a:rPr>
              <a:t>Spiess</a:t>
            </a:r>
            <a:r>
              <a:rPr lang="it-IT" sz="1400" b="0" dirty="0">
                <a:solidFill>
                  <a:srgbClr val="FFFF00"/>
                </a:solidFill>
              </a:rPr>
              <a:t>, and Federica </a:t>
            </a:r>
            <a:r>
              <a:rPr lang="it-IT" sz="1400" dirty="0">
                <a:solidFill>
                  <a:srgbClr val="FFFF00"/>
                </a:solidFill>
              </a:rPr>
              <a:t>Marone</a:t>
            </a:r>
            <a:r>
              <a:rPr lang="it-IT" sz="1400" b="0" dirty="0">
                <a:solidFill>
                  <a:srgbClr val="FFFF00"/>
                </a:solidFill>
              </a:rPr>
              <a:t> </a:t>
            </a:r>
            <a:endParaRPr lang="en-US" sz="1400" b="0" dirty="0">
              <a:solidFill>
                <a:srgbClr val="FFFF00"/>
              </a:solidFill>
              <a:effectLst>
                <a:outerShdw blurRad="38100" dist="38100" dir="2700000" algn="tl">
                  <a:srgbClr val="000000"/>
                </a:outerShdw>
              </a:effectLst>
            </a:endParaRPr>
          </a:p>
        </p:txBody>
      </p:sp>
      <p:sp>
        <p:nvSpPr>
          <p:cNvPr id="15367" name="CasellaDiTesto 2"/>
          <p:cNvSpPr txBox="1">
            <a:spLocks noChangeArrowheads="1"/>
          </p:cNvSpPr>
          <p:nvPr/>
        </p:nvSpPr>
        <p:spPr bwMode="auto">
          <a:xfrm>
            <a:off x="-88900" y="3811588"/>
            <a:ext cx="184731" cy="523220"/>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endParaRPr lang="it-IT"/>
          </a:p>
        </p:txBody>
      </p:sp>
      <p:pic>
        <p:nvPicPr>
          <p:cNvPr id="4" name="Immagine 3" descr="Immagine che contiene sedendo, facciata, scuro, nero&#10;&#10;Descrizione generata automaticamente">
            <a:extLst>
              <a:ext uri="{FF2B5EF4-FFF2-40B4-BE49-F238E27FC236}">
                <a16:creationId xmlns:a16="http://schemas.microsoft.com/office/drawing/2014/main" id="{4B2033FB-0D1E-4147-9167-23216B33E1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6908" y="2807068"/>
            <a:ext cx="2880000" cy="2880000"/>
          </a:xfrm>
          <a:prstGeom prst="rect">
            <a:avLst/>
          </a:prstGeom>
          <a:ln>
            <a:solidFill>
              <a:schemeClr val="tx1"/>
            </a:solidFill>
          </a:ln>
        </p:spPr>
      </p:pic>
      <p:pic>
        <p:nvPicPr>
          <p:cNvPr id="6" name="Immagine 5" descr="Immagine che contiene oggetto, fotografia, nero, bianco&#10;&#10;Descrizione generata automaticamente">
            <a:extLst>
              <a:ext uri="{FF2B5EF4-FFF2-40B4-BE49-F238E27FC236}">
                <a16:creationId xmlns:a16="http://schemas.microsoft.com/office/drawing/2014/main" id="{A8F90F1E-76FC-7840-8523-60FE53BD0FE4}"/>
              </a:ext>
            </a:extLst>
          </p:cNvPr>
          <p:cNvPicPr>
            <a:picLocks noChangeAspect="1"/>
          </p:cNvPicPr>
          <p:nvPr/>
        </p:nvPicPr>
        <p:blipFill>
          <a:blip r:embed="rId4" cstate="screen">
            <a:grayscl/>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a:ext>
            </a:extLst>
          </a:blip>
          <a:stretch>
            <a:fillRect/>
          </a:stretch>
        </p:blipFill>
        <p:spPr>
          <a:xfrm rot="16200000">
            <a:off x="5755583" y="2533402"/>
            <a:ext cx="3600000" cy="2697231"/>
          </a:xfrm>
          <a:prstGeom prst="rect">
            <a:avLst/>
          </a:prstGeom>
          <a:ln>
            <a:solidFill>
              <a:schemeClr val="tx1"/>
            </a:solidFill>
          </a:ln>
        </p:spPr>
      </p:pic>
      <p:pic>
        <p:nvPicPr>
          <p:cNvPr id="8" name="Immagine 7">
            <a:extLst>
              <a:ext uri="{FF2B5EF4-FFF2-40B4-BE49-F238E27FC236}">
                <a16:creationId xmlns:a16="http://schemas.microsoft.com/office/drawing/2014/main" id="{3B90A7E0-B392-F34D-9923-76CF28ED875B}"/>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a:ext>
            </a:extLst>
          </a:blip>
          <a:stretch>
            <a:fillRect/>
          </a:stretch>
        </p:blipFill>
        <p:spPr>
          <a:xfrm rot="5400000">
            <a:off x="-185717" y="2527517"/>
            <a:ext cx="3600000" cy="2709000"/>
          </a:xfrm>
          <a:prstGeom prst="rect">
            <a:avLst/>
          </a:prstGeom>
          <a:ln>
            <a:solidFill>
              <a:schemeClr val="tx1"/>
            </a:solidFill>
          </a:ln>
        </p:spPr>
      </p:pic>
      <p:sp>
        <p:nvSpPr>
          <p:cNvPr id="2" name="Rettangolo 1">
            <a:extLst>
              <a:ext uri="{FF2B5EF4-FFF2-40B4-BE49-F238E27FC236}">
                <a16:creationId xmlns:a16="http://schemas.microsoft.com/office/drawing/2014/main" id="{AF2C3382-D12C-2E4E-A9AD-D4E239E52844}"/>
              </a:ext>
            </a:extLst>
          </p:cNvPr>
          <p:cNvSpPr/>
          <p:nvPr/>
        </p:nvSpPr>
        <p:spPr>
          <a:xfrm>
            <a:off x="3431148" y="1828683"/>
            <a:ext cx="2313454" cy="646331"/>
          </a:xfrm>
          <a:prstGeom prst="rect">
            <a:avLst/>
          </a:prstGeom>
        </p:spPr>
        <p:txBody>
          <a:bodyPr wrap="none">
            <a:spAutoFit/>
          </a:bodyPr>
          <a:lstStyle/>
          <a:p>
            <a:r>
              <a:rPr lang="en-US" sz="3600" b="0" i="1" dirty="0">
                <a:solidFill>
                  <a:srgbClr val="66FF33"/>
                </a:solidFill>
                <a:effectLst>
                  <a:outerShdw blurRad="38100" dist="38100" dir="2700000" algn="tl">
                    <a:srgbClr val="000000"/>
                  </a:outerShdw>
                </a:effectLst>
              </a:rPr>
              <a:t>stay tuned</a:t>
            </a:r>
            <a:endParaRPr lang="it-IT" sz="3600" i="1" dirty="0">
              <a:solidFill>
                <a:srgbClr val="66FF33"/>
              </a:solidFill>
            </a:endParaRPr>
          </a:p>
        </p:txBody>
      </p:sp>
    </p:spTree>
    <p:extLst>
      <p:ext uri="{BB962C8B-B14F-4D97-AF65-F5344CB8AC3E}">
        <p14:creationId xmlns:p14="http://schemas.microsoft.com/office/powerpoint/2010/main" val="22359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98B163E-3875-1144-861D-D8B8F5895149}"/>
              </a:ext>
            </a:extLst>
          </p:cNvPr>
          <p:cNvSpPr>
            <a:spLocks noChangeArrowheads="1"/>
          </p:cNvSpPr>
          <p:nvPr/>
        </p:nvSpPr>
        <p:spPr bwMode="auto">
          <a:xfrm>
            <a:off x="433388" y="411163"/>
            <a:ext cx="8710612" cy="711200"/>
          </a:xfrm>
          <a:prstGeom prst="rect">
            <a:avLst/>
          </a:prstGeom>
          <a:noFill/>
          <a:ln w="9525">
            <a:noFill/>
            <a:miter lim="800000"/>
            <a:headEnd/>
            <a:tailEnd/>
          </a:ln>
          <a:effectLst/>
        </p:spPr>
        <p:txBody>
          <a:bodyPr lIns="92075" tIns="46038" rIns="92075" bIns="46038" anchor="ctr"/>
          <a:lstStyle/>
          <a:p>
            <a:pPr eaLnBrk="0" hangingPunct="0">
              <a:lnSpc>
                <a:spcPct val="70000"/>
              </a:lnSpc>
              <a:defRPr/>
            </a:pPr>
            <a:r>
              <a:rPr lang="it-IT" sz="4000" b="0" dirty="0" err="1">
                <a:effectLst>
                  <a:outerShdw blurRad="38100" dist="38100" dir="2700000" algn="tl">
                    <a:srgbClr val="000000"/>
                  </a:outerShdw>
                </a:effectLst>
              </a:rPr>
              <a:t>Abstract</a:t>
            </a:r>
            <a:endParaRPr lang="it-IT" sz="3200" b="0" i="1" dirty="0">
              <a:effectLst>
                <a:outerShdw blurRad="38100" dist="38100" dir="2700000" algn="tl">
                  <a:srgbClr val="000000"/>
                </a:outerShdw>
              </a:effectLst>
            </a:endParaRPr>
          </a:p>
        </p:txBody>
      </p:sp>
      <p:sp>
        <p:nvSpPr>
          <p:cNvPr id="3" name="CasellaDiTesto 2">
            <a:extLst>
              <a:ext uri="{FF2B5EF4-FFF2-40B4-BE49-F238E27FC236}">
                <a16:creationId xmlns:a16="http://schemas.microsoft.com/office/drawing/2014/main" id="{86EB13D4-CAE1-674D-9AFD-7253168BA984}"/>
              </a:ext>
            </a:extLst>
          </p:cNvPr>
          <p:cNvSpPr txBox="1"/>
          <p:nvPr/>
        </p:nvSpPr>
        <p:spPr>
          <a:xfrm>
            <a:off x="378524" y="1088136"/>
            <a:ext cx="8390572" cy="5632311"/>
          </a:xfrm>
          <a:prstGeom prst="rect">
            <a:avLst/>
          </a:prstGeom>
          <a:noFill/>
        </p:spPr>
        <p:txBody>
          <a:bodyPr wrap="square" rtlCol="0">
            <a:spAutoFit/>
          </a:bodyPr>
          <a:lstStyle/>
          <a:p>
            <a:r>
              <a:rPr lang="en-US" sz="1800" b="0" i="1" dirty="0">
                <a:solidFill>
                  <a:srgbClr val="FFFF00"/>
                </a:solidFill>
              </a:rPr>
              <a:t>Sheltered inside crystals, mineral inclusions preserve crucial information on the geological history of our planet. Inclusions allow estimation of the pressure and temperature trajectories of metamorphic rocks, but also can tell about rock mineralogy and provenance, and geodynamic and petrogenetic processes. This information is recovered under the axiom that the inclusions have remained immutable objects that do not deform.</a:t>
            </a:r>
          </a:p>
          <a:p>
            <a:endParaRPr lang="it-IT" sz="1800" b="0" i="1" dirty="0">
              <a:solidFill>
                <a:srgbClr val="FFFF00"/>
              </a:solidFill>
            </a:endParaRPr>
          </a:p>
          <a:p>
            <a:r>
              <a:rPr lang="en-US" sz="1800" b="0" i="1" dirty="0">
                <a:solidFill>
                  <a:srgbClr val="FFFF00"/>
                </a:solidFill>
              </a:rPr>
              <a:t>Here we </a:t>
            </a:r>
            <a:r>
              <a:rPr lang="en-US" sz="1800" b="0" i="1" dirty="0" err="1">
                <a:solidFill>
                  <a:srgbClr val="FFFF00"/>
                </a:solidFill>
              </a:rPr>
              <a:t>analyse</a:t>
            </a:r>
            <a:r>
              <a:rPr lang="en-US" sz="1800" b="0" i="1" dirty="0">
                <a:solidFill>
                  <a:srgbClr val="FFFF00"/>
                </a:solidFill>
              </a:rPr>
              <a:t> the shape and orientation of quartz inclusions within garnet, a common metamorphic mineral, and show that they undergo a change from irregularly-shaped forms in rocks formed at T&lt;550 °C, to combined dodecahedron and icositetrahedron geometries imposed by the host garnet in </a:t>
            </a:r>
            <a:r>
              <a:rPr lang="en-US" sz="1800" b="0" i="1" dirty="0" err="1">
                <a:solidFill>
                  <a:srgbClr val="FFFF00"/>
                </a:solidFill>
              </a:rPr>
              <a:t>granulites</a:t>
            </a:r>
            <a:r>
              <a:rPr lang="en-US" sz="1800" b="0" i="1" dirty="0">
                <a:solidFill>
                  <a:srgbClr val="FFFF00"/>
                </a:solidFill>
              </a:rPr>
              <a:t> equilibrated at T&gt;750 ºC. Lack of fluid at the quartz-garnet boundary indicates that inclusion shape change occurs by thermally-induced grain boundary diffusion, driven by the minimization of the surface energy of the host-inclusion system.</a:t>
            </a:r>
          </a:p>
          <a:p>
            <a:endParaRPr lang="it-IT" sz="1800" b="0" i="1" dirty="0">
              <a:solidFill>
                <a:srgbClr val="FFFF00"/>
              </a:solidFill>
            </a:endParaRPr>
          </a:p>
          <a:p>
            <a:r>
              <a:rPr lang="en-US" sz="1800" b="0" i="1" dirty="0">
                <a:solidFill>
                  <a:srgbClr val="FFFF00"/>
                </a:solidFill>
              </a:rPr>
              <a:t>Since inclusions acquire a negative crystal shape after entrapment, our discovery redefines the conceptual framework for the application of elastic </a:t>
            </a:r>
            <a:r>
              <a:rPr lang="en-US" sz="1800" b="0" i="1" dirty="0" err="1">
                <a:solidFill>
                  <a:srgbClr val="FFFF00"/>
                </a:solidFill>
              </a:rPr>
              <a:t>thermobarometry</a:t>
            </a:r>
            <a:r>
              <a:rPr lang="en-US" sz="1800" b="0" i="1" dirty="0">
                <a:solidFill>
                  <a:srgbClr val="FFFF00"/>
                </a:solidFill>
              </a:rPr>
              <a:t> and motivates a reevaluation of the criteria for mineral inclusion </a:t>
            </a:r>
            <a:r>
              <a:rPr lang="en-US" sz="1800" b="0" i="1" dirty="0" err="1">
                <a:solidFill>
                  <a:srgbClr val="FFFF00"/>
                </a:solidFill>
              </a:rPr>
              <a:t>syngenesis</a:t>
            </a:r>
            <a:r>
              <a:rPr lang="en-US" sz="1800" b="0" i="1" dirty="0">
                <a:solidFill>
                  <a:srgbClr val="FFFF00"/>
                </a:solidFill>
              </a:rPr>
              <a:t> in metamorphic rocks.</a:t>
            </a:r>
            <a:endParaRPr lang="it-IT" sz="1800" b="0" i="1" dirty="0">
              <a:solidFill>
                <a:srgbClr val="FFFF00"/>
              </a:solidFill>
            </a:endParaRPr>
          </a:p>
        </p:txBody>
      </p:sp>
    </p:spTree>
    <p:extLst>
      <p:ext uri="{BB962C8B-B14F-4D97-AF65-F5344CB8AC3E}">
        <p14:creationId xmlns:p14="http://schemas.microsoft.com/office/powerpoint/2010/main" val="1097440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98B163E-3875-1144-861D-D8B8F5895149}"/>
              </a:ext>
            </a:extLst>
          </p:cNvPr>
          <p:cNvSpPr>
            <a:spLocks noChangeArrowheads="1"/>
          </p:cNvSpPr>
          <p:nvPr/>
        </p:nvSpPr>
        <p:spPr bwMode="auto">
          <a:xfrm>
            <a:off x="433388" y="411163"/>
            <a:ext cx="8710612" cy="711200"/>
          </a:xfrm>
          <a:prstGeom prst="rect">
            <a:avLst/>
          </a:prstGeom>
          <a:noFill/>
          <a:ln w="9525">
            <a:noFill/>
            <a:miter lim="800000"/>
            <a:headEnd/>
            <a:tailEnd/>
          </a:ln>
          <a:effectLst/>
        </p:spPr>
        <p:txBody>
          <a:bodyPr lIns="92075" tIns="46038" rIns="92075" bIns="46038" anchor="ctr"/>
          <a:lstStyle/>
          <a:p>
            <a:pPr eaLnBrk="0" hangingPunct="0">
              <a:lnSpc>
                <a:spcPct val="70000"/>
              </a:lnSpc>
              <a:defRPr/>
            </a:pPr>
            <a:r>
              <a:rPr lang="it-IT" sz="4000" b="0" dirty="0" err="1">
                <a:effectLst>
                  <a:outerShdw blurRad="38100" dist="38100" dir="2700000" algn="tl">
                    <a:srgbClr val="000000"/>
                  </a:outerShdw>
                </a:effectLst>
              </a:rPr>
              <a:t>Disclaimer</a:t>
            </a:r>
            <a:endParaRPr lang="it-IT" sz="3200" b="0" i="1" dirty="0">
              <a:effectLst>
                <a:outerShdw blurRad="38100" dist="38100" dir="2700000" algn="tl">
                  <a:srgbClr val="000000"/>
                </a:outerShdw>
              </a:effectLst>
            </a:endParaRPr>
          </a:p>
        </p:txBody>
      </p:sp>
      <p:sp>
        <p:nvSpPr>
          <p:cNvPr id="3" name="Rectangle 6">
            <a:extLst>
              <a:ext uri="{FF2B5EF4-FFF2-40B4-BE49-F238E27FC236}">
                <a16:creationId xmlns:a16="http://schemas.microsoft.com/office/drawing/2014/main" id="{7A5194CB-8B07-8245-A733-AD0A5B6D7800}"/>
              </a:ext>
            </a:extLst>
          </p:cNvPr>
          <p:cNvSpPr>
            <a:spLocks noChangeArrowheads="1"/>
          </p:cNvSpPr>
          <p:nvPr/>
        </p:nvSpPr>
        <p:spPr bwMode="auto">
          <a:xfrm>
            <a:off x="144545" y="3253408"/>
            <a:ext cx="8854910" cy="990600"/>
          </a:xfrm>
          <a:prstGeom prst="rect">
            <a:avLst/>
          </a:prstGeom>
          <a:noFill/>
          <a:ln w="9525">
            <a:noFill/>
            <a:miter lim="800000"/>
            <a:headEnd/>
            <a:tailEnd/>
          </a:ln>
          <a:effectLst/>
        </p:spPr>
        <p:txBody>
          <a:bodyPr lIns="92075" tIns="46038" rIns="92075" bIns="46038" anchor="ctr"/>
          <a:lstStyle/>
          <a:p>
            <a:pPr algn="ctr" eaLnBrk="0" hangingPunct="0">
              <a:spcAft>
                <a:spcPts val="0"/>
              </a:spcAft>
              <a:defRPr/>
            </a:pPr>
            <a:r>
              <a:rPr lang="it-IT" sz="3200" i="1" dirty="0" err="1">
                <a:solidFill>
                  <a:srgbClr val="FFFF00"/>
                </a:solidFill>
                <a:effectLst>
                  <a:outerShdw blurRad="38100" dist="38100" dir="2700000" algn="tl">
                    <a:srgbClr val="000000"/>
                  </a:outerShdw>
                </a:effectLst>
                <a:latin typeface="Gill Sans Light" charset="0"/>
              </a:rPr>
              <a:t>This</a:t>
            </a:r>
            <a:r>
              <a:rPr lang="it-IT" sz="3200" i="1" dirty="0">
                <a:solidFill>
                  <a:srgbClr val="FFFF00"/>
                </a:solidFill>
                <a:effectLst>
                  <a:outerShdw blurRad="38100" dist="38100" dir="2700000" algn="tl">
                    <a:srgbClr val="000000"/>
                  </a:outerShdw>
                </a:effectLst>
                <a:latin typeface="Gill Sans Light" charset="0"/>
              </a:rPr>
              <a:t> </a:t>
            </a:r>
            <a:r>
              <a:rPr lang="it-IT" sz="3200" i="1" dirty="0" err="1">
                <a:solidFill>
                  <a:srgbClr val="FFFF00"/>
                </a:solidFill>
                <a:effectLst>
                  <a:outerShdw blurRad="38100" dist="38100" dir="2700000" algn="tl">
                    <a:srgbClr val="000000"/>
                  </a:outerShdw>
                </a:effectLst>
                <a:latin typeface="Gill Sans Light" charset="0"/>
              </a:rPr>
              <a:t>material</a:t>
            </a:r>
            <a:r>
              <a:rPr lang="it-IT" sz="3200" i="1" dirty="0">
                <a:solidFill>
                  <a:srgbClr val="FFFF00"/>
                </a:solidFill>
                <a:effectLst>
                  <a:outerShdw blurRad="38100" dist="38100" dir="2700000" algn="tl">
                    <a:srgbClr val="000000"/>
                  </a:outerShdw>
                </a:effectLst>
                <a:latin typeface="Gill Sans Light" charset="0"/>
              </a:rPr>
              <a:t> </a:t>
            </a:r>
            <a:r>
              <a:rPr lang="it-IT" sz="3200" i="1" dirty="0" err="1">
                <a:solidFill>
                  <a:srgbClr val="FFFF00"/>
                </a:solidFill>
                <a:effectLst>
                  <a:outerShdw blurRad="38100" dist="38100" dir="2700000" algn="tl">
                    <a:srgbClr val="000000"/>
                  </a:outerShdw>
                </a:effectLst>
                <a:latin typeface="Gill Sans Light" charset="0"/>
              </a:rPr>
              <a:t>is</a:t>
            </a:r>
            <a:r>
              <a:rPr lang="it-IT" sz="3200" i="1" dirty="0">
                <a:solidFill>
                  <a:srgbClr val="FFFF00"/>
                </a:solidFill>
                <a:effectLst>
                  <a:outerShdw blurRad="38100" dist="38100" dir="2700000" algn="tl">
                    <a:srgbClr val="000000"/>
                  </a:outerShdw>
                </a:effectLst>
                <a:latin typeface="Gill Sans Light" charset="0"/>
              </a:rPr>
              <a:t> </a:t>
            </a:r>
            <a:r>
              <a:rPr lang="it-IT" sz="3200" i="1" dirty="0" err="1">
                <a:solidFill>
                  <a:srgbClr val="FFFF00"/>
                </a:solidFill>
                <a:effectLst>
                  <a:outerShdw blurRad="38100" dist="38100" dir="2700000" algn="tl">
                    <a:srgbClr val="000000"/>
                  </a:outerShdw>
                </a:effectLst>
                <a:latin typeface="Gill Sans Light" charset="0"/>
              </a:rPr>
              <a:t>still</a:t>
            </a:r>
            <a:r>
              <a:rPr lang="it-IT" sz="3200" i="1" dirty="0">
                <a:solidFill>
                  <a:srgbClr val="FFFF00"/>
                </a:solidFill>
                <a:effectLst>
                  <a:outerShdw blurRad="38100" dist="38100" dir="2700000" algn="tl">
                    <a:srgbClr val="000000"/>
                  </a:outerShdw>
                </a:effectLst>
                <a:latin typeface="Gill Sans Light" charset="0"/>
              </a:rPr>
              <a:t> </a:t>
            </a:r>
            <a:r>
              <a:rPr lang="it-IT" sz="3200" i="1" dirty="0" err="1">
                <a:solidFill>
                  <a:srgbClr val="FFFF00"/>
                </a:solidFill>
                <a:effectLst>
                  <a:outerShdw blurRad="38100" dist="38100" dir="2700000" algn="tl">
                    <a:srgbClr val="000000"/>
                  </a:outerShdw>
                </a:effectLst>
                <a:latin typeface="Gill Sans Light" charset="0"/>
              </a:rPr>
              <a:t>unpublished</a:t>
            </a:r>
            <a:r>
              <a:rPr lang="it-IT" sz="3200" i="1" dirty="0">
                <a:solidFill>
                  <a:srgbClr val="FFFF00"/>
                </a:solidFill>
                <a:effectLst>
                  <a:outerShdw blurRad="38100" dist="38100" dir="2700000" algn="tl">
                    <a:srgbClr val="000000"/>
                  </a:outerShdw>
                </a:effectLst>
                <a:latin typeface="Gill Sans Light" charset="0"/>
              </a:rPr>
              <a:t>, </a:t>
            </a:r>
            <a:r>
              <a:rPr lang="it-IT" sz="3200" i="1" dirty="0" err="1">
                <a:solidFill>
                  <a:srgbClr val="FFFF00"/>
                </a:solidFill>
                <a:effectLst>
                  <a:outerShdw blurRad="38100" dist="38100" dir="2700000" algn="tl">
                    <a:srgbClr val="000000"/>
                  </a:outerShdw>
                </a:effectLst>
                <a:latin typeface="Gill Sans Light" charset="0"/>
              </a:rPr>
              <a:t>therefore</a:t>
            </a:r>
            <a:endParaRPr lang="it-IT" sz="3200" i="1" dirty="0">
              <a:solidFill>
                <a:srgbClr val="FFFF00"/>
              </a:solidFill>
              <a:effectLst>
                <a:outerShdw blurRad="38100" dist="38100" dir="2700000" algn="tl">
                  <a:srgbClr val="000000"/>
                </a:outerShdw>
              </a:effectLst>
              <a:latin typeface="Gill Sans Light" charset="0"/>
            </a:endParaRPr>
          </a:p>
          <a:p>
            <a:pPr algn="ctr" eaLnBrk="0" hangingPunct="0">
              <a:spcAft>
                <a:spcPts val="0"/>
              </a:spcAft>
              <a:defRPr/>
            </a:pPr>
            <a:r>
              <a:rPr lang="it-IT" sz="3200" i="1" dirty="0">
                <a:solidFill>
                  <a:srgbClr val="FFFF00"/>
                </a:solidFill>
                <a:effectLst>
                  <a:outerShdw blurRad="38100" dist="38100" dir="2700000" algn="tl">
                    <a:srgbClr val="000000"/>
                  </a:outerShdw>
                </a:effectLst>
                <a:latin typeface="Gill Sans Light" charset="0"/>
              </a:rPr>
              <a:t> </a:t>
            </a:r>
          </a:p>
          <a:p>
            <a:pPr algn="ctr" eaLnBrk="0" hangingPunct="0">
              <a:spcAft>
                <a:spcPts val="0"/>
              </a:spcAft>
              <a:defRPr/>
            </a:pPr>
            <a:r>
              <a:rPr lang="it-IT" sz="4000" i="1" dirty="0">
                <a:solidFill>
                  <a:srgbClr val="FFFF00"/>
                </a:solidFill>
                <a:effectLst>
                  <a:outerShdw blurRad="38100" dist="38100" dir="2700000" algn="tl">
                    <a:srgbClr val="000000"/>
                  </a:outerShdw>
                </a:effectLst>
                <a:latin typeface="Gill Sans Light" charset="0"/>
              </a:rPr>
              <a:t>©</a:t>
            </a:r>
          </a:p>
          <a:p>
            <a:pPr algn="ctr" eaLnBrk="0" hangingPunct="0">
              <a:spcAft>
                <a:spcPts val="0"/>
              </a:spcAft>
              <a:defRPr/>
            </a:pPr>
            <a:r>
              <a:rPr lang="it-IT" sz="2400" i="1" dirty="0">
                <a:solidFill>
                  <a:srgbClr val="FFFF00"/>
                </a:solidFill>
                <a:effectLst>
                  <a:outerShdw blurRad="38100" dist="38100" dir="2700000" algn="tl">
                    <a:srgbClr val="000000"/>
                  </a:outerShdw>
                </a:effectLst>
                <a:latin typeface="Gill Sans Light" charset="0"/>
              </a:rPr>
              <a:t>Cesare, </a:t>
            </a:r>
            <a:r>
              <a:rPr lang="it-IT" sz="2400" i="1" dirty="0" err="1">
                <a:solidFill>
                  <a:srgbClr val="FFFF00"/>
                </a:solidFill>
                <a:effectLst>
                  <a:outerShdw blurRad="38100" dist="38100" dir="2700000" algn="tl">
                    <a:srgbClr val="000000"/>
                  </a:outerShdw>
                </a:effectLst>
                <a:latin typeface="Gill Sans Light" charset="0"/>
              </a:rPr>
              <a:t>Parisatto</a:t>
            </a:r>
            <a:r>
              <a:rPr lang="it-IT" sz="2400" i="1" dirty="0">
                <a:solidFill>
                  <a:srgbClr val="FFFF00"/>
                </a:solidFill>
                <a:effectLst>
                  <a:outerShdw blurRad="38100" dist="38100" dir="2700000" algn="tl">
                    <a:srgbClr val="000000"/>
                  </a:outerShdw>
                </a:effectLst>
                <a:latin typeface="Gill Sans Light" charset="0"/>
              </a:rPr>
              <a:t>, Mancini, </a:t>
            </a:r>
            <a:r>
              <a:rPr lang="it-IT" sz="2400" i="1" dirty="0" err="1">
                <a:solidFill>
                  <a:srgbClr val="FFFF00"/>
                </a:solidFill>
                <a:effectLst>
                  <a:outerShdw blurRad="38100" dist="38100" dir="2700000" algn="tl">
                    <a:srgbClr val="000000"/>
                  </a:outerShdw>
                </a:effectLst>
                <a:latin typeface="Gill Sans Light" charset="0"/>
              </a:rPr>
              <a:t>Peruzzo</a:t>
            </a:r>
            <a:r>
              <a:rPr lang="it-IT" sz="2400" i="1" dirty="0">
                <a:solidFill>
                  <a:srgbClr val="FFFF00"/>
                </a:solidFill>
                <a:effectLst>
                  <a:outerShdw blurRad="38100" dist="38100" dir="2700000" algn="tl">
                    <a:srgbClr val="000000"/>
                  </a:outerShdw>
                </a:effectLst>
                <a:latin typeface="Gill Sans Light" charset="0"/>
              </a:rPr>
              <a:t>, Franceschi, </a:t>
            </a:r>
          </a:p>
          <a:p>
            <a:pPr algn="ctr" eaLnBrk="0" hangingPunct="0">
              <a:spcAft>
                <a:spcPts val="0"/>
              </a:spcAft>
              <a:defRPr/>
            </a:pPr>
            <a:r>
              <a:rPr lang="it-IT" sz="2400" i="1" dirty="0">
                <a:solidFill>
                  <a:srgbClr val="FFFF00"/>
                </a:solidFill>
                <a:effectLst>
                  <a:outerShdw blurRad="38100" dist="38100" dir="2700000" algn="tl">
                    <a:srgbClr val="000000"/>
                  </a:outerShdw>
                </a:effectLst>
                <a:latin typeface="Gill Sans Light" charset="0"/>
              </a:rPr>
              <a:t>Tacchetto, </a:t>
            </a:r>
            <a:r>
              <a:rPr lang="it-IT" sz="2400" i="1" dirty="0" err="1">
                <a:solidFill>
                  <a:srgbClr val="FFFF00"/>
                </a:solidFill>
                <a:effectLst>
                  <a:outerShdw blurRad="38100" dist="38100" dir="2700000" algn="tl">
                    <a:srgbClr val="000000"/>
                  </a:outerShdw>
                </a:effectLst>
                <a:latin typeface="Gill Sans Light" charset="0"/>
              </a:rPr>
              <a:t>Reddy</a:t>
            </a:r>
            <a:r>
              <a:rPr lang="it-IT" sz="2400" i="1" dirty="0">
                <a:solidFill>
                  <a:srgbClr val="FFFF00"/>
                </a:solidFill>
                <a:effectLst>
                  <a:outerShdw blurRad="38100" dist="38100" dir="2700000" algn="tl">
                    <a:srgbClr val="000000"/>
                  </a:outerShdw>
                </a:effectLst>
                <a:latin typeface="Gill Sans Light" charset="0"/>
              </a:rPr>
              <a:t>, </a:t>
            </a:r>
            <a:r>
              <a:rPr lang="it-IT" sz="2400" i="1" dirty="0" err="1">
                <a:solidFill>
                  <a:srgbClr val="FFFF00"/>
                </a:solidFill>
                <a:effectLst>
                  <a:outerShdw blurRad="38100" dist="38100" dir="2700000" algn="tl">
                    <a:srgbClr val="000000"/>
                  </a:outerShdw>
                </a:effectLst>
                <a:latin typeface="Gill Sans Light" charset="0"/>
              </a:rPr>
              <a:t>Spiess</a:t>
            </a:r>
            <a:r>
              <a:rPr lang="it-IT" sz="2400" i="1" dirty="0">
                <a:solidFill>
                  <a:srgbClr val="FFFF00"/>
                </a:solidFill>
                <a:effectLst>
                  <a:outerShdw blurRad="38100" dist="38100" dir="2700000" algn="tl">
                    <a:srgbClr val="000000"/>
                  </a:outerShdw>
                </a:effectLst>
                <a:latin typeface="Gill Sans Light" charset="0"/>
              </a:rPr>
              <a:t>, and Marone</a:t>
            </a:r>
          </a:p>
          <a:p>
            <a:pPr algn="ctr" eaLnBrk="0" hangingPunct="0">
              <a:spcAft>
                <a:spcPts val="0"/>
              </a:spcAft>
              <a:defRPr/>
            </a:pPr>
            <a:endParaRPr lang="it-IT" sz="3200" i="1" dirty="0">
              <a:solidFill>
                <a:srgbClr val="FFFF00"/>
              </a:solidFill>
              <a:effectLst>
                <a:outerShdw blurRad="38100" dist="38100" dir="2700000" algn="tl">
                  <a:srgbClr val="000000"/>
                </a:outerShdw>
              </a:effectLst>
              <a:latin typeface="Gill Sans Light" charset="0"/>
            </a:endParaRPr>
          </a:p>
          <a:p>
            <a:pPr algn="ctr" eaLnBrk="0" hangingPunct="0">
              <a:spcAft>
                <a:spcPts val="0"/>
              </a:spcAft>
              <a:defRPr/>
            </a:pPr>
            <a:r>
              <a:rPr lang="it-IT" sz="3200" i="1" dirty="0" err="1">
                <a:solidFill>
                  <a:srgbClr val="FFFF00"/>
                </a:solidFill>
                <a:effectLst>
                  <a:outerShdw blurRad="38100" dist="38100" dir="2700000" algn="tl">
                    <a:srgbClr val="000000"/>
                  </a:outerShdw>
                </a:effectLst>
                <a:latin typeface="Gill Sans Light" charset="0"/>
              </a:rPr>
              <a:t>All</a:t>
            </a:r>
            <a:r>
              <a:rPr lang="it-IT" sz="3200" i="1" dirty="0">
                <a:solidFill>
                  <a:srgbClr val="FFFF00"/>
                </a:solidFill>
                <a:effectLst>
                  <a:outerShdw blurRad="38100" dist="38100" dir="2700000" algn="tl">
                    <a:srgbClr val="000000"/>
                  </a:outerShdw>
                </a:effectLst>
                <a:latin typeface="Gill Sans Light" charset="0"/>
              </a:rPr>
              <a:t> </a:t>
            </a:r>
            <a:r>
              <a:rPr lang="it-IT" sz="3200" i="1" dirty="0" err="1">
                <a:solidFill>
                  <a:srgbClr val="FFFF00"/>
                </a:solidFill>
                <a:effectLst>
                  <a:outerShdw blurRad="38100" dist="38100" dir="2700000" algn="tl">
                    <a:srgbClr val="000000"/>
                  </a:outerShdw>
                </a:effectLst>
                <a:latin typeface="Gill Sans Light" charset="0"/>
              </a:rPr>
              <a:t>rights</a:t>
            </a:r>
            <a:r>
              <a:rPr lang="it-IT" sz="3200" i="1" dirty="0">
                <a:solidFill>
                  <a:srgbClr val="FFFF00"/>
                </a:solidFill>
                <a:effectLst>
                  <a:outerShdw blurRad="38100" dist="38100" dir="2700000" algn="tl">
                    <a:srgbClr val="000000"/>
                  </a:outerShdw>
                </a:effectLst>
                <a:latin typeface="Gill Sans Light" charset="0"/>
              </a:rPr>
              <a:t> </a:t>
            </a:r>
            <a:r>
              <a:rPr lang="it-IT" sz="3200" i="1" dirty="0" err="1">
                <a:solidFill>
                  <a:srgbClr val="FFFF00"/>
                </a:solidFill>
                <a:effectLst>
                  <a:outerShdw blurRad="38100" dist="38100" dir="2700000" algn="tl">
                    <a:srgbClr val="000000"/>
                  </a:outerShdw>
                </a:effectLst>
                <a:latin typeface="Gill Sans Light" charset="0"/>
              </a:rPr>
              <a:t>reserved</a:t>
            </a:r>
            <a:endParaRPr lang="it-IT" sz="3200" i="1" dirty="0">
              <a:solidFill>
                <a:srgbClr val="FFFF00"/>
              </a:solidFill>
              <a:effectLst>
                <a:outerShdw blurRad="38100" dist="38100" dir="2700000" algn="tl">
                  <a:srgbClr val="000000"/>
                </a:outerShdw>
              </a:effectLst>
              <a:latin typeface="Gill Sans Light" charset="0"/>
            </a:endParaRPr>
          </a:p>
          <a:p>
            <a:pPr algn="ctr" eaLnBrk="0" hangingPunct="0">
              <a:spcAft>
                <a:spcPts val="0"/>
              </a:spcAft>
              <a:defRPr/>
            </a:pPr>
            <a:endParaRPr lang="it-IT" sz="3200" i="1" dirty="0">
              <a:solidFill>
                <a:srgbClr val="FFFF00"/>
              </a:solidFill>
              <a:effectLst>
                <a:outerShdw blurRad="38100" dist="38100" dir="2700000" algn="tl">
                  <a:srgbClr val="000000"/>
                </a:outerShdw>
              </a:effectLst>
              <a:latin typeface="Gill Sans Light" charset="0"/>
            </a:endParaRPr>
          </a:p>
          <a:p>
            <a:pPr algn="ctr" eaLnBrk="0" hangingPunct="0">
              <a:spcAft>
                <a:spcPts val="0"/>
              </a:spcAft>
              <a:defRPr/>
            </a:pPr>
            <a:r>
              <a:rPr lang="it-IT" sz="3200" i="1" dirty="0">
                <a:solidFill>
                  <a:srgbClr val="FFFF00"/>
                </a:solidFill>
                <a:effectLst>
                  <a:outerShdw blurRad="38100" dist="38100" dir="2700000" algn="tl">
                    <a:srgbClr val="000000"/>
                  </a:outerShdw>
                </a:effectLst>
                <a:latin typeface="Gill Sans Light" charset="0"/>
              </a:rPr>
              <a:t>Do </a:t>
            </a:r>
            <a:r>
              <a:rPr lang="it-IT" sz="3200" i="1" dirty="0" err="1">
                <a:solidFill>
                  <a:srgbClr val="FFFF00"/>
                </a:solidFill>
                <a:effectLst>
                  <a:outerShdw blurRad="38100" dist="38100" dir="2700000" algn="tl">
                    <a:srgbClr val="000000"/>
                  </a:outerShdw>
                </a:effectLst>
                <a:latin typeface="Gill Sans Light" charset="0"/>
              </a:rPr>
              <a:t>not</a:t>
            </a:r>
            <a:r>
              <a:rPr lang="it-IT" sz="3200" i="1" dirty="0">
                <a:solidFill>
                  <a:srgbClr val="FFFF00"/>
                </a:solidFill>
                <a:effectLst>
                  <a:outerShdw blurRad="38100" dist="38100" dir="2700000" algn="tl">
                    <a:srgbClr val="000000"/>
                  </a:outerShdw>
                </a:effectLst>
                <a:latin typeface="Gill Sans Light" charset="0"/>
              </a:rPr>
              <a:t> use </a:t>
            </a:r>
            <a:r>
              <a:rPr lang="it-IT" sz="3200" i="1" dirty="0" err="1">
                <a:solidFill>
                  <a:srgbClr val="FFFF00"/>
                </a:solidFill>
                <a:effectLst>
                  <a:outerShdw blurRad="38100" dist="38100" dir="2700000" algn="tl">
                    <a:srgbClr val="000000"/>
                  </a:outerShdw>
                </a:effectLst>
                <a:latin typeface="Gill Sans Light" charset="0"/>
              </a:rPr>
              <a:t>it</a:t>
            </a:r>
            <a:r>
              <a:rPr lang="it-IT" sz="3200" i="1" dirty="0">
                <a:solidFill>
                  <a:srgbClr val="FFFF00"/>
                </a:solidFill>
                <a:effectLst>
                  <a:outerShdw blurRad="38100" dist="38100" dir="2700000" algn="tl">
                    <a:srgbClr val="000000"/>
                  </a:outerShdw>
                </a:effectLst>
                <a:latin typeface="Gill Sans Light" charset="0"/>
              </a:rPr>
              <a:t> </a:t>
            </a:r>
            <a:r>
              <a:rPr lang="it-IT" sz="3200" i="1" dirty="0" err="1">
                <a:solidFill>
                  <a:srgbClr val="FFFF00"/>
                </a:solidFill>
                <a:effectLst>
                  <a:outerShdw blurRad="38100" dist="38100" dir="2700000" algn="tl">
                    <a:srgbClr val="000000"/>
                  </a:outerShdw>
                </a:effectLst>
                <a:latin typeface="Gill Sans Light" charset="0"/>
              </a:rPr>
              <a:t>before</a:t>
            </a:r>
            <a:r>
              <a:rPr lang="it-IT" sz="3200" i="1" dirty="0">
                <a:solidFill>
                  <a:srgbClr val="FFFF00"/>
                </a:solidFill>
                <a:effectLst>
                  <a:outerShdw blurRad="38100" dist="38100" dir="2700000" algn="tl">
                    <a:srgbClr val="000000"/>
                  </a:outerShdw>
                </a:effectLst>
                <a:latin typeface="Gill Sans Light" charset="0"/>
              </a:rPr>
              <a:t> </a:t>
            </a:r>
            <a:r>
              <a:rPr lang="it-IT" sz="3200" i="1" dirty="0" err="1">
                <a:solidFill>
                  <a:srgbClr val="FFFF00"/>
                </a:solidFill>
                <a:effectLst>
                  <a:outerShdw blurRad="38100" dist="38100" dir="2700000" algn="tl">
                    <a:srgbClr val="000000"/>
                  </a:outerShdw>
                </a:effectLst>
                <a:latin typeface="Gill Sans Light" charset="0"/>
              </a:rPr>
              <a:t>publication</a:t>
            </a:r>
            <a:endParaRPr lang="it-IT" sz="3200" i="1" dirty="0">
              <a:solidFill>
                <a:srgbClr val="FFFF00"/>
              </a:solidFill>
              <a:effectLst>
                <a:outerShdw blurRad="38100" dist="38100" dir="2700000" algn="tl">
                  <a:srgbClr val="000000"/>
                </a:outerShdw>
              </a:effectLst>
              <a:latin typeface="Gill Sans Light" charset="0"/>
            </a:endParaRPr>
          </a:p>
        </p:txBody>
      </p:sp>
    </p:spTree>
    <p:extLst>
      <p:ext uri="{BB962C8B-B14F-4D97-AF65-F5344CB8AC3E}">
        <p14:creationId xmlns:p14="http://schemas.microsoft.com/office/powerpoint/2010/main" val="4019432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asellaDiTesto 2"/>
          <p:cNvSpPr txBox="1">
            <a:spLocks noChangeArrowheads="1"/>
          </p:cNvSpPr>
          <p:nvPr/>
        </p:nvSpPr>
        <p:spPr bwMode="auto">
          <a:xfrm>
            <a:off x="-88900" y="4216400"/>
            <a:ext cx="184731" cy="523220"/>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endParaRPr lang="it-IT"/>
          </a:p>
        </p:txBody>
      </p:sp>
      <p:sp>
        <p:nvSpPr>
          <p:cNvPr id="7" name="Rectangle 3"/>
          <p:cNvSpPr>
            <a:spLocks noChangeArrowheads="1"/>
          </p:cNvSpPr>
          <p:nvPr/>
        </p:nvSpPr>
        <p:spPr bwMode="auto">
          <a:xfrm>
            <a:off x="433388" y="411163"/>
            <a:ext cx="8710612" cy="711200"/>
          </a:xfrm>
          <a:prstGeom prst="rect">
            <a:avLst/>
          </a:prstGeom>
          <a:noFill/>
          <a:ln w="9525">
            <a:noFill/>
            <a:miter lim="800000"/>
            <a:headEnd/>
            <a:tailEnd/>
          </a:ln>
          <a:effectLst/>
        </p:spPr>
        <p:txBody>
          <a:bodyPr lIns="92075" tIns="46038" rIns="92075" bIns="46038" anchor="ctr"/>
          <a:lstStyle/>
          <a:p>
            <a:pPr eaLnBrk="0" hangingPunct="0">
              <a:lnSpc>
                <a:spcPct val="70000"/>
              </a:lnSpc>
              <a:defRPr/>
            </a:pPr>
            <a:r>
              <a:rPr lang="it-IT" sz="4000" b="0" dirty="0">
                <a:effectLst>
                  <a:outerShdw blurRad="38100" dist="38100" dir="2700000" algn="tl">
                    <a:srgbClr val="000000"/>
                  </a:outerShdw>
                </a:effectLst>
              </a:rPr>
              <a:t>Do </a:t>
            </a:r>
            <a:r>
              <a:rPr lang="it-IT" sz="4000" b="0" dirty="0" err="1">
                <a:effectLst>
                  <a:outerShdw blurRad="38100" dist="38100" dir="2700000" algn="tl">
                    <a:srgbClr val="000000"/>
                  </a:outerShdw>
                </a:effectLst>
              </a:rPr>
              <a:t>mineral</a:t>
            </a:r>
            <a:r>
              <a:rPr lang="it-IT" sz="4000" b="0" dirty="0">
                <a:effectLst>
                  <a:outerShdw blurRad="38100" dist="38100" dir="2700000" algn="tl">
                    <a:srgbClr val="000000"/>
                  </a:outerShdw>
                </a:effectLst>
              </a:rPr>
              <a:t> </a:t>
            </a:r>
            <a:r>
              <a:rPr lang="it-IT" sz="4000" b="0" dirty="0" err="1">
                <a:effectLst>
                  <a:outerShdw blurRad="38100" dist="38100" dir="2700000" algn="tl">
                    <a:srgbClr val="000000"/>
                  </a:outerShdw>
                </a:effectLst>
              </a:rPr>
              <a:t>inclusions</a:t>
            </a:r>
            <a:r>
              <a:rPr lang="it-IT" sz="4000" b="0" dirty="0">
                <a:effectLst>
                  <a:outerShdw blurRad="38100" dist="38100" dir="2700000" algn="tl">
                    <a:srgbClr val="000000"/>
                  </a:outerShdw>
                </a:effectLst>
              </a:rPr>
              <a:t> </a:t>
            </a:r>
            <a:r>
              <a:rPr lang="it-IT" sz="4000" b="0" dirty="0" err="1">
                <a:effectLst>
                  <a:outerShdw blurRad="38100" dist="38100" dir="2700000" algn="tl">
                    <a:srgbClr val="000000"/>
                  </a:outerShdw>
                </a:effectLst>
              </a:rPr>
              <a:t>change</a:t>
            </a:r>
            <a:r>
              <a:rPr lang="it-IT" sz="4000" b="0" dirty="0">
                <a:effectLst>
                  <a:outerShdw blurRad="38100" dist="38100" dir="2700000" algn="tl">
                    <a:srgbClr val="000000"/>
                  </a:outerShdw>
                </a:effectLst>
              </a:rPr>
              <a:t> </a:t>
            </a:r>
            <a:r>
              <a:rPr lang="it-IT" sz="4000" b="0" dirty="0" err="1">
                <a:effectLst>
                  <a:outerShdw blurRad="38100" dist="38100" dir="2700000" algn="tl">
                    <a:srgbClr val="000000"/>
                  </a:outerShdw>
                </a:effectLst>
              </a:rPr>
              <a:t>shape</a:t>
            </a:r>
            <a:r>
              <a:rPr lang="it-IT" sz="4000" b="0" dirty="0">
                <a:effectLst>
                  <a:outerShdw blurRad="38100" dist="38100" dir="2700000" algn="tl">
                    <a:srgbClr val="000000"/>
                  </a:outerShdw>
                </a:effectLst>
              </a:rPr>
              <a:t>? </a:t>
            </a:r>
            <a:endParaRPr lang="it-IT" sz="3200" b="0" i="1" dirty="0">
              <a:effectLst>
                <a:outerShdw blurRad="38100" dist="38100" dir="2700000" algn="tl">
                  <a:srgbClr val="000000"/>
                </a:outerShdw>
              </a:effectLst>
            </a:endParaRPr>
          </a:p>
        </p:txBody>
      </p:sp>
      <p:sp>
        <p:nvSpPr>
          <p:cNvPr id="8" name="Rectangle 2"/>
          <p:cNvSpPr>
            <a:spLocks noChangeArrowheads="1"/>
          </p:cNvSpPr>
          <p:nvPr/>
        </p:nvSpPr>
        <p:spPr bwMode="auto">
          <a:xfrm>
            <a:off x="372065" y="1149157"/>
            <a:ext cx="6287109" cy="1533369"/>
          </a:xfrm>
          <a:prstGeom prst="rect">
            <a:avLst/>
          </a:prstGeom>
          <a:noFill/>
          <a:ln w="9525">
            <a:noFill/>
            <a:miter lim="800000"/>
            <a:headEnd/>
            <a:tailEnd/>
          </a:ln>
          <a:effectLst/>
        </p:spPr>
        <p:txBody>
          <a:bodyPr wrap="square" lIns="92075" tIns="46038" rIns="92075" bIns="46038">
            <a:spAutoFit/>
          </a:bodyPr>
          <a:lstStyle/>
          <a:p>
            <a:pPr marL="263529" indent="-263529" eaLnBrk="0" hangingPunct="0">
              <a:lnSpc>
                <a:spcPct val="90000"/>
              </a:lnSpc>
              <a:spcBef>
                <a:spcPct val="20000"/>
              </a:spcBef>
              <a:spcAft>
                <a:spcPts val="125"/>
              </a:spcAft>
              <a:buClr>
                <a:srgbClr val="66FF33"/>
              </a:buClr>
              <a:buSzPct val="50000"/>
              <a:defRPr/>
            </a:pPr>
            <a:r>
              <a:rPr lang="it-IT" sz="2400" b="0" dirty="0" err="1">
                <a:effectLst>
                  <a:outerShdw blurRad="38100" dist="38100" dir="2700000" algn="tl">
                    <a:srgbClr val="000000"/>
                  </a:outerShdw>
                </a:effectLst>
              </a:rPr>
              <a:t>It</a:t>
            </a:r>
            <a:r>
              <a:rPr lang="it-IT" sz="2400" b="0" dirty="0">
                <a:effectLst>
                  <a:outerShdw blurRad="38100" dist="38100" dir="2700000" algn="tl">
                    <a:srgbClr val="000000"/>
                  </a:outerShdw>
                </a:effectLst>
              </a:rPr>
              <a:t> </a:t>
            </a:r>
            <a:r>
              <a:rPr lang="it-IT" sz="2400" b="0" dirty="0" err="1">
                <a:effectLst>
                  <a:outerShdw blurRad="38100" dist="38100" dir="2700000" algn="tl">
                    <a:srgbClr val="000000"/>
                  </a:outerShdw>
                </a:effectLst>
              </a:rPr>
              <a:t>has</a:t>
            </a:r>
            <a:r>
              <a:rPr lang="it-IT" sz="2400" b="0" dirty="0">
                <a:effectLst>
                  <a:outerShdw blurRad="38100" dist="38100" dir="2700000" algn="tl">
                    <a:srgbClr val="000000"/>
                  </a:outerShdw>
                </a:effectLst>
              </a:rPr>
              <a:t> </a:t>
            </a:r>
            <a:r>
              <a:rPr lang="it-IT" sz="2400" b="0" dirty="0" err="1">
                <a:effectLst>
                  <a:outerShdw blurRad="38100" dist="38100" dir="2700000" algn="tl">
                    <a:srgbClr val="000000"/>
                  </a:outerShdw>
                </a:effectLst>
              </a:rPr>
              <a:t>been</a:t>
            </a:r>
            <a:r>
              <a:rPr lang="it-IT" sz="2400" b="0" dirty="0">
                <a:effectLst>
                  <a:outerShdw blurRad="38100" dist="38100" dir="2700000" algn="tl">
                    <a:srgbClr val="000000"/>
                  </a:outerShdw>
                </a:effectLst>
              </a:rPr>
              <a:t> long </a:t>
            </a:r>
            <a:r>
              <a:rPr lang="it-IT" sz="2400" b="0" dirty="0" err="1">
                <a:effectLst>
                  <a:outerShdw blurRad="38100" dist="38100" dir="2700000" algn="tl">
                    <a:srgbClr val="000000"/>
                  </a:outerShdw>
                </a:effectLst>
              </a:rPr>
              <a:t>known</a:t>
            </a:r>
            <a:r>
              <a:rPr lang="it-IT" sz="2000" b="0" dirty="0">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that</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after</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being</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trapped</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fluid</a:t>
            </a:r>
            <a:r>
              <a:rPr lang="it-IT" sz="2000" b="0" dirty="0">
                <a:solidFill>
                  <a:srgbClr val="FFFF00"/>
                </a:solidFill>
                <a:effectLst>
                  <a:outerShdw blurRad="38100" dist="38100" dir="2700000" algn="tl">
                    <a:srgbClr val="000000"/>
                  </a:outerShdw>
                </a:effectLst>
              </a:rPr>
              <a:t>/</a:t>
            </a:r>
            <a:r>
              <a:rPr lang="it-IT" sz="2000" b="0" dirty="0" err="1">
                <a:solidFill>
                  <a:srgbClr val="FFFF00"/>
                </a:solidFill>
                <a:effectLst>
                  <a:outerShdw blurRad="38100" dist="38100" dir="2700000" algn="tl">
                    <a:srgbClr val="000000"/>
                  </a:outerShdw>
                </a:effectLst>
              </a:rPr>
              <a:t>melt</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inclusions</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change</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shape</a:t>
            </a:r>
            <a:r>
              <a:rPr lang="it-IT" sz="2000" b="0" dirty="0">
                <a:solidFill>
                  <a:srgbClr val="FFFF00"/>
                </a:solidFill>
                <a:effectLst>
                  <a:outerShdw blurRad="38100" dist="38100" dir="2700000" algn="tl">
                    <a:srgbClr val="000000"/>
                  </a:outerShdw>
                </a:effectLst>
              </a:rPr>
              <a:t> with </a:t>
            </a:r>
            <a:r>
              <a:rPr lang="it-IT" sz="2000" b="0" i="1" dirty="0">
                <a:solidFill>
                  <a:srgbClr val="FFFF00"/>
                </a:solidFill>
                <a:effectLst>
                  <a:outerShdw blurRad="38100" dist="38100" dir="2700000" algn="tl">
                    <a:srgbClr val="000000"/>
                  </a:outerShdw>
                </a:effectLst>
              </a:rPr>
              <a:t>T</a:t>
            </a:r>
            <a:r>
              <a:rPr lang="it-IT" sz="2000" b="0" dirty="0">
                <a:solidFill>
                  <a:srgbClr val="FFFF00"/>
                </a:solidFill>
                <a:effectLst>
                  <a:outerShdw blurRad="38100" dist="38100" dir="2700000" algn="tl">
                    <a:srgbClr val="000000"/>
                  </a:outerShdw>
                </a:effectLst>
              </a:rPr>
              <a:t> and </a:t>
            </a:r>
            <a:r>
              <a:rPr lang="it-IT" sz="2000" b="0" i="1" dirty="0">
                <a:solidFill>
                  <a:srgbClr val="FFFF00"/>
                </a:solidFill>
                <a:effectLst>
                  <a:outerShdw blurRad="38100" dist="38100" dir="2700000" algn="tl">
                    <a:srgbClr val="000000"/>
                  </a:outerShdw>
                </a:effectLst>
              </a:rPr>
              <a:t>t</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toward</a:t>
            </a:r>
            <a:r>
              <a:rPr lang="it-IT" sz="2000" b="0" dirty="0">
                <a:solidFill>
                  <a:srgbClr val="FFFF00"/>
                </a:solidFill>
                <a:effectLst>
                  <a:outerShdw blurRad="38100" dist="38100" dir="2700000" algn="tl">
                    <a:srgbClr val="000000"/>
                  </a:outerShdw>
                </a:effectLst>
              </a:rPr>
              <a:t> a </a:t>
            </a:r>
            <a:r>
              <a:rPr lang="it-IT" sz="2000" b="0" dirty="0" err="1">
                <a:solidFill>
                  <a:srgbClr val="FFFF00"/>
                </a:solidFill>
                <a:effectLst>
                  <a:outerShdw blurRad="38100" dist="38100" dir="2700000" algn="tl">
                    <a:srgbClr val="000000"/>
                  </a:outerShdw>
                </a:effectLst>
              </a:rPr>
              <a:t>faceted</a:t>
            </a:r>
            <a:r>
              <a:rPr lang="it-IT" sz="2000" b="0" dirty="0">
                <a:solidFill>
                  <a:srgbClr val="FFFF00"/>
                </a:solidFill>
                <a:effectLst>
                  <a:outerShdw blurRad="38100" dist="38100" dir="2700000" algn="tl">
                    <a:srgbClr val="000000"/>
                  </a:outerShdw>
                </a:effectLst>
              </a:rPr>
              <a:t>, «</a:t>
            </a:r>
            <a:r>
              <a:rPr lang="it-IT" sz="2000" b="0" i="1" dirty="0">
                <a:solidFill>
                  <a:srgbClr val="FFFF00"/>
                </a:solidFill>
                <a:effectLst>
                  <a:outerShdw blurRad="38100" dist="38100" dir="2700000" algn="tl">
                    <a:srgbClr val="000000"/>
                  </a:outerShdw>
                </a:effectLst>
              </a:rPr>
              <a:t>negative </a:t>
            </a:r>
            <a:r>
              <a:rPr lang="it-IT" sz="2000" b="0" i="1" dirty="0" err="1">
                <a:solidFill>
                  <a:srgbClr val="FFFF00"/>
                </a:solidFill>
                <a:effectLst>
                  <a:outerShdw blurRad="38100" dist="38100" dir="2700000" algn="tl">
                    <a:srgbClr val="000000"/>
                  </a:outerShdw>
                </a:effectLst>
              </a:rPr>
              <a:t>crystal</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shape</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imposed</a:t>
            </a:r>
            <a:r>
              <a:rPr lang="it-IT" sz="2000" b="0" dirty="0">
                <a:solidFill>
                  <a:srgbClr val="FFFF00"/>
                </a:solidFill>
                <a:effectLst>
                  <a:outerShdw blurRad="38100" dist="38100" dir="2700000" algn="tl">
                    <a:srgbClr val="000000"/>
                  </a:outerShdw>
                </a:effectLst>
              </a:rPr>
              <a:t> by the </a:t>
            </a:r>
            <a:r>
              <a:rPr lang="it-IT" sz="2000" b="0" dirty="0" err="1">
                <a:solidFill>
                  <a:srgbClr val="FFFF00"/>
                </a:solidFill>
                <a:effectLst>
                  <a:outerShdw blurRad="38100" dist="38100" dir="2700000" algn="tl">
                    <a:srgbClr val="000000"/>
                  </a:outerShdw>
                </a:effectLst>
              </a:rPr>
              <a:t>host</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This</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is</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called</a:t>
            </a:r>
            <a:r>
              <a:rPr lang="it-IT" sz="2000" b="0" dirty="0">
                <a:solidFill>
                  <a:srgbClr val="FFFF00"/>
                </a:solidFill>
                <a:effectLst>
                  <a:outerShdw blurRad="38100" dist="38100" dir="2700000" algn="tl">
                    <a:srgbClr val="000000"/>
                  </a:outerShdw>
                </a:effectLst>
              </a:rPr>
              <a:t> «</a:t>
            </a:r>
            <a:r>
              <a:rPr lang="it-IT" sz="2000" b="0" i="1" dirty="0" err="1">
                <a:solidFill>
                  <a:srgbClr val="FFFF00"/>
                </a:solidFill>
                <a:effectLst>
                  <a:outerShdw blurRad="38100" dist="38100" dir="2700000" algn="tl">
                    <a:srgbClr val="000000"/>
                  </a:outerShdw>
                </a:effectLst>
              </a:rPr>
              <a:t>shape</a:t>
            </a:r>
            <a:r>
              <a:rPr lang="it-IT" sz="2000" b="0" i="1" dirty="0">
                <a:solidFill>
                  <a:srgbClr val="FFFF00"/>
                </a:solidFill>
                <a:effectLst>
                  <a:outerShdw blurRad="38100" dist="38100" dir="2700000" algn="tl">
                    <a:srgbClr val="000000"/>
                  </a:outerShdw>
                </a:effectLst>
              </a:rPr>
              <a:t> </a:t>
            </a:r>
            <a:r>
              <a:rPr lang="it-IT" sz="2000" b="0" i="1" dirty="0" err="1">
                <a:solidFill>
                  <a:srgbClr val="FFFF00"/>
                </a:solidFill>
                <a:effectLst>
                  <a:outerShdw blurRad="38100" dist="38100" dir="2700000" algn="tl">
                    <a:srgbClr val="000000"/>
                  </a:outerShdw>
                </a:effectLst>
              </a:rPr>
              <a:t>maturation</a:t>
            </a:r>
            <a:r>
              <a:rPr lang="it-IT" sz="2000" b="0" dirty="0">
                <a:solidFill>
                  <a:srgbClr val="FFFF00"/>
                </a:solidFill>
                <a:effectLst>
                  <a:outerShdw blurRad="38100" dist="38100" dir="2700000" algn="tl">
                    <a:srgbClr val="000000"/>
                  </a:outerShdw>
                </a:effectLst>
              </a:rPr>
              <a:t>»</a:t>
            </a:r>
          </a:p>
        </p:txBody>
      </p:sp>
      <p:pic>
        <p:nvPicPr>
          <p:cNvPr id="3" name="Immagine 2">
            <a:extLst>
              <a:ext uri="{FF2B5EF4-FFF2-40B4-BE49-F238E27FC236}">
                <a16:creationId xmlns:a16="http://schemas.microsoft.com/office/drawing/2014/main" id="{814B052A-3282-7A46-B794-13E6086FE3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6206" y="1204573"/>
            <a:ext cx="2327324" cy="2162941"/>
          </a:xfrm>
          <a:prstGeom prst="rect">
            <a:avLst/>
          </a:prstGeom>
        </p:spPr>
      </p:pic>
      <p:sp>
        <p:nvSpPr>
          <p:cNvPr id="6" name="CasellaDiTesto 5">
            <a:extLst>
              <a:ext uri="{FF2B5EF4-FFF2-40B4-BE49-F238E27FC236}">
                <a16:creationId xmlns:a16="http://schemas.microsoft.com/office/drawing/2014/main" id="{0627F3A7-9BE6-B143-BB85-8C782FABE037}"/>
              </a:ext>
            </a:extLst>
          </p:cNvPr>
          <p:cNvSpPr txBox="1"/>
          <p:nvPr/>
        </p:nvSpPr>
        <p:spPr>
          <a:xfrm>
            <a:off x="7807087" y="2155239"/>
            <a:ext cx="1077539" cy="246221"/>
          </a:xfrm>
          <a:prstGeom prst="rect">
            <a:avLst/>
          </a:prstGeom>
          <a:noFill/>
        </p:spPr>
        <p:txBody>
          <a:bodyPr wrap="none" rtlCol="0">
            <a:spAutoFit/>
          </a:bodyPr>
          <a:lstStyle/>
          <a:p>
            <a:r>
              <a:rPr lang="en-US" sz="1000" b="0" i="1" dirty="0" err="1">
                <a:solidFill>
                  <a:schemeClr val="bg1">
                    <a:lumMod val="50000"/>
                  </a:schemeClr>
                </a:solidFill>
              </a:rPr>
              <a:t>Roedder</a:t>
            </a:r>
            <a:r>
              <a:rPr lang="en-US" sz="1000" b="0" i="1" dirty="0">
                <a:solidFill>
                  <a:schemeClr val="bg1">
                    <a:lumMod val="50000"/>
                  </a:schemeClr>
                </a:solidFill>
              </a:rPr>
              <a:t> (1962)</a:t>
            </a:r>
          </a:p>
        </p:txBody>
      </p:sp>
      <p:pic>
        <p:nvPicPr>
          <p:cNvPr id="10" name="Immagine 9">
            <a:extLst>
              <a:ext uri="{FF2B5EF4-FFF2-40B4-BE49-F238E27FC236}">
                <a16:creationId xmlns:a16="http://schemas.microsoft.com/office/drawing/2014/main" id="{8B82D2E4-9253-1E46-8E8F-C0A5E6F146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065" y="3542929"/>
            <a:ext cx="3716633" cy="884027"/>
          </a:xfrm>
          <a:prstGeom prst="rect">
            <a:avLst/>
          </a:prstGeom>
        </p:spPr>
      </p:pic>
      <p:sp>
        <p:nvSpPr>
          <p:cNvPr id="13" name="Rectangle 2">
            <a:extLst>
              <a:ext uri="{FF2B5EF4-FFF2-40B4-BE49-F238E27FC236}">
                <a16:creationId xmlns:a16="http://schemas.microsoft.com/office/drawing/2014/main" id="{A955F0BD-AA08-F34E-B3DF-3B9CF60973FE}"/>
              </a:ext>
            </a:extLst>
          </p:cNvPr>
          <p:cNvSpPr>
            <a:spLocks noChangeArrowheads="1"/>
          </p:cNvSpPr>
          <p:nvPr/>
        </p:nvSpPr>
        <p:spPr bwMode="auto">
          <a:xfrm>
            <a:off x="3830832" y="3480450"/>
            <a:ext cx="5151492" cy="1256371"/>
          </a:xfrm>
          <a:prstGeom prst="rect">
            <a:avLst/>
          </a:prstGeom>
          <a:noFill/>
          <a:ln w="9525">
            <a:noFill/>
            <a:miter lim="800000"/>
            <a:headEnd/>
            <a:tailEnd/>
          </a:ln>
          <a:effectLst/>
        </p:spPr>
        <p:txBody>
          <a:bodyPr wrap="square" lIns="92075" tIns="46038" rIns="92075" bIns="46038">
            <a:spAutoFit/>
          </a:bodyPr>
          <a:lstStyle/>
          <a:p>
            <a:pPr marL="263529" indent="-263529" algn="r" eaLnBrk="0" hangingPunct="0">
              <a:lnSpc>
                <a:spcPct val="90000"/>
              </a:lnSpc>
              <a:spcBef>
                <a:spcPct val="20000"/>
              </a:spcBef>
              <a:spcAft>
                <a:spcPts val="125"/>
              </a:spcAft>
              <a:buClr>
                <a:srgbClr val="66FF33"/>
              </a:buClr>
              <a:buSzPct val="50000"/>
              <a:defRPr/>
            </a:pPr>
            <a:r>
              <a:rPr lang="it-IT" sz="2400" b="0" dirty="0">
                <a:effectLst>
                  <a:outerShdw blurRad="38100" dist="38100" dir="2700000" algn="tl">
                    <a:srgbClr val="000000"/>
                  </a:outerShdw>
                </a:effectLst>
              </a:rPr>
              <a:t>For </a:t>
            </a:r>
            <a:r>
              <a:rPr lang="it-IT" sz="2400" b="0" dirty="0" err="1">
                <a:effectLst>
                  <a:outerShdw blurRad="38100" dist="38100" dir="2700000" algn="tl">
                    <a:srgbClr val="000000"/>
                  </a:outerShdw>
                </a:effectLst>
              </a:rPr>
              <a:t>mineral</a:t>
            </a:r>
            <a:r>
              <a:rPr lang="it-IT" sz="2400" b="0" dirty="0">
                <a:effectLst>
                  <a:outerShdw blurRad="38100" dist="38100" dir="2700000" algn="tl">
                    <a:srgbClr val="000000"/>
                  </a:outerShdw>
                </a:effectLst>
              </a:rPr>
              <a:t> (</a:t>
            </a:r>
            <a:r>
              <a:rPr lang="it-IT" sz="2400" b="0" dirty="0" err="1">
                <a:effectLst>
                  <a:outerShdw blurRad="38100" dist="38100" dir="2700000" algn="tl">
                    <a:srgbClr val="000000"/>
                  </a:outerShdw>
                </a:effectLst>
              </a:rPr>
              <a:t>solid</a:t>
            </a:r>
            <a:r>
              <a:rPr lang="it-IT" sz="2400" b="0" dirty="0">
                <a:effectLst>
                  <a:outerShdw blurRad="38100" dist="38100" dir="2700000" algn="tl">
                    <a:srgbClr val="000000"/>
                  </a:outerShdw>
                </a:effectLst>
              </a:rPr>
              <a:t>) </a:t>
            </a:r>
            <a:r>
              <a:rPr lang="it-IT" sz="2400" b="0" dirty="0" err="1">
                <a:effectLst>
                  <a:outerShdw blurRad="38100" dist="38100" dir="2700000" algn="tl">
                    <a:srgbClr val="000000"/>
                  </a:outerShdw>
                </a:effectLst>
              </a:rPr>
              <a:t>inclusions</a:t>
            </a:r>
            <a:r>
              <a:rPr lang="it-IT" sz="2400" b="0" dirty="0">
                <a:effectLst>
                  <a:outerShdw blurRad="38100" dist="38100" dir="2700000" algn="tl">
                    <a:srgbClr val="000000"/>
                  </a:outerShdw>
                </a:effectLst>
              </a:rPr>
              <a:t>,</a:t>
            </a:r>
            <a:r>
              <a:rPr lang="it-IT" sz="2000" b="0" dirty="0">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shape</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change</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has</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not</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been</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considered</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except</a:t>
            </a:r>
            <a:r>
              <a:rPr lang="it-IT" sz="2000" b="0" dirty="0">
                <a:solidFill>
                  <a:srgbClr val="FFFF00"/>
                </a:solidFill>
                <a:effectLst>
                  <a:outerShdw blurRad="38100" dist="38100" dir="2700000" algn="tl">
                    <a:srgbClr val="000000"/>
                  </a:outerShdw>
                </a:effectLst>
              </a:rPr>
              <a:t> for rare </a:t>
            </a:r>
            <a:r>
              <a:rPr lang="it-IT" sz="2000" b="0" dirty="0" err="1">
                <a:solidFill>
                  <a:srgbClr val="FFFF00"/>
                </a:solidFill>
                <a:effectLst>
                  <a:outerShdw blurRad="38100" dist="38100" dir="2700000" algn="tl">
                    <a:srgbClr val="000000"/>
                  </a:outerShdw>
                </a:effectLst>
              </a:rPr>
              <a:t>works</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which</a:t>
            </a:r>
            <a:r>
              <a:rPr lang="it-IT" sz="2000" b="0" dirty="0">
                <a:solidFill>
                  <a:srgbClr val="FFFF00"/>
                </a:solidFill>
                <a:effectLst>
                  <a:outerShdw blurRad="38100" dist="38100" dir="2700000" algn="tl">
                    <a:srgbClr val="000000"/>
                  </a:outerShdw>
                </a:effectLst>
              </a:rPr>
              <a:t> propose </a:t>
            </a:r>
            <a:r>
              <a:rPr lang="it-IT" sz="2000" b="0" dirty="0" err="1">
                <a:solidFill>
                  <a:srgbClr val="FFFF00"/>
                </a:solidFill>
                <a:effectLst>
                  <a:outerShdw blurRad="38100" dist="38100" dir="2700000" algn="tl">
                    <a:srgbClr val="000000"/>
                  </a:outerShdw>
                </a:effectLst>
              </a:rPr>
              <a:t>inclusions</a:t>
            </a:r>
            <a:r>
              <a:rPr lang="it-IT" sz="2000" b="0" dirty="0">
                <a:solidFill>
                  <a:srgbClr val="FFFF00"/>
                </a:solidFill>
                <a:effectLst>
                  <a:outerShdw blurRad="38100" dist="38100" dir="2700000" algn="tl">
                    <a:srgbClr val="000000"/>
                  </a:outerShdw>
                </a:effectLst>
              </a:rPr>
              <a:t> to </a:t>
            </a:r>
            <a:r>
              <a:rPr lang="it-IT" sz="2000" b="0" dirty="0" err="1">
                <a:solidFill>
                  <a:srgbClr val="FFFF00"/>
                </a:solidFill>
                <a:effectLst>
                  <a:outerShdw blurRad="38100" dist="38100" dir="2700000" algn="tl">
                    <a:srgbClr val="000000"/>
                  </a:outerShdw>
                </a:effectLst>
              </a:rPr>
              <a:t>tend</a:t>
            </a:r>
            <a:r>
              <a:rPr lang="it-IT" sz="2000" b="0" dirty="0">
                <a:solidFill>
                  <a:srgbClr val="FFFF00"/>
                </a:solidFill>
                <a:effectLst>
                  <a:outerShdw blurRad="38100" dist="38100" dir="2700000" algn="tl">
                    <a:srgbClr val="000000"/>
                  </a:outerShdw>
                </a:effectLst>
              </a:rPr>
              <a:t> to </a:t>
            </a:r>
            <a:r>
              <a:rPr lang="it-IT" sz="2000" b="0" i="1" dirty="0" err="1">
                <a:solidFill>
                  <a:srgbClr val="FFFF00"/>
                </a:solidFill>
                <a:effectLst>
                  <a:outerShdw blurRad="38100" dist="38100" dir="2700000" algn="tl">
                    <a:srgbClr val="000000"/>
                  </a:outerShdw>
                </a:effectLst>
              </a:rPr>
              <a:t>rounded</a:t>
            </a:r>
            <a:r>
              <a:rPr lang="it-IT" sz="2000" b="0" dirty="0">
                <a:solidFill>
                  <a:srgbClr val="FFFF00"/>
                </a:solidFill>
                <a:effectLst>
                  <a:outerShdw blurRad="38100" dist="38100" dir="2700000" algn="tl">
                    <a:srgbClr val="000000"/>
                  </a:outerShdw>
                </a:effectLst>
              </a:rPr>
              <a:t> </a:t>
            </a:r>
            <a:r>
              <a:rPr lang="it-IT" sz="2000" b="0" dirty="0" err="1">
                <a:solidFill>
                  <a:srgbClr val="FFFF00"/>
                </a:solidFill>
                <a:effectLst>
                  <a:outerShdw blurRad="38100" dist="38100" dir="2700000" algn="tl">
                    <a:srgbClr val="000000"/>
                  </a:outerShdw>
                </a:effectLst>
              </a:rPr>
              <a:t>shapes</a:t>
            </a:r>
            <a:endParaRPr lang="it-IT" sz="2000" b="0" i="1" dirty="0">
              <a:solidFill>
                <a:srgbClr val="FFFF00"/>
              </a:solidFill>
              <a:effectLst>
                <a:outerShdw blurRad="38100" dist="38100" dir="2700000" algn="tl">
                  <a:srgbClr val="000000"/>
                </a:outerShdw>
              </a:effectLst>
            </a:endParaRPr>
          </a:p>
        </p:txBody>
      </p:sp>
      <p:sp>
        <p:nvSpPr>
          <p:cNvPr id="14" name="CasellaDiTesto 13">
            <a:extLst>
              <a:ext uri="{FF2B5EF4-FFF2-40B4-BE49-F238E27FC236}">
                <a16:creationId xmlns:a16="http://schemas.microsoft.com/office/drawing/2014/main" id="{09CFE095-ADDC-AE47-AC3F-AA0B0A71DF9B}"/>
              </a:ext>
            </a:extLst>
          </p:cNvPr>
          <p:cNvSpPr txBox="1"/>
          <p:nvPr/>
        </p:nvSpPr>
        <p:spPr>
          <a:xfrm>
            <a:off x="3156001" y="4217990"/>
            <a:ext cx="998991" cy="246221"/>
          </a:xfrm>
          <a:prstGeom prst="rect">
            <a:avLst/>
          </a:prstGeom>
          <a:noFill/>
        </p:spPr>
        <p:txBody>
          <a:bodyPr wrap="none" rtlCol="0">
            <a:spAutoFit/>
          </a:bodyPr>
          <a:lstStyle/>
          <a:p>
            <a:r>
              <a:rPr lang="en-US" sz="1000" b="0" i="1" dirty="0">
                <a:solidFill>
                  <a:schemeClr val="bg1">
                    <a:lumMod val="50000"/>
                  </a:schemeClr>
                </a:solidFill>
              </a:rPr>
              <a:t>Vernon (2004)</a:t>
            </a:r>
          </a:p>
        </p:txBody>
      </p:sp>
      <p:sp>
        <p:nvSpPr>
          <p:cNvPr id="15" name="Rectangle 2">
            <a:extLst>
              <a:ext uri="{FF2B5EF4-FFF2-40B4-BE49-F238E27FC236}">
                <a16:creationId xmlns:a16="http://schemas.microsoft.com/office/drawing/2014/main" id="{A027A651-898B-4B45-85BD-CFD02E5D35DD}"/>
              </a:ext>
            </a:extLst>
          </p:cNvPr>
          <p:cNvSpPr>
            <a:spLocks noChangeArrowheads="1"/>
          </p:cNvSpPr>
          <p:nvPr/>
        </p:nvSpPr>
        <p:spPr bwMode="auto">
          <a:xfrm>
            <a:off x="1002687" y="4849757"/>
            <a:ext cx="7264750" cy="967574"/>
          </a:xfrm>
          <a:prstGeom prst="rect">
            <a:avLst/>
          </a:prstGeom>
          <a:noFill/>
          <a:ln w="9525">
            <a:solidFill>
              <a:schemeClr val="tx1"/>
            </a:solidFill>
            <a:miter lim="800000"/>
            <a:headEnd/>
            <a:tailEnd/>
          </a:ln>
          <a:effectLst/>
        </p:spPr>
        <p:txBody>
          <a:bodyPr wrap="square" lIns="92075" tIns="46038" rIns="92075" bIns="46038">
            <a:spAutoFit/>
          </a:bodyPr>
          <a:lstStyle/>
          <a:p>
            <a:pPr marL="263529" indent="-263529" algn="ctr" eaLnBrk="0" hangingPunct="0">
              <a:lnSpc>
                <a:spcPct val="90000"/>
              </a:lnSpc>
              <a:spcBef>
                <a:spcPct val="20000"/>
              </a:spcBef>
              <a:spcAft>
                <a:spcPts val="125"/>
              </a:spcAft>
              <a:buClr>
                <a:srgbClr val="66FF33"/>
              </a:buClr>
              <a:buSzPct val="50000"/>
              <a:defRPr/>
            </a:pPr>
            <a:r>
              <a:rPr lang="it-IT" b="0" i="1" dirty="0" err="1">
                <a:solidFill>
                  <a:schemeClr val="accent1">
                    <a:lumMod val="40000"/>
                    <a:lumOff val="60000"/>
                  </a:schemeClr>
                </a:solidFill>
                <a:effectLst>
                  <a:outerShdw blurRad="38100" dist="38100" dir="2700000" algn="tl">
                    <a:srgbClr val="000000"/>
                  </a:outerShdw>
                </a:effectLst>
              </a:rPr>
              <a:t>Basically</a:t>
            </a:r>
            <a:r>
              <a:rPr lang="it-IT" b="0" i="1" dirty="0">
                <a:solidFill>
                  <a:schemeClr val="accent1">
                    <a:lumMod val="40000"/>
                    <a:lumOff val="60000"/>
                  </a:schemeClr>
                </a:solidFill>
                <a:effectLst>
                  <a:outerShdw blurRad="38100" dist="38100" dir="2700000" algn="tl">
                    <a:srgbClr val="000000"/>
                  </a:outerShdw>
                </a:effectLst>
              </a:rPr>
              <a:t>, </a:t>
            </a:r>
            <a:r>
              <a:rPr lang="it-IT" b="0" i="1" dirty="0" err="1">
                <a:solidFill>
                  <a:schemeClr val="accent1">
                    <a:lumMod val="40000"/>
                    <a:lumOff val="60000"/>
                  </a:schemeClr>
                </a:solidFill>
                <a:effectLst>
                  <a:outerShdw blurRad="38100" dist="38100" dir="2700000" algn="tl">
                    <a:srgbClr val="000000"/>
                  </a:outerShdw>
                </a:effectLst>
              </a:rPr>
              <a:t>mineral</a:t>
            </a:r>
            <a:r>
              <a:rPr lang="it-IT" b="0" i="1" dirty="0">
                <a:solidFill>
                  <a:schemeClr val="accent1">
                    <a:lumMod val="40000"/>
                    <a:lumOff val="60000"/>
                  </a:schemeClr>
                </a:solidFill>
                <a:effectLst>
                  <a:outerShdw blurRad="38100" dist="38100" dir="2700000" algn="tl">
                    <a:srgbClr val="000000"/>
                  </a:outerShdw>
                </a:effectLst>
              </a:rPr>
              <a:t> </a:t>
            </a:r>
            <a:r>
              <a:rPr lang="it-IT" b="0" i="1" dirty="0" err="1">
                <a:solidFill>
                  <a:schemeClr val="accent1">
                    <a:lumMod val="40000"/>
                    <a:lumOff val="60000"/>
                  </a:schemeClr>
                </a:solidFill>
                <a:effectLst>
                  <a:outerShdw blurRad="38100" dist="38100" dir="2700000" algn="tl">
                    <a:srgbClr val="000000"/>
                  </a:outerShdw>
                </a:effectLst>
              </a:rPr>
              <a:t>inclusions</a:t>
            </a:r>
            <a:r>
              <a:rPr lang="it-IT" b="0" i="1" dirty="0">
                <a:solidFill>
                  <a:schemeClr val="accent1">
                    <a:lumMod val="40000"/>
                    <a:lumOff val="60000"/>
                  </a:schemeClr>
                </a:solidFill>
                <a:effectLst>
                  <a:outerShdw blurRad="38100" dist="38100" dir="2700000" algn="tl">
                    <a:srgbClr val="000000"/>
                  </a:outerShdw>
                </a:effectLst>
              </a:rPr>
              <a:t> are </a:t>
            </a:r>
            <a:r>
              <a:rPr lang="it-IT" b="0" i="1" dirty="0" err="1">
                <a:solidFill>
                  <a:schemeClr val="accent1">
                    <a:lumMod val="40000"/>
                    <a:lumOff val="60000"/>
                  </a:schemeClr>
                </a:solidFill>
                <a:effectLst>
                  <a:outerShdw blurRad="38100" dist="38100" dir="2700000" algn="tl">
                    <a:srgbClr val="000000"/>
                  </a:outerShdw>
                </a:effectLst>
              </a:rPr>
              <a:t>considered</a:t>
            </a:r>
            <a:r>
              <a:rPr lang="it-IT" b="0" i="1" dirty="0">
                <a:solidFill>
                  <a:schemeClr val="accent1">
                    <a:lumMod val="40000"/>
                    <a:lumOff val="60000"/>
                  </a:schemeClr>
                </a:solidFill>
                <a:effectLst>
                  <a:outerShdw blurRad="38100" dist="38100" dir="2700000" algn="tl">
                    <a:srgbClr val="000000"/>
                  </a:outerShdw>
                </a:effectLst>
              </a:rPr>
              <a:t> </a:t>
            </a:r>
          </a:p>
          <a:p>
            <a:pPr marL="263529" indent="-263529" algn="ctr" eaLnBrk="0" hangingPunct="0">
              <a:lnSpc>
                <a:spcPct val="90000"/>
              </a:lnSpc>
              <a:spcBef>
                <a:spcPct val="20000"/>
              </a:spcBef>
              <a:spcAft>
                <a:spcPts val="125"/>
              </a:spcAft>
              <a:buClr>
                <a:srgbClr val="66FF33"/>
              </a:buClr>
              <a:buSzPct val="50000"/>
              <a:defRPr/>
            </a:pPr>
            <a:r>
              <a:rPr lang="it-IT" b="0" i="1" dirty="0" err="1">
                <a:solidFill>
                  <a:schemeClr val="accent1">
                    <a:lumMod val="40000"/>
                    <a:lumOff val="60000"/>
                  </a:schemeClr>
                </a:solidFill>
                <a:effectLst>
                  <a:outerShdw blurRad="38100" dist="38100" dir="2700000" algn="tl">
                    <a:srgbClr val="000000"/>
                  </a:outerShdw>
                </a:effectLst>
              </a:rPr>
              <a:t>immutable</a:t>
            </a:r>
            <a:r>
              <a:rPr lang="it-IT" b="0" i="1" dirty="0">
                <a:solidFill>
                  <a:schemeClr val="accent1">
                    <a:lumMod val="40000"/>
                    <a:lumOff val="60000"/>
                  </a:schemeClr>
                </a:solidFill>
                <a:effectLst>
                  <a:outerShdw blurRad="38100" dist="38100" dir="2700000" algn="tl">
                    <a:srgbClr val="000000"/>
                  </a:outerShdw>
                </a:effectLst>
              </a:rPr>
              <a:t> </a:t>
            </a:r>
            <a:r>
              <a:rPr lang="it-IT" b="0" i="1" dirty="0" err="1">
                <a:solidFill>
                  <a:schemeClr val="accent1">
                    <a:lumMod val="40000"/>
                    <a:lumOff val="60000"/>
                  </a:schemeClr>
                </a:solidFill>
                <a:effectLst>
                  <a:outerShdw blurRad="38100" dist="38100" dir="2700000" algn="tl">
                    <a:srgbClr val="000000"/>
                  </a:outerShdw>
                </a:effectLst>
              </a:rPr>
              <a:t>objects</a:t>
            </a:r>
            <a:endParaRPr lang="it-IT" sz="2400" b="0" i="1" dirty="0">
              <a:solidFill>
                <a:schemeClr val="accent1">
                  <a:lumMod val="40000"/>
                  <a:lumOff val="60000"/>
                </a:schemeClr>
              </a:solidFill>
              <a:effectLst>
                <a:outerShdw blurRad="38100" dist="38100" dir="2700000" algn="tl">
                  <a:srgbClr val="000000"/>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asellaDiTesto 2"/>
          <p:cNvSpPr txBox="1">
            <a:spLocks noChangeArrowheads="1"/>
          </p:cNvSpPr>
          <p:nvPr/>
        </p:nvSpPr>
        <p:spPr bwMode="auto">
          <a:xfrm>
            <a:off x="-88900" y="4216400"/>
            <a:ext cx="184731" cy="523220"/>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endParaRPr lang="it-IT"/>
          </a:p>
        </p:txBody>
      </p:sp>
      <p:sp>
        <p:nvSpPr>
          <p:cNvPr id="7" name="Rectangle 3"/>
          <p:cNvSpPr>
            <a:spLocks noChangeArrowheads="1"/>
          </p:cNvSpPr>
          <p:nvPr/>
        </p:nvSpPr>
        <p:spPr bwMode="auto">
          <a:xfrm>
            <a:off x="433388" y="411163"/>
            <a:ext cx="8710612" cy="711200"/>
          </a:xfrm>
          <a:prstGeom prst="rect">
            <a:avLst/>
          </a:prstGeom>
          <a:noFill/>
          <a:ln w="9525">
            <a:noFill/>
            <a:miter lim="800000"/>
            <a:headEnd/>
            <a:tailEnd/>
          </a:ln>
          <a:effectLst/>
        </p:spPr>
        <p:txBody>
          <a:bodyPr lIns="92075" tIns="46038" rIns="92075" bIns="46038" anchor="ctr"/>
          <a:lstStyle/>
          <a:p>
            <a:pPr eaLnBrk="0" hangingPunct="0">
              <a:lnSpc>
                <a:spcPct val="70000"/>
              </a:lnSpc>
              <a:defRPr/>
            </a:pPr>
            <a:r>
              <a:rPr lang="it-IT" sz="4000" b="0" dirty="0">
                <a:effectLst>
                  <a:outerShdw blurRad="38100" dist="38100" dir="2700000" algn="tl">
                    <a:srgbClr val="000000"/>
                  </a:outerShdw>
                </a:effectLst>
              </a:rPr>
              <a:t>Do </a:t>
            </a:r>
            <a:r>
              <a:rPr lang="it-IT" sz="4000" b="0" dirty="0" err="1">
                <a:effectLst>
                  <a:outerShdw blurRad="38100" dist="38100" dir="2700000" algn="tl">
                    <a:srgbClr val="000000"/>
                  </a:outerShdw>
                </a:effectLst>
              </a:rPr>
              <a:t>mineral</a:t>
            </a:r>
            <a:r>
              <a:rPr lang="it-IT" sz="4000" b="0" dirty="0">
                <a:effectLst>
                  <a:outerShdw blurRad="38100" dist="38100" dir="2700000" algn="tl">
                    <a:srgbClr val="000000"/>
                  </a:outerShdw>
                </a:effectLst>
              </a:rPr>
              <a:t> </a:t>
            </a:r>
            <a:r>
              <a:rPr lang="it-IT" sz="4000" b="0" dirty="0" err="1">
                <a:effectLst>
                  <a:outerShdw blurRad="38100" dist="38100" dir="2700000" algn="tl">
                    <a:srgbClr val="000000"/>
                  </a:outerShdw>
                </a:effectLst>
              </a:rPr>
              <a:t>inclusions</a:t>
            </a:r>
            <a:r>
              <a:rPr lang="it-IT" sz="4000" b="0" dirty="0">
                <a:effectLst>
                  <a:outerShdw blurRad="38100" dist="38100" dir="2700000" algn="tl">
                    <a:srgbClr val="000000"/>
                  </a:outerShdw>
                </a:effectLst>
              </a:rPr>
              <a:t> </a:t>
            </a:r>
            <a:r>
              <a:rPr lang="it-IT" sz="4000" b="0" dirty="0" err="1">
                <a:effectLst>
                  <a:outerShdw blurRad="38100" dist="38100" dir="2700000" algn="tl">
                    <a:srgbClr val="000000"/>
                  </a:outerShdw>
                </a:effectLst>
              </a:rPr>
              <a:t>change</a:t>
            </a:r>
            <a:r>
              <a:rPr lang="it-IT" sz="4000" b="0" dirty="0">
                <a:effectLst>
                  <a:outerShdw blurRad="38100" dist="38100" dir="2700000" algn="tl">
                    <a:srgbClr val="000000"/>
                  </a:outerShdw>
                </a:effectLst>
              </a:rPr>
              <a:t> </a:t>
            </a:r>
            <a:r>
              <a:rPr lang="it-IT" sz="4000" b="0" dirty="0" err="1">
                <a:effectLst>
                  <a:outerShdw blurRad="38100" dist="38100" dir="2700000" algn="tl">
                    <a:srgbClr val="000000"/>
                  </a:outerShdw>
                </a:effectLst>
              </a:rPr>
              <a:t>shape</a:t>
            </a:r>
            <a:r>
              <a:rPr lang="it-IT" sz="4000" b="0" dirty="0">
                <a:effectLst>
                  <a:outerShdw blurRad="38100" dist="38100" dir="2700000" algn="tl">
                    <a:srgbClr val="000000"/>
                  </a:outerShdw>
                </a:effectLst>
              </a:rPr>
              <a:t>? </a:t>
            </a:r>
            <a:endParaRPr lang="it-IT" sz="3200" b="0" i="1" dirty="0">
              <a:effectLst>
                <a:outerShdw blurRad="38100" dist="38100" dir="2700000" algn="tl">
                  <a:srgbClr val="000000"/>
                </a:outerShdw>
              </a:effectLst>
            </a:endParaRPr>
          </a:p>
        </p:txBody>
      </p:sp>
      <p:sp>
        <p:nvSpPr>
          <p:cNvPr id="8" name="Rectangle 2"/>
          <p:cNvSpPr>
            <a:spLocks noChangeArrowheads="1"/>
          </p:cNvSpPr>
          <p:nvPr/>
        </p:nvSpPr>
        <p:spPr bwMode="auto">
          <a:xfrm>
            <a:off x="372065" y="1149157"/>
            <a:ext cx="6287109" cy="1533369"/>
          </a:xfrm>
          <a:prstGeom prst="rect">
            <a:avLst/>
          </a:prstGeom>
          <a:noFill/>
          <a:ln w="9525">
            <a:noFill/>
            <a:miter lim="800000"/>
            <a:headEnd/>
            <a:tailEnd/>
          </a:ln>
          <a:effectLst/>
        </p:spPr>
        <p:txBody>
          <a:bodyPr wrap="square" lIns="92075" tIns="46038" rIns="92075" bIns="46038">
            <a:spAutoFit/>
          </a:bodyPr>
          <a:lstStyle/>
          <a:p>
            <a:pPr marL="263529" indent="-263529" eaLnBrk="0" hangingPunct="0">
              <a:lnSpc>
                <a:spcPct val="90000"/>
              </a:lnSpc>
              <a:spcBef>
                <a:spcPct val="20000"/>
              </a:spcBef>
              <a:spcAft>
                <a:spcPts val="125"/>
              </a:spcAft>
              <a:buClr>
                <a:srgbClr val="66FF33"/>
              </a:buClr>
              <a:buSzPct val="50000"/>
              <a:defRPr/>
            </a:pPr>
            <a:r>
              <a:rPr lang="it-IT" sz="2400" b="0" dirty="0" err="1">
                <a:solidFill>
                  <a:srgbClr val="FFFF00"/>
                </a:solidFill>
                <a:effectLst>
                  <a:outerShdw blurRad="38100" dist="38100" dir="2700000" algn="tl">
                    <a:srgbClr val="000000"/>
                  </a:outerShdw>
                </a:effectLst>
              </a:rPr>
              <a:t>It</a:t>
            </a:r>
            <a:r>
              <a:rPr lang="it-IT" sz="2400" b="0" dirty="0">
                <a:solidFill>
                  <a:srgbClr val="FFFF00"/>
                </a:solidFill>
                <a:effectLst>
                  <a:outerShdw blurRad="38100" dist="38100" dir="2700000" algn="tl">
                    <a:srgbClr val="000000"/>
                  </a:outerShdw>
                </a:effectLst>
              </a:rPr>
              <a:t> </a:t>
            </a:r>
            <a:r>
              <a:rPr lang="it-IT" sz="2400" b="0" dirty="0" err="1">
                <a:solidFill>
                  <a:srgbClr val="FFFF00"/>
                </a:solidFill>
                <a:effectLst>
                  <a:outerShdw blurRad="38100" dist="38100" dir="2700000" algn="tl">
                    <a:srgbClr val="000000"/>
                  </a:outerShdw>
                </a:effectLst>
              </a:rPr>
              <a:t>has</a:t>
            </a:r>
            <a:r>
              <a:rPr lang="it-IT" sz="2400" b="0" dirty="0">
                <a:solidFill>
                  <a:srgbClr val="FFFF00"/>
                </a:solidFill>
                <a:effectLst>
                  <a:outerShdw blurRad="38100" dist="38100" dir="2700000" algn="tl">
                    <a:srgbClr val="000000"/>
                  </a:outerShdw>
                </a:effectLst>
              </a:rPr>
              <a:t> </a:t>
            </a:r>
            <a:r>
              <a:rPr lang="it-IT" sz="2400" b="0" dirty="0" err="1">
                <a:solidFill>
                  <a:srgbClr val="FFFF00"/>
                </a:solidFill>
                <a:effectLst>
                  <a:outerShdw blurRad="38100" dist="38100" dir="2700000" algn="tl">
                    <a:srgbClr val="000000"/>
                  </a:outerShdw>
                </a:effectLst>
              </a:rPr>
              <a:t>been</a:t>
            </a:r>
            <a:r>
              <a:rPr lang="it-IT" sz="2400" b="0" dirty="0">
                <a:solidFill>
                  <a:srgbClr val="FFFF00"/>
                </a:solidFill>
                <a:effectLst>
                  <a:outerShdw blurRad="38100" dist="38100" dir="2700000" algn="tl">
                    <a:srgbClr val="000000"/>
                  </a:outerShdw>
                </a:effectLst>
              </a:rPr>
              <a:t> long </a:t>
            </a:r>
            <a:r>
              <a:rPr lang="it-IT" sz="2400" b="0" dirty="0" err="1">
                <a:solidFill>
                  <a:srgbClr val="FFFF00"/>
                </a:solidFill>
                <a:effectLst>
                  <a:outerShdw blurRad="38100" dist="38100" dir="2700000" algn="tl">
                    <a:srgbClr val="000000"/>
                  </a:outerShdw>
                </a:effectLst>
              </a:rPr>
              <a:t>known</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that</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after</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being</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trapped</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fluid</a:t>
            </a:r>
            <a:r>
              <a:rPr lang="it-IT" sz="2000" b="0" dirty="0">
                <a:effectLst>
                  <a:outerShdw blurRad="38100" dist="38100" dir="2700000" algn="tl">
                    <a:srgbClr val="000000"/>
                  </a:outerShdw>
                </a:effectLst>
              </a:rPr>
              <a:t>/</a:t>
            </a:r>
            <a:r>
              <a:rPr lang="it-IT" sz="2000" b="0" dirty="0" err="1">
                <a:effectLst>
                  <a:outerShdw blurRad="38100" dist="38100" dir="2700000" algn="tl">
                    <a:srgbClr val="000000"/>
                  </a:outerShdw>
                </a:effectLst>
              </a:rPr>
              <a:t>melt</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inclusions</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change</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shape</a:t>
            </a:r>
            <a:r>
              <a:rPr lang="it-IT" sz="2000" b="0" dirty="0">
                <a:effectLst>
                  <a:outerShdw blurRad="38100" dist="38100" dir="2700000" algn="tl">
                    <a:srgbClr val="000000"/>
                  </a:outerShdw>
                </a:effectLst>
              </a:rPr>
              <a:t> with </a:t>
            </a:r>
            <a:r>
              <a:rPr lang="it-IT" sz="2000" b="0" i="1" dirty="0">
                <a:effectLst>
                  <a:outerShdw blurRad="38100" dist="38100" dir="2700000" algn="tl">
                    <a:srgbClr val="000000"/>
                  </a:outerShdw>
                </a:effectLst>
              </a:rPr>
              <a:t>T</a:t>
            </a:r>
            <a:r>
              <a:rPr lang="it-IT" sz="2000" b="0" dirty="0">
                <a:effectLst>
                  <a:outerShdw blurRad="38100" dist="38100" dir="2700000" algn="tl">
                    <a:srgbClr val="000000"/>
                  </a:outerShdw>
                </a:effectLst>
              </a:rPr>
              <a:t> and </a:t>
            </a:r>
            <a:r>
              <a:rPr lang="it-IT" sz="2000" b="0" i="1" dirty="0">
                <a:effectLst>
                  <a:outerShdw blurRad="38100" dist="38100" dir="2700000" algn="tl">
                    <a:srgbClr val="000000"/>
                  </a:outerShdw>
                </a:effectLst>
              </a:rPr>
              <a:t>t</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toward</a:t>
            </a:r>
            <a:r>
              <a:rPr lang="it-IT" sz="2000" b="0" dirty="0">
                <a:effectLst>
                  <a:outerShdw blurRad="38100" dist="38100" dir="2700000" algn="tl">
                    <a:srgbClr val="000000"/>
                  </a:outerShdw>
                </a:effectLst>
              </a:rPr>
              <a:t> a </a:t>
            </a:r>
            <a:r>
              <a:rPr lang="it-IT" sz="2000" b="0" dirty="0" err="1">
                <a:effectLst>
                  <a:outerShdw blurRad="38100" dist="38100" dir="2700000" algn="tl">
                    <a:srgbClr val="000000"/>
                  </a:outerShdw>
                </a:effectLst>
              </a:rPr>
              <a:t>faceted</a:t>
            </a:r>
            <a:r>
              <a:rPr lang="it-IT" sz="2000" b="0" dirty="0">
                <a:effectLst>
                  <a:outerShdw blurRad="38100" dist="38100" dir="2700000" algn="tl">
                    <a:srgbClr val="000000"/>
                  </a:outerShdw>
                </a:effectLst>
              </a:rPr>
              <a:t>, «</a:t>
            </a:r>
            <a:r>
              <a:rPr lang="it-IT" sz="2000" b="0" i="1" dirty="0">
                <a:effectLst>
                  <a:outerShdw blurRad="38100" dist="38100" dir="2700000" algn="tl">
                    <a:srgbClr val="000000"/>
                  </a:outerShdw>
                </a:effectLst>
              </a:rPr>
              <a:t>negative </a:t>
            </a:r>
            <a:r>
              <a:rPr lang="it-IT" sz="2000" b="0" i="1" dirty="0" err="1">
                <a:effectLst>
                  <a:outerShdw blurRad="38100" dist="38100" dir="2700000" algn="tl">
                    <a:srgbClr val="000000"/>
                  </a:outerShdw>
                </a:effectLst>
              </a:rPr>
              <a:t>crystal</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shape</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imposed</a:t>
            </a:r>
            <a:r>
              <a:rPr lang="it-IT" sz="2000" b="0" dirty="0">
                <a:effectLst>
                  <a:outerShdw blurRad="38100" dist="38100" dir="2700000" algn="tl">
                    <a:srgbClr val="000000"/>
                  </a:outerShdw>
                </a:effectLst>
              </a:rPr>
              <a:t> by the </a:t>
            </a:r>
            <a:r>
              <a:rPr lang="it-IT" sz="2000" b="0" dirty="0" err="1">
                <a:effectLst>
                  <a:outerShdw blurRad="38100" dist="38100" dir="2700000" algn="tl">
                    <a:srgbClr val="000000"/>
                  </a:outerShdw>
                </a:effectLst>
              </a:rPr>
              <a:t>host</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This</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is</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called</a:t>
            </a:r>
            <a:r>
              <a:rPr lang="it-IT" sz="2000" b="0" dirty="0">
                <a:effectLst>
                  <a:outerShdw blurRad="38100" dist="38100" dir="2700000" algn="tl">
                    <a:srgbClr val="000000"/>
                  </a:outerShdw>
                </a:effectLst>
              </a:rPr>
              <a:t> «</a:t>
            </a:r>
            <a:r>
              <a:rPr lang="it-IT" sz="2000" b="0" i="1" dirty="0" err="1">
                <a:effectLst>
                  <a:outerShdw blurRad="38100" dist="38100" dir="2700000" algn="tl">
                    <a:srgbClr val="000000"/>
                  </a:outerShdw>
                </a:effectLst>
              </a:rPr>
              <a:t>shape</a:t>
            </a:r>
            <a:r>
              <a:rPr lang="it-IT" sz="2000" b="0" i="1" dirty="0">
                <a:effectLst>
                  <a:outerShdw blurRad="38100" dist="38100" dir="2700000" algn="tl">
                    <a:srgbClr val="000000"/>
                  </a:outerShdw>
                </a:effectLst>
              </a:rPr>
              <a:t> </a:t>
            </a:r>
            <a:r>
              <a:rPr lang="it-IT" sz="2000" b="0" i="1" dirty="0" err="1">
                <a:effectLst>
                  <a:outerShdw blurRad="38100" dist="38100" dir="2700000" algn="tl">
                    <a:srgbClr val="000000"/>
                  </a:outerShdw>
                </a:effectLst>
              </a:rPr>
              <a:t>maturation</a:t>
            </a:r>
            <a:r>
              <a:rPr lang="it-IT" sz="2000" b="0" dirty="0">
                <a:effectLst>
                  <a:outerShdw blurRad="38100" dist="38100" dir="2700000" algn="tl">
                    <a:srgbClr val="000000"/>
                  </a:outerShdw>
                </a:effectLst>
              </a:rPr>
              <a:t>»</a:t>
            </a:r>
            <a:endParaRPr lang="it-IT" sz="2000" b="0" dirty="0">
              <a:solidFill>
                <a:srgbClr val="FFFF00"/>
              </a:solidFill>
              <a:effectLst>
                <a:outerShdw blurRad="38100" dist="38100" dir="2700000" algn="tl">
                  <a:srgbClr val="000000"/>
                </a:outerShdw>
              </a:effectLst>
            </a:endParaRPr>
          </a:p>
        </p:txBody>
      </p:sp>
      <p:pic>
        <p:nvPicPr>
          <p:cNvPr id="3" name="Immagine 2">
            <a:extLst>
              <a:ext uri="{FF2B5EF4-FFF2-40B4-BE49-F238E27FC236}">
                <a16:creationId xmlns:a16="http://schemas.microsoft.com/office/drawing/2014/main" id="{814B052A-3282-7A46-B794-13E6086FE3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6206" y="1204573"/>
            <a:ext cx="2327324" cy="2162941"/>
          </a:xfrm>
          <a:prstGeom prst="rect">
            <a:avLst/>
          </a:prstGeom>
        </p:spPr>
      </p:pic>
      <p:sp>
        <p:nvSpPr>
          <p:cNvPr id="6" name="CasellaDiTesto 5">
            <a:extLst>
              <a:ext uri="{FF2B5EF4-FFF2-40B4-BE49-F238E27FC236}">
                <a16:creationId xmlns:a16="http://schemas.microsoft.com/office/drawing/2014/main" id="{0627F3A7-9BE6-B143-BB85-8C782FABE037}"/>
              </a:ext>
            </a:extLst>
          </p:cNvPr>
          <p:cNvSpPr txBox="1"/>
          <p:nvPr/>
        </p:nvSpPr>
        <p:spPr>
          <a:xfrm>
            <a:off x="7807087" y="2155239"/>
            <a:ext cx="1077539" cy="246221"/>
          </a:xfrm>
          <a:prstGeom prst="rect">
            <a:avLst/>
          </a:prstGeom>
          <a:noFill/>
        </p:spPr>
        <p:txBody>
          <a:bodyPr wrap="none" rtlCol="0">
            <a:spAutoFit/>
          </a:bodyPr>
          <a:lstStyle/>
          <a:p>
            <a:r>
              <a:rPr lang="en-US" sz="1000" b="0" i="1" dirty="0" err="1">
                <a:solidFill>
                  <a:schemeClr val="bg1">
                    <a:lumMod val="50000"/>
                  </a:schemeClr>
                </a:solidFill>
              </a:rPr>
              <a:t>Roedder</a:t>
            </a:r>
            <a:r>
              <a:rPr lang="en-US" sz="1000" b="0" i="1" dirty="0">
                <a:solidFill>
                  <a:schemeClr val="bg1">
                    <a:lumMod val="50000"/>
                  </a:schemeClr>
                </a:solidFill>
              </a:rPr>
              <a:t> (1962)</a:t>
            </a:r>
          </a:p>
        </p:txBody>
      </p:sp>
      <p:pic>
        <p:nvPicPr>
          <p:cNvPr id="10" name="Immagine 9">
            <a:extLst>
              <a:ext uri="{FF2B5EF4-FFF2-40B4-BE49-F238E27FC236}">
                <a16:creationId xmlns:a16="http://schemas.microsoft.com/office/drawing/2014/main" id="{8B82D2E4-9253-1E46-8E8F-C0A5E6F146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065" y="3542929"/>
            <a:ext cx="3716633" cy="884027"/>
          </a:xfrm>
          <a:prstGeom prst="rect">
            <a:avLst/>
          </a:prstGeom>
        </p:spPr>
      </p:pic>
      <p:sp>
        <p:nvSpPr>
          <p:cNvPr id="13" name="Rectangle 2">
            <a:extLst>
              <a:ext uri="{FF2B5EF4-FFF2-40B4-BE49-F238E27FC236}">
                <a16:creationId xmlns:a16="http://schemas.microsoft.com/office/drawing/2014/main" id="{A955F0BD-AA08-F34E-B3DF-3B9CF60973FE}"/>
              </a:ext>
            </a:extLst>
          </p:cNvPr>
          <p:cNvSpPr>
            <a:spLocks noChangeArrowheads="1"/>
          </p:cNvSpPr>
          <p:nvPr/>
        </p:nvSpPr>
        <p:spPr bwMode="auto">
          <a:xfrm>
            <a:off x="3830832" y="3480450"/>
            <a:ext cx="5151492" cy="1256371"/>
          </a:xfrm>
          <a:prstGeom prst="rect">
            <a:avLst/>
          </a:prstGeom>
          <a:noFill/>
          <a:ln w="9525">
            <a:noFill/>
            <a:miter lim="800000"/>
            <a:headEnd/>
            <a:tailEnd/>
          </a:ln>
          <a:effectLst/>
        </p:spPr>
        <p:txBody>
          <a:bodyPr wrap="square" lIns="92075" tIns="46038" rIns="92075" bIns="46038">
            <a:spAutoFit/>
          </a:bodyPr>
          <a:lstStyle/>
          <a:p>
            <a:pPr marL="263529" indent="-263529" algn="r" eaLnBrk="0" hangingPunct="0">
              <a:lnSpc>
                <a:spcPct val="90000"/>
              </a:lnSpc>
              <a:spcBef>
                <a:spcPct val="20000"/>
              </a:spcBef>
              <a:spcAft>
                <a:spcPts val="125"/>
              </a:spcAft>
              <a:buClr>
                <a:srgbClr val="66FF33"/>
              </a:buClr>
              <a:buSzPct val="50000"/>
              <a:defRPr/>
            </a:pPr>
            <a:r>
              <a:rPr lang="it-IT" sz="2400" b="0" dirty="0">
                <a:solidFill>
                  <a:srgbClr val="FFFF00"/>
                </a:solidFill>
                <a:effectLst>
                  <a:outerShdw blurRad="38100" dist="38100" dir="2700000" algn="tl">
                    <a:srgbClr val="000000"/>
                  </a:outerShdw>
                </a:effectLst>
              </a:rPr>
              <a:t>For </a:t>
            </a:r>
            <a:r>
              <a:rPr lang="it-IT" sz="2400" b="0" dirty="0" err="1">
                <a:solidFill>
                  <a:srgbClr val="FFFF00"/>
                </a:solidFill>
                <a:effectLst>
                  <a:outerShdw blurRad="38100" dist="38100" dir="2700000" algn="tl">
                    <a:srgbClr val="000000"/>
                  </a:outerShdw>
                </a:effectLst>
              </a:rPr>
              <a:t>mineral</a:t>
            </a:r>
            <a:r>
              <a:rPr lang="it-IT" sz="2400" b="0" dirty="0">
                <a:solidFill>
                  <a:srgbClr val="FFFF00"/>
                </a:solidFill>
                <a:effectLst>
                  <a:outerShdw blurRad="38100" dist="38100" dir="2700000" algn="tl">
                    <a:srgbClr val="000000"/>
                  </a:outerShdw>
                </a:effectLst>
              </a:rPr>
              <a:t> (</a:t>
            </a:r>
            <a:r>
              <a:rPr lang="it-IT" sz="2400" b="0" dirty="0" err="1">
                <a:solidFill>
                  <a:srgbClr val="FFFF00"/>
                </a:solidFill>
                <a:effectLst>
                  <a:outerShdw blurRad="38100" dist="38100" dir="2700000" algn="tl">
                    <a:srgbClr val="000000"/>
                  </a:outerShdw>
                </a:effectLst>
              </a:rPr>
              <a:t>solid</a:t>
            </a:r>
            <a:r>
              <a:rPr lang="it-IT" sz="2400" b="0" dirty="0">
                <a:solidFill>
                  <a:srgbClr val="FFFF00"/>
                </a:solidFill>
                <a:effectLst>
                  <a:outerShdw blurRad="38100" dist="38100" dir="2700000" algn="tl">
                    <a:srgbClr val="000000"/>
                  </a:outerShdw>
                </a:effectLst>
              </a:rPr>
              <a:t>) </a:t>
            </a:r>
            <a:r>
              <a:rPr lang="it-IT" sz="2400" b="0" dirty="0" err="1">
                <a:solidFill>
                  <a:srgbClr val="FFFF00"/>
                </a:solidFill>
                <a:effectLst>
                  <a:outerShdw blurRad="38100" dist="38100" dir="2700000" algn="tl">
                    <a:srgbClr val="000000"/>
                  </a:outerShdw>
                </a:effectLst>
              </a:rPr>
              <a:t>inclusions</a:t>
            </a:r>
            <a:r>
              <a:rPr lang="it-IT" sz="2400" b="0" dirty="0">
                <a:solidFill>
                  <a:srgbClr val="FFFF00"/>
                </a:solidFill>
                <a:effectLst>
                  <a:outerShdw blurRad="38100" dist="38100" dir="2700000" algn="tl">
                    <a:srgbClr val="000000"/>
                  </a:outerShdw>
                </a:effectLst>
              </a:rPr>
              <a:t>,</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shape</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change</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has</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not</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been</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considered</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except</a:t>
            </a:r>
            <a:r>
              <a:rPr lang="it-IT" sz="2000" b="0" dirty="0">
                <a:effectLst>
                  <a:outerShdw blurRad="38100" dist="38100" dir="2700000" algn="tl">
                    <a:srgbClr val="000000"/>
                  </a:outerShdw>
                </a:effectLst>
              </a:rPr>
              <a:t> for rare </a:t>
            </a:r>
            <a:r>
              <a:rPr lang="it-IT" sz="2000" b="0" dirty="0" err="1">
                <a:effectLst>
                  <a:outerShdw blurRad="38100" dist="38100" dir="2700000" algn="tl">
                    <a:srgbClr val="000000"/>
                  </a:outerShdw>
                </a:effectLst>
              </a:rPr>
              <a:t>works</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which</a:t>
            </a:r>
            <a:r>
              <a:rPr lang="it-IT" sz="2000" b="0" dirty="0">
                <a:effectLst>
                  <a:outerShdw blurRad="38100" dist="38100" dir="2700000" algn="tl">
                    <a:srgbClr val="000000"/>
                  </a:outerShdw>
                </a:effectLst>
              </a:rPr>
              <a:t> propose </a:t>
            </a:r>
            <a:r>
              <a:rPr lang="it-IT" sz="2000" b="0" dirty="0" err="1">
                <a:effectLst>
                  <a:outerShdw blurRad="38100" dist="38100" dir="2700000" algn="tl">
                    <a:srgbClr val="000000"/>
                  </a:outerShdw>
                </a:effectLst>
              </a:rPr>
              <a:t>inclusions</a:t>
            </a:r>
            <a:r>
              <a:rPr lang="it-IT" sz="2000" b="0" dirty="0">
                <a:effectLst>
                  <a:outerShdw blurRad="38100" dist="38100" dir="2700000" algn="tl">
                    <a:srgbClr val="000000"/>
                  </a:outerShdw>
                </a:effectLst>
              </a:rPr>
              <a:t> to </a:t>
            </a:r>
            <a:r>
              <a:rPr lang="it-IT" sz="2000" b="0" dirty="0" err="1">
                <a:effectLst>
                  <a:outerShdw blurRad="38100" dist="38100" dir="2700000" algn="tl">
                    <a:srgbClr val="000000"/>
                  </a:outerShdw>
                </a:effectLst>
              </a:rPr>
              <a:t>tend</a:t>
            </a:r>
            <a:r>
              <a:rPr lang="it-IT" sz="2000" b="0" dirty="0">
                <a:effectLst>
                  <a:outerShdw blurRad="38100" dist="38100" dir="2700000" algn="tl">
                    <a:srgbClr val="000000"/>
                  </a:outerShdw>
                </a:effectLst>
              </a:rPr>
              <a:t> to </a:t>
            </a:r>
            <a:r>
              <a:rPr lang="it-IT" sz="2000" b="0" i="1" dirty="0" err="1">
                <a:effectLst>
                  <a:outerShdw blurRad="38100" dist="38100" dir="2700000" algn="tl">
                    <a:srgbClr val="000000"/>
                  </a:outerShdw>
                </a:effectLst>
              </a:rPr>
              <a:t>rounded</a:t>
            </a:r>
            <a:r>
              <a:rPr lang="it-IT" sz="2000" b="0" dirty="0">
                <a:effectLst>
                  <a:outerShdw blurRad="38100" dist="38100" dir="2700000" algn="tl">
                    <a:srgbClr val="000000"/>
                  </a:outerShdw>
                </a:effectLst>
              </a:rPr>
              <a:t> </a:t>
            </a:r>
            <a:r>
              <a:rPr lang="it-IT" sz="2000" b="0" dirty="0" err="1">
                <a:effectLst>
                  <a:outerShdw blurRad="38100" dist="38100" dir="2700000" algn="tl">
                    <a:srgbClr val="000000"/>
                  </a:outerShdw>
                </a:effectLst>
              </a:rPr>
              <a:t>shapes</a:t>
            </a:r>
            <a:endParaRPr lang="it-IT" sz="2000" b="0" i="1" dirty="0">
              <a:solidFill>
                <a:srgbClr val="FFFF00"/>
              </a:solidFill>
              <a:effectLst>
                <a:outerShdw blurRad="38100" dist="38100" dir="2700000" algn="tl">
                  <a:srgbClr val="000000"/>
                </a:outerShdw>
              </a:effectLst>
            </a:endParaRPr>
          </a:p>
        </p:txBody>
      </p:sp>
      <p:sp>
        <p:nvSpPr>
          <p:cNvPr id="14" name="CasellaDiTesto 13">
            <a:extLst>
              <a:ext uri="{FF2B5EF4-FFF2-40B4-BE49-F238E27FC236}">
                <a16:creationId xmlns:a16="http://schemas.microsoft.com/office/drawing/2014/main" id="{09CFE095-ADDC-AE47-AC3F-AA0B0A71DF9B}"/>
              </a:ext>
            </a:extLst>
          </p:cNvPr>
          <p:cNvSpPr txBox="1"/>
          <p:nvPr/>
        </p:nvSpPr>
        <p:spPr>
          <a:xfrm>
            <a:off x="3156001" y="4217990"/>
            <a:ext cx="998991" cy="246221"/>
          </a:xfrm>
          <a:prstGeom prst="rect">
            <a:avLst/>
          </a:prstGeom>
          <a:noFill/>
        </p:spPr>
        <p:txBody>
          <a:bodyPr wrap="none" rtlCol="0">
            <a:spAutoFit/>
          </a:bodyPr>
          <a:lstStyle/>
          <a:p>
            <a:r>
              <a:rPr lang="en-US" sz="1000" b="0" i="1" dirty="0">
                <a:solidFill>
                  <a:schemeClr val="bg1">
                    <a:lumMod val="50000"/>
                  </a:schemeClr>
                </a:solidFill>
              </a:rPr>
              <a:t>Vernon (2004)</a:t>
            </a:r>
          </a:p>
        </p:txBody>
      </p:sp>
      <p:sp>
        <p:nvSpPr>
          <p:cNvPr id="15" name="Rectangle 2">
            <a:extLst>
              <a:ext uri="{FF2B5EF4-FFF2-40B4-BE49-F238E27FC236}">
                <a16:creationId xmlns:a16="http://schemas.microsoft.com/office/drawing/2014/main" id="{A027A651-898B-4B45-85BD-CFD02E5D35DD}"/>
              </a:ext>
            </a:extLst>
          </p:cNvPr>
          <p:cNvSpPr>
            <a:spLocks noChangeArrowheads="1"/>
          </p:cNvSpPr>
          <p:nvPr/>
        </p:nvSpPr>
        <p:spPr bwMode="auto">
          <a:xfrm>
            <a:off x="1002687" y="4849757"/>
            <a:ext cx="7264750" cy="967574"/>
          </a:xfrm>
          <a:prstGeom prst="rect">
            <a:avLst/>
          </a:prstGeom>
          <a:noFill/>
          <a:ln w="9525">
            <a:noFill/>
            <a:miter lim="800000"/>
            <a:headEnd/>
            <a:tailEnd/>
          </a:ln>
          <a:effectLst/>
        </p:spPr>
        <p:txBody>
          <a:bodyPr wrap="square" lIns="92075" tIns="46038" rIns="92075" bIns="46038">
            <a:spAutoFit/>
          </a:bodyPr>
          <a:lstStyle/>
          <a:p>
            <a:pPr marL="263529" indent="-263529" algn="ctr" eaLnBrk="0" hangingPunct="0">
              <a:lnSpc>
                <a:spcPct val="90000"/>
              </a:lnSpc>
              <a:spcBef>
                <a:spcPct val="20000"/>
              </a:spcBef>
              <a:spcAft>
                <a:spcPts val="125"/>
              </a:spcAft>
              <a:buClr>
                <a:srgbClr val="66FF33"/>
              </a:buClr>
              <a:buSzPct val="50000"/>
              <a:defRPr/>
            </a:pPr>
            <a:r>
              <a:rPr lang="it-IT" b="0" i="1" dirty="0" err="1">
                <a:solidFill>
                  <a:schemeClr val="accent1">
                    <a:lumMod val="40000"/>
                    <a:lumOff val="60000"/>
                  </a:schemeClr>
                </a:solidFill>
                <a:effectLst>
                  <a:outerShdw blurRad="38100" dist="38100" dir="2700000" algn="tl">
                    <a:srgbClr val="000000"/>
                  </a:outerShdw>
                </a:effectLst>
              </a:rPr>
              <a:t>Basically</a:t>
            </a:r>
            <a:r>
              <a:rPr lang="it-IT" b="0" i="1" dirty="0">
                <a:solidFill>
                  <a:schemeClr val="accent1">
                    <a:lumMod val="40000"/>
                    <a:lumOff val="60000"/>
                  </a:schemeClr>
                </a:solidFill>
                <a:effectLst>
                  <a:outerShdw blurRad="38100" dist="38100" dir="2700000" algn="tl">
                    <a:srgbClr val="000000"/>
                  </a:outerShdw>
                </a:effectLst>
              </a:rPr>
              <a:t>, </a:t>
            </a:r>
            <a:r>
              <a:rPr lang="it-IT" b="0" i="1" dirty="0" err="1">
                <a:solidFill>
                  <a:schemeClr val="accent1">
                    <a:lumMod val="40000"/>
                    <a:lumOff val="60000"/>
                  </a:schemeClr>
                </a:solidFill>
                <a:effectLst>
                  <a:outerShdw blurRad="38100" dist="38100" dir="2700000" algn="tl">
                    <a:srgbClr val="000000"/>
                  </a:outerShdw>
                </a:effectLst>
              </a:rPr>
              <a:t>mineral</a:t>
            </a:r>
            <a:r>
              <a:rPr lang="it-IT" b="0" i="1" dirty="0">
                <a:solidFill>
                  <a:schemeClr val="accent1">
                    <a:lumMod val="40000"/>
                    <a:lumOff val="60000"/>
                  </a:schemeClr>
                </a:solidFill>
                <a:effectLst>
                  <a:outerShdw blurRad="38100" dist="38100" dir="2700000" algn="tl">
                    <a:srgbClr val="000000"/>
                  </a:outerShdw>
                </a:effectLst>
              </a:rPr>
              <a:t> </a:t>
            </a:r>
            <a:r>
              <a:rPr lang="it-IT" b="0" i="1" dirty="0" err="1">
                <a:solidFill>
                  <a:schemeClr val="accent1">
                    <a:lumMod val="40000"/>
                    <a:lumOff val="60000"/>
                  </a:schemeClr>
                </a:solidFill>
                <a:effectLst>
                  <a:outerShdw blurRad="38100" dist="38100" dir="2700000" algn="tl">
                    <a:srgbClr val="000000"/>
                  </a:outerShdw>
                </a:effectLst>
              </a:rPr>
              <a:t>inclusions</a:t>
            </a:r>
            <a:r>
              <a:rPr lang="it-IT" b="0" i="1" dirty="0">
                <a:solidFill>
                  <a:schemeClr val="accent1">
                    <a:lumMod val="40000"/>
                    <a:lumOff val="60000"/>
                  </a:schemeClr>
                </a:solidFill>
                <a:effectLst>
                  <a:outerShdw blurRad="38100" dist="38100" dir="2700000" algn="tl">
                    <a:srgbClr val="000000"/>
                  </a:outerShdw>
                </a:effectLst>
              </a:rPr>
              <a:t> are </a:t>
            </a:r>
            <a:r>
              <a:rPr lang="it-IT" b="0" i="1" dirty="0" err="1">
                <a:solidFill>
                  <a:schemeClr val="accent1">
                    <a:lumMod val="40000"/>
                    <a:lumOff val="60000"/>
                  </a:schemeClr>
                </a:solidFill>
                <a:effectLst>
                  <a:outerShdw blurRad="38100" dist="38100" dir="2700000" algn="tl">
                    <a:srgbClr val="000000"/>
                  </a:outerShdw>
                </a:effectLst>
              </a:rPr>
              <a:t>considered</a:t>
            </a:r>
            <a:r>
              <a:rPr lang="it-IT" b="0" i="1" dirty="0">
                <a:solidFill>
                  <a:schemeClr val="accent1">
                    <a:lumMod val="40000"/>
                    <a:lumOff val="60000"/>
                  </a:schemeClr>
                </a:solidFill>
                <a:effectLst>
                  <a:outerShdw blurRad="38100" dist="38100" dir="2700000" algn="tl">
                    <a:srgbClr val="000000"/>
                  </a:outerShdw>
                </a:effectLst>
              </a:rPr>
              <a:t> </a:t>
            </a:r>
          </a:p>
          <a:p>
            <a:pPr marL="263529" indent="-263529" algn="ctr" eaLnBrk="0" hangingPunct="0">
              <a:lnSpc>
                <a:spcPct val="90000"/>
              </a:lnSpc>
              <a:spcBef>
                <a:spcPct val="20000"/>
              </a:spcBef>
              <a:spcAft>
                <a:spcPts val="125"/>
              </a:spcAft>
              <a:buClr>
                <a:srgbClr val="66FF33"/>
              </a:buClr>
              <a:buSzPct val="50000"/>
              <a:defRPr/>
            </a:pPr>
            <a:r>
              <a:rPr lang="it-IT" b="0" i="1" dirty="0" err="1">
                <a:solidFill>
                  <a:schemeClr val="accent1">
                    <a:lumMod val="40000"/>
                    <a:lumOff val="60000"/>
                  </a:schemeClr>
                </a:solidFill>
                <a:effectLst>
                  <a:outerShdw blurRad="38100" dist="38100" dir="2700000" algn="tl">
                    <a:srgbClr val="000000"/>
                  </a:outerShdw>
                </a:effectLst>
              </a:rPr>
              <a:t>immutable</a:t>
            </a:r>
            <a:r>
              <a:rPr lang="it-IT" b="0" i="1" dirty="0">
                <a:solidFill>
                  <a:schemeClr val="accent1">
                    <a:lumMod val="40000"/>
                    <a:lumOff val="60000"/>
                  </a:schemeClr>
                </a:solidFill>
                <a:effectLst>
                  <a:outerShdw blurRad="38100" dist="38100" dir="2700000" algn="tl">
                    <a:srgbClr val="000000"/>
                  </a:outerShdw>
                </a:effectLst>
              </a:rPr>
              <a:t> </a:t>
            </a:r>
            <a:r>
              <a:rPr lang="it-IT" b="0" i="1" dirty="0" err="1">
                <a:solidFill>
                  <a:schemeClr val="accent1">
                    <a:lumMod val="40000"/>
                    <a:lumOff val="60000"/>
                  </a:schemeClr>
                </a:solidFill>
                <a:effectLst>
                  <a:outerShdw blurRad="38100" dist="38100" dir="2700000" algn="tl">
                    <a:srgbClr val="000000"/>
                  </a:outerShdw>
                </a:effectLst>
              </a:rPr>
              <a:t>objects</a:t>
            </a:r>
            <a:endParaRPr lang="it-IT" sz="2400" b="0" i="1" dirty="0">
              <a:solidFill>
                <a:schemeClr val="accent1">
                  <a:lumMod val="40000"/>
                  <a:lumOff val="60000"/>
                </a:schemeClr>
              </a:solidFill>
              <a:effectLst>
                <a:outerShdw blurRad="38100" dist="38100" dir="2700000" algn="tl">
                  <a:srgbClr val="000000"/>
                </a:outerShdw>
              </a:effectLst>
            </a:endParaRPr>
          </a:p>
        </p:txBody>
      </p:sp>
      <p:sp>
        <p:nvSpPr>
          <p:cNvPr id="11" name="Rectangle 2">
            <a:extLst>
              <a:ext uri="{FF2B5EF4-FFF2-40B4-BE49-F238E27FC236}">
                <a16:creationId xmlns:a16="http://schemas.microsoft.com/office/drawing/2014/main" id="{1CA10F96-36E3-4041-BFE5-6E258BC9A882}"/>
              </a:ext>
            </a:extLst>
          </p:cNvPr>
          <p:cNvSpPr>
            <a:spLocks noChangeArrowheads="1"/>
          </p:cNvSpPr>
          <p:nvPr/>
        </p:nvSpPr>
        <p:spPr bwMode="auto">
          <a:xfrm>
            <a:off x="2188254" y="6069113"/>
            <a:ext cx="4893616" cy="536173"/>
          </a:xfrm>
          <a:prstGeom prst="rect">
            <a:avLst/>
          </a:prstGeom>
          <a:solidFill>
            <a:srgbClr val="002060"/>
          </a:solidFill>
          <a:ln w="9525">
            <a:solidFill>
              <a:schemeClr val="tx1"/>
            </a:solidFill>
            <a:miter lim="800000"/>
            <a:headEnd/>
            <a:tailEnd/>
          </a:ln>
          <a:effectLst/>
        </p:spPr>
        <p:txBody>
          <a:bodyPr wrap="square" lIns="92075" tIns="46038" rIns="92075" bIns="46038">
            <a:spAutoFit/>
          </a:bodyPr>
          <a:lstStyle/>
          <a:p>
            <a:pPr marL="263529" indent="-263529" algn="ctr" eaLnBrk="0" hangingPunct="0">
              <a:lnSpc>
                <a:spcPct val="90000"/>
              </a:lnSpc>
              <a:spcBef>
                <a:spcPct val="20000"/>
              </a:spcBef>
              <a:spcAft>
                <a:spcPts val="125"/>
              </a:spcAft>
              <a:buClr>
                <a:srgbClr val="66FF33"/>
              </a:buClr>
              <a:buSzPct val="50000"/>
              <a:defRPr/>
            </a:pPr>
            <a:r>
              <a:rPr lang="it-IT" sz="3200" b="0" i="1" dirty="0" err="1">
                <a:solidFill>
                  <a:srgbClr val="FFFF00"/>
                </a:solidFill>
                <a:effectLst>
                  <a:outerShdw blurRad="38100" dist="38100" dir="2700000" algn="tl">
                    <a:srgbClr val="000000"/>
                  </a:outerShdw>
                </a:effectLst>
              </a:rPr>
              <a:t>We</a:t>
            </a:r>
            <a:r>
              <a:rPr lang="it-IT" sz="3200" b="0" i="1" dirty="0">
                <a:solidFill>
                  <a:srgbClr val="FFFF00"/>
                </a:solidFill>
                <a:effectLst>
                  <a:outerShdw blurRad="38100" dist="38100" dir="2700000" algn="tl">
                    <a:srgbClr val="000000"/>
                  </a:outerShdw>
                </a:effectLst>
              </a:rPr>
              <a:t> show </a:t>
            </a:r>
            <a:r>
              <a:rPr lang="it-IT" sz="3200" b="0" i="1" dirty="0" err="1">
                <a:solidFill>
                  <a:srgbClr val="FFFF00"/>
                </a:solidFill>
                <a:effectLst>
                  <a:outerShdw blurRad="38100" dist="38100" dir="2700000" algn="tl">
                    <a:srgbClr val="000000"/>
                  </a:outerShdw>
                </a:effectLst>
              </a:rPr>
              <a:t>it</a:t>
            </a:r>
            <a:r>
              <a:rPr lang="it-IT" sz="3200" b="0" i="1" dirty="0">
                <a:solidFill>
                  <a:srgbClr val="FFFF00"/>
                </a:solidFill>
                <a:effectLst>
                  <a:outerShdw blurRad="38100" dist="38100" dir="2700000" algn="tl">
                    <a:srgbClr val="000000"/>
                  </a:outerShdw>
                </a:effectLst>
              </a:rPr>
              <a:t> </a:t>
            </a:r>
            <a:r>
              <a:rPr lang="it-IT" sz="3200" b="0" i="1" dirty="0" err="1">
                <a:solidFill>
                  <a:srgbClr val="FFFF00"/>
                </a:solidFill>
                <a:effectLst>
                  <a:outerShdw blurRad="38100" dist="38100" dir="2700000" algn="tl">
                    <a:srgbClr val="000000"/>
                  </a:outerShdw>
                </a:effectLst>
              </a:rPr>
              <a:t>is</a:t>
            </a:r>
            <a:r>
              <a:rPr lang="it-IT" sz="3200" b="0" i="1" dirty="0">
                <a:solidFill>
                  <a:srgbClr val="FFFF00"/>
                </a:solidFill>
                <a:effectLst>
                  <a:outerShdw blurRad="38100" dist="38100" dir="2700000" algn="tl">
                    <a:srgbClr val="000000"/>
                  </a:outerShdw>
                </a:effectLst>
              </a:rPr>
              <a:t> </a:t>
            </a:r>
            <a:r>
              <a:rPr lang="it-IT" sz="3200" b="0" i="1" dirty="0" err="1">
                <a:solidFill>
                  <a:srgbClr val="FFFF00"/>
                </a:solidFill>
                <a:effectLst>
                  <a:outerShdw blurRad="38100" dist="38100" dir="2700000" algn="tl">
                    <a:srgbClr val="000000"/>
                  </a:outerShdw>
                </a:effectLst>
              </a:rPr>
              <a:t>not</a:t>
            </a:r>
            <a:r>
              <a:rPr lang="it-IT" sz="3200" b="0" i="1" dirty="0">
                <a:solidFill>
                  <a:srgbClr val="FFFF00"/>
                </a:solidFill>
                <a:effectLst>
                  <a:outerShdw blurRad="38100" dist="38100" dir="2700000" algn="tl">
                    <a:srgbClr val="000000"/>
                  </a:outerShdw>
                </a:effectLst>
              </a:rPr>
              <a:t> </a:t>
            </a:r>
            <a:r>
              <a:rPr lang="it-IT" sz="3200" b="0" i="1" dirty="0" err="1">
                <a:solidFill>
                  <a:srgbClr val="FFFF00"/>
                </a:solidFill>
                <a:effectLst>
                  <a:outerShdw blurRad="38100" dist="38100" dir="2700000" algn="tl">
                    <a:srgbClr val="000000"/>
                  </a:outerShdw>
                </a:effectLst>
              </a:rPr>
              <a:t>like</a:t>
            </a:r>
            <a:r>
              <a:rPr lang="it-IT" sz="3200" b="0" i="1" dirty="0">
                <a:solidFill>
                  <a:srgbClr val="FFFF00"/>
                </a:solidFill>
                <a:effectLst>
                  <a:outerShdw blurRad="38100" dist="38100" dir="2700000" algn="tl">
                    <a:srgbClr val="000000"/>
                  </a:outerShdw>
                </a:effectLst>
              </a:rPr>
              <a:t> </a:t>
            </a:r>
            <a:r>
              <a:rPr lang="it-IT" sz="3200" b="0" i="1" dirty="0" err="1">
                <a:solidFill>
                  <a:srgbClr val="FFFF00"/>
                </a:solidFill>
                <a:effectLst>
                  <a:outerShdw blurRad="38100" dist="38100" dir="2700000" algn="tl">
                    <a:srgbClr val="000000"/>
                  </a:outerShdw>
                </a:effectLst>
              </a:rPr>
              <a:t>that</a:t>
            </a:r>
            <a:endParaRPr lang="it-IT" sz="3200" b="0" i="1" dirty="0">
              <a:solidFill>
                <a:srgbClr val="FFFF00"/>
              </a:solidFill>
              <a:effectLst>
                <a:outerShdw blurRad="38100" dist="38100" dir="2700000" algn="tl">
                  <a:srgbClr val="000000"/>
                </a:outerShdw>
              </a:effectLst>
            </a:endParaRPr>
          </a:p>
        </p:txBody>
      </p:sp>
    </p:spTree>
    <p:extLst>
      <p:ext uri="{BB962C8B-B14F-4D97-AF65-F5344CB8AC3E}">
        <p14:creationId xmlns:p14="http://schemas.microsoft.com/office/powerpoint/2010/main" val="2018287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3A337A7-66E3-0445-ACF9-8C7E9A2CD10D}"/>
              </a:ext>
            </a:extLst>
          </p:cNvPr>
          <p:cNvSpPr>
            <a:spLocks noChangeArrowheads="1"/>
          </p:cNvSpPr>
          <p:nvPr/>
        </p:nvSpPr>
        <p:spPr bwMode="auto">
          <a:xfrm>
            <a:off x="433388" y="411163"/>
            <a:ext cx="8710612" cy="711200"/>
          </a:xfrm>
          <a:prstGeom prst="rect">
            <a:avLst/>
          </a:prstGeom>
          <a:noFill/>
          <a:ln w="9525">
            <a:noFill/>
            <a:miter lim="800000"/>
            <a:headEnd/>
            <a:tailEnd/>
          </a:ln>
          <a:effectLst/>
        </p:spPr>
        <p:txBody>
          <a:bodyPr lIns="92075" tIns="46038" rIns="92075" bIns="46038" anchor="ctr"/>
          <a:lstStyle/>
          <a:p>
            <a:pPr eaLnBrk="0" hangingPunct="0">
              <a:lnSpc>
                <a:spcPct val="70000"/>
              </a:lnSpc>
              <a:defRPr/>
            </a:pPr>
            <a:r>
              <a:rPr lang="it-IT" sz="4000" b="0" dirty="0" err="1">
                <a:effectLst>
                  <a:outerShdw blurRad="38100" dist="38100" dir="2700000" algn="tl">
                    <a:srgbClr val="000000"/>
                  </a:outerShdw>
                </a:effectLst>
              </a:rPr>
              <a:t>Samples</a:t>
            </a:r>
            <a:r>
              <a:rPr lang="it-IT" sz="4000" b="0" dirty="0">
                <a:effectLst>
                  <a:outerShdw blurRad="38100" dist="38100" dir="2700000" algn="tl">
                    <a:srgbClr val="000000"/>
                  </a:outerShdw>
                </a:effectLst>
              </a:rPr>
              <a:t> and </a:t>
            </a:r>
            <a:r>
              <a:rPr lang="it-IT" sz="4000" b="0" dirty="0" err="1">
                <a:effectLst>
                  <a:outerShdw blurRad="38100" dist="38100" dir="2700000" algn="tl">
                    <a:srgbClr val="000000"/>
                  </a:outerShdw>
                </a:effectLst>
              </a:rPr>
              <a:t>Methods</a:t>
            </a:r>
            <a:endParaRPr lang="it-IT" sz="3200" b="0" i="1" dirty="0">
              <a:effectLst>
                <a:outerShdw blurRad="38100" dist="38100" dir="2700000" algn="tl">
                  <a:srgbClr val="000000"/>
                </a:outerShdw>
              </a:effectLst>
            </a:endParaRPr>
          </a:p>
        </p:txBody>
      </p:sp>
      <p:sp>
        <p:nvSpPr>
          <p:cNvPr id="4" name="Rectangle 1027">
            <a:extLst>
              <a:ext uri="{FF2B5EF4-FFF2-40B4-BE49-F238E27FC236}">
                <a16:creationId xmlns:a16="http://schemas.microsoft.com/office/drawing/2014/main" id="{107B8AA8-0F87-1742-9DCC-9072733B137E}"/>
              </a:ext>
            </a:extLst>
          </p:cNvPr>
          <p:cNvSpPr txBox="1">
            <a:spLocks noChangeArrowheads="1"/>
          </p:cNvSpPr>
          <p:nvPr/>
        </p:nvSpPr>
        <p:spPr>
          <a:xfrm>
            <a:off x="425450" y="1397351"/>
            <a:ext cx="4712241" cy="2846461"/>
          </a:xfrm>
          <a:prstGeom prst="rect">
            <a:avLst/>
          </a:prstGeom>
        </p:spPr>
        <p:txBody>
          <a:bodyPr/>
          <a:lstStyle>
            <a:lvl1pPr marL="342905" indent="-342905" algn="l" rtl="0" eaLnBrk="0" fontAlgn="base" hangingPunct="0">
              <a:spcBef>
                <a:spcPct val="20000"/>
              </a:spcBef>
              <a:spcAft>
                <a:spcPct val="25000"/>
              </a:spcAft>
              <a:buClr>
                <a:srgbClr val="66FF33"/>
              </a:buClr>
              <a:buSzPct val="50000"/>
              <a:buFont typeface="Monotype Sorts" charset="0"/>
              <a:buChar char="l"/>
              <a:defRPr sz="2800">
                <a:solidFill>
                  <a:srgbClr val="FFFF00"/>
                </a:solidFill>
                <a:effectLst>
                  <a:outerShdw blurRad="38100" dist="38100" dir="2700000" algn="tl">
                    <a:srgbClr val="000000"/>
                  </a:outerShdw>
                </a:effectLst>
                <a:latin typeface="+mn-lt"/>
                <a:ea typeface="ＭＳ Ｐゴシック" charset="-128"/>
                <a:cs typeface="ＭＳ Ｐゴシック" charset="-128"/>
              </a:defRPr>
            </a:lvl1pPr>
            <a:lvl2pPr marL="742960" indent="-285754" algn="l" rtl="0" eaLnBrk="0" fontAlgn="base" hangingPunct="0">
              <a:spcBef>
                <a:spcPct val="0"/>
              </a:spcBef>
              <a:spcAft>
                <a:spcPct val="0"/>
              </a:spcAft>
              <a:buClr>
                <a:schemeClr val="folHlink"/>
              </a:buClr>
              <a:buSzPct val="50000"/>
              <a:buFont typeface="Monotype Sorts" charset="0"/>
              <a:buChar char="u"/>
              <a:defRPr sz="2400">
                <a:solidFill>
                  <a:srgbClr val="FF9933"/>
                </a:solidFill>
                <a:effectLst>
                  <a:outerShdw blurRad="38100" dist="38100" dir="2700000" algn="tl">
                    <a:srgbClr val="000000"/>
                  </a:outerShdw>
                </a:effectLst>
                <a:latin typeface="+mn-lt"/>
                <a:ea typeface="ＭＳ Ｐゴシック" pitchFamily="-105" charset="-128"/>
              </a:defRPr>
            </a:lvl2pPr>
            <a:lvl3pPr marL="1143014" indent="-228603" algn="l" rtl="0" eaLnBrk="0" fontAlgn="base" hangingPunct="0">
              <a:spcBef>
                <a:spcPct val="20000"/>
              </a:spcBef>
              <a:spcAft>
                <a:spcPct val="0"/>
              </a:spcAft>
              <a:buClr>
                <a:schemeClr val="tx2"/>
              </a:buClr>
              <a:buSzPct val="50000"/>
              <a:buFont typeface="Monotype Sorts" charset="0"/>
              <a:buChar char="F"/>
              <a:defRPr sz="2000">
                <a:solidFill>
                  <a:schemeClr val="tx2"/>
                </a:solidFill>
                <a:effectLst>
                  <a:outerShdw blurRad="38100" dist="38100" dir="2700000" algn="tl">
                    <a:srgbClr val="000000"/>
                  </a:outerShdw>
                </a:effectLst>
                <a:latin typeface="+mn-lt"/>
                <a:ea typeface="ＭＳ Ｐゴシック" pitchFamily="-105" charset="-128"/>
              </a:defRPr>
            </a:lvl3pPr>
            <a:lvl4pPr marL="1600220" indent="-228603" algn="l" rtl="0" eaLnBrk="0" fontAlgn="base" hangingPunct="0">
              <a:spcBef>
                <a:spcPct val="20000"/>
              </a:spcBef>
              <a:spcAft>
                <a:spcPct val="0"/>
              </a:spcAft>
              <a:buClr>
                <a:schemeClr val="accent2"/>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4pPr>
            <a:lvl5pPr marL="2057426"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5pPr>
            <a:lvl6pPr marL="2514631"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6pPr>
            <a:lvl7pPr marL="2971837"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7pPr>
            <a:lvl8pPr marL="3429043"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8pPr>
            <a:lvl9pPr marL="3886249"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9pPr>
          </a:lstStyle>
          <a:p>
            <a:pPr>
              <a:defRPr/>
            </a:pPr>
            <a:r>
              <a:rPr lang="it-IT" sz="2400" b="0" kern="0" dirty="0">
                <a:latin typeface="Helvetica" charset="0"/>
                <a:ea typeface="ＭＳ Ｐゴシック" charset="0"/>
                <a:cs typeface="ＭＳ Ｐゴシック" charset="0"/>
              </a:rPr>
              <a:t>5 </a:t>
            </a:r>
            <a:r>
              <a:rPr lang="it-IT" sz="2400" b="0" kern="0" dirty="0" err="1">
                <a:latin typeface="Helvetica" charset="0"/>
                <a:ea typeface="ＭＳ Ｐゴシック" charset="0"/>
                <a:cs typeface="ＭＳ Ｐゴシック" charset="0"/>
              </a:rPr>
              <a:t>Granulites</a:t>
            </a:r>
            <a:r>
              <a:rPr lang="it-IT" sz="2400" b="0" kern="0" dirty="0">
                <a:latin typeface="Helvetica" charset="0"/>
                <a:ea typeface="ＭＳ Ｐゴシック" charset="0"/>
                <a:cs typeface="ＭＳ Ｐゴシック" charset="0"/>
              </a:rPr>
              <a:t> (750 to 1000 ºC)</a:t>
            </a:r>
          </a:p>
          <a:p>
            <a:pPr>
              <a:defRPr/>
            </a:pPr>
            <a:r>
              <a:rPr lang="it-IT" sz="2400" b="0" kern="0" dirty="0">
                <a:latin typeface="Helvetica" charset="0"/>
                <a:ea typeface="ＭＳ Ｐゴシック" charset="0"/>
                <a:cs typeface="ＭＳ Ｐゴシック" charset="0"/>
              </a:rPr>
              <a:t>2 </a:t>
            </a:r>
            <a:r>
              <a:rPr lang="it-IT" sz="2400" b="0" kern="0" dirty="0" err="1">
                <a:latin typeface="Helvetica" charset="0"/>
                <a:ea typeface="ＭＳ Ｐゴシック" charset="0"/>
                <a:cs typeface="ＭＳ Ｐゴシック" charset="0"/>
              </a:rPr>
              <a:t>Metapelites</a:t>
            </a:r>
            <a:r>
              <a:rPr lang="it-IT" sz="2400" b="0" kern="0" dirty="0">
                <a:latin typeface="Helvetica" charset="0"/>
                <a:ea typeface="ＭＳ Ｐゴシック" charset="0"/>
                <a:cs typeface="ＭＳ Ｐゴシック" charset="0"/>
              </a:rPr>
              <a:t> (450 &amp; 550 ºC)</a:t>
            </a:r>
          </a:p>
          <a:p>
            <a:pPr>
              <a:defRPr/>
            </a:pPr>
            <a:r>
              <a:rPr lang="it-IT" sz="2400" b="0" kern="0" dirty="0" err="1">
                <a:latin typeface="Helvetica" charset="0"/>
                <a:ea typeface="ＭＳ Ｐゴシック" charset="0"/>
                <a:cs typeface="ＭＳ Ｐゴシック" charset="0"/>
              </a:rPr>
              <a:t>Cores</a:t>
            </a:r>
            <a:r>
              <a:rPr lang="it-IT" sz="2400" b="0" kern="0" dirty="0">
                <a:latin typeface="Helvetica" charset="0"/>
                <a:ea typeface="ＭＳ Ｐゴシック" charset="0"/>
                <a:cs typeface="ＭＳ Ｐゴシック" charset="0"/>
              </a:rPr>
              <a:t> of </a:t>
            </a:r>
            <a:r>
              <a:rPr lang="it-IT" sz="2400" b="0" kern="0" dirty="0" err="1">
                <a:latin typeface="Helvetica" charset="0"/>
                <a:ea typeface="ＭＳ Ｐゴシック" charset="0"/>
                <a:cs typeface="ＭＳ Ｐゴシック" charset="0"/>
              </a:rPr>
              <a:t>Grt</a:t>
            </a:r>
            <a:r>
              <a:rPr lang="it-IT" sz="2400" b="0" kern="0" dirty="0">
                <a:latin typeface="Helvetica" charset="0"/>
                <a:ea typeface="ＭＳ Ｐゴシック" charset="0"/>
                <a:cs typeface="ＭＳ Ｐゴシック" charset="0"/>
              </a:rPr>
              <a:t> with </a:t>
            </a:r>
            <a:r>
              <a:rPr lang="it-IT" sz="2400" b="0" kern="0" dirty="0" err="1">
                <a:latin typeface="Helvetica" charset="0"/>
                <a:ea typeface="ＭＳ Ｐゴシック" charset="0"/>
                <a:cs typeface="ＭＳ Ｐゴシック" charset="0"/>
              </a:rPr>
              <a:t>Qz</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inclusions</a:t>
            </a:r>
            <a:endParaRPr lang="it-IT" sz="2400" b="0" kern="0" dirty="0">
              <a:latin typeface="Helvetica" charset="0"/>
              <a:ea typeface="ＭＳ Ｐゴシック" charset="0"/>
              <a:cs typeface="ＭＳ Ｐゴシック" charset="0"/>
            </a:endParaRPr>
          </a:p>
          <a:p>
            <a:pPr>
              <a:defRPr/>
            </a:pPr>
            <a:r>
              <a:rPr lang="it-IT" sz="2400" b="0" kern="0" dirty="0">
                <a:latin typeface="Helvetica" charset="0"/>
                <a:ea typeface="ＭＳ Ｐゴシック" charset="0"/>
                <a:cs typeface="ＭＳ Ｐゴシック" charset="0"/>
              </a:rPr>
              <a:t>Optical </a:t>
            </a:r>
            <a:r>
              <a:rPr lang="it-IT" sz="2400" b="0" kern="0" dirty="0" err="1">
                <a:latin typeface="Helvetica" charset="0"/>
                <a:ea typeface="ＭＳ Ｐゴシック" charset="0"/>
                <a:cs typeface="ＭＳ Ｐゴシック" charset="0"/>
              </a:rPr>
              <a:t>microscopy</a:t>
            </a:r>
            <a:r>
              <a:rPr lang="it-IT" sz="2400" b="0" kern="0" dirty="0">
                <a:latin typeface="Helvetica" charset="0"/>
                <a:ea typeface="ＭＳ Ｐゴシック" charset="0"/>
                <a:cs typeface="ＭＳ Ｐゴシック" charset="0"/>
              </a:rPr>
              <a:t>, BSEM, SRXTM and 3D volume </a:t>
            </a:r>
            <a:r>
              <a:rPr lang="it-IT" sz="2400" b="0" kern="0" dirty="0" err="1">
                <a:latin typeface="Helvetica" charset="0"/>
                <a:ea typeface="ＭＳ Ｐゴシック" charset="0"/>
                <a:cs typeface="ＭＳ Ｐゴシック" charset="0"/>
              </a:rPr>
              <a:t>reconstruction</a:t>
            </a:r>
            <a:r>
              <a:rPr lang="it-IT" sz="2400" b="0" kern="0" dirty="0">
                <a:latin typeface="Helvetica" charset="0"/>
                <a:ea typeface="ＭＳ Ｐゴシック" charset="0"/>
                <a:cs typeface="ＭＳ Ｐゴシック" charset="0"/>
              </a:rPr>
              <a:t>, XRD, EBSD, micro-</a:t>
            </a:r>
            <a:r>
              <a:rPr lang="it-IT" sz="2400" b="0" kern="0" dirty="0" err="1">
                <a:latin typeface="Helvetica" charset="0"/>
                <a:ea typeface="ＭＳ Ｐゴシック" charset="0"/>
                <a:cs typeface="ＭＳ Ｐゴシック" charset="0"/>
              </a:rPr>
              <a:t>Raman</a:t>
            </a:r>
            <a:r>
              <a:rPr lang="it-IT" sz="2400" b="0" kern="0" dirty="0">
                <a:latin typeface="Helvetica" charset="0"/>
                <a:ea typeface="ＭＳ Ｐゴシック" charset="0"/>
                <a:cs typeface="ＭＳ Ｐゴシック" charset="0"/>
              </a:rPr>
              <a:t>, FIB-SEM </a:t>
            </a:r>
            <a:r>
              <a:rPr lang="it-IT" sz="2400" b="0" kern="0" dirty="0" err="1">
                <a:latin typeface="Helvetica" charset="0"/>
                <a:ea typeface="ＭＳ Ｐゴシック" charset="0"/>
                <a:cs typeface="ＭＳ Ｐゴシック" charset="0"/>
              </a:rPr>
              <a:t>slicing</a:t>
            </a:r>
            <a:endParaRPr lang="it-IT" sz="2400" b="0" kern="0" dirty="0">
              <a:latin typeface="Helvetica" charset="0"/>
              <a:ea typeface="ＭＳ Ｐゴシック" charset="0"/>
              <a:cs typeface="ＭＳ Ｐゴシック" charset="0"/>
            </a:endParaRPr>
          </a:p>
        </p:txBody>
      </p:sp>
      <p:sp>
        <p:nvSpPr>
          <p:cNvPr id="5" name="CasellaDiTesto 4">
            <a:extLst>
              <a:ext uri="{FF2B5EF4-FFF2-40B4-BE49-F238E27FC236}">
                <a16:creationId xmlns:a16="http://schemas.microsoft.com/office/drawing/2014/main" id="{72AEC632-A296-5240-8D2D-7C3EEBADF216}"/>
              </a:ext>
            </a:extLst>
          </p:cNvPr>
          <p:cNvSpPr txBox="1"/>
          <p:nvPr/>
        </p:nvSpPr>
        <p:spPr>
          <a:xfrm>
            <a:off x="6947210" y="1906859"/>
            <a:ext cx="184731" cy="523220"/>
          </a:xfrm>
          <a:prstGeom prst="rect">
            <a:avLst/>
          </a:prstGeom>
          <a:noFill/>
        </p:spPr>
        <p:txBody>
          <a:bodyPr wrap="none" rtlCol="0">
            <a:spAutoFit/>
          </a:bodyPr>
          <a:lstStyle/>
          <a:p>
            <a:endParaRPr lang="it-IT" dirty="0"/>
          </a:p>
        </p:txBody>
      </p:sp>
      <p:pic>
        <p:nvPicPr>
          <p:cNvPr id="7" name="Immagine 6" descr="Immagine che contiene soffitto, interni, edificio, treno&#10;&#10;Descrizione generata automaticamente">
            <a:extLst>
              <a:ext uri="{FF2B5EF4-FFF2-40B4-BE49-F238E27FC236}">
                <a16:creationId xmlns:a16="http://schemas.microsoft.com/office/drawing/2014/main" id="{55519B76-7628-0949-8DBF-F21F0B8A6F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0276" y="4751755"/>
            <a:ext cx="5502728" cy="1614134"/>
          </a:xfrm>
          <a:prstGeom prst="rect">
            <a:avLst/>
          </a:prstGeom>
          <a:ln>
            <a:solidFill>
              <a:schemeClr val="tx1"/>
            </a:solidFill>
          </a:ln>
        </p:spPr>
      </p:pic>
      <p:pic>
        <p:nvPicPr>
          <p:cNvPr id="9" name="Immagine 8" descr="Immagine che contiene edificio, interni, treno, sedendo&#10;&#10;Descrizione generata automaticamente">
            <a:extLst>
              <a:ext uri="{FF2B5EF4-FFF2-40B4-BE49-F238E27FC236}">
                <a16:creationId xmlns:a16="http://schemas.microsoft.com/office/drawing/2014/main" id="{0136A0AD-8068-A54C-8001-E879C9F5A3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433" y="4818995"/>
            <a:ext cx="1443085" cy="1800000"/>
          </a:xfrm>
          <a:prstGeom prst="rect">
            <a:avLst/>
          </a:prstGeom>
          <a:ln>
            <a:solidFill>
              <a:schemeClr val="tx1"/>
            </a:solidFill>
          </a:ln>
        </p:spPr>
      </p:pic>
      <p:pic>
        <p:nvPicPr>
          <p:cNvPr id="11" name="Immagine 10" descr="Immagine che contiene elettronico, interni, fotocamera, blu&#10;&#10;Descrizione generata automaticamente">
            <a:extLst>
              <a:ext uri="{FF2B5EF4-FFF2-40B4-BE49-F238E27FC236}">
                <a16:creationId xmlns:a16="http://schemas.microsoft.com/office/drawing/2014/main" id="{65B059D1-FDEB-F543-B331-52760F7D8F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7962" y="4818995"/>
            <a:ext cx="1381281" cy="1800000"/>
          </a:xfrm>
          <a:prstGeom prst="rect">
            <a:avLst/>
          </a:prstGeom>
          <a:ln>
            <a:solidFill>
              <a:schemeClr val="tx1"/>
            </a:solidFill>
          </a:ln>
        </p:spPr>
      </p:pic>
      <p:pic>
        <p:nvPicPr>
          <p:cNvPr id="13" name="Immagine 12" descr="Immagine che contiene automobile, interni, treno, bianco&#10;&#10;Descrizione generata automaticamente">
            <a:extLst>
              <a:ext uri="{FF2B5EF4-FFF2-40B4-BE49-F238E27FC236}">
                <a16:creationId xmlns:a16="http://schemas.microsoft.com/office/drawing/2014/main" id="{FF9089F2-8E8C-494F-AF32-8B78C35FF59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68886" y="170213"/>
            <a:ext cx="2030357" cy="2030358"/>
          </a:xfrm>
          <a:prstGeom prst="rect">
            <a:avLst/>
          </a:prstGeom>
          <a:ln>
            <a:solidFill>
              <a:schemeClr val="tx1"/>
            </a:solidFill>
          </a:ln>
        </p:spPr>
      </p:pic>
      <p:pic>
        <p:nvPicPr>
          <p:cNvPr id="15" name="Immagine 14" descr="Immagine che contiene esterni, neve, albero, coperto&#10;&#10;Descrizione generata automaticamente">
            <a:extLst>
              <a:ext uri="{FF2B5EF4-FFF2-40B4-BE49-F238E27FC236}">
                <a16:creationId xmlns:a16="http://schemas.microsoft.com/office/drawing/2014/main" id="{8FA9C1B7-58F8-7B4B-BB78-46C852D63E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4914667" y="2576639"/>
            <a:ext cx="2412000" cy="1806320"/>
          </a:xfrm>
          <a:prstGeom prst="rect">
            <a:avLst/>
          </a:prstGeom>
          <a:ln>
            <a:solidFill>
              <a:schemeClr val="tx1"/>
            </a:solidFill>
          </a:ln>
        </p:spPr>
      </p:pic>
      <p:pic>
        <p:nvPicPr>
          <p:cNvPr id="17" name="Immagine 16" descr="Immagine che contiene colorato, colori, dipinto, ombrello&#10;&#10;Descrizione generata automaticamente">
            <a:extLst>
              <a:ext uri="{FF2B5EF4-FFF2-40B4-BE49-F238E27FC236}">
                <a16:creationId xmlns:a16="http://schemas.microsoft.com/office/drawing/2014/main" id="{665A0D13-3CF5-4F49-AE4F-3343793A9C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6795443" y="2581999"/>
            <a:ext cx="2412000" cy="1795600"/>
          </a:xfrm>
          <a:prstGeom prst="rect">
            <a:avLst/>
          </a:prstGeom>
          <a:ln>
            <a:solidFill>
              <a:schemeClr val="tx1"/>
            </a:solidFill>
          </a:ln>
        </p:spPr>
      </p:pic>
      <p:sp>
        <p:nvSpPr>
          <p:cNvPr id="12" name="CasellaDiTesto 11">
            <a:extLst>
              <a:ext uri="{FF2B5EF4-FFF2-40B4-BE49-F238E27FC236}">
                <a16:creationId xmlns:a16="http://schemas.microsoft.com/office/drawing/2014/main" id="{B58E8007-FD80-4443-A4E2-93943FD77F54}"/>
              </a:ext>
            </a:extLst>
          </p:cNvPr>
          <p:cNvSpPr txBox="1"/>
          <p:nvPr/>
        </p:nvSpPr>
        <p:spPr>
          <a:xfrm>
            <a:off x="7188057" y="135357"/>
            <a:ext cx="1436612" cy="246221"/>
          </a:xfrm>
          <a:prstGeom prst="rect">
            <a:avLst/>
          </a:prstGeom>
          <a:noFill/>
        </p:spPr>
        <p:txBody>
          <a:bodyPr wrap="none" rtlCol="0">
            <a:spAutoFit/>
          </a:bodyPr>
          <a:lstStyle/>
          <a:p>
            <a:r>
              <a:rPr lang="en-US" sz="1000" b="0" i="1" dirty="0"/>
              <a:t>FIB-SEM serial slicing</a:t>
            </a:r>
          </a:p>
        </p:txBody>
      </p:sp>
      <p:sp>
        <p:nvSpPr>
          <p:cNvPr id="16" name="CasellaDiTesto 15">
            <a:extLst>
              <a:ext uri="{FF2B5EF4-FFF2-40B4-BE49-F238E27FC236}">
                <a16:creationId xmlns:a16="http://schemas.microsoft.com/office/drawing/2014/main" id="{4B998B7C-33D4-D343-80F0-2D223FC66EFD}"/>
              </a:ext>
            </a:extLst>
          </p:cNvPr>
          <p:cNvSpPr txBox="1"/>
          <p:nvPr/>
        </p:nvSpPr>
        <p:spPr>
          <a:xfrm>
            <a:off x="5781179" y="4439578"/>
            <a:ext cx="1242648" cy="246221"/>
          </a:xfrm>
          <a:prstGeom prst="rect">
            <a:avLst/>
          </a:prstGeom>
          <a:solidFill>
            <a:schemeClr val="tx1"/>
          </a:solidFill>
        </p:spPr>
        <p:txBody>
          <a:bodyPr wrap="none" rtlCol="0">
            <a:spAutoFit/>
          </a:bodyPr>
          <a:lstStyle/>
          <a:p>
            <a:r>
              <a:rPr lang="en-US" sz="1000" b="0" i="1" dirty="0">
                <a:solidFill>
                  <a:schemeClr val="bg2"/>
                </a:solidFill>
              </a:rPr>
              <a:t>Granulite, Namibia</a:t>
            </a:r>
          </a:p>
        </p:txBody>
      </p:sp>
      <p:sp>
        <p:nvSpPr>
          <p:cNvPr id="19" name="CasellaDiTesto 18">
            <a:extLst>
              <a:ext uri="{FF2B5EF4-FFF2-40B4-BE49-F238E27FC236}">
                <a16:creationId xmlns:a16="http://schemas.microsoft.com/office/drawing/2014/main" id="{1F3B7EE8-D82F-FB46-876E-429FA95D541A}"/>
              </a:ext>
            </a:extLst>
          </p:cNvPr>
          <p:cNvSpPr txBox="1"/>
          <p:nvPr/>
        </p:nvSpPr>
        <p:spPr>
          <a:xfrm>
            <a:off x="7437690" y="4439578"/>
            <a:ext cx="1468672" cy="246221"/>
          </a:xfrm>
          <a:prstGeom prst="rect">
            <a:avLst/>
          </a:prstGeom>
          <a:solidFill>
            <a:schemeClr val="tx1"/>
          </a:solidFill>
        </p:spPr>
        <p:txBody>
          <a:bodyPr wrap="none" rtlCol="0">
            <a:spAutoFit/>
          </a:bodyPr>
          <a:lstStyle/>
          <a:p>
            <a:r>
              <a:rPr lang="en-US" sz="1000" b="0" i="1" dirty="0">
                <a:solidFill>
                  <a:schemeClr val="bg2"/>
                </a:solidFill>
              </a:rPr>
              <a:t>Schist, Tauern window</a:t>
            </a:r>
          </a:p>
        </p:txBody>
      </p:sp>
      <p:sp>
        <p:nvSpPr>
          <p:cNvPr id="20" name="CasellaDiTesto 19">
            <a:extLst>
              <a:ext uri="{FF2B5EF4-FFF2-40B4-BE49-F238E27FC236}">
                <a16:creationId xmlns:a16="http://schemas.microsoft.com/office/drawing/2014/main" id="{FFF11BDD-DCB6-684E-A960-86FB898723A4}"/>
              </a:ext>
            </a:extLst>
          </p:cNvPr>
          <p:cNvSpPr txBox="1"/>
          <p:nvPr/>
        </p:nvSpPr>
        <p:spPr>
          <a:xfrm>
            <a:off x="1761563" y="6384018"/>
            <a:ext cx="5695883" cy="246221"/>
          </a:xfrm>
          <a:prstGeom prst="rect">
            <a:avLst/>
          </a:prstGeom>
          <a:solidFill>
            <a:schemeClr val="tx1"/>
          </a:solidFill>
        </p:spPr>
        <p:txBody>
          <a:bodyPr wrap="square" rtlCol="0">
            <a:spAutoFit/>
          </a:bodyPr>
          <a:lstStyle/>
          <a:p>
            <a:r>
              <a:rPr lang="en-US" sz="1000" b="0" i="1" dirty="0">
                <a:solidFill>
                  <a:schemeClr val="bg2"/>
                </a:solidFill>
              </a:rPr>
              <a:t>The TOMCAT beamline at SLS Synchrotron, PSI, </a:t>
            </a:r>
            <a:r>
              <a:rPr lang="en-US" sz="1000" b="0" i="1" dirty="0" err="1">
                <a:solidFill>
                  <a:schemeClr val="bg2"/>
                </a:solidFill>
              </a:rPr>
              <a:t>Villigen</a:t>
            </a:r>
            <a:r>
              <a:rPr lang="en-US" sz="1000" b="0" i="1" dirty="0">
                <a:solidFill>
                  <a:schemeClr val="bg2"/>
                </a:solidFill>
              </a:rPr>
              <a:t> (CH), and one sample ready for SRXTM</a:t>
            </a:r>
          </a:p>
        </p:txBody>
      </p:sp>
    </p:spTree>
    <p:extLst>
      <p:ext uri="{BB962C8B-B14F-4D97-AF65-F5344CB8AC3E}">
        <p14:creationId xmlns:p14="http://schemas.microsoft.com/office/powerpoint/2010/main" val="4027517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98B163E-3875-1144-861D-D8B8F5895149}"/>
              </a:ext>
            </a:extLst>
          </p:cNvPr>
          <p:cNvSpPr>
            <a:spLocks noChangeArrowheads="1"/>
          </p:cNvSpPr>
          <p:nvPr/>
        </p:nvSpPr>
        <p:spPr bwMode="auto">
          <a:xfrm>
            <a:off x="433388" y="411163"/>
            <a:ext cx="8710612" cy="711200"/>
          </a:xfrm>
          <a:prstGeom prst="rect">
            <a:avLst/>
          </a:prstGeom>
          <a:noFill/>
          <a:ln w="9525">
            <a:noFill/>
            <a:miter lim="800000"/>
            <a:headEnd/>
            <a:tailEnd/>
          </a:ln>
          <a:effectLst/>
        </p:spPr>
        <p:txBody>
          <a:bodyPr lIns="92075" tIns="46038" rIns="92075" bIns="46038" anchor="ctr"/>
          <a:lstStyle/>
          <a:p>
            <a:pPr eaLnBrk="0" hangingPunct="0">
              <a:lnSpc>
                <a:spcPct val="70000"/>
              </a:lnSpc>
              <a:defRPr/>
            </a:pPr>
            <a:r>
              <a:rPr lang="it-IT" sz="4000" b="0" dirty="0" err="1">
                <a:effectLst>
                  <a:outerShdw blurRad="38100" dist="38100" dir="2700000" algn="tl">
                    <a:srgbClr val="000000"/>
                  </a:outerShdw>
                </a:effectLst>
              </a:rPr>
              <a:t>Results</a:t>
            </a:r>
            <a:r>
              <a:rPr lang="it-IT" sz="4000" b="0" dirty="0">
                <a:effectLst>
                  <a:outerShdw blurRad="38100" dist="38100" dir="2700000" algn="tl">
                    <a:srgbClr val="000000"/>
                  </a:outerShdw>
                </a:effectLst>
              </a:rPr>
              <a:t>: </a:t>
            </a:r>
            <a:r>
              <a:rPr lang="it-IT" sz="4000" b="0" dirty="0" err="1">
                <a:effectLst>
                  <a:outerShdw blurRad="38100" dist="38100" dir="2700000" algn="tl">
                    <a:srgbClr val="000000"/>
                  </a:outerShdw>
                </a:effectLst>
              </a:rPr>
              <a:t>shape</a:t>
            </a:r>
            <a:r>
              <a:rPr lang="it-IT" sz="4000" b="0" dirty="0">
                <a:effectLst>
                  <a:outerShdw blurRad="38100" dist="38100" dir="2700000" algn="tl">
                    <a:srgbClr val="000000"/>
                  </a:outerShdw>
                </a:effectLst>
              </a:rPr>
              <a:t> of high-</a:t>
            </a:r>
            <a:r>
              <a:rPr lang="it-IT" sz="4000" b="0" i="1" dirty="0">
                <a:effectLst>
                  <a:outerShdw blurRad="38100" dist="38100" dir="2700000" algn="tl">
                    <a:srgbClr val="000000"/>
                  </a:outerShdw>
                </a:effectLst>
              </a:rPr>
              <a:t>T</a:t>
            </a:r>
            <a:r>
              <a:rPr lang="it-IT" sz="4000" b="0" dirty="0">
                <a:effectLst>
                  <a:outerShdw blurRad="38100" dist="38100" dir="2700000" algn="tl">
                    <a:srgbClr val="000000"/>
                  </a:outerShdw>
                </a:effectLst>
              </a:rPr>
              <a:t> </a:t>
            </a:r>
            <a:r>
              <a:rPr lang="it-IT" sz="4000" b="0" dirty="0" err="1">
                <a:effectLst>
                  <a:outerShdw blurRad="38100" dist="38100" dir="2700000" algn="tl">
                    <a:srgbClr val="000000"/>
                  </a:outerShdw>
                </a:effectLst>
              </a:rPr>
              <a:t>inclusions</a:t>
            </a:r>
            <a:endParaRPr lang="it-IT" sz="3200" b="0" i="1" dirty="0">
              <a:effectLst>
                <a:outerShdw blurRad="38100" dist="38100" dir="2700000" algn="tl">
                  <a:srgbClr val="000000"/>
                </a:outerShdw>
              </a:effectLst>
            </a:endParaRPr>
          </a:p>
        </p:txBody>
      </p:sp>
      <p:pic>
        <p:nvPicPr>
          <p:cNvPr id="3" name="Movie1cutsmall">
            <a:hlinkClick r:id="" action="ppaction://media"/>
            <a:extLst>
              <a:ext uri="{FF2B5EF4-FFF2-40B4-BE49-F238E27FC236}">
                <a16:creationId xmlns:a16="http://schemas.microsoft.com/office/drawing/2014/main" id="{B93C2A6D-05F1-2645-8518-8C0859039B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65522" y="3187364"/>
            <a:ext cx="4833221" cy="3624916"/>
          </a:xfrm>
          <a:prstGeom prst="rect">
            <a:avLst/>
          </a:prstGeom>
          <a:ln>
            <a:solidFill>
              <a:schemeClr val="tx1"/>
            </a:solidFill>
          </a:ln>
        </p:spPr>
      </p:pic>
      <p:sp>
        <p:nvSpPr>
          <p:cNvPr id="4" name="Rectangle 1027">
            <a:extLst>
              <a:ext uri="{FF2B5EF4-FFF2-40B4-BE49-F238E27FC236}">
                <a16:creationId xmlns:a16="http://schemas.microsoft.com/office/drawing/2014/main" id="{8C99F77E-2DB3-B248-A280-788A76A5F97B}"/>
              </a:ext>
            </a:extLst>
          </p:cNvPr>
          <p:cNvSpPr txBox="1">
            <a:spLocks noChangeArrowheads="1"/>
          </p:cNvSpPr>
          <p:nvPr/>
        </p:nvSpPr>
        <p:spPr>
          <a:xfrm>
            <a:off x="425451" y="1334794"/>
            <a:ext cx="3913284" cy="2846461"/>
          </a:xfrm>
          <a:prstGeom prst="rect">
            <a:avLst/>
          </a:prstGeom>
        </p:spPr>
        <p:txBody>
          <a:bodyPr/>
          <a:lstStyle>
            <a:lvl1pPr marL="342905" indent="-342905" algn="l" rtl="0" eaLnBrk="0" fontAlgn="base" hangingPunct="0">
              <a:spcBef>
                <a:spcPct val="20000"/>
              </a:spcBef>
              <a:spcAft>
                <a:spcPct val="25000"/>
              </a:spcAft>
              <a:buClr>
                <a:srgbClr val="66FF33"/>
              </a:buClr>
              <a:buSzPct val="50000"/>
              <a:buFont typeface="Monotype Sorts" charset="0"/>
              <a:buChar char="l"/>
              <a:defRPr sz="2800">
                <a:solidFill>
                  <a:srgbClr val="FFFF00"/>
                </a:solidFill>
                <a:effectLst>
                  <a:outerShdw blurRad="38100" dist="38100" dir="2700000" algn="tl">
                    <a:srgbClr val="000000"/>
                  </a:outerShdw>
                </a:effectLst>
                <a:latin typeface="+mn-lt"/>
                <a:ea typeface="ＭＳ Ｐゴシック" charset="-128"/>
                <a:cs typeface="ＭＳ Ｐゴシック" charset="-128"/>
              </a:defRPr>
            </a:lvl1pPr>
            <a:lvl2pPr marL="742960" indent="-285754" algn="l" rtl="0" eaLnBrk="0" fontAlgn="base" hangingPunct="0">
              <a:spcBef>
                <a:spcPct val="0"/>
              </a:spcBef>
              <a:spcAft>
                <a:spcPct val="0"/>
              </a:spcAft>
              <a:buClr>
                <a:schemeClr val="folHlink"/>
              </a:buClr>
              <a:buSzPct val="50000"/>
              <a:buFont typeface="Monotype Sorts" charset="0"/>
              <a:buChar char="u"/>
              <a:defRPr sz="2400">
                <a:solidFill>
                  <a:srgbClr val="FF9933"/>
                </a:solidFill>
                <a:effectLst>
                  <a:outerShdw blurRad="38100" dist="38100" dir="2700000" algn="tl">
                    <a:srgbClr val="000000"/>
                  </a:outerShdw>
                </a:effectLst>
                <a:latin typeface="+mn-lt"/>
                <a:ea typeface="ＭＳ Ｐゴシック" pitchFamily="-105" charset="-128"/>
              </a:defRPr>
            </a:lvl2pPr>
            <a:lvl3pPr marL="1143014" indent="-228603" algn="l" rtl="0" eaLnBrk="0" fontAlgn="base" hangingPunct="0">
              <a:spcBef>
                <a:spcPct val="20000"/>
              </a:spcBef>
              <a:spcAft>
                <a:spcPct val="0"/>
              </a:spcAft>
              <a:buClr>
                <a:schemeClr val="tx2"/>
              </a:buClr>
              <a:buSzPct val="50000"/>
              <a:buFont typeface="Monotype Sorts" charset="0"/>
              <a:buChar char="F"/>
              <a:defRPr sz="2000">
                <a:solidFill>
                  <a:schemeClr val="tx2"/>
                </a:solidFill>
                <a:effectLst>
                  <a:outerShdw blurRad="38100" dist="38100" dir="2700000" algn="tl">
                    <a:srgbClr val="000000"/>
                  </a:outerShdw>
                </a:effectLst>
                <a:latin typeface="+mn-lt"/>
                <a:ea typeface="ＭＳ Ｐゴシック" pitchFamily="-105" charset="-128"/>
              </a:defRPr>
            </a:lvl3pPr>
            <a:lvl4pPr marL="1600220" indent="-228603" algn="l" rtl="0" eaLnBrk="0" fontAlgn="base" hangingPunct="0">
              <a:spcBef>
                <a:spcPct val="20000"/>
              </a:spcBef>
              <a:spcAft>
                <a:spcPct val="0"/>
              </a:spcAft>
              <a:buClr>
                <a:schemeClr val="accent2"/>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4pPr>
            <a:lvl5pPr marL="2057426"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5pPr>
            <a:lvl6pPr marL="2514631"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6pPr>
            <a:lvl7pPr marL="2971837"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7pPr>
            <a:lvl8pPr marL="3429043"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8pPr>
            <a:lvl9pPr marL="3886249"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9pPr>
          </a:lstStyle>
          <a:p>
            <a:pPr marL="184150" indent="-184150">
              <a:tabLst>
                <a:tab pos="174625" algn="l"/>
              </a:tabLst>
              <a:defRPr/>
            </a:pPr>
            <a:r>
              <a:rPr lang="it-IT" sz="2000" b="0" kern="0" dirty="0">
                <a:latin typeface="Helvetica" charset="0"/>
                <a:ea typeface="ＭＳ Ｐゴシック" charset="0"/>
                <a:cs typeface="ＭＳ Ｐゴシック" charset="0"/>
              </a:rPr>
              <a:t>In the </a:t>
            </a:r>
            <a:r>
              <a:rPr lang="it-IT" sz="2000" b="0" kern="0" dirty="0" err="1">
                <a:latin typeface="Helvetica" charset="0"/>
                <a:ea typeface="ＭＳ Ｐゴシック" charset="0"/>
                <a:cs typeface="ＭＳ Ｐゴシック" charset="0"/>
              </a:rPr>
              <a:t>granulites</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quartz</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inclusions</a:t>
            </a:r>
            <a:r>
              <a:rPr lang="it-IT" sz="2000" b="0" kern="0" dirty="0">
                <a:latin typeface="Helvetica" charset="0"/>
                <a:ea typeface="ＭＳ Ｐゴシック" charset="0"/>
                <a:cs typeface="ＭＳ Ｐゴシック" charset="0"/>
              </a:rPr>
              <a:t> are </a:t>
            </a:r>
            <a:r>
              <a:rPr lang="it-IT" sz="2000" b="0" kern="0" dirty="0" err="1">
                <a:latin typeface="Helvetica" charset="0"/>
                <a:ea typeface="ＭＳ Ｐゴシック" charset="0"/>
                <a:cs typeface="ＭＳ Ｐゴシック" charset="0"/>
              </a:rPr>
              <a:t>systematically</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polyhedral</a:t>
            </a:r>
            <a:r>
              <a:rPr lang="it-IT" sz="2000" b="0" kern="0" dirty="0">
                <a:latin typeface="Helvetica" charset="0"/>
                <a:ea typeface="ＭＳ Ｐゴシック" charset="0"/>
                <a:cs typeface="ＭＳ Ｐゴシック" charset="0"/>
              </a:rPr>
              <a:t> (</a:t>
            </a:r>
            <a:r>
              <a:rPr lang="it-IT" sz="1800" b="0" i="1" kern="0" dirty="0">
                <a:latin typeface="Helvetica" charset="0"/>
                <a:ea typeface="ＭＳ Ｐゴシック" charset="0"/>
                <a:cs typeface="ＭＳ Ｐゴシック" charset="0"/>
              </a:rPr>
              <a:t>click to </a:t>
            </a:r>
            <a:r>
              <a:rPr lang="it-IT" sz="1800" b="0" i="1" kern="0" dirty="0" err="1">
                <a:latin typeface="Helvetica" charset="0"/>
                <a:ea typeface="ＭＳ Ｐゴシック" charset="0"/>
                <a:cs typeface="ＭＳ Ｐゴシック" charset="0"/>
              </a:rPr>
              <a:t>run</a:t>
            </a:r>
            <a:r>
              <a:rPr lang="it-IT" sz="1800" b="0" i="1" kern="0" dirty="0">
                <a:latin typeface="Helvetica" charset="0"/>
                <a:ea typeface="ＭＳ Ｐゴシック" charset="0"/>
                <a:cs typeface="ＭＳ Ｐゴシック" charset="0"/>
              </a:rPr>
              <a:t> video</a:t>
            </a:r>
            <a:r>
              <a:rPr lang="it-IT" sz="2000" b="0" kern="0" dirty="0">
                <a:latin typeface="Helvetica" charset="0"/>
                <a:ea typeface="ＭＳ Ｐゴシック" charset="0"/>
                <a:cs typeface="ＭＳ Ｐゴシック" charset="0"/>
              </a:rPr>
              <a:t>)</a:t>
            </a:r>
          </a:p>
          <a:p>
            <a:pPr marL="184150" indent="-184150">
              <a:tabLst>
                <a:tab pos="174625" algn="l"/>
              </a:tabLst>
              <a:defRPr/>
            </a:pPr>
            <a:r>
              <a:rPr lang="it-IT" sz="2000" b="0" kern="0" dirty="0">
                <a:latin typeface="Helvetica" charset="0"/>
                <a:ea typeface="ＭＳ Ｐゴシック" charset="0"/>
                <a:cs typeface="ＭＳ Ｐゴシック" charset="0"/>
              </a:rPr>
              <a:t>Combination of </a:t>
            </a:r>
            <a:r>
              <a:rPr lang="it-IT" sz="2000" b="0" kern="0" dirty="0" err="1">
                <a:latin typeface="Helvetica" charset="0"/>
                <a:ea typeface="ＭＳ Ｐゴシック" charset="0"/>
                <a:cs typeface="ＭＳ Ｐゴシック" charset="0"/>
              </a:rPr>
              <a:t>dodecahedron</a:t>
            </a:r>
            <a:r>
              <a:rPr lang="it-IT" sz="2000" b="0" kern="0" dirty="0">
                <a:latin typeface="Helvetica" charset="0"/>
                <a:ea typeface="ＭＳ Ｐゴシック" charset="0"/>
                <a:cs typeface="ＭＳ Ｐゴシック" charset="0"/>
              </a:rPr>
              <a:t> and </a:t>
            </a:r>
            <a:r>
              <a:rPr lang="it-IT" sz="2000" b="0" kern="0" dirty="0" err="1">
                <a:latin typeface="Helvetica" charset="0"/>
                <a:ea typeface="ＭＳ Ｐゴシック" charset="0"/>
                <a:cs typeface="ＭＳ Ｐゴシック" charset="0"/>
              </a:rPr>
              <a:t>icositetrahedron</a:t>
            </a:r>
            <a:endParaRPr lang="it-IT" sz="2000" b="0" kern="0" dirty="0">
              <a:latin typeface="Helvetica" charset="0"/>
              <a:ea typeface="ＭＳ Ｐゴシック" charset="0"/>
              <a:cs typeface="ＭＳ Ｐゴシック" charset="0"/>
            </a:endParaRPr>
          </a:p>
          <a:p>
            <a:pPr marL="184150" indent="-184150">
              <a:tabLst>
                <a:tab pos="174625" algn="l"/>
              </a:tabLst>
              <a:defRPr/>
            </a:pPr>
            <a:r>
              <a:rPr lang="it-IT" sz="2000" b="0" kern="0" dirty="0">
                <a:latin typeface="Helvetica" charset="0"/>
                <a:ea typeface="ＭＳ Ｐゴシック" charset="0"/>
                <a:cs typeface="ＭＳ Ｐゴシック" charset="0"/>
              </a:rPr>
              <a:t>Common </a:t>
            </a:r>
            <a:r>
              <a:rPr lang="it-IT" sz="2000" b="0" kern="0" dirty="0" err="1">
                <a:latin typeface="Helvetica" charset="0"/>
                <a:ea typeface="ＭＳ Ｐゴシック" charset="0"/>
                <a:cs typeface="ＭＳ Ｐゴシック" charset="0"/>
              </a:rPr>
              <a:t>orientation</a:t>
            </a:r>
            <a:r>
              <a:rPr lang="it-IT" sz="2000" b="0" kern="0" dirty="0">
                <a:latin typeface="Helvetica" charset="0"/>
                <a:ea typeface="ＭＳ Ｐゴシック" charset="0"/>
                <a:cs typeface="ＭＳ Ｐゴシック" charset="0"/>
              </a:rPr>
              <a:t> of </a:t>
            </a:r>
            <a:r>
              <a:rPr lang="it-IT" sz="2000" b="0" kern="0" dirty="0" err="1">
                <a:latin typeface="Helvetica" charset="0"/>
                <a:ea typeface="ＭＳ Ｐゴシック" charset="0"/>
                <a:cs typeface="ＭＳ Ｐゴシック" charset="0"/>
              </a:rPr>
              <a:t>facets</a:t>
            </a:r>
            <a:r>
              <a:rPr lang="it-IT" sz="2000" b="0" kern="0" dirty="0">
                <a:latin typeface="Helvetica" charset="0"/>
                <a:ea typeface="ＭＳ Ｐゴシック" charset="0"/>
                <a:cs typeface="ＭＳ Ｐゴシック" charset="0"/>
              </a:rPr>
              <a:t> in </a:t>
            </a:r>
            <a:r>
              <a:rPr lang="it-IT" sz="2000" b="0" kern="0" dirty="0" err="1">
                <a:latin typeface="Helvetica" charset="0"/>
                <a:ea typeface="ＭＳ Ｐゴシック" charset="0"/>
                <a:cs typeface="ＭＳ Ｐゴシック" charset="0"/>
              </a:rPr>
              <a:t>inclusions</a:t>
            </a:r>
            <a:r>
              <a:rPr lang="it-IT" sz="2000" b="0" kern="0" dirty="0">
                <a:latin typeface="Helvetica" charset="0"/>
                <a:ea typeface="ＭＳ Ｐゴシック" charset="0"/>
                <a:cs typeface="ＭＳ Ｐゴシック" charset="0"/>
              </a:rPr>
              <a:t> of </a:t>
            </a:r>
            <a:r>
              <a:rPr lang="it-IT" sz="2000" b="0" kern="0" dirty="0" err="1">
                <a:latin typeface="Helvetica" charset="0"/>
                <a:ea typeface="ＭＳ Ｐゴシック" charset="0"/>
                <a:cs typeface="ＭＳ Ｐゴシック" charset="0"/>
              </a:rPr>
              <a:t>same</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garnet</a:t>
            </a:r>
            <a:r>
              <a:rPr lang="it-IT" sz="2000" b="0" kern="0" dirty="0">
                <a:latin typeface="Helvetica" charset="0"/>
                <a:ea typeface="ＭＳ Ｐゴシック" charset="0"/>
                <a:cs typeface="ＭＳ Ｐゴシック" charset="0"/>
              </a:rPr>
              <a:t> </a:t>
            </a:r>
          </a:p>
        </p:txBody>
      </p:sp>
      <p:pic>
        <p:nvPicPr>
          <p:cNvPr id="5" name="Immagine 4">
            <a:extLst>
              <a:ext uri="{FF2B5EF4-FFF2-40B4-BE49-F238E27FC236}">
                <a16:creationId xmlns:a16="http://schemas.microsoft.com/office/drawing/2014/main" id="{D311D02B-38DE-E04A-9AA3-E83C60F214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44612" y="1410861"/>
            <a:ext cx="2054970" cy="1800000"/>
          </a:xfrm>
          <a:prstGeom prst="rect">
            <a:avLst/>
          </a:prstGeom>
          <a:ln>
            <a:solidFill>
              <a:schemeClr val="tx1"/>
            </a:solidFill>
          </a:ln>
        </p:spPr>
      </p:pic>
      <p:pic>
        <p:nvPicPr>
          <p:cNvPr id="6" name="Immagine 5">
            <a:extLst>
              <a:ext uri="{FF2B5EF4-FFF2-40B4-BE49-F238E27FC236}">
                <a16:creationId xmlns:a16="http://schemas.microsoft.com/office/drawing/2014/main" id="{5185E0AB-D10F-8B45-A7D6-E61575F1DE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65522" y="1410861"/>
            <a:ext cx="2797378" cy="1800000"/>
          </a:xfrm>
          <a:prstGeom prst="rect">
            <a:avLst/>
          </a:prstGeom>
          <a:ln>
            <a:solidFill>
              <a:schemeClr val="tx1"/>
            </a:solidFill>
          </a:ln>
        </p:spPr>
      </p:pic>
      <p:pic>
        <p:nvPicPr>
          <p:cNvPr id="7" name="Immagine 6">
            <a:extLst>
              <a:ext uri="{FF2B5EF4-FFF2-40B4-BE49-F238E27FC236}">
                <a16:creationId xmlns:a16="http://schemas.microsoft.com/office/drawing/2014/main" id="{D811BCC4-A36E-934E-B1D5-AD55BE53B7D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2030" y="4252066"/>
            <a:ext cx="3754970" cy="2560214"/>
          </a:xfrm>
          <a:prstGeom prst="rect">
            <a:avLst/>
          </a:prstGeom>
          <a:ln>
            <a:solidFill>
              <a:schemeClr val="tx1"/>
            </a:solidFill>
          </a:ln>
        </p:spPr>
      </p:pic>
    </p:spTree>
    <p:extLst>
      <p:ext uri="{BB962C8B-B14F-4D97-AF65-F5344CB8AC3E}">
        <p14:creationId xmlns:p14="http://schemas.microsoft.com/office/powerpoint/2010/main" val="27769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98B163E-3875-1144-861D-D8B8F5895149}"/>
              </a:ext>
            </a:extLst>
          </p:cNvPr>
          <p:cNvSpPr>
            <a:spLocks noChangeArrowheads="1"/>
          </p:cNvSpPr>
          <p:nvPr/>
        </p:nvSpPr>
        <p:spPr bwMode="auto">
          <a:xfrm>
            <a:off x="433388" y="612331"/>
            <a:ext cx="8710612" cy="711200"/>
          </a:xfrm>
          <a:prstGeom prst="rect">
            <a:avLst/>
          </a:prstGeom>
          <a:noFill/>
          <a:ln w="9525">
            <a:noFill/>
            <a:miter lim="800000"/>
            <a:headEnd/>
            <a:tailEnd/>
          </a:ln>
          <a:effectLst/>
        </p:spPr>
        <p:txBody>
          <a:bodyPr lIns="92075" tIns="46038" rIns="92075" bIns="46038" anchor="ctr"/>
          <a:lstStyle/>
          <a:p>
            <a:pPr eaLnBrk="0" hangingPunct="0">
              <a:defRPr/>
            </a:pPr>
            <a:r>
              <a:rPr lang="it-IT" sz="4000" b="0" dirty="0" err="1">
                <a:effectLst>
                  <a:outerShdw blurRad="38100" dist="38100" dir="2700000" algn="tl">
                    <a:srgbClr val="000000"/>
                  </a:outerShdw>
                </a:effectLst>
              </a:rPr>
              <a:t>Crystallographic</a:t>
            </a:r>
            <a:r>
              <a:rPr lang="it-IT" sz="4000" b="0" dirty="0">
                <a:effectLst>
                  <a:outerShdw blurRad="38100" dist="38100" dir="2700000" algn="tl">
                    <a:srgbClr val="000000"/>
                  </a:outerShdw>
                </a:effectLst>
              </a:rPr>
              <a:t> </a:t>
            </a:r>
            <a:r>
              <a:rPr lang="it-IT" sz="4000" b="0" dirty="0" err="1">
                <a:effectLst>
                  <a:outerShdw blurRad="38100" dist="38100" dir="2700000" algn="tl">
                    <a:srgbClr val="000000"/>
                  </a:outerShdw>
                </a:effectLst>
              </a:rPr>
              <a:t>orientation</a:t>
            </a:r>
            <a:r>
              <a:rPr lang="it-IT" sz="4000" b="0" dirty="0">
                <a:effectLst>
                  <a:outerShdw blurRad="38100" dist="38100" dir="2700000" algn="tl">
                    <a:srgbClr val="000000"/>
                  </a:outerShdw>
                </a:effectLst>
              </a:rPr>
              <a:t> of high-</a:t>
            </a:r>
            <a:r>
              <a:rPr lang="it-IT" sz="4000" b="0" i="1" dirty="0">
                <a:effectLst>
                  <a:outerShdw blurRad="38100" dist="38100" dir="2700000" algn="tl">
                    <a:srgbClr val="000000"/>
                  </a:outerShdw>
                </a:effectLst>
              </a:rPr>
              <a:t>T</a:t>
            </a:r>
            <a:r>
              <a:rPr lang="it-IT" sz="4000" b="0" dirty="0">
                <a:effectLst>
                  <a:outerShdw blurRad="38100" dist="38100" dir="2700000" algn="tl">
                    <a:srgbClr val="000000"/>
                  </a:outerShdw>
                </a:effectLst>
              </a:rPr>
              <a:t> </a:t>
            </a:r>
            <a:r>
              <a:rPr lang="it-IT" sz="4000" b="0" dirty="0" err="1">
                <a:effectLst>
                  <a:outerShdw blurRad="38100" dist="38100" dir="2700000" algn="tl">
                    <a:srgbClr val="000000"/>
                  </a:outerShdw>
                </a:effectLst>
              </a:rPr>
              <a:t>inclusions</a:t>
            </a:r>
            <a:endParaRPr lang="it-IT" sz="3200" b="0" i="1" dirty="0">
              <a:effectLst>
                <a:outerShdw blurRad="38100" dist="38100" dir="2700000" algn="tl">
                  <a:srgbClr val="000000"/>
                </a:outerShdw>
              </a:effectLst>
            </a:endParaRPr>
          </a:p>
        </p:txBody>
      </p:sp>
      <p:pic>
        <p:nvPicPr>
          <p:cNvPr id="3" name="Immagine 2">
            <a:extLst>
              <a:ext uri="{FF2B5EF4-FFF2-40B4-BE49-F238E27FC236}">
                <a16:creationId xmlns:a16="http://schemas.microsoft.com/office/drawing/2014/main" id="{E28B050B-DC2B-0049-8905-FB63FCF4D504}"/>
              </a:ext>
            </a:extLst>
          </p:cNvPr>
          <p:cNvPicPr>
            <a:picLocks noChangeAspect="1"/>
          </p:cNvPicPr>
          <p:nvPr/>
        </p:nvPicPr>
        <p:blipFill>
          <a:blip r:embed="rId2"/>
          <a:stretch>
            <a:fillRect/>
          </a:stretch>
        </p:blipFill>
        <p:spPr>
          <a:xfrm rot="10800000">
            <a:off x="6404420" y="967931"/>
            <a:ext cx="2592000" cy="5132161"/>
          </a:xfrm>
          <a:prstGeom prst="rect">
            <a:avLst/>
          </a:prstGeom>
        </p:spPr>
      </p:pic>
      <p:pic>
        <p:nvPicPr>
          <p:cNvPr id="4" name="Immagine 3">
            <a:extLst>
              <a:ext uri="{FF2B5EF4-FFF2-40B4-BE49-F238E27FC236}">
                <a16:creationId xmlns:a16="http://schemas.microsoft.com/office/drawing/2014/main" id="{31EB7348-5A94-184D-8DD2-8DD30F6D5CF2}"/>
              </a:ext>
            </a:extLst>
          </p:cNvPr>
          <p:cNvPicPr>
            <a:picLocks noChangeAspect="1"/>
          </p:cNvPicPr>
          <p:nvPr/>
        </p:nvPicPr>
        <p:blipFill>
          <a:blip r:embed="rId3"/>
          <a:stretch>
            <a:fillRect/>
          </a:stretch>
        </p:blipFill>
        <p:spPr>
          <a:xfrm>
            <a:off x="433388" y="2082221"/>
            <a:ext cx="2163508" cy="4708812"/>
          </a:xfrm>
          <a:prstGeom prst="rect">
            <a:avLst/>
          </a:prstGeom>
        </p:spPr>
      </p:pic>
      <p:pic>
        <p:nvPicPr>
          <p:cNvPr id="5" name="Immagine 4">
            <a:extLst>
              <a:ext uri="{FF2B5EF4-FFF2-40B4-BE49-F238E27FC236}">
                <a16:creationId xmlns:a16="http://schemas.microsoft.com/office/drawing/2014/main" id="{6F98B033-A3DC-1B45-BDC3-2D8A51781F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2420" y="4257059"/>
            <a:ext cx="2556000" cy="2565907"/>
          </a:xfrm>
          <a:prstGeom prst="rect">
            <a:avLst/>
          </a:prstGeom>
        </p:spPr>
      </p:pic>
      <p:sp>
        <p:nvSpPr>
          <p:cNvPr id="6" name="Rectangle 1027">
            <a:extLst>
              <a:ext uri="{FF2B5EF4-FFF2-40B4-BE49-F238E27FC236}">
                <a16:creationId xmlns:a16="http://schemas.microsoft.com/office/drawing/2014/main" id="{8D0B6ECB-B683-9C40-81CC-B451A861C3E0}"/>
              </a:ext>
            </a:extLst>
          </p:cNvPr>
          <p:cNvSpPr txBox="1">
            <a:spLocks noChangeArrowheads="1"/>
          </p:cNvSpPr>
          <p:nvPr/>
        </p:nvSpPr>
        <p:spPr>
          <a:xfrm>
            <a:off x="2614896" y="1755418"/>
            <a:ext cx="3807524" cy="2846461"/>
          </a:xfrm>
          <a:prstGeom prst="rect">
            <a:avLst/>
          </a:prstGeom>
        </p:spPr>
        <p:txBody>
          <a:bodyPr/>
          <a:lstStyle>
            <a:lvl1pPr marL="342905" indent="-342905" algn="l" rtl="0" eaLnBrk="0" fontAlgn="base" hangingPunct="0">
              <a:spcBef>
                <a:spcPct val="20000"/>
              </a:spcBef>
              <a:spcAft>
                <a:spcPct val="25000"/>
              </a:spcAft>
              <a:buClr>
                <a:srgbClr val="66FF33"/>
              </a:buClr>
              <a:buSzPct val="50000"/>
              <a:buFont typeface="Monotype Sorts" charset="0"/>
              <a:buChar char="l"/>
              <a:defRPr sz="2800">
                <a:solidFill>
                  <a:srgbClr val="FFFF00"/>
                </a:solidFill>
                <a:effectLst>
                  <a:outerShdw blurRad="38100" dist="38100" dir="2700000" algn="tl">
                    <a:srgbClr val="000000"/>
                  </a:outerShdw>
                </a:effectLst>
                <a:latin typeface="+mn-lt"/>
                <a:ea typeface="ＭＳ Ｐゴシック" charset="-128"/>
                <a:cs typeface="ＭＳ Ｐゴシック" charset="-128"/>
              </a:defRPr>
            </a:lvl1pPr>
            <a:lvl2pPr marL="742960" indent="-285754" algn="l" rtl="0" eaLnBrk="0" fontAlgn="base" hangingPunct="0">
              <a:spcBef>
                <a:spcPct val="0"/>
              </a:spcBef>
              <a:spcAft>
                <a:spcPct val="0"/>
              </a:spcAft>
              <a:buClr>
                <a:schemeClr val="folHlink"/>
              </a:buClr>
              <a:buSzPct val="50000"/>
              <a:buFont typeface="Monotype Sorts" charset="0"/>
              <a:buChar char="u"/>
              <a:defRPr sz="2400">
                <a:solidFill>
                  <a:srgbClr val="FF9933"/>
                </a:solidFill>
                <a:effectLst>
                  <a:outerShdw blurRad="38100" dist="38100" dir="2700000" algn="tl">
                    <a:srgbClr val="000000"/>
                  </a:outerShdw>
                </a:effectLst>
                <a:latin typeface="+mn-lt"/>
                <a:ea typeface="ＭＳ Ｐゴシック" pitchFamily="-105" charset="-128"/>
              </a:defRPr>
            </a:lvl2pPr>
            <a:lvl3pPr marL="1143014" indent="-228603" algn="l" rtl="0" eaLnBrk="0" fontAlgn="base" hangingPunct="0">
              <a:spcBef>
                <a:spcPct val="20000"/>
              </a:spcBef>
              <a:spcAft>
                <a:spcPct val="0"/>
              </a:spcAft>
              <a:buClr>
                <a:schemeClr val="tx2"/>
              </a:buClr>
              <a:buSzPct val="50000"/>
              <a:buFont typeface="Monotype Sorts" charset="0"/>
              <a:buChar char="F"/>
              <a:defRPr sz="2000">
                <a:solidFill>
                  <a:schemeClr val="tx2"/>
                </a:solidFill>
                <a:effectLst>
                  <a:outerShdw blurRad="38100" dist="38100" dir="2700000" algn="tl">
                    <a:srgbClr val="000000"/>
                  </a:outerShdw>
                </a:effectLst>
                <a:latin typeface="+mn-lt"/>
                <a:ea typeface="ＭＳ Ｐゴシック" pitchFamily="-105" charset="-128"/>
              </a:defRPr>
            </a:lvl3pPr>
            <a:lvl4pPr marL="1600220" indent="-228603" algn="l" rtl="0" eaLnBrk="0" fontAlgn="base" hangingPunct="0">
              <a:spcBef>
                <a:spcPct val="20000"/>
              </a:spcBef>
              <a:spcAft>
                <a:spcPct val="0"/>
              </a:spcAft>
              <a:buClr>
                <a:schemeClr val="accent2"/>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4pPr>
            <a:lvl5pPr marL="2057426"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5pPr>
            <a:lvl6pPr marL="2514631"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6pPr>
            <a:lvl7pPr marL="2971837"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7pPr>
            <a:lvl8pPr marL="3429043"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8pPr>
            <a:lvl9pPr marL="3886249"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9pPr>
          </a:lstStyle>
          <a:p>
            <a:pPr marL="180975" indent="-180975">
              <a:defRPr/>
            </a:pPr>
            <a:r>
              <a:rPr lang="it-IT" sz="2000" b="0" kern="0" dirty="0">
                <a:latin typeface="Helvetica" charset="0"/>
                <a:ea typeface="ＭＳ Ｐゴシック" charset="0"/>
                <a:cs typeface="ＭＳ Ｐゴシック" charset="0"/>
              </a:rPr>
              <a:t>The </a:t>
            </a:r>
            <a:r>
              <a:rPr lang="it-IT" sz="2000" b="0" kern="0" dirty="0" err="1">
                <a:latin typeface="Helvetica" charset="0"/>
                <a:ea typeface="ＭＳ Ｐゴシック" charset="0"/>
                <a:cs typeface="ＭＳ Ｐゴシック" charset="0"/>
              </a:rPr>
              <a:t>quartz</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inclusions</a:t>
            </a:r>
            <a:r>
              <a:rPr lang="it-IT" sz="2000" b="0" kern="0" dirty="0">
                <a:latin typeface="Helvetica" charset="0"/>
                <a:ea typeface="ＭＳ Ｐゴシック" charset="0"/>
                <a:cs typeface="ＭＳ Ｐゴシック" charset="0"/>
              </a:rPr>
              <a:t> in the </a:t>
            </a:r>
            <a:r>
              <a:rPr lang="it-IT" sz="2000" b="0" kern="0" dirty="0" err="1">
                <a:latin typeface="Helvetica" charset="0"/>
                <a:ea typeface="ＭＳ Ｐゴシック" charset="0"/>
                <a:cs typeface="ＭＳ Ｐゴシック" charset="0"/>
              </a:rPr>
              <a:t>garnet</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have</a:t>
            </a:r>
            <a:r>
              <a:rPr lang="it-IT" sz="2000" b="0" kern="0" dirty="0">
                <a:latin typeface="Helvetica" charset="0"/>
                <a:ea typeface="ＭＳ Ｐゴシック" charset="0"/>
                <a:cs typeface="ＭＳ Ｐゴシック" charset="0"/>
              </a:rPr>
              <a:t> random </a:t>
            </a:r>
            <a:r>
              <a:rPr lang="it-IT" sz="2000" b="0" kern="0" dirty="0" err="1">
                <a:latin typeface="Helvetica" charset="0"/>
                <a:ea typeface="ＭＳ Ｐゴシック" charset="0"/>
                <a:cs typeface="ＭＳ Ｐゴシック" charset="0"/>
              </a:rPr>
              <a:t>crystallographic</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orientation</a:t>
            </a:r>
            <a:r>
              <a:rPr lang="it-IT" sz="2000" b="0" kern="0" dirty="0">
                <a:latin typeface="Helvetica" charset="0"/>
                <a:ea typeface="ＭＳ Ｐゴシック" charset="0"/>
                <a:cs typeface="ＭＳ Ｐゴシック" charset="0"/>
              </a:rPr>
              <a:t> (</a:t>
            </a:r>
            <a:r>
              <a:rPr lang="it-IT" sz="2000" b="0" i="1" kern="0" dirty="0">
                <a:latin typeface="Helvetica" charset="0"/>
                <a:ea typeface="ＭＳ Ｐゴシック" charset="0"/>
                <a:cs typeface="ＭＳ Ｐゴシック" charset="0"/>
              </a:rPr>
              <a:t>c</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axes</a:t>
            </a:r>
            <a:r>
              <a:rPr lang="it-IT" sz="2000" b="0" kern="0" dirty="0">
                <a:latin typeface="Helvetica" charset="0"/>
                <a:ea typeface="ＭＳ Ｐゴシック" charset="0"/>
                <a:cs typeface="ＭＳ Ｐゴシック" charset="0"/>
              </a:rPr>
              <a:t> on </a:t>
            </a:r>
            <a:r>
              <a:rPr lang="it-IT" sz="2000" b="0" kern="0" dirty="0" err="1">
                <a:latin typeface="Helvetica" charset="0"/>
                <a:ea typeface="ＭＳ Ｐゴシック" charset="0"/>
                <a:cs typeface="ＭＳ Ｐゴシック" charset="0"/>
              </a:rPr>
              <a:t>left</a:t>
            </a:r>
            <a:r>
              <a:rPr lang="it-IT" sz="2000" b="0" kern="0" dirty="0">
                <a:latin typeface="Helvetica" charset="0"/>
                <a:ea typeface="ＭＳ Ｐゴシック" charset="0"/>
                <a:cs typeface="ＭＳ Ｐゴシック" charset="0"/>
              </a:rPr>
              <a:t>)</a:t>
            </a:r>
          </a:p>
          <a:p>
            <a:pPr marL="180975" indent="-180975" algn="ctr">
              <a:buNone/>
              <a:defRPr/>
            </a:pPr>
            <a:r>
              <a:rPr lang="it-IT" sz="2000" b="0" kern="0" dirty="0">
                <a:latin typeface="Helvetica" charset="0"/>
                <a:ea typeface="ＭＳ Ｐゴシック" charset="0"/>
                <a:cs typeface="ＭＳ Ｐゴシック" charset="0"/>
              </a:rPr>
              <a:t> </a:t>
            </a:r>
            <a:r>
              <a:rPr lang="it-IT" sz="2000" kern="0" dirty="0">
                <a:latin typeface="Helvetica" charset="0"/>
                <a:ea typeface="ＭＳ Ｐゴシック" charset="0"/>
                <a:cs typeface="ＭＳ Ｐゴシック" charset="0"/>
              </a:rPr>
              <a:t>BUT</a:t>
            </a:r>
          </a:p>
          <a:p>
            <a:pPr marL="180975" indent="-180975">
              <a:defRPr/>
            </a:pPr>
            <a:r>
              <a:rPr lang="it-IT" sz="2000" b="0" kern="0" dirty="0">
                <a:latin typeface="Helvetica" charset="0"/>
                <a:ea typeface="ＭＳ Ｐゴシック" charset="0"/>
                <a:cs typeface="ＭＳ Ｐゴシック" charset="0"/>
              </a:rPr>
              <a:t>The </a:t>
            </a:r>
            <a:r>
              <a:rPr lang="it-IT" sz="2000" b="0" kern="0" dirty="0" err="1">
                <a:latin typeface="Helvetica" charset="0"/>
                <a:ea typeface="ＭＳ Ｐゴシック" charset="0"/>
                <a:cs typeface="ＭＳ Ｐゴシック" charset="0"/>
              </a:rPr>
              <a:t>shape</a:t>
            </a:r>
            <a:r>
              <a:rPr lang="it-IT" sz="2000" b="0" kern="0" dirty="0">
                <a:latin typeface="Helvetica" charset="0"/>
                <a:ea typeface="ＭＳ Ｐゴシック" charset="0"/>
                <a:cs typeface="ＭＳ Ｐゴシック" charset="0"/>
              </a:rPr>
              <a:t> of </a:t>
            </a:r>
            <a:r>
              <a:rPr lang="it-IT" sz="2000" b="0" kern="0" dirty="0" err="1">
                <a:latin typeface="Helvetica" charset="0"/>
                <a:ea typeface="ＭＳ Ｐゴシック" charset="0"/>
                <a:cs typeface="ＭＳ Ｐゴシック" charset="0"/>
              </a:rPr>
              <a:t>quartz</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inclusions</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has</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symmetry</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axes</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coinciding</a:t>
            </a:r>
            <a:r>
              <a:rPr lang="it-IT" sz="2000" b="0" kern="0" dirty="0">
                <a:latin typeface="Helvetica" charset="0"/>
                <a:ea typeface="ＭＳ Ｐゴシック" charset="0"/>
                <a:cs typeface="ＭＳ Ｐゴシック" charset="0"/>
              </a:rPr>
              <a:t> with the </a:t>
            </a:r>
            <a:r>
              <a:rPr lang="it-IT" sz="2000" b="0" kern="0" dirty="0" err="1">
                <a:latin typeface="Helvetica" charset="0"/>
                <a:ea typeface="ＭＳ Ｐゴシック" charset="0"/>
                <a:cs typeface="ＭＳ Ｐゴシック" charset="0"/>
              </a:rPr>
              <a:t>crystallographic</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axes</a:t>
            </a:r>
            <a:r>
              <a:rPr lang="it-IT" sz="2000" b="0" kern="0" dirty="0">
                <a:latin typeface="Helvetica" charset="0"/>
                <a:ea typeface="ＭＳ Ｐゴシック" charset="0"/>
                <a:cs typeface="ＭＳ Ｐゴシック" charset="0"/>
              </a:rPr>
              <a:t> of </a:t>
            </a:r>
            <a:r>
              <a:rPr lang="it-IT" sz="2000" b="0" kern="0" dirty="0" err="1">
                <a:latin typeface="Helvetica" charset="0"/>
                <a:ea typeface="ＭＳ Ｐゴシック" charset="0"/>
                <a:cs typeface="ＭＳ Ｐゴシック" charset="0"/>
              </a:rPr>
              <a:t>host</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garnet</a:t>
            </a:r>
            <a:r>
              <a:rPr lang="it-IT" sz="2000" b="0" kern="0" dirty="0">
                <a:latin typeface="Helvetica" charset="0"/>
                <a:ea typeface="ＭＳ Ｐゴシック" charset="0"/>
                <a:cs typeface="ＭＳ Ｐゴシック" charset="0"/>
              </a:rPr>
              <a:t> (right)</a:t>
            </a:r>
          </a:p>
          <a:p>
            <a:pPr marL="180975" indent="-180975">
              <a:defRPr/>
            </a:pPr>
            <a:endParaRPr lang="it-IT" sz="2000" b="0" kern="0" dirty="0">
              <a:latin typeface="Helvetica" charset="0"/>
              <a:ea typeface="ＭＳ Ｐゴシック" charset="0"/>
              <a:cs typeface="ＭＳ Ｐゴシック" charset="0"/>
            </a:endParaRPr>
          </a:p>
          <a:p>
            <a:pPr marL="180975" indent="-180975">
              <a:defRPr/>
            </a:pPr>
            <a:r>
              <a:rPr lang="it-IT" sz="2000" b="0" kern="0" dirty="0" err="1">
                <a:latin typeface="Helvetica" charset="0"/>
                <a:ea typeface="ＭＳ Ｐゴシック" charset="0"/>
                <a:cs typeface="ＭＳ Ｐゴシック" charset="0"/>
              </a:rPr>
              <a:t>Garnet</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imposes</a:t>
            </a:r>
            <a:r>
              <a:rPr lang="it-IT" sz="2000" b="0" kern="0" dirty="0">
                <a:latin typeface="Helvetica" charset="0"/>
                <a:ea typeface="ＭＳ Ｐゴシック" charset="0"/>
                <a:cs typeface="ＭＳ Ｐゴシック" charset="0"/>
              </a:rPr>
              <a:t> </a:t>
            </a:r>
            <a:r>
              <a:rPr lang="it-IT" sz="2000" b="0" kern="0" dirty="0" err="1">
                <a:latin typeface="Helvetica" charset="0"/>
                <a:ea typeface="ＭＳ Ｐゴシック" charset="0"/>
                <a:cs typeface="ＭＳ Ｐゴシック" charset="0"/>
              </a:rPr>
              <a:t>morphology</a:t>
            </a:r>
            <a:r>
              <a:rPr lang="it-IT" sz="2000" b="0" kern="0" dirty="0">
                <a:latin typeface="Helvetica" charset="0"/>
                <a:ea typeface="ＭＳ Ｐゴシック" charset="0"/>
                <a:cs typeface="ＭＳ Ｐゴシック" charset="0"/>
              </a:rPr>
              <a:t>:</a:t>
            </a:r>
          </a:p>
          <a:p>
            <a:pPr marL="180975" indent="-180975">
              <a:defRPr/>
            </a:pPr>
            <a:endParaRPr lang="it-IT" sz="800" b="0" kern="0" dirty="0">
              <a:latin typeface="Helvetica" charset="0"/>
              <a:ea typeface="ＭＳ Ｐゴシック" charset="0"/>
              <a:cs typeface="ＭＳ Ｐゴシック" charset="0"/>
            </a:endParaRPr>
          </a:p>
          <a:p>
            <a:pPr marL="0" indent="0" algn="ctr">
              <a:buNone/>
              <a:defRPr/>
            </a:pPr>
            <a:r>
              <a:rPr lang="it-IT" sz="2000" kern="0" dirty="0">
                <a:latin typeface="Helvetica" charset="0"/>
                <a:ea typeface="ＭＳ Ｐゴシック" charset="0"/>
                <a:cs typeface="ＭＳ Ｐゴシック" charset="0"/>
              </a:rPr>
              <a:t>NEGATIVE CRYSTALS</a:t>
            </a:r>
          </a:p>
        </p:txBody>
      </p:sp>
    </p:spTree>
    <p:extLst>
      <p:ext uri="{BB962C8B-B14F-4D97-AF65-F5344CB8AC3E}">
        <p14:creationId xmlns:p14="http://schemas.microsoft.com/office/powerpoint/2010/main" val="175228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98B163E-3875-1144-861D-D8B8F5895149}"/>
              </a:ext>
            </a:extLst>
          </p:cNvPr>
          <p:cNvSpPr>
            <a:spLocks noChangeArrowheads="1"/>
          </p:cNvSpPr>
          <p:nvPr/>
        </p:nvSpPr>
        <p:spPr bwMode="auto">
          <a:xfrm>
            <a:off x="433388" y="411163"/>
            <a:ext cx="8710612" cy="711200"/>
          </a:xfrm>
          <a:prstGeom prst="rect">
            <a:avLst/>
          </a:prstGeom>
          <a:noFill/>
          <a:ln w="9525">
            <a:noFill/>
            <a:miter lim="800000"/>
            <a:headEnd/>
            <a:tailEnd/>
          </a:ln>
          <a:effectLst/>
        </p:spPr>
        <p:txBody>
          <a:bodyPr lIns="92075" tIns="46038" rIns="92075" bIns="46038" anchor="ctr"/>
          <a:lstStyle/>
          <a:p>
            <a:pPr eaLnBrk="0" hangingPunct="0">
              <a:lnSpc>
                <a:spcPct val="70000"/>
              </a:lnSpc>
              <a:defRPr/>
            </a:pPr>
            <a:r>
              <a:rPr lang="it-IT" sz="4000" b="0" dirty="0" err="1">
                <a:effectLst>
                  <a:outerShdw blurRad="38100" dist="38100" dir="2700000" algn="tl">
                    <a:srgbClr val="000000"/>
                  </a:outerShdw>
                </a:effectLst>
              </a:rPr>
              <a:t>Results</a:t>
            </a:r>
            <a:r>
              <a:rPr lang="it-IT" sz="4000" b="0" dirty="0">
                <a:effectLst>
                  <a:outerShdw blurRad="38100" dist="38100" dir="2700000" algn="tl">
                    <a:srgbClr val="000000"/>
                  </a:outerShdw>
                </a:effectLst>
              </a:rPr>
              <a:t>: </a:t>
            </a:r>
            <a:r>
              <a:rPr lang="it-IT" sz="4000" b="0" dirty="0" err="1">
                <a:effectLst>
                  <a:outerShdw blurRad="38100" dist="38100" dir="2700000" algn="tl">
                    <a:srgbClr val="000000"/>
                  </a:outerShdw>
                </a:effectLst>
              </a:rPr>
              <a:t>shape</a:t>
            </a:r>
            <a:r>
              <a:rPr lang="it-IT" sz="4000" b="0" dirty="0">
                <a:effectLst>
                  <a:outerShdw blurRad="38100" dist="38100" dir="2700000" algn="tl">
                    <a:srgbClr val="000000"/>
                  </a:outerShdw>
                </a:effectLst>
              </a:rPr>
              <a:t> of </a:t>
            </a:r>
            <a:r>
              <a:rPr lang="it-IT" sz="4000" b="0" dirty="0" err="1">
                <a:effectLst>
                  <a:outerShdw blurRad="38100" dist="38100" dir="2700000" algn="tl">
                    <a:srgbClr val="000000"/>
                  </a:outerShdw>
                </a:effectLst>
              </a:rPr>
              <a:t>low</a:t>
            </a:r>
            <a:r>
              <a:rPr lang="it-IT" sz="4000" b="0" dirty="0">
                <a:effectLst>
                  <a:outerShdw blurRad="38100" dist="38100" dir="2700000" algn="tl">
                    <a:srgbClr val="000000"/>
                  </a:outerShdw>
                </a:effectLst>
              </a:rPr>
              <a:t>-</a:t>
            </a:r>
            <a:r>
              <a:rPr lang="it-IT" sz="4000" b="0" i="1" dirty="0">
                <a:effectLst>
                  <a:outerShdw blurRad="38100" dist="38100" dir="2700000" algn="tl">
                    <a:srgbClr val="000000"/>
                  </a:outerShdw>
                </a:effectLst>
              </a:rPr>
              <a:t>T</a:t>
            </a:r>
            <a:r>
              <a:rPr lang="it-IT" sz="4000" b="0" dirty="0">
                <a:effectLst>
                  <a:outerShdw blurRad="38100" dist="38100" dir="2700000" algn="tl">
                    <a:srgbClr val="000000"/>
                  </a:outerShdw>
                </a:effectLst>
              </a:rPr>
              <a:t> </a:t>
            </a:r>
            <a:r>
              <a:rPr lang="it-IT" sz="4000" b="0" dirty="0" err="1">
                <a:effectLst>
                  <a:outerShdw blurRad="38100" dist="38100" dir="2700000" algn="tl">
                    <a:srgbClr val="000000"/>
                  </a:outerShdw>
                </a:effectLst>
              </a:rPr>
              <a:t>inclusions</a:t>
            </a:r>
            <a:endParaRPr lang="it-IT" sz="3200" b="0" i="1" dirty="0">
              <a:effectLst>
                <a:outerShdw blurRad="38100" dist="38100" dir="2700000" algn="tl">
                  <a:srgbClr val="000000"/>
                </a:outerShdw>
              </a:effectLst>
            </a:endParaRPr>
          </a:p>
        </p:txBody>
      </p:sp>
      <p:pic>
        <p:nvPicPr>
          <p:cNvPr id="4" name="Immagine 3">
            <a:extLst>
              <a:ext uri="{FF2B5EF4-FFF2-40B4-BE49-F238E27FC236}">
                <a16:creationId xmlns:a16="http://schemas.microsoft.com/office/drawing/2014/main" id="{93B89F5A-0BB1-C249-9004-E34C6695DD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627" y="2617562"/>
            <a:ext cx="4151018" cy="4068000"/>
          </a:xfrm>
          <a:prstGeom prst="rect">
            <a:avLst/>
          </a:prstGeom>
          <a:ln>
            <a:solidFill>
              <a:schemeClr val="tx1"/>
            </a:solidFill>
          </a:ln>
        </p:spPr>
      </p:pic>
      <p:pic>
        <p:nvPicPr>
          <p:cNvPr id="5" name="Immagine 4">
            <a:extLst>
              <a:ext uri="{FF2B5EF4-FFF2-40B4-BE49-F238E27FC236}">
                <a16:creationId xmlns:a16="http://schemas.microsoft.com/office/drawing/2014/main" id="{93816708-D913-9E4B-9CE0-99C4728F1B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1419" y="2617562"/>
            <a:ext cx="4525077" cy="4068000"/>
          </a:xfrm>
          <a:prstGeom prst="rect">
            <a:avLst/>
          </a:prstGeom>
        </p:spPr>
      </p:pic>
      <p:sp>
        <p:nvSpPr>
          <p:cNvPr id="6" name="Rectangle 1027">
            <a:extLst>
              <a:ext uri="{FF2B5EF4-FFF2-40B4-BE49-F238E27FC236}">
                <a16:creationId xmlns:a16="http://schemas.microsoft.com/office/drawing/2014/main" id="{6216EE8D-3041-B447-9BC0-40816631C877}"/>
              </a:ext>
            </a:extLst>
          </p:cNvPr>
          <p:cNvSpPr txBox="1">
            <a:spLocks noChangeArrowheads="1"/>
          </p:cNvSpPr>
          <p:nvPr/>
        </p:nvSpPr>
        <p:spPr>
          <a:xfrm>
            <a:off x="166628" y="1368098"/>
            <a:ext cx="4151018" cy="1003728"/>
          </a:xfrm>
          <a:prstGeom prst="rect">
            <a:avLst/>
          </a:prstGeom>
        </p:spPr>
        <p:txBody>
          <a:bodyPr/>
          <a:lstStyle>
            <a:lvl1pPr marL="342905" indent="-342905" algn="l" rtl="0" eaLnBrk="0" fontAlgn="base" hangingPunct="0">
              <a:spcBef>
                <a:spcPct val="20000"/>
              </a:spcBef>
              <a:spcAft>
                <a:spcPct val="25000"/>
              </a:spcAft>
              <a:buClr>
                <a:srgbClr val="66FF33"/>
              </a:buClr>
              <a:buSzPct val="50000"/>
              <a:buFont typeface="Monotype Sorts" charset="0"/>
              <a:buChar char="l"/>
              <a:defRPr sz="2800">
                <a:solidFill>
                  <a:srgbClr val="FFFF00"/>
                </a:solidFill>
                <a:effectLst>
                  <a:outerShdw blurRad="38100" dist="38100" dir="2700000" algn="tl">
                    <a:srgbClr val="000000"/>
                  </a:outerShdw>
                </a:effectLst>
                <a:latin typeface="+mn-lt"/>
                <a:ea typeface="ＭＳ Ｐゴシック" charset="-128"/>
                <a:cs typeface="ＭＳ Ｐゴシック" charset="-128"/>
              </a:defRPr>
            </a:lvl1pPr>
            <a:lvl2pPr marL="742960" indent="-285754" algn="l" rtl="0" eaLnBrk="0" fontAlgn="base" hangingPunct="0">
              <a:spcBef>
                <a:spcPct val="0"/>
              </a:spcBef>
              <a:spcAft>
                <a:spcPct val="0"/>
              </a:spcAft>
              <a:buClr>
                <a:schemeClr val="folHlink"/>
              </a:buClr>
              <a:buSzPct val="50000"/>
              <a:buFont typeface="Monotype Sorts" charset="0"/>
              <a:buChar char="u"/>
              <a:defRPr sz="2400">
                <a:solidFill>
                  <a:srgbClr val="FF9933"/>
                </a:solidFill>
                <a:effectLst>
                  <a:outerShdw blurRad="38100" dist="38100" dir="2700000" algn="tl">
                    <a:srgbClr val="000000"/>
                  </a:outerShdw>
                </a:effectLst>
                <a:latin typeface="+mn-lt"/>
                <a:ea typeface="ＭＳ Ｐゴシック" pitchFamily="-105" charset="-128"/>
              </a:defRPr>
            </a:lvl2pPr>
            <a:lvl3pPr marL="1143014" indent="-228603" algn="l" rtl="0" eaLnBrk="0" fontAlgn="base" hangingPunct="0">
              <a:spcBef>
                <a:spcPct val="20000"/>
              </a:spcBef>
              <a:spcAft>
                <a:spcPct val="0"/>
              </a:spcAft>
              <a:buClr>
                <a:schemeClr val="tx2"/>
              </a:buClr>
              <a:buSzPct val="50000"/>
              <a:buFont typeface="Monotype Sorts" charset="0"/>
              <a:buChar char="F"/>
              <a:defRPr sz="2000">
                <a:solidFill>
                  <a:schemeClr val="tx2"/>
                </a:solidFill>
                <a:effectLst>
                  <a:outerShdw blurRad="38100" dist="38100" dir="2700000" algn="tl">
                    <a:srgbClr val="000000"/>
                  </a:outerShdw>
                </a:effectLst>
                <a:latin typeface="+mn-lt"/>
                <a:ea typeface="ＭＳ Ｐゴシック" pitchFamily="-105" charset="-128"/>
              </a:defRPr>
            </a:lvl3pPr>
            <a:lvl4pPr marL="1600220" indent="-228603" algn="l" rtl="0" eaLnBrk="0" fontAlgn="base" hangingPunct="0">
              <a:spcBef>
                <a:spcPct val="20000"/>
              </a:spcBef>
              <a:spcAft>
                <a:spcPct val="0"/>
              </a:spcAft>
              <a:buClr>
                <a:schemeClr val="accent2"/>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4pPr>
            <a:lvl5pPr marL="2057426"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5pPr>
            <a:lvl6pPr marL="2514631"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6pPr>
            <a:lvl7pPr marL="2971837"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7pPr>
            <a:lvl8pPr marL="3429043"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8pPr>
            <a:lvl9pPr marL="3886249"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9pPr>
          </a:lstStyle>
          <a:p>
            <a:pPr>
              <a:defRPr/>
            </a:pPr>
            <a:r>
              <a:rPr lang="it-IT" sz="2400" b="0" kern="0" dirty="0">
                <a:latin typeface="Helvetica" charset="0"/>
                <a:ea typeface="ＭＳ Ｐゴシック" charset="0"/>
                <a:cs typeface="ＭＳ Ｐゴシック" charset="0"/>
              </a:rPr>
              <a:t>In the </a:t>
            </a:r>
            <a:r>
              <a:rPr lang="it-IT" sz="2400" b="0" kern="0" dirty="0" err="1">
                <a:latin typeface="Helvetica" charset="0"/>
                <a:ea typeface="ＭＳ Ｐゴシック" charset="0"/>
                <a:cs typeface="ＭＳ Ｐゴシック" charset="0"/>
              </a:rPr>
              <a:t>schists</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inclusions</a:t>
            </a:r>
            <a:r>
              <a:rPr lang="it-IT" sz="2400" b="0" kern="0" dirty="0">
                <a:latin typeface="Helvetica" charset="0"/>
                <a:ea typeface="ＭＳ Ｐゴシック" charset="0"/>
                <a:cs typeface="ＭＳ Ｐゴシック" charset="0"/>
              </a:rPr>
              <a:t> are </a:t>
            </a:r>
            <a:r>
              <a:rPr lang="it-IT" sz="2400" b="0" kern="0" dirty="0" err="1">
                <a:latin typeface="Helvetica" charset="0"/>
                <a:ea typeface="ＭＳ Ｐゴシック" charset="0"/>
                <a:cs typeface="ＭＳ Ｐゴシック" charset="0"/>
              </a:rPr>
              <a:t>highly</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irregular</a:t>
            </a:r>
            <a:r>
              <a:rPr lang="it-IT" sz="2400" b="0" kern="0" dirty="0">
                <a:latin typeface="Helvetica" charset="0"/>
                <a:ea typeface="ＭＳ Ｐゴシック" charset="0"/>
                <a:cs typeface="ＭＳ Ｐゴシック" charset="0"/>
              </a:rPr>
              <a:t>, with «</a:t>
            </a:r>
            <a:r>
              <a:rPr lang="it-IT" sz="2400" b="0" kern="0" dirty="0" err="1">
                <a:latin typeface="Helvetica" charset="0"/>
                <a:ea typeface="ＭＳ Ｐゴシック" charset="0"/>
                <a:cs typeface="ＭＳ Ｐゴシック" charset="0"/>
              </a:rPr>
              <a:t>scalloped</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boundaries</a:t>
            </a:r>
            <a:endParaRPr lang="it-IT" sz="2400" b="0" kern="0" dirty="0">
              <a:latin typeface="Helvetica" charset="0"/>
              <a:ea typeface="ＭＳ Ｐゴシック" charset="0"/>
              <a:cs typeface="ＭＳ Ｐゴシック" charset="0"/>
            </a:endParaRPr>
          </a:p>
        </p:txBody>
      </p:sp>
      <p:sp>
        <p:nvSpPr>
          <p:cNvPr id="7" name="Rectangle 1027">
            <a:extLst>
              <a:ext uri="{FF2B5EF4-FFF2-40B4-BE49-F238E27FC236}">
                <a16:creationId xmlns:a16="http://schemas.microsoft.com/office/drawing/2014/main" id="{B65DC30F-BCCB-EC4E-941B-4A69D0BF9B03}"/>
              </a:ext>
            </a:extLst>
          </p:cNvPr>
          <p:cNvSpPr txBox="1">
            <a:spLocks noChangeArrowheads="1"/>
          </p:cNvSpPr>
          <p:nvPr/>
        </p:nvSpPr>
        <p:spPr>
          <a:xfrm>
            <a:off x="4482596" y="1368098"/>
            <a:ext cx="4494776" cy="1003728"/>
          </a:xfrm>
          <a:prstGeom prst="rect">
            <a:avLst/>
          </a:prstGeom>
        </p:spPr>
        <p:txBody>
          <a:bodyPr/>
          <a:lstStyle>
            <a:lvl1pPr marL="342905" indent="-342905" algn="l" rtl="0" eaLnBrk="0" fontAlgn="base" hangingPunct="0">
              <a:spcBef>
                <a:spcPct val="20000"/>
              </a:spcBef>
              <a:spcAft>
                <a:spcPct val="25000"/>
              </a:spcAft>
              <a:buClr>
                <a:srgbClr val="66FF33"/>
              </a:buClr>
              <a:buSzPct val="50000"/>
              <a:buFont typeface="Monotype Sorts" charset="0"/>
              <a:buChar char="l"/>
              <a:defRPr sz="2800">
                <a:solidFill>
                  <a:srgbClr val="FFFF00"/>
                </a:solidFill>
                <a:effectLst>
                  <a:outerShdw blurRad="38100" dist="38100" dir="2700000" algn="tl">
                    <a:srgbClr val="000000"/>
                  </a:outerShdw>
                </a:effectLst>
                <a:latin typeface="+mn-lt"/>
                <a:ea typeface="ＭＳ Ｐゴシック" charset="-128"/>
                <a:cs typeface="ＭＳ Ｐゴシック" charset="-128"/>
              </a:defRPr>
            </a:lvl1pPr>
            <a:lvl2pPr marL="742960" indent="-285754" algn="l" rtl="0" eaLnBrk="0" fontAlgn="base" hangingPunct="0">
              <a:spcBef>
                <a:spcPct val="0"/>
              </a:spcBef>
              <a:spcAft>
                <a:spcPct val="0"/>
              </a:spcAft>
              <a:buClr>
                <a:schemeClr val="folHlink"/>
              </a:buClr>
              <a:buSzPct val="50000"/>
              <a:buFont typeface="Monotype Sorts" charset="0"/>
              <a:buChar char="u"/>
              <a:defRPr sz="2400">
                <a:solidFill>
                  <a:srgbClr val="FF9933"/>
                </a:solidFill>
                <a:effectLst>
                  <a:outerShdw blurRad="38100" dist="38100" dir="2700000" algn="tl">
                    <a:srgbClr val="000000"/>
                  </a:outerShdw>
                </a:effectLst>
                <a:latin typeface="+mn-lt"/>
                <a:ea typeface="ＭＳ Ｐゴシック" pitchFamily="-105" charset="-128"/>
              </a:defRPr>
            </a:lvl2pPr>
            <a:lvl3pPr marL="1143014" indent="-228603" algn="l" rtl="0" eaLnBrk="0" fontAlgn="base" hangingPunct="0">
              <a:spcBef>
                <a:spcPct val="20000"/>
              </a:spcBef>
              <a:spcAft>
                <a:spcPct val="0"/>
              </a:spcAft>
              <a:buClr>
                <a:schemeClr val="tx2"/>
              </a:buClr>
              <a:buSzPct val="50000"/>
              <a:buFont typeface="Monotype Sorts" charset="0"/>
              <a:buChar char="F"/>
              <a:defRPr sz="2000">
                <a:solidFill>
                  <a:schemeClr val="tx2"/>
                </a:solidFill>
                <a:effectLst>
                  <a:outerShdw blurRad="38100" dist="38100" dir="2700000" algn="tl">
                    <a:srgbClr val="000000"/>
                  </a:outerShdw>
                </a:effectLst>
                <a:latin typeface="+mn-lt"/>
                <a:ea typeface="ＭＳ Ｐゴシック" pitchFamily="-105" charset="-128"/>
              </a:defRPr>
            </a:lvl3pPr>
            <a:lvl4pPr marL="1600220" indent="-228603" algn="l" rtl="0" eaLnBrk="0" fontAlgn="base" hangingPunct="0">
              <a:spcBef>
                <a:spcPct val="20000"/>
              </a:spcBef>
              <a:spcAft>
                <a:spcPct val="0"/>
              </a:spcAft>
              <a:buClr>
                <a:schemeClr val="accent2"/>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4pPr>
            <a:lvl5pPr marL="2057426"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5pPr>
            <a:lvl6pPr marL="2514631"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6pPr>
            <a:lvl7pPr marL="2971837"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7pPr>
            <a:lvl8pPr marL="3429043"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8pPr>
            <a:lvl9pPr marL="3886249" indent="-228603" algn="l" rtl="0" eaLnBrk="0" fontAlgn="base" hangingPunct="0">
              <a:spcBef>
                <a:spcPct val="20000"/>
              </a:spcBef>
              <a:spcAft>
                <a:spcPct val="0"/>
              </a:spcAft>
              <a:buClr>
                <a:schemeClr val="tx1"/>
              </a:buClr>
              <a:buSzPct val="100000"/>
              <a:buChar char="–"/>
              <a:defRPr>
                <a:solidFill>
                  <a:srgbClr val="FF9933"/>
                </a:solidFill>
                <a:effectLst>
                  <a:outerShdw blurRad="38100" dist="38100" dir="2700000" algn="tl">
                    <a:srgbClr val="000000"/>
                  </a:outerShdw>
                </a:effectLst>
                <a:latin typeface="+mn-lt"/>
                <a:ea typeface="ＭＳ Ｐゴシック" pitchFamily="-105" charset="-128"/>
              </a:defRPr>
            </a:lvl9pPr>
          </a:lstStyle>
          <a:p>
            <a:pPr>
              <a:defRPr/>
            </a:pPr>
            <a:r>
              <a:rPr lang="it-IT" sz="2400" b="0" kern="0" dirty="0" err="1">
                <a:latin typeface="Helvetica" charset="0"/>
                <a:ea typeface="ＭＳ Ｐゴシック" charset="0"/>
                <a:cs typeface="ＭＳ Ｐゴシック" charset="0"/>
              </a:rPr>
              <a:t>Their</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surface</a:t>
            </a:r>
            <a:r>
              <a:rPr lang="it-IT" sz="2400" b="0" kern="0" dirty="0">
                <a:latin typeface="Helvetica" charset="0"/>
                <a:ea typeface="ＭＳ Ｐゴシック" charset="0"/>
                <a:cs typeface="ＭＳ Ｐゴシック" charset="0"/>
              </a:rPr>
              <a:t>/volume ratio </a:t>
            </a:r>
            <a:r>
              <a:rPr lang="it-IT" sz="2400" b="0" kern="0" dirty="0" err="1">
                <a:latin typeface="Helvetica" charset="0"/>
                <a:ea typeface="ＭＳ Ｐゴシック" charset="0"/>
                <a:cs typeface="ＭＳ Ｐゴシック" charset="0"/>
              </a:rPr>
              <a:t>is</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much</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greater</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yellow</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than</a:t>
            </a:r>
            <a:r>
              <a:rPr lang="it-IT" sz="2400" b="0" kern="0" dirty="0">
                <a:latin typeface="Helvetica" charset="0"/>
                <a:ea typeface="ＭＳ Ｐゴシック" charset="0"/>
                <a:cs typeface="ＭＳ Ｐゴシック" charset="0"/>
              </a:rPr>
              <a:t> in the high-</a:t>
            </a:r>
            <a:r>
              <a:rPr lang="it-IT" sz="2400" b="0" i="1" kern="0" dirty="0">
                <a:latin typeface="Helvetica" charset="0"/>
                <a:ea typeface="ＭＳ Ｐゴシック" charset="0"/>
                <a:cs typeface="ＭＳ Ｐゴシック" charset="0"/>
              </a:rPr>
              <a:t>T</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samples</a:t>
            </a:r>
            <a:r>
              <a:rPr lang="it-IT" sz="2400" b="0" kern="0" dirty="0">
                <a:latin typeface="Helvetica" charset="0"/>
                <a:ea typeface="ＭＳ Ｐゴシック" charset="0"/>
                <a:cs typeface="ＭＳ Ｐゴシック" charset="0"/>
              </a:rPr>
              <a:t> (</a:t>
            </a:r>
            <a:r>
              <a:rPr lang="it-IT" sz="2400" b="0" kern="0" dirty="0" err="1">
                <a:latin typeface="Helvetica" charset="0"/>
                <a:ea typeface="ＭＳ Ｐゴシック" charset="0"/>
                <a:cs typeface="ＭＳ Ｐゴシック" charset="0"/>
              </a:rPr>
              <a:t>red</a:t>
            </a:r>
            <a:r>
              <a:rPr lang="it-IT" sz="2400" b="0" kern="0" dirty="0">
                <a:latin typeface="Helvetica" charset="0"/>
                <a:ea typeface="ＭＳ Ｐゴシック" charset="0"/>
                <a:cs typeface="ＭＳ Ｐゴシック" charset="0"/>
              </a:rPr>
              <a:t>)</a:t>
            </a:r>
          </a:p>
        </p:txBody>
      </p:sp>
    </p:spTree>
    <p:extLst>
      <p:ext uri="{BB962C8B-B14F-4D97-AF65-F5344CB8AC3E}">
        <p14:creationId xmlns:p14="http://schemas.microsoft.com/office/powerpoint/2010/main" val="3629888682"/>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fontScheme name="Azu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Arial" pitchFamily="-105"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D:\OFFICE95\Templates\Presentation Designs\Azure.pot</Template>
  <TotalTime>18769</TotalTime>
  <Words>859</Words>
  <Application>Microsoft Macintosh PowerPoint</Application>
  <PresentationFormat>Presentazione su schermo (4:3)</PresentationFormat>
  <Paragraphs>73</Paragraphs>
  <Slides>13</Slides>
  <Notes>4</Notes>
  <HiddenSlides>0</HiddenSlides>
  <MMClips>1</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13</vt:i4>
      </vt:variant>
    </vt:vector>
  </HeadingPairs>
  <TitlesOfParts>
    <vt:vector size="19" baseType="lpstr">
      <vt:lpstr>Arial</vt:lpstr>
      <vt:lpstr>Gill Sans Light</vt:lpstr>
      <vt:lpstr>Helvetica</vt:lpstr>
      <vt:lpstr>Monotype Sorts</vt:lpstr>
      <vt:lpstr>Times New Roman</vt:lpstr>
      <vt:lpstr>Azure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Whitman College Geology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  -  Chapter 1 Introduction</dc:title>
  <dc:creator>John D Winter</dc:creator>
  <cp:keywords/>
  <cp:lastModifiedBy>cesare bernardo</cp:lastModifiedBy>
  <cp:revision>1701</cp:revision>
  <cp:lastPrinted>2020-04-30T11:12:50Z</cp:lastPrinted>
  <dcterms:created xsi:type="dcterms:W3CDTF">2019-04-24T12:04:02Z</dcterms:created>
  <dcterms:modified xsi:type="dcterms:W3CDTF">2020-05-04T05:47:10Z</dcterms:modified>
</cp:coreProperties>
</file>