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9" r:id="rId3"/>
    <p:sldId id="257" r:id="rId4"/>
    <p:sldId id="258" r:id="rId5"/>
    <p:sldId id="259" r:id="rId6"/>
    <p:sldId id="260" r:id="rId7"/>
    <p:sldId id="271" r:id="rId8"/>
    <p:sldId id="261" r:id="rId9"/>
    <p:sldId id="272" r:id="rId10"/>
    <p:sldId id="262" r:id="rId11"/>
    <p:sldId id="267" r:id="rId12"/>
    <p:sldId id="263" r:id="rId13"/>
    <p:sldId id="264" r:id="rId14"/>
    <p:sldId id="265"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initials="M" lastIdx="22" clrIdx="0">
    <p:extLst>
      <p:ext uri="{19B8F6BF-5375-455C-9EA6-DF929625EA0E}">
        <p15:presenceInfo xmlns:p15="http://schemas.microsoft.com/office/powerpoint/2012/main" userId="Matthew" providerId="None"/>
      </p:ext>
    </p:extLst>
  </p:cmAuthor>
  <p:cmAuthor id="2" name="Kent Novakowski" initials="KN" lastIdx="16" clrIdx="1">
    <p:extLst>
      <p:ext uri="{19B8F6BF-5375-455C-9EA6-DF929625EA0E}">
        <p15:presenceInfo xmlns:p15="http://schemas.microsoft.com/office/powerpoint/2012/main" userId="45c4796e6f9946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62" autoAdjust="0"/>
  </p:normalViewPr>
  <p:slideViewPr>
    <p:cSldViewPr snapToGrid="0">
      <p:cViewPr varScale="1">
        <p:scale>
          <a:sx n="77" d="100"/>
          <a:sy n="77" d="100"/>
        </p:scale>
        <p:origin x="21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865C-9149-4444-BCF3-818B1B697FCC}" type="datetimeFigureOut">
              <a:rPr lang="en-CA" smtClean="0"/>
              <a:t>2020-05-04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4224B-7F54-4DFE-97F8-5047E1226E5C}" type="slidenum">
              <a:rPr lang="en-CA" smtClean="0"/>
              <a:t>‹#›</a:t>
            </a:fld>
            <a:endParaRPr lang="en-CA"/>
          </a:p>
        </p:txBody>
      </p:sp>
    </p:spTree>
    <p:extLst>
      <p:ext uri="{BB962C8B-B14F-4D97-AF65-F5344CB8AC3E}">
        <p14:creationId xmlns:p14="http://schemas.microsoft.com/office/powerpoint/2010/main" val="336824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a:t>
            </a:fld>
            <a:endParaRPr lang="en-CA"/>
          </a:p>
        </p:txBody>
      </p:sp>
    </p:spTree>
    <p:extLst>
      <p:ext uri="{BB962C8B-B14F-4D97-AF65-F5344CB8AC3E}">
        <p14:creationId xmlns:p14="http://schemas.microsoft.com/office/powerpoint/2010/main" val="232096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13</a:t>
            </a:fld>
            <a:endParaRPr lang="en-CA"/>
          </a:p>
        </p:txBody>
      </p:sp>
    </p:spTree>
    <p:extLst>
      <p:ext uri="{BB962C8B-B14F-4D97-AF65-F5344CB8AC3E}">
        <p14:creationId xmlns:p14="http://schemas.microsoft.com/office/powerpoint/2010/main" val="157707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14</a:t>
            </a:fld>
            <a:endParaRPr lang="en-CA"/>
          </a:p>
        </p:txBody>
      </p:sp>
    </p:spTree>
    <p:extLst>
      <p:ext uri="{BB962C8B-B14F-4D97-AF65-F5344CB8AC3E}">
        <p14:creationId xmlns:p14="http://schemas.microsoft.com/office/powerpoint/2010/main" val="124975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15</a:t>
            </a:fld>
            <a:endParaRPr lang="en-CA"/>
          </a:p>
        </p:txBody>
      </p:sp>
    </p:spTree>
    <p:extLst>
      <p:ext uri="{BB962C8B-B14F-4D97-AF65-F5344CB8AC3E}">
        <p14:creationId xmlns:p14="http://schemas.microsoft.com/office/powerpoint/2010/main" val="29408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2</a:t>
            </a:fld>
            <a:endParaRPr lang="en-CA"/>
          </a:p>
        </p:txBody>
      </p:sp>
    </p:spTree>
    <p:extLst>
      <p:ext uri="{BB962C8B-B14F-4D97-AF65-F5344CB8AC3E}">
        <p14:creationId xmlns:p14="http://schemas.microsoft.com/office/powerpoint/2010/main" val="417671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5</a:t>
            </a:fld>
            <a:endParaRPr lang="en-CA"/>
          </a:p>
        </p:txBody>
      </p:sp>
    </p:spTree>
    <p:extLst>
      <p:ext uri="{BB962C8B-B14F-4D97-AF65-F5344CB8AC3E}">
        <p14:creationId xmlns:p14="http://schemas.microsoft.com/office/powerpoint/2010/main" val="288169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6</a:t>
            </a:fld>
            <a:endParaRPr lang="en-CA"/>
          </a:p>
        </p:txBody>
      </p:sp>
    </p:spTree>
    <p:extLst>
      <p:ext uri="{BB962C8B-B14F-4D97-AF65-F5344CB8AC3E}">
        <p14:creationId xmlns:p14="http://schemas.microsoft.com/office/powerpoint/2010/main" val="28798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7</a:t>
            </a:fld>
            <a:endParaRPr lang="en-CA"/>
          </a:p>
        </p:txBody>
      </p:sp>
    </p:spTree>
    <p:extLst>
      <p:ext uri="{BB962C8B-B14F-4D97-AF65-F5344CB8AC3E}">
        <p14:creationId xmlns:p14="http://schemas.microsoft.com/office/powerpoint/2010/main" val="216140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9</a:t>
            </a:fld>
            <a:endParaRPr lang="en-CA"/>
          </a:p>
        </p:txBody>
      </p:sp>
    </p:spTree>
    <p:extLst>
      <p:ext uri="{BB962C8B-B14F-4D97-AF65-F5344CB8AC3E}">
        <p14:creationId xmlns:p14="http://schemas.microsoft.com/office/powerpoint/2010/main" val="3364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10</a:t>
            </a:fld>
            <a:endParaRPr lang="en-CA"/>
          </a:p>
        </p:txBody>
      </p:sp>
    </p:spTree>
    <p:extLst>
      <p:ext uri="{BB962C8B-B14F-4D97-AF65-F5344CB8AC3E}">
        <p14:creationId xmlns:p14="http://schemas.microsoft.com/office/powerpoint/2010/main" val="122750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11</a:t>
            </a:fld>
            <a:endParaRPr lang="en-CA"/>
          </a:p>
        </p:txBody>
      </p:sp>
    </p:spTree>
    <p:extLst>
      <p:ext uri="{BB962C8B-B14F-4D97-AF65-F5344CB8AC3E}">
        <p14:creationId xmlns:p14="http://schemas.microsoft.com/office/powerpoint/2010/main" val="285670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74224B-7F54-4DFE-97F8-5047E1226E5C}" type="slidenum">
              <a:rPr lang="en-CA" smtClean="0"/>
              <a:t>12</a:t>
            </a:fld>
            <a:endParaRPr lang="en-CA"/>
          </a:p>
        </p:txBody>
      </p:sp>
    </p:spTree>
    <p:extLst>
      <p:ext uri="{BB962C8B-B14F-4D97-AF65-F5344CB8AC3E}">
        <p14:creationId xmlns:p14="http://schemas.microsoft.com/office/powerpoint/2010/main" val="145772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D1F05-AD5A-4C7F-B878-7A78995C65BF}" type="datetimeFigureOut">
              <a:rPr lang="en-CA" smtClean="0"/>
              <a:t>2020-05-04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07682-3717-4F29-9DC9-354726BD01C2}" type="slidenum">
              <a:rPr lang="en-CA" smtClean="0"/>
              <a:t>‹#›</a:t>
            </a:fld>
            <a:endParaRPr lang="en-CA"/>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70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D1F05-AD5A-4C7F-B878-7A78995C65BF}" type="datetimeFigureOut">
              <a:rPr lang="en-CA" smtClean="0"/>
              <a:t>2020-05-04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168651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D1F05-AD5A-4C7F-B878-7A78995C65BF}" type="datetimeFigureOut">
              <a:rPr lang="en-CA" smtClean="0"/>
              <a:t>2020-05-04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37548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AD1F05-AD5A-4C7F-B878-7A78995C65BF}" type="datetimeFigureOut">
              <a:rPr lang="en-CA" smtClean="0"/>
              <a:t>2020-05-04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115274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D1F05-AD5A-4C7F-B878-7A78995C65BF}" type="datetimeFigureOut">
              <a:rPr lang="en-CA" smtClean="0"/>
              <a:t>2020-05-04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1F07682-3717-4F29-9DC9-354726BD01C2}" type="slidenum">
              <a:rPr lang="en-CA" smtClean="0"/>
              <a:t>‹#›</a:t>
            </a:fld>
            <a:endParaRPr lang="en-CA"/>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6499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D1F05-AD5A-4C7F-B878-7A78995C65BF}" type="datetimeFigureOut">
              <a:rPr lang="en-CA" smtClean="0"/>
              <a:t>2020-05-04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41709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D1F05-AD5A-4C7F-B878-7A78995C65BF}" type="datetimeFigureOut">
              <a:rPr lang="en-CA" smtClean="0"/>
              <a:t>2020-05-04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1F07682-3717-4F29-9DC9-354726BD01C2}" type="slidenum">
              <a:rPr lang="en-CA" smtClean="0"/>
              <a:t>‹#›</a:t>
            </a:fld>
            <a:endParaRPr lang="en-CA"/>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AD1F05-AD5A-4C7F-B878-7A78995C65BF}" type="datetimeFigureOut">
              <a:rPr lang="en-CA" smtClean="0"/>
              <a:t>2020-05-04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2962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D1F05-AD5A-4C7F-B878-7A78995C65BF}" type="datetimeFigureOut">
              <a:rPr lang="en-CA" smtClean="0"/>
              <a:t>2020-05-04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9141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D1F05-AD5A-4C7F-B878-7A78995C65BF}" type="datetimeFigureOut">
              <a:rPr lang="en-CA" smtClean="0"/>
              <a:t>2020-05-04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F07682-3717-4F29-9DC9-354726BD01C2}" type="slidenum">
              <a:rPr lang="en-CA" smtClean="0"/>
              <a:t>‹#›</a:t>
            </a:fld>
            <a:endParaRPr lang="en-CA"/>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6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D1F05-AD5A-4C7F-B878-7A78995C65BF}" type="datetimeFigureOut">
              <a:rPr lang="en-CA" smtClean="0"/>
              <a:t>2020-05-04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1F07682-3717-4F29-9DC9-354726BD01C2}" type="slidenum">
              <a:rPr lang="en-CA" smtClean="0"/>
              <a:t>‹#›</a:t>
            </a:fld>
            <a:endParaRPr lang="en-CA"/>
          </a:p>
        </p:txBody>
      </p:sp>
    </p:spTree>
    <p:extLst>
      <p:ext uri="{BB962C8B-B14F-4D97-AF65-F5344CB8AC3E}">
        <p14:creationId xmlns:p14="http://schemas.microsoft.com/office/powerpoint/2010/main" val="219701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1AD1F05-AD5A-4C7F-B878-7A78995C65BF}" type="datetimeFigureOut">
              <a:rPr lang="en-CA" smtClean="0"/>
              <a:t>2020-05-04</a:t>
            </a:fld>
            <a:endParaRPr lang="en-CA"/>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1F07682-3717-4F29-9DC9-354726BD01C2}" type="slidenum">
              <a:rPr lang="en-CA" smtClean="0"/>
              <a:t>‹#›</a:t>
            </a:fld>
            <a:endParaRPr lang="en-CA"/>
          </a:p>
        </p:txBody>
      </p:sp>
    </p:spTree>
    <p:extLst>
      <p:ext uri="{BB962C8B-B14F-4D97-AF65-F5344CB8AC3E}">
        <p14:creationId xmlns:p14="http://schemas.microsoft.com/office/powerpoint/2010/main" val="325278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4CD9-F68B-4C34-ACF4-E64498A07821}"/>
              </a:ext>
            </a:extLst>
          </p:cNvPr>
          <p:cNvSpPr>
            <a:spLocks noGrp="1"/>
          </p:cNvSpPr>
          <p:nvPr>
            <p:ph type="ctrTitle"/>
          </p:nvPr>
        </p:nvSpPr>
        <p:spPr/>
        <p:txBody>
          <a:bodyPr>
            <a:normAutofit fontScale="90000"/>
          </a:bodyPr>
          <a:lstStyle/>
          <a:p>
            <a:r>
              <a:rPr lang="en-CA" dirty="0"/>
              <a:t>Interpretation of a Network-scale Tracer Experiment in Fractured Rock</a:t>
            </a:r>
          </a:p>
        </p:txBody>
      </p:sp>
      <p:sp>
        <p:nvSpPr>
          <p:cNvPr id="5" name="Subtitle 4">
            <a:extLst>
              <a:ext uri="{FF2B5EF4-FFF2-40B4-BE49-F238E27FC236}">
                <a16:creationId xmlns:a16="http://schemas.microsoft.com/office/drawing/2014/main" id="{70FC45CD-3A81-476D-83A2-CFCAE1644E0A}"/>
              </a:ext>
            </a:extLst>
          </p:cNvPr>
          <p:cNvSpPr>
            <a:spLocks noGrp="1"/>
          </p:cNvSpPr>
          <p:nvPr>
            <p:ph type="subTitle" idx="1"/>
          </p:nvPr>
        </p:nvSpPr>
        <p:spPr>
          <a:xfrm>
            <a:off x="923016" y="3112770"/>
            <a:ext cx="8534400" cy="2667000"/>
          </a:xfrm>
        </p:spPr>
        <p:txBody>
          <a:bodyPr>
            <a:normAutofit fontScale="92500" lnSpcReduction="10000"/>
          </a:bodyPr>
          <a:lstStyle/>
          <a:p>
            <a:pPr algn="l"/>
            <a:endParaRPr lang="en-CA" dirty="0"/>
          </a:p>
          <a:p>
            <a:pPr algn="l"/>
            <a:endParaRPr lang="en-CA" dirty="0"/>
          </a:p>
          <a:p>
            <a:pPr algn="l"/>
            <a:r>
              <a:rPr lang="en-CA" dirty="0"/>
              <a:t>Matthew </a:t>
            </a:r>
            <a:r>
              <a:rPr lang="en-CA" dirty="0" err="1"/>
              <a:t>Howroyd</a:t>
            </a:r>
            <a:endParaRPr lang="en-CA" dirty="0"/>
          </a:p>
          <a:p>
            <a:pPr algn="l"/>
            <a:r>
              <a:rPr lang="en-CA" dirty="0"/>
              <a:t>Kent </a:t>
            </a:r>
            <a:r>
              <a:rPr lang="en-CA" dirty="0" err="1"/>
              <a:t>Novakowski</a:t>
            </a:r>
            <a:endParaRPr lang="en-CA" dirty="0"/>
          </a:p>
          <a:p>
            <a:pPr algn="l"/>
            <a:endParaRPr lang="en-CA" dirty="0"/>
          </a:p>
          <a:p>
            <a:pPr algn="l"/>
            <a:r>
              <a:rPr lang="en-CA" dirty="0"/>
              <a:t>Department of Civil Engineering</a:t>
            </a:r>
            <a:br>
              <a:rPr lang="en-CA" dirty="0"/>
            </a:br>
            <a:r>
              <a:rPr lang="en-CA" dirty="0"/>
              <a:t>Queens University, Kingston, Ontario, Canada </a:t>
            </a:r>
          </a:p>
        </p:txBody>
      </p:sp>
      <p:pic>
        <p:nvPicPr>
          <p:cNvPr id="4" name="Picture 2" descr="http://api.ning.com/files/4y8Nho4q8UjAlPgXkZAQQ2bK4Rce43534H2pncncErTk5EKxEggjCNxUApb5DM-xLRCUjwIVF1LAn5wBXUIrvsLklegq9hfh/QueensLogo_colour.jpg">
            <a:extLst>
              <a:ext uri="{FF2B5EF4-FFF2-40B4-BE49-F238E27FC236}">
                <a16:creationId xmlns:a16="http://schemas.microsoft.com/office/drawing/2014/main" id="{82219E0D-7A3C-417F-94DA-FBE5FE14D9F5}"/>
              </a:ext>
            </a:extLst>
          </p:cNvPr>
          <p:cNvPicPr>
            <a:picLocks noChangeAspect="1" noChangeArrowheads="1"/>
          </p:cNvPicPr>
          <p:nvPr/>
        </p:nvPicPr>
        <p:blipFill>
          <a:blip r:embed="rId3" cstate="print"/>
          <a:srcRect/>
          <a:stretch>
            <a:fillRect/>
          </a:stretch>
        </p:blipFill>
        <p:spPr bwMode="auto">
          <a:xfrm>
            <a:off x="8705663" y="3902284"/>
            <a:ext cx="2415469" cy="1836763"/>
          </a:xfrm>
          <a:prstGeom prst="rect">
            <a:avLst/>
          </a:prstGeom>
          <a:noFill/>
        </p:spPr>
      </p:pic>
      <p:sp>
        <p:nvSpPr>
          <p:cNvPr id="7" name="TextBox 6">
            <a:extLst>
              <a:ext uri="{FF2B5EF4-FFF2-40B4-BE49-F238E27FC236}">
                <a16:creationId xmlns:a16="http://schemas.microsoft.com/office/drawing/2014/main" id="{CB90EBB7-32C1-4473-8123-1EC430C5680C}"/>
              </a:ext>
            </a:extLst>
          </p:cNvPr>
          <p:cNvSpPr txBox="1"/>
          <p:nvPr/>
        </p:nvSpPr>
        <p:spPr>
          <a:xfrm>
            <a:off x="0" y="6550223"/>
            <a:ext cx="6096000" cy="307777"/>
          </a:xfrm>
          <a:prstGeom prst="rect">
            <a:avLst/>
          </a:prstGeom>
          <a:noFill/>
        </p:spPr>
        <p:txBody>
          <a:bodyPr wrap="square" rtlCol="0">
            <a:spAutoFit/>
          </a:bodyPr>
          <a:lstStyle/>
          <a:p>
            <a:r>
              <a:rPr lang="en-CA" sz="1400" dirty="0"/>
              <a:t>©</a:t>
            </a:r>
            <a:r>
              <a:rPr lang="en-CA" sz="1200" dirty="0"/>
              <a:t> </a:t>
            </a:r>
            <a:r>
              <a:rPr lang="en-CA" sz="1400" dirty="0" err="1"/>
              <a:t>Howroyd</a:t>
            </a:r>
            <a:r>
              <a:rPr lang="en-CA" sz="1400" dirty="0"/>
              <a:t> and </a:t>
            </a:r>
            <a:r>
              <a:rPr lang="en-CA" sz="1400" dirty="0" err="1"/>
              <a:t>Novakowski</a:t>
            </a:r>
            <a:r>
              <a:rPr lang="en-CA" sz="1400" dirty="0"/>
              <a:t> 2020. All rights reserved</a:t>
            </a:r>
            <a:endParaRPr lang="en-CA" sz="1200" dirty="0"/>
          </a:p>
        </p:txBody>
      </p:sp>
    </p:spTree>
    <p:extLst>
      <p:ext uri="{BB962C8B-B14F-4D97-AF65-F5344CB8AC3E}">
        <p14:creationId xmlns:p14="http://schemas.microsoft.com/office/powerpoint/2010/main" val="360773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4FB9-06E6-4031-ACDE-2BC6EC75B0AC}"/>
              </a:ext>
            </a:extLst>
          </p:cNvPr>
          <p:cNvSpPr>
            <a:spLocks noGrp="1"/>
          </p:cNvSpPr>
          <p:nvPr>
            <p:ph type="title"/>
          </p:nvPr>
        </p:nvSpPr>
        <p:spPr/>
        <p:txBody>
          <a:bodyPr/>
          <a:lstStyle/>
          <a:p>
            <a:r>
              <a:rPr lang="en-CA" dirty="0"/>
              <a:t>Finite Difference Model: Fits to Data</a:t>
            </a:r>
          </a:p>
        </p:txBody>
      </p:sp>
      <p:sp>
        <p:nvSpPr>
          <p:cNvPr id="3" name="Content Placeholder 2">
            <a:extLst>
              <a:ext uri="{FF2B5EF4-FFF2-40B4-BE49-F238E27FC236}">
                <a16:creationId xmlns:a16="http://schemas.microsoft.com/office/drawing/2014/main" id="{26A71162-96C7-4DA8-8AA3-72548A45E2EE}"/>
              </a:ext>
            </a:extLst>
          </p:cNvPr>
          <p:cNvSpPr>
            <a:spLocks noGrp="1"/>
          </p:cNvSpPr>
          <p:nvPr>
            <p:ph idx="1"/>
          </p:nvPr>
        </p:nvSpPr>
        <p:spPr>
          <a:xfrm>
            <a:off x="609600" y="1600199"/>
            <a:ext cx="6158948" cy="5088835"/>
          </a:xfrm>
        </p:spPr>
        <p:txBody>
          <a:bodyPr>
            <a:normAutofit fontScale="70000" lnSpcReduction="20000"/>
          </a:bodyPr>
          <a:lstStyle/>
          <a:p>
            <a:r>
              <a:rPr lang="en-CA" dirty="0"/>
              <a:t>Testing of different conceptual models resulted in a fit</a:t>
            </a:r>
          </a:p>
          <a:p>
            <a:pPr lvl="1"/>
            <a:r>
              <a:rPr lang="en-CA" dirty="0"/>
              <a:t>Each fit to a line in the 3 diagrams shown was achieved with the same model, with just the source condition at 3.5m height changing with time to reflect the measured breakthrough concentration.</a:t>
            </a:r>
          </a:p>
          <a:p>
            <a:pPr lvl="1"/>
            <a:r>
              <a:rPr lang="en-CA" dirty="0"/>
              <a:t>Non-uniqueness was observed in the number of fractures and the magnitude and direction of water velocity through the well that could result in a fit</a:t>
            </a:r>
          </a:p>
          <a:p>
            <a:pPr lvl="1"/>
            <a:r>
              <a:rPr lang="en-CA" dirty="0"/>
              <a:t>Therefore, it is potentially possible to find another fit, but likely not one that is distinctively different</a:t>
            </a:r>
          </a:p>
          <a:p>
            <a:endParaRPr lang="en-CA" dirty="0"/>
          </a:p>
          <a:p>
            <a:r>
              <a:rPr lang="en-CA" dirty="0"/>
              <a:t>Parameters of fit</a:t>
            </a:r>
          </a:p>
          <a:p>
            <a:pPr lvl="1"/>
            <a:r>
              <a:rPr lang="en-CA" dirty="0"/>
              <a:t>5-6 connecting fractures controlling flow and transport. Fractures were added at heights of approximately 0m, 1.5m, 9.5m, and 14m</a:t>
            </a:r>
          </a:p>
          <a:p>
            <a:pPr lvl="2"/>
            <a:r>
              <a:rPr lang="en-CA" dirty="0"/>
              <a:t>Comparisons to the measured transmissivity data supports the positioning of the fractures at 9.5m and 14m. Furthermore, there is evidence of a fracture very close to the lower boundary of the domain.</a:t>
            </a:r>
          </a:p>
          <a:p>
            <a:pPr lvl="1"/>
            <a:r>
              <a:rPr lang="en-CA" dirty="0"/>
              <a:t>Velocity through the well of 10</a:t>
            </a:r>
            <a:r>
              <a:rPr lang="en-CA" baseline="30000" dirty="0"/>
              <a:t>-4 </a:t>
            </a:r>
            <a:r>
              <a:rPr lang="en-CA" dirty="0"/>
              <a:t>– 10</a:t>
            </a:r>
            <a:r>
              <a:rPr lang="en-CA" baseline="30000" dirty="0"/>
              <a:t>-3 </a:t>
            </a:r>
            <a:r>
              <a:rPr lang="en-CA" dirty="0"/>
              <a:t>m/s in central section of domain (~3m – 10m) and 1-2 orders of magnitude lower on edges</a:t>
            </a:r>
          </a:p>
          <a:p>
            <a:pPr lvl="1"/>
            <a:r>
              <a:rPr lang="en-CA" dirty="0"/>
              <a:t>Fractures at 9.5m and 14m height had net positive solute fluxes, with the majority being added from the 9.5m fracture (fluxes 10x larger than any other fracture)</a:t>
            </a:r>
          </a:p>
          <a:p>
            <a:pPr lvl="1"/>
            <a:r>
              <a:rPr lang="en-CA" dirty="0"/>
              <a:t>Conversely, fractures at 0m and 1.5m had net negative fluxes for both flow and solute in all fits to the measured data. </a:t>
            </a:r>
          </a:p>
          <a:p>
            <a:pPr marL="0" indent="0">
              <a:buNone/>
            </a:pPr>
            <a:endParaRPr lang="en-CA" dirty="0"/>
          </a:p>
          <a:p>
            <a:pPr marL="0" indent="0">
              <a:buNone/>
            </a:pPr>
            <a:endParaRPr lang="en-CA" dirty="0"/>
          </a:p>
          <a:p>
            <a:pPr marL="0" indent="0" algn="r">
              <a:buNone/>
            </a:pPr>
            <a:endParaRPr lang="en-CA" dirty="0"/>
          </a:p>
          <a:p>
            <a:pPr algn="r"/>
            <a:endParaRPr lang="en-CA" dirty="0"/>
          </a:p>
        </p:txBody>
      </p:sp>
      <p:pic>
        <p:nvPicPr>
          <p:cNvPr id="8" name="Picture 7">
            <a:extLst>
              <a:ext uri="{FF2B5EF4-FFF2-40B4-BE49-F238E27FC236}">
                <a16:creationId xmlns:a16="http://schemas.microsoft.com/office/drawing/2014/main" id="{B61A197A-079E-4757-BA5E-5130DF45D638}"/>
              </a:ext>
            </a:extLst>
          </p:cNvPr>
          <p:cNvPicPr>
            <a:picLocks noChangeAspect="1"/>
          </p:cNvPicPr>
          <p:nvPr/>
        </p:nvPicPr>
        <p:blipFill>
          <a:blip r:embed="rId3"/>
          <a:stretch>
            <a:fillRect/>
          </a:stretch>
        </p:blipFill>
        <p:spPr>
          <a:xfrm>
            <a:off x="6768548" y="1715041"/>
            <a:ext cx="5303980" cy="4322439"/>
          </a:xfrm>
          <a:prstGeom prst="rect">
            <a:avLst/>
          </a:prstGeom>
        </p:spPr>
      </p:pic>
    </p:spTree>
    <p:extLst>
      <p:ext uri="{BB962C8B-B14F-4D97-AF65-F5344CB8AC3E}">
        <p14:creationId xmlns:p14="http://schemas.microsoft.com/office/powerpoint/2010/main" val="182196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447A-5C5C-42E4-8BD7-10AEF7EF9124}"/>
              </a:ext>
            </a:extLst>
          </p:cNvPr>
          <p:cNvSpPr>
            <a:spLocks noGrp="1"/>
          </p:cNvSpPr>
          <p:nvPr>
            <p:ph type="title"/>
          </p:nvPr>
        </p:nvSpPr>
        <p:spPr/>
        <p:txBody>
          <a:bodyPr>
            <a:normAutofit/>
          </a:bodyPr>
          <a:lstStyle/>
          <a:p>
            <a:r>
              <a:rPr lang="en-CA" dirty="0"/>
              <a:t>Observations from Modeling</a:t>
            </a:r>
          </a:p>
        </p:txBody>
      </p:sp>
      <p:sp>
        <p:nvSpPr>
          <p:cNvPr id="3" name="Content Placeholder 2">
            <a:extLst>
              <a:ext uri="{FF2B5EF4-FFF2-40B4-BE49-F238E27FC236}">
                <a16:creationId xmlns:a16="http://schemas.microsoft.com/office/drawing/2014/main" id="{570EAF01-2615-4B1B-9C5E-BBC6EC516C28}"/>
              </a:ext>
            </a:extLst>
          </p:cNvPr>
          <p:cNvSpPr>
            <a:spLocks noGrp="1"/>
          </p:cNvSpPr>
          <p:nvPr>
            <p:ph idx="1"/>
          </p:nvPr>
        </p:nvSpPr>
        <p:spPr/>
        <p:txBody>
          <a:bodyPr>
            <a:normAutofit fontScale="92500" lnSpcReduction="20000"/>
          </a:bodyPr>
          <a:lstStyle/>
          <a:p>
            <a:r>
              <a:rPr lang="en-CA" dirty="0"/>
              <a:t>Possible to identify the number and approximate positions of the 5 most important fracture features for transport in the experiment domain</a:t>
            </a:r>
          </a:p>
          <a:p>
            <a:endParaRPr lang="en-CA" dirty="0"/>
          </a:p>
          <a:p>
            <a:r>
              <a:rPr lang="en-CA" dirty="0"/>
              <a:t>The fracture at 9.5m height was the largest contributor of tracer to the well of the added fractures. </a:t>
            </a:r>
          </a:p>
          <a:p>
            <a:endParaRPr lang="en-CA" dirty="0"/>
          </a:p>
          <a:p>
            <a:r>
              <a:rPr lang="en-CA" dirty="0"/>
              <a:t>The differences in direction and magnitude of solute fluxes from fractures of similar hydraulic aperture, indicate a lack of strong vertical connection in the domain. </a:t>
            </a:r>
          </a:p>
          <a:p>
            <a:endParaRPr lang="en-CA" dirty="0"/>
          </a:p>
          <a:p>
            <a:r>
              <a:rPr lang="en-CA" dirty="0"/>
              <a:t>While the open borehole tracer experiment combined with a simple finite difference model can provide us mostly qualitative information regarding the transport properties of the Upper Eramosa, it does not supply any detail on absolute concentrations in the formation, or provide specifics on the transport parameters of individual fractures. </a:t>
            </a:r>
          </a:p>
          <a:p>
            <a:endParaRPr lang="en-CA" dirty="0"/>
          </a:p>
          <a:p>
            <a:r>
              <a:rPr lang="en-CA" dirty="0"/>
              <a:t>Next step to look at a model of the larger system.</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306902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9815-8A35-4586-9361-7DEAE00B6E28}"/>
              </a:ext>
            </a:extLst>
          </p:cNvPr>
          <p:cNvSpPr>
            <a:spLocks noGrp="1"/>
          </p:cNvSpPr>
          <p:nvPr>
            <p:ph type="title"/>
          </p:nvPr>
        </p:nvSpPr>
        <p:spPr/>
        <p:txBody>
          <a:bodyPr/>
          <a:lstStyle/>
          <a:p>
            <a:r>
              <a:rPr lang="en-CA" dirty="0"/>
              <a:t>Expanded Model: Initial Simulation </a:t>
            </a:r>
          </a:p>
        </p:txBody>
      </p:sp>
      <p:sp>
        <p:nvSpPr>
          <p:cNvPr id="3" name="Content Placeholder 2">
            <a:extLst>
              <a:ext uri="{FF2B5EF4-FFF2-40B4-BE49-F238E27FC236}">
                <a16:creationId xmlns:a16="http://schemas.microsoft.com/office/drawing/2014/main" id="{522A7D40-CC3A-4752-B17C-ECD31F3ADF1B}"/>
              </a:ext>
            </a:extLst>
          </p:cNvPr>
          <p:cNvSpPr>
            <a:spLocks noGrp="1"/>
          </p:cNvSpPr>
          <p:nvPr>
            <p:ph idx="1"/>
          </p:nvPr>
        </p:nvSpPr>
        <p:spPr>
          <a:xfrm>
            <a:off x="609600" y="1600200"/>
            <a:ext cx="6308035" cy="4876800"/>
          </a:xfrm>
        </p:spPr>
        <p:txBody>
          <a:bodyPr>
            <a:normAutofit fontScale="85000" lnSpcReduction="20000"/>
          </a:bodyPr>
          <a:lstStyle/>
          <a:p>
            <a:r>
              <a:rPr lang="en-CA" dirty="0"/>
              <a:t>Used </a:t>
            </a:r>
            <a:r>
              <a:rPr lang="en-CA" dirty="0" err="1"/>
              <a:t>HydroGeoSphere</a:t>
            </a:r>
            <a:r>
              <a:rPr lang="en-CA" dirty="0"/>
              <a:t>, a 3-D control volume finite element model</a:t>
            </a:r>
          </a:p>
          <a:p>
            <a:pPr lvl="1"/>
            <a:r>
              <a:rPr lang="en-CA" dirty="0"/>
              <a:t>Steady state flow solution with transient transport</a:t>
            </a:r>
          </a:p>
          <a:p>
            <a:pPr lvl="1"/>
            <a:endParaRPr lang="en-CA" dirty="0"/>
          </a:p>
          <a:p>
            <a:r>
              <a:rPr lang="en-CA" dirty="0"/>
              <a:t>Domain</a:t>
            </a:r>
          </a:p>
          <a:p>
            <a:pPr lvl="1"/>
            <a:r>
              <a:rPr lang="en-CA" dirty="0"/>
              <a:t>700 x 700 x 17 m</a:t>
            </a:r>
          </a:p>
          <a:p>
            <a:pPr lvl="1"/>
            <a:r>
              <a:rPr lang="en-CA" dirty="0"/>
              <a:t>Injection well in middle of domain</a:t>
            </a:r>
          </a:p>
          <a:p>
            <a:pPr lvl="1"/>
            <a:r>
              <a:rPr lang="en-CA" dirty="0"/>
              <a:t>Observation wells represented as physical features</a:t>
            </a:r>
          </a:p>
          <a:p>
            <a:pPr lvl="1"/>
            <a:r>
              <a:rPr lang="en-CA" dirty="0"/>
              <a:t>Fractures initially fully continuous in domain and placed in positions indicated by constant head tests. </a:t>
            </a:r>
          </a:p>
          <a:p>
            <a:pPr lvl="1"/>
            <a:r>
              <a:rPr lang="en-CA" dirty="0"/>
              <a:t>Initial estimates of porosity, fracture apertures, and regional hydraulic gradient taken from field measurements</a:t>
            </a:r>
          </a:p>
          <a:p>
            <a:pPr lvl="1"/>
            <a:endParaRPr lang="en-CA" dirty="0"/>
          </a:p>
          <a:p>
            <a:r>
              <a:rPr lang="en-CA" dirty="0"/>
              <a:t>Discretization</a:t>
            </a:r>
          </a:p>
          <a:p>
            <a:pPr lvl="1"/>
            <a:r>
              <a:rPr lang="en-CA" dirty="0"/>
              <a:t>Chosen by shrinking the block sizes until the transport solution no longer varied</a:t>
            </a:r>
          </a:p>
          <a:p>
            <a:pPr lvl="1"/>
            <a:r>
              <a:rPr lang="en-CA" dirty="0"/>
              <a:t>Fine around fractures and the injection well with lengths of 1mm vertically and 1cm horizontally. Coarsened outwards to 1 x 1 x 0.5 m blocks</a:t>
            </a:r>
          </a:p>
          <a:p>
            <a:pPr lvl="1"/>
            <a:endParaRPr lang="en-CA" dirty="0"/>
          </a:p>
          <a:p>
            <a:pPr lvl="1"/>
            <a:endParaRPr lang="en-CA" dirty="0"/>
          </a:p>
          <a:p>
            <a:pPr lvl="1"/>
            <a:endParaRPr lang="en-CA" dirty="0"/>
          </a:p>
          <a:p>
            <a:endParaRPr lang="en-CA" dirty="0"/>
          </a:p>
          <a:p>
            <a:endParaRPr lang="en-CA" dirty="0"/>
          </a:p>
        </p:txBody>
      </p:sp>
      <p:pic>
        <p:nvPicPr>
          <p:cNvPr id="6" name="Picture 5">
            <a:extLst>
              <a:ext uri="{FF2B5EF4-FFF2-40B4-BE49-F238E27FC236}">
                <a16:creationId xmlns:a16="http://schemas.microsoft.com/office/drawing/2014/main" id="{5B774D01-8899-4F49-8B2A-CDA2B851E20F}"/>
              </a:ext>
            </a:extLst>
          </p:cNvPr>
          <p:cNvPicPr>
            <a:picLocks noChangeAspect="1"/>
          </p:cNvPicPr>
          <p:nvPr/>
        </p:nvPicPr>
        <p:blipFill>
          <a:blip r:embed="rId3"/>
          <a:stretch>
            <a:fillRect/>
          </a:stretch>
        </p:blipFill>
        <p:spPr>
          <a:xfrm>
            <a:off x="6718400" y="2156792"/>
            <a:ext cx="5191254" cy="4249310"/>
          </a:xfrm>
          <a:prstGeom prst="rect">
            <a:avLst/>
          </a:prstGeom>
        </p:spPr>
      </p:pic>
    </p:spTree>
    <p:extLst>
      <p:ext uri="{BB962C8B-B14F-4D97-AF65-F5344CB8AC3E}">
        <p14:creationId xmlns:p14="http://schemas.microsoft.com/office/powerpoint/2010/main" val="8373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F0FC-6FAC-4D1B-AB72-E944963E8651}"/>
              </a:ext>
            </a:extLst>
          </p:cNvPr>
          <p:cNvSpPr>
            <a:spLocks noGrp="1"/>
          </p:cNvSpPr>
          <p:nvPr>
            <p:ph type="title"/>
          </p:nvPr>
        </p:nvSpPr>
        <p:spPr/>
        <p:txBody>
          <a:bodyPr/>
          <a:lstStyle/>
          <a:p>
            <a:r>
              <a:rPr lang="en-CA" dirty="0"/>
              <a:t>Expanded Model: Attempts to Fit Measured Profile</a:t>
            </a:r>
          </a:p>
        </p:txBody>
      </p:sp>
      <p:sp>
        <p:nvSpPr>
          <p:cNvPr id="3" name="Content Placeholder 2">
            <a:extLst>
              <a:ext uri="{FF2B5EF4-FFF2-40B4-BE49-F238E27FC236}">
                <a16:creationId xmlns:a16="http://schemas.microsoft.com/office/drawing/2014/main" id="{23D62581-4A61-4458-B479-712D2C686E10}"/>
              </a:ext>
            </a:extLst>
          </p:cNvPr>
          <p:cNvSpPr>
            <a:spLocks noGrp="1"/>
          </p:cNvSpPr>
          <p:nvPr>
            <p:ph idx="1"/>
          </p:nvPr>
        </p:nvSpPr>
        <p:spPr/>
        <p:txBody>
          <a:bodyPr>
            <a:normAutofit fontScale="92500" lnSpcReduction="20000"/>
          </a:bodyPr>
          <a:lstStyle/>
          <a:p>
            <a:r>
              <a:rPr lang="en-CA" dirty="0"/>
              <a:t>Wide variety of parameters tested to attempt to fit measured concentration profile in open wells</a:t>
            </a:r>
          </a:p>
          <a:p>
            <a:pPr lvl="1"/>
            <a:r>
              <a:rPr lang="en-CA" dirty="0"/>
              <a:t>Heterogenous matrix porosities and fracture apertures</a:t>
            </a:r>
          </a:p>
          <a:p>
            <a:pPr lvl="1"/>
            <a:r>
              <a:rPr lang="en-CA" dirty="0"/>
              <a:t>Variable fracture lengths</a:t>
            </a:r>
          </a:p>
          <a:p>
            <a:pPr lvl="1"/>
            <a:r>
              <a:rPr lang="en-CA" dirty="0"/>
              <a:t>Presence of regions of closure or channelization</a:t>
            </a:r>
          </a:p>
          <a:p>
            <a:pPr lvl="1"/>
            <a:r>
              <a:rPr lang="en-CA" dirty="0"/>
              <a:t>Vertical fractures to connect horizontal fractures</a:t>
            </a:r>
          </a:p>
          <a:p>
            <a:pPr lvl="1"/>
            <a:r>
              <a:rPr lang="en-CA" dirty="0"/>
              <a:t>Additional horizontal fractures, both connected and unconnected to the injection and observation wells</a:t>
            </a:r>
          </a:p>
          <a:p>
            <a:pPr lvl="1"/>
            <a:r>
              <a:rPr lang="en-CA" dirty="0"/>
              <a:t>Vertical gradients</a:t>
            </a:r>
          </a:p>
          <a:p>
            <a:pPr lvl="1"/>
            <a:r>
              <a:rPr lang="en-CA" dirty="0"/>
              <a:t>A decay parameter to represent non-reversible adsorption or loss of solute from the domain</a:t>
            </a:r>
          </a:p>
          <a:p>
            <a:pPr lvl="1"/>
            <a:r>
              <a:rPr lang="en-CA" dirty="0"/>
              <a:t>Mixing effects in well</a:t>
            </a:r>
          </a:p>
          <a:p>
            <a:pPr lvl="1"/>
            <a:r>
              <a:rPr lang="en-CA" dirty="0"/>
              <a:t>Many various combinations of the above models</a:t>
            </a:r>
          </a:p>
          <a:p>
            <a:pPr lvl="1"/>
            <a:endParaRPr lang="en-CA" dirty="0"/>
          </a:p>
          <a:p>
            <a:r>
              <a:rPr lang="en-CA" dirty="0"/>
              <a:t>Fit to entire profile could not be attained with this modelling approach</a:t>
            </a:r>
          </a:p>
          <a:p>
            <a:pPr lvl="1"/>
            <a:r>
              <a:rPr lang="en-CA" dirty="0"/>
              <a:t>Unable to achieve sufficient mixing of solute through advective or diffusive means. Mixing due to measurement method considered unlikely due to similarity between the measured profiles in down and up directions</a:t>
            </a:r>
          </a:p>
          <a:p>
            <a:endParaRPr lang="en-CA" dirty="0"/>
          </a:p>
          <a:p>
            <a:endParaRPr lang="en-CA" dirty="0"/>
          </a:p>
        </p:txBody>
      </p:sp>
    </p:spTree>
    <p:extLst>
      <p:ext uri="{BB962C8B-B14F-4D97-AF65-F5344CB8AC3E}">
        <p14:creationId xmlns:p14="http://schemas.microsoft.com/office/powerpoint/2010/main" val="187459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40F0-6174-45D8-8A28-FAA6037BFB69}"/>
              </a:ext>
            </a:extLst>
          </p:cNvPr>
          <p:cNvSpPr>
            <a:spLocks noGrp="1"/>
          </p:cNvSpPr>
          <p:nvPr>
            <p:ph type="title"/>
          </p:nvPr>
        </p:nvSpPr>
        <p:spPr/>
        <p:txBody>
          <a:bodyPr>
            <a:normAutofit/>
          </a:bodyPr>
          <a:lstStyle/>
          <a:p>
            <a:r>
              <a:rPr lang="en-CA" dirty="0"/>
              <a:t>Expanded Model: Effects of Observation Wells</a:t>
            </a:r>
          </a:p>
        </p:txBody>
      </p:sp>
      <p:sp>
        <p:nvSpPr>
          <p:cNvPr id="3" name="Content Placeholder 2">
            <a:extLst>
              <a:ext uri="{FF2B5EF4-FFF2-40B4-BE49-F238E27FC236}">
                <a16:creationId xmlns:a16="http://schemas.microsoft.com/office/drawing/2014/main" id="{7285B481-86DB-4F74-BD0C-C8DD210C5B3D}"/>
              </a:ext>
            </a:extLst>
          </p:cNvPr>
          <p:cNvSpPr>
            <a:spLocks noGrp="1"/>
          </p:cNvSpPr>
          <p:nvPr>
            <p:ph idx="1"/>
          </p:nvPr>
        </p:nvSpPr>
        <p:spPr>
          <a:xfrm>
            <a:off x="609600" y="1600199"/>
            <a:ext cx="7063409" cy="5091545"/>
          </a:xfrm>
        </p:spPr>
        <p:txBody>
          <a:bodyPr>
            <a:normAutofit fontScale="85000" lnSpcReduction="20000"/>
          </a:bodyPr>
          <a:lstStyle/>
          <a:p>
            <a:r>
              <a:rPr lang="en-CA" dirty="0"/>
              <a:t>While a fit to concentration profile was not achieved, the effect of the presence of an observation well on concentration measurements could be examined</a:t>
            </a:r>
          </a:p>
          <a:p>
            <a:endParaRPr lang="en-CA" dirty="0"/>
          </a:p>
          <a:p>
            <a:r>
              <a:rPr lang="en-CA" dirty="0"/>
              <a:t>This was done by fitting a single point on the profile over time (i.e. a breakthrough curve at a fracture discharging solute) and then removing the observation well to observe changes</a:t>
            </a:r>
          </a:p>
          <a:p>
            <a:endParaRPr lang="en-CA" dirty="0"/>
          </a:p>
          <a:p>
            <a:r>
              <a:rPr lang="en-CA" dirty="0"/>
              <a:t>Fits for a single position could be achieved in two ways</a:t>
            </a:r>
          </a:p>
          <a:p>
            <a:pPr lvl="1"/>
            <a:r>
              <a:rPr lang="en-CA" dirty="0"/>
              <a:t>Introducing aperture heterogeneity in the form of decreasing the aperture on the far side of the observation well (i.e. decreasing aperture with distance)</a:t>
            </a:r>
          </a:p>
          <a:p>
            <a:pPr lvl="1"/>
            <a:r>
              <a:rPr lang="en-CA" dirty="0"/>
              <a:t>Creating a 100 m wide “channel” of increased aperture between the injection and observation wells. </a:t>
            </a:r>
          </a:p>
          <a:p>
            <a:pPr lvl="1"/>
            <a:r>
              <a:rPr lang="en-CA" dirty="0"/>
              <a:t>Previous modelling of other tracer experiments in the same area indicated that matrix porosity or vertical interconnection could also explain some of the observed tortuosity in transport pathways. However, in this case, aperture heterogeneity was the only important factor identified.  </a:t>
            </a:r>
          </a:p>
          <a:p>
            <a:pPr lvl="1"/>
            <a:endParaRPr lang="en-CA" dirty="0"/>
          </a:p>
          <a:p>
            <a:endParaRPr lang="en-CA" dirty="0"/>
          </a:p>
          <a:p>
            <a:endParaRPr lang="en-CA" dirty="0"/>
          </a:p>
          <a:p>
            <a:endParaRPr lang="en-CA" dirty="0"/>
          </a:p>
        </p:txBody>
      </p:sp>
      <p:pic>
        <p:nvPicPr>
          <p:cNvPr id="4" name="Picture 3">
            <a:extLst>
              <a:ext uri="{FF2B5EF4-FFF2-40B4-BE49-F238E27FC236}">
                <a16:creationId xmlns:a16="http://schemas.microsoft.com/office/drawing/2014/main" id="{C166A448-9527-4724-8606-AEA0402E35A6}"/>
              </a:ext>
            </a:extLst>
          </p:cNvPr>
          <p:cNvPicPr>
            <a:picLocks noChangeAspect="1"/>
          </p:cNvPicPr>
          <p:nvPr/>
        </p:nvPicPr>
        <p:blipFill rotWithShape="1">
          <a:blip r:embed="rId3"/>
          <a:srcRect l="38641" t="28840" r="25245" b="21015"/>
          <a:stretch/>
        </p:blipFill>
        <p:spPr>
          <a:xfrm>
            <a:off x="7504043" y="2057399"/>
            <a:ext cx="4403035" cy="3438939"/>
          </a:xfrm>
          <a:prstGeom prst="rect">
            <a:avLst/>
          </a:prstGeom>
        </p:spPr>
      </p:pic>
    </p:spTree>
    <p:extLst>
      <p:ext uri="{BB962C8B-B14F-4D97-AF65-F5344CB8AC3E}">
        <p14:creationId xmlns:p14="http://schemas.microsoft.com/office/powerpoint/2010/main" val="367595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DAB0-BCE2-4074-B361-CA85776FC281}"/>
              </a:ext>
            </a:extLst>
          </p:cNvPr>
          <p:cNvSpPr>
            <a:spLocks noGrp="1"/>
          </p:cNvSpPr>
          <p:nvPr>
            <p:ph type="title"/>
          </p:nvPr>
        </p:nvSpPr>
        <p:spPr/>
        <p:txBody>
          <a:bodyPr/>
          <a:lstStyle/>
          <a:p>
            <a:r>
              <a:rPr lang="en-CA" dirty="0"/>
              <a:t>Conclusions</a:t>
            </a:r>
          </a:p>
        </p:txBody>
      </p:sp>
      <p:sp>
        <p:nvSpPr>
          <p:cNvPr id="3" name="Content Placeholder 2">
            <a:extLst>
              <a:ext uri="{FF2B5EF4-FFF2-40B4-BE49-F238E27FC236}">
                <a16:creationId xmlns:a16="http://schemas.microsoft.com/office/drawing/2014/main" id="{6A7CB8ED-8FDC-4502-98B9-4FCE79C03503}"/>
              </a:ext>
            </a:extLst>
          </p:cNvPr>
          <p:cNvSpPr>
            <a:spLocks noGrp="1"/>
          </p:cNvSpPr>
          <p:nvPr>
            <p:ph idx="1"/>
          </p:nvPr>
        </p:nvSpPr>
        <p:spPr/>
        <p:txBody>
          <a:bodyPr>
            <a:normAutofit fontScale="92500" lnSpcReduction="20000"/>
          </a:bodyPr>
          <a:lstStyle/>
          <a:p>
            <a:r>
              <a:rPr lang="en-CA" dirty="0"/>
              <a:t>Used two numerical models to analyze the results of a unique, network scale tracer experiment conducted in a dolostone unit</a:t>
            </a:r>
          </a:p>
          <a:p>
            <a:pPr marL="274320" lvl="1" indent="0">
              <a:buNone/>
            </a:pPr>
            <a:endParaRPr lang="en-CA" dirty="0"/>
          </a:p>
          <a:p>
            <a:r>
              <a:rPr lang="en-CA" dirty="0"/>
              <a:t>From a finite difference model for an open well, information regarding the positions of the discrete features controlling transport, as well as their relative importance could be identified</a:t>
            </a:r>
          </a:p>
          <a:p>
            <a:endParaRPr lang="en-CA" dirty="0"/>
          </a:p>
          <a:p>
            <a:r>
              <a:rPr lang="en-CA" dirty="0"/>
              <a:t>The use of a more complex finite element model could not achieve a fit to the observed tracer profile in the open well</a:t>
            </a:r>
          </a:p>
          <a:p>
            <a:pPr lvl="1"/>
            <a:r>
              <a:rPr lang="en-CA" dirty="0"/>
              <a:t>Therefore, it was not possible to determine network geometry or specific mechanisms controlling transport at the site </a:t>
            </a:r>
          </a:p>
          <a:p>
            <a:pPr lvl="1"/>
            <a:endParaRPr lang="en-CA" dirty="0"/>
          </a:p>
          <a:p>
            <a:r>
              <a:rPr lang="en-CA" dirty="0"/>
              <a:t>Overall, this study indicates that tracer experiments conducted in open boreholes with the use of a downhole fluorometer can provide useful information for large-scale transport.</a:t>
            </a:r>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00453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9316-0BB7-4ED2-AC51-DF43D460829F}"/>
              </a:ext>
            </a:extLst>
          </p:cNvPr>
          <p:cNvSpPr>
            <a:spLocks noGrp="1"/>
          </p:cNvSpPr>
          <p:nvPr>
            <p:ph type="title"/>
          </p:nvPr>
        </p:nvSpPr>
        <p:spPr/>
        <p:txBody>
          <a:bodyPr/>
          <a:lstStyle/>
          <a:p>
            <a:r>
              <a:rPr lang="en-CA" dirty="0"/>
              <a:t>Introduction</a:t>
            </a:r>
          </a:p>
        </p:txBody>
      </p:sp>
      <p:sp>
        <p:nvSpPr>
          <p:cNvPr id="3" name="Content Placeholder 2">
            <a:extLst>
              <a:ext uri="{FF2B5EF4-FFF2-40B4-BE49-F238E27FC236}">
                <a16:creationId xmlns:a16="http://schemas.microsoft.com/office/drawing/2014/main" id="{4FD716D4-71CE-4FAD-8BD6-01677A720673}"/>
              </a:ext>
            </a:extLst>
          </p:cNvPr>
          <p:cNvSpPr>
            <a:spLocks noGrp="1"/>
          </p:cNvSpPr>
          <p:nvPr>
            <p:ph idx="1"/>
          </p:nvPr>
        </p:nvSpPr>
        <p:spPr>
          <a:xfrm>
            <a:off x="609600" y="1600200"/>
            <a:ext cx="5853344" cy="4876800"/>
          </a:xfrm>
        </p:spPr>
        <p:txBody>
          <a:bodyPr>
            <a:normAutofit/>
          </a:bodyPr>
          <a:lstStyle/>
          <a:p>
            <a:r>
              <a:rPr lang="en-CA" dirty="0"/>
              <a:t>Fractures which commonly pervade bedrock result in complex flow and transport patterns</a:t>
            </a:r>
          </a:p>
          <a:p>
            <a:pPr lvl="1"/>
            <a:r>
              <a:rPr lang="en-CA" dirty="0"/>
              <a:t>Convoluted pathways which are difficult to predict</a:t>
            </a:r>
          </a:p>
          <a:p>
            <a:pPr lvl="1"/>
            <a:r>
              <a:rPr lang="en-CA" dirty="0"/>
              <a:t>Matrix diffusion allowing for long residence times for contaminants</a:t>
            </a:r>
          </a:p>
          <a:p>
            <a:pPr lvl="1"/>
            <a:endParaRPr lang="en-CA" dirty="0"/>
          </a:p>
          <a:p>
            <a:r>
              <a:rPr lang="en-CA" dirty="0"/>
              <a:t>Transport processes still not fully understood at large scales (&gt;50m)</a:t>
            </a:r>
          </a:p>
          <a:p>
            <a:pPr lvl="1"/>
            <a:r>
              <a:rPr lang="en-CA" dirty="0"/>
              <a:t>Use of extra fitting parameters</a:t>
            </a:r>
          </a:p>
          <a:p>
            <a:pPr lvl="1"/>
            <a:r>
              <a:rPr lang="en-CA" dirty="0"/>
              <a:t>Non-uniqueness in conceptual models</a:t>
            </a:r>
          </a:p>
          <a:p>
            <a:pPr lvl="1"/>
            <a:r>
              <a:rPr lang="en-CA" dirty="0"/>
              <a:t>Difficulties at site in Smithville, Ontario</a:t>
            </a:r>
          </a:p>
          <a:p>
            <a:pPr lvl="1"/>
            <a:endParaRPr lang="en-CA" dirty="0"/>
          </a:p>
        </p:txBody>
      </p:sp>
      <p:pic>
        <p:nvPicPr>
          <p:cNvPr id="6" name="Picture 2">
            <a:extLst>
              <a:ext uri="{FF2B5EF4-FFF2-40B4-BE49-F238E27FC236}">
                <a16:creationId xmlns:a16="http://schemas.microsoft.com/office/drawing/2014/main" id="{CB575E94-2564-4FF6-B3B3-DA6668203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012" y="705359"/>
            <a:ext cx="3875017" cy="333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6C7B92D-ADCB-4D87-90F1-B1E3D39B9AC5}"/>
              </a:ext>
            </a:extLst>
          </p:cNvPr>
          <p:cNvPicPr>
            <a:picLocks noChangeAspect="1"/>
          </p:cNvPicPr>
          <p:nvPr/>
        </p:nvPicPr>
        <p:blipFill>
          <a:blip r:embed="rId4"/>
          <a:stretch>
            <a:fillRect/>
          </a:stretch>
        </p:blipFill>
        <p:spPr>
          <a:xfrm>
            <a:off x="8255800" y="4210559"/>
            <a:ext cx="3017440" cy="2443525"/>
          </a:xfrm>
          <a:prstGeom prst="rect">
            <a:avLst/>
          </a:prstGeom>
        </p:spPr>
      </p:pic>
    </p:spTree>
    <p:extLst>
      <p:ext uri="{BB962C8B-B14F-4D97-AF65-F5344CB8AC3E}">
        <p14:creationId xmlns:p14="http://schemas.microsoft.com/office/powerpoint/2010/main" val="28983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3892-FCF8-4A88-B15D-6838B46825E0}"/>
              </a:ext>
            </a:extLst>
          </p:cNvPr>
          <p:cNvSpPr>
            <a:spLocks noGrp="1"/>
          </p:cNvSpPr>
          <p:nvPr>
            <p:ph type="title"/>
          </p:nvPr>
        </p:nvSpPr>
        <p:spPr/>
        <p:txBody>
          <a:bodyPr/>
          <a:lstStyle/>
          <a:p>
            <a:r>
              <a:rPr lang="en-CA" dirty="0"/>
              <a:t>Introduction</a:t>
            </a:r>
          </a:p>
        </p:txBody>
      </p:sp>
      <p:sp>
        <p:nvSpPr>
          <p:cNvPr id="3" name="Content Placeholder 2">
            <a:extLst>
              <a:ext uri="{FF2B5EF4-FFF2-40B4-BE49-F238E27FC236}">
                <a16:creationId xmlns:a16="http://schemas.microsoft.com/office/drawing/2014/main" id="{EF1697A0-B78A-4218-9CCA-CC96418F2FCC}"/>
              </a:ext>
            </a:extLst>
          </p:cNvPr>
          <p:cNvSpPr>
            <a:spLocks noGrp="1"/>
          </p:cNvSpPr>
          <p:nvPr>
            <p:ph idx="1"/>
          </p:nvPr>
        </p:nvSpPr>
        <p:spPr>
          <a:xfrm>
            <a:off x="518606" y="1635617"/>
            <a:ext cx="10972800" cy="4930742"/>
          </a:xfrm>
        </p:spPr>
        <p:txBody>
          <a:bodyPr>
            <a:normAutofit/>
          </a:bodyPr>
          <a:lstStyle/>
          <a:p>
            <a:r>
              <a:rPr lang="en-CA" dirty="0"/>
              <a:t>Despite the need, there still exists a scarcity of tracer studies at large scales</a:t>
            </a:r>
          </a:p>
          <a:p>
            <a:pPr lvl="1"/>
            <a:r>
              <a:rPr lang="en-CA" dirty="0"/>
              <a:t>Experimental difficulty</a:t>
            </a:r>
          </a:p>
          <a:p>
            <a:pPr lvl="1"/>
            <a:r>
              <a:rPr lang="en-CA" dirty="0"/>
              <a:t>Cost - especially that of multi-level wells</a:t>
            </a:r>
          </a:p>
          <a:p>
            <a:pPr lvl="1"/>
            <a:r>
              <a:rPr lang="en-CA" dirty="0"/>
              <a:t>Open wells are cheaper, but what can we learn about in-formation concentrations from experiments in such wells?</a:t>
            </a:r>
          </a:p>
          <a:p>
            <a:pPr lvl="1"/>
            <a:endParaRPr lang="en-CA" dirty="0"/>
          </a:p>
          <a:p>
            <a:pPr lvl="1"/>
            <a:endParaRPr lang="en-CA" dirty="0"/>
          </a:p>
        </p:txBody>
      </p:sp>
      <p:pic>
        <p:nvPicPr>
          <p:cNvPr id="6" name="Picture 5">
            <a:extLst>
              <a:ext uri="{FF2B5EF4-FFF2-40B4-BE49-F238E27FC236}">
                <a16:creationId xmlns:a16="http://schemas.microsoft.com/office/drawing/2014/main" id="{9BABA25D-8915-4229-8DB4-EA3D3E021D9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669" y="3429000"/>
            <a:ext cx="5370675" cy="321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85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28F5-BFEC-472A-B9B4-AE5316D9271B}"/>
              </a:ext>
            </a:extLst>
          </p:cNvPr>
          <p:cNvSpPr>
            <a:spLocks noGrp="1"/>
          </p:cNvSpPr>
          <p:nvPr>
            <p:ph type="title"/>
          </p:nvPr>
        </p:nvSpPr>
        <p:spPr/>
        <p:txBody>
          <a:bodyPr/>
          <a:lstStyle/>
          <a:p>
            <a:r>
              <a:rPr lang="en-CA" dirty="0"/>
              <a:t>Objectives</a:t>
            </a:r>
          </a:p>
        </p:txBody>
      </p:sp>
      <p:sp>
        <p:nvSpPr>
          <p:cNvPr id="3" name="Content Placeholder 2">
            <a:extLst>
              <a:ext uri="{FF2B5EF4-FFF2-40B4-BE49-F238E27FC236}">
                <a16:creationId xmlns:a16="http://schemas.microsoft.com/office/drawing/2014/main" id="{72856A2A-DCAA-42C1-A6ED-F08168EAD47F}"/>
              </a:ext>
            </a:extLst>
          </p:cNvPr>
          <p:cNvSpPr>
            <a:spLocks noGrp="1"/>
          </p:cNvSpPr>
          <p:nvPr>
            <p:ph idx="1"/>
          </p:nvPr>
        </p:nvSpPr>
        <p:spPr/>
        <p:txBody>
          <a:bodyPr/>
          <a:lstStyle/>
          <a:p>
            <a:r>
              <a:rPr lang="en-CA" dirty="0"/>
              <a:t>Determine if a tracer experiment conducted in a fracture network using open boreholes can provide useful information regarding discrete fracture properties</a:t>
            </a:r>
          </a:p>
          <a:p>
            <a:endParaRPr lang="en-CA" dirty="0"/>
          </a:p>
          <a:p>
            <a:r>
              <a:rPr lang="en-CA" dirty="0"/>
              <a:t>Improve understanding of transport processes in fractures at a large scale</a:t>
            </a:r>
          </a:p>
          <a:p>
            <a:endParaRPr lang="en-CA" dirty="0"/>
          </a:p>
        </p:txBody>
      </p:sp>
      <p:pic>
        <p:nvPicPr>
          <p:cNvPr id="4" name="Picture 3">
            <a:extLst>
              <a:ext uri="{FF2B5EF4-FFF2-40B4-BE49-F238E27FC236}">
                <a16:creationId xmlns:a16="http://schemas.microsoft.com/office/drawing/2014/main" id="{8D29594E-6050-474A-B2D9-F5A5BA99AF10}"/>
              </a:ext>
            </a:extLst>
          </p:cNvPr>
          <p:cNvPicPr>
            <a:picLocks noChangeAspect="1"/>
          </p:cNvPicPr>
          <p:nvPr/>
        </p:nvPicPr>
        <p:blipFill>
          <a:blip r:embed="rId2"/>
          <a:stretch>
            <a:fillRect/>
          </a:stretch>
        </p:blipFill>
        <p:spPr>
          <a:xfrm>
            <a:off x="3026823" y="3560349"/>
            <a:ext cx="6521869" cy="3120564"/>
          </a:xfrm>
          <a:prstGeom prst="rect">
            <a:avLst/>
          </a:prstGeom>
        </p:spPr>
      </p:pic>
    </p:spTree>
    <p:extLst>
      <p:ext uri="{BB962C8B-B14F-4D97-AF65-F5344CB8AC3E}">
        <p14:creationId xmlns:p14="http://schemas.microsoft.com/office/powerpoint/2010/main" val="299083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FFC2-2274-4057-81F6-72D8796E49D2}"/>
              </a:ext>
            </a:extLst>
          </p:cNvPr>
          <p:cNvSpPr>
            <a:spLocks noGrp="1"/>
          </p:cNvSpPr>
          <p:nvPr>
            <p:ph type="title"/>
          </p:nvPr>
        </p:nvSpPr>
        <p:spPr/>
        <p:txBody>
          <a:bodyPr/>
          <a:lstStyle/>
          <a:p>
            <a:r>
              <a:rPr lang="en-CA" dirty="0"/>
              <a:t>Methodology</a:t>
            </a:r>
          </a:p>
        </p:txBody>
      </p:sp>
      <p:sp>
        <p:nvSpPr>
          <p:cNvPr id="3" name="Content Placeholder 2">
            <a:extLst>
              <a:ext uri="{FF2B5EF4-FFF2-40B4-BE49-F238E27FC236}">
                <a16:creationId xmlns:a16="http://schemas.microsoft.com/office/drawing/2014/main" id="{566EFA0D-F50E-41B8-B166-3BC2359B0AB0}"/>
              </a:ext>
            </a:extLst>
          </p:cNvPr>
          <p:cNvSpPr>
            <a:spLocks noGrp="1"/>
          </p:cNvSpPr>
          <p:nvPr>
            <p:ph idx="1"/>
          </p:nvPr>
        </p:nvSpPr>
        <p:spPr/>
        <p:txBody>
          <a:bodyPr>
            <a:normAutofit/>
          </a:bodyPr>
          <a:lstStyle/>
          <a:p>
            <a:r>
              <a:rPr lang="en-CA" dirty="0"/>
              <a:t>Used the results of a large-scale tracer experiment conducted previously at the Smithville site where open observation wells were employed</a:t>
            </a:r>
          </a:p>
          <a:p>
            <a:endParaRPr lang="en-CA" dirty="0"/>
          </a:p>
          <a:p>
            <a:r>
              <a:rPr lang="en-CA" dirty="0"/>
              <a:t>Developed a finite-difference model to simulate an open observation well and net fluxes of solutes through the well</a:t>
            </a:r>
          </a:p>
          <a:p>
            <a:pPr lvl="1"/>
            <a:r>
              <a:rPr lang="en-CA" dirty="0"/>
              <a:t>No consideration of processes taking place outside the observation well, just the resulting fluxes into or out of the well</a:t>
            </a:r>
          </a:p>
          <a:p>
            <a:endParaRPr lang="en-CA" dirty="0"/>
          </a:p>
          <a:p>
            <a:r>
              <a:rPr lang="en-CA" dirty="0"/>
              <a:t>Then expanded to a larger, control-volume finite element model of whole system with physical properties based on those measured in the field</a:t>
            </a:r>
          </a:p>
          <a:p>
            <a:endParaRPr lang="en-CA" dirty="0"/>
          </a:p>
        </p:txBody>
      </p:sp>
    </p:spTree>
    <p:extLst>
      <p:ext uri="{BB962C8B-B14F-4D97-AF65-F5344CB8AC3E}">
        <p14:creationId xmlns:p14="http://schemas.microsoft.com/office/powerpoint/2010/main" val="129861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7374-CDB2-4B73-A151-262E01427A49}"/>
              </a:ext>
            </a:extLst>
          </p:cNvPr>
          <p:cNvSpPr>
            <a:spLocks noGrp="1"/>
          </p:cNvSpPr>
          <p:nvPr>
            <p:ph type="title"/>
          </p:nvPr>
        </p:nvSpPr>
        <p:spPr/>
        <p:txBody>
          <a:bodyPr/>
          <a:lstStyle/>
          <a:p>
            <a:r>
              <a:rPr lang="en-CA" dirty="0"/>
              <a:t>Previous Work: Tracer Experiment</a:t>
            </a:r>
          </a:p>
        </p:txBody>
      </p:sp>
      <p:sp>
        <p:nvSpPr>
          <p:cNvPr id="3" name="Content Placeholder 2">
            <a:extLst>
              <a:ext uri="{FF2B5EF4-FFF2-40B4-BE49-F238E27FC236}">
                <a16:creationId xmlns:a16="http://schemas.microsoft.com/office/drawing/2014/main" id="{96AE5E13-CF2B-4BB6-A881-83D8C3B421D8}"/>
              </a:ext>
            </a:extLst>
          </p:cNvPr>
          <p:cNvSpPr>
            <a:spLocks noGrp="1"/>
          </p:cNvSpPr>
          <p:nvPr>
            <p:ph idx="1"/>
          </p:nvPr>
        </p:nvSpPr>
        <p:spPr>
          <a:xfrm>
            <a:off x="609600" y="1600200"/>
            <a:ext cx="5632174" cy="4876800"/>
          </a:xfrm>
        </p:spPr>
        <p:txBody>
          <a:bodyPr>
            <a:normAutofit fontScale="77500" lnSpcReduction="20000"/>
          </a:bodyPr>
          <a:lstStyle/>
          <a:p>
            <a:r>
              <a:rPr lang="en-CA" dirty="0"/>
              <a:t>Geology </a:t>
            </a:r>
          </a:p>
          <a:p>
            <a:pPr lvl="1"/>
            <a:r>
              <a:rPr lang="en-CA" dirty="0"/>
              <a:t>Till cover (10 m in thickness)</a:t>
            </a:r>
          </a:p>
          <a:p>
            <a:pPr lvl="1"/>
            <a:r>
              <a:rPr lang="en-CA" dirty="0"/>
              <a:t>Lockport formation Dolostone</a:t>
            </a:r>
          </a:p>
          <a:p>
            <a:pPr lvl="2"/>
            <a:r>
              <a:rPr lang="en-CA" dirty="0"/>
              <a:t>Upper Eramosa Member (~15 m thickness)</a:t>
            </a:r>
          </a:p>
          <a:p>
            <a:pPr lvl="2"/>
            <a:endParaRPr lang="en-CA" dirty="0"/>
          </a:p>
          <a:p>
            <a:r>
              <a:rPr lang="en-CA" dirty="0"/>
              <a:t>Hydrogeology</a:t>
            </a:r>
          </a:p>
          <a:p>
            <a:pPr lvl="1"/>
            <a:r>
              <a:rPr lang="en-CA" dirty="0"/>
              <a:t>Constant head test transmissivity measurements</a:t>
            </a:r>
          </a:p>
          <a:p>
            <a:pPr lvl="1"/>
            <a:r>
              <a:rPr lang="en-CA" dirty="0"/>
              <a:t>3-4 horizontal fractures identified in experiment domain</a:t>
            </a:r>
          </a:p>
          <a:p>
            <a:pPr lvl="1"/>
            <a:r>
              <a:rPr lang="en-CA" dirty="0"/>
              <a:t>Presence of vertical fractures identified using inclined wells</a:t>
            </a:r>
          </a:p>
          <a:p>
            <a:pPr lvl="1"/>
            <a:endParaRPr lang="en-CA" dirty="0"/>
          </a:p>
          <a:p>
            <a:r>
              <a:rPr lang="en-CA" dirty="0"/>
              <a:t>Tracer Experiment</a:t>
            </a:r>
          </a:p>
          <a:p>
            <a:pPr lvl="1"/>
            <a:r>
              <a:rPr lang="en-CA" dirty="0"/>
              <a:t>Divergent flow setup with flow rate at 92 L/min</a:t>
            </a:r>
          </a:p>
          <a:p>
            <a:pPr lvl="1"/>
            <a:r>
              <a:rPr lang="en-CA" dirty="0" err="1"/>
              <a:t>Lissamine</a:t>
            </a:r>
            <a:r>
              <a:rPr lang="en-CA" dirty="0"/>
              <a:t> FF dye</a:t>
            </a:r>
          </a:p>
          <a:p>
            <a:pPr lvl="1"/>
            <a:r>
              <a:rPr lang="en-CA" dirty="0"/>
              <a:t>Isolated 10.4m section of BH72 (Upper Eramosa) as  source</a:t>
            </a:r>
          </a:p>
          <a:p>
            <a:pPr lvl="1"/>
            <a:r>
              <a:rPr lang="en-CA" dirty="0"/>
              <a:t>Steady state flow conditions maintained</a:t>
            </a:r>
          </a:p>
          <a:p>
            <a:pPr lvl="1"/>
            <a:r>
              <a:rPr lang="en-CA" dirty="0"/>
              <a:t>Six open observation wells</a:t>
            </a:r>
          </a:p>
          <a:p>
            <a:pPr lvl="2"/>
            <a:r>
              <a:rPr lang="en-CA" dirty="0"/>
              <a:t>Focus currently on BH56</a:t>
            </a:r>
          </a:p>
          <a:p>
            <a:pPr lvl="1"/>
            <a:r>
              <a:rPr lang="en-CA" dirty="0"/>
              <a:t>Measurements obtained with downhole fluorometer</a:t>
            </a:r>
          </a:p>
          <a:p>
            <a:endParaRPr lang="en-CA" dirty="0"/>
          </a:p>
        </p:txBody>
      </p:sp>
      <p:pic>
        <p:nvPicPr>
          <p:cNvPr id="6" name="Picture 5">
            <a:extLst>
              <a:ext uri="{FF2B5EF4-FFF2-40B4-BE49-F238E27FC236}">
                <a16:creationId xmlns:a16="http://schemas.microsoft.com/office/drawing/2014/main" id="{B497D21B-C9A9-44F4-9025-47EF9B236FA5}"/>
              </a:ext>
            </a:extLst>
          </p:cNvPr>
          <p:cNvPicPr>
            <a:picLocks noChangeAspect="1"/>
          </p:cNvPicPr>
          <p:nvPr/>
        </p:nvPicPr>
        <p:blipFill>
          <a:blip r:embed="rId3"/>
          <a:stretch>
            <a:fillRect/>
          </a:stretch>
        </p:blipFill>
        <p:spPr>
          <a:xfrm>
            <a:off x="6533695" y="1524000"/>
            <a:ext cx="5048705" cy="4797056"/>
          </a:xfrm>
          <a:prstGeom prst="rect">
            <a:avLst/>
          </a:prstGeom>
        </p:spPr>
      </p:pic>
      <p:sp>
        <p:nvSpPr>
          <p:cNvPr id="7" name="Oval 6">
            <a:extLst>
              <a:ext uri="{FF2B5EF4-FFF2-40B4-BE49-F238E27FC236}">
                <a16:creationId xmlns:a16="http://schemas.microsoft.com/office/drawing/2014/main" id="{88BB10B2-D746-4987-B397-235F1D3C4751}"/>
              </a:ext>
            </a:extLst>
          </p:cNvPr>
          <p:cNvSpPr/>
          <p:nvPr/>
        </p:nvSpPr>
        <p:spPr>
          <a:xfrm>
            <a:off x="8036822" y="2060120"/>
            <a:ext cx="161925"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428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0ED0-DFAF-404C-BBA5-3C85186135E2}"/>
              </a:ext>
            </a:extLst>
          </p:cNvPr>
          <p:cNvSpPr>
            <a:spLocks noGrp="1"/>
          </p:cNvSpPr>
          <p:nvPr>
            <p:ph type="title"/>
          </p:nvPr>
        </p:nvSpPr>
        <p:spPr/>
        <p:txBody>
          <a:bodyPr/>
          <a:lstStyle/>
          <a:p>
            <a:r>
              <a:rPr lang="en-CA" dirty="0"/>
              <a:t>Results of Tracer Experiment in BH56</a:t>
            </a:r>
          </a:p>
        </p:txBody>
      </p:sp>
      <p:sp>
        <p:nvSpPr>
          <p:cNvPr id="5" name="Content Placeholder 2">
            <a:extLst>
              <a:ext uri="{FF2B5EF4-FFF2-40B4-BE49-F238E27FC236}">
                <a16:creationId xmlns:a16="http://schemas.microsoft.com/office/drawing/2014/main" id="{6002108E-6E1E-46B1-BBF1-7254059CAFA4}"/>
              </a:ext>
            </a:extLst>
          </p:cNvPr>
          <p:cNvSpPr>
            <a:spLocks noGrp="1"/>
          </p:cNvSpPr>
          <p:nvPr>
            <p:ph idx="1"/>
          </p:nvPr>
        </p:nvSpPr>
        <p:spPr>
          <a:xfrm>
            <a:off x="463455" y="5866032"/>
            <a:ext cx="11118574" cy="917136"/>
          </a:xfrm>
        </p:spPr>
        <p:txBody>
          <a:bodyPr>
            <a:normAutofit/>
          </a:bodyPr>
          <a:lstStyle/>
          <a:p>
            <a:r>
              <a:rPr lang="en-CA" dirty="0"/>
              <a:t>Similar profile shapes also seen in other wells and in other experiments conducted at the same site</a:t>
            </a:r>
          </a:p>
          <a:p>
            <a:endParaRPr lang="en-CA" dirty="0"/>
          </a:p>
        </p:txBody>
      </p:sp>
      <p:sp>
        <p:nvSpPr>
          <p:cNvPr id="8" name="TextBox 7">
            <a:extLst>
              <a:ext uri="{FF2B5EF4-FFF2-40B4-BE49-F238E27FC236}">
                <a16:creationId xmlns:a16="http://schemas.microsoft.com/office/drawing/2014/main" id="{2330DFF8-DC6A-4CB3-B66D-9AC032099D76}"/>
              </a:ext>
            </a:extLst>
          </p:cNvPr>
          <p:cNvSpPr txBox="1"/>
          <p:nvPr/>
        </p:nvSpPr>
        <p:spPr>
          <a:xfrm>
            <a:off x="1376014" y="1292951"/>
            <a:ext cx="3868168" cy="369332"/>
          </a:xfrm>
          <a:prstGeom prst="rect">
            <a:avLst/>
          </a:prstGeom>
          <a:noFill/>
        </p:spPr>
        <p:txBody>
          <a:bodyPr wrap="square" rtlCol="0">
            <a:spAutoFit/>
          </a:bodyPr>
          <a:lstStyle/>
          <a:p>
            <a:r>
              <a:rPr lang="en-CA" dirty="0"/>
              <a:t>Descending Measurement Profile</a:t>
            </a:r>
          </a:p>
        </p:txBody>
      </p:sp>
      <p:sp>
        <p:nvSpPr>
          <p:cNvPr id="9" name="TextBox 8">
            <a:extLst>
              <a:ext uri="{FF2B5EF4-FFF2-40B4-BE49-F238E27FC236}">
                <a16:creationId xmlns:a16="http://schemas.microsoft.com/office/drawing/2014/main" id="{5FCB47CC-D109-4695-BD68-07040E700870}"/>
              </a:ext>
            </a:extLst>
          </p:cNvPr>
          <p:cNvSpPr txBox="1"/>
          <p:nvPr/>
        </p:nvSpPr>
        <p:spPr>
          <a:xfrm>
            <a:off x="6862228" y="1292951"/>
            <a:ext cx="3868168" cy="369332"/>
          </a:xfrm>
          <a:prstGeom prst="rect">
            <a:avLst/>
          </a:prstGeom>
          <a:noFill/>
        </p:spPr>
        <p:txBody>
          <a:bodyPr wrap="square" rtlCol="0">
            <a:spAutoFit/>
          </a:bodyPr>
          <a:lstStyle/>
          <a:p>
            <a:r>
              <a:rPr lang="en-CA" dirty="0"/>
              <a:t>Ascending Measurement Profile</a:t>
            </a:r>
          </a:p>
        </p:txBody>
      </p:sp>
      <p:sp>
        <p:nvSpPr>
          <p:cNvPr id="10" name="Content Placeholder 2">
            <a:extLst>
              <a:ext uri="{FF2B5EF4-FFF2-40B4-BE49-F238E27FC236}">
                <a16:creationId xmlns:a16="http://schemas.microsoft.com/office/drawing/2014/main" id="{218DF4DC-92E5-4556-95BC-01A27C69FD57}"/>
              </a:ext>
            </a:extLst>
          </p:cNvPr>
          <p:cNvSpPr txBox="1">
            <a:spLocks/>
          </p:cNvSpPr>
          <p:nvPr/>
        </p:nvSpPr>
        <p:spPr>
          <a:xfrm>
            <a:off x="8950629" y="438114"/>
            <a:ext cx="3014977" cy="9171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sz="1200" dirty="0"/>
              <a:t>Each profile line represents a continuous series of concentration measurements as a fluorometer was lowered or raised in the well.</a:t>
            </a:r>
          </a:p>
          <a:p>
            <a:pPr marL="0" indent="0">
              <a:buNone/>
            </a:pPr>
            <a:endParaRPr lang="en-CA" dirty="0"/>
          </a:p>
        </p:txBody>
      </p:sp>
      <p:pic>
        <p:nvPicPr>
          <p:cNvPr id="11" name="Picture 10">
            <a:extLst>
              <a:ext uri="{FF2B5EF4-FFF2-40B4-BE49-F238E27FC236}">
                <a16:creationId xmlns:a16="http://schemas.microsoft.com/office/drawing/2014/main" id="{9FF11519-D933-4BE7-8F86-0EE432A4B272}"/>
              </a:ext>
            </a:extLst>
          </p:cNvPr>
          <p:cNvPicPr>
            <a:picLocks noChangeAspect="1"/>
          </p:cNvPicPr>
          <p:nvPr/>
        </p:nvPicPr>
        <p:blipFill rotWithShape="1">
          <a:blip r:embed="rId3"/>
          <a:srcRect l="39297" t="18472" r="19609" b="24154"/>
          <a:stretch/>
        </p:blipFill>
        <p:spPr>
          <a:xfrm>
            <a:off x="6022742" y="1592390"/>
            <a:ext cx="5559287" cy="4365907"/>
          </a:xfrm>
          <a:prstGeom prst="rect">
            <a:avLst/>
          </a:prstGeom>
        </p:spPr>
      </p:pic>
      <p:pic>
        <p:nvPicPr>
          <p:cNvPr id="12" name="Picture 11">
            <a:extLst>
              <a:ext uri="{FF2B5EF4-FFF2-40B4-BE49-F238E27FC236}">
                <a16:creationId xmlns:a16="http://schemas.microsoft.com/office/drawing/2014/main" id="{DE968EED-410F-4367-B84B-A833E9A6ACA8}"/>
              </a:ext>
            </a:extLst>
          </p:cNvPr>
          <p:cNvPicPr>
            <a:picLocks noChangeAspect="1"/>
          </p:cNvPicPr>
          <p:nvPr/>
        </p:nvPicPr>
        <p:blipFill rotWithShape="1">
          <a:blip r:embed="rId4"/>
          <a:srcRect l="39063" t="18471" r="17031" b="25279"/>
          <a:stretch/>
        </p:blipFill>
        <p:spPr>
          <a:xfrm>
            <a:off x="152400" y="1592391"/>
            <a:ext cx="5943600" cy="4283200"/>
          </a:xfrm>
          <a:prstGeom prst="rect">
            <a:avLst/>
          </a:prstGeom>
        </p:spPr>
      </p:pic>
    </p:spTree>
    <p:extLst>
      <p:ext uri="{BB962C8B-B14F-4D97-AF65-F5344CB8AC3E}">
        <p14:creationId xmlns:p14="http://schemas.microsoft.com/office/powerpoint/2010/main" val="228122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B26B-0776-43C5-9334-A2AD66895289}"/>
              </a:ext>
            </a:extLst>
          </p:cNvPr>
          <p:cNvSpPr>
            <a:spLocks noGrp="1"/>
          </p:cNvSpPr>
          <p:nvPr>
            <p:ph type="title"/>
          </p:nvPr>
        </p:nvSpPr>
        <p:spPr/>
        <p:txBody>
          <a:bodyPr/>
          <a:lstStyle/>
          <a:p>
            <a:r>
              <a:rPr lang="en-CA" dirty="0"/>
              <a:t>Finite Difference Model: Development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2D1F51-DD86-44C7-B812-68529C68ADB0}"/>
                  </a:ext>
                </a:extLst>
              </p:cNvPr>
              <p:cNvSpPr>
                <a:spLocks noGrp="1"/>
              </p:cNvSpPr>
              <p:nvPr>
                <p:ph idx="1"/>
              </p:nvPr>
            </p:nvSpPr>
            <p:spPr>
              <a:xfrm>
                <a:off x="609600" y="1600200"/>
                <a:ext cx="7451035" cy="4876800"/>
              </a:xfrm>
            </p:spPr>
            <p:txBody>
              <a:bodyPr>
                <a:normAutofit fontScale="85000" lnSpcReduction="20000"/>
              </a:bodyPr>
              <a:lstStyle/>
              <a:p>
                <a:r>
                  <a:rPr lang="en-CA" dirty="0"/>
                  <a:t>Implicit 1-D finite difference model for flow and transport in well.</a:t>
                </a:r>
              </a:p>
              <a:p>
                <a:pPr lvl="1"/>
                <a:r>
                  <a:rPr lang="en-CA" dirty="0"/>
                  <a:t>Forward difference in time, central difference spatially</a:t>
                </a:r>
              </a:p>
              <a:p>
                <a:pPr lvl="1"/>
                <a:r>
                  <a:rPr lang="en-CA" dirty="0"/>
                  <a:t>Steady-state flow with transient transport solution</a:t>
                </a:r>
              </a:p>
              <a:p>
                <a:pPr marL="548640" lvl="2" indent="0">
                  <a:buNone/>
                </a:pPr>
                <a:endParaRPr lang="en-CA" dirty="0"/>
              </a:p>
              <a:p>
                <a:r>
                  <a:rPr lang="en-CA" dirty="0"/>
                  <a:t>Governing equations</a:t>
                </a:r>
              </a:p>
              <a:p>
                <a:pPr lvl="1"/>
                <a:r>
                  <a:rPr lang="en-CA" dirty="0"/>
                  <a:t>Flow: </a:t>
                </a:r>
                <a14:m>
                  <m:oMath xmlns:m="http://schemas.openxmlformats.org/officeDocument/2006/math">
                    <m:r>
                      <a:rPr lang="en-CA" b="0" i="0" smtClean="0">
                        <a:latin typeface="Cambria Math" panose="02040503050406030204" pitchFamily="18" charset="0"/>
                      </a:rPr>
                      <m:t> </m:t>
                    </m:r>
                    <m:r>
                      <a:rPr lang="el-GR" i="1">
                        <a:latin typeface="Cambria Math" panose="02040503050406030204" pitchFamily="18" charset="0"/>
                      </a:rPr>
                      <m:t>𝜋</m:t>
                    </m:r>
                    <m:sSup>
                      <m:sSupPr>
                        <m:ctrlPr>
                          <a:rPr lang="en-CA" i="1">
                            <a:latin typeface="Cambria Math" panose="02040503050406030204" pitchFamily="18" charset="0"/>
                          </a:rPr>
                        </m:ctrlPr>
                      </m:sSupPr>
                      <m:e>
                        <m:r>
                          <a:rPr lang="en-CA" i="1">
                            <a:latin typeface="Cambria Math" panose="02040503050406030204" pitchFamily="18" charset="0"/>
                          </a:rPr>
                          <m:t>𝑟</m:t>
                        </m:r>
                        <m:r>
                          <a:rPr lang="en-CA" i="1" baseline="-25000">
                            <a:latin typeface="Cambria Math" panose="02040503050406030204" pitchFamily="18" charset="0"/>
                          </a:rPr>
                          <m:t>𝑠</m:t>
                        </m:r>
                      </m:e>
                      <m:sup>
                        <m:r>
                          <a:rPr lang="en-CA" i="1">
                            <a:latin typeface="Cambria Math" panose="02040503050406030204" pitchFamily="18" charset="0"/>
                          </a:rPr>
                          <m:t>2 </m:t>
                        </m:r>
                      </m:sup>
                    </m:sSup>
                    <m:r>
                      <a:rPr lang="en-CA" i="1">
                        <a:latin typeface="Cambria Math" panose="02040503050406030204" pitchFamily="18" charset="0"/>
                      </a:rPr>
                      <m:t>𝐾</m:t>
                    </m:r>
                    <m:r>
                      <a:rPr lang="en-CA" i="1" baseline="-25000">
                        <a:latin typeface="Cambria Math" panose="02040503050406030204" pitchFamily="18" charset="0"/>
                      </a:rPr>
                      <m:t>𝑤</m:t>
                    </m:r>
                    <m:f>
                      <m:fPr>
                        <m:ctrlPr>
                          <a:rPr lang="en-CA" i="1">
                            <a:latin typeface="Cambria Math" panose="02040503050406030204" pitchFamily="18" charset="0"/>
                          </a:rPr>
                        </m:ctrlPr>
                      </m:fPr>
                      <m:num>
                        <m:r>
                          <a:rPr lang="en-CA" i="1">
                            <a:latin typeface="Cambria Math" panose="02040503050406030204" pitchFamily="18" charset="0"/>
                          </a:rPr>
                          <m:t>𝜕</m:t>
                        </m:r>
                        <m:r>
                          <a:rPr lang="en-CA" i="1" baseline="30000">
                            <a:latin typeface="Cambria Math" panose="02040503050406030204" pitchFamily="18" charset="0"/>
                          </a:rPr>
                          <m:t>2</m:t>
                        </m:r>
                        <m:r>
                          <a:rPr lang="en-CA" i="1">
                            <a:latin typeface="Cambria Math" panose="02040503050406030204" pitchFamily="18" charset="0"/>
                          </a:rPr>
                          <m:t>h</m:t>
                        </m:r>
                      </m:num>
                      <m:den>
                        <m:r>
                          <a:rPr lang="en-CA" i="1">
                            <a:latin typeface="Cambria Math" panose="02040503050406030204" pitchFamily="18" charset="0"/>
                          </a:rPr>
                          <m:t>𝜕</m:t>
                        </m:r>
                        <m:r>
                          <a:rPr lang="en-CA" i="1">
                            <a:latin typeface="Cambria Math" panose="02040503050406030204" pitchFamily="18" charset="0"/>
                          </a:rPr>
                          <m:t>𝑙</m:t>
                        </m:r>
                        <m:r>
                          <a:rPr lang="en-CA" i="1" baseline="30000">
                            <a:latin typeface="Cambria Math" panose="02040503050406030204" pitchFamily="18" charset="0"/>
                          </a:rPr>
                          <m:t>2</m:t>
                        </m:r>
                      </m:den>
                    </m:f>
                    <m:r>
                      <a:rPr lang="en-CA" i="1">
                        <a:latin typeface="Cambria Math" panose="02040503050406030204" pitchFamily="18" charset="0"/>
                      </a:rPr>
                      <m:t>±</m:t>
                    </m:r>
                    <m:r>
                      <a:rPr lang="en-CA" i="1">
                        <a:latin typeface="Cambria Math" panose="02040503050406030204" pitchFamily="18" charset="0"/>
                      </a:rPr>
                      <m:t>𝑞</m:t>
                    </m:r>
                    <m:r>
                      <a:rPr lang="en-CA" i="1">
                        <a:latin typeface="Cambria Math" panose="02040503050406030204" pitchFamily="18" charset="0"/>
                      </a:rPr>
                      <m:t>|</m:t>
                    </m:r>
                    <m:r>
                      <a:rPr lang="en-CA" i="1" baseline="-25000">
                        <a:latin typeface="Cambria Math" panose="02040503050406030204" pitchFamily="18" charset="0"/>
                      </a:rPr>
                      <m:t>𝑛</m:t>
                    </m:r>
                    <m:r>
                      <a:rPr lang="en-CA" b="0" i="1" smtClean="0">
                        <a:latin typeface="Cambria Math" panose="02040503050406030204" pitchFamily="18" charset="0"/>
                      </a:rPr>
                      <m:t>=0</m:t>
                    </m:r>
                  </m:oMath>
                </a14:m>
                <a:endParaRPr lang="en-CA" b="1" baseline="-25000" dirty="0"/>
              </a:p>
              <a:p>
                <a:pPr lvl="1"/>
                <a:endParaRPr lang="en-CA" b="1" baseline="-25000" dirty="0"/>
              </a:p>
              <a:p>
                <a:pPr lvl="1"/>
                <a:r>
                  <a:rPr lang="en-CA" dirty="0"/>
                  <a:t>Transport: </a:t>
                </a:r>
                <a14:m>
                  <m:oMath xmlns:m="http://schemas.openxmlformats.org/officeDocument/2006/math">
                    <m:r>
                      <a:rPr lang="en-CA" b="0" i="0" smtClean="0">
                        <a:latin typeface="Cambria Math" panose="02040503050406030204" pitchFamily="18" charset="0"/>
                      </a:rPr>
                      <m:t> </m:t>
                    </m:r>
                    <m:r>
                      <a:rPr lang="el-GR" i="1">
                        <a:latin typeface="Cambria Math" panose="02040503050406030204" pitchFamily="18" charset="0"/>
                      </a:rPr>
                      <m:t>𝜋</m:t>
                    </m:r>
                    <m:sSup>
                      <m:sSupPr>
                        <m:ctrlPr>
                          <a:rPr lang="en-CA" i="1">
                            <a:latin typeface="Cambria Math" panose="02040503050406030204" pitchFamily="18" charset="0"/>
                          </a:rPr>
                        </m:ctrlPr>
                      </m:sSupPr>
                      <m:e>
                        <m:r>
                          <a:rPr lang="en-CA" i="1">
                            <a:latin typeface="Cambria Math" panose="02040503050406030204" pitchFamily="18" charset="0"/>
                          </a:rPr>
                          <m:t>𝑟</m:t>
                        </m:r>
                        <m:r>
                          <a:rPr lang="en-CA" i="1" baseline="-25000">
                            <a:latin typeface="Cambria Math" panose="02040503050406030204" pitchFamily="18" charset="0"/>
                          </a:rPr>
                          <m:t>𝑠</m:t>
                        </m:r>
                      </m:e>
                      <m:sup>
                        <m:r>
                          <a:rPr lang="en-CA" i="1">
                            <a:latin typeface="Cambria Math" panose="02040503050406030204" pitchFamily="18" charset="0"/>
                          </a:rPr>
                          <m:t>2 </m:t>
                        </m:r>
                      </m:sup>
                    </m:sSup>
                    <m:r>
                      <a:rPr lang="en-CA" b="0" i="1" smtClean="0">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m:t>
                        </m:r>
                        <m:r>
                          <a:rPr lang="en-CA" b="0" i="1" smtClean="0">
                            <a:latin typeface="Cambria Math" panose="02040503050406030204" pitchFamily="18" charset="0"/>
                          </a:rPr>
                          <m:t>𝐶</m:t>
                        </m:r>
                        <m:r>
                          <a:rPr lang="en-CA" b="0" i="1" baseline="-25000" smtClean="0">
                            <a:latin typeface="Cambria Math" panose="02040503050406030204" pitchFamily="18" charset="0"/>
                          </a:rPr>
                          <m:t>𝑤</m:t>
                        </m:r>
                      </m:num>
                      <m:den>
                        <m:r>
                          <a:rPr lang="en-CA" i="1">
                            <a:latin typeface="Cambria Math" panose="02040503050406030204" pitchFamily="18" charset="0"/>
                          </a:rPr>
                          <m:t>𝜕</m:t>
                        </m:r>
                        <m:r>
                          <a:rPr lang="en-CA" b="0" i="1" smtClean="0">
                            <a:latin typeface="Cambria Math" panose="02040503050406030204" pitchFamily="18" charset="0"/>
                          </a:rPr>
                          <m:t>𝑡</m:t>
                        </m:r>
                      </m:den>
                    </m:f>
                    <m:r>
                      <a:rPr lang="en-CA" b="0" i="1" smtClean="0">
                        <a:latin typeface="Cambria Math" panose="02040503050406030204" pitchFamily="18" charset="0"/>
                      </a:rPr>
                      <m:t>−</m:t>
                    </m:r>
                    <m:r>
                      <a:rPr lang="en-CA" b="0" i="1" smtClean="0">
                        <a:latin typeface="Cambria Math" panose="02040503050406030204" pitchFamily="18" charset="0"/>
                      </a:rPr>
                      <m:t>𝐷𝑤</m:t>
                    </m:r>
                    <m:f>
                      <m:fPr>
                        <m:ctrlPr>
                          <a:rPr lang="en-CA" i="1">
                            <a:latin typeface="Cambria Math" panose="02040503050406030204" pitchFamily="18" charset="0"/>
                          </a:rPr>
                        </m:ctrlPr>
                      </m:fPr>
                      <m:num>
                        <m:r>
                          <a:rPr lang="en-CA" i="1">
                            <a:latin typeface="Cambria Math" panose="02040503050406030204" pitchFamily="18" charset="0"/>
                          </a:rPr>
                          <m:t>𝜕</m:t>
                        </m:r>
                        <m:r>
                          <a:rPr lang="en-CA" i="1" baseline="30000">
                            <a:latin typeface="Cambria Math" panose="02040503050406030204" pitchFamily="18" charset="0"/>
                          </a:rPr>
                          <m:t>2</m:t>
                        </m:r>
                        <m:r>
                          <a:rPr lang="en-CA" b="0" i="1" smtClean="0">
                            <a:latin typeface="Cambria Math" panose="02040503050406030204" pitchFamily="18" charset="0"/>
                          </a:rPr>
                          <m:t>𝐶</m:t>
                        </m:r>
                        <m:r>
                          <a:rPr lang="en-CA" b="0" i="1" baseline="-25000" smtClean="0">
                            <a:latin typeface="Cambria Math" panose="02040503050406030204" pitchFamily="18" charset="0"/>
                          </a:rPr>
                          <m:t>𝑤</m:t>
                        </m:r>
                      </m:num>
                      <m:den>
                        <m:r>
                          <a:rPr lang="en-CA" i="1">
                            <a:latin typeface="Cambria Math" panose="02040503050406030204" pitchFamily="18" charset="0"/>
                          </a:rPr>
                          <m:t>𝜕</m:t>
                        </m:r>
                        <m:r>
                          <a:rPr lang="en-CA" i="1">
                            <a:latin typeface="Cambria Math" panose="02040503050406030204" pitchFamily="18" charset="0"/>
                          </a:rPr>
                          <m:t>𝑙</m:t>
                        </m:r>
                        <m:r>
                          <a:rPr lang="en-CA" i="1" baseline="30000">
                            <a:latin typeface="Cambria Math" panose="02040503050406030204" pitchFamily="18" charset="0"/>
                          </a:rPr>
                          <m:t>2</m:t>
                        </m:r>
                      </m:den>
                    </m:f>
                    <m:r>
                      <a:rPr lang="en-CA" b="0" i="1" smtClean="0">
                        <a:latin typeface="Cambria Math" panose="02040503050406030204" pitchFamily="18" charset="0"/>
                      </a:rPr>
                      <m:t>+</m:t>
                    </m:r>
                    <m:r>
                      <a:rPr lang="en-CA" b="0" i="1" smtClean="0">
                        <a:latin typeface="Cambria Math" panose="02040503050406030204" pitchFamily="18" charset="0"/>
                      </a:rPr>
                      <m:t>𝑞𝑤</m:t>
                    </m:r>
                    <m:f>
                      <m:fPr>
                        <m:ctrlPr>
                          <a:rPr lang="en-CA" i="1">
                            <a:latin typeface="Cambria Math" panose="02040503050406030204" pitchFamily="18" charset="0"/>
                          </a:rPr>
                        </m:ctrlPr>
                      </m:fPr>
                      <m:num>
                        <m:r>
                          <a:rPr lang="en-CA" i="1">
                            <a:latin typeface="Cambria Math" panose="02040503050406030204" pitchFamily="18" charset="0"/>
                          </a:rPr>
                          <m:t>𝜕</m:t>
                        </m:r>
                        <m:r>
                          <a:rPr lang="en-CA" b="0" i="1" smtClean="0">
                            <a:latin typeface="Cambria Math" panose="02040503050406030204" pitchFamily="18" charset="0"/>
                          </a:rPr>
                          <m:t>𝐶</m:t>
                        </m:r>
                        <m:r>
                          <a:rPr lang="en-CA" b="0" i="1" baseline="-25000" smtClean="0">
                            <a:latin typeface="Cambria Math" panose="02040503050406030204" pitchFamily="18" charset="0"/>
                          </a:rPr>
                          <m:t>𝑤</m:t>
                        </m:r>
                      </m:num>
                      <m:den>
                        <m:r>
                          <a:rPr lang="en-CA" i="1">
                            <a:latin typeface="Cambria Math" panose="02040503050406030204" pitchFamily="18" charset="0"/>
                          </a:rPr>
                          <m:t>𝜕</m:t>
                        </m:r>
                        <m:r>
                          <a:rPr lang="en-CA" i="1">
                            <a:latin typeface="Cambria Math" panose="02040503050406030204" pitchFamily="18" charset="0"/>
                          </a:rPr>
                          <m:t>𝑙</m:t>
                        </m:r>
                      </m:den>
                    </m:f>
                    <m:r>
                      <a:rPr lang="en-CA" b="0" i="1" smtClean="0">
                        <a:latin typeface="Cambria Math" panose="02040503050406030204" pitchFamily="18" charset="0"/>
                      </a:rPr>
                      <m:t>)±</m:t>
                    </m:r>
                    <m:r>
                      <m:rPr>
                        <m:sty m:val="p"/>
                      </m:rPr>
                      <a:rPr lang="el-GR" i="1" smtClean="0">
                        <a:latin typeface="Cambria Math" panose="02040503050406030204" pitchFamily="18" charset="0"/>
                      </a:rPr>
                      <m:t>Γ</m:t>
                    </m:r>
                    <m:r>
                      <a:rPr lang="en-CA" i="1">
                        <a:latin typeface="Cambria Math" panose="02040503050406030204" pitchFamily="18" charset="0"/>
                      </a:rPr>
                      <m:t>|</m:t>
                    </m:r>
                    <m:r>
                      <a:rPr lang="en-CA" i="1" baseline="-25000">
                        <a:latin typeface="Cambria Math" panose="02040503050406030204" pitchFamily="18" charset="0"/>
                      </a:rPr>
                      <m:t>𝑛</m:t>
                    </m:r>
                    <m:r>
                      <a:rPr lang="en-CA" i="1">
                        <a:latin typeface="Cambria Math" panose="02040503050406030204" pitchFamily="18" charset="0"/>
                      </a:rPr>
                      <m:t>=0</m:t>
                    </m:r>
                  </m:oMath>
                </a14:m>
                <a:endParaRPr lang="en-CA" b="1" baseline="-25000" dirty="0"/>
              </a:p>
              <a:p>
                <a:pPr lvl="1"/>
                <a:endParaRPr lang="en-CA" b="1" baseline="-25000" dirty="0"/>
              </a:p>
              <a:p>
                <a:pPr lvl="1"/>
                <a:r>
                  <a:rPr lang="en-CA" dirty="0"/>
                  <a:t>Flow and conservative transport in porous media with extra terms representing fluxes perpendicular to the well at each node (</a:t>
                </a:r>
                <a14:m>
                  <m:oMath xmlns:m="http://schemas.openxmlformats.org/officeDocument/2006/math">
                    <m:r>
                      <a:rPr lang="en-CA" b="0" i="1">
                        <a:latin typeface="Cambria Math" panose="02040503050406030204" pitchFamily="18" charset="0"/>
                      </a:rPr>
                      <m:t>𝑞</m:t>
                    </m:r>
                    <m:r>
                      <a:rPr lang="en-CA" b="0" i="1">
                        <a:latin typeface="Cambria Math" panose="02040503050406030204" pitchFamily="18" charset="0"/>
                      </a:rPr>
                      <m:t>|</m:t>
                    </m:r>
                    <m:r>
                      <a:rPr lang="en-CA" b="0" i="1" baseline="-25000">
                        <a:latin typeface="Cambria Math" panose="02040503050406030204" pitchFamily="18" charset="0"/>
                      </a:rPr>
                      <m:t>𝑛</m:t>
                    </m:r>
                  </m:oMath>
                </a14:m>
                <a:r>
                  <a:rPr lang="en-CA" dirty="0"/>
                  <a:t> and </a:t>
                </a:r>
                <a14:m>
                  <m:oMath xmlns:m="http://schemas.openxmlformats.org/officeDocument/2006/math">
                    <m:r>
                      <a:rPr lang="el-GR" b="0" i="1">
                        <a:latin typeface="Cambria Math" panose="02040503050406030204" pitchFamily="18" charset="0"/>
                      </a:rPr>
                      <m:t>𝛤</m:t>
                    </m:r>
                    <m:r>
                      <a:rPr lang="en-CA" b="0" i="1">
                        <a:latin typeface="Cambria Math" panose="02040503050406030204" pitchFamily="18" charset="0"/>
                      </a:rPr>
                      <m:t>|</m:t>
                    </m:r>
                    <m:r>
                      <a:rPr lang="en-CA" b="0" i="1" baseline="-25000">
                        <a:latin typeface="Cambria Math" panose="02040503050406030204" pitchFamily="18" charset="0"/>
                      </a:rPr>
                      <m:t>𝑛</m:t>
                    </m:r>
                  </m:oMath>
                </a14:m>
                <a:r>
                  <a:rPr lang="en-CA" dirty="0"/>
                  <a:t>)</a:t>
                </a:r>
              </a:p>
              <a:p>
                <a:pPr lvl="1"/>
                <a:r>
                  <a:rPr lang="en-CA" dirty="0"/>
                  <a:t>See Lacombe et al. (1995) for additional detail</a:t>
                </a:r>
              </a:p>
              <a:p>
                <a:pPr lvl="1"/>
                <a:endParaRPr lang="en-CA" dirty="0"/>
              </a:p>
              <a:p>
                <a:r>
                  <a:rPr lang="en-CA" dirty="0"/>
                  <a:t>Discretization</a:t>
                </a:r>
              </a:p>
              <a:p>
                <a:pPr lvl="1"/>
                <a:r>
                  <a:rPr lang="en-CA" dirty="0"/>
                  <a:t>15m domain</a:t>
                </a:r>
              </a:p>
              <a:p>
                <a:pPr lvl="1"/>
                <a:r>
                  <a:rPr lang="en-CA" dirty="0"/>
                  <a:t>0.1m element sizes and 20s timesteps</a:t>
                </a:r>
              </a:p>
              <a:p>
                <a:pPr lvl="1"/>
                <a:r>
                  <a:rPr lang="en-CA" dirty="0"/>
                  <a:t>Tested using analytical solution for 1-D flow and transport in a well</a:t>
                </a:r>
              </a:p>
              <a:p>
                <a:pPr lvl="1"/>
                <a:endParaRPr lang="en-CA" dirty="0"/>
              </a:p>
            </p:txBody>
          </p:sp>
        </mc:Choice>
        <mc:Fallback xmlns="">
          <p:sp>
            <p:nvSpPr>
              <p:cNvPr id="3" name="Content Placeholder 2">
                <a:extLst>
                  <a:ext uri="{FF2B5EF4-FFF2-40B4-BE49-F238E27FC236}">
                    <a16:creationId xmlns:a16="http://schemas.microsoft.com/office/drawing/2014/main" xmlns:a14="http://schemas.microsoft.com/office/drawing/2010/main" xmlns="" id="{2A2D1F51-DD86-44C7-B812-68529C68ADB0}"/>
                  </a:ext>
                </a:extLst>
              </p:cNvPr>
              <p:cNvSpPr>
                <a:spLocks noGrp="1" noRot="1" noChangeAspect="1" noMove="1" noResize="1" noEditPoints="1" noAdjustHandles="1" noChangeArrowheads="1" noChangeShapeType="1" noTextEdit="1"/>
              </p:cNvSpPr>
              <p:nvPr>
                <p:ph idx="1"/>
              </p:nvPr>
            </p:nvSpPr>
            <p:spPr>
              <a:xfrm>
                <a:off x="609600" y="1600200"/>
                <a:ext cx="7451035" cy="4876800"/>
              </a:xfrm>
              <a:blipFill rotWithShape="0">
                <a:blip r:embed="rId2"/>
                <a:stretch>
                  <a:fillRect l="-409" t="-1875" r="-409" b="-12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1D3259-0D29-432F-95F6-DD2839AFE1C9}"/>
                  </a:ext>
                </a:extLst>
              </p:cNvPr>
              <p:cNvSpPr txBox="1"/>
              <p:nvPr/>
            </p:nvSpPr>
            <p:spPr>
              <a:xfrm>
                <a:off x="8060635" y="1728616"/>
                <a:ext cx="3856382" cy="2942537"/>
              </a:xfrm>
              <a:prstGeom prst="rect">
                <a:avLst/>
              </a:prstGeom>
              <a:noFill/>
              <a:ln>
                <a:solidFill>
                  <a:schemeClr val="tx1"/>
                </a:solidFill>
              </a:ln>
            </p:spPr>
            <p:txBody>
              <a:bodyPr wrap="square" rtlCol="0">
                <a:spAutoFit/>
              </a:bodyPr>
              <a:lstStyle/>
              <a:p>
                <a:pPr algn="ctr"/>
                <a:r>
                  <a:rPr lang="en-CA" sz="1400" dirty="0"/>
                  <a:t>Equation parameters</a:t>
                </a:r>
              </a:p>
              <a:p>
                <a:r>
                  <a:rPr lang="en-CA" sz="1200" i="1" dirty="0"/>
                  <a:t>r</a:t>
                </a:r>
                <a:r>
                  <a:rPr lang="en-CA" sz="1200" i="1" baseline="-25000" dirty="0"/>
                  <a:t>s </a:t>
                </a:r>
                <a:r>
                  <a:rPr lang="en-CA" sz="1200" dirty="0"/>
                  <a:t>– well radius </a:t>
                </a:r>
              </a:p>
              <a:p>
                <a:r>
                  <a:rPr lang="en-CA" sz="1200" i="1" dirty="0"/>
                  <a:t>K</a:t>
                </a:r>
                <a:r>
                  <a:rPr lang="en-CA" sz="1200" i="1" baseline="-25000" dirty="0"/>
                  <a:t>w</a:t>
                </a:r>
                <a:r>
                  <a:rPr lang="en-CA" sz="1200" dirty="0"/>
                  <a:t> – hydraulic conductivity of well. </a:t>
                </a:r>
                <a14:m>
                  <m:oMath xmlns:m="http://schemas.openxmlformats.org/officeDocument/2006/math">
                    <m:f>
                      <m:fPr>
                        <m:ctrlPr>
                          <a:rPr lang="en-CA" sz="1200" i="1">
                            <a:latin typeface="Cambria Math" panose="02040503050406030204" pitchFamily="18" charset="0"/>
                          </a:rPr>
                        </m:ctrlPr>
                      </m:fPr>
                      <m:num>
                        <m:r>
                          <a:rPr lang="en-CA" sz="1200" i="1">
                            <a:latin typeface="Cambria Math" panose="02040503050406030204" pitchFamily="18" charset="0"/>
                          </a:rPr>
                          <m:t>𝑟</m:t>
                        </m:r>
                        <m:r>
                          <a:rPr lang="en-CA" sz="1200" i="1" baseline="-25000">
                            <a:latin typeface="Cambria Math" panose="02040503050406030204" pitchFamily="18" charset="0"/>
                          </a:rPr>
                          <m:t>𝑠</m:t>
                        </m:r>
                        <m:r>
                          <a:rPr lang="en-CA" sz="1200" i="1" baseline="30000">
                            <a:latin typeface="Cambria Math" panose="02040503050406030204" pitchFamily="18" charset="0"/>
                          </a:rPr>
                          <m:t>2</m:t>
                        </m:r>
                        <m:r>
                          <m:rPr>
                            <m:sty m:val="p"/>
                          </m:rPr>
                          <a:rPr lang="el-GR" sz="1200" b="0" i="1" smtClean="0">
                            <a:latin typeface="Cambria Math" panose="02040503050406030204" pitchFamily="18" charset="0"/>
                          </a:rPr>
                          <m:t>ρ</m:t>
                        </m:r>
                        <m:r>
                          <a:rPr lang="en-CA" sz="1200" b="0" i="1" smtClean="0">
                            <a:latin typeface="Cambria Math" panose="02040503050406030204" pitchFamily="18" charset="0"/>
                          </a:rPr>
                          <m:t>𝑔</m:t>
                        </m:r>
                      </m:num>
                      <m:den>
                        <m:r>
                          <a:rPr lang="en-CA" sz="1200" b="0" i="1" smtClean="0">
                            <a:latin typeface="Cambria Math" panose="02040503050406030204" pitchFamily="18" charset="0"/>
                          </a:rPr>
                          <m:t>8</m:t>
                        </m:r>
                        <m:r>
                          <m:rPr>
                            <m:sty m:val="p"/>
                          </m:rPr>
                          <a:rPr lang="el-GR" sz="1200" b="0" i="1" smtClean="0">
                            <a:latin typeface="Cambria Math" panose="02040503050406030204" pitchFamily="18" charset="0"/>
                          </a:rPr>
                          <m:t>μ</m:t>
                        </m:r>
                      </m:den>
                    </m:f>
                  </m:oMath>
                </a14:m>
                <a:endParaRPr lang="en-CA" sz="1200" dirty="0"/>
              </a:p>
              <a:p>
                <a:r>
                  <a:rPr lang="el-GR" sz="1200" i="1" dirty="0"/>
                  <a:t>ρ</a:t>
                </a:r>
                <a:r>
                  <a:rPr lang="en-CA" sz="1200" i="1" dirty="0"/>
                  <a:t> </a:t>
                </a:r>
                <a:r>
                  <a:rPr lang="en-CA" sz="1200" dirty="0"/>
                  <a:t>– fluid density</a:t>
                </a:r>
              </a:p>
              <a:p>
                <a:r>
                  <a:rPr lang="en-CA" sz="1200" i="1" dirty="0"/>
                  <a:t>g </a:t>
                </a:r>
                <a:r>
                  <a:rPr lang="en-CA" sz="1200" dirty="0"/>
                  <a:t>– gravitational acceleration constant</a:t>
                </a:r>
              </a:p>
              <a:p>
                <a:r>
                  <a:rPr lang="el-GR" sz="1200" i="1" dirty="0"/>
                  <a:t>μ</a:t>
                </a:r>
                <a:r>
                  <a:rPr lang="en-CA" sz="1200" i="1" dirty="0"/>
                  <a:t> </a:t>
                </a:r>
                <a:r>
                  <a:rPr lang="en-CA" sz="1200" dirty="0"/>
                  <a:t>– fluid viscosity</a:t>
                </a:r>
              </a:p>
              <a:p>
                <a14:m>
                  <m:oMath xmlns:m="http://schemas.openxmlformats.org/officeDocument/2006/math">
                    <m:r>
                      <a:rPr lang="en-CA" sz="1200" i="1">
                        <a:latin typeface="Cambria Math" panose="02040503050406030204" pitchFamily="18" charset="0"/>
                      </a:rPr>
                      <m:t>𝑙</m:t>
                    </m:r>
                  </m:oMath>
                </a14:m>
                <a:r>
                  <a:rPr lang="en-CA" sz="1200" dirty="0"/>
                  <a:t> – position along well</a:t>
                </a:r>
              </a:p>
              <a:p>
                <a:r>
                  <a:rPr lang="en-CA" sz="1200" i="1" dirty="0"/>
                  <a:t>q|</a:t>
                </a:r>
                <a:r>
                  <a:rPr lang="en-CA" sz="1200" i="1" baseline="-25000" dirty="0"/>
                  <a:t>n</a:t>
                </a:r>
                <a:r>
                  <a:rPr lang="en-CA" sz="1200" dirty="0"/>
                  <a:t> – nodal water flux normal to the well</a:t>
                </a:r>
              </a:p>
              <a:p>
                <a:endParaRPr lang="en-CA" sz="1200" dirty="0"/>
              </a:p>
              <a:p>
                <a:r>
                  <a:rPr lang="en-CA" sz="1200" i="1" dirty="0"/>
                  <a:t>D</a:t>
                </a:r>
                <a:r>
                  <a:rPr lang="en-CA" sz="1200" i="1" baseline="-25000" dirty="0"/>
                  <a:t>w</a:t>
                </a:r>
                <a:r>
                  <a:rPr lang="en-CA" sz="1200" dirty="0"/>
                  <a:t> – hydrodynamic dispersion coefficient. </a:t>
                </a:r>
                <a14:m>
                  <m:oMath xmlns:m="http://schemas.openxmlformats.org/officeDocument/2006/math">
                    <m:f>
                      <m:fPr>
                        <m:ctrlPr>
                          <a:rPr lang="en-CA" sz="1200" i="1">
                            <a:latin typeface="Cambria Math" panose="02040503050406030204" pitchFamily="18" charset="0"/>
                          </a:rPr>
                        </m:ctrlPr>
                      </m:fPr>
                      <m:num>
                        <m:r>
                          <a:rPr lang="en-CA" sz="1200" b="0" i="1" smtClean="0">
                            <a:latin typeface="Cambria Math" panose="02040503050406030204" pitchFamily="18" charset="0"/>
                          </a:rPr>
                          <m:t>𝑟</m:t>
                        </m:r>
                        <m:r>
                          <a:rPr lang="en-CA" sz="1200" b="0" i="1" baseline="-25000" smtClean="0">
                            <a:latin typeface="Cambria Math" panose="02040503050406030204" pitchFamily="18" charset="0"/>
                          </a:rPr>
                          <m:t>𝑠</m:t>
                        </m:r>
                        <m:r>
                          <a:rPr lang="en-CA" sz="1200" b="0" i="1" baseline="30000" smtClean="0">
                            <a:latin typeface="Cambria Math" panose="02040503050406030204" pitchFamily="18" charset="0"/>
                          </a:rPr>
                          <m:t>2</m:t>
                        </m:r>
                        <m:r>
                          <a:rPr lang="en-CA" sz="1200" b="0" i="1" smtClean="0">
                            <a:latin typeface="Cambria Math" panose="02040503050406030204" pitchFamily="18" charset="0"/>
                          </a:rPr>
                          <m:t>𝑞</m:t>
                        </m:r>
                        <m:r>
                          <a:rPr lang="en-CA" sz="1200" b="0" i="1" baseline="-25000" smtClean="0">
                            <a:latin typeface="Cambria Math" panose="02040503050406030204" pitchFamily="18" charset="0"/>
                          </a:rPr>
                          <m:t>𝑤</m:t>
                        </m:r>
                        <m:r>
                          <a:rPr lang="en-CA" sz="1200" b="0" i="1" baseline="30000" smtClean="0">
                            <a:latin typeface="Cambria Math" panose="02040503050406030204" pitchFamily="18" charset="0"/>
                          </a:rPr>
                          <m:t>2</m:t>
                        </m:r>
                      </m:num>
                      <m:den>
                        <m:r>
                          <a:rPr lang="en-CA" sz="1200" b="0" i="1" smtClean="0">
                            <a:latin typeface="Cambria Math" panose="02040503050406030204" pitchFamily="18" charset="0"/>
                          </a:rPr>
                          <m:t>48</m:t>
                        </m:r>
                        <m:r>
                          <a:rPr lang="en-CA" sz="1200" b="0" i="1" smtClean="0">
                            <a:latin typeface="Cambria Math" panose="02040503050406030204" pitchFamily="18" charset="0"/>
                          </a:rPr>
                          <m:t>𝐷</m:t>
                        </m:r>
                        <m:r>
                          <a:rPr lang="en-CA" sz="1200" b="0" i="1" baseline="-25000" smtClean="0">
                            <a:latin typeface="Cambria Math" panose="02040503050406030204" pitchFamily="18" charset="0"/>
                          </a:rPr>
                          <m:t>0</m:t>
                        </m:r>
                      </m:den>
                    </m:f>
                    <m:r>
                      <a:rPr lang="en-CA" sz="1200" b="0" i="1" smtClean="0">
                        <a:latin typeface="Cambria Math" panose="02040503050406030204" pitchFamily="18" charset="0"/>
                      </a:rPr>
                      <m:t>+</m:t>
                    </m:r>
                    <m:r>
                      <a:rPr lang="en-CA" sz="1200" b="0" i="1" smtClean="0">
                        <a:latin typeface="Cambria Math" panose="02040503050406030204" pitchFamily="18" charset="0"/>
                      </a:rPr>
                      <m:t>𝐷</m:t>
                    </m:r>
                    <m:r>
                      <a:rPr lang="en-CA" sz="1200" b="0" i="1" baseline="-25000" smtClean="0">
                        <a:latin typeface="Cambria Math" panose="02040503050406030204" pitchFamily="18" charset="0"/>
                      </a:rPr>
                      <m:t>0</m:t>
                    </m:r>
                  </m:oMath>
                </a14:m>
                <a:endParaRPr lang="en-CA" sz="1200" baseline="-25000" dirty="0"/>
              </a:p>
              <a:p>
                <a:r>
                  <a:rPr lang="en-CA" sz="1200" i="1" dirty="0"/>
                  <a:t>D</a:t>
                </a:r>
                <a:r>
                  <a:rPr lang="en-CA" sz="1200" i="1" baseline="-25000" dirty="0"/>
                  <a:t>0</a:t>
                </a:r>
                <a:r>
                  <a:rPr lang="en-CA" sz="1200" dirty="0"/>
                  <a:t> – free-water diffusion coefficient</a:t>
                </a:r>
              </a:p>
              <a:p>
                <a:r>
                  <a:rPr lang="en-CA" sz="1200" i="1" dirty="0"/>
                  <a:t>C</a:t>
                </a:r>
                <a:r>
                  <a:rPr lang="en-CA" sz="1200" i="1" baseline="-25000" dirty="0"/>
                  <a:t>w</a:t>
                </a:r>
                <a:r>
                  <a:rPr lang="en-CA" sz="1200" dirty="0"/>
                  <a:t> – concentration of the solute (</a:t>
                </a:r>
                <a:r>
                  <a:rPr lang="en-CA" sz="1200" dirty="0" err="1"/>
                  <a:t>Lissamine</a:t>
                </a:r>
                <a:r>
                  <a:rPr lang="en-CA" sz="1200" dirty="0"/>
                  <a:t>)</a:t>
                </a:r>
              </a:p>
              <a:p>
                <a:r>
                  <a:rPr lang="en-CA" sz="1200" i="1" dirty="0"/>
                  <a:t>q</a:t>
                </a:r>
                <a:r>
                  <a:rPr lang="en-CA" sz="1200" i="1" baseline="-25000" dirty="0"/>
                  <a:t>w</a:t>
                </a:r>
                <a:r>
                  <a:rPr lang="en-CA" sz="1200" dirty="0"/>
                  <a:t> – water velocity along well. </a:t>
                </a:r>
                <a:r>
                  <a:rPr lang="en-CA" sz="1200" i="1" dirty="0"/>
                  <a:t>-</a:t>
                </a:r>
                <a14:m>
                  <m:oMath xmlns:m="http://schemas.openxmlformats.org/officeDocument/2006/math">
                    <m:r>
                      <a:rPr lang="en-CA" sz="1200" i="1">
                        <a:latin typeface="Cambria Math" panose="02040503050406030204" pitchFamily="18" charset="0"/>
                      </a:rPr>
                      <m:t>𝐾</m:t>
                    </m:r>
                    <m:r>
                      <a:rPr lang="en-CA" sz="1200" i="1" baseline="-25000">
                        <a:latin typeface="Cambria Math" panose="02040503050406030204" pitchFamily="18" charset="0"/>
                      </a:rPr>
                      <m:t>𝑤</m:t>
                    </m:r>
                    <m:f>
                      <m:fPr>
                        <m:ctrlPr>
                          <a:rPr lang="en-CA" sz="1200" i="1">
                            <a:latin typeface="Cambria Math" panose="02040503050406030204" pitchFamily="18" charset="0"/>
                          </a:rPr>
                        </m:ctrlPr>
                      </m:fPr>
                      <m:num>
                        <m:r>
                          <a:rPr lang="en-CA" sz="1200" i="1">
                            <a:latin typeface="Cambria Math" panose="02040503050406030204" pitchFamily="18" charset="0"/>
                          </a:rPr>
                          <m:t>𝜕</m:t>
                        </m:r>
                        <m:r>
                          <a:rPr lang="en-CA" sz="1200" i="1">
                            <a:latin typeface="Cambria Math" panose="02040503050406030204" pitchFamily="18" charset="0"/>
                          </a:rPr>
                          <m:t>h</m:t>
                        </m:r>
                      </m:num>
                      <m:den>
                        <m:r>
                          <a:rPr lang="en-CA" sz="1200" i="1">
                            <a:latin typeface="Cambria Math" panose="02040503050406030204" pitchFamily="18" charset="0"/>
                          </a:rPr>
                          <m:t>𝜕</m:t>
                        </m:r>
                        <m:r>
                          <a:rPr lang="en-CA" sz="1200" i="1">
                            <a:latin typeface="Cambria Math" panose="02040503050406030204" pitchFamily="18" charset="0"/>
                          </a:rPr>
                          <m:t>𝑙</m:t>
                        </m:r>
                      </m:den>
                    </m:f>
                  </m:oMath>
                </a14:m>
                <a:endParaRPr lang="en-CA" sz="1200" dirty="0"/>
              </a:p>
              <a:p>
                <a14:m>
                  <m:oMath xmlns:m="http://schemas.openxmlformats.org/officeDocument/2006/math">
                    <m:r>
                      <m:rPr>
                        <m:sty m:val="p"/>
                      </m:rPr>
                      <a:rPr lang="el-GR" sz="1200" i="1">
                        <a:latin typeface="Cambria Math" panose="02040503050406030204" pitchFamily="18" charset="0"/>
                      </a:rPr>
                      <m:t>Γ</m:t>
                    </m:r>
                    <m:r>
                      <a:rPr lang="en-CA" sz="1200" i="1">
                        <a:latin typeface="Cambria Math" panose="02040503050406030204" pitchFamily="18" charset="0"/>
                      </a:rPr>
                      <m:t>|</m:t>
                    </m:r>
                    <m:r>
                      <a:rPr lang="en-CA" sz="1200" i="1" baseline="-25000">
                        <a:latin typeface="Cambria Math" panose="02040503050406030204" pitchFamily="18" charset="0"/>
                      </a:rPr>
                      <m:t>𝑛</m:t>
                    </m:r>
                  </m:oMath>
                </a14:m>
                <a:r>
                  <a:rPr lang="en-CA" sz="1200" dirty="0"/>
                  <a:t> – nodal solute flux normal to the well</a:t>
                </a:r>
              </a:p>
            </p:txBody>
          </p:sp>
        </mc:Choice>
        <mc:Fallback xmlns="">
          <p:sp>
            <p:nvSpPr>
              <p:cNvPr id="4" name="TextBox 3">
                <a:extLst>
                  <a:ext uri="{FF2B5EF4-FFF2-40B4-BE49-F238E27FC236}">
                    <a16:creationId xmlns:a16="http://schemas.microsoft.com/office/drawing/2014/main" id="{2F1D3259-0D29-432F-95F6-DD2839AFE1C9}"/>
                  </a:ext>
                </a:extLst>
              </p:cNvPr>
              <p:cNvSpPr txBox="1">
                <a:spLocks noRot="1" noChangeAspect="1" noMove="1" noResize="1" noEditPoints="1" noAdjustHandles="1" noChangeArrowheads="1" noChangeShapeType="1" noTextEdit="1"/>
              </p:cNvSpPr>
              <p:nvPr/>
            </p:nvSpPr>
            <p:spPr>
              <a:xfrm>
                <a:off x="8060635" y="1728616"/>
                <a:ext cx="3856382" cy="2942537"/>
              </a:xfrm>
              <a:prstGeom prst="rect">
                <a:avLst/>
              </a:prstGeom>
              <a:blipFill>
                <a:blip r:embed="rId3"/>
                <a:stretch>
                  <a:fillRect t="-207" b="-413"/>
                </a:stretch>
              </a:blipFill>
              <a:ln>
                <a:solidFill>
                  <a:schemeClr val="tx1"/>
                </a:solidFill>
              </a:ln>
            </p:spPr>
            <p:txBody>
              <a:bodyPr/>
              <a:lstStyle/>
              <a:p>
                <a:r>
                  <a:rPr lang="en-CA">
                    <a:noFill/>
                  </a:rPr>
                  <a:t> </a:t>
                </a:r>
              </a:p>
            </p:txBody>
          </p:sp>
        </mc:Fallback>
      </mc:AlternateContent>
      <p:sp>
        <p:nvSpPr>
          <p:cNvPr id="5" name="TextBox 4">
            <a:extLst>
              <a:ext uri="{FF2B5EF4-FFF2-40B4-BE49-F238E27FC236}">
                <a16:creationId xmlns:a16="http://schemas.microsoft.com/office/drawing/2014/main" id="{3C9E88A4-59F0-4C2A-ABC1-7F0CE03B2491}"/>
              </a:ext>
            </a:extLst>
          </p:cNvPr>
          <p:cNvSpPr txBox="1"/>
          <p:nvPr/>
        </p:nvSpPr>
        <p:spPr>
          <a:xfrm>
            <a:off x="8388626" y="5178287"/>
            <a:ext cx="3031435" cy="1231106"/>
          </a:xfrm>
          <a:prstGeom prst="rect">
            <a:avLst/>
          </a:prstGeom>
          <a:noFill/>
        </p:spPr>
        <p:txBody>
          <a:bodyPr wrap="square" rtlCol="0">
            <a:spAutoFit/>
          </a:bodyPr>
          <a:lstStyle/>
          <a:p>
            <a:r>
              <a:rPr lang="en-CA" sz="1200" b="1" dirty="0"/>
              <a:t>Citation: </a:t>
            </a:r>
            <a:r>
              <a:rPr lang="en-CA" sz="1200" i="1" dirty="0"/>
              <a:t>Lacombe, S., </a:t>
            </a:r>
            <a:r>
              <a:rPr lang="en-CA" sz="1200" i="1" dirty="0" err="1"/>
              <a:t>Sudicky</a:t>
            </a:r>
            <a:r>
              <a:rPr lang="en-CA" sz="1200" i="1" dirty="0"/>
              <a:t>, E.A., Frape, S.K., &amp; Unger, A.J.A. 1995. Influence of Leaky Boreholes on Cross‐Formational Groundwater Flow and Contaminant Transport. Groundwater, 31, 1871-1882.</a:t>
            </a:r>
          </a:p>
        </p:txBody>
      </p:sp>
    </p:spTree>
    <p:extLst>
      <p:ext uri="{BB962C8B-B14F-4D97-AF65-F5344CB8AC3E}">
        <p14:creationId xmlns:p14="http://schemas.microsoft.com/office/powerpoint/2010/main" val="247922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5296-2857-43F2-9E02-9DA36D677030}"/>
              </a:ext>
            </a:extLst>
          </p:cNvPr>
          <p:cNvSpPr>
            <a:spLocks noGrp="1"/>
          </p:cNvSpPr>
          <p:nvPr>
            <p:ph type="title"/>
          </p:nvPr>
        </p:nvSpPr>
        <p:spPr/>
        <p:txBody>
          <a:bodyPr/>
          <a:lstStyle/>
          <a:p>
            <a:r>
              <a:rPr lang="en-CA" dirty="0"/>
              <a:t>Finite Difference Model: Development</a:t>
            </a:r>
          </a:p>
        </p:txBody>
      </p:sp>
      <p:sp>
        <p:nvSpPr>
          <p:cNvPr id="3" name="Content Placeholder 2">
            <a:extLst>
              <a:ext uri="{FF2B5EF4-FFF2-40B4-BE49-F238E27FC236}">
                <a16:creationId xmlns:a16="http://schemas.microsoft.com/office/drawing/2014/main" id="{D9A31493-2F26-4D91-8170-93D2AAD657D4}"/>
              </a:ext>
            </a:extLst>
          </p:cNvPr>
          <p:cNvSpPr>
            <a:spLocks noGrp="1"/>
          </p:cNvSpPr>
          <p:nvPr>
            <p:ph idx="1"/>
          </p:nvPr>
        </p:nvSpPr>
        <p:spPr>
          <a:xfrm>
            <a:off x="609600" y="1600200"/>
            <a:ext cx="5900530" cy="4876800"/>
          </a:xfrm>
        </p:spPr>
        <p:txBody>
          <a:bodyPr>
            <a:normAutofit fontScale="92500" lnSpcReduction="20000"/>
          </a:bodyPr>
          <a:lstStyle/>
          <a:p>
            <a:r>
              <a:rPr lang="en-CA" dirty="0"/>
              <a:t>Boundary conditions</a:t>
            </a:r>
          </a:p>
          <a:p>
            <a:pPr lvl="1"/>
            <a:r>
              <a:rPr lang="en-CA" dirty="0"/>
              <a:t>Single node chosen at 3.5m height to be constant head and concentration boundary</a:t>
            </a:r>
          </a:p>
          <a:p>
            <a:pPr lvl="2"/>
            <a:r>
              <a:rPr lang="en-CA" dirty="0"/>
              <a:t>Node initially selected at height where measurements indicated the presence of high conductivity fracture which could be correlated between the injection well and observation well. </a:t>
            </a:r>
          </a:p>
          <a:p>
            <a:pPr lvl="1"/>
            <a:r>
              <a:rPr lang="en-CA" dirty="0"/>
              <a:t>Top and bottom of domain set as type 2 boundaries</a:t>
            </a:r>
          </a:p>
          <a:p>
            <a:pPr lvl="1"/>
            <a:endParaRPr lang="en-CA" dirty="0"/>
          </a:p>
          <a:p>
            <a:r>
              <a:rPr lang="en-CA" dirty="0"/>
              <a:t>Other relevant parameters (i.e. well radius, diffusion coefficient) based on measurements</a:t>
            </a:r>
          </a:p>
          <a:p>
            <a:endParaRPr lang="en-CA" dirty="0"/>
          </a:p>
          <a:p>
            <a:r>
              <a:rPr lang="en-CA" dirty="0"/>
              <a:t>Values of nodal flux terms then varied to achieve fits to profile shapes</a:t>
            </a:r>
          </a:p>
          <a:p>
            <a:pPr lvl="1"/>
            <a:r>
              <a:rPr lang="en-CA" dirty="0"/>
              <a:t>Various conceptual models tested</a:t>
            </a:r>
          </a:p>
          <a:p>
            <a:endParaRPr lang="en-CA" dirty="0"/>
          </a:p>
        </p:txBody>
      </p:sp>
      <p:pic>
        <p:nvPicPr>
          <p:cNvPr id="4" name="Picture 3">
            <a:extLst>
              <a:ext uri="{FF2B5EF4-FFF2-40B4-BE49-F238E27FC236}">
                <a16:creationId xmlns:a16="http://schemas.microsoft.com/office/drawing/2014/main" id="{FB693D6F-9D5F-4D01-B8D7-310D7678AF1A}"/>
              </a:ext>
            </a:extLst>
          </p:cNvPr>
          <p:cNvPicPr>
            <a:picLocks noChangeAspect="1"/>
          </p:cNvPicPr>
          <p:nvPr/>
        </p:nvPicPr>
        <p:blipFill>
          <a:blip r:embed="rId3"/>
          <a:stretch>
            <a:fillRect/>
          </a:stretch>
        </p:blipFill>
        <p:spPr>
          <a:xfrm>
            <a:off x="6623099" y="1494182"/>
            <a:ext cx="4959301" cy="5088835"/>
          </a:xfrm>
          <a:prstGeom prst="rect">
            <a:avLst/>
          </a:prstGeom>
        </p:spPr>
      </p:pic>
    </p:spTree>
    <p:extLst>
      <p:ext uri="{BB962C8B-B14F-4D97-AF65-F5344CB8AC3E}">
        <p14:creationId xmlns:p14="http://schemas.microsoft.com/office/powerpoint/2010/main" val="2726788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 id="{EB094A4C-742F-4E73-B2E8-FC64E4521998}" vid="{1D494535-2D6F-45D2-ADFC-D9BB9C91DD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11498</TotalTime>
  <Words>1660</Words>
  <Application>Microsoft Office PowerPoint</Application>
  <PresentationFormat>Widescreen</PresentationFormat>
  <Paragraphs>189</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Theme1</vt:lpstr>
      <vt:lpstr>Interpretation of a Network-scale Tracer Experiment in Fractured Rock</vt:lpstr>
      <vt:lpstr>Introduction</vt:lpstr>
      <vt:lpstr>Introduction</vt:lpstr>
      <vt:lpstr>Objectives</vt:lpstr>
      <vt:lpstr>Methodology</vt:lpstr>
      <vt:lpstr>Previous Work: Tracer Experiment</vt:lpstr>
      <vt:lpstr>Results of Tracer Experiment in BH56</vt:lpstr>
      <vt:lpstr>Finite Difference Model: Development</vt:lpstr>
      <vt:lpstr>Finite Difference Model: Development</vt:lpstr>
      <vt:lpstr>Finite Difference Model: Fits to Data</vt:lpstr>
      <vt:lpstr>Observations from Modeling</vt:lpstr>
      <vt:lpstr>Expanded Model: Initial Simulation </vt:lpstr>
      <vt:lpstr>Expanded Model: Attempts to Fit Measured Profile</vt:lpstr>
      <vt:lpstr>Expanded Model: Effects of Observation Wells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Matthew</cp:lastModifiedBy>
  <cp:revision>156</cp:revision>
  <dcterms:created xsi:type="dcterms:W3CDTF">2020-04-20T12:43:59Z</dcterms:created>
  <dcterms:modified xsi:type="dcterms:W3CDTF">2020-05-04T14:05:48Z</dcterms:modified>
</cp:coreProperties>
</file>