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7" r:id="rId3"/>
    <p:sldId id="273" r:id="rId4"/>
    <p:sldId id="309" r:id="rId5"/>
    <p:sldId id="291" r:id="rId6"/>
    <p:sldId id="275" r:id="rId7"/>
    <p:sldId id="296" r:id="rId8"/>
    <p:sldId id="308" r:id="rId9"/>
    <p:sldId id="315" r:id="rId10"/>
    <p:sldId id="312" r:id="rId11"/>
    <p:sldId id="314" r:id="rId12"/>
    <p:sldId id="313" r:id="rId13"/>
    <p:sldId id="310" r:id="rId14"/>
    <p:sldId id="298" r:id="rId15"/>
    <p:sldId id="311" r:id="rId16"/>
    <p:sldId id="316" r:id="rId17"/>
    <p:sldId id="317" r:id="rId18"/>
    <p:sldId id="318" r:id="rId19"/>
    <p:sldId id="300" r:id="rId20"/>
    <p:sldId id="290" r:id="rId21"/>
    <p:sldId id="264"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660033"/>
    <a:srgbClr val="FFFF99"/>
    <a:srgbClr val="CCFF99"/>
    <a:srgbClr val="01AF1E"/>
    <a:srgbClr val="00CC00"/>
    <a:srgbClr val="CCFF66"/>
    <a:srgbClr val="99FF66"/>
    <a:srgbClr val="FF0066"/>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110" d="100"/>
          <a:sy n="110" d="100"/>
        </p:scale>
        <p:origin x="-468"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atalia\Desktop\&#1040;&#1085;&#1078;&#1077;&#1083;&#1072;\Zc%20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a:solidFill>
                <a:schemeClr val="tx1"/>
              </a:solidFill>
            </a:ln>
          </c:spPr>
          <c:dPt>
            <c:idx val="0"/>
            <c:bubble3D val="0"/>
            <c:spPr>
              <a:solidFill>
                <a:srgbClr val="92D050"/>
              </a:solidFill>
              <a:ln>
                <a:solidFill>
                  <a:schemeClr val="tx1"/>
                </a:solidFill>
              </a:ln>
            </c:spPr>
          </c:dPt>
          <c:dPt>
            <c:idx val="1"/>
            <c:bubble3D val="0"/>
            <c:spPr>
              <a:solidFill>
                <a:srgbClr val="FFFF00"/>
              </a:solidFill>
              <a:ln>
                <a:solidFill>
                  <a:schemeClr val="tx1"/>
                </a:solidFill>
              </a:ln>
            </c:spPr>
          </c:dPt>
          <c:dPt>
            <c:idx val="2"/>
            <c:bubble3D val="0"/>
            <c:spPr>
              <a:solidFill>
                <a:srgbClr val="FFC000"/>
              </a:solidFill>
              <a:ln>
                <a:solidFill>
                  <a:schemeClr val="tx1"/>
                </a:solidFill>
              </a:ln>
            </c:spPr>
          </c:dPt>
          <c:dLbls>
            <c:txPr>
              <a:bodyPr/>
              <a:lstStyle/>
              <a:p>
                <a:pPr>
                  <a:defRPr sz="1050" b="1"/>
                </a:pPr>
                <a:endParaRPr lang="ru-RU"/>
              </a:p>
            </c:txPr>
            <c:showLegendKey val="0"/>
            <c:showVal val="1"/>
            <c:showCatName val="0"/>
            <c:showSerName val="0"/>
            <c:showPercent val="0"/>
            <c:showBubbleSize val="0"/>
            <c:showLeaderLines val="1"/>
          </c:dLbls>
          <c:val>
            <c:numRef>
              <c:f>Лист2!$C$129:$C$131</c:f>
              <c:numCache>
                <c:formatCode>0.0%</c:formatCode>
                <c:ptCount val="3"/>
                <c:pt idx="0">
                  <c:v>0.85199999999999998</c:v>
                </c:pt>
                <c:pt idx="1">
                  <c:v>0.105</c:v>
                </c:pt>
                <c:pt idx="2">
                  <c:v>4.2999999999999997E-2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C0985-9B86-478F-9425-532B2956CB5D}"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ru-RU"/>
        </a:p>
      </dgm:t>
    </dgm:pt>
    <dgm:pt modelId="{16CF316C-818B-41BF-9F46-5C02C3656114}">
      <dgm:prSet custT="1"/>
      <dgm:spPr>
        <a:solidFill>
          <a:schemeClr val="accent4">
            <a:lumMod val="20000"/>
            <a:lumOff val="80000"/>
          </a:schemeClr>
        </a:solidFill>
      </dgm:spPr>
      <dgm:t>
        <a:bodyPr lIns="72000" rIns="72000"/>
        <a:lstStyle/>
        <a:p>
          <a:pPr algn="just" rtl="0">
            <a:lnSpc>
              <a:spcPct val="100000"/>
            </a:lnSpc>
          </a:pPr>
          <a:r>
            <a:rPr lang="en-US" sz="2800" dirty="0" smtClean="0"/>
            <a:t>to analyze the long-term dynamics of soil pollution in Moscow with potentially toxic elements (PTEs) within the Moscow Ring Road according to the data of geochemical soil monitoring for 2007-2016.</a:t>
          </a:r>
          <a:endParaRPr lang="ru-RU" sz="2800" dirty="0">
            <a:latin typeface="Times New Roman" panose="02020603050405020304" pitchFamily="18" charset="0"/>
            <a:cs typeface="Times New Roman" panose="02020603050405020304" pitchFamily="18" charset="0"/>
          </a:endParaRPr>
        </a:p>
      </dgm:t>
    </dgm:pt>
    <dgm:pt modelId="{B760ECFB-7C0A-467F-94D6-299AC89FDE53}" type="parTrans" cxnId="{472CDB4D-C67A-4498-A4A2-7F3BDE1A277E}">
      <dgm:prSet/>
      <dgm:spPr/>
      <dgm:t>
        <a:bodyPr/>
        <a:lstStyle/>
        <a:p>
          <a:endParaRPr lang="ru-RU"/>
        </a:p>
      </dgm:t>
    </dgm:pt>
    <dgm:pt modelId="{152A183A-A05F-4E0D-9EC9-CF0803D35DF4}" type="sibTrans" cxnId="{472CDB4D-C67A-4498-A4A2-7F3BDE1A277E}">
      <dgm:prSet/>
      <dgm:spPr/>
      <dgm:t>
        <a:bodyPr/>
        <a:lstStyle/>
        <a:p>
          <a:endParaRPr lang="ru-RU"/>
        </a:p>
      </dgm:t>
    </dgm:pt>
    <dgm:pt modelId="{1476FBB5-1F93-49E7-8702-7F0AAB006A32}" type="pres">
      <dgm:prSet presAssocID="{1A0C0985-9B86-478F-9425-532B2956CB5D}" presName="linear" presStyleCnt="0">
        <dgm:presLayoutVars>
          <dgm:animLvl val="lvl"/>
          <dgm:resizeHandles val="exact"/>
        </dgm:presLayoutVars>
      </dgm:prSet>
      <dgm:spPr/>
      <dgm:t>
        <a:bodyPr/>
        <a:lstStyle/>
        <a:p>
          <a:endParaRPr lang="ru-RU"/>
        </a:p>
      </dgm:t>
    </dgm:pt>
    <dgm:pt modelId="{537BBABA-A26F-464C-9DC5-FF8682DD246C}" type="pres">
      <dgm:prSet presAssocID="{16CF316C-818B-41BF-9F46-5C02C3656114}" presName="parentText" presStyleLbl="node1" presStyleIdx="0" presStyleCnt="1" custLinFactNeighborX="342" custLinFactNeighborY="-13204">
        <dgm:presLayoutVars>
          <dgm:chMax val="0"/>
          <dgm:bulletEnabled val="1"/>
        </dgm:presLayoutVars>
      </dgm:prSet>
      <dgm:spPr/>
      <dgm:t>
        <a:bodyPr/>
        <a:lstStyle/>
        <a:p>
          <a:endParaRPr lang="ru-RU"/>
        </a:p>
      </dgm:t>
    </dgm:pt>
  </dgm:ptLst>
  <dgm:cxnLst>
    <dgm:cxn modelId="{0932DC61-C03B-4B4E-B06C-9FE0C963DE57}" type="presOf" srcId="{1A0C0985-9B86-478F-9425-532B2956CB5D}" destId="{1476FBB5-1F93-49E7-8702-7F0AAB006A32}" srcOrd="0" destOrd="0" presId="urn:microsoft.com/office/officeart/2005/8/layout/vList2"/>
    <dgm:cxn modelId="{D22D4298-3C00-4056-814C-A974AC633D52}" type="presOf" srcId="{16CF316C-818B-41BF-9F46-5C02C3656114}" destId="{537BBABA-A26F-464C-9DC5-FF8682DD246C}" srcOrd="0" destOrd="0" presId="urn:microsoft.com/office/officeart/2005/8/layout/vList2"/>
    <dgm:cxn modelId="{472CDB4D-C67A-4498-A4A2-7F3BDE1A277E}" srcId="{1A0C0985-9B86-478F-9425-532B2956CB5D}" destId="{16CF316C-818B-41BF-9F46-5C02C3656114}" srcOrd="0" destOrd="0" parTransId="{B760ECFB-7C0A-467F-94D6-299AC89FDE53}" sibTransId="{152A183A-A05F-4E0D-9EC9-CF0803D35DF4}"/>
    <dgm:cxn modelId="{F7DF6E88-BF95-4C07-AF27-6B6F70E53C9E}" type="presParOf" srcId="{1476FBB5-1F93-49E7-8702-7F0AAB006A32}" destId="{537BBABA-A26F-464C-9DC5-FF8682DD246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BBABA-A26F-464C-9DC5-FF8682DD246C}">
      <dsp:nvSpPr>
        <dsp:cNvPr id="0" name=""/>
        <dsp:cNvSpPr/>
      </dsp:nvSpPr>
      <dsp:spPr>
        <a:xfrm>
          <a:off x="0" y="0"/>
          <a:ext cx="8197571" cy="2167425"/>
        </a:xfrm>
        <a:prstGeom prst="roundRect">
          <a:avLst/>
        </a:prstGeom>
        <a:solidFill>
          <a:schemeClr val="accent4">
            <a:lumMod val="20000"/>
            <a:lumOff val="8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106680" rIns="72000" bIns="106680" numCol="1" spcCol="1270" anchor="ctr" anchorCtr="0">
          <a:noAutofit/>
        </a:bodyPr>
        <a:lstStyle/>
        <a:p>
          <a:pPr lvl="0" algn="just" defTabSz="1244600" rtl="0">
            <a:lnSpc>
              <a:spcPct val="100000"/>
            </a:lnSpc>
            <a:spcBef>
              <a:spcPct val="0"/>
            </a:spcBef>
            <a:spcAft>
              <a:spcPct val="35000"/>
            </a:spcAft>
          </a:pPr>
          <a:r>
            <a:rPr lang="en-US" sz="2800" kern="1200" dirty="0" smtClean="0"/>
            <a:t>to analyze the long-term dynamics of soil pollution in Moscow with potentially toxic elements (PTEs) within the Moscow Ring Road according to the data of geochemical soil monitoring for 2007-2016.</a:t>
          </a:r>
          <a:endParaRPr lang="ru-RU" sz="2800" kern="1200" dirty="0">
            <a:latin typeface="Times New Roman" panose="02020603050405020304" pitchFamily="18" charset="0"/>
            <a:cs typeface="Times New Roman" panose="02020603050405020304" pitchFamily="18" charset="0"/>
          </a:endParaRPr>
        </a:p>
      </dsp:txBody>
      <dsp:txXfrm>
        <a:off x="105805" y="105805"/>
        <a:ext cx="7985961" cy="19558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D4B0E6E-FE29-4838-9A14-3885C1F78633}" type="datetimeFigureOut">
              <a:rPr lang="ru-RU" smtClean="0"/>
              <a:t>02.05.2020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369412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4B0E6E-FE29-4838-9A14-3885C1F78633}" type="datetimeFigureOut">
              <a:rPr lang="ru-RU" smtClean="0"/>
              <a:t>02.05.2020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2310029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4B0E6E-FE29-4838-9A14-3885C1F78633}" type="datetimeFigureOut">
              <a:rPr lang="ru-RU" smtClean="0"/>
              <a:t>02.05.2020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16717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D4B0E6E-FE29-4838-9A14-3885C1F78633}" type="datetimeFigureOut">
              <a:rPr lang="ru-RU" smtClean="0"/>
              <a:t>02.05.2020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213244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D4B0E6E-FE29-4838-9A14-3885C1F78633}" type="datetimeFigureOut">
              <a:rPr lang="ru-RU" smtClean="0"/>
              <a:t>02.05.2020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2219986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D4B0E6E-FE29-4838-9A14-3885C1F78633}" type="datetimeFigureOut">
              <a:rPr lang="ru-RU" smtClean="0"/>
              <a:t>02.05.2020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1377710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D4B0E6E-FE29-4838-9A14-3885C1F78633}" type="datetimeFigureOut">
              <a:rPr lang="ru-RU" smtClean="0"/>
              <a:t>02.05.2020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4188710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D4B0E6E-FE29-4838-9A14-3885C1F78633}" type="datetimeFigureOut">
              <a:rPr lang="ru-RU" smtClean="0"/>
              <a:t>02.05.2020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3041088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D4B0E6E-FE29-4838-9A14-3885C1F78633}" type="datetimeFigureOut">
              <a:rPr lang="ru-RU" smtClean="0"/>
              <a:t>02.05.2020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2744035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D4B0E6E-FE29-4838-9A14-3885C1F78633}" type="datetimeFigureOut">
              <a:rPr lang="ru-RU" smtClean="0"/>
              <a:t>02.05.2020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361412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2D4B0E6E-FE29-4838-9A14-3885C1F78633}" type="datetimeFigureOut">
              <a:rPr lang="ru-RU" smtClean="0"/>
              <a:t>02.05.2020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31A5FCA-31C4-40ED-8342-473450682258}" type="slidenum">
              <a:rPr lang="ru-RU" smtClean="0"/>
              <a:t>‹#›</a:t>
            </a:fld>
            <a:endParaRPr lang="ru-RU"/>
          </a:p>
        </p:txBody>
      </p:sp>
    </p:spTree>
    <p:extLst>
      <p:ext uri="{BB962C8B-B14F-4D97-AF65-F5344CB8AC3E}">
        <p14:creationId xmlns:p14="http://schemas.microsoft.com/office/powerpoint/2010/main" val="793072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4B0E6E-FE29-4838-9A14-3885C1F78633}" type="datetimeFigureOut">
              <a:rPr lang="ru-RU" smtClean="0"/>
              <a:t>02.05.2020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A5FCA-31C4-40ED-8342-473450682258}" type="slidenum">
              <a:rPr lang="ru-RU" smtClean="0"/>
              <a:t>‹#›</a:t>
            </a:fld>
            <a:endParaRPr lang="ru-RU"/>
          </a:p>
        </p:txBody>
      </p:sp>
    </p:spTree>
    <p:extLst>
      <p:ext uri="{BB962C8B-B14F-4D97-AF65-F5344CB8AC3E}">
        <p14:creationId xmlns:p14="http://schemas.microsoft.com/office/powerpoint/2010/main" val="1823177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2.pn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26.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60.pn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1.xml"/><Relationship Id="rId7" Type="http://schemas.openxmlformats.org/officeDocument/2006/relationships/image" Target="../media/image11.gif"/><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6951" y="2103913"/>
            <a:ext cx="7599097" cy="400110"/>
          </a:xfrm>
          <a:prstGeom prst="rect">
            <a:avLst/>
          </a:prstGeom>
        </p:spPr>
        <p:txBody>
          <a:bodyPr wrap="square">
            <a:spAutoFit/>
          </a:bodyPr>
          <a:lstStyle/>
          <a:p>
            <a:pPr algn="ctr"/>
            <a:r>
              <a:rPr lang="en-US" sz="2000" b="1" dirty="0" smtClean="0">
                <a:solidFill>
                  <a:srgbClr val="C00000"/>
                </a:solidFill>
                <a:latin typeface="Times New Roman" panose="02020603050405020304" pitchFamily="18" charset="0"/>
                <a:cs typeface="Times New Roman" panose="02020603050405020304" pitchFamily="18" charset="0"/>
              </a:rPr>
              <a:t>LOMONOSOV MOSCOW STATE UNIVERSITY</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0" y="3234967"/>
            <a:ext cx="12192000" cy="1070934"/>
          </a:xfrm>
          <a:prstGeom prst="rect">
            <a:avLst/>
          </a:prstGeom>
        </p:spPr>
        <p:txBody>
          <a:bodyPr wrap="square">
            <a:spAutoFit/>
          </a:bodyPr>
          <a:lstStyle/>
          <a:p>
            <a:pPr algn="ctr">
              <a:lnSpc>
                <a:spcPct val="120000"/>
              </a:lnSpc>
            </a:pPr>
            <a:r>
              <a:rPr lang="ru-RU" sz="26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POLLUTION OF MOSCOW SOILS WITH POTENTIALLY TOXIC ELEMENTS: ANALYSIS OF LONG-TERM MONITORING DATA</a:t>
            </a:r>
            <a:endParaRPr lang="ru-RU" sz="2800" b="1" dirty="0" smtClean="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Прямоугольник 4"/>
          <p:cNvSpPr/>
          <p:nvPr/>
        </p:nvSpPr>
        <p:spPr>
          <a:xfrm>
            <a:off x="5417389" y="5066149"/>
            <a:ext cx="6254151" cy="461665"/>
          </a:xfrm>
          <a:prstGeom prst="rect">
            <a:avLst/>
          </a:prstGeom>
        </p:spPr>
        <p:txBody>
          <a:bodyPr wrap="square">
            <a:spAutoFit/>
          </a:bodyPr>
          <a:lstStyle/>
          <a:p>
            <a:pPr marR="568325" algn="ctr"/>
            <a:r>
              <a:rPr lang="en-US" sz="2400" b="1" i="1" dirty="0">
                <a:latin typeface="Times New Roman" panose="02020603050405020304" pitchFamily="18" charset="0"/>
                <a:ea typeface="Calibri" panose="020F0502020204030204" pitchFamily="34" charset="0"/>
                <a:cs typeface="Times New Roman" panose="02020603050405020304" pitchFamily="18" charset="0"/>
              </a:rPr>
              <a:t>N.E.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Kosheleva</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A.G.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Tsykhman</a:t>
            </a:r>
            <a:endParaRPr lang="ru-RU" sz="1400" b="1" i="1"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3897150" y="273415"/>
            <a:ext cx="4838700" cy="1754326"/>
          </a:xfrm>
          <a:prstGeom prst="rect">
            <a:avLst/>
          </a:prstGeom>
        </p:spPr>
        <p:txBody>
          <a:bodyPr wrap="square">
            <a:spAutoFit/>
          </a:bodyPr>
          <a:lstStyle/>
          <a:p>
            <a:pPr algn="ctr">
              <a:lnSpc>
                <a:spcPct val="150000"/>
              </a:lnSpc>
            </a:pPr>
            <a:r>
              <a:rPr lang="en-US" dirty="0" smtClean="0">
                <a:latin typeface="Times New Roman" panose="02020603050405020304" pitchFamily="18" charset="0"/>
                <a:cs typeface="Times New Roman" panose="02020603050405020304" pitchFamily="18" charset="0"/>
              </a:rPr>
              <a:t>European Geophysical Union </a:t>
            </a:r>
          </a:p>
          <a:p>
            <a:pPr algn="ctr">
              <a:lnSpc>
                <a:spcPct val="150000"/>
              </a:lnSpc>
            </a:pPr>
            <a:r>
              <a:rPr lang="en-US" dirty="0" smtClean="0">
                <a:latin typeface="Times New Roman" panose="02020603050405020304" pitchFamily="18" charset="0"/>
                <a:cs typeface="Times New Roman" panose="02020603050405020304" pitchFamily="18" charset="0"/>
              </a:rPr>
              <a:t>General </a:t>
            </a:r>
            <a:r>
              <a:rPr lang="en-US" dirty="0">
                <a:latin typeface="Times New Roman" panose="02020603050405020304" pitchFamily="18" charset="0"/>
                <a:cs typeface="Times New Roman" panose="02020603050405020304" pitchFamily="18" charset="0"/>
              </a:rPr>
              <a:t>Assembly 2020 </a:t>
            </a:r>
            <a:endParaRPr lang="en-US" dirty="0" smtClean="0">
              <a:latin typeface="Times New Roman" panose="02020603050405020304" pitchFamily="18" charset="0"/>
              <a:cs typeface="Times New Roman" panose="02020603050405020304" pitchFamily="18" charset="0"/>
            </a:endParaRPr>
          </a:p>
          <a:p>
            <a:pPr algn="ctr">
              <a:lnSpc>
                <a:spcPct val="150000"/>
              </a:lnSpc>
            </a:pPr>
            <a:r>
              <a:rPr lang="en-US" dirty="0">
                <a:latin typeface="Times New Roman" panose="02020603050405020304" pitchFamily="18" charset="0"/>
                <a:cs typeface="Times New Roman" panose="02020603050405020304" pitchFamily="18" charset="0"/>
              </a:rPr>
              <a:t>4–8 May </a:t>
            </a:r>
            <a:r>
              <a:rPr lang="en-US" dirty="0" smtClean="0">
                <a:latin typeface="Times New Roman" panose="02020603050405020304" pitchFamily="18" charset="0"/>
                <a:cs typeface="Times New Roman" panose="02020603050405020304" pitchFamily="18" charset="0"/>
              </a:rPr>
              <a:t>2020, Vienna, Austria</a:t>
            </a:r>
            <a:endParaRPr lang="ru-RU" dirty="0" smtClean="0">
              <a:latin typeface="Times New Roman" panose="02020603050405020304" pitchFamily="18" charset="0"/>
              <a:cs typeface="Times New Roman" panose="02020603050405020304" pitchFamily="18" charset="0"/>
            </a:endParaRPr>
          </a:p>
          <a:p>
            <a:pPr algn="ctr">
              <a:lnSpc>
                <a:spcPct val="150000"/>
              </a:lnSpc>
            </a:pPr>
            <a:r>
              <a:rPr lang="ru-RU" dirty="0" smtClean="0">
                <a:latin typeface="Times New Roman" panose="02020603050405020304" pitchFamily="18" charset="0"/>
                <a:cs typeface="Times New Roman" panose="02020603050405020304" pitchFamily="18" charset="0"/>
              </a:rPr>
              <a:t> </a:t>
            </a:r>
            <a:endParaRPr lang="ru-RU" b="1" i="1" dirty="0">
              <a:latin typeface="Times New Roman" panose="02020603050405020304" pitchFamily="18" charset="0"/>
              <a:cs typeface="Times New Roman" panose="02020603050405020304" pitchFamily="18" charset="0"/>
            </a:endParaRPr>
          </a:p>
        </p:txBody>
      </p:sp>
      <p:pic>
        <p:nvPicPr>
          <p:cNvPr id="10" name="Picture 2" descr="http://bigpo.ru/potrb/%D0%9C%D0%B5%D0%B6%D0%B4%D1%83%D0%BD%D0%B0%D1%80%D0%BE%D0%B4%D0%BD%D1%8B%D0%B5+%D0%BE%D1%82%D0%BD%D0%BE%D1%88%D0%B5%D0%BD%D0%B8%D1%8F+%D0%B8+%D0%B3%D0%BB%D0%BE%D0%B1%D0%B0%D0%BB%D0%B8%D1%81%D1%82%D0%B8%D0%BA%D0%B0b/191324_html_m12cd626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860" y="322665"/>
            <a:ext cx="3336290" cy="1599666"/>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descr="Variability in concentrations of potentially toxic elements in ..."/>
          <p:cNvPicPr/>
          <p:nvPr/>
        </p:nvPicPr>
        <p:blipFill rotWithShape="1">
          <a:blip r:embed="rId3">
            <a:extLst>
              <a:ext uri="{28A0092B-C50C-407E-A947-70E740481C1C}">
                <a14:useLocalDpi xmlns:a14="http://schemas.microsoft.com/office/drawing/2010/main" val="0"/>
              </a:ext>
            </a:extLst>
          </a:blip>
          <a:srcRect l="47689"/>
          <a:stretch/>
        </p:blipFill>
        <p:spPr bwMode="auto">
          <a:xfrm>
            <a:off x="672859" y="4830792"/>
            <a:ext cx="1467737" cy="1725284"/>
          </a:xfrm>
          <a:prstGeom prst="rect">
            <a:avLst/>
          </a:prstGeom>
          <a:noFill/>
          <a:ln>
            <a:noFill/>
          </a:ln>
          <a:extLst>
            <a:ext uri="{53640926-AAD7-44D8-BBD7-CCE9431645EC}">
              <a14:shadowObscured xmlns:a14="http://schemas.microsoft.com/office/drawing/2010/main"/>
            </a:ext>
          </a:extLst>
        </p:spPr>
      </p:pic>
      <p:pic>
        <p:nvPicPr>
          <p:cNvPr id="6146" name="Picture 2" descr="http://science.tsput.ru/wp-content/uploads/2018/02/logo2-1210x6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5208" y="325711"/>
            <a:ext cx="3114134" cy="1652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083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p:nvPr/>
        </p:nvPicPr>
        <p:blipFill rotWithShape="1">
          <a:blip r:embed="rId2" cstate="print">
            <a:extLst>
              <a:ext uri="{28A0092B-C50C-407E-A947-70E740481C1C}">
                <a14:useLocalDpi xmlns:a14="http://schemas.microsoft.com/office/drawing/2010/main" val="0"/>
              </a:ext>
            </a:extLst>
          </a:blip>
          <a:srcRect b="27247"/>
          <a:stretch/>
        </p:blipFill>
        <p:spPr>
          <a:xfrm>
            <a:off x="7817790" y="1302913"/>
            <a:ext cx="2875280" cy="2958527"/>
          </a:xfrm>
          <a:prstGeom prst="rect">
            <a:avLst/>
          </a:prstGeom>
        </p:spPr>
      </p:pic>
      <p:pic>
        <p:nvPicPr>
          <p:cNvPr id="22" name="Рисунок 21"/>
          <p:cNvPicPr/>
          <p:nvPr/>
        </p:nvPicPr>
        <p:blipFill rotWithShape="1">
          <a:blip r:embed="rId2" cstate="print">
            <a:extLst>
              <a:ext uri="{28A0092B-C50C-407E-A947-70E740481C1C}">
                <a14:useLocalDpi xmlns:a14="http://schemas.microsoft.com/office/drawing/2010/main" val="0"/>
              </a:ext>
            </a:extLst>
          </a:blip>
          <a:srcRect l="44444" t="74105" r="9910" b="1688"/>
          <a:stretch/>
        </p:blipFill>
        <p:spPr bwMode="auto">
          <a:xfrm>
            <a:off x="727355" y="4526298"/>
            <a:ext cx="2099839" cy="1778752"/>
          </a:xfrm>
          <a:prstGeom prst="rect">
            <a:avLst/>
          </a:prstGeom>
          <a:ln>
            <a:noFill/>
          </a:ln>
          <a:extLst>
            <a:ext uri="{53640926-AAD7-44D8-BBD7-CCE9431645EC}">
              <a14:shadowObscured xmlns:a14="http://schemas.microsoft.com/office/drawing/2010/main"/>
            </a:ext>
          </a:extLst>
        </p:spPr>
      </p:pic>
      <p:pic>
        <p:nvPicPr>
          <p:cNvPr id="21" name="Рисунок 20"/>
          <p:cNvPicPr/>
          <p:nvPr/>
        </p:nvPicPr>
        <p:blipFill rotWithShape="1">
          <a:blip r:embed="rId3" cstate="print">
            <a:extLst>
              <a:ext uri="{28A0092B-C50C-407E-A947-70E740481C1C}">
                <a14:useLocalDpi xmlns:a14="http://schemas.microsoft.com/office/drawing/2010/main" val="0"/>
              </a:ext>
            </a:extLst>
          </a:blip>
          <a:srcRect b="28039"/>
          <a:stretch/>
        </p:blipFill>
        <p:spPr>
          <a:xfrm>
            <a:off x="4339198" y="1318096"/>
            <a:ext cx="2875280" cy="2926326"/>
          </a:xfrm>
          <a:prstGeom prst="rect">
            <a:avLst/>
          </a:prstGeom>
        </p:spPr>
      </p:pic>
      <p:pic>
        <p:nvPicPr>
          <p:cNvPr id="20" name="Рисунок 19"/>
          <p:cNvPicPr/>
          <p:nvPr/>
        </p:nvPicPr>
        <p:blipFill rotWithShape="1">
          <a:blip r:embed="rId4" cstate="print">
            <a:extLst>
              <a:ext uri="{28A0092B-C50C-407E-A947-70E740481C1C}">
                <a14:useLocalDpi xmlns:a14="http://schemas.microsoft.com/office/drawing/2010/main" val="0"/>
              </a:ext>
            </a:extLst>
          </a:blip>
          <a:srcRect b="27774"/>
          <a:stretch/>
        </p:blipFill>
        <p:spPr>
          <a:xfrm>
            <a:off x="631787" y="1281202"/>
            <a:ext cx="2875280" cy="2937115"/>
          </a:xfrm>
          <a:prstGeom prst="rect">
            <a:avLst/>
          </a:prstGeom>
        </p:spPr>
      </p:pic>
      <p:pic>
        <p:nvPicPr>
          <p:cNvPr id="19" name="Рисунок 18"/>
          <p:cNvPicPr/>
          <p:nvPr/>
        </p:nvPicPr>
        <p:blipFill>
          <a:blip r:embed="rId5"/>
          <a:stretch>
            <a:fillRect/>
          </a:stretch>
        </p:blipFill>
        <p:spPr>
          <a:xfrm>
            <a:off x="3782036" y="4322056"/>
            <a:ext cx="5940425" cy="2458085"/>
          </a:xfrm>
          <a:prstGeom prst="rect">
            <a:avLst/>
          </a:prstGeom>
        </p:spPr>
      </p:pic>
      <p:sp>
        <p:nvSpPr>
          <p:cNvPr id="5" name="Прямоугольник 4"/>
          <p:cNvSpPr/>
          <p:nvPr/>
        </p:nvSpPr>
        <p:spPr>
          <a:xfrm>
            <a:off x="441035" y="76237"/>
            <a:ext cx="11734966" cy="1025474"/>
          </a:xfrm>
          <a:prstGeom prst="rect">
            <a:avLst/>
          </a:prstGeom>
        </p:spPr>
        <p:txBody>
          <a:bodyPr wrap="square">
            <a:spAutoFit/>
          </a:bodyPr>
          <a:lstStyle/>
          <a:p>
            <a:pPr marL="457200" indent="-457200" algn="just">
              <a:lnSpc>
                <a:spcPct val="107000"/>
              </a:lnSpc>
              <a:spcBef>
                <a:spcPts val="600"/>
              </a:spcBef>
              <a:spcAft>
                <a:spcPts val="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DISCUSSION</a:t>
            </a:r>
            <a:endPar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n-US" sz="2400" dirty="0" smtClean="0"/>
              <a:t>	</a:t>
            </a:r>
            <a:r>
              <a:rPr lang="en-US" sz="2400" b="1" dirty="0" smtClean="0"/>
              <a:t>Dynamics </a:t>
            </a:r>
            <a:r>
              <a:rPr lang="en-US" sz="2400" b="1" dirty="0"/>
              <a:t>of the content of </a:t>
            </a:r>
            <a:r>
              <a:rPr lang="en-US" sz="2400" b="1" dirty="0" smtClean="0"/>
              <a:t>Cd </a:t>
            </a:r>
            <a:r>
              <a:rPr lang="en-US" sz="2400" b="1" dirty="0"/>
              <a:t>(</a:t>
            </a:r>
            <a:r>
              <a:rPr lang="en-US" sz="2400" b="1" dirty="0">
                <a:solidFill>
                  <a:srgbClr val="800000"/>
                </a:solidFill>
              </a:rPr>
              <a:t>I class of hazard</a:t>
            </a:r>
            <a:r>
              <a:rPr lang="en-US" sz="2400" b="1" dirty="0"/>
              <a:t>) in </a:t>
            </a:r>
            <a:r>
              <a:rPr lang="en-US" sz="2400" b="1" dirty="0"/>
              <a:t>the soils of </a:t>
            </a:r>
            <a:r>
              <a:rPr lang="en-US" sz="2400" b="1" dirty="0" smtClean="0"/>
              <a:t>Moscow</a:t>
            </a: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2978214" y="1113141"/>
            <a:ext cx="8559615" cy="461665"/>
          </a:xfrm>
          <a:prstGeom prst="rect">
            <a:avLst/>
          </a:prstGeom>
          <a:noFill/>
        </p:spPr>
        <p:txBody>
          <a:bodyPr wrap="square" rtlCol="0">
            <a:spAutoFit/>
          </a:bodyPr>
          <a:lstStyle/>
          <a:p>
            <a:r>
              <a:rPr lang="ru-RU" sz="2400" b="1" i="1" dirty="0" smtClean="0">
                <a:solidFill>
                  <a:schemeClr val="tx1">
                    <a:lumMod val="65000"/>
                    <a:lumOff val="35000"/>
                  </a:schemeClr>
                </a:solidFill>
              </a:rPr>
              <a:t>2007</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
        <p:nvSpPr>
          <p:cNvPr id="7" name="Прямоугольник 6"/>
          <p:cNvSpPr/>
          <p:nvPr/>
        </p:nvSpPr>
        <p:spPr>
          <a:xfrm>
            <a:off x="9815559" y="4526298"/>
            <a:ext cx="2286492" cy="400110"/>
          </a:xfrm>
          <a:prstGeom prst="rect">
            <a:avLst/>
          </a:prstGeom>
          <a:solidFill>
            <a:schemeClr val="accent4">
              <a:lumMod val="40000"/>
              <a:lumOff val="60000"/>
            </a:schemeClr>
          </a:solidFill>
          <a:ln>
            <a:solidFill>
              <a:schemeClr val="tx1"/>
            </a:solidFill>
          </a:ln>
        </p:spPr>
        <p:txBody>
          <a:bodyPr wrap="square">
            <a:spAutoFit/>
          </a:bodyPr>
          <a:lstStyle/>
          <a:p>
            <a:pPr algn="ctr">
              <a:spcAft>
                <a:spcPts val="0"/>
              </a:spcAft>
            </a:pP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MPC</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 mg</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kg</a:t>
            </a:r>
            <a:endParaRPr lang="ru-RU" sz="1400" dirty="0">
              <a:effectLst/>
              <a:latin typeface="Times New Roman" panose="02020603050405020304" pitchFamily="18" charset="0"/>
              <a:ea typeface="Times New Roman" panose="02020603050405020304" pitchFamily="18" charset="0"/>
            </a:endParaRPr>
          </a:p>
        </p:txBody>
      </p:sp>
      <p:pic>
        <p:nvPicPr>
          <p:cNvPr id="9" name="Рисунок 8"/>
          <p:cNvPicPr/>
          <p:nvPr/>
        </p:nvPicPr>
        <p:blipFill rotWithShape="1">
          <a:blip r:embed="rId6" cstate="print">
            <a:extLst>
              <a:ext uri="{28A0092B-C50C-407E-A947-70E740481C1C}">
                <a14:useLocalDpi xmlns:a14="http://schemas.microsoft.com/office/drawing/2010/main" val="0"/>
              </a:ext>
            </a:extLst>
          </a:blip>
          <a:srcRect l="9490" t="72788" r="56004" b="20909"/>
          <a:stretch/>
        </p:blipFill>
        <p:spPr bwMode="auto">
          <a:xfrm>
            <a:off x="2037996" y="3666941"/>
            <a:ext cx="1035050" cy="267335"/>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9722461" y="5339116"/>
            <a:ext cx="2453539" cy="1354217"/>
          </a:xfrm>
          <a:prstGeom prst="rect">
            <a:avLst/>
          </a:prstGeom>
          <a:noFill/>
        </p:spPr>
        <p:txBody>
          <a:bodyPr wrap="square" rtlCol="0">
            <a:spAutoFit/>
          </a:bodyPr>
          <a:lstStyle/>
          <a:p>
            <a:r>
              <a:rPr lang="en-US" sz="1600" b="1" dirty="0" smtClean="0">
                <a:solidFill>
                  <a:srgbClr val="660033"/>
                </a:solidFill>
                <a:latin typeface="Times New Roman" panose="02020603050405020304" pitchFamily="18" charset="0"/>
                <a:cs typeface="Times New Roman" panose="02020603050405020304" pitchFamily="18" charset="0"/>
              </a:rPr>
              <a:t>Spatial-temporal </a:t>
            </a:r>
            <a:r>
              <a:rPr lang="en-US" sz="1600" b="1" dirty="0">
                <a:solidFill>
                  <a:srgbClr val="660033"/>
                </a:solidFill>
                <a:latin typeface="Times New Roman" panose="02020603050405020304" pitchFamily="18" charset="0"/>
                <a:cs typeface="Times New Roman" panose="02020603050405020304" pitchFamily="18" charset="0"/>
              </a:rPr>
              <a:t>changes in the </a:t>
            </a:r>
            <a:r>
              <a:rPr lang="en-US" sz="1600" b="1" dirty="0" smtClean="0">
                <a:solidFill>
                  <a:srgbClr val="660033"/>
                </a:solidFill>
                <a:latin typeface="Times New Roman" panose="02020603050405020304" pitchFamily="18" charset="0"/>
                <a:cs typeface="Times New Roman" panose="02020603050405020304" pitchFamily="18" charset="0"/>
              </a:rPr>
              <a:t>mean Cd </a:t>
            </a:r>
            <a:r>
              <a:rPr lang="en-US" sz="1600" b="1" dirty="0">
                <a:solidFill>
                  <a:srgbClr val="660033"/>
                </a:solidFill>
                <a:latin typeface="Times New Roman" panose="02020603050405020304" pitchFamily="18" charset="0"/>
                <a:cs typeface="Times New Roman" panose="02020603050405020304" pitchFamily="18" charset="0"/>
              </a:rPr>
              <a:t>content in the </a:t>
            </a:r>
            <a:r>
              <a:rPr lang="en-US" sz="1600" b="1" dirty="0" smtClean="0">
                <a:solidFill>
                  <a:srgbClr val="660033"/>
                </a:solidFill>
                <a:latin typeface="Times New Roman" panose="02020603050405020304" pitchFamily="18" charset="0"/>
                <a:cs typeface="Times New Roman" panose="02020603050405020304" pitchFamily="18" charset="0"/>
              </a:rPr>
              <a:t>soils </a:t>
            </a:r>
            <a:r>
              <a:rPr lang="en-US" sz="1600" b="1" dirty="0">
                <a:solidFill>
                  <a:srgbClr val="660033"/>
                </a:solidFill>
                <a:latin typeface="Times New Roman" panose="02020603050405020304" pitchFamily="18" charset="0"/>
                <a:cs typeface="Times New Roman" panose="02020603050405020304" pitchFamily="18" charset="0"/>
              </a:rPr>
              <a:t>of </a:t>
            </a:r>
            <a:r>
              <a:rPr lang="en-US" sz="1600" b="1" dirty="0" err="1" smtClean="0">
                <a:solidFill>
                  <a:srgbClr val="660033"/>
                </a:solidFill>
                <a:latin typeface="Times New Roman" panose="02020603050405020304" pitchFamily="18" charset="0"/>
                <a:cs typeface="Times New Roman" panose="02020603050405020304" pitchFamily="18" charset="0"/>
              </a:rPr>
              <a:t>Administra</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err="1" smtClean="0">
                <a:solidFill>
                  <a:srgbClr val="660033"/>
                </a:solidFill>
                <a:latin typeface="Times New Roman" panose="02020603050405020304" pitchFamily="18" charset="0"/>
                <a:cs typeface="Times New Roman" panose="02020603050405020304" pitchFamily="18" charset="0"/>
              </a:rPr>
              <a:t>tive</a:t>
            </a:r>
            <a:r>
              <a:rPr lang="en-US" sz="1600" b="1" dirty="0" smtClean="0">
                <a:solidFill>
                  <a:srgbClr val="660033"/>
                </a:solidFill>
                <a:latin typeface="Times New Roman" panose="02020603050405020304" pitchFamily="18" charset="0"/>
                <a:cs typeface="Times New Roman" panose="02020603050405020304" pitchFamily="18" charset="0"/>
              </a:rPr>
              <a:t> Districts (ADs) of Moscow</a:t>
            </a:r>
            <a:r>
              <a:rPr lang="en-US" dirty="0" smtClean="0">
                <a:solidFill>
                  <a:srgbClr val="660033"/>
                </a:solidFill>
              </a:rPr>
              <a:t> </a:t>
            </a:r>
            <a:r>
              <a:rPr lang="en-US" sz="1600" dirty="0"/>
              <a:t>(in </a:t>
            </a:r>
            <a:r>
              <a:rPr lang="en-US" sz="1600" dirty="0" smtClean="0"/>
              <a:t>mg/kg</a:t>
            </a:r>
            <a:r>
              <a:rPr lang="en-US" sz="1600" dirty="0"/>
              <a:t>)</a:t>
            </a:r>
            <a:endParaRPr lang="ru-RU" sz="1600" dirty="0"/>
          </a:p>
        </p:txBody>
      </p:sp>
      <p:sp>
        <p:nvSpPr>
          <p:cNvPr id="12" name="TextBox 11"/>
          <p:cNvSpPr txBox="1"/>
          <p:nvPr/>
        </p:nvSpPr>
        <p:spPr>
          <a:xfrm>
            <a:off x="669169" y="4433271"/>
            <a:ext cx="2631057" cy="307777"/>
          </a:xfrm>
          <a:prstGeom prst="rect">
            <a:avLst/>
          </a:prstGeom>
          <a:solidFill>
            <a:schemeClr val="bg1"/>
          </a:solid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Cd </a:t>
            </a:r>
            <a:r>
              <a:rPr lang="en-US" sz="1400" b="1" dirty="0">
                <a:latin typeface="Times New Roman" panose="02020603050405020304" pitchFamily="18" charset="0"/>
                <a:cs typeface="Times New Roman" panose="02020603050405020304" pitchFamily="18" charset="0"/>
              </a:rPr>
              <a:t>content in the </a:t>
            </a:r>
            <a:r>
              <a:rPr lang="en-US" sz="1400" b="1" dirty="0" smtClean="0">
                <a:latin typeface="Times New Roman" panose="02020603050405020304" pitchFamily="18" charset="0"/>
                <a:cs typeface="Times New Roman" panose="02020603050405020304" pitchFamily="18" charset="0"/>
              </a:rPr>
              <a:t>soils, </a:t>
            </a:r>
            <a:r>
              <a:rPr lang="en-US" sz="1400" dirty="0" smtClean="0"/>
              <a:t>mg/kg</a:t>
            </a:r>
            <a:endParaRPr lang="ru-RU" sz="1400" dirty="0"/>
          </a:p>
        </p:txBody>
      </p:sp>
      <p:sp>
        <p:nvSpPr>
          <p:cNvPr id="13" name="TextBox 12"/>
          <p:cNvSpPr txBox="1"/>
          <p:nvPr/>
        </p:nvSpPr>
        <p:spPr>
          <a:xfrm>
            <a:off x="1038188" y="6042102"/>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4" name="TextBox 13"/>
          <p:cNvSpPr txBox="1"/>
          <p:nvPr/>
        </p:nvSpPr>
        <p:spPr>
          <a:xfrm>
            <a:off x="2827195" y="1879869"/>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5" name="TextBox 14"/>
          <p:cNvSpPr txBox="1"/>
          <p:nvPr/>
        </p:nvSpPr>
        <p:spPr>
          <a:xfrm>
            <a:off x="10005868" y="3520989"/>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6" name="TextBox 15"/>
          <p:cNvSpPr txBox="1"/>
          <p:nvPr/>
        </p:nvSpPr>
        <p:spPr>
          <a:xfrm>
            <a:off x="6732922" y="3478549"/>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7" name="TextBox 16"/>
          <p:cNvSpPr txBox="1"/>
          <p:nvPr/>
        </p:nvSpPr>
        <p:spPr>
          <a:xfrm>
            <a:off x="10675818" y="2631058"/>
            <a:ext cx="1263141" cy="1169551"/>
          </a:xfrm>
          <a:prstGeom prst="rect">
            <a:avLst/>
          </a:prstGeom>
          <a:noFill/>
        </p:spPr>
        <p:txBody>
          <a:bodyPr wrap="square" rtlCol="0">
            <a:spAutoFit/>
          </a:bodyPr>
          <a:lstStyle/>
          <a:p>
            <a:r>
              <a:rPr lang="en-US" sz="1400" dirty="0"/>
              <a:t>The </a:t>
            </a:r>
            <a:r>
              <a:rPr lang="en-US" sz="1400" dirty="0" smtClean="0"/>
              <a:t>values </a:t>
            </a:r>
            <a:r>
              <a:rPr lang="en-US" sz="1400" dirty="0"/>
              <a:t>on the map are local anomalies of </a:t>
            </a:r>
            <a:r>
              <a:rPr lang="en-US" sz="1400" dirty="0" smtClean="0"/>
              <a:t>Cd</a:t>
            </a:r>
            <a:endParaRPr lang="ru-RU" sz="1400" dirty="0"/>
          </a:p>
        </p:txBody>
      </p:sp>
      <p:sp>
        <p:nvSpPr>
          <p:cNvPr id="18" name="TextBox 17"/>
          <p:cNvSpPr txBox="1"/>
          <p:nvPr/>
        </p:nvSpPr>
        <p:spPr>
          <a:xfrm>
            <a:off x="3985405" y="6524056"/>
            <a:ext cx="5667554"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N-Eastern  Eastern  S-Eastern Southern  S-Western Western N-Western City </a:t>
            </a:r>
            <a:endParaRPr lang="ru-RU" sz="1100" b="1" dirty="0">
              <a:latin typeface="Arial Narrow" panose="020B0606020202030204" pitchFamily="34" charset="0"/>
            </a:endParaRPr>
          </a:p>
        </p:txBody>
      </p:sp>
    </p:spTree>
    <p:extLst>
      <p:ext uri="{BB962C8B-B14F-4D97-AF65-F5344CB8AC3E}">
        <p14:creationId xmlns:p14="http://schemas.microsoft.com/office/powerpoint/2010/main" val="793693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p:nvPr/>
        </p:nvPicPr>
        <p:blipFill rotWithShape="1">
          <a:blip r:embed="rId2" cstate="print">
            <a:extLst>
              <a:ext uri="{28A0092B-C50C-407E-A947-70E740481C1C}">
                <a14:useLocalDpi xmlns:a14="http://schemas.microsoft.com/office/drawing/2010/main" val="0"/>
              </a:ext>
            </a:extLst>
          </a:blip>
          <a:srcRect l="43306" t="74082" r="10124" b="1171"/>
          <a:stretch/>
        </p:blipFill>
        <p:spPr bwMode="auto">
          <a:xfrm>
            <a:off x="669169" y="4629821"/>
            <a:ext cx="2251493" cy="1736473"/>
          </a:xfrm>
          <a:prstGeom prst="rect">
            <a:avLst/>
          </a:prstGeom>
          <a:ln>
            <a:noFill/>
          </a:ln>
          <a:extLst>
            <a:ext uri="{53640926-AAD7-44D8-BBD7-CCE9431645EC}">
              <a14:shadowObscured xmlns:a14="http://schemas.microsoft.com/office/drawing/2010/main"/>
            </a:ext>
          </a:extLst>
        </p:spPr>
      </p:pic>
      <p:pic>
        <p:nvPicPr>
          <p:cNvPr id="22" name="Рисунок 21"/>
          <p:cNvPicPr/>
          <p:nvPr/>
        </p:nvPicPr>
        <p:blipFill rotWithShape="1">
          <a:blip r:embed="rId2" cstate="print">
            <a:extLst>
              <a:ext uri="{28A0092B-C50C-407E-A947-70E740481C1C}">
                <a14:useLocalDpi xmlns:a14="http://schemas.microsoft.com/office/drawing/2010/main" val="0"/>
              </a:ext>
            </a:extLst>
          </a:blip>
          <a:srcRect b="28289"/>
          <a:stretch/>
        </p:blipFill>
        <p:spPr>
          <a:xfrm>
            <a:off x="8068076" y="1330981"/>
            <a:ext cx="2991485" cy="3034123"/>
          </a:xfrm>
          <a:prstGeom prst="rect">
            <a:avLst/>
          </a:prstGeom>
        </p:spPr>
      </p:pic>
      <p:pic>
        <p:nvPicPr>
          <p:cNvPr id="21" name="Рисунок 20"/>
          <p:cNvPicPr/>
          <p:nvPr/>
        </p:nvPicPr>
        <p:blipFill rotWithShape="1">
          <a:blip r:embed="rId3" cstate="print">
            <a:extLst>
              <a:ext uri="{28A0092B-C50C-407E-A947-70E740481C1C}">
                <a14:useLocalDpi xmlns:a14="http://schemas.microsoft.com/office/drawing/2010/main" val="0"/>
              </a:ext>
            </a:extLst>
          </a:blip>
          <a:srcRect b="27875"/>
          <a:stretch/>
        </p:blipFill>
        <p:spPr>
          <a:xfrm>
            <a:off x="4600257" y="1313497"/>
            <a:ext cx="2991485" cy="3051607"/>
          </a:xfrm>
          <a:prstGeom prst="rect">
            <a:avLst/>
          </a:prstGeom>
        </p:spPr>
      </p:pic>
      <p:pic>
        <p:nvPicPr>
          <p:cNvPr id="20" name="Рисунок 19"/>
          <p:cNvPicPr/>
          <p:nvPr/>
        </p:nvPicPr>
        <p:blipFill rotWithShape="1">
          <a:blip r:embed="rId4" cstate="print">
            <a:extLst>
              <a:ext uri="{28A0092B-C50C-407E-A947-70E740481C1C}">
                <a14:useLocalDpi xmlns:a14="http://schemas.microsoft.com/office/drawing/2010/main" val="0"/>
              </a:ext>
            </a:extLst>
          </a:blip>
          <a:srcRect b="27875"/>
          <a:stretch/>
        </p:blipFill>
        <p:spPr>
          <a:xfrm>
            <a:off x="695191" y="1313497"/>
            <a:ext cx="2991485" cy="3051607"/>
          </a:xfrm>
          <a:prstGeom prst="rect">
            <a:avLst/>
          </a:prstGeom>
        </p:spPr>
      </p:pic>
      <p:pic>
        <p:nvPicPr>
          <p:cNvPr id="19" name="Рисунок 18"/>
          <p:cNvPicPr/>
          <p:nvPr/>
        </p:nvPicPr>
        <p:blipFill>
          <a:blip r:embed="rId5"/>
          <a:stretch>
            <a:fillRect/>
          </a:stretch>
        </p:blipFill>
        <p:spPr>
          <a:xfrm>
            <a:off x="3791744" y="4327600"/>
            <a:ext cx="5940425" cy="2486025"/>
          </a:xfrm>
          <a:prstGeom prst="rect">
            <a:avLst/>
          </a:prstGeom>
        </p:spPr>
      </p:pic>
      <p:sp>
        <p:nvSpPr>
          <p:cNvPr id="5" name="Прямоугольник 4"/>
          <p:cNvSpPr/>
          <p:nvPr/>
        </p:nvSpPr>
        <p:spPr>
          <a:xfrm>
            <a:off x="441035" y="76237"/>
            <a:ext cx="11734966" cy="1025474"/>
          </a:xfrm>
          <a:prstGeom prst="rect">
            <a:avLst/>
          </a:prstGeom>
        </p:spPr>
        <p:txBody>
          <a:bodyPr wrap="square">
            <a:spAutoFit/>
          </a:bodyPr>
          <a:lstStyle/>
          <a:p>
            <a:pPr marL="457200" indent="-457200" algn="just">
              <a:lnSpc>
                <a:spcPct val="107000"/>
              </a:lnSpc>
              <a:spcBef>
                <a:spcPts val="600"/>
              </a:spcBef>
              <a:spcAft>
                <a:spcPts val="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DISCUSSION</a:t>
            </a:r>
            <a:endPar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n-US" sz="2400" dirty="0" smtClean="0"/>
              <a:t>	</a:t>
            </a:r>
            <a:r>
              <a:rPr lang="en-US" sz="2400" b="1" dirty="0" smtClean="0"/>
              <a:t>Dynamics </a:t>
            </a:r>
            <a:r>
              <a:rPr lang="en-US" sz="2400" b="1" dirty="0"/>
              <a:t>of the content of </a:t>
            </a:r>
            <a:r>
              <a:rPr lang="en-US" sz="2400" b="1" dirty="0" smtClean="0"/>
              <a:t>Hg </a:t>
            </a:r>
            <a:r>
              <a:rPr lang="en-US" sz="2400" b="1" dirty="0"/>
              <a:t>(</a:t>
            </a:r>
            <a:r>
              <a:rPr lang="en-US" sz="2400" b="1" dirty="0">
                <a:solidFill>
                  <a:srgbClr val="800000"/>
                </a:solidFill>
              </a:rPr>
              <a:t>I class of hazard</a:t>
            </a:r>
            <a:r>
              <a:rPr lang="en-US" sz="2400" b="1" dirty="0"/>
              <a:t>) in </a:t>
            </a:r>
            <a:r>
              <a:rPr lang="en-US" sz="2400" b="1" dirty="0"/>
              <a:t>the soils of </a:t>
            </a:r>
            <a:r>
              <a:rPr lang="en-US" sz="2400" b="1" dirty="0" smtClean="0"/>
              <a:t>Moscow</a:t>
            </a: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2939388" y="1125550"/>
            <a:ext cx="8559615" cy="461665"/>
          </a:xfrm>
          <a:prstGeom prst="rect">
            <a:avLst/>
          </a:prstGeom>
          <a:noFill/>
        </p:spPr>
        <p:txBody>
          <a:bodyPr wrap="square" rtlCol="0">
            <a:spAutoFit/>
          </a:bodyPr>
          <a:lstStyle/>
          <a:p>
            <a:r>
              <a:rPr lang="ru-RU" sz="2400" b="1" i="1" dirty="0" smtClean="0">
                <a:solidFill>
                  <a:schemeClr val="tx1">
                    <a:lumMod val="65000"/>
                    <a:lumOff val="35000"/>
                  </a:schemeClr>
                </a:solidFill>
              </a:rPr>
              <a:t>2007</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
        <p:nvSpPr>
          <p:cNvPr id="7" name="Прямоугольник 6"/>
          <p:cNvSpPr/>
          <p:nvPr/>
        </p:nvSpPr>
        <p:spPr>
          <a:xfrm>
            <a:off x="9815559" y="4526298"/>
            <a:ext cx="2286492" cy="400110"/>
          </a:xfrm>
          <a:prstGeom prst="rect">
            <a:avLst/>
          </a:prstGeom>
          <a:solidFill>
            <a:schemeClr val="accent4">
              <a:lumMod val="40000"/>
              <a:lumOff val="60000"/>
            </a:schemeClr>
          </a:solidFill>
          <a:ln>
            <a:solidFill>
              <a:schemeClr val="tx1"/>
            </a:solidFill>
          </a:ln>
        </p:spPr>
        <p:txBody>
          <a:bodyPr wrap="square">
            <a:spAutoFit/>
          </a:bodyPr>
          <a:lstStyle/>
          <a:p>
            <a:pPr algn="ctr">
              <a:spcAft>
                <a:spcPts val="0"/>
              </a:spcAft>
            </a:pP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MPC</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2,1</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mg</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kg</a:t>
            </a:r>
            <a:endParaRPr lang="ru-RU" sz="1400" dirty="0">
              <a:effectLst/>
              <a:latin typeface="Times New Roman" panose="02020603050405020304" pitchFamily="18" charset="0"/>
              <a:ea typeface="Times New Roman" panose="02020603050405020304" pitchFamily="18" charset="0"/>
            </a:endParaRPr>
          </a:p>
        </p:txBody>
      </p:sp>
      <p:pic>
        <p:nvPicPr>
          <p:cNvPr id="9" name="Рисунок 8"/>
          <p:cNvPicPr/>
          <p:nvPr/>
        </p:nvPicPr>
        <p:blipFill rotWithShape="1">
          <a:blip r:embed="rId6" cstate="print">
            <a:extLst>
              <a:ext uri="{28A0092B-C50C-407E-A947-70E740481C1C}">
                <a14:useLocalDpi xmlns:a14="http://schemas.microsoft.com/office/drawing/2010/main" val="0"/>
              </a:ext>
            </a:extLst>
          </a:blip>
          <a:srcRect l="9490" t="72788" r="56004" b="20909"/>
          <a:stretch/>
        </p:blipFill>
        <p:spPr bwMode="auto">
          <a:xfrm>
            <a:off x="1843305" y="3843780"/>
            <a:ext cx="1035050" cy="267335"/>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9722461" y="5339116"/>
            <a:ext cx="2453539" cy="1354217"/>
          </a:xfrm>
          <a:prstGeom prst="rect">
            <a:avLst/>
          </a:prstGeom>
          <a:noFill/>
        </p:spPr>
        <p:txBody>
          <a:bodyPr wrap="square" rtlCol="0">
            <a:spAutoFit/>
          </a:bodyPr>
          <a:lstStyle/>
          <a:p>
            <a:r>
              <a:rPr lang="en-US" sz="1600" b="1" dirty="0" smtClean="0">
                <a:solidFill>
                  <a:srgbClr val="660033"/>
                </a:solidFill>
                <a:latin typeface="Times New Roman" panose="02020603050405020304" pitchFamily="18" charset="0"/>
                <a:cs typeface="Times New Roman" panose="02020603050405020304" pitchFamily="18" charset="0"/>
              </a:rPr>
              <a:t>Spatial-temporal </a:t>
            </a:r>
            <a:r>
              <a:rPr lang="en-US" sz="1600" b="1" dirty="0">
                <a:solidFill>
                  <a:srgbClr val="660033"/>
                </a:solidFill>
                <a:latin typeface="Times New Roman" panose="02020603050405020304" pitchFamily="18" charset="0"/>
                <a:cs typeface="Times New Roman" panose="02020603050405020304" pitchFamily="18" charset="0"/>
              </a:rPr>
              <a:t>changes in the </a:t>
            </a:r>
            <a:r>
              <a:rPr lang="en-US" sz="1600" b="1" dirty="0" smtClean="0">
                <a:solidFill>
                  <a:srgbClr val="660033"/>
                </a:solidFill>
                <a:latin typeface="Times New Roman" panose="02020603050405020304" pitchFamily="18" charset="0"/>
                <a:cs typeface="Times New Roman" panose="02020603050405020304" pitchFamily="18" charset="0"/>
              </a:rPr>
              <a:t>mean Hg </a:t>
            </a:r>
            <a:r>
              <a:rPr lang="en-US" sz="1600" b="1" dirty="0">
                <a:solidFill>
                  <a:srgbClr val="660033"/>
                </a:solidFill>
                <a:latin typeface="Times New Roman" panose="02020603050405020304" pitchFamily="18" charset="0"/>
                <a:cs typeface="Times New Roman" panose="02020603050405020304" pitchFamily="18" charset="0"/>
              </a:rPr>
              <a:t>content in the </a:t>
            </a:r>
            <a:r>
              <a:rPr lang="en-US" sz="1600" b="1" dirty="0" smtClean="0">
                <a:solidFill>
                  <a:srgbClr val="660033"/>
                </a:solidFill>
                <a:latin typeface="Times New Roman" panose="02020603050405020304" pitchFamily="18" charset="0"/>
                <a:cs typeface="Times New Roman" panose="02020603050405020304" pitchFamily="18" charset="0"/>
              </a:rPr>
              <a:t>soils </a:t>
            </a:r>
            <a:r>
              <a:rPr lang="en-US" sz="1600" b="1" dirty="0">
                <a:solidFill>
                  <a:srgbClr val="660033"/>
                </a:solidFill>
                <a:latin typeface="Times New Roman" panose="02020603050405020304" pitchFamily="18" charset="0"/>
                <a:cs typeface="Times New Roman" panose="02020603050405020304" pitchFamily="18" charset="0"/>
              </a:rPr>
              <a:t>of </a:t>
            </a:r>
            <a:r>
              <a:rPr lang="en-US" sz="1600" b="1" dirty="0" err="1" smtClean="0">
                <a:solidFill>
                  <a:srgbClr val="660033"/>
                </a:solidFill>
                <a:latin typeface="Times New Roman" panose="02020603050405020304" pitchFamily="18" charset="0"/>
                <a:cs typeface="Times New Roman" panose="02020603050405020304" pitchFamily="18" charset="0"/>
              </a:rPr>
              <a:t>Administra</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err="1" smtClean="0">
                <a:solidFill>
                  <a:srgbClr val="660033"/>
                </a:solidFill>
                <a:latin typeface="Times New Roman" panose="02020603050405020304" pitchFamily="18" charset="0"/>
                <a:cs typeface="Times New Roman" panose="02020603050405020304" pitchFamily="18" charset="0"/>
              </a:rPr>
              <a:t>tive</a:t>
            </a:r>
            <a:r>
              <a:rPr lang="en-US" sz="1600" b="1" dirty="0" smtClean="0">
                <a:solidFill>
                  <a:srgbClr val="660033"/>
                </a:solidFill>
                <a:latin typeface="Times New Roman" panose="02020603050405020304" pitchFamily="18" charset="0"/>
                <a:cs typeface="Times New Roman" panose="02020603050405020304" pitchFamily="18" charset="0"/>
              </a:rPr>
              <a:t> Districts (ADs) of Moscow</a:t>
            </a:r>
            <a:r>
              <a:rPr lang="en-US" dirty="0" smtClean="0">
                <a:solidFill>
                  <a:srgbClr val="660033"/>
                </a:solidFill>
              </a:rPr>
              <a:t> </a:t>
            </a:r>
            <a:r>
              <a:rPr lang="en-US" sz="1600" dirty="0"/>
              <a:t>(in </a:t>
            </a:r>
            <a:r>
              <a:rPr lang="en-US" sz="1600" dirty="0" smtClean="0"/>
              <a:t>mg/kg</a:t>
            </a:r>
            <a:r>
              <a:rPr lang="en-US" sz="1600" dirty="0"/>
              <a:t>)</a:t>
            </a:r>
            <a:endParaRPr lang="ru-RU" sz="1600" dirty="0"/>
          </a:p>
        </p:txBody>
      </p:sp>
      <p:sp>
        <p:nvSpPr>
          <p:cNvPr id="12" name="TextBox 11"/>
          <p:cNvSpPr txBox="1"/>
          <p:nvPr/>
        </p:nvSpPr>
        <p:spPr>
          <a:xfrm>
            <a:off x="669169" y="4563838"/>
            <a:ext cx="2631057" cy="307777"/>
          </a:xfrm>
          <a:prstGeom prst="rect">
            <a:avLst/>
          </a:prstGeom>
          <a:solidFill>
            <a:schemeClr val="bg1"/>
          </a:solid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Hg </a:t>
            </a:r>
            <a:r>
              <a:rPr lang="en-US" sz="1400" b="1" dirty="0">
                <a:latin typeface="Times New Roman" panose="02020603050405020304" pitchFamily="18" charset="0"/>
                <a:cs typeface="Times New Roman" panose="02020603050405020304" pitchFamily="18" charset="0"/>
              </a:rPr>
              <a:t>content in the </a:t>
            </a:r>
            <a:r>
              <a:rPr lang="en-US" sz="1400" b="1" dirty="0" smtClean="0">
                <a:latin typeface="Times New Roman" panose="02020603050405020304" pitchFamily="18" charset="0"/>
                <a:cs typeface="Times New Roman" panose="02020603050405020304" pitchFamily="18" charset="0"/>
              </a:rPr>
              <a:t>soils, </a:t>
            </a:r>
            <a:r>
              <a:rPr lang="en-US" sz="1400" dirty="0" smtClean="0"/>
              <a:t>mg/kg</a:t>
            </a:r>
            <a:endParaRPr lang="ru-RU" sz="1400" dirty="0"/>
          </a:p>
        </p:txBody>
      </p:sp>
      <p:sp>
        <p:nvSpPr>
          <p:cNvPr id="13" name="TextBox 12"/>
          <p:cNvSpPr txBox="1"/>
          <p:nvPr/>
        </p:nvSpPr>
        <p:spPr>
          <a:xfrm>
            <a:off x="1003684" y="6073044"/>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4" name="TextBox 13"/>
          <p:cNvSpPr txBox="1"/>
          <p:nvPr/>
        </p:nvSpPr>
        <p:spPr>
          <a:xfrm>
            <a:off x="2920662" y="3605842"/>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5" name="TextBox 14"/>
          <p:cNvSpPr txBox="1"/>
          <p:nvPr/>
        </p:nvSpPr>
        <p:spPr>
          <a:xfrm>
            <a:off x="10307792" y="1785673"/>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6" name="TextBox 15"/>
          <p:cNvSpPr txBox="1"/>
          <p:nvPr/>
        </p:nvSpPr>
        <p:spPr>
          <a:xfrm>
            <a:off x="6852580" y="1921615"/>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7" name="TextBox 16"/>
          <p:cNvSpPr txBox="1"/>
          <p:nvPr/>
        </p:nvSpPr>
        <p:spPr>
          <a:xfrm>
            <a:off x="10815682" y="2609706"/>
            <a:ext cx="1038854"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a:t>
            </a:r>
            <a:r>
              <a:rPr lang="en-US" sz="1400" dirty="0" smtClean="0">
                <a:latin typeface="Arial" panose="020B0604020202020204" pitchFamily="34" charset="0"/>
                <a:cs typeface="Arial" panose="020B0604020202020204" pitchFamily="34" charset="0"/>
              </a:rPr>
              <a:t>values </a:t>
            </a:r>
            <a:r>
              <a:rPr lang="en-US" sz="1400" dirty="0">
                <a:latin typeface="Arial" panose="020B0604020202020204" pitchFamily="34" charset="0"/>
                <a:cs typeface="Arial" panose="020B0604020202020204" pitchFamily="34" charset="0"/>
              </a:rPr>
              <a:t>on the map are local anomalies of </a:t>
            </a:r>
            <a:r>
              <a:rPr lang="en-US" sz="1400" dirty="0" smtClean="0">
                <a:latin typeface="Arial" panose="020B0604020202020204" pitchFamily="34" charset="0"/>
                <a:cs typeface="Arial" panose="020B0604020202020204" pitchFamily="34" charset="0"/>
              </a:rPr>
              <a:t>Hg</a:t>
            </a:r>
            <a:endParaRPr lang="ru-RU" sz="1400" dirty="0">
              <a:latin typeface="Arial" panose="020B0604020202020204" pitchFamily="34" charset="0"/>
              <a:cs typeface="Arial" panose="020B0604020202020204" pitchFamily="34" charset="0"/>
            </a:endParaRPr>
          </a:p>
        </p:txBody>
      </p:sp>
      <p:sp>
        <p:nvSpPr>
          <p:cNvPr id="18" name="TextBox 17"/>
          <p:cNvSpPr txBox="1"/>
          <p:nvPr/>
        </p:nvSpPr>
        <p:spPr>
          <a:xfrm>
            <a:off x="3985405" y="6524056"/>
            <a:ext cx="5667554"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N-Eastern  Eastern  S-Eastern Southern  S-Western Western N-Western City </a:t>
            </a:r>
            <a:endParaRPr lang="ru-RU" sz="1100" b="1" dirty="0">
              <a:latin typeface="Arial Narrow" panose="020B0606020202030204" pitchFamily="34" charset="0"/>
            </a:endParaRPr>
          </a:p>
        </p:txBody>
      </p:sp>
    </p:spTree>
    <p:extLst>
      <p:ext uri="{BB962C8B-B14F-4D97-AF65-F5344CB8AC3E}">
        <p14:creationId xmlns:p14="http://schemas.microsoft.com/office/powerpoint/2010/main" val="2962630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p:nvPr/>
        </p:nvPicPr>
        <p:blipFill rotWithShape="1">
          <a:blip r:embed="rId2" cstate="print">
            <a:extLst>
              <a:ext uri="{28A0092B-C50C-407E-A947-70E740481C1C}">
                <a14:useLocalDpi xmlns:a14="http://schemas.microsoft.com/office/drawing/2010/main" val="0"/>
              </a:ext>
            </a:extLst>
          </a:blip>
          <a:srcRect l="43785" t="73196" r="9713" b="4745"/>
          <a:stretch/>
        </p:blipFill>
        <p:spPr bwMode="auto">
          <a:xfrm>
            <a:off x="614403" y="4611108"/>
            <a:ext cx="2161091" cy="1633560"/>
          </a:xfrm>
          <a:prstGeom prst="rect">
            <a:avLst/>
          </a:prstGeom>
          <a:ln>
            <a:noFill/>
          </a:ln>
          <a:extLst>
            <a:ext uri="{53640926-AAD7-44D8-BBD7-CCE9431645EC}">
              <a14:shadowObscured xmlns:a14="http://schemas.microsoft.com/office/drawing/2010/main"/>
            </a:ext>
          </a:extLst>
        </p:spPr>
      </p:pic>
      <p:pic>
        <p:nvPicPr>
          <p:cNvPr id="22" name="Рисунок 21"/>
          <p:cNvPicPr/>
          <p:nvPr/>
        </p:nvPicPr>
        <p:blipFill rotWithShape="1">
          <a:blip r:embed="rId2" cstate="print">
            <a:extLst>
              <a:ext uri="{28A0092B-C50C-407E-A947-70E740481C1C}">
                <a14:useLocalDpi xmlns:a14="http://schemas.microsoft.com/office/drawing/2010/main" val="0"/>
              </a:ext>
            </a:extLst>
          </a:blip>
          <a:srcRect b="27261"/>
          <a:stretch/>
        </p:blipFill>
        <p:spPr>
          <a:xfrm>
            <a:off x="8010500" y="1332175"/>
            <a:ext cx="2948305" cy="3032784"/>
          </a:xfrm>
          <a:prstGeom prst="rect">
            <a:avLst/>
          </a:prstGeom>
        </p:spPr>
      </p:pic>
      <p:pic>
        <p:nvPicPr>
          <p:cNvPr id="21" name="Рисунок 20"/>
          <p:cNvPicPr/>
          <p:nvPr/>
        </p:nvPicPr>
        <p:blipFill rotWithShape="1">
          <a:blip r:embed="rId3" cstate="print">
            <a:extLst>
              <a:ext uri="{28A0092B-C50C-407E-A947-70E740481C1C}">
                <a14:useLocalDpi xmlns:a14="http://schemas.microsoft.com/office/drawing/2010/main" val="0"/>
              </a:ext>
            </a:extLst>
          </a:blip>
          <a:srcRect b="28379"/>
          <a:stretch/>
        </p:blipFill>
        <p:spPr>
          <a:xfrm>
            <a:off x="4526961" y="1344295"/>
            <a:ext cx="2948305" cy="2986165"/>
          </a:xfrm>
          <a:prstGeom prst="rect">
            <a:avLst/>
          </a:prstGeom>
        </p:spPr>
      </p:pic>
      <p:pic>
        <p:nvPicPr>
          <p:cNvPr id="20" name="Рисунок 19"/>
          <p:cNvPicPr/>
          <p:nvPr/>
        </p:nvPicPr>
        <p:blipFill rotWithShape="1">
          <a:blip r:embed="rId4" cstate="print">
            <a:extLst>
              <a:ext uri="{28A0092B-C50C-407E-A947-70E740481C1C}">
                <a14:useLocalDpi xmlns:a14="http://schemas.microsoft.com/office/drawing/2010/main" val="0"/>
              </a:ext>
            </a:extLst>
          </a:blip>
          <a:srcRect b="26773"/>
          <a:stretch/>
        </p:blipFill>
        <p:spPr>
          <a:xfrm>
            <a:off x="614404" y="1329079"/>
            <a:ext cx="2948305" cy="3053104"/>
          </a:xfrm>
          <a:prstGeom prst="rect">
            <a:avLst/>
          </a:prstGeom>
        </p:spPr>
      </p:pic>
      <p:pic>
        <p:nvPicPr>
          <p:cNvPr id="19" name="Рисунок 18"/>
          <p:cNvPicPr/>
          <p:nvPr/>
        </p:nvPicPr>
        <p:blipFill>
          <a:blip r:embed="rId5"/>
          <a:stretch>
            <a:fillRect/>
          </a:stretch>
        </p:blipFill>
        <p:spPr>
          <a:xfrm>
            <a:off x="3791744" y="4399608"/>
            <a:ext cx="5940425" cy="2441575"/>
          </a:xfrm>
          <a:prstGeom prst="rect">
            <a:avLst/>
          </a:prstGeom>
        </p:spPr>
      </p:pic>
      <p:sp>
        <p:nvSpPr>
          <p:cNvPr id="5" name="Прямоугольник 4"/>
          <p:cNvSpPr/>
          <p:nvPr/>
        </p:nvSpPr>
        <p:spPr>
          <a:xfrm>
            <a:off x="441035" y="76237"/>
            <a:ext cx="11734966" cy="1025474"/>
          </a:xfrm>
          <a:prstGeom prst="rect">
            <a:avLst/>
          </a:prstGeom>
        </p:spPr>
        <p:txBody>
          <a:bodyPr wrap="square">
            <a:spAutoFit/>
          </a:bodyPr>
          <a:lstStyle/>
          <a:p>
            <a:pPr marL="457200" indent="-457200" algn="just">
              <a:lnSpc>
                <a:spcPct val="107000"/>
              </a:lnSpc>
              <a:spcBef>
                <a:spcPts val="600"/>
              </a:spcBef>
              <a:spcAft>
                <a:spcPts val="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DISCUSSION</a:t>
            </a:r>
            <a:endPar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n-US" sz="2400" dirty="0" smtClean="0"/>
              <a:t>	</a:t>
            </a:r>
            <a:r>
              <a:rPr lang="en-US" sz="2400" b="1" dirty="0" smtClean="0"/>
              <a:t>Dynamics </a:t>
            </a:r>
            <a:r>
              <a:rPr lang="en-US" sz="2400" b="1" dirty="0"/>
              <a:t>of the content of </a:t>
            </a:r>
            <a:r>
              <a:rPr lang="en-US" sz="2400" b="1" dirty="0" err="1" smtClean="0"/>
              <a:t>Pb</a:t>
            </a:r>
            <a:r>
              <a:rPr lang="en-US" sz="2400" b="1" dirty="0" smtClean="0"/>
              <a:t> </a:t>
            </a:r>
            <a:r>
              <a:rPr lang="en-US" sz="2400" b="1" dirty="0"/>
              <a:t>(</a:t>
            </a:r>
            <a:r>
              <a:rPr lang="en-US" sz="2400" b="1" dirty="0">
                <a:solidFill>
                  <a:srgbClr val="800000"/>
                </a:solidFill>
              </a:rPr>
              <a:t>I class of hazard</a:t>
            </a:r>
            <a:r>
              <a:rPr lang="en-US" sz="2400" b="1" dirty="0"/>
              <a:t>) in </a:t>
            </a:r>
            <a:r>
              <a:rPr lang="en-US" sz="2400" b="1" dirty="0"/>
              <a:t>the soils of </a:t>
            </a:r>
            <a:r>
              <a:rPr lang="en-US" sz="2400" b="1" dirty="0" smtClean="0"/>
              <a:t>Moscow</a:t>
            </a: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2775494" y="1125550"/>
            <a:ext cx="8559615" cy="461665"/>
          </a:xfrm>
          <a:prstGeom prst="rect">
            <a:avLst/>
          </a:prstGeom>
          <a:noFill/>
        </p:spPr>
        <p:txBody>
          <a:bodyPr wrap="square" rtlCol="0">
            <a:spAutoFit/>
          </a:bodyPr>
          <a:lstStyle/>
          <a:p>
            <a:r>
              <a:rPr lang="ru-RU" sz="2400" b="1" i="1" dirty="0" smtClean="0">
                <a:solidFill>
                  <a:schemeClr val="tx1">
                    <a:lumMod val="65000"/>
                    <a:lumOff val="35000"/>
                  </a:schemeClr>
                </a:solidFill>
              </a:rPr>
              <a:t>2007</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
        <p:nvSpPr>
          <p:cNvPr id="7" name="Прямоугольник 6"/>
          <p:cNvSpPr/>
          <p:nvPr/>
        </p:nvSpPr>
        <p:spPr>
          <a:xfrm>
            <a:off x="9815559" y="4526298"/>
            <a:ext cx="2286492" cy="400110"/>
          </a:xfrm>
          <a:prstGeom prst="rect">
            <a:avLst/>
          </a:prstGeom>
          <a:solidFill>
            <a:schemeClr val="accent4">
              <a:lumMod val="40000"/>
              <a:lumOff val="60000"/>
            </a:schemeClr>
          </a:solidFill>
          <a:ln>
            <a:solidFill>
              <a:schemeClr val="tx1"/>
            </a:solidFill>
          </a:ln>
        </p:spPr>
        <p:txBody>
          <a:bodyPr wrap="square">
            <a:spAutoFit/>
          </a:bodyPr>
          <a:lstStyle/>
          <a:p>
            <a:pPr algn="ctr">
              <a:spcAft>
                <a:spcPts val="0"/>
              </a:spcAft>
            </a:pP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MPC</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32</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mg</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kg</a:t>
            </a:r>
            <a:endParaRPr lang="ru-RU" sz="1400" dirty="0">
              <a:effectLst/>
              <a:latin typeface="Times New Roman" panose="02020603050405020304" pitchFamily="18" charset="0"/>
              <a:ea typeface="Times New Roman" panose="02020603050405020304" pitchFamily="18" charset="0"/>
            </a:endParaRPr>
          </a:p>
        </p:txBody>
      </p:sp>
      <p:pic>
        <p:nvPicPr>
          <p:cNvPr id="9" name="Рисунок 8"/>
          <p:cNvPicPr/>
          <p:nvPr/>
        </p:nvPicPr>
        <p:blipFill rotWithShape="1">
          <a:blip r:embed="rId6" cstate="print">
            <a:extLst>
              <a:ext uri="{28A0092B-C50C-407E-A947-70E740481C1C}">
                <a14:useLocalDpi xmlns:a14="http://schemas.microsoft.com/office/drawing/2010/main" val="0"/>
              </a:ext>
            </a:extLst>
          </a:blip>
          <a:srcRect l="9490" t="72788" r="56004" b="20909"/>
          <a:stretch/>
        </p:blipFill>
        <p:spPr bwMode="auto">
          <a:xfrm>
            <a:off x="2114434" y="3867481"/>
            <a:ext cx="1035050" cy="267335"/>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9722461" y="5339116"/>
            <a:ext cx="2453539" cy="1354217"/>
          </a:xfrm>
          <a:prstGeom prst="rect">
            <a:avLst/>
          </a:prstGeom>
          <a:noFill/>
        </p:spPr>
        <p:txBody>
          <a:bodyPr wrap="square" rtlCol="0">
            <a:spAutoFit/>
          </a:bodyPr>
          <a:lstStyle/>
          <a:p>
            <a:r>
              <a:rPr lang="en-US" sz="1600" b="1" dirty="0" smtClean="0">
                <a:solidFill>
                  <a:srgbClr val="660033"/>
                </a:solidFill>
                <a:latin typeface="Times New Roman" panose="02020603050405020304" pitchFamily="18" charset="0"/>
                <a:cs typeface="Times New Roman" panose="02020603050405020304" pitchFamily="18" charset="0"/>
              </a:rPr>
              <a:t>Spatial-temporal </a:t>
            </a:r>
            <a:r>
              <a:rPr lang="en-US" sz="1600" b="1" dirty="0">
                <a:solidFill>
                  <a:srgbClr val="660033"/>
                </a:solidFill>
                <a:latin typeface="Times New Roman" panose="02020603050405020304" pitchFamily="18" charset="0"/>
                <a:cs typeface="Times New Roman" panose="02020603050405020304" pitchFamily="18" charset="0"/>
              </a:rPr>
              <a:t>changes in the </a:t>
            </a:r>
            <a:r>
              <a:rPr lang="en-US" sz="1600" b="1" dirty="0" smtClean="0">
                <a:solidFill>
                  <a:srgbClr val="660033"/>
                </a:solidFill>
                <a:latin typeface="Times New Roman" panose="02020603050405020304" pitchFamily="18" charset="0"/>
                <a:cs typeface="Times New Roman" panose="02020603050405020304" pitchFamily="18" charset="0"/>
              </a:rPr>
              <a:t>mean </a:t>
            </a:r>
            <a:r>
              <a:rPr lang="en-US" sz="1600" b="1" dirty="0" err="1" smtClean="0">
                <a:solidFill>
                  <a:srgbClr val="660033"/>
                </a:solidFill>
                <a:latin typeface="Times New Roman" panose="02020603050405020304" pitchFamily="18" charset="0"/>
                <a:cs typeface="Times New Roman" panose="02020603050405020304" pitchFamily="18" charset="0"/>
              </a:rPr>
              <a:t>Pb</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a:solidFill>
                  <a:srgbClr val="660033"/>
                </a:solidFill>
                <a:latin typeface="Times New Roman" panose="02020603050405020304" pitchFamily="18" charset="0"/>
                <a:cs typeface="Times New Roman" panose="02020603050405020304" pitchFamily="18" charset="0"/>
              </a:rPr>
              <a:t>content in the </a:t>
            </a:r>
            <a:r>
              <a:rPr lang="en-US" sz="1600" b="1" dirty="0" smtClean="0">
                <a:solidFill>
                  <a:srgbClr val="660033"/>
                </a:solidFill>
                <a:latin typeface="Times New Roman" panose="02020603050405020304" pitchFamily="18" charset="0"/>
                <a:cs typeface="Times New Roman" panose="02020603050405020304" pitchFamily="18" charset="0"/>
              </a:rPr>
              <a:t>soils </a:t>
            </a:r>
            <a:r>
              <a:rPr lang="en-US" sz="1600" b="1" dirty="0">
                <a:solidFill>
                  <a:srgbClr val="660033"/>
                </a:solidFill>
                <a:latin typeface="Times New Roman" panose="02020603050405020304" pitchFamily="18" charset="0"/>
                <a:cs typeface="Times New Roman" panose="02020603050405020304" pitchFamily="18" charset="0"/>
              </a:rPr>
              <a:t>of </a:t>
            </a:r>
            <a:r>
              <a:rPr lang="en-US" sz="1600" b="1" dirty="0" err="1" smtClean="0">
                <a:solidFill>
                  <a:srgbClr val="660033"/>
                </a:solidFill>
                <a:latin typeface="Times New Roman" panose="02020603050405020304" pitchFamily="18" charset="0"/>
                <a:cs typeface="Times New Roman" panose="02020603050405020304" pitchFamily="18" charset="0"/>
              </a:rPr>
              <a:t>Administra</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err="1" smtClean="0">
                <a:solidFill>
                  <a:srgbClr val="660033"/>
                </a:solidFill>
                <a:latin typeface="Times New Roman" panose="02020603050405020304" pitchFamily="18" charset="0"/>
                <a:cs typeface="Times New Roman" panose="02020603050405020304" pitchFamily="18" charset="0"/>
              </a:rPr>
              <a:t>tive</a:t>
            </a:r>
            <a:r>
              <a:rPr lang="en-US" sz="1600" b="1" dirty="0" smtClean="0">
                <a:solidFill>
                  <a:srgbClr val="660033"/>
                </a:solidFill>
                <a:latin typeface="Times New Roman" panose="02020603050405020304" pitchFamily="18" charset="0"/>
                <a:cs typeface="Times New Roman" panose="02020603050405020304" pitchFamily="18" charset="0"/>
              </a:rPr>
              <a:t> Districts (ADs) of Moscow</a:t>
            </a:r>
            <a:r>
              <a:rPr lang="en-US" dirty="0" smtClean="0">
                <a:solidFill>
                  <a:srgbClr val="660033"/>
                </a:solidFill>
              </a:rPr>
              <a:t> </a:t>
            </a:r>
            <a:r>
              <a:rPr lang="en-US" sz="1600" dirty="0"/>
              <a:t>(in </a:t>
            </a:r>
            <a:r>
              <a:rPr lang="en-US" sz="1600" dirty="0" smtClean="0"/>
              <a:t>mg/kg</a:t>
            </a:r>
            <a:r>
              <a:rPr lang="en-US" sz="1600" dirty="0"/>
              <a:t>)</a:t>
            </a:r>
            <a:endParaRPr lang="ru-RU" sz="1600" dirty="0"/>
          </a:p>
        </p:txBody>
      </p:sp>
      <p:sp>
        <p:nvSpPr>
          <p:cNvPr id="12" name="TextBox 11"/>
          <p:cNvSpPr txBox="1"/>
          <p:nvPr/>
        </p:nvSpPr>
        <p:spPr>
          <a:xfrm>
            <a:off x="669169" y="4629821"/>
            <a:ext cx="2631057" cy="307777"/>
          </a:xfrm>
          <a:prstGeom prst="rect">
            <a:avLst/>
          </a:prstGeom>
          <a:solidFill>
            <a:schemeClr val="bg1"/>
          </a:solidFill>
        </p:spPr>
        <p:txBody>
          <a:bodyPr wrap="square" rtlCol="0">
            <a:spAutoFit/>
          </a:bodyPr>
          <a:lstStyle/>
          <a:p>
            <a:r>
              <a:rPr lang="en-US" sz="1400" b="1" dirty="0" err="1" smtClean="0">
                <a:latin typeface="Times New Roman" panose="02020603050405020304" pitchFamily="18" charset="0"/>
                <a:cs typeface="Times New Roman" panose="02020603050405020304" pitchFamily="18" charset="0"/>
              </a:rPr>
              <a:t>Pb</a:t>
            </a:r>
            <a:r>
              <a:rPr lang="en-US"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content in the </a:t>
            </a:r>
            <a:r>
              <a:rPr lang="en-US" sz="1400" b="1" dirty="0" smtClean="0">
                <a:latin typeface="Times New Roman" panose="02020603050405020304" pitchFamily="18" charset="0"/>
                <a:cs typeface="Times New Roman" panose="02020603050405020304" pitchFamily="18" charset="0"/>
              </a:rPr>
              <a:t>soils, </a:t>
            </a:r>
            <a:r>
              <a:rPr lang="en-US" sz="1400" dirty="0" smtClean="0"/>
              <a:t>mg/kg</a:t>
            </a:r>
            <a:endParaRPr lang="ru-RU" sz="1400" dirty="0"/>
          </a:p>
        </p:txBody>
      </p:sp>
      <p:sp>
        <p:nvSpPr>
          <p:cNvPr id="13" name="TextBox 12"/>
          <p:cNvSpPr txBox="1"/>
          <p:nvPr/>
        </p:nvSpPr>
        <p:spPr>
          <a:xfrm>
            <a:off x="977806" y="5978158"/>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4" name="TextBox 13"/>
          <p:cNvSpPr txBox="1"/>
          <p:nvPr/>
        </p:nvSpPr>
        <p:spPr>
          <a:xfrm>
            <a:off x="2844447" y="3560461"/>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5" name="TextBox 14"/>
          <p:cNvSpPr txBox="1"/>
          <p:nvPr/>
        </p:nvSpPr>
        <p:spPr>
          <a:xfrm>
            <a:off x="10208589" y="3575467"/>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6" name="TextBox 15"/>
          <p:cNvSpPr txBox="1"/>
          <p:nvPr/>
        </p:nvSpPr>
        <p:spPr>
          <a:xfrm>
            <a:off x="6736078" y="3569087"/>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7" name="TextBox 16"/>
          <p:cNvSpPr txBox="1"/>
          <p:nvPr/>
        </p:nvSpPr>
        <p:spPr>
          <a:xfrm>
            <a:off x="10693070" y="2631058"/>
            <a:ext cx="1263141" cy="1169551"/>
          </a:xfrm>
          <a:prstGeom prst="rect">
            <a:avLst/>
          </a:prstGeom>
          <a:noFill/>
        </p:spPr>
        <p:txBody>
          <a:bodyPr wrap="square" rtlCol="0">
            <a:spAutoFit/>
          </a:bodyPr>
          <a:lstStyle/>
          <a:p>
            <a:r>
              <a:rPr lang="en-US" sz="1400" dirty="0"/>
              <a:t>The </a:t>
            </a:r>
            <a:r>
              <a:rPr lang="en-US" sz="1400" dirty="0" smtClean="0"/>
              <a:t>values </a:t>
            </a:r>
            <a:r>
              <a:rPr lang="en-US" sz="1400" dirty="0"/>
              <a:t>on the map are local anomalies of </a:t>
            </a:r>
            <a:r>
              <a:rPr lang="en-US" sz="1400" dirty="0" err="1" smtClean="0"/>
              <a:t>Pb</a:t>
            </a:r>
            <a:endParaRPr lang="ru-RU" sz="1400" dirty="0"/>
          </a:p>
        </p:txBody>
      </p:sp>
      <p:sp>
        <p:nvSpPr>
          <p:cNvPr id="18" name="TextBox 17"/>
          <p:cNvSpPr txBox="1"/>
          <p:nvPr/>
        </p:nvSpPr>
        <p:spPr>
          <a:xfrm>
            <a:off x="3985405" y="6541308"/>
            <a:ext cx="5667554"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N-Eastern  Eastern  S-Eastern Southern  S-Western Western N-Western  City </a:t>
            </a:r>
            <a:endParaRPr lang="ru-RU" sz="1100" b="1" dirty="0">
              <a:latin typeface="Arial Narrow" panose="020B0606020202030204" pitchFamily="34" charset="0"/>
            </a:endParaRPr>
          </a:p>
        </p:txBody>
      </p:sp>
    </p:spTree>
    <p:extLst>
      <p:ext uri="{BB962C8B-B14F-4D97-AF65-F5344CB8AC3E}">
        <p14:creationId xmlns:p14="http://schemas.microsoft.com/office/powerpoint/2010/main" val="2802120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p:nvPr/>
        </p:nvPicPr>
        <p:blipFill rotWithShape="1">
          <a:blip r:embed="rId2" cstate="print">
            <a:extLst>
              <a:ext uri="{28A0092B-C50C-407E-A947-70E740481C1C}">
                <a14:useLocalDpi xmlns:a14="http://schemas.microsoft.com/office/drawing/2010/main" val="0"/>
              </a:ext>
            </a:extLst>
          </a:blip>
          <a:srcRect b="27815"/>
          <a:stretch/>
        </p:blipFill>
        <p:spPr>
          <a:xfrm>
            <a:off x="7562683" y="1319211"/>
            <a:ext cx="2983230" cy="3045893"/>
          </a:xfrm>
          <a:prstGeom prst="rect">
            <a:avLst/>
          </a:prstGeom>
        </p:spPr>
      </p:pic>
      <p:pic>
        <p:nvPicPr>
          <p:cNvPr id="22" name="Рисунок 21"/>
          <p:cNvPicPr/>
          <p:nvPr/>
        </p:nvPicPr>
        <p:blipFill rotWithShape="1">
          <a:blip r:embed="rId3" cstate="print">
            <a:extLst>
              <a:ext uri="{28A0092B-C50C-407E-A947-70E740481C1C}">
                <a14:useLocalDpi xmlns:a14="http://schemas.microsoft.com/office/drawing/2010/main" val="0"/>
              </a:ext>
            </a:extLst>
          </a:blip>
          <a:srcRect b="27779"/>
          <a:stretch/>
        </p:blipFill>
        <p:spPr>
          <a:xfrm>
            <a:off x="441035" y="1325805"/>
            <a:ext cx="2848610" cy="2909820"/>
          </a:xfrm>
          <a:prstGeom prst="rect">
            <a:avLst/>
          </a:prstGeom>
        </p:spPr>
      </p:pic>
      <p:pic>
        <p:nvPicPr>
          <p:cNvPr id="21" name="Рисунок 20"/>
          <p:cNvPicPr/>
          <p:nvPr/>
        </p:nvPicPr>
        <p:blipFill rotWithShape="1">
          <a:blip r:embed="rId4" cstate="print">
            <a:extLst>
              <a:ext uri="{28A0092B-C50C-407E-A947-70E740481C1C}">
                <a14:useLocalDpi xmlns:a14="http://schemas.microsoft.com/office/drawing/2010/main" val="0"/>
              </a:ext>
            </a:extLst>
          </a:blip>
          <a:srcRect l="43384" t="72704" r="9883" b="4310"/>
          <a:stretch/>
        </p:blipFill>
        <p:spPr bwMode="auto">
          <a:xfrm>
            <a:off x="669169" y="4692110"/>
            <a:ext cx="2354537" cy="1484050"/>
          </a:xfrm>
          <a:prstGeom prst="rect">
            <a:avLst/>
          </a:prstGeom>
          <a:ln>
            <a:noFill/>
          </a:ln>
          <a:extLst>
            <a:ext uri="{53640926-AAD7-44D8-BBD7-CCE9431645EC}">
              <a14:shadowObscured xmlns:a14="http://schemas.microsoft.com/office/drawing/2010/main"/>
            </a:ext>
          </a:extLst>
        </p:spPr>
      </p:pic>
      <p:pic>
        <p:nvPicPr>
          <p:cNvPr id="20" name="Рисунок 19"/>
          <p:cNvPicPr/>
          <p:nvPr/>
        </p:nvPicPr>
        <p:blipFill>
          <a:blip r:embed="rId5"/>
          <a:stretch>
            <a:fillRect/>
          </a:stretch>
        </p:blipFill>
        <p:spPr>
          <a:xfrm>
            <a:off x="3712534" y="4291908"/>
            <a:ext cx="5940425" cy="2505710"/>
          </a:xfrm>
          <a:prstGeom prst="rect">
            <a:avLst/>
          </a:prstGeom>
        </p:spPr>
      </p:pic>
      <p:sp>
        <p:nvSpPr>
          <p:cNvPr id="6" name="Прямоугольник 5"/>
          <p:cNvSpPr/>
          <p:nvPr/>
        </p:nvSpPr>
        <p:spPr>
          <a:xfrm>
            <a:off x="441035" y="76237"/>
            <a:ext cx="11734966" cy="1025474"/>
          </a:xfrm>
          <a:prstGeom prst="rect">
            <a:avLst/>
          </a:prstGeom>
        </p:spPr>
        <p:txBody>
          <a:bodyPr wrap="square">
            <a:spAutoFit/>
          </a:bodyPr>
          <a:lstStyle/>
          <a:p>
            <a:pPr marL="457200" indent="-457200" algn="just">
              <a:lnSpc>
                <a:spcPct val="107000"/>
              </a:lnSpc>
              <a:spcBef>
                <a:spcPts val="600"/>
              </a:spcBef>
              <a:spcAft>
                <a:spcPts val="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DISCUSSION</a:t>
            </a:r>
            <a:endPar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n-US" sz="2400" dirty="0" smtClean="0"/>
              <a:t>	</a:t>
            </a:r>
            <a:r>
              <a:rPr lang="en-US" sz="2000" b="1" dirty="0" smtClean="0">
                <a:latin typeface="Arial" panose="020B0604020202020204" pitchFamily="34" charset="0"/>
                <a:cs typeface="Arial" panose="020B0604020202020204" pitchFamily="34" charset="0"/>
              </a:rPr>
              <a:t>Dynamics </a:t>
            </a:r>
            <a:r>
              <a:rPr lang="en-US" sz="2000" b="1" dirty="0">
                <a:latin typeface="Arial" panose="020B0604020202020204" pitchFamily="34" charset="0"/>
                <a:cs typeface="Arial" panose="020B0604020202020204" pitchFamily="34" charset="0"/>
              </a:rPr>
              <a:t>of the content of </a:t>
            </a:r>
            <a:r>
              <a:rPr lang="en-US" sz="2000" b="1" dirty="0" smtClean="0">
                <a:latin typeface="Arial" panose="020B0604020202020204" pitchFamily="34" charset="0"/>
                <a:cs typeface="Arial" panose="020B0604020202020204" pitchFamily="34" charset="0"/>
              </a:rPr>
              <a:t>Zn </a:t>
            </a:r>
            <a:r>
              <a:rPr lang="en-US" sz="2000" b="1" dirty="0" smtClean="0">
                <a:latin typeface="Arial" panose="020B0604020202020204" pitchFamily="34" charset="0"/>
                <a:cs typeface="Arial" panose="020B0604020202020204" pitchFamily="34" charset="0"/>
              </a:rPr>
              <a:t>(</a:t>
            </a:r>
            <a:r>
              <a:rPr lang="en-US" sz="2000" b="1" dirty="0" smtClean="0">
                <a:solidFill>
                  <a:srgbClr val="800000"/>
                </a:solidFill>
                <a:latin typeface="Arial" panose="020B0604020202020204" pitchFamily="34" charset="0"/>
                <a:cs typeface="Arial" panose="020B0604020202020204" pitchFamily="34" charset="0"/>
              </a:rPr>
              <a:t>I</a:t>
            </a:r>
            <a:r>
              <a:rPr lang="en-US" sz="2000" dirty="0" smtClean="0">
                <a:solidFill>
                  <a:srgbClr val="800000"/>
                </a:solidFill>
                <a:latin typeface="Arial" panose="020B0604020202020204" pitchFamily="34" charset="0"/>
                <a:cs typeface="Arial" panose="020B0604020202020204" pitchFamily="34" charset="0"/>
              </a:rPr>
              <a:t> </a:t>
            </a:r>
            <a:r>
              <a:rPr lang="en-US" sz="2000" b="1" dirty="0">
                <a:solidFill>
                  <a:srgbClr val="800000"/>
                </a:solidFill>
                <a:latin typeface="Arial" panose="020B0604020202020204" pitchFamily="34" charset="0"/>
                <a:cs typeface="Arial" panose="020B0604020202020204" pitchFamily="34" charset="0"/>
              </a:rPr>
              <a:t>class of </a:t>
            </a:r>
            <a:r>
              <a:rPr lang="en-US" sz="2000" b="1" dirty="0" smtClean="0">
                <a:solidFill>
                  <a:srgbClr val="800000"/>
                </a:solidFill>
                <a:latin typeface="Arial" panose="020B0604020202020204" pitchFamily="34" charset="0"/>
                <a:cs typeface="Arial" panose="020B0604020202020204" pitchFamily="34" charset="0"/>
              </a:rPr>
              <a:t>hazard</a:t>
            </a:r>
            <a:r>
              <a:rPr lang="en-US" sz="2000" b="1"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in </a:t>
            </a:r>
            <a:r>
              <a:rPr lang="en-US" sz="2000" b="1" dirty="0">
                <a:latin typeface="Arial" panose="020B0604020202020204" pitchFamily="34" charset="0"/>
                <a:cs typeface="Arial" panose="020B0604020202020204" pitchFamily="34" charset="0"/>
              </a:rPr>
              <a:t>the soils of </a:t>
            </a:r>
            <a:r>
              <a:rPr lang="en-US" sz="2000" b="1" dirty="0" smtClean="0">
                <a:latin typeface="Arial" panose="020B0604020202020204" pitchFamily="34" charset="0"/>
                <a:cs typeface="Arial" panose="020B0604020202020204" pitchFamily="34" charset="0"/>
              </a:rPr>
              <a:t>Moscow</a:t>
            </a:r>
            <a:endParaRPr lang="ru-RU" sz="2400" b="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8" name="Прямоугольник 7"/>
          <p:cNvSpPr/>
          <p:nvPr/>
        </p:nvSpPr>
        <p:spPr>
          <a:xfrm>
            <a:off x="9815559" y="4526298"/>
            <a:ext cx="2286492" cy="400110"/>
          </a:xfrm>
          <a:prstGeom prst="rect">
            <a:avLst/>
          </a:prstGeom>
          <a:solidFill>
            <a:schemeClr val="accent4">
              <a:lumMod val="40000"/>
              <a:lumOff val="60000"/>
            </a:schemeClr>
          </a:solidFill>
          <a:ln>
            <a:solidFill>
              <a:schemeClr val="tx1"/>
            </a:solidFill>
          </a:ln>
        </p:spPr>
        <p:txBody>
          <a:bodyPr wrap="square">
            <a:spAutoFit/>
          </a:bodyPr>
          <a:lstStyle/>
          <a:p>
            <a:pPr algn="ctr">
              <a:spcAft>
                <a:spcPts val="0"/>
              </a:spcAft>
            </a:pP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MPC</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00</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mg</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kg</a:t>
            </a:r>
            <a:endParaRPr lang="ru-RU" sz="1400" dirty="0">
              <a:effectLst/>
              <a:latin typeface="Times New Roman" panose="02020603050405020304" pitchFamily="18" charset="0"/>
              <a:ea typeface="Times New Roman" panose="02020603050405020304" pitchFamily="18" charset="0"/>
            </a:endParaRPr>
          </a:p>
        </p:txBody>
      </p:sp>
      <p:pic>
        <p:nvPicPr>
          <p:cNvPr id="10" name="Рисунок 9"/>
          <p:cNvPicPr/>
          <p:nvPr/>
        </p:nvPicPr>
        <p:blipFill rotWithShape="1">
          <a:blip r:embed="rId6" cstate="print">
            <a:extLst>
              <a:ext uri="{28A0092B-C50C-407E-A947-70E740481C1C}">
                <a14:useLocalDpi xmlns:a14="http://schemas.microsoft.com/office/drawing/2010/main" val="0"/>
              </a:ext>
            </a:extLst>
          </a:blip>
          <a:srcRect l="9490" t="72788" r="56004" b="20909"/>
          <a:stretch/>
        </p:blipFill>
        <p:spPr bwMode="auto">
          <a:xfrm>
            <a:off x="1843305" y="3766773"/>
            <a:ext cx="1035050" cy="267335"/>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9722461" y="5339116"/>
            <a:ext cx="2453539" cy="1354217"/>
          </a:xfrm>
          <a:prstGeom prst="rect">
            <a:avLst/>
          </a:prstGeom>
          <a:noFill/>
        </p:spPr>
        <p:txBody>
          <a:bodyPr wrap="square" rtlCol="0">
            <a:spAutoFit/>
          </a:bodyPr>
          <a:lstStyle/>
          <a:p>
            <a:r>
              <a:rPr lang="en-US" sz="1600" b="1" dirty="0" smtClean="0">
                <a:solidFill>
                  <a:srgbClr val="660033"/>
                </a:solidFill>
                <a:latin typeface="Times New Roman" panose="02020603050405020304" pitchFamily="18" charset="0"/>
                <a:cs typeface="Times New Roman" panose="02020603050405020304" pitchFamily="18" charset="0"/>
              </a:rPr>
              <a:t>Spatial-temporal </a:t>
            </a:r>
            <a:r>
              <a:rPr lang="en-US" sz="1600" b="1" dirty="0">
                <a:solidFill>
                  <a:srgbClr val="660033"/>
                </a:solidFill>
                <a:latin typeface="Times New Roman" panose="02020603050405020304" pitchFamily="18" charset="0"/>
                <a:cs typeface="Times New Roman" panose="02020603050405020304" pitchFamily="18" charset="0"/>
              </a:rPr>
              <a:t>changes in the </a:t>
            </a:r>
            <a:r>
              <a:rPr lang="en-US" sz="1600" b="1" dirty="0" smtClean="0">
                <a:solidFill>
                  <a:srgbClr val="660033"/>
                </a:solidFill>
                <a:latin typeface="Times New Roman" panose="02020603050405020304" pitchFamily="18" charset="0"/>
                <a:cs typeface="Times New Roman" panose="02020603050405020304" pitchFamily="18" charset="0"/>
              </a:rPr>
              <a:t>mean Zn </a:t>
            </a:r>
            <a:r>
              <a:rPr lang="en-US" sz="1600" b="1" dirty="0">
                <a:solidFill>
                  <a:srgbClr val="660033"/>
                </a:solidFill>
                <a:latin typeface="Times New Roman" panose="02020603050405020304" pitchFamily="18" charset="0"/>
                <a:cs typeface="Times New Roman" panose="02020603050405020304" pitchFamily="18" charset="0"/>
              </a:rPr>
              <a:t>content in the </a:t>
            </a:r>
            <a:r>
              <a:rPr lang="en-US" sz="1600" b="1" dirty="0" smtClean="0">
                <a:solidFill>
                  <a:srgbClr val="660033"/>
                </a:solidFill>
                <a:latin typeface="Times New Roman" panose="02020603050405020304" pitchFamily="18" charset="0"/>
                <a:cs typeface="Times New Roman" panose="02020603050405020304" pitchFamily="18" charset="0"/>
              </a:rPr>
              <a:t>soils </a:t>
            </a:r>
            <a:r>
              <a:rPr lang="en-US" sz="1600" b="1" dirty="0">
                <a:solidFill>
                  <a:srgbClr val="660033"/>
                </a:solidFill>
                <a:latin typeface="Times New Roman" panose="02020603050405020304" pitchFamily="18" charset="0"/>
                <a:cs typeface="Times New Roman" panose="02020603050405020304" pitchFamily="18" charset="0"/>
              </a:rPr>
              <a:t>of </a:t>
            </a:r>
            <a:r>
              <a:rPr lang="en-US" sz="1600" b="1" dirty="0" err="1" smtClean="0">
                <a:solidFill>
                  <a:srgbClr val="660033"/>
                </a:solidFill>
                <a:latin typeface="Times New Roman" panose="02020603050405020304" pitchFamily="18" charset="0"/>
                <a:cs typeface="Times New Roman" panose="02020603050405020304" pitchFamily="18" charset="0"/>
              </a:rPr>
              <a:t>Administra</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err="1" smtClean="0">
                <a:solidFill>
                  <a:srgbClr val="660033"/>
                </a:solidFill>
                <a:latin typeface="Times New Roman" panose="02020603050405020304" pitchFamily="18" charset="0"/>
                <a:cs typeface="Times New Roman" panose="02020603050405020304" pitchFamily="18" charset="0"/>
              </a:rPr>
              <a:t>tive</a:t>
            </a:r>
            <a:r>
              <a:rPr lang="en-US" sz="1600" b="1" dirty="0" smtClean="0">
                <a:solidFill>
                  <a:srgbClr val="660033"/>
                </a:solidFill>
                <a:latin typeface="Times New Roman" panose="02020603050405020304" pitchFamily="18" charset="0"/>
                <a:cs typeface="Times New Roman" panose="02020603050405020304" pitchFamily="18" charset="0"/>
              </a:rPr>
              <a:t> Districts (ADs) of Moscow</a:t>
            </a:r>
            <a:r>
              <a:rPr lang="en-US" dirty="0" smtClean="0">
                <a:solidFill>
                  <a:srgbClr val="660033"/>
                </a:solidFill>
              </a:rPr>
              <a:t> </a:t>
            </a:r>
            <a:r>
              <a:rPr lang="en-US" sz="1600" dirty="0"/>
              <a:t>(in </a:t>
            </a:r>
            <a:r>
              <a:rPr lang="en-US" sz="1600" dirty="0" smtClean="0"/>
              <a:t>mg/kg</a:t>
            </a:r>
            <a:r>
              <a:rPr lang="en-US" sz="1600" dirty="0"/>
              <a:t>)</a:t>
            </a:r>
            <a:endParaRPr lang="ru-RU" sz="1600" dirty="0"/>
          </a:p>
        </p:txBody>
      </p:sp>
      <p:sp>
        <p:nvSpPr>
          <p:cNvPr id="13" name="TextBox 12"/>
          <p:cNvSpPr txBox="1"/>
          <p:nvPr/>
        </p:nvSpPr>
        <p:spPr>
          <a:xfrm>
            <a:off x="669169" y="4629821"/>
            <a:ext cx="2631057" cy="307777"/>
          </a:xfrm>
          <a:prstGeom prst="rect">
            <a:avLst/>
          </a:prstGeom>
          <a:solidFill>
            <a:schemeClr val="bg1"/>
          </a:solid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Zn </a:t>
            </a:r>
            <a:r>
              <a:rPr lang="en-US" sz="1400" b="1" dirty="0">
                <a:latin typeface="Times New Roman" panose="02020603050405020304" pitchFamily="18" charset="0"/>
                <a:cs typeface="Times New Roman" panose="02020603050405020304" pitchFamily="18" charset="0"/>
              </a:rPr>
              <a:t>content in the </a:t>
            </a:r>
            <a:r>
              <a:rPr lang="en-US" sz="1400" b="1" dirty="0" smtClean="0">
                <a:latin typeface="Times New Roman" panose="02020603050405020304" pitchFamily="18" charset="0"/>
                <a:cs typeface="Times New Roman" panose="02020603050405020304" pitchFamily="18" charset="0"/>
              </a:rPr>
              <a:t>soils, </a:t>
            </a:r>
            <a:r>
              <a:rPr lang="en-US" sz="1400" dirty="0" smtClean="0"/>
              <a:t>mg/kg</a:t>
            </a:r>
            <a:endParaRPr lang="ru-RU" sz="1400" dirty="0"/>
          </a:p>
        </p:txBody>
      </p:sp>
      <p:sp>
        <p:nvSpPr>
          <p:cNvPr id="14" name="TextBox 13"/>
          <p:cNvSpPr txBox="1"/>
          <p:nvPr/>
        </p:nvSpPr>
        <p:spPr>
          <a:xfrm>
            <a:off x="1046814" y="5932028"/>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5" name="TextBox 14"/>
          <p:cNvSpPr txBox="1"/>
          <p:nvPr/>
        </p:nvSpPr>
        <p:spPr>
          <a:xfrm>
            <a:off x="2598651" y="1785673"/>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6" name="TextBox 15"/>
          <p:cNvSpPr txBox="1"/>
          <p:nvPr/>
        </p:nvSpPr>
        <p:spPr>
          <a:xfrm>
            <a:off x="9841437" y="1690787"/>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8" name="TextBox 17"/>
          <p:cNvSpPr txBox="1"/>
          <p:nvPr/>
        </p:nvSpPr>
        <p:spPr>
          <a:xfrm>
            <a:off x="10693070" y="2631058"/>
            <a:ext cx="1263141" cy="1169551"/>
          </a:xfrm>
          <a:prstGeom prst="rect">
            <a:avLst/>
          </a:prstGeom>
          <a:noFill/>
        </p:spPr>
        <p:txBody>
          <a:bodyPr wrap="square" rtlCol="0">
            <a:spAutoFit/>
          </a:bodyPr>
          <a:lstStyle/>
          <a:p>
            <a:r>
              <a:rPr lang="en-US" sz="1400" dirty="0"/>
              <a:t>The </a:t>
            </a:r>
            <a:r>
              <a:rPr lang="en-US" sz="1400" dirty="0" smtClean="0"/>
              <a:t>values </a:t>
            </a:r>
            <a:r>
              <a:rPr lang="en-US" sz="1400" dirty="0"/>
              <a:t>on the map are local anomalies of </a:t>
            </a:r>
            <a:r>
              <a:rPr lang="en-US" sz="1400" dirty="0" smtClean="0"/>
              <a:t>Zn</a:t>
            </a:r>
            <a:endParaRPr lang="ru-RU" sz="1400" dirty="0"/>
          </a:p>
        </p:txBody>
      </p:sp>
      <p:sp>
        <p:nvSpPr>
          <p:cNvPr id="19" name="TextBox 18"/>
          <p:cNvSpPr txBox="1"/>
          <p:nvPr/>
        </p:nvSpPr>
        <p:spPr>
          <a:xfrm>
            <a:off x="3985405" y="6524056"/>
            <a:ext cx="5572663"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N-Eastern  Eastern  S-Eastern Southern  S-Western Western N-Western City </a:t>
            </a:r>
            <a:endParaRPr lang="ru-RU" sz="1100" b="1" dirty="0">
              <a:latin typeface="Arial Narrow" panose="020B0606020202030204" pitchFamily="34" charset="0"/>
            </a:endParaRPr>
          </a:p>
        </p:txBody>
      </p:sp>
      <p:pic>
        <p:nvPicPr>
          <p:cNvPr id="23" name="Рисунок 22"/>
          <p:cNvPicPr/>
          <p:nvPr/>
        </p:nvPicPr>
        <p:blipFill rotWithShape="1">
          <a:blip r:embed="rId7" cstate="print">
            <a:extLst>
              <a:ext uri="{28A0092B-C50C-407E-A947-70E740481C1C}">
                <a14:useLocalDpi xmlns:a14="http://schemas.microsoft.com/office/drawing/2010/main" val="0"/>
              </a:ext>
            </a:extLst>
          </a:blip>
          <a:srcRect b="28247"/>
          <a:stretch/>
        </p:blipFill>
        <p:spPr>
          <a:xfrm>
            <a:off x="3985405" y="1318774"/>
            <a:ext cx="2848610" cy="2890974"/>
          </a:xfrm>
          <a:prstGeom prst="rect">
            <a:avLst/>
          </a:prstGeom>
        </p:spPr>
      </p:pic>
      <p:sp>
        <p:nvSpPr>
          <p:cNvPr id="7" name="TextBox 6"/>
          <p:cNvSpPr txBox="1"/>
          <p:nvPr/>
        </p:nvSpPr>
        <p:spPr>
          <a:xfrm>
            <a:off x="2775494" y="1134176"/>
            <a:ext cx="8559615" cy="461665"/>
          </a:xfrm>
          <a:prstGeom prst="rect">
            <a:avLst/>
          </a:prstGeom>
          <a:noFill/>
        </p:spPr>
        <p:txBody>
          <a:bodyPr wrap="square" rtlCol="0">
            <a:spAutoFit/>
          </a:bodyPr>
          <a:lstStyle/>
          <a:p>
            <a:r>
              <a:rPr lang="ru-RU" sz="2400" b="1" i="1" dirty="0" smtClean="0">
                <a:solidFill>
                  <a:schemeClr val="tx1">
                    <a:lumMod val="65000"/>
                    <a:lumOff val="35000"/>
                  </a:schemeClr>
                </a:solidFill>
              </a:rPr>
              <a:t>2007</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Tree>
    <p:extLst>
      <p:ext uri="{BB962C8B-B14F-4D97-AF65-F5344CB8AC3E}">
        <p14:creationId xmlns:p14="http://schemas.microsoft.com/office/powerpoint/2010/main" val="2888247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p:nvPr/>
        </p:nvPicPr>
        <p:blipFill rotWithShape="1">
          <a:blip r:embed="rId2" cstate="print">
            <a:extLst>
              <a:ext uri="{28A0092B-C50C-407E-A947-70E740481C1C}">
                <a14:useLocalDpi xmlns:a14="http://schemas.microsoft.com/office/drawing/2010/main" val="0"/>
              </a:ext>
            </a:extLst>
          </a:blip>
          <a:srcRect b="26998"/>
          <a:stretch/>
        </p:blipFill>
        <p:spPr>
          <a:xfrm>
            <a:off x="7692695" y="1365009"/>
            <a:ext cx="3000375" cy="3077613"/>
          </a:xfrm>
          <a:prstGeom prst="rect">
            <a:avLst/>
          </a:prstGeom>
        </p:spPr>
      </p:pic>
      <p:pic>
        <p:nvPicPr>
          <p:cNvPr id="10" name="Рисунок 9"/>
          <p:cNvPicPr/>
          <p:nvPr/>
        </p:nvPicPr>
        <p:blipFill rotWithShape="1">
          <a:blip r:embed="rId3" cstate="print">
            <a:extLst>
              <a:ext uri="{28A0092B-C50C-407E-A947-70E740481C1C}">
                <a14:useLocalDpi xmlns:a14="http://schemas.microsoft.com/office/drawing/2010/main" val="0"/>
              </a:ext>
            </a:extLst>
          </a:blip>
          <a:srcRect b="27567"/>
          <a:stretch/>
        </p:blipFill>
        <p:spPr>
          <a:xfrm>
            <a:off x="4138558" y="1360309"/>
            <a:ext cx="2983230" cy="3056378"/>
          </a:xfrm>
          <a:prstGeom prst="rect">
            <a:avLst/>
          </a:prstGeom>
        </p:spPr>
      </p:pic>
      <p:pic>
        <p:nvPicPr>
          <p:cNvPr id="9" name="Рисунок 8"/>
          <p:cNvPicPr/>
          <p:nvPr/>
        </p:nvPicPr>
        <p:blipFill rotWithShape="1">
          <a:blip r:embed="rId4" cstate="print">
            <a:extLst>
              <a:ext uri="{28A0092B-C50C-407E-A947-70E740481C1C}">
                <a14:useLocalDpi xmlns:a14="http://schemas.microsoft.com/office/drawing/2010/main" val="0"/>
              </a:ext>
            </a:extLst>
          </a:blip>
          <a:srcRect t="-1" b="26354"/>
          <a:stretch/>
        </p:blipFill>
        <p:spPr>
          <a:xfrm>
            <a:off x="299851" y="1360823"/>
            <a:ext cx="3000375" cy="3124872"/>
          </a:xfrm>
          <a:prstGeom prst="rect">
            <a:avLst/>
          </a:prstGeom>
        </p:spPr>
      </p:pic>
      <p:sp>
        <p:nvSpPr>
          <p:cNvPr id="2" name="Прямоугольник 1"/>
          <p:cNvSpPr/>
          <p:nvPr/>
        </p:nvSpPr>
        <p:spPr>
          <a:xfrm>
            <a:off x="441035" y="76237"/>
            <a:ext cx="11734966" cy="1025474"/>
          </a:xfrm>
          <a:prstGeom prst="rect">
            <a:avLst/>
          </a:prstGeom>
        </p:spPr>
        <p:txBody>
          <a:bodyPr wrap="square">
            <a:spAutoFit/>
          </a:bodyPr>
          <a:lstStyle/>
          <a:p>
            <a:pPr marL="457200" indent="-457200" algn="just">
              <a:lnSpc>
                <a:spcPct val="107000"/>
              </a:lnSpc>
              <a:spcBef>
                <a:spcPts val="600"/>
              </a:spcBef>
              <a:spcAft>
                <a:spcPts val="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DISCUSSION</a:t>
            </a:r>
            <a:endPar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n-US" sz="2400" dirty="0" smtClean="0"/>
              <a:t>	</a:t>
            </a:r>
            <a:r>
              <a:rPr lang="en-US" sz="2400" b="1" dirty="0" smtClean="0"/>
              <a:t>Dynamics </a:t>
            </a:r>
            <a:r>
              <a:rPr lang="en-US" sz="2400" b="1" dirty="0"/>
              <a:t>of the content of </a:t>
            </a:r>
            <a:r>
              <a:rPr lang="en-US" sz="2400" b="1" dirty="0" smtClean="0"/>
              <a:t>Cu </a:t>
            </a:r>
            <a:r>
              <a:rPr lang="en-US" sz="2400" b="1" dirty="0"/>
              <a:t>(</a:t>
            </a:r>
            <a:r>
              <a:rPr lang="en-US" sz="2400" b="1" dirty="0" smtClean="0">
                <a:solidFill>
                  <a:srgbClr val="800000"/>
                </a:solidFill>
              </a:rPr>
              <a:t>II </a:t>
            </a:r>
            <a:r>
              <a:rPr lang="en-US" sz="2400" b="1" dirty="0">
                <a:solidFill>
                  <a:srgbClr val="800000"/>
                </a:solidFill>
              </a:rPr>
              <a:t>class of hazard</a:t>
            </a:r>
            <a:r>
              <a:rPr lang="en-US" sz="2400" b="1" dirty="0"/>
              <a:t>) in </a:t>
            </a:r>
            <a:r>
              <a:rPr lang="en-US" sz="2400" b="1" dirty="0"/>
              <a:t>the soils of </a:t>
            </a:r>
            <a:r>
              <a:rPr lang="en-US" sz="2400" b="1" dirty="0" smtClean="0"/>
              <a:t>Moscow</a:t>
            </a: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p:cNvSpPr txBox="1"/>
          <p:nvPr/>
        </p:nvSpPr>
        <p:spPr>
          <a:xfrm>
            <a:off x="2775494" y="1134176"/>
            <a:ext cx="8559615" cy="461665"/>
          </a:xfrm>
          <a:prstGeom prst="rect">
            <a:avLst/>
          </a:prstGeom>
          <a:noFill/>
        </p:spPr>
        <p:txBody>
          <a:bodyPr wrap="square" rtlCol="0">
            <a:spAutoFit/>
          </a:bodyPr>
          <a:lstStyle/>
          <a:p>
            <a:r>
              <a:rPr lang="ru-RU" sz="2400" b="1" i="1" dirty="0" smtClean="0">
                <a:solidFill>
                  <a:schemeClr val="tx1">
                    <a:lumMod val="65000"/>
                    <a:lumOff val="35000"/>
                  </a:schemeClr>
                </a:solidFill>
              </a:rPr>
              <a:t>2007</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
        <p:nvSpPr>
          <p:cNvPr id="6" name="Прямоугольник 5"/>
          <p:cNvSpPr/>
          <p:nvPr/>
        </p:nvSpPr>
        <p:spPr>
          <a:xfrm>
            <a:off x="9815559" y="4526298"/>
            <a:ext cx="2286492" cy="400110"/>
          </a:xfrm>
          <a:prstGeom prst="rect">
            <a:avLst/>
          </a:prstGeom>
          <a:solidFill>
            <a:schemeClr val="accent4">
              <a:lumMod val="40000"/>
              <a:lumOff val="60000"/>
            </a:schemeClr>
          </a:solidFill>
          <a:ln>
            <a:solidFill>
              <a:schemeClr val="tx1"/>
            </a:solidFill>
          </a:ln>
        </p:spPr>
        <p:txBody>
          <a:bodyPr wrap="square">
            <a:spAutoFit/>
          </a:bodyPr>
          <a:lstStyle/>
          <a:p>
            <a:pPr algn="ctr">
              <a:spcAft>
                <a:spcPts val="0"/>
              </a:spcAft>
            </a:pP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MPC</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55</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mg</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kg</a:t>
            </a:r>
            <a:endParaRPr lang="ru-RU" sz="1400" dirty="0">
              <a:effectLst/>
              <a:latin typeface="Times New Roman" panose="02020603050405020304" pitchFamily="18" charset="0"/>
              <a:ea typeface="Times New Roman" panose="02020603050405020304" pitchFamily="18" charset="0"/>
            </a:endParaRPr>
          </a:p>
        </p:txBody>
      </p:sp>
      <p:pic>
        <p:nvPicPr>
          <p:cNvPr id="15" name="Рисунок 14"/>
          <p:cNvPicPr/>
          <p:nvPr/>
        </p:nvPicPr>
        <p:blipFill rotWithShape="1">
          <a:blip r:embed="rId5" cstate="print">
            <a:extLst>
              <a:ext uri="{28A0092B-C50C-407E-A947-70E740481C1C}">
                <a14:useLocalDpi xmlns:a14="http://schemas.microsoft.com/office/drawing/2010/main" val="0"/>
              </a:ext>
            </a:extLst>
          </a:blip>
          <a:srcRect l="43422" t="72788" r="9707" b="3627"/>
          <a:stretch/>
        </p:blipFill>
        <p:spPr bwMode="auto">
          <a:xfrm>
            <a:off x="695191" y="4638448"/>
            <a:ext cx="2315428" cy="1676088"/>
          </a:xfrm>
          <a:prstGeom prst="rect">
            <a:avLst/>
          </a:prstGeom>
          <a:ln>
            <a:noFill/>
          </a:ln>
          <a:extLst>
            <a:ext uri="{53640926-AAD7-44D8-BBD7-CCE9431645EC}">
              <a14:shadowObscured xmlns:a14="http://schemas.microsoft.com/office/drawing/2010/main"/>
            </a:ext>
          </a:extLst>
        </p:spPr>
      </p:pic>
      <p:pic>
        <p:nvPicPr>
          <p:cNvPr id="16" name="Рисунок 15"/>
          <p:cNvPicPr/>
          <p:nvPr/>
        </p:nvPicPr>
        <p:blipFill rotWithShape="1">
          <a:blip r:embed="rId6" cstate="print">
            <a:extLst>
              <a:ext uri="{28A0092B-C50C-407E-A947-70E740481C1C}">
                <a14:useLocalDpi xmlns:a14="http://schemas.microsoft.com/office/drawing/2010/main" val="0"/>
              </a:ext>
            </a:extLst>
          </a:blip>
          <a:srcRect l="9490" t="72788" r="56004" b="20909"/>
          <a:stretch/>
        </p:blipFill>
        <p:spPr bwMode="auto">
          <a:xfrm>
            <a:off x="1843305" y="3843780"/>
            <a:ext cx="1035050" cy="267335"/>
          </a:xfrm>
          <a:prstGeom prst="rect">
            <a:avLst/>
          </a:prstGeom>
          <a:ln>
            <a:noFill/>
          </a:ln>
          <a:extLst>
            <a:ext uri="{53640926-AAD7-44D8-BBD7-CCE9431645EC}">
              <a14:shadowObscured xmlns:a14="http://schemas.microsoft.com/office/drawing/2010/main"/>
            </a:ext>
          </a:extLst>
        </p:spPr>
      </p:pic>
      <p:pic>
        <p:nvPicPr>
          <p:cNvPr id="17" name="Рисунок 16"/>
          <p:cNvPicPr/>
          <p:nvPr/>
        </p:nvPicPr>
        <p:blipFill>
          <a:blip r:embed="rId7"/>
          <a:stretch>
            <a:fillRect/>
          </a:stretch>
        </p:blipFill>
        <p:spPr>
          <a:xfrm>
            <a:off x="3782037" y="4342765"/>
            <a:ext cx="5940425" cy="2515235"/>
          </a:xfrm>
          <a:prstGeom prst="rect">
            <a:avLst/>
          </a:prstGeom>
        </p:spPr>
      </p:pic>
      <p:sp>
        <p:nvSpPr>
          <p:cNvPr id="4" name="TextBox 3"/>
          <p:cNvSpPr txBox="1"/>
          <p:nvPr/>
        </p:nvSpPr>
        <p:spPr>
          <a:xfrm>
            <a:off x="9722461" y="5339116"/>
            <a:ext cx="2453539" cy="1354217"/>
          </a:xfrm>
          <a:prstGeom prst="rect">
            <a:avLst/>
          </a:prstGeom>
          <a:noFill/>
        </p:spPr>
        <p:txBody>
          <a:bodyPr wrap="square" rtlCol="0">
            <a:spAutoFit/>
          </a:bodyPr>
          <a:lstStyle/>
          <a:p>
            <a:r>
              <a:rPr lang="en-US" sz="1600" b="1" dirty="0" smtClean="0">
                <a:solidFill>
                  <a:srgbClr val="660033"/>
                </a:solidFill>
                <a:latin typeface="Times New Roman" panose="02020603050405020304" pitchFamily="18" charset="0"/>
                <a:cs typeface="Times New Roman" panose="02020603050405020304" pitchFamily="18" charset="0"/>
              </a:rPr>
              <a:t>Spatial-temporal </a:t>
            </a:r>
            <a:r>
              <a:rPr lang="en-US" sz="1600" b="1" dirty="0">
                <a:solidFill>
                  <a:srgbClr val="660033"/>
                </a:solidFill>
                <a:latin typeface="Times New Roman" panose="02020603050405020304" pitchFamily="18" charset="0"/>
                <a:cs typeface="Times New Roman" panose="02020603050405020304" pitchFamily="18" charset="0"/>
              </a:rPr>
              <a:t>changes in the </a:t>
            </a:r>
            <a:r>
              <a:rPr lang="en-US" sz="1600" b="1" dirty="0" smtClean="0">
                <a:solidFill>
                  <a:srgbClr val="660033"/>
                </a:solidFill>
                <a:latin typeface="Times New Roman" panose="02020603050405020304" pitchFamily="18" charset="0"/>
                <a:cs typeface="Times New Roman" panose="02020603050405020304" pitchFamily="18" charset="0"/>
              </a:rPr>
              <a:t>mean Cu </a:t>
            </a:r>
            <a:r>
              <a:rPr lang="en-US" sz="1600" b="1" dirty="0">
                <a:solidFill>
                  <a:srgbClr val="660033"/>
                </a:solidFill>
                <a:latin typeface="Times New Roman" panose="02020603050405020304" pitchFamily="18" charset="0"/>
                <a:cs typeface="Times New Roman" panose="02020603050405020304" pitchFamily="18" charset="0"/>
              </a:rPr>
              <a:t>content in the </a:t>
            </a:r>
            <a:r>
              <a:rPr lang="en-US" sz="1600" b="1" dirty="0" smtClean="0">
                <a:solidFill>
                  <a:srgbClr val="660033"/>
                </a:solidFill>
                <a:latin typeface="Times New Roman" panose="02020603050405020304" pitchFamily="18" charset="0"/>
                <a:cs typeface="Times New Roman" panose="02020603050405020304" pitchFamily="18" charset="0"/>
              </a:rPr>
              <a:t>soils </a:t>
            </a:r>
            <a:r>
              <a:rPr lang="en-US" sz="1600" b="1" dirty="0">
                <a:solidFill>
                  <a:srgbClr val="660033"/>
                </a:solidFill>
                <a:latin typeface="Times New Roman" panose="02020603050405020304" pitchFamily="18" charset="0"/>
                <a:cs typeface="Times New Roman" panose="02020603050405020304" pitchFamily="18" charset="0"/>
              </a:rPr>
              <a:t>of </a:t>
            </a:r>
            <a:r>
              <a:rPr lang="en-US" sz="1600" b="1" dirty="0" err="1" smtClean="0">
                <a:solidFill>
                  <a:srgbClr val="660033"/>
                </a:solidFill>
                <a:latin typeface="Times New Roman" panose="02020603050405020304" pitchFamily="18" charset="0"/>
                <a:cs typeface="Times New Roman" panose="02020603050405020304" pitchFamily="18" charset="0"/>
              </a:rPr>
              <a:t>Administra</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err="1" smtClean="0">
                <a:solidFill>
                  <a:srgbClr val="660033"/>
                </a:solidFill>
                <a:latin typeface="Times New Roman" panose="02020603050405020304" pitchFamily="18" charset="0"/>
                <a:cs typeface="Times New Roman" panose="02020603050405020304" pitchFamily="18" charset="0"/>
              </a:rPr>
              <a:t>tive</a:t>
            </a:r>
            <a:r>
              <a:rPr lang="en-US" sz="1600" b="1" dirty="0" smtClean="0">
                <a:solidFill>
                  <a:srgbClr val="660033"/>
                </a:solidFill>
                <a:latin typeface="Times New Roman" panose="02020603050405020304" pitchFamily="18" charset="0"/>
                <a:cs typeface="Times New Roman" panose="02020603050405020304" pitchFamily="18" charset="0"/>
              </a:rPr>
              <a:t> Districts (ADs) of Moscow</a:t>
            </a:r>
            <a:r>
              <a:rPr lang="en-US" dirty="0" smtClean="0">
                <a:solidFill>
                  <a:srgbClr val="660033"/>
                </a:solidFill>
              </a:rPr>
              <a:t> </a:t>
            </a:r>
            <a:r>
              <a:rPr lang="en-US" sz="1600" dirty="0"/>
              <a:t>(in </a:t>
            </a:r>
            <a:r>
              <a:rPr lang="en-US" sz="1600" dirty="0" smtClean="0"/>
              <a:t>mg/kg</a:t>
            </a:r>
            <a:r>
              <a:rPr lang="en-US" sz="1600" dirty="0"/>
              <a:t>)</a:t>
            </a:r>
            <a:endParaRPr lang="ru-RU" sz="1600" dirty="0"/>
          </a:p>
        </p:txBody>
      </p:sp>
      <p:sp>
        <p:nvSpPr>
          <p:cNvPr id="7" name="TextBox 6"/>
          <p:cNvSpPr txBox="1"/>
          <p:nvPr/>
        </p:nvSpPr>
        <p:spPr>
          <a:xfrm>
            <a:off x="669169" y="4629821"/>
            <a:ext cx="2631057" cy="307777"/>
          </a:xfrm>
          <a:prstGeom prst="rect">
            <a:avLst/>
          </a:prstGeom>
          <a:solidFill>
            <a:schemeClr val="bg1"/>
          </a:solidFill>
        </p:spPr>
        <p:txBody>
          <a:bodyPr wrap="square" rtlCol="0">
            <a:spAutoFit/>
          </a:bodyPr>
          <a:lstStyle/>
          <a:p>
            <a:r>
              <a:rPr lang="en-US" sz="1400" b="1" dirty="0">
                <a:latin typeface="Times New Roman" panose="02020603050405020304" pitchFamily="18" charset="0"/>
                <a:cs typeface="Times New Roman" panose="02020603050405020304" pitchFamily="18" charset="0"/>
              </a:rPr>
              <a:t>Cu content in the </a:t>
            </a:r>
            <a:r>
              <a:rPr lang="en-US" sz="1400" b="1" dirty="0" smtClean="0">
                <a:latin typeface="Times New Roman" panose="02020603050405020304" pitchFamily="18" charset="0"/>
                <a:cs typeface="Times New Roman" panose="02020603050405020304" pitchFamily="18" charset="0"/>
              </a:rPr>
              <a:t>soils, </a:t>
            </a:r>
            <a:r>
              <a:rPr lang="en-US" sz="1400" dirty="0" smtClean="0"/>
              <a:t>mg/kg</a:t>
            </a:r>
            <a:endParaRPr lang="ru-RU" sz="1400" dirty="0"/>
          </a:p>
        </p:txBody>
      </p:sp>
      <p:sp>
        <p:nvSpPr>
          <p:cNvPr id="18" name="TextBox 17"/>
          <p:cNvSpPr txBox="1"/>
          <p:nvPr/>
        </p:nvSpPr>
        <p:spPr>
          <a:xfrm>
            <a:off x="1055440" y="5978158"/>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9" name="TextBox 18"/>
          <p:cNvSpPr txBox="1"/>
          <p:nvPr/>
        </p:nvSpPr>
        <p:spPr>
          <a:xfrm>
            <a:off x="2555521" y="1880559"/>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22" name="TextBox 21"/>
          <p:cNvSpPr txBox="1"/>
          <p:nvPr/>
        </p:nvSpPr>
        <p:spPr>
          <a:xfrm>
            <a:off x="9988616" y="1982691"/>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23" name="TextBox 22"/>
          <p:cNvSpPr txBox="1"/>
          <p:nvPr/>
        </p:nvSpPr>
        <p:spPr>
          <a:xfrm>
            <a:off x="6405778" y="1991317"/>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24" name="TextBox 23"/>
          <p:cNvSpPr txBox="1"/>
          <p:nvPr/>
        </p:nvSpPr>
        <p:spPr>
          <a:xfrm>
            <a:off x="10693070" y="2631058"/>
            <a:ext cx="1263141" cy="1169551"/>
          </a:xfrm>
          <a:prstGeom prst="rect">
            <a:avLst/>
          </a:prstGeom>
          <a:noFill/>
        </p:spPr>
        <p:txBody>
          <a:bodyPr wrap="square" rtlCol="0">
            <a:spAutoFit/>
          </a:bodyPr>
          <a:lstStyle/>
          <a:p>
            <a:r>
              <a:rPr lang="en-US" sz="1400" dirty="0"/>
              <a:t>The </a:t>
            </a:r>
            <a:r>
              <a:rPr lang="en-US" sz="1400" dirty="0" smtClean="0"/>
              <a:t>values </a:t>
            </a:r>
            <a:r>
              <a:rPr lang="en-US" sz="1400" dirty="0"/>
              <a:t>on the map are local anomalies of Cu</a:t>
            </a:r>
            <a:endParaRPr lang="ru-RU" sz="1400" dirty="0"/>
          </a:p>
        </p:txBody>
      </p:sp>
      <p:sp>
        <p:nvSpPr>
          <p:cNvPr id="25" name="TextBox 24"/>
          <p:cNvSpPr txBox="1"/>
          <p:nvPr/>
        </p:nvSpPr>
        <p:spPr>
          <a:xfrm>
            <a:off x="3985405" y="6524056"/>
            <a:ext cx="5667554"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N-Eastern  Eastern  S-Eastern Southern  S-Western Western N-Western City </a:t>
            </a:r>
            <a:endParaRPr lang="ru-RU" sz="1100" b="1" dirty="0">
              <a:latin typeface="Arial Narrow" panose="020B0606020202030204" pitchFamily="34" charset="0"/>
            </a:endParaRPr>
          </a:p>
        </p:txBody>
      </p:sp>
    </p:spTree>
    <p:extLst>
      <p:ext uri="{BB962C8B-B14F-4D97-AF65-F5344CB8AC3E}">
        <p14:creationId xmlns:p14="http://schemas.microsoft.com/office/powerpoint/2010/main" val="871402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p:cNvPicPr/>
          <p:nvPr/>
        </p:nvPicPr>
        <p:blipFill>
          <a:blip r:embed="rId2"/>
          <a:stretch>
            <a:fillRect/>
          </a:stretch>
        </p:blipFill>
        <p:spPr>
          <a:xfrm>
            <a:off x="3841007" y="4364732"/>
            <a:ext cx="5940425" cy="2464435"/>
          </a:xfrm>
          <a:prstGeom prst="rect">
            <a:avLst/>
          </a:prstGeom>
        </p:spPr>
      </p:pic>
      <p:pic>
        <p:nvPicPr>
          <p:cNvPr id="24" name="Рисунок 23"/>
          <p:cNvPicPr/>
          <p:nvPr/>
        </p:nvPicPr>
        <p:blipFill rotWithShape="1">
          <a:blip r:embed="rId3" cstate="print">
            <a:extLst>
              <a:ext uri="{28A0092B-C50C-407E-A947-70E740481C1C}">
                <a14:useLocalDpi xmlns:a14="http://schemas.microsoft.com/office/drawing/2010/main" val="0"/>
              </a:ext>
            </a:extLst>
          </a:blip>
          <a:srcRect l="44179" t="72785" r="10448" b="4631"/>
          <a:stretch/>
        </p:blipFill>
        <p:spPr bwMode="auto">
          <a:xfrm>
            <a:off x="669169" y="4638633"/>
            <a:ext cx="2255186" cy="1631913"/>
          </a:xfrm>
          <a:prstGeom prst="rect">
            <a:avLst/>
          </a:prstGeom>
          <a:ln>
            <a:noFill/>
          </a:ln>
          <a:extLst>
            <a:ext uri="{53640926-AAD7-44D8-BBD7-CCE9431645EC}">
              <a14:shadowObscured xmlns:a14="http://schemas.microsoft.com/office/drawing/2010/main"/>
            </a:ext>
          </a:extLst>
        </p:spPr>
      </p:pic>
      <p:pic>
        <p:nvPicPr>
          <p:cNvPr id="23" name="Рисунок 22"/>
          <p:cNvPicPr/>
          <p:nvPr/>
        </p:nvPicPr>
        <p:blipFill rotWithShape="1">
          <a:blip r:embed="rId4" cstate="print">
            <a:extLst>
              <a:ext uri="{28A0092B-C50C-407E-A947-70E740481C1C}">
                <a14:useLocalDpi xmlns:a14="http://schemas.microsoft.com/office/drawing/2010/main" val="0"/>
              </a:ext>
            </a:extLst>
          </a:blip>
          <a:srcRect b="28226"/>
          <a:stretch/>
        </p:blipFill>
        <p:spPr>
          <a:xfrm>
            <a:off x="8207064" y="1386457"/>
            <a:ext cx="2891790" cy="2935599"/>
          </a:xfrm>
          <a:prstGeom prst="rect">
            <a:avLst/>
          </a:prstGeom>
        </p:spPr>
      </p:pic>
      <p:pic>
        <p:nvPicPr>
          <p:cNvPr id="22" name="Рисунок 21"/>
          <p:cNvPicPr/>
          <p:nvPr/>
        </p:nvPicPr>
        <p:blipFill rotWithShape="1">
          <a:blip r:embed="rId5" cstate="print">
            <a:extLst>
              <a:ext uri="{28A0092B-C50C-407E-A947-70E740481C1C}">
                <a14:useLocalDpi xmlns:a14="http://schemas.microsoft.com/office/drawing/2010/main" val="0"/>
              </a:ext>
            </a:extLst>
          </a:blip>
          <a:srcRect b="28263"/>
          <a:stretch/>
        </p:blipFill>
        <p:spPr>
          <a:xfrm>
            <a:off x="4643755" y="1374775"/>
            <a:ext cx="2904490" cy="2947281"/>
          </a:xfrm>
          <a:prstGeom prst="rect">
            <a:avLst/>
          </a:prstGeom>
        </p:spPr>
      </p:pic>
      <p:pic>
        <p:nvPicPr>
          <p:cNvPr id="21" name="Рисунок 20"/>
          <p:cNvPicPr/>
          <p:nvPr/>
        </p:nvPicPr>
        <p:blipFill rotWithShape="1">
          <a:blip r:embed="rId6" cstate="print">
            <a:extLst>
              <a:ext uri="{28A0092B-C50C-407E-A947-70E740481C1C}">
                <a14:useLocalDpi xmlns:a14="http://schemas.microsoft.com/office/drawing/2010/main" val="0"/>
              </a:ext>
            </a:extLst>
          </a:blip>
          <a:srcRect b="27911"/>
          <a:stretch/>
        </p:blipFill>
        <p:spPr>
          <a:xfrm>
            <a:off x="657584" y="1360309"/>
            <a:ext cx="2905125" cy="2961747"/>
          </a:xfrm>
          <a:prstGeom prst="rect">
            <a:avLst/>
          </a:prstGeom>
        </p:spPr>
      </p:pic>
      <p:sp>
        <p:nvSpPr>
          <p:cNvPr id="6" name="Прямоугольник 5"/>
          <p:cNvSpPr/>
          <p:nvPr/>
        </p:nvSpPr>
        <p:spPr>
          <a:xfrm>
            <a:off x="441035" y="76237"/>
            <a:ext cx="11734966" cy="1025474"/>
          </a:xfrm>
          <a:prstGeom prst="rect">
            <a:avLst/>
          </a:prstGeom>
        </p:spPr>
        <p:txBody>
          <a:bodyPr wrap="square">
            <a:spAutoFit/>
          </a:bodyPr>
          <a:lstStyle/>
          <a:p>
            <a:pPr marL="457200" indent="-457200" algn="just">
              <a:lnSpc>
                <a:spcPct val="107000"/>
              </a:lnSpc>
              <a:spcBef>
                <a:spcPts val="600"/>
              </a:spcBef>
              <a:spcAft>
                <a:spcPts val="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DISCUSSION</a:t>
            </a:r>
            <a:endPar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n-US" sz="2400" dirty="0" smtClean="0"/>
              <a:t>	</a:t>
            </a:r>
            <a:r>
              <a:rPr lang="en-US" sz="2400" b="1" dirty="0" smtClean="0"/>
              <a:t>Dynamics </a:t>
            </a:r>
            <a:r>
              <a:rPr lang="en-US" sz="2400" b="1" dirty="0"/>
              <a:t>of the content of </a:t>
            </a:r>
            <a:r>
              <a:rPr lang="en-US" sz="2400" b="1" dirty="0" smtClean="0"/>
              <a:t>Ni </a:t>
            </a:r>
            <a:r>
              <a:rPr lang="en-US" sz="2400" b="1" dirty="0" smtClean="0"/>
              <a:t>(</a:t>
            </a:r>
            <a:r>
              <a:rPr lang="en-US" sz="2400" b="1" dirty="0" smtClean="0">
                <a:solidFill>
                  <a:srgbClr val="800000"/>
                </a:solidFill>
              </a:rPr>
              <a:t>II </a:t>
            </a:r>
            <a:r>
              <a:rPr lang="en-US" sz="2400" b="1" dirty="0">
                <a:solidFill>
                  <a:srgbClr val="800000"/>
                </a:solidFill>
              </a:rPr>
              <a:t>class of </a:t>
            </a:r>
            <a:r>
              <a:rPr lang="en-US" sz="2400" b="1" dirty="0" smtClean="0">
                <a:solidFill>
                  <a:srgbClr val="800000"/>
                </a:solidFill>
              </a:rPr>
              <a:t>hazard) </a:t>
            </a:r>
            <a:r>
              <a:rPr lang="en-US" sz="2400" b="1" dirty="0" smtClean="0"/>
              <a:t>in </a:t>
            </a:r>
            <a:r>
              <a:rPr lang="en-US" sz="2400" b="1" dirty="0"/>
              <a:t>the soils of </a:t>
            </a:r>
            <a:r>
              <a:rPr lang="en-US" sz="2400" b="1" dirty="0" smtClean="0"/>
              <a:t>Moscow</a:t>
            </a: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775494" y="1134176"/>
            <a:ext cx="8559615" cy="461665"/>
          </a:xfrm>
          <a:prstGeom prst="rect">
            <a:avLst/>
          </a:prstGeom>
          <a:noFill/>
        </p:spPr>
        <p:txBody>
          <a:bodyPr wrap="square" rtlCol="0">
            <a:spAutoFit/>
          </a:bodyPr>
          <a:lstStyle/>
          <a:p>
            <a:r>
              <a:rPr lang="ru-RU" sz="2400" b="1" i="1" dirty="0" smtClean="0">
                <a:solidFill>
                  <a:schemeClr val="tx1">
                    <a:lumMod val="65000"/>
                    <a:lumOff val="35000"/>
                  </a:schemeClr>
                </a:solidFill>
              </a:rPr>
              <a:t>2007</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
        <p:nvSpPr>
          <p:cNvPr id="8" name="Прямоугольник 7"/>
          <p:cNvSpPr/>
          <p:nvPr/>
        </p:nvSpPr>
        <p:spPr>
          <a:xfrm>
            <a:off x="9815559" y="4526298"/>
            <a:ext cx="2286492" cy="400110"/>
          </a:xfrm>
          <a:prstGeom prst="rect">
            <a:avLst/>
          </a:prstGeom>
          <a:solidFill>
            <a:schemeClr val="accent4">
              <a:lumMod val="40000"/>
              <a:lumOff val="60000"/>
            </a:schemeClr>
          </a:solidFill>
          <a:ln>
            <a:solidFill>
              <a:schemeClr val="tx1"/>
            </a:solidFill>
          </a:ln>
        </p:spPr>
        <p:txBody>
          <a:bodyPr wrap="square">
            <a:spAutoFit/>
          </a:bodyPr>
          <a:lstStyle/>
          <a:p>
            <a:pPr algn="ctr">
              <a:spcAft>
                <a:spcPts val="0"/>
              </a:spcAft>
            </a:pP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MPC</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85</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mg</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kg</a:t>
            </a:r>
            <a:endParaRPr lang="ru-RU" sz="1400" dirty="0">
              <a:effectLst/>
              <a:latin typeface="Times New Roman" panose="02020603050405020304" pitchFamily="18" charset="0"/>
              <a:ea typeface="Times New Roman" panose="02020603050405020304" pitchFamily="18" charset="0"/>
            </a:endParaRPr>
          </a:p>
        </p:txBody>
      </p:sp>
      <p:pic>
        <p:nvPicPr>
          <p:cNvPr id="10" name="Рисунок 9"/>
          <p:cNvPicPr/>
          <p:nvPr/>
        </p:nvPicPr>
        <p:blipFill rotWithShape="1">
          <a:blip r:embed="rId7" cstate="print">
            <a:extLst>
              <a:ext uri="{28A0092B-C50C-407E-A947-70E740481C1C}">
                <a14:useLocalDpi xmlns:a14="http://schemas.microsoft.com/office/drawing/2010/main" val="0"/>
              </a:ext>
            </a:extLst>
          </a:blip>
          <a:srcRect l="9490" t="72788" r="56004" b="20909"/>
          <a:stretch/>
        </p:blipFill>
        <p:spPr bwMode="auto">
          <a:xfrm>
            <a:off x="2171108" y="3779755"/>
            <a:ext cx="1035050" cy="267335"/>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9722461" y="5339116"/>
            <a:ext cx="2453539" cy="1354217"/>
          </a:xfrm>
          <a:prstGeom prst="rect">
            <a:avLst/>
          </a:prstGeom>
          <a:noFill/>
        </p:spPr>
        <p:txBody>
          <a:bodyPr wrap="square" rtlCol="0">
            <a:spAutoFit/>
          </a:bodyPr>
          <a:lstStyle/>
          <a:p>
            <a:r>
              <a:rPr lang="en-US" sz="1600" b="1" dirty="0" smtClean="0">
                <a:solidFill>
                  <a:srgbClr val="660033"/>
                </a:solidFill>
                <a:latin typeface="Times New Roman" panose="02020603050405020304" pitchFamily="18" charset="0"/>
                <a:cs typeface="Times New Roman" panose="02020603050405020304" pitchFamily="18" charset="0"/>
              </a:rPr>
              <a:t>Spatial-temporal </a:t>
            </a:r>
            <a:r>
              <a:rPr lang="en-US" sz="1600" b="1" dirty="0">
                <a:solidFill>
                  <a:srgbClr val="660033"/>
                </a:solidFill>
                <a:latin typeface="Times New Roman" panose="02020603050405020304" pitchFamily="18" charset="0"/>
                <a:cs typeface="Times New Roman" panose="02020603050405020304" pitchFamily="18" charset="0"/>
              </a:rPr>
              <a:t>changes in the </a:t>
            </a:r>
            <a:r>
              <a:rPr lang="en-US" sz="1600" b="1" dirty="0" smtClean="0">
                <a:solidFill>
                  <a:srgbClr val="660033"/>
                </a:solidFill>
                <a:latin typeface="Times New Roman" panose="02020603050405020304" pitchFamily="18" charset="0"/>
                <a:cs typeface="Times New Roman" panose="02020603050405020304" pitchFamily="18" charset="0"/>
              </a:rPr>
              <a:t>mean Ni </a:t>
            </a:r>
            <a:r>
              <a:rPr lang="en-US" sz="1600" b="1" dirty="0">
                <a:solidFill>
                  <a:srgbClr val="660033"/>
                </a:solidFill>
                <a:latin typeface="Times New Roman" panose="02020603050405020304" pitchFamily="18" charset="0"/>
                <a:cs typeface="Times New Roman" panose="02020603050405020304" pitchFamily="18" charset="0"/>
              </a:rPr>
              <a:t>content in the </a:t>
            </a:r>
            <a:r>
              <a:rPr lang="en-US" sz="1600" b="1" dirty="0" smtClean="0">
                <a:solidFill>
                  <a:srgbClr val="660033"/>
                </a:solidFill>
                <a:latin typeface="Times New Roman" panose="02020603050405020304" pitchFamily="18" charset="0"/>
                <a:cs typeface="Times New Roman" panose="02020603050405020304" pitchFamily="18" charset="0"/>
              </a:rPr>
              <a:t>soils </a:t>
            </a:r>
            <a:r>
              <a:rPr lang="en-US" sz="1600" b="1" dirty="0">
                <a:solidFill>
                  <a:srgbClr val="660033"/>
                </a:solidFill>
                <a:latin typeface="Times New Roman" panose="02020603050405020304" pitchFamily="18" charset="0"/>
                <a:cs typeface="Times New Roman" panose="02020603050405020304" pitchFamily="18" charset="0"/>
              </a:rPr>
              <a:t>of </a:t>
            </a:r>
            <a:r>
              <a:rPr lang="en-US" sz="1600" b="1" dirty="0" err="1" smtClean="0">
                <a:solidFill>
                  <a:srgbClr val="660033"/>
                </a:solidFill>
                <a:latin typeface="Times New Roman" panose="02020603050405020304" pitchFamily="18" charset="0"/>
                <a:cs typeface="Times New Roman" panose="02020603050405020304" pitchFamily="18" charset="0"/>
              </a:rPr>
              <a:t>Administra</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err="1" smtClean="0">
                <a:solidFill>
                  <a:srgbClr val="660033"/>
                </a:solidFill>
                <a:latin typeface="Times New Roman" panose="02020603050405020304" pitchFamily="18" charset="0"/>
                <a:cs typeface="Times New Roman" panose="02020603050405020304" pitchFamily="18" charset="0"/>
              </a:rPr>
              <a:t>tive</a:t>
            </a:r>
            <a:r>
              <a:rPr lang="en-US" sz="1600" b="1" dirty="0" smtClean="0">
                <a:solidFill>
                  <a:srgbClr val="660033"/>
                </a:solidFill>
                <a:latin typeface="Times New Roman" panose="02020603050405020304" pitchFamily="18" charset="0"/>
                <a:cs typeface="Times New Roman" panose="02020603050405020304" pitchFamily="18" charset="0"/>
              </a:rPr>
              <a:t> Districts (ADs) of Moscow</a:t>
            </a:r>
            <a:r>
              <a:rPr lang="en-US" dirty="0" smtClean="0">
                <a:solidFill>
                  <a:srgbClr val="660033"/>
                </a:solidFill>
              </a:rPr>
              <a:t> </a:t>
            </a:r>
            <a:r>
              <a:rPr lang="en-US" sz="1600" dirty="0"/>
              <a:t>(in </a:t>
            </a:r>
            <a:r>
              <a:rPr lang="en-US" sz="1600" dirty="0" smtClean="0"/>
              <a:t>mg/kg</a:t>
            </a:r>
            <a:r>
              <a:rPr lang="en-US" sz="1600" dirty="0"/>
              <a:t>)</a:t>
            </a:r>
            <a:endParaRPr lang="ru-RU" sz="1600" dirty="0"/>
          </a:p>
        </p:txBody>
      </p:sp>
      <p:sp>
        <p:nvSpPr>
          <p:cNvPr id="13" name="TextBox 12"/>
          <p:cNvSpPr txBox="1"/>
          <p:nvPr/>
        </p:nvSpPr>
        <p:spPr>
          <a:xfrm>
            <a:off x="669169" y="4621195"/>
            <a:ext cx="2631057" cy="307777"/>
          </a:xfrm>
          <a:prstGeom prst="rect">
            <a:avLst/>
          </a:prstGeom>
          <a:solidFill>
            <a:schemeClr val="bg1"/>
          </a:solid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Ni </a:t>
            </a:r>
            <a:r>
              <a:rPr lang="en-US" sz="1400" b="1" dirty="0">
                <a:latin typeface="Times New Roman" panose="02020603050405020304" pitchFamily="18" charset="0"/>
                <a:cs typeface="Times New Roman" panose="02020603050405020304" pitchFamily="18" charset="0"/>
              </a:rPr>
              <a:t>content in the </a:t>
            </a:r>
            <a:r>
              <a:rPr lang="en-US" sz="1400" b="1" dirty="0" smtClean="0">
                <a:latin typeface="Times New Roman" panose="02020603050405020304" pitchFamily="18" charset="0"/>
                <a:cs typeface="Times New Roman" panose="02020603050405020304" pitchFamily="18" charset="0"/>
              </a:rPr>
              <a:t>soils, </a:t>
            </a:r>
            <a:r>
              <a:rPr lang="en-US" sz="1400" dirty="0" smtClean="0"/>
              <a:t>mg/kg</a:t>
            </a:r>
            <a:endParaRPr lang="ru-RU" sz="1400" dirty="0"/>
          </a:p>
        </p:txBody>
      </p:sp>
      <p:sp>
        <p:nvSpPr>
          <p:cNvPr id="14" name="TextBox 13"/>
          <p:cNvSpPr txBox="1"/>
          <p:nvPr/>
        </p:nvSpPr>
        <p:spPr>
          <a:xfrm>
            <a:off x="1055440" y="5978158"/>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5" name="TextBox 14"/>
          <p:cNvSpPr txBox="1"/>
          <p:nvPr/>
        </p:nvSpPr>
        <p:spPr>
          <a:xfrm>
            <a:off x="2860280" y="1999944"/>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6" name="TextBox 15"/>
          <p:cNvSpPr txBox="1"/>
          <p:nvPr/>
        </p:nvSpPr>
        <p:spPr>
          <a:xfrm>
            <a:off x="10350928" y="3548233"/>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7" name="TextBox 16"/>
          <p:cNvSpPr txBox="1"/>
          <p:nvPr/>
        </p:nvSpPr>
        <p:spPr>
          <a:xfrm>
            <a:off x="6811220" y="3582737"/>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8" name="TextBox 17"/>
          <p:cNvSpPr txBox="1"/>
          <p:nvPr/>
        </p:nvSpPr>
        <p:spPr>
          <a:xfrm>
            <a:off x="10807662" y="2631059"/>
            <a:ext cx="1263141" cy="1169551"/>
          </a:xfrm>
          <a:prstGeom prst="rect">
            <a:avLst/>
          </a:prstGeom>
          <a:noFill/>
        </p:spPr>
        <p:txBody>
          <a:bodyPr wrap="square" rtlCol="0">
            <a:spAutoFit/>
          </a:bodyPr>
          <a:lstStyle/>
          <a:p>
            <a:r>
              <a:rPr lang="en-US" sz="1400" dirty="0"/>
              <a:t>The </a:t>
            </a:r>
            <a:r>
              <a:rPr lang="en-US" sz="1400" dirty="0" smtClean="0"/>
              <a:t>values </a:t>
            </a:r>
            <a:r>
              <a:rPr lang="en-US" sz="1400" dirty="0"/>
              <a:t>on the map are local anomalies of </a:t>
            </a:r>
            <a:r>
              <a:rPr lang="en-US" sz="1400" dirty="0" smtClean="0"/>
              <a:t>Ni</a:t>
            </a:r>
            <a:endParaRPr lang="ru-RU" sz="1400" dirty="0"/>
          </a:p>
        </p:txBody>
      </p:sp>
      <p:sp>
        <p:nvSpPr>
          <p:cNvPr id="19" name="TextBox 18"/>
          <p:cNvSpPr txBox="1"/>
          <p:nvPr/>
        </p:nvSpPr>
        <p:spPr>
          <a:xfrm>
            <a:off x="3985405" y="6524056"/>
            <a:ext cx="5667554"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N-Eastern  Eastern  S-Eastern Southern  S-Western Western N-Western  City </a:t>
            </a:r>
            <a:endParaRPr lang="ru-RU" sz="1100" b="1" dirty="0">
              <a:latin typeface="Arial Narrow" panose="020B0606020202030204" pitchFamily="34" charset="0"/>
            </a:endParaRPr>
          </a:p>
        </p:txBody>
      </p:sp>
    </p:spTree>
    <p:extLst>
      <p:ext uri="{BB962C8B-B14F-4D97-AF65-F5344CB8AC3E}">
        <p14:creationId xmlns:p14="http://schemas.microsoft.com/office/powerpoint/2010/main" val="11742557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descr="C:\ANZHELA\MAPS\мои карты_новое\Mn 2016 1.jpg"/>
          <p:cNvPicPr/>
          <p:nvPr/>
        </p:nvPicPr>
        <p:blipFill rotWithShape="1">
          <a:blip r:embed="rId2" cstate="print">
            <a:extLst>
              <a:ext uri="{28A0092B-C50C-407E-A947-70E740481C1C}">
                <a14:useLocalDpi xmlns:a14="http://schemas.microsoft.com/office/drawing/2010/main" val="0"/>
              </a:ext>
            </a:extLst>
          </a:blip>
          <a:srcRect l="42105" t="77198" r="11579"/>
          <a:stretch/>
        </p:blipFill>
        <p:spPr bwMode="auto">
          <a:xfrm>
            <a:off x="669169" y="4726353"/>
            <a:ext cx="2291794" cy="1614062"/>
          </a:xfrm>
          <a:prstGeom prst="rect">
            <a:avLst/>
          </a:prstGeom>
          <a:noFill/>
          <a:ln>
            <a:noFill/>
          </a:ln>
          <a:extLst>
            <a:ext uri="{53640926-AAD7-44D8-BBD7-CCE9431645EC}">
              <a14:shadowObscured xmlns:a14="http://schemas.microsoft.com/office/drawing/2010/main"/>
            </a:ext>
          </a:extLst>
        </p:spPr>
      </p:pic>
      <p:pic>
        <p:nvPicPr>
          <p:cNvPr id="21" name="Рисунок 20" descr="C:\ANZHELA\MAPS\мои карты_новое\Mn 2016 1.jpg"/>
          <p:cNvPicPr/>
          <p:nvPr/>
        </p:nvPicPr>
        <p:blipFill rotWithShape="1">
          <a:blip r:embed="rId2" cstate="print">
            <a:extLst>
              <a:ext uri="{28A0092B-C50C-407E-A947-70E740481C1C}">
                <a14:useLocalDpi xmlns:a14="http://schemas.microsoft.com/office/drawing/2010/main" val="0"/>
              </a:ext>
            </a:extLst>
          </a:blip>
          <a:srcRect b="23274"/>
          <a:stretch/>
        </p:blipFill>
        <p:spPr bwMode="auto">
          <a:xfrm>
            <a:off x="6955468" y="1443632"/>
            <a:ext cx="2826856" cy="2998990"/>
          </a:xfrm>
          <a:prstGeom prst="rect">
            <a:avLst/>
          </a:prstGeom>
          <a:noFill/>
          <a:ln>
            <a:noFill/>
          </a:ln>
        </p:spPr>
      </p:pic>
      <p:pic>
        <p:nvPicPr>
          <p:cNvPr id="20" name="Рисунок 19" descr="C:\ANZHELA\MAPS\мои карты_новое\Mn 2012 1.jpg"/>
          <p:cNvPicPr/>
          <p:nvPr/>
        </p:nvPicPr>
        <p:blipFill rotWithShape="1">
          <a:blip r:embed="rId3" cstate="print">
            <a:extLst>
              <a:ext uri="{28A0092B-C50C-407E-A947-70E740481C1C}">
                <a14:useLocalDpi xmlns:a14="http://schemas.microsoft.com/office/drawing/2010/main" val="0"/>
              </a:ext>
            </a:extLst>
          </a:blip>
          <a:srcRect b="22870"/>
          <a:stretch/>
        </p:blipFill>
        <p:spPr bwMode="auto">
          <a:xfrm>
            <a:off x="3559313" y="1421310"/>
            <a:ext cx="2874427" cy="3021312"/>
          </a:xfrm>
          <a:prstGeom prst="rect">
            <a:avLst/>
          </a:prstGeom>
          <a:noFill/>
          <a:ln>
            <a:noFill/>
          </a:ln>
        </p:spPr>
      </p:pic>
      <p:pic>
        <p:nvPicPr>
          <p:cNvPr id="19" name="Рисунок 18"/>
          <p:cNvPicPr/>
          <p:nvPr/>
        </p:nvPicPr>
        <p:blipFill>
          <a:blip r:embed="rId4"/>
          <a:stretch>
            <a:fillRect/>
          </a:stretch>
        </p:blipFill>
        <p:spPr>
          <a:xfrm>
            <a:off x="3861223" y="4629822"/>
            <a:ext cx="5809481" cy="2219552"/>
          </a:xfrm>
          <a:prstGeom prst="rect">
            <a:avLst/>
          </a:prstGeom>
        </p:spPr>
      </p:pic>
      <p:sp>
        <p:nvSpPr>
          <p:cNvPr id="5" name="Прямоугольник 4"/>
          <p:cNvSpPr/>
          <p:nvPr/>
        </p:nvSpPr>
        <p:spPr>
          <a:xfrm>
            <a:off x="441035" y="76237"/>
            <a:ext cx="11734966" cy="1025474"/>
          </a:xfrm>
          <a:prstGeom prst="rect">
            <a:avLst/>
          </a:prstGeom>
        </p:spPr>
        <p:txBody>
          <a:bodyPr wrap="square">
            <a:spAutoFit/>
          </a:bodyPr>
          <a:lstStyle/>
          <a:p>
            <a:pPr marL="457200" indent="-457200" algn="just">
              <a:lnSpc>
                <a:spcPct val="107000"/>
              </a:lnSpc>
              <a:spcBef>
                <a:spcPts val="600"/>
              </a:spcBef>
              <a:spcAft>
                <a:spcPts val="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DISCUSSION</a:t>
            </a:r>
            <a:endPar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n-US" sz="2400" dirty="0" smtClean="0"/>
              <a:t>	</a:t>
            </a:r>
            <a:r>
              <a:rPr lang="en-US" sz="2400" b="1" dirty="0" smtClean="0"/>
              <a:t>Dynamics </a:t>
            </a:r>
            <a:r>
              <a:rPr lang="en-US" sz="2400" b="1" dirty="0"/>
              <a:t>of the content of </a:t>
            </a:r>
            <a:r>
              <a:rPr lang="en-US" sz="2400" b="1" dirty="0" err="1" smtClean="0"/>
              <a:t>Mn</a:t>
            </a:r>
            <a:r>
              <a:rPr lang="en-US" sz="2400" b="1" dirty="0" smtClean="0"/>
              <a:t> </a:t>
            </a:r>
            <a:r>
              <a:rPr lang="en-US" sz="2400" b="1" dirty="0" smtClean="0"/>
              <a:t>(</a:t>
            </a:r>
            <a:r>
              <a:rPr lang="en-US" sz="2400" b="1" dirty="0" smtClean="0">
                <a:solidFill>
                  <a:srgbClr val="800000"/>
                </a:solidFill>
              </a:rPr>
              <a:t>III </a:t>
            </a:r>
            <a:r>
              <a:rPr lang="en-US" sz="2400" b="1" dirty="0">
                <a:solidFill>
                  <a:srgbClr val="800000"/>
                </a:solidFill>
              </a:rPr>
              <a:t>class of </a:t>
            </a:r>
            <a:r>
              <a:rPr lang="en-US" sz="2400" b="1" dirty="0" smtClean="0">
                <a:solidFill>
                  <a:srgbClr val="800000"/>
                </a:solidFill>
              </a:rPr>
              <a:t>hazard) </a:t>
            </a:r>
            <a:r>
              <a:rPr lang="en-US" sz="2400" b="1" dirty="0" smtClean="0"/>
              <a:t>in </a:t>
            </a:r>
            <a:r>
              <a:rPr lang="en-US" sz="2400" b="1" dirty="0"/>
              <a:t>the soils of </a:t>
            </a:r>
            <a:r>
              <a:rPr lang="en-US" sz="2400" b="1" dirty="0" smtClean="0"/>
              <a:t>Moscow</a:t>
            </a: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p:cNvSpPr txBox="1"/>
          <p:nvPr/>
        </p:nvSpPr>
        <p:spPr>
          <a:xfrm>
            <a:off x="1405224" y="1088574"/>
            <a:ext cx="8559615" cy="461665"/>
          </a:xfrm>
          <a:prstGeom prst="rect">
            <a:avLst/>
          </a:prstGeom>
          <a:noFill/>
        </p:spPr>
        <p:txBody>
          <a:bodyPr wrap="square" rtlCol="0">
            <a:spAutoFit/>
          </a:bodyPr>
          <a:lstStyle/>
          <a:p>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
        <p:nvSpPr>
          <p:cNvPr id="7" name="Прямоугольник 6"/>
          <p:cNvSpPr/>
          <p:nvPr/>
        </p:nvSpPr>
        <p:spPr>
          <a:xfrm>
            <a:off x="9815559" y="4526298"/>
            <a:ext cx="2286492" cy="400110"/>
          </a:xfrm>
          <a:prstGeom prst="rect">
            <a:avLst/>
          </a:prstGeom>
          <a:solidFill>
            <a:schemeClr val="accent4">
              <a:lumMod val="40000"/>
              <a:lumOff val="60000"/>
            </a:schemeClr>
          </a:solidFill>
          <a:ln>
            <a:solidFill>
              <a:schemeClr val="tx1"/>
            </a:solidFill>
          </a:ln>
        </p:spPr>
        <p:txBody>
          <a:bodyPr wrap="square">
            <a:spAutoFit/>
          </a:bodyPr>
          <a:lstStyle/>
          <a:p>
            <a:pPr algn="ctr">
              <a:spcAft>
                <a:spcPts val="0"/>
              </a:spcAft>
            </a:pP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MPC</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1500</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mg</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kg</a:t>
            </a:r>
            <a:endParaRPr lang="ru-RU" sz="1400" dirty="0">
              <a:effectLst/>
              <a:latin typeface="Times New Roman" panose="02020603050405020304" pitchFamily="18" charset="0"/>
              <a:ea typeface="Times New Roman" panose="02020603050405020304" pitchFamily="18" charset="0"/>
            </a:endParaRPr>
          </a:p>
        </p:txBody>
      </p:sp>
      <p:pic>
        <p:nvPicPr>
          <p:cNvPr id="9" name="Рисунок 8"/>
          <p:cNvPicPr/>
          <p:nvPr/>
        </p:nvPicPr>
        <p:blipFill rotWithShape="1">
          <a:blip r:embed="rId5" cstate="print">
            <a:extLst>
              <a:ext uri="{28A0092B-C50C-407E-A947-70E740481C1C}">
                <a14:useLocalDpi xmlns:a14="http://schemas.microsoft.com/office/drawing/2010/main" val="0"/>
              </a:ext>
            </a:extLst>
          </a:blip>
          <a:srcRect l="9490" t="72788" r="56004" b="20909"/>
          <a:stretch/>
        </p:blipFill>
        <p:spPr bwMode="auto">
          <a:xfrm>
            <a:off x="5086837" y="3848806"/>
            <a:ext cx="1035050" cy="267335"/>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9722461" y="5339116"/>
            <a:ext cx="2453539" cy="1354217"/>
          </a:xfrm>
          <a:prstGeom prst="rect">
            <a:avLst/>
          </a:prstGeom>
          <a:noFill/>
        </p:spPr>
        <p:txBody>
          <a:bodyPr wrap="square" rtlCol="0">
            <a:spAutoFit/>
          </a:bodyPr>
          <a:lstStyle/>
          <a:p>
            <a:r>
              <a:rPr lang="en-US" sz="1600" b="1" dirty="0" smtClean="0">
                <a:solidFill>
                  <a:srgbClr val="660033"/>
                </a:solidFill>
                <a:latin typeface="Times New Roman" panose="02020603050405020304" pitchFamily="18" charset="0"/>
                <a:cs typeface="Times New Roman" panose="02020603050405020304" pitchFamily="18" charset="0"/>
              </a:rPr>
              <a:t>Spatial-temporal </a:t>
            </a:r>
            <a:r>
              <a:rPr lang="en-US" sz="1600" b="1" dirty="0">
                <a:solidFill>
                  <a:srgbClr val="660033"/>
                </a:solidFill>
                <a:latin typeface="Times New Roman" panose="02020603050405020304" pitchFamily="18" charset="0"/>
                <a:cs typeface="Times New Roman" panose="02020603050405020304" pitchFamily="18" charset="0"/>
              </a:rPr>
              <a:t>changes in the </a:t>
            </a:r>
            <a:r>
              <a:rPr lang="en-US" sz="1600" b="1" dirty="0" smtClean="0">
                <a:solidFill>
                  <a:srgbClr val="660033"/>
                </a:solidFill>
                <a:latin typeface="Times New Roman" panose="02020603050405020304" pitchFamily="18" charset="0"/>
                <a:cs typeface="Times New Roman" panose="02020603050405020304" pitchFamily="18" charset="0"/>
              </a:rPr>
              <a:t>mean </a:t>
            </a:r>
            <a:r>
              <a:rPr lang="en-US" sz="1600" b="1" dirty="0" err="1" smtClean="0">
                <a:solidFill>
                  <a:srgbClr val="660033"/>
                </a:solidFill>
                <a:latin typeface="Times New Roman" panose="02020603050405020304" pitchFamily="18" charset="0"/>
                <a:cs typeface="Times New Roman" panose="02020603050405020304" pitchFamily="18" charset="0"/>
              </a:rPr>
              <a:t>Mn</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a:solidFill>
                  <a:srgbClr val="660033"/>
                </a:solidFill>
                <a:latin typeface="Times New Roman" panose="02020603050405020304" pitchFamily="18" charset="0"/>
                <a:cs typeface="Times New Roman" panose="02020603050405020304" pitchFamily="18" charset="0"/>
              </a:rPr>
              <a:t>content in the </a:t>
            </a:r>
            <a:r>
              <a:rPr lang="en-US" sz="1600" b="1" dirty="0" smtClean="0">
                <a:solidFill>
                  <a:srgbClr val="660033"/>
                </a:solidFill>
                <a:latin typeface="Times New Roman" panose="02020603050405020304" pitchFamily="18" charset="0"/>
                <a:cs typeface="Times New Roman" panose="02020603050405020304" pitchFamily="18" charset="0"/>
              </a:rPr>
              <a:t>soils </a:t>
            </a:r>
            <a:r>
              <a:rPr lang="en-US" sz="1600" b="1" dirty="0">
                <a:solidFill>
                  <a:srgbClr val="660033"/>
                </a:solidFill>
                <a:latin typeface="Times New Roman" panose="02020603050405020304" pitchFamily="18" charset="0"/>
                <a:cs typeface="Times New Roman" panose="02020603050405020304" pitchFamily="18" charset="0"/>
              </a:rPr>
              <a:t>of </a:t>
            </a:r>
            <a:r>
              <a:rPr lang="en-US" sz="1600" b="1" dirty="0" err="1" smtClean="0">
                <a:solidFill>
                  <a:srgbClr val="660033"/>
                </a:solidFill>
                <a:latin typeface="Times New Roman" panose="02020603050405020304" pitchFamily="18" charset="0"/>
                <a:cs typeface="Times New Roman" panose="02020603050405020304" pitchFamily="18" charset="0"/>
              </a:rPr>
              <a:t>Administra</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err="1" smtClean="0">
                <a:solidFill>
                  <a:srgbClr val="660033"/>
                </a:solidFill>
                <a:latin typeface="Times New Roman" panose="02020603050405020304" pitchFamily="18" charset="0"/>
                <a:cs typeface="Times New Roman" panose="02020603050405020304" pitchFamily="18" charset="0"/>
              </a:rPr>
              <a:t>tive</a:t>
            </a:r>
            <a:r>
              <a:rPr lang="en-US" sz="1600" b="1" dirty="0" smtClean="0">
                <a:solidFill>
                  <a:srgbClr val="660033"/>
                </a:solidFill>
                <a:latin typeface="Times New Roman" panose="02020603050405020304" pitchFamily="18" charset="0"/>
                <a:cs typeface="Times New Roman" panose="02020603050405020304" pitchFamily="18" charset="0"/>
              </a:rPr>
              <a:t> Districts (ADs) of Moscow</a:t>
            </a:r>
            <a:r>
              <a:rPr lang="en-US" dirty="0" smtClean="0">
                <a:solidFill>
                  <a:srgbClr val="660033"/>
                </a:solidFill>
              </a:rPr>
              <a:t> </a:t>
            </a:r>
            <a:r>
              <a:rPr lang="en-US" sz="1600" dirty="0"/>
              <a:t>(in </a:t>
            </a:r>
            <a:r>
              <a:rPr lang="en-US" sz="1600" dirty="0" smtClean="0"/>
              <a:t>mg/kg</a:t>
            </a:r>
            <a:r>
              <a:rPr lang="en-US" sz="1600" dirty="0"/>
              <a:t>)</a:t>
            </a:r>
            <a:endParaRPr lang="ru-RU" sz="1600" dirty="0"/>
          </a:p>
        </p:txBody>
      </p:sp>
      <p:sp>
        <p:nvSpPr>
          <p:cNvPr id="12" name="TextBox 11"/>
          <p:cNvSpPr txBox="1"/>
          <p:nvPr/>
        </p:nvSpPr>
        <p:spPr>
          <a:xfrm>
            <a:off x="669169" y="4629821"/>
            <a:ext cx="2631057" cy="307777"/>
          </a:xfrm>
          <a:prstGeom prst="rect">
            <a:avLst/>
          </a:prstGeom>
          <a:solidFill>
            <a:schemeClr val="bg1"/>
          </a:solidFill>
        </p:spPr>
        <p:txBody>
          <a:bodyPr wrap="square" rtlCol="0">
            <a:spAutoFit/>
          </a:bodyPr>
          <a:lstStyle/>
          <a:p>
            <a:r>
              <a:rPr lang="en-US" sz="1400" b="1" dirty="0" err="1" smtClean="0">
                <a:latin typeface="Times New Roman" panose="02020603050405020304" pitchFamily="18" charset="0"/>
                <a:cs typeface="Times New Roman" panose="02020603050405020304" pitchFamily="18" charset="0"/>
              </a:rPr>
              <a:t>Mn</a:t>
            </a:r>
            <a:r>
              <a:rPr lang="en-US" sz="1400" b="1" dirty="0" smtClean="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content in the </a:t>
            </a:r>
            <a:r>
              <a:rPr lang="en-US" sz="1400" b="1" dirty="0" smtClean="0">
                <a:latin typeface="Times New Roman" panose="02020603050405020304" pitchFamily="18" charset="0"/>
                <a:cs typeface="Times New Roman" panose="02020603050405020304" pitchFamily="18" charset="0"/>
              </a:rPr>
              <a:t>soils, </a:t>
            </a:r>
            <a:r>
              <a:rPr lang="en-US" sz="1400" dirty="0" smtClean="0"/>
              <a:t>mg/kg</a:t>
            </a:r>
            <a:endParaRPr lang="ru-RU" sz="1400" dirty="0"/>
          </a:p>
        </p:txBody>
      </p:sp>
      <p:sp>
        <p:nvSpPr>
          <p:cNvPr id="13" name="TextBox 12"/>
          <p:cNvSpPr txBox="1"/>
          <p:nvPr/>
        </p:nvSpPr>
        <p:spPr>
          <a:xfrm>
            <a:off x="1055440" y="5978158"/>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5" name="TextBox 14"/>
          <p:cNvSpPr txBox="1"/>
          <p:nvPr/>
        </p:nvSpPr>
        <p:spPr>
          <a:xfrm>
            <a:off x="7650857" y="3559766"/>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6" name="TextBox 15"/>
          <p:cNvSpPr txBox="1"/>
          <p:nvPr/>
        </p:nvSpPr>
        <p:spPr>
          <a:xfrm>
            <a:off x="5473684" y="1820177"/>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7" name="TextBox 16"/>
          <p:cNvSpPr txBox="1"/>
          <p:nvPr/>
        </p:nvSpPr>
        <p:spPr>
          <a:xfrm>
            <a:off x="2101539" y="2931966"/>
            <a:ext cx="1759684" cy="738664"/>
          </a:xfrm>
          <a:prstGeom prst="rect">
            <a:avLst/>
          </a:prstGeom>
          <a:noFill/>
        </p:spPr>
        <p:txBody>
          <a:bodyPr wrap="square" rtlCol="0">
            <a:spAutoFit/>
          </a:bodyPr>
          <a:lstStyle/>
          <a:p>
            <a:r>
              <a:rPr lang="en-US" sz="1400" dirty="0"/>
              <a:t>The </a:t>
            </a:r>
            <a:r>
              <a:rPr lang="en-US" sz="1400" dirty="0" smtClean="0"/>
              <a:t>values </a:t>
            </a:r>
            <a:r>
              <a:rPr lang="en-US" sz="1400" dirty="0"/>
              <a:t>on the map are local anomalies of </a:t>
            </a:r>
            <a:r>
              <a:rPr lang="en-US" sz="1400" dirty="0" err="1" smtClean="0"/>
              <a:t>Mn</a:t>
            </a:r>
            <a:endParaRPr lang="ru-RU" sz="1400" dirty="0"/>
          </a:p>
        </p:txBody>
      </p:sp>
      <p:sp>
        <p:nvSpPr>
          <p:cNvPr id="18" name="TextBox 17"/>
          <p:cNvSpPr txBox="1"/>
          <p:nvPr/>
        </p:nvSpPr>
        <p:spPr>
          <a:xfrm>
            <a:off x="3985405" y="6524056"/>
            <a:ext cx="5667554"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N-Eastern  Eastern  S-Eastern Southern  S-Western Western N-Western City </a:t>
            </a:r>
            <a:endParaRPr lang="ru-RU" sz="1100" b="1" dirty="0">
              <a:latin typeface="Arial Narrow" panose="020B0606020202030204" pitchFamily="34" charset="0"/>
            </a:endParaRPr>
          </a:p>
        </p:txBody>
      </p:sp>
    </p:spTree>
    <p:extLst>
      <p:ext uri="{BB962C8B-B14F-4D97-AF65-F5344CB8AC3E}">
        <p14:creationId xmlns:p14="http://schemas.microsoft.com/office/powerpoint/2010/main" val="1407477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6013" y="146649"/>
            <a:ext cx="10912415" cy="969496"/>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DISCUSSION</a:t>
            </a:r>
            <a:endPar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smtClean="0">
                <a:latin typeface="Arial" panose="020B0604020202020204" pitchFamily="34" charset="0"/>
                <a:cs typeface="Arial" panose="020B0604020202020204" pitchFamily="34" charset="0"/>
              </a:rPr>
              <a:t>	   Long-term dynamics </a:t>
            </a:r>
            <a:r>
              <a:rPr lang="en-US" sz="2400" b="1" dirty="0">
                <a:latin typeface="Arial" panose="020B0604020202020204" pitchFamily="34" charset="0"/>
                <a:cs typeface="Arial" panose="020B0604020202020204" pitchFamily="34" charset="0"/>
              </a:rPr>
              <a:t>of total </a:t>
            </a:r>
            <a:r>
              <a:rPr lang="en-US" sz="2400" b="1" dirty="0" smtClean="0">
                <a:latin typeface="Arial" panose="020B0604020202020204" pitchFamily="34" charset="0"/>
                <a:cs typeface="Arial" panose="020B0604020202020204" pitchFamily="34" charset="0"/>
              </a:rPr>
              <a:t>pollution with PTEs in urban soils</a:t>
            </a:r>
            <a:endParaRPr lang="ru-RU" sz="2400" b="1" dirty="0">
              <a:latin typeface="Arial" panose="020B0604020202020204" pitchFamily="34" charset="0"/>
              <a:cs typeface="Arial" panose="020B0604020202020204" pitchFamily="34" charset="0"/>
            </a:endParaRPr>
          </a:p>
        </p:txBody>
      </p:sp>
      <p:pic>
        <p:nvPicPr>
          <p:cNvPr id="3" name="Рисунок 2" descr="C:\ANZHELA\MAPS\мои карты_новое\Zc\07 1.jpg"/>
          <p:cNvPicPr/>
          <p:nvPr/>
        </p:nvPicPr>
        <p:blipFill rotWithShape="1">
          <a:blip r:embed="rId2" cstate="print">
            <a:extLst>
              <a:ext uri="{28A0092B-C50C-407E-A947-70E740481C1C}">
                <a14:useLocalDpi xmlns:a14="http://schemas.microsoft.com/office/drawing/2010/main" val="0"/>
              </a:ext>
            </a:extLst>
          </a:blip>
          <a:srcRect b="14132"/>
          <a:stretch/>
        </p:blipFill>
        <p:spPr bwMode="auto">
          <a:xfrm>
            <a:off x="643327" y="1222996"/>
            <a:ext cx="3003550" cy="3645637"/>
          </a:xfrm>
          <a:prstGeom prst="rect">
            <a:avLst/>
          </a:prstGeom>
          <a:noFill/>
          <a:ln>
            <a:noFill/>
          </a:ln>
          <a:extLst>
            <a:ext uri="{53640926-AAD7-44D8-BBD7-CCE9431645EC}">
              <a14:shadowObscured xmlns:a14="http://schemas.microsoft.com/office/drawing/2010/main"/>
            </a:ext>
          </a:extLst>
        </p:spPr>
      </p:pic>
      <p:pic>
        <p:nvPicPr>
          <p:cNvPr id="4" name="Рисунок 3" descr="C:\ANZHELA\MAPS\мои карты_новое\Zc\12 1.jpg"/>
          <p:cNvPicPr/>
          <p:nvPr/>
        </p:nvPicPr>
        <p:blipFill rotWithShape="1">
          <a:blip r:embed="rId3" cstate="print">
            <a:extLst>
              <a:ext uri="{28A0092B-C50C-407E-A947-70E740481C1C}">
                <a14:useLocalDpi xmlns:a14="http://schemas.microsoft.com/office/drawing/2010/main" val="0"/>
              </a:ext>
            </a:extLst>
          </a:blip>
          <a:srcRect b="13823"/>
          <a:stretch/>
        </p:blipFill>
        <p:spPr bwMode="auto">
          <a:xfrm>
            <a:off x="4419157" y="1200652"/>
            <a:ext cx="3008630" cy="3664647"/>
          </a:xfrm>
          <a:prstGeom prst="rect">
            <a:avLst/>
          </a:prstGeom>
          <a:noFill/>
          <a:ln>
            <a:noFill/>
          </a:ln>
          <a:extLst>
            <a:ext uri="{53640926-AAD7-44D8-BBD7-CCE9431645EC}">
              <a14:shadowObscured xmlns:a14="http://schemas.microsoft.com/office/drawing/2010/main"/>
            </a:ext>
          </a:extLst>
        </p:spPr>
      </p:pic>
      <p:pic>
        <p:nvPicPr>
          <p:cNvPr id="5" name="Рисунок 4" descr="C:\ANZHELA\MAPS\мои карты_новое\Zc\16 1.jpg"/>
          <p:cNvPicPr/>
          <p:nvPr/>
        </p:nvPicPr>
        <p:blipFill rotWithShape="1">
          <a:blip r:embed="rId4" cstate="print">
            <a:extLst>
              <a:ext uri="{28A0092B-C50C-407E-A947-70E740481C1C}">
                <a14:useLocalDpi xmlns:a14="http://schemas.microsoft.com/office/drawing/2010/main" val="0"/>
              </a:ext>
            </a:extLst>
          </a:blip>
          <a:srcRect b="14400"/>
          <a:stretch/>
        </p:blipFill>
        <p:spPr bwMode="auto">
          <a:xfrm>
            <a:off x="8170431" y="1200652"/>
            <a:ext cx="3028315" cy="3664647"/>
          </a:xfrm>
          <a:prstGeom prst="rect">
            <a:avLst/>
          </a:prstGeom>
          <a:noFill/>
          <a:ln>
            <a:noFill/>
          </a:ln>
          <a:extLst>
            <a:ext uri="{53640926-AAD7-44D8-BBD7-CCE9431645EC}">
              <a14:shadowObscured xmlns:a14="http://schemas.microsoft.com/office/drawing/2010/main"/>
            </a:ext>
          </a:extLst>
        </p:spPr>
      </p:pic>
      <p:pic>
        <p:nvPicPr>
          <p:cNvPr id="7" name="Рисунок 6" descr="C:\ANZHELA\MAPS\мои карты_новое\Zc\легенда.PNG"/>
          <p:cNvPicPr/>
          <p:nvPr/>
        </p:nvPicPr>
        <p:blipFill rotWithShape="1">
          <a:blip r:embed="rId5">
            <a:extLst>
              <a:ext uri="{28A0092B-C50C-407E-A947-70E740481C1C}">
                <a14:useLocalDpi xmlns:a14="http://schemas.microsoft.com/office/drawing/2010/main" val="0"/>
              </a:ext>
            </a:extLst>
          </a:blip>
          <a:srcRect t="18017" r="6010" b="13177"/>
          <a:stretch/>
        </p:blipFill>
        <p:spPr bwMode="auto">
          <a:xfrm>
            <a:off x="8407921" y="4865299"/>
            <a:ext cx="2790825" cy="1716656"/>
          </a:xfrm>
          <a:prstGeom prst="rect">
            <a:avLst/>
          </a:prstGeom>
          <a:noFill/>
          <a:ln>
            <a:noFill/>
          </a:ln>
          <a:extLst>
            <a:ext uri="{53640926-AAD7-44D8-BBD7-CCE9431645EC}">
              <a14:shadowObscured xmlns:a14="http://schemas.microsoft.com/office/drawing/2010/main"/>
            </a:ext>
          </a:extLst>
        </p:spPr>
      </p:pic>
      <p:pic>
        <p:nvPicPr>
          <p:cNvPr id="8" name="Рисунок 7"/>
          <p:cNvPicPr/>
          <p:nvPr/>
        </p:nvPicPr>
        <p:blipFill rotWithShape="1">
          <a:blip r:embed="rId6" cstate="print">
            <a:extLst>
              <a:ext uri="{28A0092B-C50C-407E-A947-70E740481C1C}">
                <a14:useLocalDpi xmlns:a14="http://schemas.microsoft.com/office/drawing/2010/main" val="0"/>
              </a:ext>
            </a:extLst>
          </a:blip>
          <a:srcRect l="9490" t="72788" r="56004" b="20909"/>
          <a:stretch/>
        </p:blipFill>
        <p:spPr bwMode="auto">
          <a:xfrm>
            <a:off x="2240119" y="4340472"/>
            <a:ext cx="1035050" cy="267335"/>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2639131" y="1395003"/>
            <a:ext cx="8559615" cy="461665"/>
          </a:xfrm>
          <a:prstGeom prst="rect">
            <a:avLst/>
          </a:prstGeom>
          <a:noFill/>
        </p:spPr>
        <p:txBody>
          <a:bodyPr wrap="square" rtlCol="0">
            <a:spAutoFit/>
          </a:bodyPr>
          <a:lstStyle/>
          <a:p>
            <a:r>
              <a:rPr lang="ru-RU" sz="2400" b="1" i="1" dirty="0" smtClean="0">
                <a:solidFill>
                  <a:schemeClr val="tx1">
                    <a:lumMod val="65000"/>
                    <a:lumOff val="35000"/>
                  </a:schemeClr>
                </a:solidFill>
              </a:rPr>
              <a:t>2007</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
        <p:nvSpPr>
          <p:cNvPr id="10" name="TextBox 9"/>
          <p:cNvSpPr txBox="1"/>
          <p:nvPr/>
        </p:nvSpPr>
        <p:spPr>
          <a:xfrm>
            <a:off x="8751859" y="6298193"/>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1" name="TextBox 10"/>
          <p:cNvSpPr txBox="1"/>
          <p:nvPr/>
        </p:nvSpPr>
        <p:spPr>
          <a:xfrm>
            <a:off x="8488392" y="4813537"/>
            <a:ext cx="3364302" cy="276999"/>
          </a:xfrm>
          <a:prstGeom prst="rect">
            <a:avLst/>
          </a:prstGeom>
          <a:solidFill>
            <a:schemeClr val="bg1"/>
          </a:solidFill>
        </p:spPr>
        <p:txBody>
          <a:bodyPr wrap="square" rtlCol="0">
            <a:spAutoFit/>
          </a:bodyPr>
          <a:lstStyle/>
          <a:p>
            <a:r>
              <a:rPr lang="en-US" sz="1200" b="1" dirty="0">
                <a:latin typeface="Times New Roman" panose="02020603050405020304" pitchFamily="18" charset="0"/>
                <a:cs typeface="Times New Roman" panose="02020603050405020304" pitchFamily="18" charset="0"/>
              </a:rPr>
              <a:t>Categories of total soil </a:t>
            </a:r>
            <a:r>
              <a:rPr lang="en-US" sz="1200" b="1" dirty="0" smtClean="0">
                <a:latin typeface="Times New Roman" panose="02020603050405020304" pitchFamily="18" charset="0"/>
                <a:cs typeface="Times New Roman" panose="02020603050405020304" pitchFamily="18" charset="0"/>
              </a:rPr>
              <a:t>pollution</a:t>
            </a:r>
            <a:r>
              <a:rPr lang="ru-RU" sz="1200" b="1" dirty="0" smtClean="0">
                <a:latin typeface="Times New Roman" panose="02020603050405020304" pitchFamily="18" charset="0"/>
                <a:cs typeface="Times New Roman" panose="02020603050405020304" pitchFamily="18" charset="0"/>
              </a:rPr>
              <a:t> </a:t>
            </a:r>
            <a:r>
              <a:rPr lang="en-US" sz="1200" b="1" dirty="0" err="1" smtClean="0">
                <a:latin typeface="Times New Roman" panose="02020603050405020304" pitchFamily="18" charset="0"/>
                <a:cs typeface="Times New Roman" panose="02020603050405020304" pitchFamily="18" charset="0"/>
              </a:rPr>
              <a:t>Zc</a:t>
            </a:r>
            <a:endParaRPr lang="ru-RU" sz="12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839200" y="5090536"/>
            <a:ext cx="1656271" cy="1292662"/>
          </a:xfrm>
          <a:prstGeom prst="rect">
            <a:avLst/>
          </a:prstGeom>
          <a:solidFill>
            <a:schemeClr val="bg1"/>
          </a:solidFill>
        </p:spPr>
        <p:txBody>
          <a:bodyPr wrap="square" rtlCol="0">
            <a:spAutoFit/>
          </a:bodyPr>
          <a:lstStyle/>
          <a:p>
            <a:r>
              <a:rPr lang="en-US" sz="1300" b="1" dirty="0">
                <a:latin typeface="Times New Roman" panose="02020603050405020304" pitchFamily="18" charset="0"/>
                <a:cs typeface="Times New Roman" panose="02020603050405020304" pitchFamily="18" charset="0"/>
              </a:rPr>
              <a:t>&lt;8 </a:t>
            </a:r>
            <a:r>
              <a:rPr lang="ru-RU" sz="1300" b="1" dirty="0" smtClean="0">
                <a:latin typeface="Times New Roman" panose="02020603050405020304" pitchFamily="18" charset="0"/>
                <a:cs typeface="Times New Roman" panose="02020603050405020304" pitchFamily="18" charset="0"/>
              </a:rPr>
              <a:t> </a:t>
            </a:r>
            <a:r>
              <a:rPr lang="en-US" sz="1300" b="1" dirty="0" smtClean="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clean</a:t>
            </a:r>
            <a:br>
              <a:rPr lang="en-US" sz="1300" b="1" dirty="0">
                <a:latin typeface="Times New Roman" panose="02020603050405020304" pitchFamily="18" charset="0"/>
                <a:cs typeface="Times New Roman" panose="02020603050405020304" pitchFamily="18" charset="0"/>
              </a:rPr>
            </a:br>
            <a:r>
              <a:rPr lang="en-US" sz="1300" b="1" dirty="0">
                <a:latin typeface="Times New Roman" panose="02020603050405020304" pitchFamily="18" charset="0"/>
                <a:cs typeface="Times New Roman" panose="02020603050405020304" pitchFamily="18" charset="0"/>
              </a:rPr>
              <a:t>8-16 low</a:t>
            </a:r>
            <a:br>
              <a:rPr lang="en-US" sz="1300" b="1" dirty="0">
                <a:latin typeface="Times New Roman" panose="02020603050405020304" pitchFamily="18" charset="0"/>
                <a:cs typeface="Times New Roman" panose="02020603050405020304" pitchFamily="18" charset="0"/>
              </a:rPr>
            </a:br>
            <a:r>
              <a:rPr lang="en-US" sz="1300" b="1" dirty="0">
                <a:latin typeface="Times New Roman" panose="02020603050405020304" pitchFamily="18" charset="0"/>
                <a:cs typeface="Times New Roman" panose="02020603050405020304" pitchFamily="18" charset="0"/>
              </a:rPr>
              <a:t>16-32 average</a:t>
            </a:r>
            <a:br>
              <a:rPr lang="en-US" sz="1300" b="1" dirty="0">
                <a:latin typeface="Times New Roman" panose="02020603050405020304" pitchFamily="18" charset="0"/>
                <a:cs typeface="Times New Roman" panose="02020603050405020304" pitchFamily="18" charset="0"/>
              </a:rPr>
            </a:br>
            <a:r>
              <a:rPr lang="en-US" sz="1300" b="1" dirty="0">
                <a:latin typeface="Times New Roman" panose="02020603050405020304" pitchFamily="18" charset="0"/>
                <a:cs typeface="Times New Roman" panose="02020603050405020304" pitchFamily="18" charset="0"/>
              </a:rPr>
              <a:t>32-64 high</a:t>
            </a:r>
            <a:br>
              <a:rPr lang="en-US" sz="1300" b="1" dirty="0">
                <a:latin typeface="Times New Roman" panose="02020603050405020304" pitchFamily="18" charset="0"/>
                <a:cs typeface="Times New Roman" panose="02020603050405020304" pitchFamily="18" charset="0"/>
              </a:rPr>
            </a:br>
            <a:r>
              <a:rPr lang="en-US" sz="1300" b="1" dirty="0">
                <a:latin typeface="Times New Roman" panose="02020603050405020304" pitchFamily="18" charset="0"/>
                <a:cs typeface="Times New Roman" panose="02020603050405020304" pitchFamily="18" charset="0"/>
              </a:rPr>
              <a:t>64-128 very high</a:t>
            </a:r>
            <a:br>
              <a:rPr lang="en-US" sz="1300" b="1" dirty="0">
                <a:latin typeface="Times New Roman" panose="02020603050405020304" pitchFamily="18" charset="0"/>
                <a:cs typeface="Times New Roman" panose="02020603050405020304" pitchFamily="18" charset="0"/>
              </a:rPr>
            </a:br>
            <a:r>
              <a:rPr lang="en-US" sz="1300" b="1" dirty="0">
                <a:latin typeface="Times New Roman" panose="02020603050405020304" pitchFamily="18" charset="0"/>
                <a:cs typeface="Times New Roman" panose="02020603050405020304" pitchFamily="18" charset="0"/>
              </a:rPr>
              <a:t>&gt; 128 maximum</a:t>
            </a:r>
            <a:endParaRPr lang="ru-RU"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880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970" y="172529"/>
            <a:ext cx="10912415" cy="969496"/>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DISCUSSION</a:t>
            </a:r>
            <a:endPar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smtClean="0">
                <a:latin typeface="Arial" panose="020B0604020202020204" pitchFamily="34" charset="0"/>
                <a:cs typeface="Arial" panose="020B0604020202020204" pitchFamily="34" charset="0"/>
              </a:rPr>
              <a:t>	   Long-term dynamics </a:t>
            </a:r>
            <a:r>
              <a:rPr lang="en-US" sz="2400" b="1" dirty="0">
                <a:latin typeface="Arial" panose="020B0604020202020204" pitchFamily="34" charset="0"/>
                <a:cs typeface="Arial" panose="020B0604020202020204" pitchFamily="34" charset="0"/>
              </a:rPr>
              <a:t>of total </a:t>
            </a:r>
            <a:r>
              <a:rPr lang="en-US" sz="2400" b="1" dirty="0" smtClean="0">
                <a:latin typeface="Arial" panose="020B0604020202020204" pitchFamily="34" charset="0"/>
                <a:cs typeface="Arial" panose="020B0604020202020204" pitchFamily="34" charset="0"/>
              </a:rPr>
              <a:t>pollution with PTEs in urban soils</a:t>
            </a:r>
            <a:endParaRPr lang="ru-RU" sz="2400" b="1" dirty="0">
              <a:latin typeface="Arial" panose="020B0604020202020204" pitchFamily="34" charset="0"/>
              <a:cs typeface="Arial" panose="020B0604020202020204" pitchFamily="34" charset="0"/>
            </a:endParaRPr>
          </a:p>
        </p:txBody>
      </p:sp>
      <p:pic>
        <p:nvPicPr>
          <p:cNvPr id="3" name="Рисунок 2"/>
          <p:cNvPicPr/>
          <p:nvPr/>
        </p:nvPicPr>
        <p:blipFill>
          <a:blip r:embed="rId2"/>
          <a:stretch>
            <a:fillRect/>
          </a:stretch>
        </p:blipFill>
        <p:spPr>
          <a:xfrm>
            <a:off x="234075" y="3714659"/>
            <a:ext cx="6563540" cy="2617129"/>
          </a:xfrm>
          <a:prstGeom prst="rect">
            <a:avLst/>
          </a:prstGeom>
        </p:spPr>
      </p:pic>
      <p:pic>
        <p:nvPicPr>
          <p:cNvPr id="3078" name="Рисунок 9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6271" y="4630647"/>
            <a:ext cx="1838325" cy="1590675"/>
          </a:xfrm>
          <a:prstGeom prst="rect">
            <a:avLst/>
          </a:prstGeom>
          <a:noFill/>
          <a:extLst>
            <a:ext uri="{909E8E84-426E-40DD-AFC4-6F175D3DCCD1}">
              <a14:hiddenFill xmlns:a14="http://schemas.microsoft.com/office/drawing/2010/main">
                <a:solidFill>
                  <a:srgbClr val="FFFFFF"/>
                </a:solidFill>
              </a14:hiddenFill>
            </a:ext>
          </a:extLst>
        </p:spPr>
      </p:pic>
      <p:sp>
        <p:nvSpPr>
          <p:cNvPr id="13" name="Надпись 91"/>
          <p:cNvSpPr txBox="1"/>
          <p:nvPr/>
        </p:nvSpPr>
        <p:spPr>
          <a:xfrm>
            <a:off x="7659108" y="4105258"/>
            <a:ext cx="3608137" cy="54412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Aft>
                <a:spcPts val="0"/>
              </a:spcAft>
            </a:pPr>
            <a:r>
              <a:rPr lang="en-US" sz="1300" b="1" i="1" dirty="0" smtClean="0">
                <a:effectLst/>
                <a:latin typeface="Calibri"/>
                <a:ea typeface="Calibri"/>
                <a:cs typeface="Times New Roman"/>
              </a:rPr>
              <a:t>2007                                                                </a:t>
            </a:r>
            <a:r>
              <a:rPr lang="ru-RU" sz="1300" b="1" i="1" dirty="0" smtClean="0">
                <a:effectLst/>
                <a:latin typeface="Calibri"/>
                <a:ea typeface="Calibri"/>
                <a:cs typeface="Times New Roman"/>
              </a:rPr>
              <a:t>20</a:t>
            </a:r>
            <a:r>
              <a:rPr lang="en-US" sz="1300" b="1" i="1" dirty="0" smtClean="0">
                <a:effectLst/>
                <a:latin typeface="Calibri"/>
                <a:ea typeface="Calibri"/>
                <a:cs typeface="Times New Roman"/>
              </a:rPr>
              <a:t>15</a:t>
            </a:r>
            <a:r>
              <a:rPr lang="ru-RU" sz="1300" b="1" i="1" dirty="0" smtClean="0">
                <a:effectLst/>
                <a:latin typeface="Calibri"/>
                <a:ea typeface="Calibri"/>
                <a:cs typeface="Times New Roman"/>
              </a:rPr>
              <a:t> </a:t>
            </a:r>
            <a:endParaRPr lang="ru-RU" sz="1100" dirty="0">
              <a:effectLst/>
              <a:latin typeface="Calibri"/>
              <a:ea typeface="Calibri"/>
              <a:cs typeface="Times New Roman"/>
            </a:endParaRPr>
          </a:p>
        </p:txBody>
      </p:sp>
      <p:pic>
        <p:nvPicPr>
          <p:cNvPr id="14" name="Рисунок 13"/>
          <p:cNvPicPr/>
          <p:nvPr/>
        </p:nvPicPr>
        <p:blipFill>
          <a:blip r:embed="rId4"/>
          <a:stretch>
            <a:fillRect/>
          </a:stretch>
        </p:blipFill>
        <p:spPr>
          <a:xfrm>
            <a:off x="7111969" y="2597169"/>
            <a:ext cx="1967230" cy="1591945"/>
          </a:xfrm>
          <a:prstGeom prst="rect">
            <a:avLst/>
          </a:prstGeom>
        </p:spPr>
      </p:pic>
      <p:graphicFrame>
        <p:nvGraphicFramePr>
          <p:cNvPr id="22" name="Диаграмма 21"/>
          <p:cNvGraphicFramePr>
            <a:graphicFrameLocks/>
          </p:cNvGraphicFramePr>
          <p:nvPr>
            <p:extLst>
              <p:ext uri="{D42A27DB-BD31-4B8C-83A1-F6EECF244321}">
                <p14:modId xmlns:p14="http://schemas.microsoft.com/office/powerpoint/2010/main" val="3167580565"/>
              </p:ext>
            </p:extLst>
          </p:nvPr>
        </p:nvGraphicFramePr>
        <p:xfrm>
          <a:off x="9165855" y="2406770"/>
          <a:ext cx="2893873" cy="200231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336430" y="2928342"/>
            <a:ext cx="5141344" cy="646331"/>
          </a:xfrm>
          <a:prstGeom prst="rect">
            <a:avLst/>
          </a:prstGeom>
          <a:noFill/>
        </p:spPr>
        <p:txBody>
          <a:bodyPr wrap="square" rtlCol="0">
            <a:spAutoFit/>
          </a:bodyPr>
          <a:lstStyle/>
          <a:p>
            <a:r>
              <a:rPr lang="en-US" b="1" i="1" dirty="0">
                <a:solidFill>
                  <a:srgbClr val="800000"/>
                </a:solidFill>
                <a:latin typeface="Arial" panose="020B0604020202020204" pitchFamily="34" charset="0"/>
                <a:cs typeface="Arial" panose="020B0604020202020204" pitchFamily="34" charset="0"/>
              </a:rPr>
              <a:t>Average values of the coefficient of total soil pollution </a:t>
            </a:r>
            <a:r>
              <a:rPr lang="en-US" b="1" i="1" dirty="0" err="1">
                <a:solidFill>
                  <a:srgbClr val="800000"/>
                </a:solidFill>
                <a:latin typeface="Arial" panose="020B0604020202020204" pitchFamily="34" charset="0"/>
                <a:cs typeface="Arial" panose="020B0604020202020204" pitchFamily="34" charset="0"/>
              </a:rPr>
              <a:t>Zc</a:t>
            </a:r>
            <a:r>
              <a:rPr lang="en-US" b="1" i="1" dirty="0">
                <a:solidFill>
                  <a:srgbClr val="800000"/>
                </a:solidFill>
                <a:latin typeface="Arial" panose="020B0604020202020204" pitchFamily="34" charset="0"/>
                <a:cs typeface="Arial" panose="020B0604020202020204" pitchFamily="34" charset="0"/>
              </a:rPr>
              <a:t> in different districts of the </a:t>
            </a:r>
            <a:r>
              <a:rPr lang="en-US" b="1" i="1" dirty="0" smtClean="0">
                <a:solidFill>
                  <a:srgbClr val="800000"/>
                </a:solidFill>
                <a:latin typeface="Arial" panose="020B0604020202020204" pitchFamily="34" charset="0"/>
                <a:cs typeface="Arial" panose="020B0604020202020204" pitchFamily="34" charset="0"/>
              </a:rPr>
              <a:t>city</a:t>
            </a:r>
            <a:endParaRPr lang="en-US" b="1" i="1" dirty="0">
              <a:solidFill>
                <a:srgbClr val="800000"/>
              </a:solidFill>
              <a:latin typeface="Arial" panose="020B0604020202020204" pitchFamily="34" charset="0"/>
              <a:cs typeface="Arial" panose="020B0604020202020204" pitchFamily="34" charset="0"/>
            </a:endParaRPr>
          </a:p>
        </p:txBody>
      </p:sp>
      <p:sp>
        <p:nvSpPr>
          <p:cNvPr id="24" name="TextBox 23"/>
          <p:cNvSpPr txBox="1"/>
          <p:nvPr/>
        </p:nvSpPr>
        <p:spPr>
          <a:xfrm>
            <a:off x="9656967" y="4918983"/>
            <a:ext cx="1591880" cy="1106650"/>
          </a:xfrm>
          <a:prstGeom prst="rect">
            <a:avLst/>
          </a:prstGeom>
          <a:solidFill>
            <a:schemeClr val="bg1"/>
          </a:solidFill>
        </p:spPr>
        <p:txBody>
          <a:bodyPr wrap="square" rtlCol="0">
            <a:spAutoFit/>
          </a:bodyPr>
          <a:lstStyle/>
          <a:p>
            <a:pPr>
              <a:lnSpc>
                <a:spcPct val="130000"/>
              </a:lnSpc>
            </a:pPr>
            <a:r>
              <a:rPr lang="en-US" sz="1300" b="1" dirty="0" smtClean="0">
                <a:latin typeface="Times New Roman" panose="02020603050405020304" pitchFamily="18" charset="0"/>
                <a:cs typeface="Times New Roman" panose="02020603050405020304" pitchFamily="18" charset="0"/>
              </a:rPr>
              <a:t>&lt; 16   low</a:t>
            </a:r>
            <a:r>
              <a:rPr lang="en-US" sz="1300" b="1" dirty="0">
                <a:latin typeface="Times New Roman" panose="02020603050405020304" pitchFamily="18" charset="0"/>
                <a:cs typeface="Times New Roman" panose="02020603050405020304" pitchFamily="18" charset="0"/>
              </a:rPr>
              <a:t/>
            </a:r>
            <a:br>
              <a:rPr lang="en-US" sz="1300" b="1" dirty="0">
                <a:latin typeface="Times New Roman" panose="02020603050405020304" pitchFamily="18" charset="0"/>
                <a:cs typeface="Times New Roman" panose="02020603050405020304" pitchFamily="18" charset="0"/>
              </a:rPr>
            </a:br>
            <a:r>
              <a:rPr lang="en-US" sz="1300" b="1" dirty="0" smtClean="0">
                <a:latin typeface="Times New Roman" panose="02020603050405020304" pitchFamily="18" charset="0"/>
                <a:cs typeface="Times New Roman" panose="02020603050405020304" pitchFamily="18" charset="0"/>
              </a:rPr>
              <a:t>16-32 </a:t>
            </a:r>
            <a:r>
              <a:rPr lang="en-US" sz="1300" b="1" dirty="0">
                <a:latin typeface="Times New Roman" panose="02020603050405020304" pitchFamily="18" charset="0"/>
                <a:cs typeface="Times New Roman" panose="02020603050405020304" pitchFamily="18" charset="0"/>
              </a:rPr>
              <a:t>average</a:t>
            </a:r>
            <a:br>
              <a:rPr lang="en-US" sz="1300" b="1" dirty="0">
                <a:latin typeface="Times New Roman" panose="02020603050405020304" pitchFamily="18" charset="0"/>
                <a:cs typeface="Times New Roman" panose="02020603050405020304" pitchFamily="18" charset="0"/>
              </a:rPr>
            </a:br>
            <a:r>
              <a:rPr lang="en-US" sz="1300" b="1" dirty="0" smtClean="0">
                <a:latin typeface="Times New Roman" panose="02020603050405020304" pitchFamily="18" charset="0"/>
                <a:cs typeface="Times New Roman" panose="02020603050405020304" pitchFamily="18" charset="0"/>
              </a:rPr>
              <a:t>32-128 </a:t>
            </a:r>
            <a:r>
              <a:rPr lang="en-US" sz="1300" b="1" dirty="0">
                <a:latin typeface="Times New Roman" panose="02020603050405020304" pitchFamily="18" charset="0"/>
                <a:cs typeface="Times New Roman" panose="02020603050405020304" pitchFamily="18" charset="0"/>
              </a:rPr>
              <a:t>high</a:t>
            </a:r>
            <a:br>
              <a:rPr lang="en-US" sz="1300" b="1" dirty="0">
                <a:latin typeface="Times New Roman" panose="02020603050405020304" pitchFamily="18" charset="0"/>
                <a:cs typeface="Times New Roman" panose="02020603050405020304" pitchFamily="18" charset="0"/>
              </a:rPr>
            </a:br>
            <a:r>
              <a:rPr lang="en-US" sz="1300" b="1" dirty="0" smtClean="0">
                <a:latin typeface="Times New Roman" panose="02020603050405020304" pitchFamily="18" charset="0"/>
                <a:cs typeface="Times New Roman" panose="02020603050405020304" pitchFamily="18" charset="0"/>
              </a:rPr>
              <a:t>&gt; </a:t>
            </a:r>
            <a:r>
              <a:rPr lang="en-US" sz="1300" b="1" dirty="0">
                <a:latin typeface="Times New Roman" panose="02020603050405020304" pitchFamily="18" charset="0"/>
                <a:cs typeface="Times New Roman" panose="02020603050405020304" pitchFamily="18" charset="0"/>
              </a:rPr>
              <a:t>128 maximum</a:t>
            </a:r>
            <a:endParaRPr lang="ru-RU" sz="13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9346271" y="4630647"/>
            <a:ext cx="2089275" cy="292388"/>
          </a:xfrm>
          <a:prstGeom prst="rect">
            <a:avLst/>
          </a:prstGeom>
          <a:solidFill>
            <a:schemeClr val="bg1"/>
          </a:solidFill>
        </p:spPr>
        <p:txBody>
          <a:bodyPr wrap="square" rtlCol="0">
            <a:spAutoFit/>
          </a:bodyPr>
          <a:lstStyle/>
          <a:p>
            <a:r>
              <a:rPr lang="en-US" sz="1300" b="1" i="1" dirty="0" smtClean="0">
                <a:latin typeface="Arial" panose="020B0604020202020204" pitchFamily="34" charset="0"/>
                <a:cs typeface="Arial" panose="020B0604020202020204" pitchFamily="34" charset="0"/>
              </a:rPr>
              <a:t>Level of pollution  </a:t>
            </a:r>
            <a:r>
              <a:rPr lang="en-US" sz="1300" b="1" i="1" dirty="0" err="1" smtClean="0">
                <a:latin typeface="Arial" panose="020B0604020202020204" pitchFamily="34" charset="0"/>
                <a:cs typeface="Arial" panose="020B0604020202020204" pitchFamily="34" charset="0"/>
              </a:rPr>
              <a:t>Zc</a:t>
            </a:r>
            <a:endParaRPr lang="ru-RU" sz="1300" b="1" i="1" dirty="0">
              <a:latin typeface="Arial" panose="020B0604020202020204" pitchFamily="34" charset="0"/>
              <a:cs typeface="Arial" panose="020B0604020202020204" pitchFamily="34" charset="0"/>
            </a:endParaRPr>
          </a:p>
        </p:txBody>
      </p:sp>
      <p:sp>
        <p:nvSpPr>
          <p:cNvPr id="26" name="TextBox 25"/>
          <p:cNvSpPr txBox="1"/>
          <p:nvPr/>
        </p:nvSpPr>
        <p:spPr>
          <a:xfrm>
            <a:off x="345068" y="5810550"/>
            <a:ext cx="6228260" cy="184666"/>
          </a:xfrm>
          <a:prstGeom prst="rect">
            <a:avLst/>
          </a:prstGeom>
          <a:solidFill>
            <a:schemeClr val="bg1"/>
          </a:solidFill>
        </p:spPr>
        <p:txBody>
          <a:bodyPr wrap="square" lIns="0" tIns="0" rIns="36000" bIns="0" rtlCol="0">
            <a:spAutoFit/>
          </a:bodyPr>
          <a:lstStyle/>
          <a:p>
            <a:r>
              <a:rPr lang="en-US" sz="1200" b="1" dirty="0" smtClean="0">
                <a:latin typeface="Arial Narrow" panose="020B0606020202030204" pitchFamily="34" charset="0"/>
              </a:rPr>
              <a:t>ADs:  Central   Northern</a:t>
            </a:r>
            <a:r>
              <a:rPr lang="ru-RU" sz="1200" b="1" dirty="0" smtClean="0">
                <a:latin typeface="Arial Narrow" panose="020B0606020202030204" pitchFamily="34" charset="0"/>
              </a:rPr>
              <a:t> </a:t>
            </a:r>
            <a:r>
              <a:rPr lang="en-US" sz="1200" b="1" dirty="0" smtClean="0">
                <a:latin typeface="Arial Narrow" panose="020B0606020202030204" pitchFamily="34" charset="0"/>
              </a:rPr>
              <a:t> N-Eastern  Eastern  S-Eastern Southern  S-Western Western </a:t>
            </a:r>
            <a:r>
              <a:rPr lang="en-US" sz="1200" b="1" dirty="0" smtClean="0">
                <a:latin typeface="Arial Narrow" panose="020B0606020202030204" pitchFamily="34" charset="0"/>
              </a:rPr>
              <a:t>N-Western   </a:t>
            </a:r>
            <a:r>
              <a:rPr lang="en-US" sz="1200" b="1" dirty="0" smtClean="0">
                <a:latin typeface="Arial Narrow" panose="020B0606020202030204" pitchFamily="34" charset="0"/>
              </a:rPr>
              <a:t>City </a:t>
            </a:r>
            <a:endParaRPr lang="ru-RU" sz="1200" b="1" dirty="0">
              <a:latin typeface="Arial Narrow" panose="020B0606020202030204" pitchFamily="34" charset="0"/>
            </a:endParaRPr>
          </a:p>
        </p:txBody>
      </p:sp>
      <p:sp>
        <p:nvSpPr>
          <p:cNvPr id="9" name="TextBox 8"/>
          <p:cNvSpPr txBox="1"/>
          <p:nvPr/>
        </p:nvSpPr>
        <p:spPr>
          <a:xfrm>
            <a:off x="280369" y="3680155"/>
            <a:ext cx="388177" cy="276999"/>
          </a:xfrm>
          <a:prstGeom prst="rect">
            <a:avLst/>
          </a:prstGeom>
          <a:noFill/>
        </p:spPr>
        <p:txBody>
          <a:bodyPr wrap="square" rtlCol="0">
            <a:spAutoFit/>
          </a:bodyPr>
          <a:lstStyle/>
          <a:p>
            <a:r>
              <a:rPr lang="en-US" sz="1200" b="1" dirty="0" err="1">
                <a:latin typeface="Arial" panose="020B0604020202020204" pitchFamily="34" charset="0"/>
                <a:cs typeface="Arial" panose="020B0604020202020204" pitchFamily="34" charset="0"/>
              </a:rPr>
              <a:t>Zc</a:t>
            </a:r>
            <a:endParaRPr lang="ru-RU" sz="1200" dirty="0"/>
          </a:p>
        </p:txBody>
      </p:sp>
      <p:sp>
        <p:nvSpPr>
          <p:cNvPr id="10" name="TextBox 9"/>
          <p:cNvSpPr txBox="1"/>
          <p:nvPr/>
        </p:nvSpPr>
        <p:spPr>
          <a:xfrm>
            <a:off x="7220309" y="1406106"/>
            <a:ext cx="4485736" cy="923330"/>
          </a:xfrm>
          <a:prstGeom prst="rect">
            <a:avLst/>
          </a:prstGeom>
          <a:noFill/>
        </p:spPr>
        <p:txBody>
          <a:bodyPr wrap="square" rtlCol="0">
            <a:spAutoFit/>
          </a:bodyPr>
          <a:lstStyle/>
          <a:p>
            <a:pPr algn="ctr"/>
            <a:r>
              <a:rPr lang="en-US" b="1" i="1" dirty="0">
                <a:solidFill>
                  <a:srgbClr val="002060"/>
                </a:solidFill>
                <a:latin typeface="Tahoma" panose="020B0604030504040204" pitchFamily="34" charset="0"/>
                <a:ea typeface="Tahoma" panose="020B0604030504040204" pitchFamily="34" charset="0"/>
                <a:cs typeface="Tahoma" panose="020B0604030504040204" pitchFamily="34" charset="0"/>
              </a:rPr>
              <a:t>Distribution of city areas by the level of total soil pollution </a:t>
            </a:r>
            <a:r>
              <a:rPr lang="en-US" b="1" i="1" dirty="0" smtClean="0">
                <a:solidFill>
                  <a:srgbClr val="002060"/>
                </a:solidFill>
                <a:latin typeface="Tahoma" panose="020B0604030504040204" pitchFamily="34" charset="0"/>
                <a:ea typeface="Tahoma" panose="020B0604030504040204" pitchFamily="34" charset="0"/>
                <a:cs typeface="Tahoma" panose="020B0604030504040204" pitchFamily="34" charset="0"/>
              </a:rPr>
              <a:t>index </a:t>
            </a:r>
            <a:r>
              <a:rPr lang="en-US" b="1" i="1"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Zc</a:t>
            </a:r>
            <a:r>
              <a:rPr lang="en-US" b="1" i="1" dirty="0" smtClean="0">
                <a:solidFill>
                  <a:srgbClr val="002060"/>
                </a:solidFill>
                <a:latin typeface="Tahoma" panose="020B0604030504040204" pitchFamily="34" charset="0"/>
                <a:ea typeface="Tahoma" panose="020B0604030504040204" pitchFamily="34" charset="0"/>
                <a:cs typeface="Tahoma" panose="020B0604030504040204" pitchFamily="34" charset="0"/>
              </a:rPr>
              <a:t> in 2007 and 2015</a:t>
            </a:r>
            <a:endParaRPr lang="ru-RU" b="1"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4838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2"/>
          <a:stretch>
            <a:fillRect/>
          </a:stretch>
        </p:blipFill>
        <p:spPr>
          <a:xfrm>
            <a:off x="6124756" y="2389518"/>
            <a:ext cx="5879350" cy="2887230"/>
          </a:xfrm>
          <a:prstGeom prst="rect">
            <a:avLst/>
          </a:prstGeom>
        </p:spPr>
      </p:pic>
      <p:pic>
        <p:nvPicPr>
          <p:cNvPr id="17" name="Рисунок 16"/>
          <p:cNvPicPr/>
          <p:nvPr/>
        </p:nvPicPr>
        <p:blipFill>
          <a:blip r:embed="rId3"/>
          <a:stretch>
            <a:fillRect/>
          </a:stretch>
        </p:blipFill>
        <p:spPr>
          <a:xfrm>
            <a:off x="97381" y="2777707"/>
            <a:ext cx="5872098" cy="2438658"/>
          </a:xfrm>
          <a:prstGeom prst="rect">
            <a:avLst/>
          </a:prstGeom>
          <a:solidFill>
            <a:schemeClr val="bg1"/>
          </a:solidFill>
          <a:ln>
            <a:solidFill>
              <a:schemeClr val="accent1"/>
            </a:solidFill>
          </a:ln>
        </p:spPr>
      </p:pic>
      <p:sp>
        <p:nvSpPr>
          <p:cNvPr id="6" name="Прямоугольник 5"/>
          <p:cNvSpPr/>
          <p:nvPr/>
        </p:nvSpPr>
        <p:spPr>
          <a:xfrm>
            <a:off x="441035" y="196894"/>
            <a:ext cx="11734966" cy="969496"/>
          </a:xfrm>
          <a:prstGeom prst="rect">
            <a:avLst/>
          </a:prstGeom>
        </p:spPr>
        <p:txBody>
          <a:bodyPr wrap="square">
            <a:spAutoFit/>
          </a:bodyPr>
          <a:lstStyle/>
          <a:p>
            <a:pPr marL="457200" indent="-457200">
              <a:spcAft>
                <a:spcPts val="60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DISCUSSION</a:t>
            </a:r>
            <a:endParaRPr lang="ru-RU"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r>
              <a:rPr lang="ru-RU"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Comparison </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of geochemical data with sanitary standards</a:t>
            </a: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441035" y="1522988"/>
            <a:ext cx="5062618" cy="727828"/>
          </a:xfrm>
          <a:prstGeom prst="rect">
            <a:avLst/>
          </a:prstGeom>
        </p:spPr>
        <p:txBody>
          <a:bodyPr wrap="square">
            <a:spAutoFit/>
          </a:bodyPr>
          <a:lstStyle/>
          <a:p>
            <a:pPr algn="ctr">
              <a:lnSpc>
                <a:spcPct val="120000"/>
              </a:lnSpc>
            </a:pPr>
            <a:r>
              <a:rPr lang="en-US" b="1" dirty="0">
                <a:solidFill>
                  <a:srgbClr val="800000"/>
                </a:solidFill>
                <a:latin typeface="Times New Roman" panose="02020603050405020304" pitchFamily="18" charset="0"/>
                <a:ea typeface="Calibri" panose="020F0502020204030204" pitchFamily="34" charset="0"/>
                <a:cs typeface="Times New Roman" panose="02020603050405020304" pitchFamily="18" charset="0"/>
              </a:rPr>
              <a:t>Average </a:t>
            </a:r>
            <a:r>
              <a:rPr lang="en-US" b="1" dirty="0" smtClean="0">
                <a:solidFill>
                  <a:srgbClr val="800000"/>
                </a:solidFill>
                <a:latin typeface="Times New Roman" panose="02020603050405020304" pitchFamily="18" charset="0"/>
                <a:ea typeface="Calibri" panose="020F0502020204030204" pitchFamily="34" charset="0"/>
                <a:cs typeface="Times New Roman" panose="02020603050405020304" pitchFamily="18" charset="0"/>
              </a:rPr>
              <a:t>and maximum values</a:t>
            </a:r>
            <a:r>
              <a:rPr lang="en-US"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for </a:t>
            </a:r>
            <a:r>
              <a:rPr lang="en-US" b="1" dirty="0">
                <a:latin typeface="Times New Roman" panose="02020603050405020304" pitchFamily="18" charset="0"/>
                <a:ea typeface="Calibri" panose="020F0502020204030204" pitchFamily="34" charset="0"/>
                <a:cs typeface="Times New Roman" panose="02020603050405020304" pitchFamily="18" charset="0"/>
              </a:rPr>
              <a:t>the coefficient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of </a:t>
            </a:r>
            <a:r>
              <a:rPr lang="en-US" b="1" dirty="0">
                <a:latin typeface="Times New Roman" panose="02020603050405020304" pitchFamily="18" charset="0"/>
                <a:ea typeface="Calibri" panose="020F0502020204030204" pitchFamily="34" charset="0"/>
                <a:cs typeface="Times New Roman" panose="02020603050405020304" pitchFamily="18" charset="0"/>
              </a:rPr>
              <a:t>environmental hazard </a:t>
            </a:r>
            <a:r>
              <a:rPr lang="en-US" b="1" i="1" dirty="0" err="1">
                <a:latin typeface="Times New Roman" panose="02020603050405020304" pitchFamily="18" charset="0"/>
                <a:ea typeface="Calibri" panose="020F0502020204030204" pitchFamily="34" charset="0"/>
                <a:cs typeface="Times New Roman" panose="02020603050405020304" pitchFamily="18" charset="0"/>
              </a:rPr>
              <a:t>Ko</a:t>
            </a:r>
            <a:r>
              <a:rPr lang="en-US" b="1" dirty="0">
                <a:latin typeface="Times New Roman" panose="02020603050405020304" pitchFamily="18" charset="0"/>
                <a:ea typeface="Calibri" panose="020F0502020204030204" pitchFamily="34" charset="0"/>
                <a:cs typeface="Times New Roman" panose="02020603050405020304" pitchFamily="18" charset="0"/>
              </a:rPr>
              <a:t> for </a:t>
            </a:r>
            <a:r>
              <a:rPr lang="en-US" b="1" dirty="0" err="1" smtClean="0">
                <a:solidFill>
                  <a:srgbClr val="800000"/>
                </a:solidFill>
                <a:latin typeface="Arial" panose="020B0604020202020204" pitchFamily="34" charset="0"/>
                <a:ea typeface="Calibri" panose="020F0502020204030204" pitchFamily="34" charset="0"/>
                <a:cs typeface="Arial" panose="020B0604020202020204" pitchFamily="34" charset="0"/>
              </a:rPr>
              <a:t>Pb</a:t>
            </a:r>
            <a:r>
              <a:rPr lang="en-US"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in urban soils</a:t>
            </a:r>
            <a:endParaRPr lang="ru-RU"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120677" y="4631248"/>
            <a:ext cx="5704742"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a:t>
            </a:r>
            <a:r>
              <a:rPr lang="en-US" sz="1100" b="1" dirty="0" smtClean="0">
                <a:latin typeface="Arial Narrow" panose="020B0606020202030204" pitchFamily="34" charset="0"/>
              </a:rPr>
              <a:t>Central   </a:t>
            </a:r>
            <a:r>
              <a:rPr lang="en-US" sz="1100" b="1" dirty="0" smtClean="0">
                <a:latin typeface="Arial Narrow" panose="020B0606020202030204" pitchFamily="34" charset="0"/>
              </a:rPr>
              <a:t>Northern</a:t>
            </a:r>
            <a:r>
              <a:rPr lang="ru-RU" sz="1100" b="1" dirty="0" smtClean="0">
                <a:latin typeface="Arial Narrow" panose="020B0606020202030204" pitchFamily="34" charset="0"/>
              </a:rPr>
              <a:t> </a:t>
            </a:r>
            <a:r>
              <a:rPr lang="en-US" sz="1100" b="1" dirty="0" smtClean="0">
                <a:latin typeface="Arial Narrow" panose="020B0606020202030204" pitchFamily="34" charset="0"/>
              </a:rPr>
              <a:t>N-Eastern </a:t>
            </a:r>
            <a:r>
              <a:rPr lang="en-US" sz="1100" b="1" dirty="0" smtClean="0">
                <a:latin typeface="Arial Narrow" panose="020B0606020202030204" pitchFamily="34" charset="0"/>
              </a:rPr>
              <a:t>Eastern </a:t>
            </a:r>
            <a:r>
              <a:rPr lang="en-US" sz="1100" b="1" dirty="0" smtClean="0">
                <a:latin typeface="Arial Narrow" panose="020B0606020202030204" pitchFamily="34" charset="0"/>
              </a:rPr>
              <a:t>S-Eastern Southern S-Western </a:t>
            </a:r>
            <a:r>
              <a:rPr lang="en-US" sz="1100" b="1" dirty="0" smtClean="0">
                <a:latin typeface="Arial Narrow" panose="020B0606020202030204" pitchFamily="34" charset="0"/>
              </a:rPr>
              <a:t>Western </a:t>
            </a:r>
            <a:r>
              <a:rPr lang="en-US" sz="1100" b="1" dirty="0" smtClean="0">
                <a:latin typeface="Arial Narrow" panose="020B0606020202030204" pitchFamily="34" charset="0"/>
              </a:rPr>
              <a:t>N-Western  </a:t>
            </a:r>
            <a:r>
              <a:rPr lang="en-US" sz="1100" b="1" dirty="0" smtClean="0">
                <a:latin typeface="Arial Narrow" panose="020B0606020202030204" pitchFamily="34" charset="0"/>
              </a:rPr>
              <a:t>City </a:t>
            </a:r>
            <a:endParaRPr lang="ru-RU" sz="1100" b="1" dirty="0">
              <a:latin typeface="Arial Narrow" panose="020B0606020202030204" pitchFamily="34" charset="0"/>
            </a:endParaRPr>
          </a:p>
        </p:txBody>
      </p:sp>
      <p:sp>
        <p:nvSpPr>
          <p:cNvPr id="9" name="TextBox 8"/>
          <p:cNvSpPr txBox="1"/>
          <p:nvPr/>
        </p:nvSpPr>
        <p:spPr>
          <a:xfrm>
            <a:off x="6215510" y="4631247"/>
            <a:ext cx="5576799"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a:t>
            </a:r>
            <a:r>
              <a:rPr lang="en-US" sz="1100" b="1" dirty="0" smtClean="0">
                <a:latin typeface="Arial Narrow" panose="020B0606020202030204" pitchFamily="34" charset="0"/>
              </a:rPr>
              <a:t>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a:t>
            </a:r>
            <a:r>
              <a:rPr lang="en-US" sz="1100" b="1" dirty="0" smtClean="0">
                <a:latin typeface="Arial Narrow" panose="020B0606020202030204" pitchFamily="34" charset="0"/>
              </a:rPr>
              <a:t>N-Eastern  Eastern </a:t>
            </a:r>
            <a:r>
              <a:rPr lang="en-US" sz="1100" b="1" dirty="0" smtClean="0">
                <a:latin typeface="Arial Narrow" panose="020B0606020202030204" pitchFamily="34" charset="0"/>
              </a:rPr>
              <a:t>S-</a:t>
            </a:r>
            <a:r>
              <a:rPr lang="en-US" sz="1100" b="1" dirty="0" err="1" smtClean="0">
                <a:latin typeface="Arial Narrow" panose="020B0606020202030204" pitchFamily="34" charset="0"/>
              </a:rPr>
              <a:t>EasternSouthern</a:t>
            </a:r>
            <a:r>
              <a:rPr lang="en-US" sz="1100" b="1" dirty="0" smtClean="0">
                <a:latin typeface="Arial Narrow" panose="020B0606020202030204" pitchFamily="34" charset="0"/>
              </a:rPr>
              <a:t> S-</a:t>
            </a:r>
            <a:r>
              <a:rPr lang="en-US" sz="1100" b="1" dirty="0" err="1" smtClean="0">
                <a:latin typeface="Arial Narrow" panose="020B0606020202030204" pitchFamily="34" charset="0"/>
              </a:rPr>
              <a:t>WesternWesternN</a:t>
            </a:r>
            <a:r>
              <a:rPr lang="en-US" sz="1100" b="1" dirty="0" smtClean="0">
                <a:latin typeface="Arial Narrow" panose="020B0606020202030204" pitchFamily="34" charset="0"/>
              </a:rPr>
              <a:t>-Western </a:t>
            </a:r>
            <a:r>
              <a:rPr lang="en-US" sz="1100" b="1" dirty="0" smtClean="0">
                <a:latin typeface="Arial Narrow" panose="020B0606020202030204" pitchFamily="34" charset="0"/>
              </a:rPr>
              <a:t>City </a:t>
            </a:r>
            <a:endParaRPr lang="ru-RU" sz="1100" b="1" dirty="0">
              <a:latin typeface="Arial Narrow" panose="020B0606020202030204" pitchFamily="34" charset="0"/>
            </a:endParaRPr>
          </a:p>
        </p:txBody>
      </p:sp>
      <p:sp>
        <p:nvSpPr>
          <p:cNvPr id="2" name="TextBox 1"/>
          <p:cNvSpPr txBox="1"/>
          <p:nvPr/>
        </p:nvSpPr>
        <p:spPr>
          <a:xfrm>
            <a:off x="961857" y="4888448"/>
            <a:ext cx="504634" cy="169277"/>
          </a:xfrm>
          <a:prstGeom prst="rect">
            <a:avLst/>
          </a:prstGeom>
          <a:solidFill>
            <a:schemeClr val="bg1"/>
          </a:solidFill>
        </p:spPr>
        <p:txBody>
          <a:bodyPr wrap="square" lIns="0" tIns="0" rIns="0" bIns="0" rtlCol="0">
            <a:spAutoFit/>
          </a:bodyPr>
          <a:lstStyle/>
          <a:p>
            <a:r>
              <a:rPr lang="en-US" sz="1100" b="1" dirty="0" smtClean="0">
                <a:latin typeface="Arial" panose="020B0604020202020204" pitchFamily="34" charset="0"/>
                <a:cs typeface="Arial" panose="020B0604020202020204" pitchFamily="34" charset="0"/>
              </a:rPr>
              <a:t>mean</a:t>
            </a:r>
            <a:endParaRPr lang="ru-RU" sz="1100" b="1" dirty="0">
              <a:latin typeface="Arial" panose="020B0604020202020204" pitchFamily="34" charset="0"/>
              <a:cs typeface="Arial" panose="020B0604020202020204" pitchFamily="34" charset="0"/>
            </a:endParaRPr>
          </a:p>
        </p:txBody>
      </p:sp>
      <p:sp>
        <p:nvSpPr>
          <p:cNvPr id="15" name="Прямоугольник 14"/>
          <p:cNvSpPr/>
          <p:nvPr/>
        </p:nvSpPr>
        <p:spPr>
          <a:xfrm>
            <a:off x="6659592" y="1522988"/>
            <a:ext cx="4986069" cy="726866"/>
          </a:xfrm>
          <a:prstGeom prst="rect">
            <a:avLst/>
          </a:prstGeom>
        </p:spPr>
        <p:txBody>
          <a:bodyPr wrap="square">
            <a:spAutoFit/>
          </a:bodyPr>
          <a:lstStyle/>
          <a:p>
            <a:pPr algn="ctr">
              <a:lnSpc>
                <a:spcPct val="120000"/>
              </a:lnSpc>
            </a:pPr>
            <a:r>
              <a:rPr lang="en-US" b="1" dirty="0">
                <a:solidFill>
                  <a:srgbClr val="800000"/>
                </a:solidFill>
                <a:latin typeface="Times New Roman" panose="02020603050405020304" pitchFamily="18" charset="0"/>
                <a:ea typeface="Calibri" panose="020F0502020204030204" pitchFamily="34" charset="0"/>
                <a:cs typeface="Times New Roman" panose="02020603050405020304" pitchFamily="18" charset="0"/>
              </a:rPr>
              <a:t>Average and maximum values</a:t>
            </a:r>
            <a:r>
              <a:rPr lang="en-US"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for </a:t>
            </a:r>
            <a:r>
              <a:rPr lang="en-US" b="1" dirty="0">
                <a:latin typeface="Times New Roman" panose="02020603050405020304" pitchFamily="18" charset="0"/>
                <a:ea typeface="Calibri" panose="020F0502020204030204" pitchFamily="34" charset="0"/>
                <a:cs typeface="Times New Roman" panose="02020603050405020304" pitchFamily="18" charset="0"/>
              </a:rPr>
              <a:t>the coefficient of environmental hazard </a:t>
            </a:r>
            <a:r>
              <a:rPr lang="en-US" b="1" i="1" dirty="0" err="1">
                <a:latin typeface="Times New Roman" panose="02020603050405020304" pitchFamily="18" charset="0"/>
                <a:ea typeface="Calibri" panose="020F0502020204030204" pitchFamily="34" charset="0"/>
                <a:cs typeface="Times New Roman" panose="02020603050405020304" pitchFamily="18" charset="0"/>
              </a:rPr>
              <a:t>Ko</a:t>
            </a:r>
            <a:r>
              <a:rPr lang="en-US" b="1" dirty="0">
                <a:latin typeface="Times New Roman" panose="02020603050405020304" pitchFamily="18" charset="0"/>
                <a:ea typeface="Calibri" panose="020F0502020204030204" pitchFamily="34" charset="0"/>
                <a:cs typeface="Times New Roman" panose="02020603050405020304" pitchFamily="18" charset="0"/>
              </a:rPr>
              <a:t> for </a:t>
            </a:r>
            <a:r>
              <a:rPr lang="en-US" b="1" dirty="0" smtClean="0">
                <a:solidFill>
                  <a:srgbClr val="800000"/>
                </a:solidFill>
                <a:latin typeface="Tahoma" panose="020B0604030504040204" pitchFamily="34" charset="0"/>
                <a:ea typeface="Tahoma" panose="020B0604030504040204" pitchFamily="34" charset="0"/>
                <a:cs typeface="Tahoma" panose="020B0604030504040204" pitchFamily="34" charset="0"/>
              </a:rPr>
              <a:t>Zn</a:t>
            </a:r>
            <a:r>
              <a:rPr lang="en-US" b="1" dirty="0" smtClean="0">
                <a:solidFill>
                  <a:srgbClr val="800000"/>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in urban soils</a:t>
            </a:r>
            <a:endParaRPr lang="ru-RU"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p:cNvSpPr txBox="1"/>
          <p:nvPr/>
        </p:nvSpPr>
        <p:spPr>
          <a:xfrm>
            <a:off x="2349788" y="4880649"/>
            <a:ext cx="471049" cy="169277"/>
          </a:xfrm>
          <a:prstGeom prst="rect">
            <a:avLst/>
          </a:prstGeom>
          <a:solidFill>
            <a:schemeClr val="bg1"/>
          </a:solidFill>
        </p:spPr>
        <p:txBody>
          <a:bodyPr wrap="square" lIns="0" tIns="0" rIns="0" bIns="0" rtlCol="0">
            <a:spAutoFit/>
          </a:bodyPr>
          <a:lstStyle/>
          <a:p>
            <a:r>
              <a:rPr lang="en-US" sz="1100" b="1" dirty="0" smtClean="0">
                <a:latin typeface="Arial" panose="020B0604020202020204" pitchFamily="34" charset="0"/>
                <a:cs typeface="Arial" panose="020B0604020202020204" pitchFamily="34" charset="0"/>
              </a:rPr>
              <a:t>mean</a:t>
            </a:r>
            <a:endParaRPr lang="ru-RU" sz="1100" b="1" dirty="0">
              <a:latin typeface="Arial" panose="020B0604020202020204" pitchFamily="34" charset="0"/>
              <a:cs typeface="Arial" panose="020B0604020202020204" pitchFamily="34" charset="0"/>
            </a:endParaRPr>
          </a:p>
        </p:txBody>
      </p:sp>
      <p:sp>
        <p:nvSpPr>
          <p:cNvPr id="21" name="TextBox 20"/>
          <p:cNvSpPr txBox="1"/>
          <p:nvPr/>
        </p:nvSpPr>
        <p:spPr>
          <a:xfrm>
            <a:off x="8394958" y="4892590"/>
            <a:ext cx="504634" cy="169277"/>
          </a:xfrm>
          <a:prstGeom prst="rect">
            <a:avLst/>
          </a:prstGeom>
          <a:solidFill>
            <a:schemeClr val="bg1"/>
          </a:solidFill>
        </p:spPr>
        <p:txBody>
          <a:bodyPr wrap="square" lIns="0" tIns="0" rIns="0" bIns="0" rtlCol="0">
            <a:spAutoFit/>
          </a:bodyPr>
          <a:lstStyle/>
          <a:p>
            <a:r>
              <a:rPr lang="en-US" sz="1100" b="1" dirty="0" smtClean="0">
                <a:latin typeface="Arial" panose="020B0604020202020204" pitchFamily="34" charset="0"/>
                <a:cs typeface="Arial" panose="020B0604020202020204" pitchFamily="34" charset="0"/>
              </a:rPr>
              <a:t>mean</a:t>
            </a:r>
            <a:endParaRPr lang="ru-RU" sz="1100" b="1" dirty="0">
              <a:latin typeface="Arial" panose="020B0604020202020204" pitchFamily="34" charset="0"/>
              <a:cs typeface="Arial" panose="020B0604020202020204" pitchFamily="34" charset="0"/>
            </a:endParaRPr>
          </a:p>
        </p:txBody>
      </p:sp>
      <p:sp>
        <p:nvSpPr>
          <p:cNvPr id="22" name="TextBox 21"/>
          <p:cNvSpPr txBox="1"/>
          <p:nvPr/>
        </p:nvSpPr>
        <p:spPr>
          <a:xfrm>
            <a:off x="6994601" y="4892590"/>
            <a:ext cx="504634" cy="169277"/>
          </a:xfrm>
          <a:prstGeom prst="rect">
            <a:avLst/>
          </a:prstGeom>
          <a:solidFill>
            <a:schemeClr val="bg1"/>
          </a:solidFill>
        </p:spPr>
        <p:txBody>
          <a:bodyPr wrap="square" lIns="0" tIns="0" rIns="0" bIns="0" rtlCol="0">
            <a:spAutoFit/>
          </a:bodyPr>
          <a:lstStyle/>
          <a:p>
            <a:r>
              <a:rPr lang="en-US" sz="1100" b="1" dirty="0" smtClean="0">
                <a:latin typeface="Arial" panose="020B0604020202020204" pitchFamily="34" charset="0"/>
                <a:cs typeface="Arial" panose="020B0604020202020204" pitchFamily="34" charset="0"/>
              </a:rPr>
              <a:t>mean</a:t>
            </a:r>
            <a:endParaRPr lang="ru-RU" sz="1100" b="1" dirty="0">
              <a:latin typeface="Arial" panose="020B0604020202020204" pitchFamily="34" charset="0"/>
              <a:cs typeface="Arial" panose="020B0604020202020204" pitchFamily="34" charset="0"/>
            </a:endParaRPr>
          </a:p>
        </p:txBody>
      </p:sp>
      <p:sp>
        <p:nvSpPr>
          <p:cNvPr id="3" name="TextBox 2"/>
          <p:cNvSpPr txBox="1"/>
          <p:nvPr/>
        </p:nvSpPr>
        <p:spPr>
          <a:xfrm>
            <a:off x="441035" y="2777707"/>
            <a:ext cx="362310" cy="184666"/>
          </a:xfrm>
          <a:prstGeom prst="rect">
            <a:avLst/>
          </a:prstGeom>
          <a:noFill/>
        </p:spPr>
        <p:txBody>
          <a:bodyPr wrap="square" lIns="0" tIns="0" rIns="0" bIns="0" rtlCol="0">
            <a:spAutoFit/>
          </a:bodyPr>
          <a:lstStyle/>
          <a:p>
            <a:r>
              <a:rPr lang="en-US" sz="1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Ko</a:t>
            </a:r>
            <a:endParaRPr lang="ru-RU" sz="1200" dirty="0"/>
          </a:p>
        </p:txBody>
      </p:sp>
      <p:sp>
        <p:nvSpPr>
          <p:cNvPr id="23" name="TextBox 22"/>
          <p:cNvSpPr txBox="1"/>
          <p:nvPr/>
        </p:nvSpPr>
        <p:spPr>
          <a:xfrm>
            <a:off x="5115459" y="2786334"/>
            <a:ext cx="698739" cy="184666"/>
          </a:xfrm>
          <a:prstGeom prst="rect">
            <a:avLst/>
          </a:prstGeom>
          <a:noFill/>
        </p:spPr>
        <p:txBody>
          <a:bodyPr wrap="square" lIns="0" tIns="0" rIns="0" bIns="0" rtlCol="0">
            <a:spAutoFit/>
          </a:bodyPr>
          <a:lstStyle/>
          <a:p>
            <a:r>
              <a:rPr lang="en-US" sz="12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Ko</a:t>
            </a:r>
            <a:r>
              <a:rPr lang="en-US" sz="12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max</a:t>
            </a:r>
            <a:endParaRPr lang="ru-RU" sz="1200" dirty="0"/>
          </a:p>
        </p:txBody>
      </p:sp>
      <p:sp>
        <p:nvSpPr>
          <p:cNvPr id="24" name="TextBox 23"/>
          <p:cNvSpPr txBox="1"/>
          <p:nvPr/>
        </p:nvSpPr>
        <p:spPr>
          <a:xfrm>
            <a:off x="6441054" y="2447216"/>
            <a:ext cx="362310" cy="184666"/>
          </a:xfrm>
          <a:prstGeom prst="rect">
            <a:avLst/>
          </a:prstGeom>
          <a:noFill/>
        </p:spPr>
        <p:txBody>
          <a:bodyPr wrap="square" lIns="0" tIns="0" rIns="0" bIns="0" rtlCol="0">
            <a:spAutoFit/>
          </a:bodyPr>
          <a:lstStyle/>
          <a:p>
            <a:r>
              <a:rPr lang="en-US" sz="12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Ko</a:t>
            </a:r>
            <a:endParaRPr lang="ru-RU" sz="1200" dirty="0"/>
          </a:p>
        </p:txBody>
      </p:sp>
      <p:sp>
        <p:nvSpPr>
          <p:cNvPr id="25" name="TextBox 24"/>
          <p:cNvSpPr txBox="1"/>
          <p:nvPr/>
        </p:nvSpPr>
        <p:spPr>
          <a:xfrm>
            <a:off x="11133819" y="2441148"/>
            <a:ext cx="698739" cy="184666"/>
          </a:xfrm>
          <a:prstGeom prst="rect">
            <a:avLst/>
          </a:prstGeom>
          <a:noFill/>
        </p:spPr>
        <p:txBody>
          <a:bodyPr wrap="square" lIns="0" tIns="0" rIns="0" bIns="0" rtlCol="0">
            <a:spAutoFit/>
          </a:bodyPr>
          <a:lstStyle/>
          <a:p>
            <a:r>
              <a:rPr lang="en-US" sz="1200" b="1" i="1" dirty="0" err="1"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Ko</a:t>
            </a:r>
            <a:r>
              <a:rPr lang="en-US" sz="1200" b="1" i="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max</a:t>
            </a:r>
            <a:endParaRPr lang="ru-RU" sz="1200" dirty="0"/>
          </a:p>
        </p:txBody>
      </p:sp>
    </p:spTree>
    <p:extLst>
      <p:ext uri="{BB962C8B-B14F-4D97-AF65-F5344CB8AC3E}">
        <p14:creationId xmlns:p14="http://schemas.microsoft.com/office/powerpoint/2010/main" val="3303600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3321" y="367846"/>
            <a:ext cx="6597276" cy="6278642"/>
          </a:xfrm>
          <a:prstGeom prst="rect">
            <a:avLst/>
          </a:prstGeom>
          <a:noFill/>
        </p:spPr>
        <p:txBody>
          <a:bodyPr wrap="square" rtlCol="0">
            <a:spAutoFit/>
          </a:bodyPr>
          <a:lstStyle/>
          <a:p>
            <a:pPr marL="361950" indent="534988">
              <a:spcAft>
                <a:spcPts val="2400"/>
              </a:spcAft>
              <a:buFont typeface="Wingdings" panose="05000000000000000000" pitchFamily="2" charset="2"/>
              <a:buChar char="Ø"/>
            </a:pPr>
            <a:r>
              <a:rPr lang="en-US" sz="30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Moscow</a:t>
            </a:r>
            <a:endParaRPr lang="en-US"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spcAft>
                <a:spcPts val="600"/>
              </a:spcAft>
              <a:buFont typeface="Times New Roman" panose="02020603050405020304" pitchFamily="18" charset="0"/>
              <a:buChar char="―"/>
            </a:pPr>
            <a:r>
              <a:rPr lang="en-US" dirty="0">
                <a:latin typeface="Arial" panose="020B0604020202020204" pitchFamily="34" charset="0"/>
                <a:cs typeface="Arial" panose="020B0604020202020204" pitchFamily="34" charset="0"/>
              </a:rPr>
              <a:t>The largest city not only in Russia, but also in Europe;</a:t>
            </a:r>
          </a:p>
          <a:p>
            <a:pPr marL="342900" indent="-342900">
              <a:spcAft>
                <a:spcPts val="600"/>
              </a:spcAft>
              <a:buFont typeface="Times New Roman" panose="02020603050405020304" pitchFamily="18" charset="0"/>
              <a:buChar char="―"/>
            </a:pPr>
            <a:endParaRPr lang="en-US" sz="1600" dirty="0">
              <a:latin typeface="Arial" panose="020B0604020202020204" pitchFamily="34" charset="0"/>
              <a:cs typeface="Arial" panose="020B0604020202020204" pitchFamily="34" charset="0"/>
            </a:endParaRPr>
          </a:p>
          <a:p>
            <a:pPr marL="342900" indent="-342900">
              <a:spcAft>
                <a:spcPts val="600"/>
              </a:spcAft>
              <a:buFont typeface="Times New Roman" panose="02020603050405020304" pitchFamily="18" charset="0"/>
              <a:buChar char="―"/>
            </a:pPr>
            <a:r>
              <a:rPr lang="en-US" dirty="0">
                <a:latin typeface="Arial" panose="020B0604020202020204" pitchFamily="34" charset="0"/>
                <a:cs typeface="Arial" panose="020B0604020202020204" pitchFamily="34" charset="0"/>
              </a:rPr>
              <a:t>On its territory there are more than 340 thousand industrial enterprises, 39 thousand residential buildings, 10 thermal power plants, 53 thermal </a:t>
            </a:r>
            <a:r>
              <a:rPr lang="en-US" dirty="0" smtClean="0">
                <a:latin typeface="Arial" panose="020B0604020202020204" pitchFamily="34" charset="0"/>
                <a:cs typeface="Arial" panose="020B0604020202020204" pitchFamily="34" charset="0"/>
              </a:rPr>
              <a:t>stations;</a:t>
            </a:r>
          </a:p>
          <a:p>
            <a:pPr>
              <a:spcAft>
                <a:spcPts val="600"/>
              </a:spcAft>
            </a:pPr>
            <a:endParaRPr lang="en-US" sz="1600" dirty="0" smtClean="0">
              <a:latin typeface="Arial" panose="020B0604020202020204" pitchFamily="34" charset="0"/>
              <a:cs typeface="Arial" panose="020B0604020202020204" pitchFamily="34" charset="0"/>
            </a:endParaRPr>
          </a:p>
          <a:p>
            <a:pPr marL="342900" indent="-342900">
              <a:spcAft>
                <a:spcPts val="600"/>
              </a:spcAft>
              <a:buFont typeface="Times New Roman" panose="02020603050405020304" pitchFamily="18" charset="0"/>
              <a:buChar char="―"/>
            </a:pPr>
            <a:r>
              <a:rPr lang="en-US" sz="2000"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There are 3 waste incineration plants in the city, another 6 are planned to be </a:t>
            </a:r>
            <a:r>
              <a:rPr lang="en-US" dirty="0" smtClean="0">
                <a:latin typeface="Arial" panose="020B0604020202020204" pitchFamily="34" charset="0"/>
                <a:cs typeface="Arial" panose="020B0604020202020204" pitchFamily="34" charset="0"/>
              </a:rPr>
              <a:t>built</a:t>
            </a:r>
            <a:r>
              <a:rPr lang="ru-R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 the vicinity;</a:t>
            </a:r>
            <a:endParaRPr lang="en-US" dirty="0">
              <a:latin typeface="Arial" panose="020B0604020202020204" pitchFamily="34" charset="0"/>
              <a:cs typeface="Arial" panose="020B0604020202020204" pitchFamily="34" charset="0"/>
            </a:endParaRPr>
          </a:p>
          <a:p>
            <a:pPr marL="285750" indent="-285750">
              <a:spcAft>
                <a:spcPts val="600"/>
              </a:spcAft>
              <a:buFont typeface="Times New Roman" panose="02020603050405020304" pitchFamily="18" charset="0"/>
              <a:buChar char="―"/>
            </a:pPr>
            <a:endParaRPr lang="en-US" sz="1600" dirty="0">
              <a:latin typeface="Arial" panose="020B0604020202020204" pitchFamily="34" charset="0"/>
              <a:cs typeface="Arial" panose="020B0604020202020204" pitchFamily="34" charset="0"/>
            </a:endParaRPr>
          </a:p>
          <a:p>
            <a:pPr marL="342900" indent="-342900">
              <a:spcAft>
                <a:spcPts val="600"/>
              </a:spcAft>
              <a:buFont typeface="Times New Roman" panose="02020603050405020304" pitchFamily="18" charset="0"/>
              <a:buChar char="―"/>
            </a:pPr>
            <a:r>
              <a:rPr lang="en-US" dirty="0">
                <a:latin typeface="Arial" panose="020B0604020202020204" pitchFamily="34" charset="0"/>
                <a:cs typeface="Arial" panose="020B0604020202020204" pitchFamily="34" charset="0"/>
              </a:rPr>
              <a:t>Industrial zones </a:t>
            </a:r>
            <a:r>
              <a:rPr lang="en-US" dirty="0" smtClean="0">
                <a:latin typeface="Arial" panose="020B0604020202020204" pitchFamily="34" charset="0"/>
                <a:cs typeface="Arial" panose="020B0604020202020204" pitchFamily="34" charset="0"/>
              </a:rPr>
              <a:t>occupy</a:t>
            </a:r>
            <a:r>
              <a:rPr lang="ru-R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&gt; </a:t>
            </a:r>
            <a:r>
              <a:rPr lang="en-US" dirty="0">
                <a:latin typeface="Arial" panose="020B0604020202020204" pitchFamily="34" charset="0"/>
                <a:cs typeface="Arial" panose="020B0604020202020204" pitchFamily="34" charset="0"/>
              </a:rPr>
              <a:t>17% of the city’s area </a:t>
            </a:r>
            <a:r>
              <a:rPr lang="en-US" dirty="0" smtClean="0">
                <a:latin typeface="Arial" panose="020B0604020202020204" pitchFamily="34" charset="0"/>
                <a:cs typeface="Arial" panose="020B0604020202020204" pitchFamily="34" charset="0"/>
              </a:rPr>
              <a:t>(</a:t>
            </a:r>
            <a:r>
              <a:rPr lang="en-US" sz="2000" i="1" dirty="0" err="1">
                <a:highlight>
                  <a:srgbClr val="C0C0C0"/>
                </a:highlight>
                <a:latin typeface="Times New Roman" panose="02020603050405020304" pitchFamily="18" charset="0"/>
                <a:ea typeface="Calibri" panose="020F0502020204030204" pitchFamily="34" charset="0"/>
                <a:cs typeface="Times New Roman" panose="02020603050405020304" pitchFamily="18" charset="0"/>
              </a:rPr>
              <a:t>Bityukova</a:t>
            </a:r>
            <a:r>
              <a:rPr lang="en-US" sz="2000"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highlight>
                  <a:srgbClr val="C0C0C0"/>
                </a:highlight>
                <a:latin typeface="Times New Roman" panose="02020603050405020304" pitchFamily="18" charset="0"/>
                <a:ea typeface="Calibri" panose="020F0502020204030204" pitchFamily="34" charset="0"/>
                <a:cs typeface="Times New Roman" panose="02020603050405020304" pitchFamily="18" charset="0"/>
              </a:rPr>
              <a:t>Saulskaya</a:t>
            </a:r>
            <a:r>
              <a:rPr lang="en-US" sz="2000"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 </a:t>
            </a:r>
            <a:r>
              <a:rPr lang="en-US" sz="2000" i="1" dirty="0" smtClean="0">
                <a:highlight>
                  <a:srgbClr val="C0C0C0"/>
                </a:highlight>
                <a:latin typeface="Times New Roman" panose="02020603050405020304" pitchFamily="18" charset="0"/>
                <a:ea typeface="Calibri" panose="020F0502020204030204" pitchFamily="34" charset="0"/>
                <a:cs typeface="Times New Roman" panose="02020603050405020304" pitchFamily="18" charset="0"/>
              </a:rPr>
              <a:t>2017</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342900" indent="-342900">
              <a:spcAft>
                <a:spcPts val="600"/>
              </a:spcAft>
              <a:buFont typeface="Times New Roman" panose="02020603050405020304" pitchFamily="18" charset="0"/>
              <a:buChar char="―"/>
            </a:pPr>
            <a:endParaRPr lang="en-US" sz="1600" dirty="0">
              <a:latin typeface="Arial" panose="020B0604020202020204" pitchFamily="34" charset="0"/>
              <a:cs typeface="Arial" panose="020B0604020202020204" pitchFamily="34" charset="0"/>
            </a:endParaRPr>
          </a:p>
          <a:p>
            <a:pPr marL="342900" indent="-342900">
              <a:spcAft>
                <a:spcPts val="600"/>
              </a:spcAft>
              <a:buFont typeface="Times New Roman" panose="02020603050405020304" pitchFamily="18" charset="0"/>
              <a:buChar char="―"/>
            </a:pPr>
            <a:r>
              <a:rPr lang="en-US" dirty="0">
                <a:latin typeface="Arial" panose="020B0604020202020204" pitchFamily="34" charset="0"/>
                <a:cs typeface="Arial" panose="020B0604020202020204" pitchFamily="34" charset="0"/>
              </a:rPr>
              <a:t>There is a constant population </a:t>
            </a:r>
            <a:r>
              <a:rPr lang="en-US" dirty="0" smtClean="0">
                <a:latin typeface="Arial" panose="020B0604020202020204" pitchFamily="34" charset="0"/>
                <a:cs typeface="Arial" panose="020B0604020202020204" pitchFamily="34" charset="0"/>
              </a:rPr>
              <a:t>growth –</a:t>
            </a:r>
            <a:r>
              <a:rPr lang="ru-R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now </a:t>
            </a:r>
            <a:r>
              <a:rPr lang="en-US" dirty="0">
                <a:latin typeface="Arial" panose="020B0604020202020204" pitchFamily="34" charset="0"/>
                <a:cs typeface="Arial" panose="020B0604020202020204" pitchFamily="34" charset="0"/>
              </a:rPr>
              <a:t>12.4 million </a:t>
            </a:r>
            <a:r>
              <a:rPr lang="en-US" dirty="0" smtClean="0">
                <a:latin typeface="Arial" panose="020B0604020202020204" pitchFamily="34" charset="0"/>
                <a:cs typeface="Arial" panose="020B0604020202020204" pitchFamily="34" charset="0"/>
              </a:rPr>
              <a:t>people </a:t>
            </a:r>
            <a:r>
              <a:rPr lang="en-US" dirty="0">
                <a:latin typeface="Arial" panose="020B0604020202020204" pitchFamily="34" charset="0"/>
                <a:cs typeface="Arial" panose="020B0604020202020204" pitchFamily="34" charset="0"/>
              </a:rPr>
              <a:t>and</a:t>
            </a:r>
          </a:p>
          <a:p>
            <a:pPr marL="342900" indent="-342900">
              <a:spcAft>
                <a:spcPts val="600"/>
              </a:spcAft>
              <a:buFont typeface="Times New Roman" panose="02020603050405020304" pitchFamily="18" charset="0"/>
              <a:buChar char="―"/>
            </a:pPr>
            <a:endParaRPr lang="en-US" sz="1600" dirty="0">
              <a:latin typeface="Arial" panose="020B0604020202020204" pitchFamily="34" charset="0"/>
              <a:cs typeface="Arial" panose="020B0604020202020204" pitchFamily="34" charset="0"/>
            </a:endParaRPr>
          </a:p>
          <a:p>
            <a:pPr marL="342900" indent="-342900">
              <a:spcAft>
                <a:spcPts val="600"/>
              </a:spcAft>
              <a:buFont typeface="Times New Roman" panose="02020603050405020304" pitchFamily="18" charset="0"/>
              <a:buChar char="―"/>
            </a:pPr>
            <a:r>
              <a:rPr lang="en-US" dirty="0">
                <a:latin typeface="Arial" panose="020B0604020202020204" pitchFamily="34" charset="0"/>
                <a:cs typeface="Arial" panose="020B0604020202020204" pitchFamily="34" charset="0"/>
              </a:rPr>
              <a:t>growth in the number of cars –</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5.6 </a:t>
            </a:r>
            <a:r>
              <a:rPr lang="en-US" dirty="0" smtClean="0">
                <a:latin typeface="Arial" panose="020B0604020202020204" pitchFamily="34" charset="0"/>
                <a:cs typeface="Arial" panose="020B0604020202020204" pitchFamily="34" charset="0"/>
              </a:rPr>
              <a:t>million</a:t>
            </a:r>
            <a:r>
              <a:rPr lang="ru-RU"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according </a:t>
            </a:r>
            <a:r>
              <a:rPr lang="en-US" dirty="0">
                <a:latin typeface="Arial" panose="020B0604020202020204" pitchFamily="34" charset="0"/>
                <a:cs typeface="Arial" panose="020B0604020202020204" pitchFamily="34" charset="0"/>
              </a:rPr>
              <a:t>to the traffic police for </a:t>
            </a:r>
            <a:r>
              <a:rPr lang="en-US" dirty="0" smtClean="0">
                <a:latin typeface="Arial" panose="020B0604020202020204" pitchFamily="34" charset="0"/>
                <a:cs typeface="Arial" panose="020B0604020202020204" pitchFamily="34" charset="0"/>
              </a:rPr>
              <a:t>2017).</a:t>
            </a:r>
            <a:endParaRPr lang="ru-RU" dirty="0" smtClean="0">
              <a:latin typeface="Arial" panose="020B0604020202020204" pitchFamily="34" charset="0"/>
              <a:cs typeface="Arial" panose="020B0604020202020204" pitchFamily="34" charset="0"/>
            </a:endParaRPr>
          </a:p>
        </p:txBody>
      </p:sp>
      <p:sp>
        <p:nvSpPr>
          <p:cNvPr id="3" name="Прямоугольник 2"/>
          <p:cNvSpPr/>
          <p:nvPr/>
        </p:nvSpPr>
        <p:spPr>
          <a:xfrm>
            <a:off x="427216" y="6285693"/>
            <a:ext cx="3672408" cy="357534"/>
          </a:xfrm>
          <a:prstGeom prst="rect">
            <a:avLst/>
          </a:prstGeom>
        </p:spPr>
        <p:txBody>
          <a:bodyPr wrap="square">
            <a:spAutoFit/>
          </a:bodyPr>
          <a:lstStyle/>
          <a:p>
            <a:pPr lvl="0" algn="ctr">
              <a:lnSpc>
                <a:spcPct val="115000"/>
              </a:lnSpc>
              <a:spcAft>
                <a:spcPts val="0"/>
              </a:spcAft>
            </a:pPr>
            <a:r>
              <a:rPr lang="en-US" sz="1600" b="1" dirty="0">
                <a:solidFill>
                  <a:srgbClr val="800000"/>
                </a:solidFill>
              </a:rPr>
              <a:t>Modern views of Moscow</a:t>
            </a:r>
            <a:endParaRPr lang="ru-RU" sz="1200" b="1" dirty="0">
              <a:solidFill>
                <a:srgbClr val="8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rotWithShape="1">
          <a:blip r:embed="rId2" cstate="print"/>
          <a:srcRect r="3518"/>
          <a:stretch/>
        </p:blipFill>
        <p:spPr>
          <a:xfrm>
            <a:off x="95819" y="3640339"/>
            <a:ext cx="4335202" cy="2634191"/>
          </a:xfrm>
          <a:prstGeom prst="rect">
            <a:avLst/>
          </a:prstGeom>
          <a:ln>
            <a:noFill/>
          </a:ln>
          <a:effectLst>
            <a:softEdge rad="112500"/>
          </a:effectLst>
        </p:spPr>
      </p:pic>
      <p:pic>
        <p:nvPicPr>
          <p:cNvPr id="5" name="Рисунок 4"/>
          <p:cNvPicPr>
            <a:picLocks noChangeAspect="1"/>
          </p:cNvPicPr>
          <p:nvPr/>
        </p:nvPicPr>
        <p:blipFill>
          <a:blip r:embed="rId3" cstate="print"/>
          <a:stretch>
            <a:fillRect/>
          </a:stretch>
        </p:blipFill>
        <p:spPr>
          <a:xfrm>
            <a:off x="164576" y="560762"/>
            <a:ext cx="4266445" cy="2840233"/>
          </a:xfrm>
          <a:prstGeom prst="rect">
            <a:avLst/>
          </a:prstGeom>
          <a:ln>
            <a:noFill/>
          </a:ln>
          <a:effectLst>
            <a:softEdge rad="112500"/>
          </a:effectLst>
        </p:spPr>
      </p:pic>
    </p:spTree>
    <p:extLst>
      <p:ext uri="{BB962C8B-B14F-4D97-AF65-F5344CB8AC3E}">
        <p14:creationId xmlns:p14="http://schemas.microsoft.com/office/powerpoint/2010/main" val="181258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1694" y="906201"/>
            <a:ext cx="11179140" cy="5586145"/>
          </a:xfrm>
          <a:prstGeom prst="rect">
            <a:avLst/>
          </a:prstGeom>
        </p:spPr>
        <p:txBody>
          <a:bodyPr wrap="square">
            <a:spAutoFit/>
          </a:bodyPr>
          <a:lstStyle/>
          <a:p>
            <a:pPr marL="285750" indent="-285750" algn="just">
              <a:spcAft>
                <a:spcPts val="600"/>
              </a:spcAft>
              <a:buFont typeface="Wingdings" panose="05000000000000000000" pitchFamily="2" charset="2"/>
              <a:buChar char="q"/>
            </a:pPr>
            <a:r>
              <a:rPr lang="en-US" dirty="0">
                <a:latin typeface="Arial" panose="020B0604020202020204" pitchFamily="34" charset="0"/>
                <a:ea typeface="Calibri" panose="020F0502020204030204" pitchFamily="34" charset="0"/>
                <a:cs typeface="Arial" panose="020B0604020202020204" pitchFamily="34" charset="0"/>
              </a:rPr>
              <a:t>In the soil cover of Moscow, a tendency toward a decrease in </a:t>
            </a:r>
            <a:r>
              <a:rPr lang="en-US" dirty="0" smtClean="0">
                <a:latin typeface="Arial" panose="020B0604020202020204" pitchFamily="34" charset="0"/>
                <a:ea typeface="Calibri" panose="020F0502020204030204" pitchFamily="34" charset="0"/>
                <a:cs typeface="Arial" panose="020B0604020202020204" pitchFamily="34" charset="0"/>
              </a:rPr>
              <a:t>Zn</a:t>
            </a:r>
            <a:r>
              <a:rPr lang="en-US" dirty="0">
                <a:latin typeface="Arial" panose="020B0604020202020204" pitchFamily="34" charset="0"/>
                <a:ea typeface="Calibri" panose="020F0502020204030204" pitchFamily="34" charset="0"/>
                <a:cs typeface="Arial" panose="020B0604020202020204" pitchFamily="34" charset="0"/>
              </a:rPr>
              <a:t>, </a:t>
            </a:r>
            <a:r>
              <a:rPr lang="en-US" dirty="0" err="1">
                <a:latin typeface="Arial" panose="020B0604020202020204" pitchFamily="34" charset="0"/>
                <a:ea typeface="Calibri" panose="020F0502020204030204" pitchFamily="34" charset="0"/>
                <a:cs typeface="Arial" panose="020B0604020202020204" pitchFamily="34" charset="0"/>
              </a:rPr>
              <a:t>Pb</a:t>
            </a:r>
            <a:r>
              <a:rPr lang="en-US" dirty="0">
                <a:latin typeface="Arial" panose="020B0604020202020204" pitchFamily="34" charset="0"/>
                <a:ea typeface="Calibri" panose="020F0502020204030204" pitchFamily="34" charset="0"/>
                <a:cs typeface="Arial" panose="020B0604020202020204" pitchFamily="34" charset="0"/>
              </a:rPr>
              <a:t>, and Hg </a:t>
            </a:r>
            <a:r>
              <a:rPr lang="en-US" dirty="0" smtClean="0">
                <a:latin typeface="Arial" panose="020B0604020202020204" pitchFamily="34" charset="0"/>
                <a:ea typeface="Calibri" panose="020F0502020204030204" pitchFamily="34" charset="0"/>
                <a:cs typeface="Arial" panose="020B0604020202020204" pitchFamily="34" charset="0"/>
              </a:rPr>
              <a:t>content determined </a:t>
            </a:r>
            <a:r>
              <a:rPr lang="en-US" dirty="0">
                <a:latin typeface="Arial" panose="020B0604020202020204" pitchFamily="34" charset="0"/>
                <a:ea typeface="Calibri" panose="020F0502020204030204" pitchFamily="34" charset="0"/>
                <a:cs typeface="Arial" panose="020B0604020202020204" pitchFamily="34" charset="0"/>
              </a:rPr>
              <a:t>during the annual monitoring was revealed. The reduction in pollution is due to a decrease in emissions of vehicles, a reduction in industrial production and the removal of harmful enterprises in the suburbs. However, it is premature to talk about improving the environmental situation in Moscow, since such dangerous </a:t>
            </a:r>
            <a:r>
              <a:rPr lang="en-US" dirty="0" smtClean="0">
                <a:latin typeface="Arial" panose="020B0604020202020204" pitchFamily="34" charset="0"/>
                <a:ea typeface="Calibri" panose="020F0502020204030204" pitchFamily="34" charset="0"/>
                <a:cs typeface="Arial" panose="020B0604020202020204" pitchFamily="34" charset="0"/>
              </a:rPr>
              <a:t>PTEs </a:t>
            </a:r>
            <a:r>
              <a:rPr lang="en-US" dirty="0">
                <a:latin typeface="Arial" panose="020B0604020202020204" pitchFamily="34" charset="0"/>
                <a:ea typeface="Calibri" panose="020F0502020204030204" pitchFamily="34" charset="0"/>
                <a:cs typeface="Arial" panose="020B0604020202020204" pitchFamily="34" charset="0"/>
              </a:rPr>
              <a:t>as </a:t>
            </a:r>
            <a:r>
              <a:rPr lang="en-US" dirty="0" err="1">
                <a:latin typeface="Arial" panose="020B0604020202020204" pitchFamily="34" charset="0"/>
                <a:ea typeface="Calibri" panose="020F0502020204030204" pitchFamily="34" charset="0"/>
                <a:cs typeface="Arial" panose="020B0604020202020204" pitchFamily="34" charset="0"/>
              </a:rPr>
              <a:t>Sb</a:t>
            </a:r>
            <a:r>
              <a:rPr lang="en-US" dirty="0">
                <a:latin typeface="Arial" panose="020B0604020202020204" pitchFamily="34" charset="0"/>
                <a:ea typeface="Calibri" panose="020F0502020204030204" pitchFamily="34" charset="0"/>
                <a:cs typeface="Arial" panose="020B0604020202020204" pitchFamily="34" charset="0"/>
              </a:rPr>
              <a:t>, Mo, W, Cr, Bi are not detected during the </a:t>
            </a:r>
            <a:r>
              <a:rPr lang="en-US" dirty="0" smtClean="0">
                <a:latin typeface="Arial" panose="020B0604020202020204" pitchFamily="34" charset="0"/>
                <a:ea typeface="Calibri" panose="020F0502020204030204" pitchFamily="34" charset="0"/>
                <a:cs typeface="Arial" panose="020B0604020202020204" pitchFamily="34" charset="0"/>
              </a:rPr>
              <a:t>soil-geochemical monitoring.</a:t>
            </a:r>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algn="just">
              <a:spcAft>
                <a:spcPts val="600"/>
              </a:spcAft>
              <a:buFont typeface="Wingdings" panose="05000000000000000000" pitchFamily="2" charset="2"/>
              <a:buChar char="q"/>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The spatial distribution of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HMMs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in the soils of Moscow is determined primarily by the number and geochemical specialization of pollution sources, which vary greatly in administrative districts. Central, Eastern, Southeastern districts are leading in terms of pollution of Cu and </a:t>
            </a:r>
            <a:r>
              <a:rPr lang="en-US" dirty="0" err="1">
                <a:solidFill>
                  <a:srgbClr val="000000"/>
                </a:solidFill>
                <a:latin typeface="Arial" panose="020B0604020202020204" pitchFamily="34" charset="0"/>
                <a:ea typeface="Calibri" panose="020F0502020204030204" pitchFamily="34" charset="0"/>
                <a:cs typeface="Arial" panose="020B0604020202020204" pitchFamily="34" charset="0"/>
              </a:rPr>
              <a:t>Pb</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The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Central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and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Southeastern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districts are distinguished by Hg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pollution.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The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Central</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Northeastern</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Southeastern</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 and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Southern districts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are most polluted with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Zn and Cd.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Soils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in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the South-East, South and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Southwestern </a:t>
            </a: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districts are most enriched in Ni. </a:t>
            </a:r>
            <a:endPar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lgn="just">
              <a:spcAft>
                <a:spcPts val="600"/>
              </a:spcAft>
              <a:buFont typeface="Wingdings" panose="05000000000000000000" pitchFamily="2" charset="2"/>
              <a:buChar char="q"/>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The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geochemical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state of the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urban soils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over a ten-year period is characterized by a significant decrease in the frequency and frequency of exceeding the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MPC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of individual pollutants, as well as a decrease in the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mean level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of </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multi-elemental </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soil pollution </a:t>
            </a:r>
            <a:r>
              <a:rPr lang="en-US"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Zc</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 from 15,2 to 11. The Eastern part of the city is the most polluted, the average </a:t>
            </a:r>
            <a:r>
              <a:rPr lang="en-US"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Zc</a:t>
            </a: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in </a:t>
            </a:r>
            <a:r>
              <a:rPr lang="en-US" dirty="0" smtClean="0">
                <a:solidFill>
                  <a:srgbClr val="000000"/>
                </a:solidFill>
                <a:latin typeface="Arial" panose="020B0604020202020204" pitchFamily="34" charset="0"/>
                <a:ea typeface="Calibri" panose="020F0502020204030204" pitchFamily="34" charset="0"/>
                <a:cs typeface="Arial" panose="020B0604020202020204" pitchFamily="34" charset="0"/>
              </a:rPr>
              <a:t>Southeastern district varied from 36,2 in 2007 to 17,8 in 2016.</a:t>
            </a:r>
            <a:endParaRPr lang="en-US" dirty="0" smtClean="0">
              <a:latin typeface="Arial" panose="020B0604020202020204" pitchFamily="34" charset="0"/>
              <a:ea typeface="Calibri" panose="020F0502020204030204" pitchFamily="34" charset="0"/>
              <a:cs typeface="Arial" panose="020B0604020202020204" pitchFamily="34" charset="0"/>
            </a:endParaRPr>
          </a:p>
          <a:p>
            <a:pPr marL="285750" indent="-285750" algn="just">
              <a:spcAft>
                <a:spcPts val="600"/>
              </a:spcAft>
              <a:buFont typeface="Wingdings" panose="05000000000000000000" pitchFamily="2" charset="2"/>
              <a:buChar char="q"/>
            </a:pPr>
            <a:r>
              <a:rPr lang="en-US" dirty="0">
                <a:latin typeface="Arial" panose="020B0604020202020204" pitchFamily="34" charset="0"/>
                <a:ea typeface="Calibri" panose="020F0502020204030204" pitchFamily="34" charset="0"/>
                <a:cs typeface="Arial" panose="020B0604020202020204" pitchFamily="34" charset="0"/>
              </a:rPr>
              <a:t>In Moscow, </a:t>
            </a:r>
            <a:r>
              <a:rPr lang="en-US" dirty="0" smtClean="0">
                <a:latin typeface="Arial" panose="020B0604020202020204" pitchFamily="34" charset="0"/>
                <a:ea typeface="Calibri" panose="020F0502020204030204" pitchFamily="34" charset="0"/>
                <a:cs typeface="Arial" panose="020B0604020202020204" pitchFamily="34" charset="0"/>
              </a:rPr>
              <a:t>the </a:t>
            </a:r>
            <a:r>
              <a:rPr lang="en-US" dirty="0">
                <a:latin typeface="Arial" panose="020B0604020202020204" pitchFamily="34" charset="0"/>
                <a:ea typeface="Calibri" panose="020F0502020204030204" pitchFamily="34" charset="0"/>
                <a:cs typeface="Arial" panose="020B0604020202020204" pitchFamily="34" charset="0"/>
              </a:rPr>
              <a:t>area of the city with exceeding the MPC </a:t>
            </a:r>
            <a:r>
              <a:rPr lang="en-US" dirty="0" smtClean="0">
                <a:latin typeface="Arial" panose="020B0604020202020204" pitchFamily="34" charset="0"/>
                <a:ea typeface="Calibri" panose="020F0502020204030204" pitchFamily="34" charset="0"/>
                <a:cs typeface="Arial" panose="020B0604020202020204" pitchFamily="34" charset="0"/>
              </a:rPr>
              <a:t>standards increases, </a:t>
            </a:r>
            <a:r>
              <a:rPr lang="en-US" dirty="0">
                <a:latin typeface="Arial" panose="020B0604020202020204" pitchFamily="34" charset="0"/>
                <a:ea typeface="Calibri" panose="020F0502020204030204" pitchFamily="34" charset="0"/>
                <a:cs typeface="Arial" panose="020B0604020202020204" pitchFamily="34" charset="0"/>
              </a:rPr>
              <a:t>but their excess ratio becomes lower, and the differences between the </a:t>
            </a:r>
            <a:r>
              <a:rPr lang="en-US" dirty="0" smtClean="0">
                <a:latin typeface="Arial" panose="020B0604020202020204" pitchFamily="34" charset="0"/>
                <a:ea typeface="Calibri" panose="020F0502020204030204" pitchFamily="34" charset="0"/>
                <a:cs typeface="Arial" panose="020B0604020202020204" pitchFamily="34" charset="0"/>
              </a:rPr>
              <a:t>land-use zones </a:t>
            </a:r>
            <a:r>
              <a:rPr lang="en-US" dirty="0">
                <a:latin typeface="Arial" panose="020B0604020202020204" pitchFamily="34" charset="0"/>
                <a:ea typeface="Calibri" panose="020F0502020204030204" pitchFamily="34" charset="0"/>
                <a:cs typeface="Arial" panose="020B0604020202020204" pitchFamily="34" charset="0"/>
              </a:rPr>
              <a:t>are erased due to the prevalence of traffic. Over the past decade, the maximum values of the </a:t>
            </a:r>
            <a:r>
              <a:rPr lang="en-US" dirty="0" smtClean="0">
                <a:latin typeface="Arial" panose="020B0604020202020204" pitchFamily="34" charset="0"/>
                <a:ea typeface="Calibri" panose="020F0502020204030204" pitchFamily="34" charset="0"/>
                <a:cs typeface="Arial" panose="020B0604020202020204" pitchFamily="34" charset="0"/>
              </a:rPr>
              <a:t>coefficients </a:t>
            </a:r>
            <a:r>
              <a:rPr lang="en-US" dirty="0">
                <a:latin typeface="Arial" panose="020B0604020202020204" pitchFamily="34" charset="0"/>
                <a:ea typeface="Calibri" panose="020F0502020204030204" pitchFamily="34" charset="0"/>
                <a:cs typeface="Arial" panose="020B0604020202020204" pitchFamily="34" charset="0"/>
              </a:rPr>
              <a:t>of environmental hazard </a:t>
            </a:r>
            <a:r>
              <a:rPr lang="en-US" i="1" dirty="0" err="1">
                <a:latin typeface="Arial" panose="020B0604020202020204" pitchFamily="34" charset="0"/>
                <a:ea typeface="Calibri" panose="020F0502020204030204" pitchFamily="34" charset="0"/>
                <a:cs typeface="Arial" panose="020B0604020202020204" pitchFamily="34" charset="0"/>
              </a:rPr>
              <a:t>Ko</a:t>
            </a:r>
            <a:r>
              <a:rPr lang="en-US" i="1" dirty="0">
                <a:latin typeface="Arial" panose="020B0604020202020204" pitchFamily="34" charset="0"/>
                <a:ea typeface="Calibri" panose="020F0502020204030204" pitchFamily="34" charset="0"/>
                <a:cs typeface="Arial" panose="020B0604020202020204" pitchFamily="34" charset="0"/>
              </a:rPr>
              <a:t> </a:t>
            </a:r>
            <a:r>
              <a:rPr lang="en-US" dirty="0" smtClean="0">
                <a:latin typeface="Arial" panose="020B0604020202020204" pitchFamily="34" charset="0"/>
                <a:ea typeface="Calibri" panose="020F0502020204030204" pitchFamily="34" charset="0"/>
                <a:cs typeface="Arial" panose="020B0604020202020204" pitchFamily="34" charset="0"/>
              </a:rPr>
              <a:t>for individual PTEs</a:t>
            </a:r>
            <a:r>
              <a:rPr lang="en-US" i="1" dirty="0" smtClean="0">
                <a:latin typeface="Arial" panose="020B0604020202020204" pitchFamily="34" charset="0"/>
                <a:ea typeface="Calibri" panose="020F0502020204030204" pitchFamily="34" charset="0"/>
                <a:cs typeface="Arial" panose="020B0604020202020204" pitchFamily="34" charset="0"/>
              </a:rPr>
              <a:t> </a:t>
            </a:r>
            <a:r>
              <a:rPr lang="en-US" dirty="0" smtClean="0">
                <a:latin typeface="Arial" panose="020B0604020202020204" pitchFamily="34" charset="0"/>
                <a:ea typeface="Calibri" panose="020F0502020204030204" pitchFamily="34" charset="0"/>
                <a:cs typeface="Arial" panose="020B0604020202020204" pitchFamily="34" charset="0"/>
              </a:rPr>
              <a:t>decreased </a:t>
            </a:r>
            <a:r>
              <a:rPr lang="en-US" dirty="0">
                <a:latin typeface="Arial" panose="020B0604020202020204" pitchFamily="34" charset="0"/>
                <a:ea typeface="Calibri" panose="020F0502020204030204" pitchFamily="34" charset="0"/>
                <a:cs typeface="Arial" panose="020B0604020202020204" pitchFamily="34" charset="0"/>
              </a:rPr>
              <a:t>to 12-13, i.e. more than 100 times.</a:t>
            </a:r>
            <a:endParaRPr lang="ru-RU" dirty="0">
              <a:latin typeface="Arial" panose="020B0604020202020204" pitchFamily="34" charset="0"/>
              <a:ea typeface="Calibri" panose="020F0502020204030204" pitchFamily="34" charset="0"/>
              <a:cs typeface="Arial" panose="020B0604020202020204" pitchFamily="34" charset="0"/>
            </a:endParaRPr>
          </a:p>
        </p:txBody>
      </p:sp>
      <p:sp>
        <p:nvSpPr>
          <p:cNvPr id="6" name="TextBox 5"/>
          <p:cNvSpPr txBox="1"/>
          <p:nvPr/>
        </p:nvSpPr>
        <p:spPr>
          <a:xfrm>
            <a:off x="97174" y="108360"/>
            <a:ext cx="3374658" cy="584775"/>
          </a:xfrm>
          <a:prstGeom prst="rect">
            <a:avLst/>
          </a:prstGeom>
          <a:noFill/>
        </p:spPr>
        <p:txBody>
          <a:bodyPr wrap="square" rtlCol="0">
            <a:spAutoFit/>
          </a:bodyPr>
          <a:lstStyle/>
          <a:p>
            <a:pPr marL="342900" indent="-342900" algn="r">
              <a:buFont typeface="Wingdings" panose="05000000000000000000" pitchFamily="2" charset="2"/>
              <a:buChar char="Ø"/>
            </a:pPr>
            <a:r>
              <a:rPr lang="ru-RU" sz="3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Conclusion</a:t>
            </a:r>
            <a:endParaRPr lang="ru-RU" sz="2000" b="1" dirty="0">
              <a:solidFill>
                <a:schemeClr val="accent2">
                  <a:lumMod val="75000"/>
                </a:schemeClr>
              </a:solidFill>
              <a:latin typeface="Century Gothic" panose="020B0502020202020204" pitchFamily="34" charset="0"/>
            </a:endParaRPr>
          </a:p>
        </p:txBody>
      </p:sp>
    </p:spTree>
    <p:extLst>
      <p:ext uri="{BB962C8B-B14F-4D97-AF65-F5344CB8AC3E}">
        <p14:creationId xmlns:p14="http://schemas.microsoft.com/office/powerpoint/2010/main" val="1075043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st4.cannypic.com/thumbs/16/166283_632_canny_p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4376" y="4494690"/>
            <a:ext cx="2597624" cy="23732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43702" y="5677469"/>
            <a:ext cx="6086901" cy="954107"/>
          </a:xfrm>
          <a:prstGeom prst="rect">
            <a:avLst/>
          </a:prstGeom>
          <a:noFill/>
        </p:spPr>
        <p:txBody>
          <a:bodyPr wrap="square" rtlCol="0">
            <a:spAutoFit/>
          </a:bodyPr>
          <a:lstStyle/>
          <a:p>
            <a:pPr algn="ctr"/>
            <a:r>
              <a:rPr lang="en-US" sz="2800" b="1" i="1" dirty="0" err="1" smtClean="0">
                <a:solidFill>
                  <a:srgbClr val="0070C0"/>
                </a:solidFill>
                <a:latin typeface="Times New Roman" panose="02020603050405020304" pitchFamily="18" charset="0"/>
                <a:cs typeface="Times New Roman" panose="02020603050405020304" pitchFamily="18" charset="0"/>
              </a:rPr>
              <a:t>Kosheleva</a:t>
            </a:r>
            <a:r>
              <a:rPr lang="en-US" sz="2800" b="1" i="1" dirty="0" smtClean="0">
                <a:solidFill>
                  <a:srgbClr val="0070C0"/>
                </a:solidFill>
                <a:latin typeface="Times New Roman" panose="02020603050405020304" pitchFamily="18" charset="0"/>
                <a:cs typeface="Times New Roman" panose="02020603050405020304" pitchFamily="18" charset="0"/>
              </a:rPr>
              <a:t> Natalia</a:t>
            </a:r>
            <a:endParaRPr lang="ru-RU" sz="2800" b="1" i="1" dirty="0">
              <a:solidFill>
                <a:srgbClr val="0070C0"/>
              </a:solidFill>
              <a:latin typeface="Times New Roman" panose="02020603050405020304" pitchFamily="18" charset="0"/>
              <a:cs typeface="Times New Roman" panose="02020603050405020304" pitchFamily="18" charset="0"/>
            </a:endParaRPr>
          </a:p>
          <a:p>
            <a:pPr algn="ctr"/>
            <a:r>
              <a:rPr lang="en-US" sz="2800" b="1" i="1" dirty="0">
                <a:solidFill>
                  <a:srgbClr val="0070C0"/>
                </a:solidFill>
                <a:latin typeface="Times New Roman" panose="02020603050405020304" pitchFamily="18" charset="0"/>
                <a:cs typeface="Times New Roman" panose="02020603050405020304" pitchFamily="18" charset="0"/>
              </a:rPr>
              <a:t>natalk@mail.ru</a:t>
            </a:r>
            <a:endParaRPr lang="ru-RU" sz="2800" b="1" i="1" dirty="0">
              <a:solidFill>
                <a:srgbClr val="0070C0"/>
              </a:solidFill>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3" cstate="print"/>
          <a:stretch>
            <a:fillRect/>
          </a:stretch>
        </p:blipFill>
        <p:spPr>
          <a:xfrm>
            <a:off x="3343702" y="531582"/>
            <a:ext cx="1884739" cy="1861714"/>
          </a:xfrm>
          <a:prstGeom prst="rect">
            <a:avLst/>
          </a:prstGeom>
        </p:spPr>
      </p:pic>
      <p:pic>
        <p:nvPicPr>
          <p:cNvPr id="11" name="Рисунок 10"/>
          <p:cNvPicPr>
            <a:picLocks noChangeAspect="1"/>
          </p:cNvPicPr>
          <p:nvPr/>
        </p:nvPicPr>
        <p:blipFill rotWithShape="1">
          <a:blip r:embed="rId4" cstate="print"/>
          <a:srcRect l="4762" t="11209" b="7222"/>
          <a:stretch/>
        </p:blipFill>
        <p:spPr>
          <a:xfrm>
            <a:off x="6225122" y="601572"/>
            <a:ext cx="2389391" cy="1911514"/>
          </a:xfrm>
          <a:prstGeom prst="ellipse">
            <a:avLst/>
          </a:prstGeom>
        </p:spPr>
      </p:pic>
      <p:sp>
        <p:nvSpPr>
          <p:cNvPr id="7" name="Заголовок 4"/>
          <p:cNvSpPr txBox="1">
            <a:spLocks/>
          </p:cNvSpPr>
          <p:nvPr/>
        </p:nvSpPr>
        <p:spPr>
          <a:xfrm>
            <a:off x="3416060" y="3189729"/>
            <a:ext cx="737347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Comic Sans MS" panose="030F0702030302020204" pitchFamily="66" charset="0"/>
                <a:ea typeface="Tahoma" panose="020B0604030504040204" pitchFamily="34" charset="0"/>
                <a:cs typeface="Tahoma" panose="020B0604030504040204" pitchFamily="34" charset="0"/>
              </a:rPr>
              <a:t>Thank you for attention</a:t>
            </a:r>
            <a:r>
              <a:rPr lang="ru-RU" sz="3600" b="1" dirty="0" smtClean="0">
                <a:latin typeface="Comic Sans MS" panose="030F0702030302020204" pitchFamily="66" charset="0"/>
                <a:ea typeface="Tahoma" panose="020B0604030504040204" pitchFamily="34" charset="0"/>
                <a:cs typeface="Tahoma" panose="020B0604030504040204" pitchFamily="34" charset="0"/>
              </a:rPr>
              <a:t>!</a:t>
            </a:r>
            <a:endParaRPr lang="ru-RU" sz="3600" b="1" dirty="0">
              <a:latin typeface="Comic Sans MS" panose="030F0702030302020204" pitchFamily="66"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4650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sus\Desktop\Impact.jpg"/>
          <p:cNvPicPr/>
          <p:nvPr/>
        </p:nvPicPr>
        <p:blipFill>
          <a:blip r:embed="rId2" cstate="print"/>
          <a:srcRect l="1206" t="535" r="1099" b="21864"/>
          <a:stretch>
            <a:fillRect/>
          </a:stretch>
        </p:blipFill>
        <p:spPr bwMode="auto">
          <a:xfrm>
            <a:off x="1816408" y="1352077"/>
            <a:ext cx="4451394" cy="4929569"/>
          </a:xfrm>
          <a:prstGeom prst="rect">
            <a:avLst/>
          </a:prstGeom>
          <a:noFill/>
        </p:spPr>
      </p:pic>
      <p:sp>
        <p:nvSpPr>
          <p:cNvPr id="4" name="Прямоугольник 3"/>
          <p:cNvSpPr/>
          <p:nvPr/>
        </p:nvSpPr>
        <p:spPr>
          <a:xfrm>
            <a:off x="1347913" y="786895"/>
            <a:ext cx="9004077" cy="461665"/>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Roads and industrial areas of Moscow</a:t>
            </a:r>
            <a:endParaRPr lang="ru-RU" sz="2400" b="1" dirty="0">
              <a:latin typeface="Times New Roman" panose="02020603050405020304" pitchFamily="18" charset="0"/>
              <a:ea typeface="Verdana" panose="020B0604030504040204" pitchFamily="34" charset="0"/>
              <a:cs typeface="Times New Roman" panose="02020603050405020304" pitchFamily="18" charset="0"/>
            </a:endParaRPr>
          </a:p>
        </p:txBody>
      </p:sp>
      <p:sp>
        <p:nvSpPr>
          <p:cNvPr id="6" name="Прямоугольник 5"/>
          <p:cNvSpPr/>
          <p:nvPr/>
        </p:nvSpPr>
        <p:spPr>
          <a:xfrm>
            <a:off x="0" y="0"/>
            <a:ext cx="10588860" cy="553998"/>
          </a:xfrm>
          <a:prstGeom prst="rect">
            <a:avLst/>
          </a:prstGeom>
        </p:spPr>
        <p:txBody>
          <a:bodyPr wrap="square">
            <a:spAutoFit/>
          </a:bodyPr>
          <a:lstStyle/>
          <a:p>
            <a:pPr marL="457200" indent="-457200" algn="ctr">
              <a:buFont typeface="Wingdings" panose="05000000000000000000" pitchFamily="2" charset="2"/>
              <a:buChar char="Ø"/>
            </a:pPr>
            <a:r>
              <a:rPr lang="en-US"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Anthropogenic impact on the soils of Moscow</a:t>
            </a:r>
            <a:endParaRPr lang="ru-RU"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8712678" y="6150114"/>
            <a:ext cx="3226280" cy="646331"/>
          </a:xfrm>
          <a:prstGeom prst="rect">
            <a:avLst/>
          </a:prstGeom>
          <a:noFill/>
        </p:spPr>
        <p:txBody>
          <a:bodyPr wrap="square" rtlCol="0">
            <a:spAutoFit/>
          </a:bodyPr>
          <a:lstStyle/>
          <a:p>
            <a:pPr algn="r"/>
            <a:r>
              <a:rPr lang="ru-RU"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a:t>
            </a:r>
            <a:r>
              <a:rPr lang="ru-RU" i="1" dirty="0" err="1">
                <a:highlight>
                  <a:srgbClr val="C0C0C0"/>
                </a:highlight>
                <a:latin typeface="Times New Roman" panose="02020603050405020304" pitchFamily="18" charset="0"/>
                <a:ea typeface="Calibri" panose="020F0502020204030204" pitchFamily="34" charset="0"/>
                <a:cs typeface="Times New Roman" panose="02020603050405020304" pitchFamily="18" charset="0"/>
              </a:rPr>
              <a:t>Kasimov</a:t>
            </a:r>
            <a:r>
              <a:rPr lang="ru-RU"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_</a:t>
            </a:r>
            <a:r>
              <a:rPr lang="en-US"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et al.</a:t>
            </a:r>
            <a:r>
              <a:rPr lang="ru-RU"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 </a:t>
            </a:r>
            <a:r>
              <a:rPr lang="ru-RU" i="1" dirty="0" smtClean="0">
                <a:highlight>
                  <a:srgbClr val="C0C0C0"/>
                </a:highlight>
                <a:latin typeface="Times New Roman" panose="02020603050405020304" pitchFamily="18" charset="0"/>
                <a:ea typeface="Calibri" panose="020F0502020204030204" pitchFamily="34" charset="0"/>
                <a:cs typeface="Times New Roman" panose="02020603050405020304" pitchFamily="18" charset="0"/>
              </a:rPr>
              <a:t>2018; </a:t>
            </a:r>
            <a:r>
              <a:rPr lang="en-US" i="1" dirty="0" err="1" smtClean="0">
                <a:highlight>
                  <a:srgbClr val="C0C0C0"/>
                </a:highlight>
                <a:latin typeface="Times New Roman" panose="02020603050405020304" pitchFamily="18" charset="0"/>
                <a:ea typeface="Calibri" panose="020F0502020204030204" pitchFamily="34" charset="0"/>
                <a:cs typeface="Times New Roman" panose="02020603050405020304" pitchFamily="18" charset="0"/>
              </a:rPr>
              <a:t>Bityukova</a:t>
            </a:r>
            <a:r>
              <a:rPr lang="en-US"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 </a:t>
            </a:r>
            <a:r>
              <a:rPr lang="en-US" i="1" dirty="0" err="1">
                <a:highlight>
                  <a:srgbClr val="C0C0C0"/>
                </a:highlight>
                <a:latin typeface="Times New Roman" panose="02020603050405020304" pitchFamily="18" charset="0"/>
                <a:ea typeface="Calibri" panose="020F0502020204030204" pitchFamily="34" charset="0"/>
                <a:cs typeface="Times New Roman" panose="02020603050405020304" pitchFamily="18" charset="0"/>
              </a:rPr>
              <a:t>Saulskaya</a:t>
            </a:r>
            <a:r>
              <a:rPr lang="en-US"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 </a:t>
            </a:r>
            <a:r>
              <a:rPr lang="en-US" i="1" dirty="0" smtClean="0">
                <a:highlight>
                  <a:srgbClr val="C0C0C0"/>
                </a:highlight>
                <a:latin typeface="Times New Roman" panose="02020603050405020304" pitchFamily="18" charset="0"/>
                <a:ea typeface="Calibri" panose="020F0502020204030204" pitchFamily="34" charset="0"/>
                <a:cs typeface="Times New Roman" panose="02020603050405020304" pitchFamily="18" charset="0"/>
              </a:rPr>
              <a:t>2017</a:t>
            </a:r>
            <a:r>
              <a:rPr lang="ru-RU" i="1" dirty="0" smtClean="0">
                <a:highlight>
                  <a:srgbClr val="C0C0C0"/>
                </a:highlight>
                <a:latin typeface="Times New Roman" panose="02020603050405020304" pitchFamily="18" charset="0"/>
                <a:ea typeface="Calibri" panose="020F0502020204030204" pitchFamily="34" charset="0"/>
                <a:cs typeface="Times New Roman" panose="02020603050405020304" pitchFamily="18" charset="0"/>
              </a:rPr>
              <a:t>)</a:t>
            </a:r>
            <a:endParaRPr lang="ru-RU" i="1" dirty="0"/>
          </a:p>
        </p:txBody>
      </p:sp>
      <p:pic>
        <p:nvPicPr>
          <p:cNvPr id="9" name="Рисунок 8" descr="C:\Users\Asus\Desktop\!Files\Труды\Статьи\2018_Физ-хим свойства пыли\Base_Moscow_final.jpg"/>
          <p:cNvPicPr/>
          <p:nvPr/>
        </p:nvPicPr>
        <p:blipFill>
          <a:blip r:embed="rId3" cstate="print"/>
          <a:srcRect l="38937" t="78314" r="44028" b="6580"/>
          <a:stretch>
            <a:fillRect/>
          </a:stretch>
        </p:blipFill>
        <p:spPr bwMode="auto">
          <a:xfrm>
            <a:off x="7036884" y="1431528"/>
            <a:ext cx="2529810" cy="3011076"/>
          </a:xfrm>
          <a:prstGeom prst="rect">
            <a:avLst/>
          </a:prstGeom>
          <a:noFill/>
          <a:ln w="9525">
            <a:noFill/>
            <a:miter lim="800000"/>
            <a:headEnd/>
            <a:tailEnd/>
          </a:ln>
        </p:spPr>
      </p:pic>
      <p:pic>
        <p:nvPicPr>
          <p:cNvPr id="10" name="Рисунок 9" descr="C:\Users\Asus\Desktop\!Files\Труды\Статьи\2018_Физ-хим свойства пыли\Base_Moscow_final.jpg"/>
          <p:cNvPicPr/>
          <p:nvPr/>
        </p:nvPicPr>
        <p:blipFill>
          <a:blip r:embed="rId4" cstate="print"/>
          <a:srcRect l="38937" t="93114" r="43034" b="1131"/>
          <a:stretch>
            <a:fillRect/>
          </a:stretch>
        </p:blipFill>
        <p:spPr bwMode="auto">
          <a:xfrm>
            <a:off x="7128201" y="4783383"/>
            <a:ext cx="2576516" cy="1220601"/>
          </a:xfrm>
          <a:prstGeom prst="rect">
            <a:avLst/>
          </a:prstGeom>
          <a:noFill/>
          <a:ln w="9525">
            <a:noFill/>
            <a:miter lim="800000"/>
            <a:headEnd/>
            <a:tailEnd/>
          </a:ln>
        </p:spPr>
      </p:pic>
    </p:spTree>
    <p:extLst>
      <p:ext uri="{BB962C8B-B14F-4D97-AF65-F5344CB8AC3E}">
        <p14:creationId xmlns:p14="http://schemas.microsoft.com/office/powerpoint/2010/main" val="956850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C:\Users\user\Downloads\эк класс авт.PNG"/>
          <p:cNvPicPr/>
          <p:nvPr/>
        </p:nvPicPr>
        <p:blipFill rotWithShape="1">
          <a:blip r:embed="rId2">
            <a:extLst>
              <a:ext uri="{28A0092B-C50C-407E-A947-70E740481C1C}">
                <a14:useLocalDpi xmlns:a14="http://schemas.microsoft.com/office/drawing/2010/main" val="0"/>
              </a:ext>
            </a:extLst>
          </a:blip>
          <a:srcRect t="4884" b="4558"/>
          <a:stretch/>
        </p:blipFill>
        <p:spPr bwMode="auto">
          <a:xfrm>
            <a:off x="508968" y="3399078"/>
            <a:ext cx="4996768" cy="2328953"/>
          </a:xfrm>
          <a:prstGeom prst="rect">
            <a:avLst/>
          </a:prstGeom>
          <a:noFill/>
          <a:ln>
            <a:noFill/>
          </a:ln>
          <a:extLst>
            <a:ext uri="{53640926-AAD7-44D8-BBD7-CCE9431645EC}">
              <a14:shadowObscured xmlns:a14="http://schemas.microsoft.com/office/drawing/2010/main"/>
            </a:ext>
          </a:extLst>
        </p:spPr>
      </p:pic>
      <p:pic>
        <p:nvPicPr>
          <p:cNvPr id="3" name="Рисунок 2" descr="C:\Users\user\Downloads\автотран М 3.PNG"/>
          <p:cNvPicPr/>
          <p:nvPr/>
        </p:nvPicPr>
        <p:blipFill>
          <a:blip r:embed="rId3">
            <a:extLst>
              <a:ext uri="{28A0092B-C50C-407E-A947-70E740481C1C}">
                <a14:useLocalDpi xmlns:a14="http://schemas.microsoft.com/office/drawing/2010/main" val="0"/>
              </a:ext>
            </a:extLst>
          </a:blip>
          <a:srcRect/>
          <a:stretch>
            <a:fillRect/>
          </a:stretch>
        </p:blipFill>
        <p:spPr bwMode="auto">
          <a:xfrm>
            <a:off x="7196406" y="1753539"/>
            <a:ext cx="4250846" cy="4673139"/>
          </a:xfrm>
          <a:prstGeom prst="rect">
            <a:avLst/>
          </a:prstGeom>
          <a:noFill/>
          <a:ln>
            <a:noFill/>
          </a:ln>
        </p:spPr>
      </p:pic>
      <p:sp>
        <p:nvSpPr>
          <p:cNvPr id="4" name="TextBox 3"/>
          <p:cNvSpPr txBox="1"/>
          <p:nvPr/>
        </p:nvSpPr>
        <p:spPr>
          <a:xfrm>
            <a:off x="6631378" y="553998"/>
            <a:ext cx="5221317" cy="1200329"/>
          </a:xfrm>
          <a:prstGeom prst="rect">
            <a:avLst/>
          </a:prstGeom>
          <a:noFill/>
        </p:spPr>
        <p:txBody>
          <a:bodyPr wrap="square" rtlCol="0">
            <a:spAutoFit/>
          </a:bodyPr>
          <a:lstStyle/>
          <a:p>
            <a:pPr algn="ctr"/>
            <a:r>
              <a:rPr lang="ru-RU" dirty="0">
                <a:solidFill>
                  <a:srgbClr val="660033"/>
                </a:solidFill>
              </a:rPr>
              <a:t> </a:t>
            </a:r>
            <a:r>
              <a:rPr lang="en-US" b="1" dirty="0">
                <a:solidFill>
                  <a:srgbClr val="660033"/>
                </a:solidFill>
                <a:latin typeface="Times New Roman" panose="02020603050405020304" pitchFamily="18" charset="0"/>
                <a:cs typeface="Times New Roman" panose="02020603050405020304" pitchFamily="18" charset="0"/>
              </a:rPr>
              <a:t>Atmospheric emissions from mobile sources and the average density of atmospheric emissions </a:t>
            </a:r>
            <a:r>
              <a:rPr lang="en-US" b="1" dirty="0" smtClean="0">
                <a:solidFill>
                  <a:srgbClr val="660033"/>
                </a:solidFill>
                <a:latin typeface="Times New Roman" panose="02020603050405020304" pitchFamily="18" charset="0"/>
                <a:cs typeface="Times New Roman" panose="02020603050405020304" pitchFamily="18" charset="0"/>
              </a:rPr>
              <a:t>in </a:t>
            </a:r>
            <a:r>
              <a:rPr lang="en-US" b="1" dirty="0">
                <a:solidFill>
                  <a:srgbClr val="660033"/>
                </a:solidFill>
                <a:latin typeface="Times New Roman" panose="02020603050405020304" pitchFamily="18" charset="0"/>
                <a:cs typeface="Times New Roman" panose="02020603050405020304" pitchFamily="18" charset="0"/>
              </a:rPr>
              <a:t>municipal districts of Moscow in 2016 </a:t>
            </a:r>
            <a:endParaRPr lang="en-US" b="1" dirty="0" smtClean="0">
              <a:solidFill>
                <a:srgbClr val="660033"/>
              </a:solidFill>
              <a:latin typeface="Times New Roman" panose="02020603050405020304" pitchFamily="18" charset="0"/>
              <a:cs typeface="Times New Roman" panose="02020603050405020304" pitchFamily="18" charset="0"/>
            </a:endParaRPr>
          </a:p>
          <a:p>
            <a:pPr algn="ctr"/>
            <a:r>
              <a:rPr lang="en-US" b="1" dirty="0" smtClean="0">
                <a:solidFill>
                  <a:srgbClr val="660033"/>
                </a:solidFill>
                <a:latin typeface="Times New Roman" panose="02020603050405020304" pitchFamily="18" charset="0"/>
                <a:cs typeface="Times New Roman" panose="02020603050405020304" pitchFamily="18" charset="0"/>
              </a:rPr>
              <a:t>(</a:t>
            </a:r>
            <a:r>
              <a:rPr lang="en-US" sz="1600" b="1" i="1" dirty="0">
                <a:solidFill>
                  <a:srgbClr val="660033"/>
                </a:solidFill>
                <a:latin typeface="Times New Roman" panose="02020603050405020304" pitchFamily="18" charset="0"/>
                <a:cs typeface="Times New Roman" panose="02020603050405020304" pitchFamily="18" charset="0"/>
              </a:rPr>
              <a:t>according to </a:t>
            </a:r>
            <a:r>
              <a:rPr lang="en-US" sz="1600" b="1" i="1" dirty="0" err="1">
                <a:solidFill>
                  <a:srgbClr val="660033"/>
                </a:solidFill>
                <a:latin typeface="Times New Roman" panose="02020603050405020304" pitchFamily="18" charset="0"/>
                <a:cs typeface="Times New Roman" panose="02020603050405020304" pitchFamily="18" charset="0"/>
              </a:rPr>
              <a:t>Geocenter</a:t>
            </a:r>
            <a:r>
              <a:rPr lang="en-US" sz="1600" b="1" i="1" dirty="0">
                <a:solidFill>
                  <a:srgbClr val="660033"/>
                </a:solidFill>
                <a:latin typeface="Times New Roman" panose="02020603050405020304" pitchFamily="18" charset="0"/>
                <a:cs typeface="Times New Roman" panose="02020603050405020304" pitchFamily="18" charset="0"/>
              </a:rPr>
              <a:t> </a:t>
            </a:r>
            <a:r>
              <a:rPr lang="en-US" sz="1600" b="1" i="1" dirty="0" smtClean="0">
                <a:solidFill>
                  <a:srgbClr val="660033"/>
                </a:solidFill>
                <a:latin typeface="Times New Roman" panose="02020603050405020304" pitchFamily="18" charset="0"/>
                <a:cs typeface="Times New Roman" panose="02020603050405020304" pitchFamily="18" charset="0"/>
              </a:rPr>
              <a:t>Consulting data</a:t>
            </a:r>
            <a:r>
              <a:rPr lang="en-US" b="1" dirty="0" smtClean="0">
                <a:solidFill>
                  <a:srgbClr val="660033"/>
                </a:solidFill>
                <a:latin typeface="Times New Roman" panose="02020603050405020304" pitchFamily="18" charset="0"/>
                <a:cs typeface="Times New Roman" panose="02020603050405020304" pitchFamily="18" charset="0"/>
              </a:rPr>
              <a:t>)</a:t>
            </a:r>
            <a:endParaRPr lang="ru-RU" b="1" dirty="0">
              <a:solidFill>
                <a:srgbClr val="660033"/>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60237" y="2740469"/>
            <a:ext cx="562649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Dynamics of fleet renewal the city of Moscow</a:t>
            </a:r>
            <a:endParaRPr lang="ru-RU" b="1" dirty="0">
              <a:latin typeface="Arial" panose="020B0604020202020204" pitchFamily="34" charset="0"/>
              <a:cs typeface="Arial" panose="020B0604020202020204" pitchFamily="34" charset="0"/>
            </a:endParaRPr>
          </a:p>
        </p:txBody>
      </p:sp>
      <p:sp>
        <p:nvSpPr>
          <p:cNvPr id="6" name="Прямоугольник 5"/>
          <p:cNvSpPr/>
          <p:nvPr/>
        </p:nvSpPr>
        <p:spPr>
          <a:xfrm>
            <a:off x="1112808" y="0"/>
            <a:ext cx="6219645" cy="553998"/>
          </a:xfrm>
          <a:prstGeom prst="rect">
            <a:avLst/>
          </a:prstGeom>
        </p:spPr>
        <p:txBody>
          <a:bodyPr wrap="square">
            <a:spAutoFit/>
          </a:bodyPr>
          <a:lstStyle/>
          <a:p>
            <a:pPr marL="534988" indent="-534988">
              <a:buFont typeface="Wingdings" panose="05000000000000000000" pitchFamily="2" charset="2"/>
              <a:buChar char="Ø"/>
            </a:pPr>
            <a:r>
              <a:rPr lang="en-US" sz="30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Impact of motor transport</a:t>
            </a:r>
            <a:endParaRPr lang="ru-RU"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p:cNvSpPr/>
          <p:nvPr/>
        </p:nvSpPr>
        <p:spPr>
          <a:xfrm>
            <a:off x="626397" y="787950"/>
            <a:ext cx="4351045" cy="1508105"/>
          </a:xfrm>
          <a:prstGeom prst="rect">
            <a:avLst/>
          </a:prstGeom>
        </p:spPr>
        <p:txBody>
          <a:bodyPr wrap="square">
            <a:spAutoFit/>
          </a:bodyPr>
          <a:lstStyle/>
          <a:p>
            <a:r>
              <a:rPr lang="en-US" sz="2000" b="1" dirty="0">
                <a:solidFill>
                  <a:srgbClr val="660066"/>
                </a:solidFill>
              </a:rPr>
              <a:t>Annual </a:t>
            </a:r>
            <a:r>
              <a:rPr lang="en-US" sz="2000" b="1" dirty="0" smtClean="0">
                <a:solidFill>
                  <a:srgbClr val="660066"/>
                </a:solidFill>
              </a:rPr>
              <a:t>emissions to the </a:t>
            </a:r>
            <a:r>
              <a:rPr lang="en-US" sz="2000" b="1" dirty="0" err="1" smtClean="0">
                <a:solidFill>
                  <a:srgbClr val="660066"/>
                </a:solidFill>
              </a:rPr>
              <a:t>atmoshpere</a:t>
            </a:r>
            <a:r>
              <a:rPr lang="en-US" sz="2000" b="1" dirty="0" smtClean="0">
                <a:solidFill>
                  <a:srgbClr val="660066"/>
                </a:solidFill>
              </a:rPr>
              <a:t>:</a:t>
            </a:r>
            <a:endParaRPr lang="en-US" sz="2000" b="1" dirty="0">
              <a:solidFill>
                <a:srgbClr val="660066"/>
              </a:solidFill>
            </a:endParaRPr>
          </a:p>
          <a:p>
            <a:r>
              <a:rPr lang="en-US" b="1" dirty="0"/>
              <a:t>930 thousand tons - transport;</a:t>
            </a:r>
          </a:p>
          <a:p>
            <a:r>
              <a:rPr lang="en-US" b="1" dirty="0"/>
              <a:t>63 thousand tons - industry</a:t>
            </a:r>
            <a:r>
              <a:rPr lang="en-US" b="1" dirty="0" smtClean="0"/>
              <a:t>, </a:t>
            </a:r>
            <a:r>
              <a:rPr lang="en-US" i="1" dirty="0" smtClean="0"/>
              <a:t>including</a:t>
            </a:r>
          </a:p>
          <a:p>
            <a:pPr indent="534988"/>
            <a:r>
              <a:rPr lang="en-US" i="1" dirty="0" smtClean="0"/>
              <a:t>70</a:t>
            </a:r>
            <a:r>
              <a:rPr lang="en-US" i="1" dirty="0"/>
              <a:t>% - </a:t>
            </a:r>
            <a:r>
              <a:rPr lang="en-US" i="1" dirty="0" smtClean="0"/>
              <a:t>TPPs, </a:t>
            </a:r>
            <a:r>
              <a:rPr lang="en-US" i="1" dirty="0"/>
              <a:t>oil </a:t>
            </a:r>
            <a:r>
              <a:rPr lang="en-US" i="1" dirty="0" smtClean="0"/>
              <a:t>refinery plant,</a:t>
            </a:r>
            <a:endParaRPr lang="en-US" i="1" dirty="0"/>
          </a:p>
          <a:p>
            <a:pPr indent="534988"/>
            <a:r>
              <a:rPr lang="en-US" i="1" dirty="0"/>
              <a:t>three incinerators</a:t>
            </a:r>
            <a:endParaRPr lang="ru-RU" sz="1600" i="1" dirty="0"/>
          </a:p>
        </p:txBody>
      </p:sp>
      <p:sp>
        <p:nvSpPr>
          <p:cNvPr id="8" name="TextBox 7"/>
          <p:cNvSpPr txBox="1"/>
          <p:nvPr/>
        </p:nvSpPr>
        <p:spPr>
          <a:xfrm>
            <a:off x="698740" y="6003985"/>
            <a:ext cx="5193102" cy="584775"/>
          </a:xfrm>
          <a:prstGeom prst="rect">
            <a:avLst/>
          </a:prstGeom>
          <a:noFill/>
        </p:spPr>
        <p:txBody>
          <a:bodyPr wrap="square" rtlCol="0">
            <a:spAutoFit/>
          </a:bodyPr>
          <a:lstStyle/>
          <a:p>
            <a:r>
              <a:rPr lang="en-US" sz="1600" i="1" dirty="0" smtClean="0">
                <a:latin typeface="Times New Roman" panose="02020603050405020304" pitchFamily="18" charset="0"/>
                <a:cs typeface="Times New Roman" panose="02020603050405020304" pitchFamily="18" charset="0"/>
              </a:rPr>
              <a:t>(</a:t>
            </a:r>
            <a:r>
              <a:rPr lang="en-US" sz="1600"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Report "On the state of the environment in the city of Moscow“, </a:t>
            </a:r>
            <a:r>
              <a:rPr lang="en-US" sz="1600" i="1" dirty="0" smtClean="0">
                <a:highlight>
                  <a:srgbClr val="C0C0C0"/>
                </a:highlight>
                <a:latin typeface="Times New Roman" panose="02020603050405020304" pitchFamily="18" charset="0"/>
                <a:ea typeface="Calibri" panose="020F0502020204030204" pitchFamily="34" charset="0"/>
                <a:cs typeface="Times New Roman" panose="02020603050405020304" pitchFamily="18" charset="0"/>
              </a:rPr>
              <a:t>2017</a:t>
            </a:r>
            <a:r>
              <a:rPr lang="en-US" sz="1600" i="1" dirty="0" smtClean="0">
                <a:latin typeface="Times New Roman" panose="02020603050405020304" pitchFamily="18" charset="0"/>
                <a:cs typeface="Times New Roman" panose="02020603050405020304" pitchFamily="18" charset="0"/>
              </a:rPr>
              <a:t>)</a:t>
            </a:r>
            <a:endParaRPr lang="ru-RU" sz="16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635706" y="6426678"/>
            <a:ext cx="2216989" cy="369332"/>
          </a:xfrm>
          <a:prstGeom prst="rect">
            <a:avLst/>
          </a:prstGeom>
          <a:noFill/>
        </p:spPr>
        <p:txBody>
          <a:bodyPr wrap="square" rtlCol="0">
            <a:spAutoFit/>
          </a:bodyPr>
          <a:lstStyle/>
          <a:p>
            <a:r>
              <a:rPr lang="en-US"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a:t>
            </a:r>
            <a:r>
              <a:rPr lang="en-US" i="1" dirty="0" err="1">
                <a:highlight>
                  <a:srgbClr val="C0C0C0"/>
                </a:highlight>
                <a:latin typeface="Times New Roman" panose="02020603050405020304" pitchFamily="18" charset="0"/>
                <a:ea typeface="Calibri" panose="020F0502020204030204" pitchFamily="34" charset="0"/>
                <a:cs typeface="Times New Roman" panose="02020603050405020304" pitchFamily="18" charset="0"/>
              </a:rPr>
              <a:t>Saulskaya</a:t>
            </a:r>
            <a:r>
              <a:rPr lang="en-US"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rPr>
              <a:t>, 2018</a:t>
            </a:r>
            <a:r>
              <a:rPr lang="en-US" i="1" dirty="0" smtClean="0">
                <a:highlight>
                  <a:srgbClr val="C0C0C0"/>
                </a:highlight>
                <a:latin typeface="Times New Roman" panose="02020603050405020304" pitchFamily="18" charset="0"/>
                <a:ea typeface="Calibri" panose="020F0502020204030204" pitchFamily="34" charset="0"/>
                <a:cs typeface="Times New Roman" panose="02020603050405020304" pitchFamily="18" charset="0"/>
              </a:rPr>
              <a:t>)</a:t>
            </a:r>
            <a:endParaRPr lang="en-US" i="1" dirty="0">
              <a:highlight>
                <a:srgbClr val="C0C0C0"/>
              </a:highligh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4727848" y="3993438"/>
            <a:ext cx="2363637" cy="276999"/>
          </a:xfrm>
          <a:prstGeom prst="rect">
            <a:avLst/>
          </a:prstGeom>
          <a:solidFill>
            <a:schemeClr val="bg1"/>
          </a:solidFill>
        </p:spPr>
        <p:txBody>
          <a:bodyPr wrap="square" rtlCol="0">
            <a:spAutoFit/>
          </a:bodyPr>
          <a:lstStyle/>
          <a:p>
            <a:r>
              <a:rPr lang="en-US" sz="1200" b="1" dirty="0"/>
              <a:t>Environmental class 4 and </a:t>
            </a:r>
            <a:r>
              <a:rPr lang="en-US" sz="1200" b="1" dirty="0" smtClean="0"/>
              <a:t>higher</a:t>
            </a:r>
            <a:endParaRPr lang="ru-RU" sz="1200" b="1" dirty="0"/>
          </a:p>
        </p:txBody>
      </p:sp>
      <p:sp>
        <p:nvSpPr>
          <p:cNvPr id="11" name="TextBox 10"/>
          <p:cNvSpPr txBox="1"/>
          <p:nvPr/>
        </p:nvSpPr>
        <p:spPr>
          <a:xfrm>
            <a:off x="4742232" y="4231333"/>
            <a:ext cx="2363637" cy="276999"/>
          </a:xfrm>
          <a:prstGeom prst="rect">
            <a:avLst/>
          </a:prstGeom>
          <a:solidFill>
            <a:schemeClr val="bg1"/>
          </a:solidFill>
        </p:spPr>
        <p:txBody>
          <a:bodyPr wrap="square" rtlCol="0">
            <a:spAutoFit/>
          </a:bodyPr>
          <a:lstStyle/>
          <a:p>
            <a:r>
              <a:rPr lang="en-US" sz="1200" b="1" dirty="0"/>
              <a:t>Environmental class </a:t>
            </a:r>
            <a:r>
              <a:rPr lang="en-US" sz="1200" b="1" dirty="0" smtClean="0"/>
              <a:t>2 - 3</a:t>
            </a:r>
            <a:endParaRPr lang="ru-RU" sz="1200" b="1" dirty="0"/>
          </a:p>
        </p:txBody>
      </p:sp>
      <p:sp>
        <p:nvSpPr>
          <p:cNvPr id="12" name="TextBox 11"/>
          <p:cNvSpPr txBox="1"/>
          <p:nvPr/>
        </p:nvSpPr>
        <p:spPr>
          <a:xfrm>
            <a:off x="4735914" y="4477361"/>
            <a:ext cx="2363637" cy="276999"/>
          </a:xfrm>
          <a:prstGeom prst="rect">
            <a:avLst/>
          </a:prstGeom>
          <a:solidFill>
            <a:schemeClr val="bg1"/>
          </a:solidFill>
        </p:spPr>
        <p:txBody>
          <a:bodyPr wrap="square" rtlCol="0">
            <a:spAutoFit/>
          </a:bodyPr>
          <a:lstStyle/>
          <a:p>
            <a:r>
              <a:rPr lang="en-US" sz="1200" b="1" dirty="0"/>
              <a:t>Environmental class </a:t>
            </a:r>
            <a:r>
              <a:rPr lang="en-US" sz="1200" b="1" dirty="0" smtClean="0"/>
              <a:t>0 -1</a:t>
            </a:r>
            <a:endParaRPr lang="ru-RU" sz="1200" b="1" dirty="0"/>
          </a:p>
        </p:txBody>
      </p:sp>
      <p:sp>
        <p:nvSpPr>
          <p:cNvPr id="13" name="TextBox 12"/>
          <p:cNvSpPr txBox="1"/>
          <p:nvPr/>
        </p:nvSpPr>
        <p:spPr>
          <a:xfrm>
            <a:off x="9912424" y="4829440"/>
            <a:ext cx="1672855" cy="461665"/>
          </a:xfrm>
          <a:prstGeom prst="rect">
            <a:avLst/>
          </a:prstGeom>
          <a:solidFill>
            <a:schemeClr val="bg1"/>
          </a:solidFill>
        </p:spPr>
        <p:txBody>
          <a:bodyPr wrap="square" rtlCol="0">
            <a:spAutoFit/>
          </a:bodyPr>
          <a:lstStyle/>
          <a:p>
            <a:r>
              <a:rPr lang="en-US" sz="1200" b="1" dirty="0" smtClean="0">
                <a:latin typeface="Times New Roman" panose="02020603050405020304" pitchFamily="18" charset="0"/>
                <a:cs typeface="Times New Roman" panose="02020603050405020304" pitchFamily="18" charset="0"/>
              </a:rPr>
              <a:t>Emissions </a:t>
            </a:r>
            <a:r>
              <a:rPr lang="en-US" sz="1200" b="1" dirty="0">
                <a:latin typeface="Times New Roman" panose="02020603050405020304" pitchFamily="18" charset="0"/>
                <a:cs typeface="Times New Roman" panose="02020603050405020304" pitchFamily="18" charset="0"/>
              </a:rPr>
              <a:t>from motor vehicles, t</a:t>
            </a:r>
            <a:endParaRPr lang="ru-RU" sz="1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727848" y="3958934"/>
            <a:ext cx="2363637" cy="276999"/>
          </a:xfrm>
          <a:prstGeom prst="rect">
            <a:avLst/>
          </a:prstGeom>
          <a:solidFill>
            <a:schemeClr val="bg1"/>
          </a:solidFill>
        </p:spPr>
        <p:txBody>
          <a:bodyPr wrap="square" rtlCol="0">
            <a:spAutoFit/>
          </a:bodyPr>
          <a:lstStyle/>
          <a:p>
            <a:r>
              <a:rPr lang="en-US" sz="1200" b="1" dirty="0"/>
              <a:t>Environmental class 4 and </a:t>
            </a:r>
            <a:r>
              <a:rPr lang="en-US" sz="1200" b="1" dirty="0" smtClean="0"/>
              <a:t>higher</a:t>
            </a:r>
            <a:endParaRPr lang="ru-RU" sz="1200" b="1" dirty="0"/>
          </a:p>
        </p:txBody>
      </p:sp>
      <p:sp>
        <p:nvSpPr>
          <p:cNvPr id="15" name="TextBox 14"/>
          <p:cNvSpPr txBox="1"/>
          <p:nvPr/>
        </p:nvSpPr>
        <p:spPr>
          <a:xfrm>
            <a:off x="10123105" y="5220199"/>
            <a:ext cx="1462174" cy="1009892"/>
          </a:xfrm>
          <a:prstGeom prst="rect">
            <a:avLst/>
          </a:prstGeom>
          <a:solidFill>
            <a:schemeClr val="bg1"/>
          </a:solidFill>
        </p:spPr>
        <p:txBody>
          <a:bodyPr wrap="square" rtlCol="0">
            <a:spAutoFit/>
          </a:bodyPr>
          <a:lstStyle/>
          <a:p>
            <a:pPr>
              <a:lnSpc>
                <a:spcPct val="110000"/>
              </a:lnSpc>
            </a:pPr>
            <a:r>
              <a:rPr lang="en-US" sz="1100" b="1" dirty="0">
                <a:latin typeface="Times New Roman" panose="02020603050405020304" pitchFamily="18" charset="0"/>
                <a:cs typeface="Times New Roman" panose="02020603050405020304" pitchFamily="18" charset="0"/>
              </a:rPr>
              <a:t>less than 100</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100-1000</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1000-3000</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3000-10000</a:t>
            </a:r>
            <a:br>
              <a:rPr lang="en-US" sz="1100" b="1" dirty="0">
                <a:latin typeface="Times New Roman" panose="02020603050405020304" pitchFamily="18" charset="0"/>
                <a:cs typeface="Times New Roman" panose="02020603050405020304" pitchFamily="18" charset="0"/>
              </a:rPr>
            </a:br>
            <a:r>
              <a:rPr lang="en-US" sz="1100" b="1" dirty="0">
                <a:latin typeface="Times New Roman" panose="02020603050405020304" pitchFamily="18" charset="0"/>
                <a:cs typeface="Times New Roman" panose="02020603050405020304" pitchFamily="18" charset="0"/>
              </a:rPr>
              <a:t>more than 10000</a:t>
            </a:r>
            <a:endParaRPr lang="ru-RU" sz="11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7818262" y="5355621"/>
            <a:ext cx="877165" cy="744819"/>
          </a:xfrm>
          <a:prstGeom prst="rect">
            <a:avLst/>
          </a:prstGeom>
          <a:solidFill>
            <a:schemeClr val="bg1"/>
          </a:solidFill>
        </p:spPr>
        <p:txBody>
          <a:bodyPr wrap="square" lIns="0" tIns="0" rIns="0" bIns="0" rtlCol="0">
            <a:spAutoFit/>
          </a:bodyPr>
          <a:lstStyle/>
          <a:p>
            <a:pPr>
              <a:lnSpc>
                <a:spcPct val="110000"/>
              </a:lnSpc>
              <a:spcAft>
                <a:spcPts val="1800"/>
              </a:spcAft>
            </a:pPr>
            <a:r>
              <a:rPr lang="en-US" sz="1100" b="1" dirty="0">
                <a:latin typeface="Times New Roman" panose="02020603050405020304" pitchFamily="18" charset="0"/>
                <a:cs typeface="Times New Roman" panose="02020603050405020304" pitchFamily="18" charset="0"/>
              </a:rPr>
              <a:t>less than </a:t>
            </a:r>
            <a:r>
              <a:rPr lang="ru-RU" sz="1100" b="1" dirty="0" smtClean="0">
                <a:latin typeface="Times New Roman" panose="02020603050405020304" pitchFamily="18" charset="0"/>
                <a:cs typeface="Times New Roman" panose="02020603050405020304" pitchFamily="18" charset="0"/>
              </a:rPr>
              <a:t>2</a:t>
            </a:r>
            <a:r>
              <a:rPr lang="en-US" sz="1100" b="1" dirty="0" smtClean="0">
                <a:latin typeface="Times New Roman" panose="02020603050405020304" pitchFamily="18" charset="0"/>
                <a:cs typeface="Times New Roman" panose="02020603050405020304" pitchFamily="18" charset="0"/>
              </a:rPr>
              <a:t>00</a:t>
            </a:r>
            <a:r>
              <a:rPr lang="en-US" sz="1100" b="1" dirty="0">
                <a:latin typeface="Times New Roman" panose="02020603050405020304" pitchFamily="18" charset="0"/>
                <a:cs typeface="Times New Roman" panose="02020603050405020304" pitchFamily="18" charset="0"/>
              </a:rPr>
              <a:t/>
            </a:r>
            <a:br>
              <a:rPr lang="en-US" sz="1100" b="1" dirty="0">
                <a:latin typeface="Times New Roman" panose="02020603050405020304" pitchFamily="18" charset="0"/>
                <a:cs typeface="Times New Roman" panose="02020603050405020304" pitchFamily="18" charset="0"/>
              </a:rPr>
            </a:br>
            <a:r>
              <a:rPr lang="ru-RU" sz="1100" b="1" dirty="0" smtClean="0">
                <a:latin typeface="Times New Roman" panose="02020603050405020304" pitchFamily="18" charset="0"/>
                <a:cs typeface="Times New Roman" panose="02020603050405020304" pitchFamily="18" charset="0"/>
              </a:rPr>
              <a:t>2</a:t>
            </a:r>
            <a:r>
              <a:rPr lang="en-US" sz="1100" b="1" dirty="0" smtClean="0">
                <a:latin typeface="Times New Roman" panose="02020603050405020304" pitchFamily="18" charset="0"/>
                <a:cs typeface="Times New Roman" panose="02020603050405020304" pitchFamily="18" charset="0"/>
              </a:rPr>
              <a:t>00-</a:t>
            </a:r>
            <a:r>
              <a:rPr lang="ru-RU" sz="1100" b="1" dirty="0" smtClean="0">
                <a:latin typeface="Times New Roman" panose="02020603050405020304" pitchFamily="18" charset="0"/>
                <a:cs typeface="Times New Roman" panose="02020603050405020304" pitchFamily="18" charset="0"/>
              </a:rPr>
              <a:t>299</a:t>
            </a:r>
            <a:r>
              <a:rPr lang="en-US" sz="1100" b="1" dirty="0">
                <a:latin typeface="Times New Roman" panose="02020603050405020304" pitchFamily="18" charset="0"/>
                <a:cs typeface="Times New Roman" panose="02020603050405020304" pitchFamily="18" charset="0"/>
              </a:rPr>
              <a:t/>
            </a:r>
            <a:br>
              <a:rPr lang="en-US" sz="1100" b="1" dirty="0">
                <a:latin typeface="Times New Roman" panose="02020603050405020304" pitchFamily="18" charset="0"/>
                <a:cs typeface="Times New Roman" panose="02020603050405020304" pitchFamily="18" charset="0"/>
              </a:rPr>
            </a:br>
            <a:r>
              <a:rPr lang="ru-RU" sz="1100" b="1" dirty="0" smtClean="0">
                <a:latin typeface="Times New Roman" panose="02020603050405020304" pitchFamily="18" charset="0"/>
                <a:cs typeface="Times New Roman" panose="02020603050405020304" pitchFamily="18" charset="0"/>
              </a:rPr>
              <a:t>3</a:t>
            </a:r>
            <a:r>
              <a:rPr lang="en-US" sz="1100" b="1" dirty="0" smtClean="0">
                <a:latin typeface="Times New Roman" panose="02020603050405020304" pitchFamily="18" charset="0"/>
                <a:cs typeface="Times New Roman" panose="02020603050405020304" pitchFamily="18" charset="0"/>
              </a:rPr>
              <a:t>00-3</a:t>
            </a:r>
            <a:r>
              <a:rPr lang="ru-RU" sz="1100" b="1" dirty="0" smtClean="0">
                <a:latin typeface="Times New Roman" panose="02020603050405020304" pitchFamily="18" charset="0"/>
                <a:cs typeface="Times New Roman" panose="02020603050405020304" pitchFamily="18" charset="0"/>
              </a:rPr>
              <a:t>99</a:t>
            </a:r>
            <a:r>
              <a:rPr lang="en-US" sz="1100" b="1" dirty="0">
                <a:latin typeface="Times New Roman" panose="02020603050405020304" pitchFamily="18" charset="0"/>
                <a:cs typeface="Times New Roman" panose="02020603050405020304" pitchFamily="18" charset="0"/>
              </a:rPr>
              <a:t/>
            </a:r>
            <a:br>
              <a:rPr lang="en-US" sz="1100" b="1" dirty="0">
                <a:latin typeface="Times New Roman" panose="02020603050405020304" pitchFamily="18" charset="0"/>
                <a:cs typeface="Times New Roman" panose="02020603050405020304" pitchFamily="18" charset="0"/>
              </a:rPr>
            </a:br>
            <a:r>
              <a:rPr lang="en-US" sz="1100" b="1" dirty="0" smtClean="0">
                <a:latin typeface="Times New Roman" panose="02020603050405020304" pitchFamily="18" charset="0"/>
                <a:cs typeface="Times New Roman" panose="02020603050405020304" pitchFamily="18" charset="0"/>
              </a:rPr>
              <a:t>more </a:t>
            </a:r>
            <a:r>
              <a:rPr lang="en-US" sz="1100" b="1" dirty="0">
                <a:latin typeface="Times New Roman" panose="02020603050405020304" pitchFamily="18" charset="0"/>
                <a:cs typeface="Times New Roman" panose="02020603050405020304" pitchFamily="18" charset="0"/>
              </a:rPr>
              <a:t>than </a:t>
            </a:r>
            <a:r>
              <a:rPr lang="ru-RU" sz="1100" b="1" dirty="0" smtClean="0">
                <a:latin typeface="Times New Roman" panose="02020603050405020304" pitchFamily="18" charset="0"/>
                <a:cs typeface="Times New Roman" panose="02020603050405020304" pitchFamily="18" charset="0"/>
              </a:rPr>
              <a:t>4</a:t>
            </a:r>
            <a:r>
              <a:rPr lang="en-US" sz="1100" b="1" dirty="0" smtClean="0">
                <a:latin typeface="Times New Roman" panose="02020603050405020304" pitchFamily="18" charset="0"/>
                <a:cs typeface="Times New Roman" panose="02020603050405020304" pitchFamily="18" charset="0"/>
              </a:rPr>
              <a:t>00</a:t>
            </a:r>
            <a:endParaRPr lang="ru-RU" sz="11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952886" y="4592086"/>
            <a:ext cx="1628096" cy="553998"/>
          </a:xfrm>
          <a:prstGeom prst="rect">
            <a:avLst/>
          </a:prstGeom>
          <a:solidFill>
            <a:schemeClr val="bg1"/>
          </a:solidFill>
        </p:spPr>
        <p:txBody>
          <a:bodyPr wrap="square" lIns="0" tIns="0" rIns="0" bIns="0" rtlCol="0">
            <a:spAutoFit/>
          </a:bodyPr>
          <a:lstStyle/>
          <a:p>
            <a:r>
              <a:rPr lang="en-US" sz="1200" b="1" dirty="0" smtClean="0">
                <a:latin typeface="Times New Roman" panose="02020603050405020304" pitchFamily="18" charset="0"/>
                <a:cs typeface="Times New Roman" panose="02020603050405020304" pitchFamily="18" charset="0"/>
              </a:rPr>
              <a:t>Average </a:t>
            </a:r>
            <a:r>
              <a:rPr lang="en-US" sz="1200" b="1" dirty="0">
                <a:latin typeface="Times New Roman" panose="02020603050405020304" pitchFamily="18" charset="0"/>
                <a:cs typeface="Times New Roman" panose="02020603050405020304" pitchFamily="18" charset="0"/>
              </a:rPr>
              <a:t>density of emissions from vehicles, tons per sq. km</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21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p:nvPr>
            <p:extLst>
              <p:ext uri="{D42A27DB-BD31-4B8C-83A1-F6EECF244321}">
                <p14:modId xmlns:p14="http://schemas.microsoft.com/office/powerpoint/2010/main" val="3599475443"/>
              </p:ext>
            </p:extLst>
          </p:nvPr>
        </p:nvGraphicFramePr>
        <p:xfrm>
          <a:off x="3197851" y="923164"/>
          <a:ext cx="8197571" cy="2376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Прямоугольник 4"/>
          <p:cNvSpPr/>
          <p:nvPr/>
        </p:nvSpPr>
        <p:spPr>
          <a:xfrm>
            <a:off x="728119" y="3436931"/>
            <a:ext cx="7410490" cy="553998"/>
          </a:xfrm>
          <a:prstGeom prst="rect">
            <a:avLst/>
          </a:prstGeom>
        </p:spPr>
        <p:txBody>
          <a:bodyPr wrap="none">
            <a:spAutoFit/>
          </a:bodyPr>
          <a:lstStyle/>
          <a:p>
            <a:pPr marL="514350" indent="-514350" algn="ctr">
              <a:spcAft>
                <a:spcPts val="0"/>
              </a:spcAft>
              <a:buFont typeface="Wingdings" panose="05000000000000000000" pitchFamily="2" charset="2"/>
              <a:buChar char="Ø"/>
            </a:pPr>
            <a:r>
              <a:rPr lang="en-US"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 specific objectives of the study were</a:t>
            </a:r>
            <a:r>
              <a:rPr lang="en-US" sz="3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3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680485" y="141706"/>
            <a:ext cx="8161361" cy="553998"/>
          </a:xfrm>
          <a:prstGeom prst="rect">
            <a:avLst/>
          </a:prstGeom>
        </p:spPr>
        <p:txBody>
          <a:bodyPr wrap="square">
            <a:spAutoFit/>
          </a:bodyPr>
          <a:lstStyle/>
          <a:p>
            <a:pPr marL="534988" lvl="0" indent="-534988">
              <a:buFont typeface="Wingdings" panose="05000000000000000000" pitchFamily="2" charset="2"/>
              <a:buChar char="Ø"/>
            </a:pPr>
            <a:r>
              <a:rPr lang="en-US"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The </a:t>
            </a:r>
            <a:r>
              <a:rPr lang="en-US" sz="30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aim </a:t>
            </a:r>
            <a:r>
              <a:rPr lang="en-US"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of this </a:t>
            </a:r>
            <a:r>
              <a:rPr lang="en-US" sz="30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study</a:t>
            </a:r>
            <a:r>
              <a:rPr lang="ru-RU" sz="30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t>
            </a:r>
            <a:endParaRPr lang="ru-RU"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p:cNvSpPr txBox="1"/>
          <p:nvPr/>
        </p:nvSpPr>
        <p:spPr>
          <a:xfrm>
            <a:off x="268518" y="4261961"/>
            <a:ext cx="11489603" cy="1938992"/>
          </a:xfrm>
          <a:prstGeom prst="rect">
            <a:avLst/>
          </a:prstGeom>
          <a:noFill/>
        </p:spPr>
        <p:txBody>
          <a:bodyPr wrap="square" rtlCol="0">
            <a:spAutoFit/>
          </a:bodyPr>
          <a:lstStyle/>
          <a:p>
            <a:pPr marL="342900" indent="-342900" algn="just">
              <a:spcBef>
                <a:spcPts val="600"/>
              </a:spcBef>
              <a:buBlip>
                <a:blip r:embed="rId7"/>
              </a:buBlip>
            </a:pPr>
            <a:r>
              <a:rPr lang="en-US" sz="2200" dirty="0">
                <a:latin typeface="Times New Roman" panose="02020603050405020304" pitchFamily="18" charset="0"/>
                <a:cs typeface="Times New Roman" panose="02020603050405020304" pitchFamily="18" charset="0"/>
              </a:rPr>
              <a:t>To analyze the data of long-term (2007-2016) </a:t>
            </a:r>
            <a:r>
              <a:rPr lang="en-US" sz="2200" dirty="0" smtClean="0">
                <a:latin typeface="Times New Roman" panose="02020603050405020304" pitchFamily="18" charset="0"/>
                <a:cs typeface="Times New Roman" panose="02020603050405020304" pitchFamily="18" charset="0"/>
              </a:rPr>
              <a:t>soil </a:t>
            </a:r>
            <a:r>
              <a:rPr lang="en-US" sz="2200" dirty="0">
                <a:latin typeface="Times New Roman" panose="02020603050405020304" pitchFamily="18" charset="0"/>
                <a:cs typeface="Times New Roman" panose="02020603050405020304" pitchFamily="18" charset="0"/>
              </a:rPr>
              <a:t>monitoring </a:t>
            </a:r>
            <a:r>
              <a:rPr lang="en-US" sz="2200" dirty="0" smtClean="0">
                <a:latin typeface="Times New Roman" panose="02020603050405020304" pitchFamily="18" charset="0"/>
                <a:cs typeface="Times New Roman" panose="02020603050405020304" pitchFamily="18" charset="0"/>
              </a:rPr>
              <a:t>on </a:t>
            </a:r>
            <a:r>
              <a:rPr lang="en-US" sz="2200" dirty="0">
                <a:latin typeface="Times New Roman" panose="02020603050405020304" pitchFamily="18" charset="0"/>
                <a:cs typeface="Times New Roman" panose="02020603050405020304" pitchFamily="18" charset="0"/>
              </a:rPr>
              <a:t>the content of </a:t>
            </a:r>
            <a:r>
              <a:rPr lang="en-US" sz="2200" dirty="0" smtClean="0">
                <a:latin typeface="Times New Roman" panose="02020603050405020304" pitchFamily="18" charset="0"/>
                <a:cs typeface="Times New Roman" panose="02020603050405020304" pitchFamily="18" charset="0"/>
              </a:rPr>
              <a:t>PTEs </a:t>
            </a:r>
            <a:r>
              <a:rPr lang="en-US" sz="2200" dirty="0">
                <a:latin typeface="Times New Roman" panose="02020603050405020304" pitchFamily="18" charset="0"/>
                <a:cs typeface="Times New Roman" panose="02020603050405020304" pitchFamily="18" charset="0"/>
              </a:rPr>
              <a:t>in the soil cover of Moscow;</a:t>
            </a:r>
          </a:p>
          <a:p>
            <a:pPr marL="342900" indent="-342900" algn="just">
              <a:spcBef>
                <a:spcPts val="600"/>
              </a:spcBef>
              <a:buBlip>
                <a:blip r:embed="rId7"/>
              </a:buBlip>
            </a:pPr>
            <a:r>
              <a:rPr lang="en-US" sz="2200" dirty="0">
                <a:latin typeface="Times New Roman" panose="02020603050405020304" pitchFamily="18" charset="0"/>
                <a:cs typeface="Times New Roman" panose="02020603050405020304" pitchFamily="18" charset="0"/>
              </a:rPr>
              <a:t>To reveal spatial and temporal patterns in changes in </a:t>
            </a:r>
            <a:r>
              <a:rPr lang="en-US" sz="2200" dirty="0" smtClean="0">
                <a:latin typeface="Times New Roman" panose="02020603050405020304" pitchFamily="18" charset="0"/>
                <a:cs typeface="Times New Roman" panose="02020603050405020304" pitchFamily="18" charset="0"/>
              </a:rPr>
              <a:t>PTE </a:t>
            </a:r>
            <a:r>
              <a:rPr lang="en-US" sz="2200" dirty="0">
                <a:latin typeface="Times New Roman" panose="02020603050405020304" pitchFamily="18" charset="0"/>
                <a:cs typeface="Times New Roman" panose="02020603050405020304" pitchFamily="18" charset="0"/>
              </a:rPr>
              <a:t>content in surface (0-10 cm) soil horizons in the administrative districts </a:t>
            </a:r>
            <a:r>
              <a:rPr lang="en-US" sz="2200" dirty="0" smtClean="0">
                <a:latin typeface="Times New Roman" panose="02020603050405020304" pitchFamily="18" charset="0"/>
                <a:cs typeface="Times New Roman" panose="02020603050405020304" pitchFamily="18" charset="0"/>
              </a:rPr>
              <a:t>of </a:t>
            </a:r>
            <a:r>
              <a:rPr lang="en-US" sz="2200" dirty="0">
                <a:latin typeface="Times New Roman" panose="02020603050405020304" pitchFamily="18" charset="0"/>
                <a:cs typeface="Times New Roman" panose="02020603050405020304" pitchFamily="18" charset="0"/>
              </a:rPr>
              <a:t>the </a:t>
            </a:r>
            <a:r>
              <a:rPr lang="en-US" sz="2200" dirty="0" smtClean="0">
                <a:latin typeface="Times New Roman" panose="02020603050405020304" pitchFamily="18" charset="0"/>
                <a:cs typeface="Times New Roman" panose="02020603050405020304" pitchFamily="18" charset="0"/>
              </a:rPr>
              <a:t>megacity </a:t>
            </a:r>
            <a:r>
              <a:rPr lang="en-US" sz="2200" dirty="0">
                <a:latin typeface="Times New Roman" panose="02020603050405020304" pitchFamily="18" charset="0"/>
                <a:cs typeface="Times New Roman" panose="02020603050405020304" pitchFamily="18" charset="0"/>
              </a:rPr>
              <a:t>within the Moscow Ring </a:t>
            </a:r>
            <a:r>
              <a:rPr lang="en-US" sz="2200" dirty="0" smtClean="0">
                <a:latin typeface="Times New Roman" panose="02020603050405020304" pitchFamily="18" charset="0"/>
                <a:cs typeface="Times New Roman" panose="02020603050405020304" pitchFamily="18" charset="0"/>
              </a:rPr>
              <a:t>Road (MRR);</a:t>
            </a:r>
            <a:endParaRPr lang="en-US" sz="2200" dirty="0">
              <a:latin typeface="Times New Roman" panose="02020603050405020304" pitchFamily="18" charset="0"/>
              <a:cs typeface="Times New Roman" panose="02020603050405020304" pitchFamily="18" charset="0"/>
            </a:endParaRPr>
          </a:p>
          <a:p>
            <a:pPr marL="342900" indent="-342900" algn="just">
              <a:spcBef>
                <a:spcPts val="600"/>
              </a:spcBef>
              <a:buBlip>
                <a:blip r:embed="rId7"/>
              </a:buBlip>
            </a:pPr>
            <a:r>
              <a:rPr lang="en-US" sz="2200" dirty="0">
                <a:latin typeface="Times New Roman" panose="02020603050405020304" pitchFamily="18" charset="0"/>
                <a:cs typeface="Times New Roman" panose="02020603050405020304" pitchFamily="18" charset="0"/>
              </a:rPr>
              <a:t>To give an </a:t>
            </a:r>
            <a:r>
              <a:rPr lang="en-US" sz="2200" dirty="0" smtClean="0">
                <a:latin typeface="Times New Roman" panose="02020603050405020304" pitchFamily="18" charset="0"/>
                <a:cs typeface="Times New Roman" panose="02020603050405020304" pitchFamily="18" charset="0"/>
              </a:rPr>
              <a:t>ecological and geochemical assessment for the status of urban soils</a:t>
            </a:r>
            <a:r>
              <a:rPr lang="ru-RU" sz="2200" dirty="0" smtClean="0">
                <a:latin typeface="Times New Roman" panose="02020603050405020304" pitchFamily="18" charset="0"/>
                <a:cs typeface="Times New Roman" panose="02020603050405020304" pitchFamily="18" charset="0"/>
              </a:rPr>
              <a:t>.</a:t>
            </a:r>
            <a:endParaRPr lang="ru-RU" sz="2200" dirty="0">
              <a:solidFill>
                <a:srgbClr val="FF0000"/>
              </a:solidFill>
              <a:latin typeface="Times New Roman" panose="02020603050405020304" pitchFamily="18" charset="0"/>
              <a:cs typeface="Times New Roman" panose="02020603050405020304" pitchFamily="18" charset="0"/>
            </a:endParaRPr>
          </a:p>
        </p:txBody>
      </p:sp>
      <p:pic>
        <p:nvPicPr>
          <p:cNvPr id="11" name="Рисунок 10" descr="C:\ANZHELA\исследовательская работа МГУ\Практика лето17\фото точек\fFaKrQdCbE8.jpg"/>
          <p:cNvPicPr/>
          <p:nvPr/>
        </p:nvPicPr>
        <p:blipFill rotWithShape="1">
          <a:blip r:embed="rId8" cstate="print">
            <a:extLst>
              <a:ext uri="{28A0092B-C50C-407E-A947-70E740481C1C}">
                <a14:useLocalDpi xmlns:a14="http://schemas.microsoft.com/office/drawing/2010/main" val="0"/>
              </a:ext>
            </a:extLst>
          </a:blip>
          <a:srcRect l="20566" r="28335"/>
          <a:stretch/>
        </p:blipFill>
        <p:spPr bwMode="auto">
          <a:xfrm>
            <a:off x="680485" y="969741"/>
            <a:ext cx="1819275" cy="20027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3661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6836" y="1962297"/>
            <a:ext cx="3229125" cy="3331161"/>
          </a:xfrm>
          <a:prstGeom prst="rect">
            <a:avLst/>
          </a:prstGeom>
        </p:spPr>
      </p:pic>
      <p:sp>
        <p:nvSpPr>
          <p:cNvPr id="11" name="Прямоугольник 10"/>
          <p:cNvSpPr/>
          <p:nvPr/>
        </p:nvSpPr>
        <p:spPr>
          <a:xfrm>
            <a:off x="10345960" y="3431410"/>
            <a:ext cx="1846039" cy="1366528"/>
          </a:xfrm>
          <a:prstGeom prst="rect">
            <a:avLst/>
          </a:prstGeom>
        </p:spPr>
        <p:txBody>
          <a:bodyPr wrap="square">
            <a:spAutoFit/>
          </a:bodyPr>
          <a:lstStyle/>
          <a:p>
            <a:pPr lvl="0" algn="ctr">
              <a:lnSpc>
                <a:spcPct val="115000"/>
              </a:lnSpc>
              <a:spcAft>
                <a:spcPts val="0"/>
              </a:spcAft>
            </a:pPr>
            <a:r>
              <a:rPr lang="en-US" b="1" i="1" dirty="0">
                <a:solidFill>
                  <a:srgbClr val="800000"/>
                </a:solidFill>
                <a:latin typeface="Times New Roman" panose="02020603050405020304" pitchFamily="18" charset="0"/>
                <a:ea typeface="Calibri" panose="020F0502020204030204" pitchFamily="34" charset="0"/>
                <a:cs typeface="Times New Roman" panose="02020603050405020304" pitchFamily="18" charset="0"/>
              </a:rPr>
              <a:t>Location of sampling points in different years of research</a:t>
            </a:r>
            <a:endParaRPr lang="ru-RU" b="1" i="1" dirty="0">
              <a:solidFill>
                <a:srgbClr val="8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83384" y="725596"/>
            <a:ext cx="11845484" cy="1107996"/>
          </a:xfrm>
          <a:prstGeom prst="rect">
            <a:avLst/>
          </a:prstGeom>
        </p:spPr>
        <p:txBody>
          <a:bodyPr wrap="square">
            <a:spAutoFit/>
          </a:bodyPr>
          <a:lstStyle/>
          <a:p>
            <a:pPr algn="just"/>
            <a:r>
              <a:rPr lang="en-US" sz="2200" dirty="0">
                <a:latin typeface="Times New Roman" panose="02020603050405020304" pitchFamily="18" charset="0"/>
                <a:ea typeface="Calibri" panose="020F0502020204030204" pitchFamily="34" charset="0"/>
                <a:cs typeface="Times New Roman" panose="02020603050405020304" pitchFamily="18" charset="0"/>
              </a:rPr>
              <a:t>Monitoring data of the State Environmental Institution “</a:t>
            </a:r>
            <a:r>
              <a:rPr lang="en-US" sz="2200" dirty="0" err="1">
                <a:latin typeface="Times New Roman" panose="02020603050405020304" pitchFamily="18" charset="0"/>
                <a:ea typeface="Calibri" panose="020F0502020204030204" pitchFamily="34" charset="0"/>
                <a:cs typeface="Times New Roman" panose="02020603050405020304" pitchFamily="18" charset="0"/>
              </a:rPr>
              <a:t>Mosekomonitoring</a:t>
            </a:r>
            <a:r>
              <a:rPr lang="en-US" sz="2200" dirty="0">
                <a:latin typeface="Times New Roman" panose="02020603050405020304" pitchFamily="18" charset="0"/>
                <a:ea typeface="Calibri" panose="020F0502020204030204" pitchFamily="34" charset="0"/>
                <a:cs typeface="Times New Roman" panose="02020603050405020304" pitchFamily="18" charset="0"/>
              </a:rPr>
              <a:t>” were used: materials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of </a:t>
            </a:r>
            <a:r>
              <a:rPr lang="en-US" sz="2200" dirty="0">
                <a:latin typeface="Times New Roman" panose="02020603050405020304" pitchFamily="18" charset="0"/>
                <a:ea typeface="Calibri" panose="020F0502020204030204" pitchFamily="34" charset="0"/>
                <a:cs typeface="Times New Roman" panose="02020603050405020304" pitchFamily="18" charset="0"/>
              </a:rPr>
              <a:t>observing the state of </a:t>
            </a:r>
            <a:r>
              <a:rPr lang="en-US" sz="2200" dirty="0" err="1" smtClean="0">
                <a:latin typeface="Times New Roman" panose="02020603050405020304" pitchFamily="18" charset="0"/>
                <a:ea typeface="Calibri" panose="020F0502020204030204" pitchFamily="34" charset="0"/>
                <a:cs typeface="Times New Roman" panose="02020603050405020304" pitchFamily="18" charset="0"/>
              </a:rPr>
              <a:t>topsoils</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200" dirty="0">
                <a:latin typeface="Times New Roman" panose="02020603050405020304" pitchFamily="18" charset="0"/>
                <a:ea typeface="Calibri" panose="020F0502020204030204" pitchFamily="34" charset="0"/>
                <a:cs typeface="Times New Roman" panose="02020603050405020304" pitchFamily="18" charset="0"/>
              </a:rPr>
              <a:t>within the </a:t>
            </a:r>
            <a:r>
              <a:rPr lang="en-US" sz="2200" dirty="0" smtClean="0">
                <a:latin typeface="Times New Roman" panose="02020603050405020304" pitchFamily="18" charset="0"/>
                <a:ea typeface="Calibri" panose="020F0502020204030204" pitchFamily="34" charset="0"/>
                <a:cs typeface="Times New Roman" panose="02020603050405020304" pitchFamily="18" charset="0"/>
              </a:rPr>
              <a:t>MRR </a:t>
            </a:r>
            <a:r>
              <a:rPr lang="en-US" sz="2200" dirty="0">
                <a:latin typeface="Times New Roman" panose="02020603050405020304" pitchFamily="18" charset="0"/>
                <a:ea typeface="Calibri" panose="020F0502020204030204" pitchFamily="34" charset="0"/>
                <a:cs typeface="Times New Roman" panose="02020603050405020304" pitchFamily="18" charset="0"/>
              </a:rPr>
              <a:t>over a 10-year period (from 2007 to 2016) at 2238 points.</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95250" y="5433338"/>
            <a:ext cx="11933618" cy="1015663"/>
          </a:xfrm>
          <a:prstGeom prst="rect">
            <a:avLst/>
          </a:prstGeom>
        </p:spPr>
        <p:txBody>
          <a:bodyPr wrap="square">
            <a:spAutoFit/>
          </a:bodyPr>
          <a:lstStyle/>
          <a:p>
            <a:pPr algn="just"/>
            <a:r>
              <a:rPr lang="en-US" sz="2000" dirty="0" smtClean="0">
                <a:latin typeface="Times New Roman" panose="02020603050405020304" pitchFamily="18" charset="0"/>
                <a:cs typeface="Times New Roman" panose="02020603050405020304" pitchFamily="18" charset="0"/>
              </a:rPr>
              <a:t>The content of </a:t>
            </a:r>
            <a:r>
              <a:rPr lang="en-US" sz="2000" dirty="0">
                <a:latin typeface="Times New Roman" panose="02020603050405020304" pitchFamily="18" charset="0"/>
                <a:cs typeface="Times New Roman" panose="02020603050405020304" pitchFamily="18" charset="0"/>
              </a:rPr>
              <a:t>As, Cd, Hg, </a:t>
            </a:r>
            <a:r>
              <a:rPr lang="en-US" sz="2000" dirty="0" err="1">
                <a:latin typeface="Times New Roman" panose="02020603050405020304" pitchFamily="18" charset="0"/>
                <a:cs typeface="Times New Roman" panose="02020603050405020304" pitchFamily="18" charset="0"/>
              </a:rPr>
              <a:t>Pb</a:t>
            </a:r>
            <a:r>
              <a:rPr lang="en-US" sz="2000" dirty="0">
                <a:latin typeface="Times New Roman" panose="02020603050405020304" pitchFamily="18" charset="0"/>
                <a:cs typeface="Times New Roman" panose="02020603050405020304" pitchFamily="18" charset="0"/>
              </a:rPr>
              <a:t>, Zn </a:t>
            </a:r>
            <a:r>
              <a:rPr lang="en-US" sz="2000" dirty="0" smtClean="0">
                <a:latin typeface="Times New Roman" panose="02020603050405020304" pitchFamily="18" charset="0"/>
                <a:cs typeface="Times New Roman" panose="02020603050405020304" pitchFamily="18" charset="0"/>
              </a:rPr>
              <a:t>(</a:t>
            </a:r>
            <a:r>
              <a:rPr lang="en-US" sz="1900" dirty="0" smtClean="0">
                <a:latin typeface="Times New Roman" panose="02020603050405020304" pitchFamily="18" charset="0"/>
                <a:cs typeface="Times New Roman" panose="02020603050405020304" pitchFamily="18" charset="0"/>
              </a:rPr>
              <a:t>they belong </a:t>
            </a:r>
            <a:r>
              <a:rPr lang="en-US" sz="1900" dirty="0">
                <a:latin typeface="Times New Roman" panose="02020603050405020304" pitchFamily="18" charset="0"/>
                <a:cs typeface="Times New Roman" panose="02020603050405020304" pitchFamily="18" charset="0"/>
              </a:rPr>
              <a:t>to the first class of hazard according State Standard </a:t>
            </a:r>
            <a:r>
              <a:rPr lang="en-US" sz="1900" dirty="0" smtClean="0">
                <a:latin typeface="Times New Roman" panose="02020603050405020304" pitchFamily="18" charset="0"/>
                <a:cs typeface="Times New Roman" panose="02020603050405020304" pitchFamily="18" charset="0"/>
              </a:rPr>
              <a:t>17.4.1.02-83</a:t>
            </a:r>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Cu</a:t>
            </a:r>
            <a:r>
              <a:rPr lang="en-US" sz="2000" dirty="0" smtClean="0">
                <a:latin typeface="Times New Roman" panose="02020603050405020304" pitchFamily="18" charset="0"/>
                <a:cs typeface="Times New Roman" panose="02020603050405020304" pitchFamily="18" charset="0"/>
              </a:rPr>
              <a:t>, Ni, Co (</a:t>
            </a:r>
            <a:r>
              <a:rPr lang="en-US" sz="2000" dirty="0" smtClean="0">
                <a:latin typeface="Times New Roman" panose="02020603050405020304" pitchFamily="18" charset="0"/>
                <a:cs typeface="Times New Roman" panose="02020603050405020304" pitchFamily="18" charset="0"/>
              </a:rPr>
              <a:t>II class), </a:t>
            </a:r>
            <a:r>
              <a:rPr lang="en-US" sz="2000" dirty="0" err="1" smtClean="0">
                <a:latin typeface="Times New Roman" panose="02020603050405020304" pitchFamily="18" charset="0"/>
                <a:cs typeface="Times New Roman" panose="02020603050405020304" pitchFamily="18" charset="0"/>
              </a:rPr>
              <a:t>Mn</a:t>
            </a:r>
            <a:r>
              <a:rPr lang="en-US" sz="2000" dirty="0" smtClean="0">
                <a:latin typeface="Times New Roman" panose="02020603050405020304" pitchFamily="18" charset="0"/>
                <a:cs typeface="Times New Roman" panose="02020603050405020304" pitchFamily="18" charset="0"/>
              </a:rPr>
              <a:t> (III class) was </a:t>
            </a:r>
            <a:r>
              <a:rPr lang="en-US" sz="2000" dirty="0" smtClean="0">
                <a:latin typeface="Times New Roman" panose="02020603050405020304" pitchFamily="18" charset="0"/>
                <a:cs typeface="Times New Roman" panose="02020603050405020304" pitchFamily="18" charset="0"/>
              </a:rPr>
              <a:t>determined by spectrometry with inductively coupled plasma on a Varian 720-ES device at the Analytical Laboratory of the State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Environmental</a:t>
            </a:r>
            <a:r>
              <a:rPr lang="en-US" sz="2000" dirty="0" smtClean="0">
                <a:latin typeface="Times New Roman" panose="02020603050405020304" pitchFamily="18" charset="0"/>
                <a:cs typeface="Times New Roman" panose="02020603050405020304" pitchFamily="18" charset="0"/>
              </a:rPr>
              <a:t> Institution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Mosekomonitoring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442892" y="12116"/>
            <a:ext cx="9903070" cy="553998"/>
          </a:xfrm>
          <a:prstGeom prst="rect">
            <a:avLst/>
          </a:prstGeom>
        </p:spPr>
        <p:txBody>
          <a:bodyPr wrap="square">
            <a:spAutoFit/>
          </a:bodyPr>
          <a:lstStyle/>
          <a:p>
            <a:pPr marL="534988" indent="-534988" algn="ctr">
              <a:buFont typeface="Wingdings" panose="05000000000000000000" pitchFamily="2" charset="2"/>
              <a:buChar char="Ø"/>
            </a:pPr>
            <a:r>
              <a:rPr lang="en-US"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Materials and methods: laboratory research</a:t>
            </a:r>
            <a:endParaRPr lang="ru-RU" sz="3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251" y="1962297"/>
            <a:ext cx="3163036" cy="3286271"/>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84" y="1962297"/>
            <a:ext cx="3248990" cy="3325367"/>
          </a:xfrm>
          <a:prstGeom prst="rect">
            <a:avLst/>
          </a:prstGeom>
        </p:spPr>
      </p:pic>
      <p:sp>
        <p:nvSpPr>
          <p:cNvPr id="13" name="TextBox 12"/>
          <p:cNvSpPr txBox="1"/>
          <p:nvPr/>
        </p:nvSpPr>
        <p:spPr>
          <a:xfrm>
            <a:off x="183384" y="4848458"/>
            <a:ext cx="10162577" cy="400110"/>
          </a:xfrm>
          <a:prstGeom prst="rect">
            <a:avLst/>
          </a:prstGeom>
          <a:noFill/>
        </p:spPr>
        <p:txBody>
          <a:bodyPr wrap="square" rtlCol="0">
            <a:spAutoFit/>
          </a:bodyPr>
          <a:lstStyle/>
          <a:p>
            <a:r>
              <a:rPr lang="ru-RU" sz="2000" b="1" i="1" dirty="0" smtClean="0"/>
              <a:t>                                       2007 </a:t>
            </a:r>
            <a:r>
              <a:rPr lang="en-US" sz="2000" b="1" i="1" dirty="0" smtClean="0"/>
              <a:t>  </a:t>
            </a:r>
            <a:r>
              <a:rPr lang="ru-RU" sz="2000" b="1" i="1" dirty="0" smtClean="0"/>
              <a:t>                                             2010 </a:t>
            </a:r>
            <a:r>
              <a:rPr lang="en-US" sz="2000" b="1" i="1" dirty="0" smtClean="0"/>
              <a:t>  </a:t>
            </a:r>
            <a:r>
              <a:rPr lang="ru-RU" sz="2000" b="1" i="1" dirty="0" smtClean="0"/>
              <a:t>                                                2016 </a:t>
            </a:r>
            <a:r>
              <a:rPr lang="en-US" sz="2000" b="1" i="1" dirty="0" smtClean="0"/>
              <a:t>  </a:t>
            </a:r>
            <a:endParaRPr lang="ru-RU" sz="2000" b="1" i="1" dirty="0"/>
          </a:p>
        </p:txBody>
      </p:sp>
    </p:spTree>
    <p:extLst>
      <p:ext uri="{BB962C8B-B14F-4D97-AF65-F5344CB8AC3E}">
        <p14:creationId xmlns:p14="http://schemas.microsoft.com/office/powerpoint/2010/main" val="1718016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4666" y="777706"/>
            <a:ext cx="11337702" cy="707886"/>
          </a:xfrm>
          <a:prstGeom prst="rect">
            <a:avLst/>
          </a:prstGeom>
        </p:spPr>
        <p:txBody>
          <a:bodyPr wrap="square">
            <a:spAutoFit/>
          </a:bodyPr>
          <a:lstStyle/>
          <a:p>
            <a:pPr algn="just">
              <a:spcAft>
                <a:spcPts val="0"/>
              </a:spcAft>
            </a:pP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Methods of descriptive statistics </a:t>
            </a:r>
            <a:r>
              <a:rPr lang="en-US" sz="2000" dirty="0">
                <a:latin typeface="Times New Roman" panose="02020603050405020304" pitchFamily="18" charset="0"/>
                <a:ea typeface="Calibri" panose="020F0502020204030204" pitchFamily="34" charset="0"/>
                <a:cs typeface="Times New Roman" panose="02020603050405020304" pitchFamily="18" charset="0"/>
              </a:rPr>
              <a:t>(calculation of average values,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min–max range, </a:t>
            </a: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standard </a:t>
            </a:r>
            <a:r>
              <a:rPr lang="en-US" sz="2000" dirty="0">
                <a:latin typeface="Times New Roman" panose="02020603050405020304" pitchFamily="18" charset="0"/>
                <a:ea typeface="Calibri" panose="020F0502020204030204" pitchFamily="34" charset="0"/>
                <a:cs typeface="Times New Roman" panose="02020603050405020304" pitchFamily="18" charset="0"/>
              </a:rPr>
              <a:t>deviations Ϭ, variation coefficients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Cv</a:t>
            </a:r>
            <a:r>
              <a:rPr lang="en-US" sz="2000" dirty="0">
                <a:latin typeface="Times New Roman" panose="02020603050405020304" pitchFamily="18" charset="0"/>
                <a:ea typeface="Calibri" panose="020F0502020204030204" pitchFamily="34" charset="0"/>
                <a:cs typeface="Times New Roman" panose="02020603050405020304" pitchFamily="18" charset="0"/>
              </a:rPr>
              <a:t>, etc.) in the </a:t>
            </a:r>
            <a:r>
              <a:rPr lang="en-US" sz="20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STATISTICA 10.0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package.</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56166" y="1513396"/>
            <a:ext cx="11967330" cy="1015663"/>
          </a:xfrm>
          <a:prstGeom prst="rect">
            <a:avLst/>
          </a:prstGeom>
        </p:spPr>
        <p:txBody>
          <a:bodyPr wrap="square">
            <a:spAutoFit/>
          </a:bodyPr>
          <a:lstStyle/>
          <a:p>
            <a:pPr algn="just"/>
            <a:r>
              <a:rPr lang="ru-RU"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Multivariate statistical analysis </a:t>
            </a:r>
            <a:r>
              <a:rPr lang="en-US" sz="2000" dirty="0">
                <a:latin typeface="Times New Roman" panose="02020603050405020304" pitchFamily="18" charset="0"/>
                <a:ea typeface="Calibri" panose="020F0502020204030204" pitchFamily="34" charset="0"/>
                <a:cs typeface="Times New Roman" panose="02020603050405020304" pitchFamily="18" charset="0"/>
              </a:rPr>
              <a:t>using the regression tree method in the </a:t>
            </a:r>
            <a:r>
              <a:rPr lang="en-US" sz="20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S-PLUS</a:t>
            </a:r>
            <a:r>
              <a:rPr lang="en-US" sz="2000" dirty="0">
                <a:latin typeface="Times New Roman" panose="02020603050405020304" pitchFamily="18" charset="0"/>
                <a:ea typeface="Calibri" panose="020F0502020204030204" pitchFamily="34" charset="0"/>
                <a:cs typeface="Times New Roman" panose="02020603050405020304" pitchFamily="18" charset="0"/>
              </a:rPr>
              <a:t> package.</a:t>
            </a:r>
          </a:p>
          <a:p>
            <a:pPr indent="1077913" algn="just"/>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a:latin typeface="Times New Roman" panose="02020603050405020304" pitchFamily="18" charset="0"/>
                <a:ea typeface="Calibri" panose="020F0502020204030204" pitchFamily="34" charset="0"/>
                <a:cs typeface="Times New Roman" panose="02020603050405020304" pitchFamily="18" charset="0"/>
              </a:rPr>
              <a:t>Natural factors: </a:t>
            </a:r>
            <a:r>
              <a:rPr lang="en-US" sz="2000" dirty="0">
                <a:latin typeface="Times New Roman" panose="02020603050405020304" pitchFamily="18" charset="0"/>
                <a:ea typeface="Calibri" panose="020F0502020204030204" pitchFamily="34" charset="0"/>
                <a:cs typeface="Times New Roman" panose="02020603050405020304" pitchFamily="18" charset="0"/>
              </a:rPr>
              <a:t>C org, pH,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particle-size </a:t>
            </a:r>
            <a:r>
              <a:rPr lang="en-US" sz="2000" dirty="0">
                <a:latin typeface="Times New Roman" panose="02020603050405020304" pitchFamily="18" charset="0"/>
                <a:ea typeface="Calibri" panose="020F0502020204030204" pitchFamily="34" charset="0"/>
                <a:cs typeface="Times New Roman" panose="02020603050405020304" pitchFamily="18" charset="0"/>
              </a:rPr>
              <a:t>distribution of soils;</a:t>
            </a:r>
          </a:p>
          <a:p>
            <a:pPr indent="1077913" algn="just"/>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a:latin typeface="Times New Roman" panose="02020603050405020304" pitchFamily="18" charset="0"/>
                <a:ea typeface="Calibri" panose="020F0502020204030204" pitchFamily="34" charset="0"/>
                <a:cs typeface="Times New Roman" panose="02020603050405020304" pitchFamily="18" charset="0"/>
              </a:rPr>
              <a:t>Anthropogenic factors</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land-use </a:t>
            </a:r>
            <a:r>
              <a:rPr lang="en-US" sz="2000" dirty="0">
                <a:latin typeface="Times New Roman" panose="02020603050405020304" pitchFamily="18" charset="0"/>
                <a:ea typeface="Calibri" panose="020F0502020204030204" pitchFamily="34" charset="0"/>
                <a:cs typeface="Times New Roman" panose="02020603050405020304" pitchFamily="18" charset="0"/>
              </a:rPr>
              <a:t>zone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(LU-Z</a:t>
            </a:r>
            <a:r>
              <a:rPr lang="en-US" sz="2000" dirty="0">
                <a:latin typeface="Times New Roman" panose="02020603050405020304" pitchFamily="18" charset="0"/>
                <a:ea typeface="Calibri" panose="020F0502020204030204" pitchFamily="34" charset="0"/>
                <a:cs typeface="Times New Roman" panose="02020603050405020304" pitchFamily="18" charset="0"/>
              </a:rPr>
              <a:t>) and administrative district (</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AD).</a:t>
            </a:r>
            <a:endParaRPr lang="ru-RU" sz="2000" dirty="0" smtClean="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3"/>
          <a:stretch>
            <a:fillRect/>
          </a:stretch>
        </p:blipFill>
        <p:spPr>
          <a:xfrm>
            <a:off x="10043235" y="674671"/>
            <a:ext cx="1856144" cy="928072"/>
          </a:xfrm>
          <a:prstGeom prst="rect">
            <a:avLst/>
          </a:prstGeom>
        </p:spPr>
      </p:pic>
      <p:pic>
        <p:nvPicPr>
          <p:cNvPr id="10" name="Picture 4" descr="https://upload.wikimedia.org/wikipedia/commons/7/71/QGi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06223" y="2643618"/>
            <a:ext cx="952147" cy="10491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rich-torrent.com/uploads/programs_img/464224.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7059" y="2808915"/>
            <a:ext cx="1325778" cy="7358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Объект 11"/>
          <p:cNvGraphicFramePr>
            <a:graphicFrameLocks noChangeAspect="1"/>
          </p:cNvGraphicFramePr>
          <p:nvPr>
            <p:extLst>
              <p:ext uri="{D42A27DB-BD31-4B8C-83A1-F6EECF244321}">
                <p14:modId xmlns:p14="http://schemas.microsoft.com/office/powerpoint/2010/main" val="1984172805"/>
              </p:ext>
            </p:extLst>
          </p:nvPr>
        </p:nvGraphicFramePr>
        <p:xfrm>
          <a:off x="10067621" y="1602743"/>
          <a:ext cx="2054896" cy="1174255"/>
        </p:xfrm>
        <a:graphic>
          <a:graphicData uri="http://schemas.openxmlformats.org/presentationml/2006/ole">
            <mc:AlternateContent xmlns:mc="http://schemas.openxmlformats.org/markup-compatibility/2006">
              <mc:Choice xmlns:v="urn:schemas-microsoft-com:vml" Requires="v">
                <p:oleObj spid="_x0000_s2127" r:id="rId6" imgW="3563815" imgH="2519457" progId="SPLUSGraphSheetFileType">
                  <p:embed/>
                </p:oleObj>
              </mc:Choice>
              <mc:Fallback>
                <p:oleObj r:id="rId6" imgW="3563815" imgH="2519457" progId="SPLUSGraphSheetFileTyp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7621" y="1602743"/>
                        <a:ext cx="2054896" cy="1174255"/>
                      </a:xfrm>
                      <a:prstGeom prst="rect">
                        <a:avLst/>
                      </a:prstGeom>
                      <a:noFill/>
                    </p:spPr>
                  </p:pic>
                </p:oleObj>
              </mc:Fallback>
            </mc:AlternateContent>
          </a:graphicData>
        </a:graphic>
      </p:graphicFrame>
      <p:pic>
        <p:nvPicPr>
          <p:cNvPr id="13" name="Рисунок 12"/>
          <p:cNvPicPr>
            <a:picLocks noChangeAspect="1"/>
          </p:cNvPicPr>
          <p:nvPr/>
        </p:nvPicPr>
        <p:blipFill>
          <a:blip r:embed="rId8"/>
          <a:stretch>
            <a:fillRect/>
          </a:stretch>
        </p:blipFill>
        <p:spPr>
          <a:xfrm>
            <a:off x="10246797" y="3692766"/>
            <a:ext cx="1589506" cy="894097"/>
          </a:xfrm>
          <a:prstGeom prst="rect">
            <a:avLst/>
          </a:prstGeom>
        </p:spPr>
      </p:pic>
      <p:sp>
        <p:nvSpPr>
          <p:cNvPr id="15" name="Прямоугольник 14"/>
          <p:cNvSpPr/>
          <p:nvPr/>
        </p:nvSpPr>
        <p:spPr>
          <a:xfrm>
            <a:off x="370980" y="2529059"/>
            <a:ext cx="9290605" cy="1015663"/>
          </a:xfrm>
          <a:prstGeom prst="rect">
            <a:avLst/>
          </a:prstGeom>
        </p:spPr>
        <p:txBody>
          <a:bodyPr wrap="square">
            <a:spAutoFit/>
          </a:bodyPr>
          <a:lstStyle/>
          <a:p>
            <a:pPr algn="just"/>
            <a:r>
              <a:rPr lang="en-US" sz="2000" b="1" dirty="0">
                <a:solidFill>
                  <a:srgbClr val="FF0000"/>
                </a:solidFill>
                <a:latin typeface="Times New Roman" panose="02020603050405020304" pitchFamily="18" charset="0"/>
                <a:cs typeface="Times New Roman" panose="02020603050405020304" pitchFamily="18" charset="0"/>
              </a:rPr>
              <a:t>The soil-geochemical map </a:t>
            </a:r>
            <a:r>
              <a:rPr lang="en-US" sz="2000" dirty="0">
                <a:latin typeface="Times New Roman" panose="02020603050405020304" pitchFamily="18" charset="0"/>
                <a:cs typeface="Times New Roman" panose="02020603050405020304" pitchFamily="18" charset="0"/>
              </a:rPr>
              <a:t>was compiled in the </a:t>
            </a:r>
            <a:r>
              <a:rPr lang="en-US" sz="2000" b="1" dirty="0">
                <a:solidFill>
                  <a:srgbClr val="002060"/>
                </a:solidFill>
                <a:latin typeface="Times New Roman" panose="02020603050405020304" pitchFamily="18" charset="0"/>
                <a:cs typeface="Times New Roman" panose="02020603050405020304" pitchFamily="18" charset="0"/>
              </a:rPr>
              <a:t>QGIS 2.18.0 </a:t>
            </a:r>
            <a:r>
              <a:rPr lang="en-US" sz="2000" dirty="0">
                <a:latin typeface="Times New Roman" panose="02020603050405020304" pitchFamily="18" charset="0"/>
                <a:cs typeface="Times New Roman" panose="02020603050405020304" pitchFamily="18" charset="0"/>
              </a:rPr>
              <a:t>and </a:t>
            </a:r>
            <a:r>
              <a:rPr lang="en-US" sz="2000" b="1" dirty="0" err="1">
                <a:solidFill>
                  <a:srgbClr val="002060"/>
                </a:solidFill>
                <a:latin typeface="Times New Roman" panose="02020603050405020304" pitchFamily="18" charset="0"/>
                <a:cs typeface="Times New Roman" panose="02020603050405020304" pitchFamily="18" charset="0"/>
              </a:rPr>
              <a:t>ArсGIS</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smtClean="0">
                <a:solidFill>
                  <a:srgbClr val="002060"/>
                </a:solidFill>
                <a:latin typeface="Times New Roman" panose="02020603050405020304" pitchFamily="18" charset="0"/>
                <a:cs typeface="Times New Roman" panose="02020603050405020304" pitchFamily="18" charset="0"/>
              </a:rPr>
              <a:t>10.3.1</a:t>
            </a:r>
            <a:endParaRPr lang="ru-RU" sz="2000" b="1" dirty="0" smtClean="0">
              <a:solidFill>
                <a:srgbClr val="002060"/>
              </a:solidFill>
              <a:latin typeface="Times New Roman" panose="02020603050405020304" pitchFamily="18" charset="0"/>
              <a:cs typeface="Times New Roman" panose="02020603050405020304" pitchFamily="18" charset="0"/>
            </a:endParaRPr>
          </a:p>
          <a:p>
            <a:pPr algn="just"/>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packages; </a:t>
            </a:r>
            <a:r>
              <a:rPr lang="en-US" sz="2000" dirty="0" smtClean="0">
                <a:latin typeface="Times New Roman" panose="02020603050405020304" pitchFamily="18" charset="0"/>
                <a:cs typeface="Times New Roman" panose="02020603050405020304" pitchFamily="18" charset="0"/>
              </a:rPr>
              <a:t>the </a:t>
            </a:r>
            <a:r>
              <a:rPr lang="en-US" sz="2000" dirty="0">
                <a:latin typeface="Times New Roman" panose="02020603050405020304" pitchFamily="18" charset="0"/>
                <a:cs typeface="Times New Roman" panose="02020603050405020304" pitchFamily="18" charset="0"/>
              </a:rPr>
              <a:t>interpolation method is IDW.</a:t>
            </a:r>
          </a:p>
          <a:p>
            <a:pPr algn="just"/>
            <a:r>
              <a:rPr lang="en-US" sz="2000" b="1" dirty="0" smtClean="0">
                <a:solidFill>
                  <a:srgbClr val="FF0000"/>
                </a:solidFill>
                <a:latin typeface="Times New Roman" panose="02020603050405020304" pitchFamily="18" charset="0"/>
                <a:cs typeface="Times New Roman" panose="02020603050405020304" pitchFamily="18" charset="0"/>
              </a:rPr>
              <a:t>Land-use </a:t>
            </a:r>
            <a:r>
              <a:rPr lang="en-US" sz="2000" b="1" dirty="0">
                <a:solidFill>
                  <a:srgbClr val="FF0000"/>
                </a:solidFill>
                <a:latin typeface="Times New Roman" panose="02020603050405020304" pitchFamily="18" charset="0"/>
                <a:cs typeface="Times New Roman" panose="02020603050405020304" pitchFamily="18" charset="0"/>
              </a:rPr>
              <a:t>zoning </a:t>
            </a:r>
            <a:r>
              <a:rPr lang="en-US" sz="2000" dirty="0">
                <a:latin typeface="Times New Roman" panose="02020603050405020304" pitchFamily="18" charset="0"/>
                <a:cs typeface="Times New Roman" panose="02020603050405020304" pitchFamily="18" charset="0"/>
              </a:rPr>
              <a:t>of </a:t>
            </a:r>
            <a:r>
              <a:rPr lang="en-US" sz="2000" dirty="0" smtClean="0">
                <a:latin typeface="Times New Roman" panose="02020603050405020304" pitchFamily="18" charset="0"/>
                <a:cs typeface="Times New Roman" panose="02020603050405020304" pitchFamily="18" charset="0"/>
              </a:rPr>
              <a:t>sampling </a:t>
            </a:r>
            <a:r>
              <a:rPr lang="en-US" sz="2000" dirty="0">
                <a:latin typeface="Times New Roman" panose="02020603050405020304" pitchFamily="18" charset="0"/>
                <a:cs typeface="Times New Roman" panose="02020603050405020304" pitchFamily="18" charset="0"/>
              </a:rPr>
              <a:t>points was carried out using the </a:t>
            </a:r>
            <a:r>
              <a:rPr lang="en-US" sz="2000" b="1" dirty="0">
                <a:solidFill>
                  <a:srgbClr val="002060"/>
                </a:solidFill>
                <a:latin typeface="Times New Roman" panose="02020603050405020304" pitchFamily="18" charset="0"/>
                <a:cs typeface="Times New Roman" panose="02020603050405020304" pitchFamily="18" charset="0"/>
              </a:rPr>
              <a:t>Google Maps </a:t>
            </a:r>
            <a:r>
              <a:rPr lang="en-US" sz="2000" dirty="0">
                <a:latin typeface="Times New Roman" panose="02020603050405020304" pitchFamily="18" charset="0"/>
                <a:cs typeface="Times New Roman" panose="02020603050405020304" pitchFamily="18" charset="0"/>
              </a:rPr>
              <a:t>service.</a:t>
            </a:r>
            <a:endParaRPr lang="ru-RU" sz="2000" dirty="0">
              <a:latin typeface="Times New Roman" panose="02020603050405020304" pitchFamily="18" charset="0"/>
              <a:cs typeface="Times New Roman" panose="02020603050405020304" pitchFamily="18" charset="0"/>
            </a:endParaRPr>
          </a:p>
        </p:txBody>
      </p:sp>
      <p:sp>
        <p:nvSpPr>
          <p:cNvPr id="14" name="Прямоугольник 13"/>
          <p:cNvSpPr/>
          <p:nvPr/>
        </p:nvSpPr>
        <p:spPr>
          <a:xfrm>
            <a:off x="-1" y="58985"/>
            <a:ext cx="12079665" cy="523220"/>
          </a:xfrm>
          <a:prstGeom prst="rect">
            <a:avLst/>
          </a:prstGeom>
        </p:spPr>
        <p:txBody>
          <a:bodyPr wrap="square">
            <a:spAutoFit/>
          </a:bodyPr>
          <a:lstStyle/>
          <a:p>
            <a:pPr marL="630238" indent="-630238" algn="ctr">
              <a:buFont typeface="Wingdings" panose="05000000000000000000" pitchFamily="2" charset="2"/>
              <a:buChar char="Ø"/>
            </a:pPr>
            <a:r>
              <a:rPr lang="en-US" sz="2800" b="1" dirty="0">
                <a:solidFill>
                  <a:srgbClr val="002060"/>
                </a:solidFill>
                <a:latin typeface="Tahoma" panose="020B0604030504040204" pitchFamily="34" charset="0"/>
                <a:ea typeface="Tahoma" panose="020B0604030504040204" pitchFamily="34" charset="0"/>
                <a:cs typeface="Tahoma" panose="020B0604030504040204" pitchFamily="34" charset="0"/>
              </a:rPr>
              <a:t>Materials and methods: processing of soil-geochemical data</a:t>
            </a:r>
            <a:endParaRPr lang="ru-RU"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6" name="Прямоугольник 15"/>
          <p:cNvSpPr/>
          <p:nvPr/>
        </p:nvSpPr>
        <p:spPr>
          <a:xfrm>
            <a:off x="327800" y="4473100"/>
            <a:ext cx="11620642" cy="2277547"/>
          </a:xfrm>
          <a:prstGeom prst="rect">
            <a:avLst/>
          </a:prstGeom>
        </p:spPr>
        <p:txBody>
          <a:bodyPr wrap="square">
            <a:spAutoFit/>
          </a:bodyPr>
          <a:lstStyle/>
          <a:p>
            <a:pPr lvl="0" indent="449263">
              <a:spcAft>
                <a:spcPts val="600"/>
              </a:spcAft>
            </a:pP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PTE </a:t>
            </a:r>
            <a:r>
              <a:rPr lang="en-US" sz="2000" dirty="0">
                <a:latin typeface="Times New Roman" panose="02020603050405020304" pitchFamily="18" charset="0"/>
                <a:cs typeface="Times New Roman" panose="02020603050405020304" pitchFamily="18" charset="0"/>
              </a:rPr>
              <a:t>concentration coefficient: </a:t>
            </a:r>
            <a:r>
              <a:rPr lang="ru-RU" sz="2000" b="1" i="1" dirty="0">
                <a:solidFill>
                  <a:schemeClr val="accent1">
                    <a:lumMod val="50000"/>
                  </a:schemeClr>
                </a:solidFill>
                <a:latin typeface="Times New Roman" panose="02020603050405020304" pitchFamily="18" charset="0"/>
                <a:cs typeface="Times New Roman" panose="02020603050405020304" pitchFamily="18" charset="0"/>
              </a:rPr>
              <a:t>Кс = С</a:t>
            </a:r>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i</a:t>
            </a:r>
            <a:r>
              <a:rPr lang="en-US" sz="2000" b="1" i="1" dirty="0">
                <a:solidFill>
                  <a:schemeClr val="accent1">
                    <a:lumMod val="50000"/>
                  </a:schemeClr>
                </a:solidFill>
                <a:latin typeface="Times New Roman" panose="02020603050405020304" pitchFamily="18" charset="0"/>
                <a:cs typeface="Times New Roman" panose="02020603050405020304" pitchFamily="18" charset="0"/>
              </a:rPr>
              <a:t> / </a:t>
            </a:r>
            <a:r>
              <a:rPr lang="ru-RU" sz="2000" b="1" i="1" dirty="0" smtClean="0">
                <a:solidFill>
                  <a:schemeClr val="accent1">
                    <a:lumMod val="50000"/>
                  </a:schemeClr>
                </a:solidFill>
                <a:latin typeface="Times New Roman" panose="02020603050405020304" pitchFamily="18" charset="0"/>
                <a:cs typeface="Times New Roman" panose="02020603050405020304" pitchFamily="18" charset="0"/>
              </a:rPr>
              <a:t>С</a:t>
            </a:r>
            <a:r>
              <a:rPr lang="en-US" sz="2000" b="1" i="1" dirty="0" smtClean="0">
                <a:solidFill>
                  <a:schemeClr val="accent1">
                    <a:lumMod val="50000"/>
                  </a:schemeClr>
                </a:solidFill>
                <a:latin typeface="Times New Roman" panose="02020603050405020304" pitchFamily="18" charset="0"/>
                <a:cs typeface="Times New Roman" panose="02020603050405020304" pitchFamily="18" charset="0"/>
              </a:rPr>
              <a:t>ref</a:t>
            </a:r>
            <a:r>
              <a:rPr lang="ru-RU" sz="2000" b="1"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where </a:t>
            </a:r>
            <a:r>
              <a:rPr lang="ru-RU" b="1" i="1" dirty="0">
                <a:solidFill>
                  <a:schemeClr val="accent1">
                    <a:lumMod val="50000"/>
                  </a:schemeClr>
                </a:solidFill>
                <a:latin typeface="Times New Roman" panose="02020603050405020304" pitchFamily="18" charset="0"/>
                <a:cs typeface="Times New Roman" panose="02020603050405020304" pitchFamily="18" charset="0"/>
              </a:rPr>
              <a:t>С</a:t>
            </a:r>
            <a:r>
              <a:rPr lang="en-US" b="1" i="1" dirty="0" err="1">
                <a:solidFill>
                  <a:schemeClr val="accent1">
                    <a:lumMod val="50000"/>
                  </a:schemeClr>
                </a:solidFill>
                <a:latin typeface="Times New Roman" panose="02020603050405020304" pitchFamily="18" charset="0"/>
                <a:cs typeface="Times New Roman" panose="02020603050405020304" pitchFamily="18" charset="0"/>
              </a:rPr>
              <a:t>i</a:t>
            </a:r>
            <a:r>
              <a:rPr lang="en-US" b="1" i="1" dirty="0">
                <a:solidFill>
                  <a:schemeClr val="accent1">
                    <a:lumMod val="50000"/>
                  </a:schemeClr>
                </a:solidFill>
                <a:latin typeface="Times New Roman" panose="02020603050405020304" pitchFamily="18" charset="0"/>
                <a:cs typeface="Times New Roman" panose="02020603050405020304" pitchFamily="18" charset="0"/>
              </a:rPr>
              <a:t>, </a:t>
            </a:r>
            <a:r>
              <a:rPr lang="ru-RU" b="1" i="1" dirty="0" smtClean="0">
                <a:solidFill>
                  <a:schemeClr val="accent1">
                    <a:lumMod val="50000"/>
                  </a:schemeClr>
                </a:solidFill>
                <a:latin typeface="Times New Roman" panose="02020603050405020304" pitchFamily="18" charset="0"/>
                <a:cs typeface="Times New Roman" panose="02020603050405020304" pitchFamily="18" charset="0"/>
              </a:rPr>
              <a:t>С</a:t>
            </a:r>
            <a:r>
              <a:rPr lang="en-US" b="1" i="1" dirty="0" smtClean="0">
                <a:solidFill>
                  <a:schemeClr val="accent1">
                    <a:lumMod val="50000"/>
                  </a:schemeClr>
                </a:solidFill>
                <a:latin typeface="Times New Roman" panose="02020603050405020304" pitchFamily="18" charset="0"/>
                <a:cs typeface="Times New Roman" panose="02020603050405020304" pitchFamily="18" charset="0"/>
              </a:rPr>
              <a:t>ref</a:t>
            </a:r>
            <a:r>
              <a:rPr lang="ru-RU" b="1"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PTE </a:t>
            </a:r>
            <a:r>
              <a:rPr lang="en-US" dirty="0">
                <a:latin typeface="Times New Roman" panose="02020603050405020304" pitchFamily="18" charset="0"/>
                <a:cs typeface="Times New Roman" panose="02020603050405020304" pitchFamily="18" charset="0"/>
              </a:rPr>
              <a:t>content in urban and background soils at the </a:t>
            </a:r>
            <a:r>
              <a:rPr lang="en-US" i="1" dirty="0" err="1">
                <a:latin typeface="Times New Roman" panose="02020603050405020304" pitchFamily="18" charset="0"/>
                <a:cs typeface="Times New Roman" panose="02020603050405020304" pitchFamily="18" charset="0"/>
              </a:rPr>
              <a:t>i</a:t>
            </a:r>
            <a:r>
              <a:rPr lang="en-US" dirty="0" err="1">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sampling point, </a:t>
            </a:r>
            <a:r>
              <a:rPr lang="en-US" dirty="0" smtClean="0">
                <a:latin typeface="Times New Roman" panose="02020603050405020304" pitchFamily="18" charset="0"/>
                <a:cs typeface="Times New Roman" panose="02020603050405020304" pitchFamily="18" charset="0"/>
              </a:rPr>
              <a:t>mg/kg.</a:t>
            </a:r>
            <a:endParaRPr lang="en-US" dirty="0">
              <a:latin typeface="Times New Roman" panose="02020603050405020304" pitchFamily="18" charset="0"/>
              <a:cs typeface="Times New Roman" panose="02020603050405020304" pitchFamily="18" charset="0"/>
            </a:endParaRPr>
          </a:p>
          <a:p>
            <a:pPr lvl="0" indent="449263">
              <a:spcAft>
                <a:spcPts val="600"/>
              </a:spcAft>
            </a:pPr>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Total pollution index </a:t>
            </a:r>
            <a:r>
              <a:rPr lang="en-US" sz="2000" b="1" i="1" dirty="0" err="1" smtClean="0">
                <a:solidFill>
                  <a:schemeClr val="accent1">
                    <a:lumMod val="50000"/>
                  </a:schemeClr>
                </a:solidFill>
                <a:latin typeface="Times New Roman" panose="02020603050405020304" pitchFamily="18" charset="0"/>
                <a:cs typeface="Times New Roman" panose="02020603050405020304" pitchFamily="18" charset="0"/>
              </a:rPr>
              <a:t>Zс</a:t>
            </a:r>
            <a:r>
              <a:rPr lang="en-US" sz="2000" b="1" i="1" dirty="0" smtClean="0">
                <a:solidFill>
                  <a:schemeClr val="accent1">
                    <a:lumMod val="50000"/>
                  </a:schemeClr>
                </a:solidFill>
                <a:latin typeface="Times New Roman" panose="02020603050405020304" pitchFamily="18" charset="0"/>
                <a:cs typeface="Times New Roman" panose="02020603050405020304" pitchFamily="18" charset="0"/>
              </a:rPr>
              <a:t> = ∑</a:t>
            </a:r>
            <a:r>
              <a:rPr lang="en-US" sz="2000" b="1" i="1" dirty="0" err="1" smtClean="0">
                <a:solidFill>
                  <a:schemeClr val="accent1">
                    <a:lumMod val="50000"/>
                  </a:schemeClr>
                </a:solidFill>
                <a:latin typeface="Times New Roman" panose="02020603050405020304" pitchFamily="18" charset="0"/>
                <a:cs typeface="Times New Roman" panose="02020603050405020304" pitchFamily="18" charset="0"/>
              </a:rPr>
              <a:t>Kс</a:t>
            </a:r>
            <a:r>
              <a:rPr lang="ru-RU" sz="2000" b="1"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2000" b="1" i="1" dirty="0" smtClean="0">
                <a:solidFill>
                  <a:schemeClr val="accent1">
                    <a:lumMod val="50000"/>
                  </a:schemeClr>
                </a:solidFill>
                <a:latin typeface="Times New Roman" panose="02020603050405020304" pitchFamily="18" charset="0"/>
                <a:cs typeface="Times New Roman" panose="02020603050405020304" pitchFamily="18" charset="0"/>
              </a:rPr>
              <a:t>– (n – 1)</a:t>
            </a:r>
            <a:r>
              <a:rPr lang="en-US" sz="2000" dirty="0" smtClean="0">
                <a:latin typeface="Times New Roman" panose="02020603050405020304" pitchFamily="18" charset="0"/>
                <a:cs typeface="Times New Roman" panose="02020603050405020304" pitchFamily="18" charset="0"/>
              </a:rPr>
              <a:t> characterizes the general geochemical load on the soil</a:t>
            </a:r>
            <a:r>
              <a:rPr lang="en-US" sz="2000" b="1" i="1" dirty="0" smtClean="0">
                <a:solidFill>
                  <a:schemeClr val="accent1">
                    <a:lumMod val="50000"/>
                  </a:schemeClr>
                </a:solidFill>
                <a:latin typeface="Times New Roman" panose="02020603050405020304" pitchFamily="18" charset="0"/>
                <a:cs typeface="Times New Roman" panose="02020603050405020304" pitchFamily="18" charset="0"/>
              </a:rPr>
              <a:t>,</a:t>
            </a:r>
            <a:r>
              <a:rPr lang="ru-RU" sz="2000" b="1"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where </a:t>
            </a:r>
            <a:r>
              <a:rPr lang="en-US" b="1" i="1" dirty="0" smtClean="0">
                <a:solidFill>
                  <a:schemeClr val="accent1">
                    <a:lumMod val="50000"/>
                  </a:schemeClr>
                </a:solidFill>
                <a:latin typeface="Times New Roman" panose="02020603050405020304" pitchFamily="18" charset="0"/>
                <a:cs typeface="Times New Roman" panose="02020603050405020304" pitchFamily="18" charset="0"/>
              </a:rPr>
              <a:t>n</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is the number of chemical elements with </a:t>
            </a:r>
            <a:r>
              <a:rPr lang="en-US" b="1" i="1" dirty="0" err="1" smtClean="0">
                <a:solidFill>
                  <a:schemeClr val="accent1">
                    <a:lumMod val="50000"/>
                  </a:schemeClr>
                </a:solidFill>
                <a:latin typeface="Times New Roman" panose="02020603050405020304" pitchFamily="18" charset="0"/>
                <a:cs typeface="Times New Roman" panose="02020603050405020304" pitchFamily="18" charset="0"/>
              </a:rPr>
              <a:t>Kc</a:t>
            </a:r>
            <a:r>
              <a:rPr lang="en-US" b="1"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&gt; 1.0. </a:t>
            </a:r>
            <a:r>
              <a:rPr lang="en-US" b="1" i="1" dirty="0" err="1">
                <a:solidFill>
                  <a:schemeClr val="accent1">
                    <a:lumMod val="50000"/>
                  </a:schemeClr>
                </a:solidFill>
                <a:latin typeface="Times New Roman" panose="02020603050405020304" pitchFamily="18" charset="0"/>
                <a:cs typeface="Times New Roman" panose="02020603050405020304" pitchFamily="18" charset="0"/>
              </a:rPr>
              <a:t>Zс</a:t>
            </a:r>
            <a:r>
              <a:rPr lang="en-US" dirty="0" smtClean="0">
                <a:latin typeface="Times New Roman" panose="02020603050405020304" pitchFamily="18" charset="0"/>
                <a:cs typeface="Times New Roman" panose="02020603050405020304" pitchFamily="18" charset="0"/>
              </a:rPr>
              <a:t> shows the accumulation levels in soils and environmental hazards of a group of PTEs coming from </a:t>
            </a:r>
            <a:r>
              <a:rPr lang="en-US" dirty="0" err="1" smtClean="0">
                <a:latin typeface="Times New Roman" panose="02020603050405020304" pitchFamily="18" charset="0"/>
                <a:cs typeface="Times New Roman" panose="02020603050405020304" pitchFamily="18" charset="0"/>
              </a:rPr>
              <a:t>technogenic</a:t>
            </a:r>
            <a:r>
              <a:rPr lang="en-US" dirty="0" smtClean="0">
                <a:latin typeface="Times New Roman" panose="02020603050405020304" pitchFamily="18" charset="0"/>
                <a:cs typeface="Times New Roman" panose="02020603050405020304" pitchFamily="18" charset="0"/>
              </a:rPr>
              <a:t> sources: &lt;16 - non-hazardous, 16-32 - moderately dangerous, 32-64 - dangerous, 64–128 - very dangerous,&gt; 128 - extremely dangerous.</a:t>
            </a:r>
            <a:endParaRPr lang="ru-RU" dirty="0" smtClean="0">
              <a:latin typeface="Times New Roman" panose="02020603050405020304" pitchFamily="18" charset="0"/>
              <a:cs typeface="Times New Roman" panose="02020603050405020304" pitchFamily="18" charset="0"/>
            </a:endParaRPr>
          </a:p>
          <a:p>
            <a:pPr lvl="0" indent="449263"/>
            <a:r>
              <a:rPr lang="en-US" sz="2000" dirty="0">
                <a:latin typeface="Times New Roman" panose="02020603050405020304" pitchFamily="18" charset="0"/>
                <a:cs typeface="Times New Roman" panose="02020603050405020304" pitchFamily="18" charset="0"/>
              </a:rPr>
              <a:t>–</a:t>
            </a:r>
            <a:r>
              <a:rPr lang="ru-RU"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Environmental </a:t>
            </a:r>
            <a:r>
              <a:rPr lang="en-US" sz="2000" dirty="0">
                <a:latin typeface="Times New Roman" panose="02020603050405020304" pitchFamily="18" charset="0"/>
                <a:cs typeface="Times New Roman" panose="02020603050405020304" pitchFamily="18" charset="0"/>
              </a:rPr>
              <a:t>hazard coefficient: </a:t>
            </a:r>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Ko</a:t>
            </a:r>
            <a:r>
              <a:rPr lang="en-US" sz="2000" b="1" i="1" dirty="0">
                <a:solidFill>
                  <a:schemeClr val="accent1">
                    <a:lumMod val="50000"/>
                  </a:schemeClr>
                </a:solidFill>
                <a:latin typeface="Times New Roman" panose="02020603050405020304" pitchFamily="18" charset="0"/>
                <a:cs typeface="Times New Roman" panose="02020603050405020304" pitchFamily="18" charset="0"/>
              </a:rPr>
              <a:t> = </a:t>
            </a:r>
            <a:r>
              <a:rPr lang="ru-RU" sz="2000" b="1" i="1" dirty="0">
                <a:solidFill>
                  <a:schemeClr val="accent1">
                    <a:lumMod val="50000"/>
                  </a:schemeClr>
                </a:solidFill>
                <a:latin typeface="Times New Roman" panose="02020603050405020304" pitchFamily="18" charset="0"/>
                <a:cs typeface="Times New Roman" panose="02020603050405020304" pitchFamily="18" charset="0"/>
              </a:rPr>
              <a:t>С</a:t>
            </a:r>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i</a:t>
            </a:r>
            <a:r>
              <a:rPr lang="en-US" sz="2000" b="1" i="1" dirty="0">
                <a:solidFill>
                  <a:schemeClr val="accent1">
                    <a:lumMod val="50000"/>
                  </a:schemeClr>
                </a:solidFill>
                <a:latin typeface="Times New Roman" panose="02020603050405020304" pitchFamily="18" charset="0"/>
                <a:cs typeface="Times New Roman" panose="02020603050405020304" pitchFamily="18" charset="0"/>
              </a:rPr>
              <a:t> / </a:t>
            </a:r>
            <a:r>
              <a:rPr lang="en-US" sz="2000" b="1" i="1" dirty="0" err="1" smtClean="0">
                <a:solidFill>
                  <a:schemeClr val="accent1">
                    <a:lumMod val="50000"/>
                  </a:schemeClr>
                </a:solidFill>
                <a:latin typeface="Times New Roman" panose="02020603050405020304" pitchFamily="18" charset="0"/>
                <a:cs typeface="Times New Roman" panose="02020603050405020304" pitchFamily="18" charset="0"/>
              </a:rPr>
              <a:t>MPCi</a:t>
            </a:r>
            <a:r>
              <a:rPr lang="en-US" sz="2000" b="1"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where </a:t>
            </a:r>
            <a:r>
              <a:rPr lang="en-US" b="1" i="1" dirty="0" err="1" smtClean="0">
                <a:solidFill>
                  <a:schemeClr val="accent1">
                    <a:lumMod val="50000"/>
                  </a:schemeClr>
                </a:solidFill>
                <a:latin typeface="Times New Roman" panose="02020603050405020304" pitchFamily="18" charset="0"/>
                <a:cs typeface="Times New Roman" panose="02020603050405020304" pitchFamily="18" charset="0"/>
              </a:rPr>
              <a:t>MPCi</a:t>
            </a:r>
            <a:r>
              <a:rPr lang="en-US" b="1" i="1"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maximum permissible concentration</a:t>
            </a:r>
            <a:r>
              <a:rPr lang="en-US" sz="2000"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3" name="TextBox 2"/>
          <p:cNvSpPr txBox="1"/>
          <p:nvPr/>
        </p:nvSpPr>
        <p:spPr>
          <a:xfrm>
            <a:off x="948907" y="3907764"/>
            <a:ext cx="6530196" cy="461665"/>
          </a:xfrm>
          <a:prstGeom prst="rect">
            <a:avLst/>
          </a:prstGeom>
          <a:noFill/>
        </p:spPr>
        <p:txBody>
          <a:bodyPr wrap="square" rtlCol="0">
            <a:spAutoFit/>
          </a:bodyPr>
          <a:lstStyle/>
          <a:p>
            <a:r>
              <a:rPr lang="en-US" sz="2400" b="1" dirty="0" smtClean="0">
                <a:solidFill>
                  <a:srgbClr val="660033"/>
                </a:solidFill>
                <a:latin typeface="Times New Roman" panose="02020603050405020304" pitchFamily="18" charset="0"/>
                <a:ea typeface="Tahoma" panose="020B0604030504040204" pitchFamily="34" charset="0"/>
                <a:cs typeface="Times New Roman" panose="02020603050405020304" pitchFamily="18" charset="0"/>
              </a:rPr>
              <a:t>Geochemical coefficients and indices:</a:t>
            </a:r>
            <a:endParaRPr lang="ru-RU" sz="2400" b="1" dirty="0">
              <a:solidFill>
                <a:srgbClr val="660033"/>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45081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1806" y="147298"/>
            <a:ext cx="9933356" cy="1192634"/>
          </a:xfrm>
          <a:prstGeom prst="rect">
            <a:avLst/>
          </a:prstGeom>
          <a:noFill/>
        </p:spPr>
        <p:txBody>
          <a:bodyPr wrap="square" rtlCol="0">
            <a:spAutoFit/>
          </a:bodyPr>
          <a:lstStyle/>
          <a:p>
            <a:pPr marL="715963" indent="-715963">
              <a:spcAft>
                <a:spcPts val="1200"/>
              </a:spcAft>
              <a:buFont typeface="Wingdings" panose="05000000000000000000" pitchFamily="2" charset="2"/>
              <a:buChar char="Ø"/>
            </a:pPr>
            <a:r>
              <a:rPr lang="en-US" sz="3000" b="1" dirty="0">
                <a:solidFill>
                  <a:srgbClr val="002060"/>
                </a:solidFill>
                <a:latin typeface="Tahoma" panose="020B0604030504040204" pitchFamily="34" charset="0"/>
                <a:ea typeface="Tahoma" panose="020B0604030504040204" pitchFamily="34" charset="0"/>
                <a:cs typeface="Tahoma" panose="020B0604030504040204" pitchFamily="34" charset="0"/>
              </a:rPr>
              <a:t>RESULTS AND DISCUSSION</a:t>
            </a:r>
            <a:endParaRPr lang="ru-RU" sz="3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r">
              <a:spcBef>
                <a:spcPts val="900"/>
              </a:spcBef>
            </a:pPr>
            <a:r>
              <a:rPr lang="en-US" sz="2400" b="1" dirty="0">
                <a:latin typeface="Times New Roman" panose="02020603050405020304" pitchFamily="18" charset="0"/>
                <a:cs typeface="Times New Roman" panose="02020603050405020304" pitchFamily="18" charset="0"/>
              </a:rPr>
              <a:t>Geochemical </a:t>
            </a:r>
            <a:r>
              <a:rPr lang="en-US" sz="2400" b="1" dirty="0" smtClean="0">
                <a:latin typeface="Times New Roman" panose="02020603050405020304" pitchFamily="18" charset="0"/>
                <a:cs typeface="Times New Roman" panose="02020603050405020304" pitchFamily="18" charset="0"/>
              </a:rPr>
              <a:t>background*</a:t>
            </a:r>
            <a:endParaRPr lang="ru-RU" sz="2400" b="1" dirty="0">
              <a:latin typeface="Times New Roman" panose="02020603050405020304" pitchFamily="18" charset="0"/>
              <a:cs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098428292"/>
              </p:ext>
            </p:extLst>
          </p:nvPr>
        </p:nvGraphicFramePr>
        <p:xfrm>
          <a:off x="4998018" y="1459659"/>
          <a:ext cx="6871929" cy="4197393"/>
        </p:xfrm>
        <a:graphic>
          <a:graphicData uri="http://schemas.openxmlformats.org/drawingml/2006/table">
            <a:tbl>
              <a:tblPr firstRow="1" firstCol="1" bandRow="1">
                <a:tableStyleId>{5C22544A-7EE6-4342-B048-85BDC9FD1C3A}</a:tableStyleId>
              </a:tblPr>
              <a:tblGrid>
                <a:gridCol w="1791738"/>
                <a:gridCol w="1778067"/>
                <a:gridCol w="1490189"/>
                <a:gridCol w="1811935"/>
              </a:tblGrid>
              <a:tr h="782559">
                <a:tc>
                  <a:txBody>
                    <a:bodyPr/>
                    <a:lstStyle/>
                    <a:p>
                      <a:pPr algn="l">
                        <a:lnSpc>
                          <a:spcPct val="115000"/>
                        </a:lnSpc>
                        <a:spcAft>
                          <a:spcPts val="0"/>
                        </a:spcAft>
                      </a:pPr>
                      <a:r>
                        <a:rPr lang="en-US" dirty="0" err="1" smtClean="0"/>
                        <a:t>Physiogeographic</a:t>
                      </a:r>
                      <a:r>
                        <a:rPr lang="en-US" dirty="0" smtClean="0"/>
                        <a:t> Province</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dirty="0" err="1" smtClean="0"/>
                        <a:t>Meshcherskaya</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dirty="0" smtClean="0"/>
                        <a:t>Moscow</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US" dirty="0" err="1" smtClean="0"/>
                        <a:t>Moskvoretsko-Okskaya</a:t>
                      </a:r>
                      <a:endParaRPr lang="ru-RU" sz="1600" dirty="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dirty="0">
                          <a:effectLst/>
                        </a:rPr>
                        <a:t>            </a:t>
                      </a:r>
                      <a:r>
                        <a:rPr lang="ru-RU" sz="1800" dirty="0" err="1">
                          <a:effectLst/>
                        </a:rPr>
                        <a:t>Cu</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20,4</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13,7</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15,8</a:t>
                      </a:r>
                      <a:endParaRPr lang="ru-RU" sz="160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a:effectLst/>
                        </a:rPr>
                        <a:t>            Zn</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37</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66,3</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65,6</a:t>
                      </a:r>
                      <a:endParaRPr lang="ru-RU" sz="160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a:effectLst/>
                        </a:rPr>
                        <a:t>            Ni</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10,8</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20,7</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20,1</a:t>
                      </a:r>
                      <a:endParaRPr lang="ru-RU" sz="160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a:effectLst/>
                        </a:rPr>
                        <a:t>            Pb</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14,2</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23,6</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22,2</a:t>
                      </a:r>
                      <a:endParaRPr lang="ru-RU" sz="1600" dirty="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a:effectLst/>
                        </a:rPr>
                        <a:t>            Cd</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0,210</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0,469</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0,233</a:t>
                      </a:r>
                      <a:endParaRPr lang="ru-RU" sz="1600" dirty="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a:effectLst/>
                        </a:rPr>
                        <a:t>            As</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1,960</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2,972</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4,686</a:t>
                      </a:r>
                      <a:endParaRPr lang="ru-RU" sz="160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a:effectLst/>
                        </a:rPr>
                        <a:t>            Mn</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357</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2862</a:t>
                      </a:r>
                      <a:endParaRPr lang="ru-RU" sz="16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1543</a:t>
                      </a:r>
                      <a:endParaRPr lang="ru-RU" sz="1600" dirty="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a:effectLst/>
                        </a:rPr>
                        <a:t>            Co</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4,3</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a:effectLst/>
                        </a:rPr>
                        <a:t>11,3</a:t>
                      </a:r>
                      <a:endParaRPr lang="ru-RU" sz="16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800" dirty="0">
                          <a:effectLst/>
                        </a:rPr>
                        <a:t>9,4</a:t>
                      </a:r>
                      <a:endParaRPr lang="ru-RU" sz="1600" dirty="0">
                        <a:effectLst/>
                        <a:latin typeface="Calibri"/>
                        <a:ea typeface="Calibri"/>
                        <a:cs typeface="Times New Roman"/>
                      </a:endParaRPr>
                    </a:p>
                  </a:txBody>
                  <a:tcPr marL="68580" marR="68580" marT="0" marB="0"/>
                </a:tc>
              </a:tr>
              <a:tr h="379426">
                <a:tc>
                  <a:txBody>
                    <a:bodyPr/>
                    <a:lstStyle/>
                    <a:p>
                      <a:pPr algn="l">
                        <a:lnSpc>
                          <a:spcPct val="115000"/>
                        </a:lnSpc>
                        <a:spcAft>
                          <a:spcPts val="0"/>
                        </a:spcAft>
                      </a:pPr>
                      <a:r>
                        <a:rPr lang="ru-RU" sz="1800">
                          <a:effectLst/>
                        </a:rPr>
                        <a:t>            Hg </a:t>
                      </a:r>
                      <a:endParaRPr lang="ru-RU" sz="1600">
                        <a:effectLst/>
                        <a:latin typeface="Calibri"/>
                        <a:ea typeface="Calibri"/>
                        <a:cs typeface="Times New Roman"/>
                      </a:endParaRPr>
                    </a:p>
                  </a:txBody>
                  <a:tcPr marL="68580" marR="68580" marT="0" marB="0"/>
                </a:tc>
                <a:tc gridSpan="3">
                  <a:txBody>
                    <a:bodyPr/>
                    <a:lstStyle/>
                    <a:p>
                      <a:pPr algn="ctr">
                        <a:lnSpc>
                          <a:spcPct val="115000"/>
                        </a:lnSpc>
                        <a:spcAft>
                          <a:spcPts val="0"/>
                        </a:spcAft>
                      </a:pPr>
                      <a:r>
                        <a:rPr lang="ru-RU" sz="1800" dirty="0">
                          <a:effectLst/>
                        </a:rPr>
                        <a:t>0,06* </a:t>
                      </a:r>
                      <a:endParaRPr lang="ru-RU" sz="1600" dirty="0">
                        <a:effectLst/>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tr>
            </a:tbl>
          </a:graphicData>
        </a:graphic>
      </p:graphicFrame>
      <p:sp>
        <p:nvSpPr>
          <p:cNvPr id="4" name="TextBox 3"/>
          <p:cNvSpPr txBox="1"/>
          <p:nvPr/>
        </p:nvSpPr>
        <p:spPr>
          <a:xfrm>
            <a:off x="9282023" y="5896957"/>
            <a:ext cx="2717321" cy="646331"/>
          </a:xfrm>
          <a:prstGeom prst="rect">
            <a:avLst/>
          </a:prstGeom>
          <a:noFill/>
        </p:spPr>
        <p:txBody>
          <a:bodyPr wrap="square" rtlCol="0">
            <a:spAutoFit/>
          </a:bodyPr>
          <a:lstStyle/>
          <a:p>
            <a:r>
              <a:rPr lang="ru-RU" dirty="0"/>
              <a:t>* </a:t>
            </a:r>
            <a:r>
              <a:rPr lang="en-US" dirty="0" smtClean="0"/>
              <a:t>  (</a:t>
            </a:r>
            <a:r>
              <a:rPr lang="en-US" i="1" dirty="0" err="1" smtClean="0">
                <a:latin typeface="Times New Roman" panose="02020603050405020304" pitchFamily="18" charset="0"/>
                <a:cs typeface="Times New Roman" panose="02020603050405020304" pitchFamily="18" charset="0"/>
              </a:rPr>
              <a:t>Vlasov</a:t>
            </a:r>
            <a:r>
              <a:rPr lang="ru-RU" i="1" dirty="0" smtClean="0">
                <a:latin typeface="Times New Roman" panose="02020603050405020304" pitchFamily="18" charset="0"/>
                <a:cs typeface="Times New Roman" panose="02020603050405020304" pitchFamily="18" charset="0"/>
              </a:rPr>
              <a:t>, 2015</a:t>
            </a:r>
            <a:r>
              <a:rPr lang="en-US" i="1" dirty="0" smtClean="0">
                <a:latin typeface="Times New Roman" panose="02020603050405020304" pitchFamily="18" charset="0"/>
                <a:cs typeface="Times New Roman" panose="02020603050405020304" pitchFamily="18" charset="0"/>
              </a:rPr>
              <a:t>)</a:t>
            </a:r>
            <a:endParaRPr lang="ru-RU" i="1" dirty="0" smtClean="0">
              <a:latin typeface="Times New Roman" panose="02020603050405020304" pitchFamily="18" charset="0"/>
              <a:cs typeface="Times New Roman" panose="02020603050405020304" pitchFamily="18" charset="0"/>
            </a:endParaRPr>
          </a:p>
          <a:p>
            <a:r>
              <a:rPr lang="ru-RU" i="1"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a:t>
            </a:r>
            <a:r>
              <a:rPr lang="en-US" i="1" dirty="0" err="1" smtClean="0">
                <a:latin typeface="Times New Roman" panose="02020603050405020304" pitchFamily="18" charset="0"/>
                <a:cs typeface="Times New Roman" panose="02020603050405020304" pitchFamily="18" charset="0"/>
              </a:rPr>
              <a:t>Bessonov</a:t>
            </a:r>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Yanin</a:t>
            </a:r>
            <a:r>
              <a:rPr lang="en-US" i="1" dirty="0" smtClean="0">
                <a:latin typeface="Times New Roman" panose="02020603050405020304" pitchFamily="18" charset="0"/>
                <a:cs typeface="Times New Roman" panose="02020603050405020304" pitchFamily="18" charset="0"/>
              </a:rPr>
              <a:t>, </a:t>
            </a:r>
            <a:r>
              <a:rPr lang="ru-RU" i="1" dirty="0" smtClean="0">
                <a:latin typeface="Times New Roman" panose="02020603050405020304" pitchFamily="18" charset="0"/>
                <a:cs typeface="Times New Roman" panose="02020603050405020304" pitchFamily="18" charset="0"/>
              </a:rPr>
              <a:t>2006</a:t>
            </a:r>
            <a:r>
              <a:rPr lang="en-US" i="1" dirty="0" smtClean="0">
                <a:latin typeface="Times New Roman" panose="02020603050405020304" pitchFamily="18" charset="0"/>
                <a:cs typeface="Times New Roman" panose="02020603050405020304" pitchFamily="18" charset="0"/>
              </a:rPr>
              <a:t>)</a:t>
            </a:r>
            <a:endParaRPr lang="ru-RU" i="1" dirty="0">
              <a:latin typeface="Times New Roman" panose="02020603050405020304" pitchFamily="18" charset="0"/>
              <a:cs typeface="Times New Roman" panose="02020603050405020304" pitchFamily="18" charset="0"/>
            </a:endParaRPr>
          </a:p>
        </p:txBody>
      </p:sp>
      <p:pic>
        <p:nvPicPr>
          <p:cNvPr id="5" name="Рисунок 4" descr="C:\Users\user\Downloads\геом карта М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550" y="1459659"/>
            <a:ext cx="3478458" cy="4221733"/>
          </a:xfrm>
          <a:prstGeom prst="rect">
            <a:avLst/>
          </a:prstGeom>
          <a:noFill/>
          <a:ln>
            <a:noFill/>
          </a:ln>
        </p:spPr>
      </p:pic>
      <p:sp>
        <p:nvSpPr>
          <p:cNvPr id="6" name="TextBox 5"/>
          <p:cNvSpPr txBox="1"/>
          <p:nvPr/>
        </p:nvSpPr>
        <p:spPr>
          <a:xfrm>
            <a:off x="161888" y="5681392"/>
            <a:ext cx="4789673" cy="1046440"/>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1 - floodplain, </a:t>
            </a:r>
            <a:r>
              <a:rPr lang="en-US" sz="1200" b="1" dirty="0" smtClean="0">
                <a:latin typeface="Arial" panose="020B0604020202020204" pitchFamily="34" charset="0"/>
                <a:cs typeface="Arial" panose="020B0604020202020204" pitchFamily="34" charset="0"/>
              </a:rPr>
              <a:t>2 </a:t>
            </a:r>
            <a:r>
              <a:rPr lang="en-US" sz="1200" b="1" dirty="0">
                <a:latin typeface="Arial" panose="020B0604020202020204" pitchFamily="34" charset="0"/>
                <a:cs typeface="Arial" panose="020B0604020202020204" pitchFamily="34" charset="0"/>
              </a:rPr>
              <a:t>- the first floodplain, 3 - the </a:t>
            </a:r>
            <a:r>
              <a:rPr lang="ru-RU" sz="1200" b="1" dirty="0" smtClean="0">
                <a:latin typeface="Arial" panose="020B0604020202020204" pitchFamily="34" charset="0"/>
                <a:cs typeface="Arial" panose="020B0604020202020204" pitchFamily="34" charset="0"/>
              </a:rPr>
              <a:t>2</a:t>
            </a:r>
            <a:r>
              <a:rPr lang="en-US" sz="1200" b="1" dirty="0" err="1" smtClean="0">
                <a:latin typeface="Arial" panose="020B0604020202020204" pitchFamily="34" charset="0"/>
                <a:cs typeface="Arial" panose="020B0604020202020204" pitchFamily="34" charset="0"/>
              </a:rPr>
              <a:t>nd</a:t>
            </a:r>
            <a:r>
              <a:rPr lang="en-US" sz="1200" b="1" dirty="0" smtClean="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floodplain, </a:t>
            </a:r>
            <a:r>
              <a:rPr lang="en-US" sz="1200" b="1" dirty="0" smtClean="0">
                <a:latin typeface="Arial" panose="020B0604020202020204" pitchFamily="34" charset="0"/>
                <a:cs typeface="Arial" panose="020B0604020202020204" pitchFamily="34" charset="0"/>
              </a:rPr>
              <a:t>      4 </a:t>
            </a:r>
            <a:r>
              <a:rPr lang="en-US" sz="1200" b="1" dirty="0">
                <a:latin typeface="Arial" panose="020B0604020202020204" pitchFamily="34" charset="0"/>
                <a:cs typeface="Arial" panose="020B0604020202020204" pitchFamily="34" charset="0"/>
              </a:rPr>
              <a:t>- the </a:t>
            </a:r>
            <a:r>
              <a:rPr lang="ru-RU" sz="1200" b="1" dirty="0" smtClean="0">
                <a:latin typeface="Arial" panose="020B0604020202020204" pitchFamily="34" charset="0"/>
                <a:cs typeface="Arial" panose="020B0604020202020204" pitchFamily="34" charset="0"/>
              </a:rPr>
              <a:t>3</a:t>
            </a:r>
            <a:r>
              <a:rPr lang="en-US" sz="1200" b="1" dirty="0" err="1" smtClean="0">
                <a:latin typeface="Arial" panose="020B0604020202020204" pitchFamily="34" charset="0"/>
                <a:cs typeface="Arial" panose="020B0604020202020204" pitchFamily="34" charset="0"/>
              </a:rPr>
              <a:t>rd</a:t>
            </a:r>
            <a:r>
              <a:rPr lang="en-US" sz="1200" b="1" dirty="0" smtClean="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floodplain, 5 - the undivided complex of floodplain </a:t>
            </a:r>
            <a:r>
              <a:rPr lang="en-US" sz="1200" b="1" dirty="0" smtClean="0">
                <a:latin typeface="Arial" panose="020B0604020202020204" pitchFamily="34" charset="0"/>
                <a:cs typeface="Arial" panose="020B0604020202020204" pitchFamily="34" charset="0"/>
              </a:rPr>
              <a:t>terraces; </a:t>
            </a:r>
            <a:r>
              <a:rPr lang="en-US" sz="1200" b="1" dirty="0">
                <a:latin typeface="Arial" panose="020B0604020202020204" pitchFamily="34" charset="0"/>
                <a:cs typeface="Arial" panose="020B0604020202020204" pitchFamily="34" charset="0"/>
              </a:rPr>
              <a:t>6 - </a:t>
            </a:r>
            <a:r>
              <a:rPr lang="en-US" sz="1200" b="1" dirty="0" err="1">
                <a:latin typeface="Arial" panose="020B0604020202020204" pitchFamily="34" charset="0"/>
                <a:cs typeface="Arial" panose="020B0604020202020204" pitchFamily="34" charset="0"/>
              </a:rPr>
              <a:t>fluvioglacial</a:t>
            </a:r>
            <a:r>
              <a:rPr lang="en-US" sz="1200" b="1" dirty="0">
                <a:latin typeface="Arial" panose="020B0604020202020204" pitchFamily="34" charset="0"/>
                <a:cs typeface="Arial" panose="020B0604020202020204" pitchFamily="34" charset="0"/>
              </a:rPr>
              <a:t> plain; 7 - moraine plain; 8 - lake plain; 9 - bottoms of valleys of small rivers, gullies, hollows </a:t>
            </a:r>
            <a:endParaRPr lang="en-US" sz="1200" b="1" dirty="0" smtClean="0">
              <a:latin typeface="Arial" panose="020B0604020202020204" pitchFamily="34" charset="0"/>
              <a:cs typeface="Arial" panose="020B0604020202020204" pitchFamily="34" charset="0"/>
            </a:endParaRPr>
          </a:p>
          <a:p>
            <a:r>
              <a:rPr lang="en-US" sz="1400" i="1" dirty="0" smtClean="0">
                <a:latin typeface="Times New Roman" panose="02020603050405020304" pitchFamily="18" charset="0"/>
                <a:cs typeface="Times New Roman" panose="02020603050405020304" pitchFamily="18" charset="0"/>
              </a:rPr>
              <a:t>(</a:t>
            </a:r>
            <a:r>
              <a:rPr lang="en-US" sz="1400" i="1" dirty="0">
                <a:latin typeface="Times New Roman" panose="02020603050405020304" pitchFamily="18" charset="0"/>
                <a:cs typeface="Times New Roman" panose="02020603050405020304" pitchFamily="18" charset="0"/>
              </a:rPr>
              <a:t>Ecological Atlas </a:t>
            </a:r>
            <a:r>
              <a:rPr lang="en-US" sz="1400" i="1" dirty="0" smtClean="0">
                <a:latin typeface="Times New Roman" panose="02020603050405020304" pitchFamily="18" charset="0"/>
                <a:cs typeface="Times New Roman" panose="02020603050405020304" pitchFamily="18" charset="0"/>
              </a:rPr>
              <a:t>of Moscow, </a:t>
            </a:r>
            <a:r>
              <a:rPr lang="en-US" sz="1400" i="1" dirty="0">
                <a:latin typeface="Times New Roman" panose="02020603050405020304" pitchFamily="18" charset="0"/>
                <a:cs typeface="Times New Roman" panose="02020603050405020304" pitchFamily="18" charset="0"/>
              </a:rPr>
              <a:t>2000)</a:t>
            </a:r>
            <a:endParaRPr lang="ru-RU" sz="14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61889" y="940279"/>
            <a:ext cx="4582639" cy="43088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Geomorphological map of Moscow</a:t>
            </a:r>
            <a:endParaRPr lang="ru-RU" sz="2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40014" y="2173856"/>
            <a:ext cx="1069677" cy="407804"/>
          </a:xfrm>
          <a:prstGeom prst="rect">
            <a:avLst/>
          </a:prstGeom>
          <a:solidFill>
            <a:schemeClr val="bg1"/>
          </a:solidFill>
        </p:spPr>
        <p:txBody>
          <a:bodyPr wrap="square" rtlCol="0">
            <a:spAutoFit/>
          </a:bodyPr>
          <a:lstStyle/>
          <a:p>
            <a:r>
              <a:rPr lang="en-US" sz="1000" b="1" dirty="0" err="1"/>
              <a:t>Meshcherskaya</a:t>
            </a:r>
            <a:endParaRPr lang="ru-RU" sz="900" b="1" dirty="0">
              <a:ea typeface="Calibri"/>
              <a:cs typeface="Times New Roman"/>
            </a:endParaRPr>
          </a:p>
          <a:p>
            <a:r>
              <a:rPr lang="en-US" sz="1000" b="1" dirty="0" smtClean="0"/>
              <a:t>lowland</a:t>
            </a:r>
            <a:endParaRPr lang="ru-RU" sz="1000" b="1" dirty="0"/>
          </a:p>
        </p:txBody>
      </p:sp>
      <p:sp>
        <p:nvSpPr>
          <p:cNvPr id="9" name="TextBox 8"/>
          <p:cNvSpPr txBox="1"/>
          <p:nvPr/>
        </p:nvSpPr>
        <p:spPr>
          <a:xfrm>
            <a:off x="323451" y="4526505"/>
            <a:ext cx="1045900" cy="407804"/>
          </a:xfrm>
          <a:prstGeom prst="rect">
            <a:avLst/>
          </a:prstGeom>
          <a:solidFill>
            <a:schemeClr val="bg1"/>
          </a:solidFill>
        </p:spPr>
        <p:txBody>
          <a:bodyPr wrap="square" rtlCol="0">
            <a:spAutoFit/>
          </a:bodyPr>
          <a:lstStyle/>
          <a:p>
            <a:r>
              <a:rPr lang="en-US" sz="1000" b="1" dirty="0" err="1" smtClean="0"/>
              <a:t>Moskvoretsko-Okskaya</a:t>
            </a:r>
            <a:r>
              <a:rPr lang="en-US" sz="1000" b="1" dirty="0" smtClean="0"/>
              <a:t> Upland</a:t>
            </a:r>
            <a:endParaRPr lang="en-US" sz="1000" b="1" dirty="0"/>
          </a:p>
        </p:txBody>
      </p:sp>
      <p:sp>
        <p:nvSpPr>
          <p:cNvPr id="10" name="TextBox 9"/>
          <p:cNvSpPr txBox="1"/>
          <p:nvPr/>
        </p:nvSpPr>
        <p:spPr>
          <a:xfrm>
            <a:off x="987685" y="1769973"/>
            <a:ext cx="715827" cy="400110"/>
          </a:xfrm>
          <a:prstGeom prst="rect">
            <a:avLst/>
          </a:prstGeom>
          <a:solidFill>
            <a:schemeClr val="bg1"/>
          </a:solidFill>
        </p:spPr>
        <p:txBody>
          <a:bodyPr wrap="square" rtlCol="0">
            <a:spAutoFit/>
          </a:bodyPr>
          <a:lstStyle/>
          <a:p>
            <a:r>
              <a:rPr lang="en-US" sz="1000" b="1" dirty="0" smtClean="0"/>
              <a:t>Moscow </a:t>
            </a:r>
          </a:p>
          <a:p>
            <a:r>
              <a:rPr lang="en-US" sz="1000" b="1" dirty="0" smtClean="0"/>
              <a:t>Upland</a:t>
            </a:r>
            <a:endParaRPr lang="en-US" sz="1000" b="1" dirty="0"/>
          </a:p>
        </p:txBody>
      </p:sp>
    </p:spTree>
    <p:extLst>
      <p:ext uri="{BB962C8B-B14F-4D97-AF65-F5344CB8AC3E}">
        <p14:creationId xmlns:p14="http://schemas.microsoft.com/office/powerpoint/2010/main" val="30044135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p:nvPr/>
        </p:nvPicPr>
        <p:blipFill rotWithShape="1">
          <a:blip r:embed="rId2" cstate="print">
            <a:extLst>
              <a:ext uri="{28A0092B-C50C-407E-A947-70E740481C1C}">
                <a14:useLocalDpi xmlns:a14="http://schemas.microsoft.com/office/drawing/2010/main" val="0"/>
              </a:ext>
            </a:extLst>
          </a:blip>
          <a:srcRect l="44444" t="73330" r="9942" b="4134"/>
          <a:stretch/>
        </p:blipFill>
        <p:spPr bwMode="auto">
          <a:xfrm>
            <a:off x="669169" y="4679894"/>
            <a:ext cx="2138729" cy="1590652"/>
          </a:xfrm>
          <a:prstGeom prst="rect">
            <a:avLst/>
          </a:prstGeom>
          <a:ln>
            <a:noFill/>
          </a:ln>
          <a:extLst>
            <a:ext uri="{53640926-AAD7-44D8-BBD7-CCE9431645EC}">
              <a14:shadowObscured xmlns:a14="http://schemas.microsoft.com/office/drawing/2010/main"/>
            </a:ext>
          </a:extLst>
        </p:spPr>
      </p:pic>
      <p:pic>
        <p:nvPicPr>
          <p:cNvPr id="22" name="Рисунок 21"/>
          <p:cNvPicPr/>
          <p:nvPr/>
        </p:nvPicPr>
        <p:blipFill rotWithShape="1">
          <a:blip r:embed="rId2" cstate="print">
            <a:extLst>
              <a:ext uri="{28A0092B-C50C-407E-A947-70E740481C1C}">
                <a14:useLocalDpi xmlns:a14="http://schemas.microsoft.com/office/drawing/2010/main" val="0"/>
              </a:ext>
            </a:extLst>
          </a:blip>
          <a:srcRect b="27486"/>
          <a:stretch/>
        </p:blipFill>
        <p:spPr>
          <a:xfrm>
            <a:off x="7824192" y="1340768"/>
            <a:ext cx="2948940" cy="3024336"/>
          </a:xfrm>
          <a:prstGeom prst="rect">
            <a:avLst/>
          </a:prstGeom>
        </p:spPr>
      </p:pic>
      <p:pic>
        <p:nvPicPr>
          <p:cNvPr id="21" name="Рисунок 20"/>
          <p:cNvPicPr/>
          <p:nvPr/>
        </p:nvPicPr>
        <p:blipFill rotWithShape="1">
          <a:blip r:embed="rId3" cstate="print">
            <a:extLst>
              <a:ext uri="{28A0092B-C50C-407E-A947-70E740481C1C}">
                <a14:useLocalDpi xmlns:a14="http://schemas.microsoft.com/office/drawing/2010/main" val="0"/>
              </a:ext>
            </a:extLst>
          </a:blip>
          <a:srcRect b="27555"/>
          <a:stretch/>
        </p:blipFill>
        <p:spPr>
          <a:xfrm>
            <a:off x="4285116" y="1343660"/>
            <a:ext cx="2948940" cy="3021444"/>
          </a:xfrm>
          <a:prstGeom prst="rect">
            <a:avLst/>
          </a:prstGeom>
        </p:spPr>
      </p:pic>
      <p:pic>
        <p:nvPicPr>
          <p:cNvPr id="20" name="Рисунок 19"/>
          <p:cNvPicPr/>
          <p:nvPr/>
        </p:nvPicPr>
        <p:blipFill rotWithShape="1">
          <a:blip r:embed="rId4" cstate="print">
            <a:extLst>
              <a:ext uri="{28A0092B-C50C-407E-A947-70E740481C1C}">
                <a14:useLocalDpi xmlns:a14="http://schemas.microsoft.com/office/drawing/2010/main" val="0"/>
              </a:ext>
            </a:extLst>
          </a:blip>
          <a:srcRect b="27478"/>
          <a:stretch/>
        </p:blipFill>
        <p:spPr>
          <a:xfrm>
            <a:off x="613769" y="1314438"/>
            <a:ext cx="2948940" cy="3024648"/>
          </a:xfrm>
          <a:prstGeom prst="rect">
            <a:avLst/>
          </a:prstGeom>
        </p:spPr>
      </p:pic>
      <p:pic>
        <p:nvPicPr>
          <p:cNvPr id="19" name="Рисунок 18"/>
          <p:cNvPicPr/>
          <p:nvPr/>
        </p:nvPicPr>
        <p:blipFill>
          <a:blip r:embed="rId5"/>
          <a:stretch>
            <a:fillRect/>
          </a:stretch>
        </p:blipFill>
        <p:spPr>
          <a:xfrm>
            <a:off x="3875134" y="4416687"/>
            <a:ext cx="5940425" cy="2406015"/>
          </a:xfrm>
          <a:prstGeom prst="rect">
            <a:avLst/>
          </a:prstGeom>
        </p:spPr>
      </p:pic>
      <p:sp>
        <p:nvSpPr>
          <p:cNvPr id="5" name="Прямоугольник 4"/>
          <p:cNvSpPr/>
          <p:nvPr/>
        </p:nvSpPr>
        <p:spPr>
          <a:xfrm>
            <a:off x="441035" y="76237"/>
            <a:ext cx="11734966" cy="1025474"/>
          </a:xfrm>
          <a:prstGeom prst="rect">
            <a:avLst/>
          </a:prstGeom>
        </p:spPr>
        <p:txBody>
          <a:bodyPr wrap="square">
            <a:spAutoFit/>
          </a:bodyPr>
          <a:lstStyle/>
          <a:p>
            <a:pPr marL="457200" indent="-457200" algn="just">
              <a:lnSpc>
                <a:spcPct val="107000"/>
              </a:lnSpc>
              <a:spcBef>
                <a:spcPts val="600"/>
              </a:spcBef>
              <a:spcAft>
                <a:spcPts val="0"/>
              </a:spcAft>
              <a:buFont typeface="Wingdings" panose="05000000000000000000" pitchFamily="2" charset="2"/>
              <a:buChar char="Ø"/>
            </a:pPr>
            <a:r>
              <a:rPr lang="en-US"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RESULTS AND </a:t>
            </a:r>
            <a:r>
              <a:rPr lang="en-US"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DISCUSSION</a:t>
            </a:r>
            <a:endParaRPr lang="ru-RU" sz="28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0"/>
              </a:spcAft>
            </a:pPr>
            <a:r>
              <a:rPr lang="en-US" sz="2400" dirty="0" smtClean="0"/>
              <a:t>	</a:t>
            </a:r>
            <a:r>
              <a:rPr lang="en-US" sz="2000" b="1" dirty="0" smtClean="0">
                <a:latin typeface="Arial" panose="020B0604020202020204" pitchFamily="34" charset="0"/>
                <a:cs typeface="Arial" panose="020B0604020202020204" pitchFamily="34" charset="0"/>
              </a:rPr>
              <a:t>Dynamics </a:t>
            </a:r>
            <a:r>
              <a:rPr lang="en-US" sz="2000" b="1" dirty="0">
                <a:latin typeface="Arial" panose="020B0604020202020204" pitchFamily="34" charset="0"/>
                <a:cs typeface="Arial" panose="020B0604020202020204" pitchFamily="34" charset="0"/>
              </a:rPr>
              <a:t>of the content of </a:t>
            </a:r>
            <a:r>
              <a:rPr lang="en-US" sz="2000" b="1" dirty="0" smtClean="0">
                <a:latin typeface="Arial" panose="020B0604020202020204" pitchFamily="34" charset="0"/>
                <a:cs typeface="Arial" panose="020B0604020202020204" pitchFamily="34" charset="0"/>
              </a:rPr>
              <a:t>As </a:t>
            </a:r>
            <a:r>
              <a:rPr lang="en-US" sz="2000" b="1" dirty="0">
                <a:latin typeface="Arial" panose="020B0604020202020204" pitchFamily="34" charset="0"/>
                <a:cs typeface="Arial" panose="020B0604020202020204" pitchFamily="34" charset="0"/>
              </a:rPr>
              <a:t>(</a:t>
            </a:r>
            <a:r>
              <a:rPr lang="en-US" sz="2000" b="1" dirty="0">
                <a:solidFill>
                  <a:srgbClr val="800000"/>
                </a:solidFill>
                <a:latin typeface="Arial" panose="020B0604020202020204" pitchFamily="34" charset="0"/>
                <a:cs typeface="Arial" panose="020B0604020202020204" pitchFamily="34" charset="0"/>
              </a:rPr>
              <a:t>I</a:t>
            </a:r>
            <a:r>
              <a:rPr lang="en-US" sz="2000" dirty="0">
                <a:solidFill>
                  <a:srgbClr val="800000"/>
                </a:solidFill>
                <a:latin typeface="Arial" panose="020B0604020202020204" pitchFamily="34" charset="0"/>
                <a:cs typeface="Arial" panose="020B0604020202020204" pitchFamily="34" charset="0"/>
              </a:rPr>
              <a:t> </a:t>
            </a:r>
            <a:r>
              <a:rPr lang="en-US" sz="2000" b="1" dirty="0">
                <a:solidFill>
                  <a:srgbClr val="800000"/>
                </a:solidFill>
                <a:latin typeface="Arial" panose="020B0604020202020204" pitchFamily="34" charset="0"/>
                <a:cs typeface="Arial" panose="020B0604020202020204" pitchFamily="34" charset="0"/>
              </a:rPr>
              <a:t>class of hazard</a:t>
            </a:r>
            <a:r>
              <a:rPr lang="en-US" sz="2000" b="1"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in </a:t>
            </a:r>
            <a:r>
              <a:rPr lang="en-US" sz="2000" b="1" dirty="0">
                <a:latin typeface="Arial" panose="020B0604020202020204" pitchFamily="34" charset="0"/>
                <a:cs typeface="Arial" panose="020B0604020202020204" pitchFamily="34" charset="0"/>
              </a:rPr>
              <a:t>the soils of </a:t>
            </a:r>
            <a:r>
              <a:rPr lang="en-US" sz="2000" b="1" dirty="0" smtClean="0">
                <a:latin typeface="Arial" panose="020B0604020202020204" pitchFamily="34" charset="0"/>
                <a:cs typeface="Arial" panose="020B0604020202020204" pitchFamily="34" charset="0"/>
              </a:rPr>
              <a:t>Moscow</a:t>
            </a:r>
            <a:endParaRPr lang="ru-RU" sz="2000" b="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p:cNvSpPr txBox="1"/>
          <p:nvPr/>
        </p:nvSpPr>
        <p:spPr>
          <a:xfrm>
            <a:off x="2775494" y="1134176"/>
            <a:ext cx="8559615" cy="461665"/>
          </a:xfrm>
          <a:prstGeom prst="rect">
            <a:avLst/>
          </a:prstGeom>
          <a:noFill/>
        </p:spPr>
        <p:txBody>
          <a:bodyPr wrap="square" rtlCol="0">
            <a:spAutoFit/>
          </a:bodyPr>
          <a:lstStyle/>
          <a:p>
            <a:r>
              <a:rPr lang="ru-RU" sz="2400" b="1" i="1" dirty="0" smtClean="0">
                <a:solidFill>
                  <a:schemeClr val="tx1">
                    <a:lumMod val="65000"/>
                    <a:lumOff val="35000"/>
                  </a:schemeClr>
                </a:solidFill>
              </a:rPr>
              <a:t>2007</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2012</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            </a:t>
            </a:r>
            <a:r>
              <a:rPr lang="en-US" sz="2400" b="1" i="1" dirty="0" smtClean="0">
                <a:solidFill>
                  <a:schemeClr val="tx1">
                    <a:lumMod val="65000"/>
                    <a:lumOff val="35000"/>
                  </a:schemeClr>
                </a:solidFill>
              </a:rPr>
              <a:t>    </a:t>
            </a:r>
            <a:r>
              <a:rPr lang="ru-RU" sz="2400" b="1" i="1" dirty="0" smtClean="0">
                <a:solidFill>
                  <a:schemeClr val="tx1">
                    <a:lumMod val="65000"/>
                    <a:lumOff val="35000"/>
                  </a:schemeClr>
                </a:solidFill>
              </a:rPr>
              <a:t>2016 </a:t>
            </a:r>
            <a:endParaRPr lang="ru-RU" sz="2400" b="1" i="1" dirty="0">
              <a:solidFill>
                <a:schemeClr val="tx1">
                  <a:lumMod val="65000"/>
                  <a:lumOff val="35000"/>
                </a:schemeClr>
              </a:solidFill>
            </a:endParaRPr>
          </a:p>
        </p:txBody>
      </p:sp>
      <p:sp>
        <p:nvSpPr>
          <p:cNvPr id="7" name="Прямоугольник 6"/>
          <p:cNvSpPr/>
          <p:nvPr/>
        </p:nvSpPr>
        <p:spPr>
          <a:xfrm>
            <a:off x="9815559" y="4526298"/>
            <a:ext cx="2286492" cy="400110"/>
          </a:xfrm>
          <a:prstGeom prst="rect">
            <a:avLst/>
          </a:prstGeom>
          <a:solidFill>
            <a:schemeClr val="accent4">
              <a:lumMod val="40000"/>
              <a:lumOff val="60000"/>
            </a:schemeClr>
          </a:solidFill>
          <a:ln>
            <a:solidFill>
              <a:schemeClr val="tx1"/>
            </a:solidFill>
          </a:ln>
        </p:spPr>
        <p:txBody>
          <a:bodyPr wrap="square">
            <a:spAutoFit/>
          </a:bodyPr>
          <a:lstStyle/>
          <a:p>
            <a:pPr algn="ctr">
              <a:spcAft>
                <a:spcPts val="0"/>
              </a:spcAft>
            </a:pP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MPC</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ru-RU" sz="2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10</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mg</a:t>
            </a:r>
            <a:r>
              <a:rPr lang="ru-RU"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r>
              <a:rPr lang="en-US" sz="2000" b="1"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kg</a:t>
            </a:r>
            <a:endParaRPr lang="ru-RU" sz="1400" dirty="0">
              <a:effectLst/>
              <a:latin typeface="Times New Roman" panose="02020603050405020304" pitchFamily="18" charset="0"/>
              <a:ea typeface="Times New Roman" panose="02020603050405020304" pitchFamily="18" charset="0"/>
            </a:endParaRPr>
          </a:p>
        </p:txBody>
      </p:sp>
      <p:pic>
        <p:nvPicPr>
          <p:cNvPr id="9" name="Рисунок 8"/>
          <p:cNvPicPr/>
          <p:nvPr/>
        </p:nvPicPr>
        <p:blipFill rotWithShape="1">
          <a:blip r:embed="rId6" cstate="print">
            <a:extLst>
              <a:ext uri="{28A0092B-C50C-407E-A947-70E740481C1C}">
                <a14:useLocalDpi xmlns:a14="http://schemas.microsoft.com/office/drawing/2010/main" val="0"/>
              </a:ext>
            </a:extLst>
          </a:blip>
          <a:srcRect l="9490" t="72788" r="56004" b="20909"/>
          <a:stretch/>
        </p:blipFill>
        <p:spPr bwMode="auto">
          <a:xfrm>
            <a:off x="2088239" y="3840179"/>
            <a:ext cx="1035050" cy="267335"/>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9722461" y="5339116"/>
            <a:ext cx="2453539" cy="1354217"/>
          </a:xfrm>
          <a:prstGeom prst="rect">
            <a:avLst/>
          </a:prstGeom>
          <a:noFill/>
        </p:spPr>
        <p:txBody>
          <a:bodyPr wrap="square" rtlCol="0">
            <a:spAutoFit/>
          </a:bodyPr>
          <a:lstStyle/>
          <a:p>
            <a:r>
              <a:rPr lang="en-US" sz="1600" b="1" dirty="0" smtClean="0">
                <a:solidFill>
                  <a:srgbClr val="660033"/>
                </a:solidFill>
                <a:latin typeface="Times New Roman" panose="02020603050405020304" pitchFamily="18" charset="0"/>
                <a:cs typeface="Times New Roman" panose="02020603050405020304" pitchFamily="18" charset="0"/>
              </a:rPr>
              <a:t>Spatial-temporal </a:t>
            </a:r>
            <a:r>
              <a:rPr lang="en-US" sz="1600" b="1" dirty="0">
                <a:solidFill>
                  <a:srgbClr val="660033"/>
                </a:solidFill>
                <a:latin typeface="Times New Roman" panose="02020603050405020304" pitchFamily="18" charset="0"/>
                <a:cs typeface="Times New Roman" panose="02020603050405020304" pitchFamily="18" charset="0"/>
              </a:rPr>
              <a:t>changes in the </a:t>
            </a:r>
            <a:r>
              <a:rPr lang="en-US" sz="1600" b="1" dirty="0" smtClean="0">
                <a:solidFill>
                  <a:srgbClr val="660033"/>
                </a:solidFill>
                <a:latin typeface="Times New Roman" panose="02020603050405020304" pitchFamily="18" charset="0"/>
                <a:cs typeface="Times New Roman" panose="02020603050405020304" pitchFamily="18" charset="0"/>
              </a:rPr>
              <a:t>mean As </a:t>
            </a:r>
            <a:r>
              <a:rPr lang="en-US" sz="1600" b="1" dirty="0">
                <a:solidFill>
                  <a:srgbClr val="660033"/>
                </a:solidFill>
                <a:latin typeface="Times New Roman" panose="02020603050405020304" pitchFamily="18" charset="0"/>
                <a:cs typeface="Times New Roman" panose="02020603050405020304" pitchFamily="18" charset="0"/>
              </a:rPr>
              <a:t>content in the </a:t>
            </a:r>
            <a:r>
              <a:rPr lang="en-US" sz="1600" b="1" dirty="0" smtClean="0">
                <a:solidFill>
                  <a:srgbClr val="660033"/>
                </a:solidFill>
                <a:latin typeface="Times New Roman" panose="02020603050405020304" pitchFamily="18" charset="0"/>
                <a:cs typeface="Times New Roman" panose="02020603050405020304" pitchFamily="18" charset="0"/>
              </a:rPr>
              <a:t>soils </a:t>
            </a:r>
            <a:r>
              <a:rPr lang="en-US" sz="1600" b="1" dirty="0">
                <a:solidFill>
                  <a:srgbClr val="660033"/>
                </a:solidFill>
                <a:latin typeface="Times New Roman" panose="02020603050405020304" pitchFamily="18" charset="0"/>
                <a:cs typeface="Times New Roman" panose="02020603050405020304" pitchFamily="18" charset="0"/>
              </a:rPr>
              <a:t>of </a:t>
            </a:r>
            <a:r>
              <a:rPr lang="en-US" sz="1600" b="1" dirty="0" err="1" smtClean="0">
                <a:solidFill>
                  <a:srgbClr val="660033"/>
                </a:solidFill>
                <a:latin typeface="Times New Roman" panose="02020603050405020304" pitchFamily="18" charset="0"/>
                <a:cs typeface="Times New Roman" panose="02020603050405020304" pitchFamily="18" charset="0"/>
              </a:rPr>
              <a:t>Administra</a:t>
            </a:r>
            <a:r>
              <a:rPr lang="en-US" sz="1600" b="1" dirty="0" smtClean="0">
                <a:solidFill>
                  <a:srgbClr val="660033"/>
                </a:solidFill>
                <a:latin typeface="Times New Roman" panose="02020603050405020304" pitchFamily="18" charset="0"/>
                <a:cs typeface="Times New Roman" panose="02020603050405020304" pitchFamily="18" charset="0"/>
              </a:rPr>
              <a:t>- </a:t>
            </a:r>
            <a:r>
              <a:rPr lang="en-US" sz="1600" b="1" dirty="0" err="1" smtClean="0">
                <a:solidFill>
                  <a:srgbClr val="660033"/>
                </a:solidFill>
                <a:latin typeface="Times New Roman" panose="02020603050405020304" pitchFamily="18" charset="0"/>
                <a:cs typeface="Times New Roman" panose="02020603050405020304" pitchFamily="18" charset="0"/>
              </a:rPr>
              <a:t>tive</a:t>
            </a:r>
            <a:r>
              <a:rPr lang="en-US" sz="1600" b="1" dirty="0" smtClean="0">
                <a:solidFill>
                  <a:srgbClr val="660033"/>
                </a:solidFill>
                <a:latin typeface="Times New Roman" panose="02020603050405020304" pitchFamily="18" charset="0"/>
                <a:cs typeface="Times New Roman" panose="02020603050405020304" pitchFamily="18" charset="0"/>
              </a:rPr>
              <a:t> Districts (ADs) of Moscow</a:t>
            </a:r>
            <a:r>
              <a:rPr lang="en-US" dirty="0" smtClean="0">
                <a:solidFill>
                  <a:srgbClr val="660033"/>
                </a:solidFill>
              </a:rPr>
              <a:t> </a:t>
            </a:r>
            <a:r>
              <a:rPr lang="en-US" sz="1600" dirty="0"/>
              <a:t>(in </a:t>
            </a:r>
            <a:r>
              <a:rPr lang="en-US" sz="1600" dirty="0" smtClean="0"/>
              <a:t>mg/kg</a:t>
            </a:r>
            <a:r>
              <a:rPr lang="en-US" sz="1600" dirty="0"/>
              <a:t>)</a:t>
            </a:r>
            <a:endParaRPr lang="ru-RU" sz="1600" dirty="0"/>
          </a:p>
        </p:txBody>
      </p:sp>
      <p:sp>
        <p:nvSpPr>
          <p:cNvPr id="12" name="TextBox 11"/>
          <p:cNvSpPr txBox="1"/>
          <p:nvPr/>
        </p:nvSpPr>
        <p:spPr>
          <a:xfrm>
            <a:off x="669169" y="4629821"/>
            <a:ext cx="2631057" cy="307777"/>
          </a:xfrm>
          <a:prstGeom prst="rect">
            <a:avLst/>
          </a:prstGeom>
          <a:solidFill>
            <a:schemeClr val="bg1"/>
          </a:solidFill>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As </a:t>
            </a:r>
            <a:r>
              <a:rPr lang="en-US" sz="1400" b="1" dirty="0">
                <a:latin typeface="Times New Roman" panose="02020603050405020304" pitchFamily="18" charset="0"/>
                <a:cs typeface="Times New Roman" panose="02020603050405020304" pitchFamily="18" charset="0"/>
              </a:rPr>
              <a:t>content in the </a:t>
            </a:r>
            <a:r>
              <a:rPr lang="en-US" sz="1400" b="1" dirty="0" smtClean="0">
                <a:latin typeface="Times New Roman" panose="02020603050405020304" pitchFamily="18" charset="0"/>
                <a:cs typeface="Times New Roman" panose="02020603050405020304" pitchFamily="18" charset="0"/>
              </a:rPr>
              <a:t>soils, </a:t>
            </a:r>
            <a:r>
              <a:rPr lang="en-US" sz="1400" dirty="0" smtClean="0"/>
              <a:t>mg/kg</a:t>
            </a:r>
            <a:endParaRPr lang="ru-RU" sz="1400" dirty="0"/>
          </a:p>
        </p:txBody>
      </p:sp>
      <p:sp>
        <p:nvSpPr>
          <p:cNvPr id="13" name="TextBox 12"/>
          <p:cNvSpPr txBox="1"/>
          <p:nvPr/>
        </p:nvSpPr>
        <p:spPr>
          <a:xfrm>
            <a:off x="1003684" y="5978158"/>
            <a:ext cx="2507269" cy="292388"/>
          </a:xfrm>
          <a:prstGeom prst="rect">
            <a:avLst/>
          </a:prstGeom>
          <a:solidFill>
            <a:schemeClr val="bg1"/>
          </a:solidFill>
        </p:spPr>
        <p:txBody>
          <a:bodyPr wrap="square" rtlCol="0">
            <a:spAutoFit/>
          </a:bodyPr>
          <a:lstStyle/>
          <a:p>
            <a:r>
              <a:rPr lang="en-US" sz="1300" b="1" dirty="0"/>
              <a:t>B</a:t>
            </a:r>
            <a:r>
              <a:rPr lang="en-US" sz="1300" b="1" dirty="0" smtClean="0"/>
              <a:t>oundaries </a:t>
            </a:r>
            <a:r>
              <a:rPr lang="en-US" sz="1300" b="1" dirty="0"/>
              <a:t>of Moscow until 2012</a:t>
            </a:r>
            <a:endParaRPr lang="ru-RU" sz="1300" b="1" dirty="0"/>
          </a:p>
        </p:txBody>
      </p:sp>
      <p:sp>
        <p:nvSpPr>
          <p:cNvPr id="14" name="TextBox 13"/>
          <p:cNvSpPr txBox="1"/>
          <p:nvPr/>
        </p:nvSpPr>
        <p:spPr>
          <a:xfrm>
            <a:off x="2807898" y="2043073"/>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5" name="TextBox 14"/>
          <p:cNvSpPr txBox="1"/>
          <p:nvPr/>
        </p:nvSpPr>
        <p:spPr>
          <a:xfrm>
            <a:off x="10005868" y="1844675"/>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6" name="TextBox 15"/>
          <p:cNvSpPr txBox="1"/>
          <p:nvPr/>
        </p:nvSpPr>
        <p:spPr>
          <a:xfrm>
            <a:off x="6500669" y="3475063"/>
            <a:ext cx="405442" cy="153888"/>
          </a:xfrm>
          <a:prstGeom prst="rect">
            <a:avLst/>
          </a:prstGeom>
          <a:solidFill>
            <a:schemeClr val="bg1"/>
          </a:solidFill>
        </p:spPr>
        <p:txBody>
          <a:bodyPr wrap="square" lIns="0" tIns="0" rIns="0" bIns="0" rtlCol="0">
            <a:spAutoFit/>
          </a:bodyPr>
          <a:lstStyle/>
          <a:p>
            <a:r>
              <a:rPr lang="en-US" sz="1000" b="1" dirty="0" smtClean="0">
                <a:latin typeface="Arial" panose="020B0604020202020204" pitchFamily="34" charset="0"/>
                <a:cs typeface="Arial" panose="020B0604020202020204" pitchFamily="34" charset="0"/>
              </a:rPr>
              <a:t>mg/kg</a:t>
            </a:r>
            <a:endParaRPr lang="ru-RU" sz="1000" b="1" dirty="0">
              <a:latin typeface="Arial" panose="020B0604020202020204" pitchFamily="34" charset="0"/>
              <a:cs typeface="Arial" panose="020B0604020202020204" pitchFamily="34" charset="0"/>
            </a:endParaRPr>
          </a:p>
        </p:txBody>
      </p:sp>
      <p:sp>
        <p:nvSpPr>
          <p:cNvPr id="17" name="TextBox 16"/>
          <p:cNvSpPr txBox="1"/>
          <p:nvPr/>
        </p:nvSpPr>
        <p:spPr>
          <a:xfrm>
            <a:off x="10693070" y="2631058"/>
            <a:ext cx="1263141" cy="1169551"/>
          </a:xfrm>
          <a:prstGeom prst="rect">
            <a:avLst/>
          </a:prstGeom>
          <a:noFill/>
        </p:spPr>
        <p:txBody>
          <a:bodyPr wrap="square" rtlCol="0">
            <a:spAutoFit/>
          </a:bodyPr>
          <a:lstStyle/>
          <a:p>
            <a:r>
              <a:rPr lang="en-US" sz="1400" dirty="0"/>
              <a:t>The </a:t>
            </a:r>
            <a:r>
              <a:rPr lang="en-US" sz="1400" dirty="0" smtClean="0"/>
              <a:t>values </a:t>
            </a:r>
            <a:r>
              <a:rPr lang="en-US" sz="1400" dirty="0"/>
              <a:t>on the map are local anomalies of </a:t>
            </a:r>
            <a:r>
              <a:rPr lang="en-US" sz="1400" dirty="0" smtClean="0"/>
              <a:t>As</a:t>
            </a:r>
            <a:endParaRPr lang="ru-RU" sz="1400" dirty="0"/>
          </a:p>
        </p:txBody>
      </p:sp>
      <p:sp>
        <p:nvSpPr>
          <p:cNvPr id="18" name="TextBox 17"/>
          <p:cNvSpPr txBox="1"/>
          <p:nvPr/>
        </p:nvSpPr>
        <p:spPr>
          <a:xfrm>
            <a:off x="3985405" y="6524056"/>
            <a:ext cx="5667554" cy="169277"/>
          </a:xfrm>
          <a:prstGeom prst="rect">
            <a:avLst/>
          </a:prstGeom>
          <a:solidFill>
            <a:schemeClr val="bg1"/>
          </a:solidFill>
        </p:spPr>
        <p:txBody>
          <a:bodyPr wrap="square" lIns="0" tIns="0" rIns="36000" bIns="0" rtlCol="0">
            <a:spAutoFit/>
          </a:bodyPr>
          <a:lstStyle/>
          <a:p>
            <a:r>
              <a:rPr lang="en-US" sz="1100" b="1" dirty="0" smtClean="0">
                <a:latin typeface="Arial Narrow" panose="020B0606020202030204" pitchFamily="34" charset="0"/>
              </a:rPr>
              <a:t>ADs:  Central   Northern</a:t>
            </a:r>
            <a:r>
              <a:rPr lang="ru-RU" sz="1100" b="1" dirty="0" smtClean="0">
                <a:latin typeface="Arial Narrow" panose="020B0606020202030204" pitchFamily="34" charset="0"/>
              </a:rPr>
              <a:t> </a:t>
            </a:r>
            <a:r>
              <a:rPr lang="en-US" sz="1100" b="1" dirty="0" smtClean="0">
                <a:latin typeface="Arial Narrow" panose="020B0606020202030204" pitchFamily="34" charset="0"/>
              </a:rPr>
              <a:t> N-Eastern  Eastern  S-Eastern Southern  S-Western Western N-Western  City </a:t>
            </a:r>
            <a:endParaRPr lang="ru-RU" sz="1100" b="1" dirty="0">
              <a:latin typeface="Arial Narrow" panose="020B0606020202030204" pitchFamily="34" charset="0"/>
            </a:endParaRPr>
          </a:p>
        </p:txBody>
      </p:sp>
    </p:spTree>
    <p:extLst>
      <p:ext uri="{BB962C8B-B14F-4D97-AF65-F5344CB8AC3E}">
        <p14:creationId xmlns:p14="http://schemas.microsoft.com/office/powerpoint/2010/main" val="493026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3520</TotalTime>
  <Words>1999</Words>
  <Application>Microsoft Office PowerPoint</Application>
  <PresentationFormat>Произвольный</PresentationFormat>
  <Paragraphs>247</Paragraphs>
  <Slides>21</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21</vt:i4>
      </vt:variant>
    </vt:vector>
  </HeadingPairs>
  <TitlesOfParts>
    <vt:vector size="23" baseType="lpstr">
      <vt:lpstr>Тема Office</vt:lpstr>
      <vt:lpstr>SPLUS GraphSheet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Natalia</cp:lastModifiedBy>
  <cp:revision>207</cp:revision>
  <dcterms:created xsi:type="dcterms:W3CDTF">2018-05-24T08:15:28Z</dcterms:created>
  <dcterms:modified xsi:type="dcterms:W3CDTF">2020-05-02T14:51:22Z</dcterms:modified>
</cp:coreProperties>
</file>