
<file path=[Content_Types].xml><?xml version="1.0" encoding="utf-8"?>
<Types xmlns="http://schemas.openxmlformats.org/package/2006/content-types">
  <Default Extension="emf" ContentType="image/x-emf"/>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59" r:id="rId4"/>
    <p:sldId id="325" r:id="rId5"/>
    <p:sldId id="326" r:id="rId6"/>
    <p:sldId id="268" r:id="rId7"/>
    <p:sldId id="262" r:id="rId8"/>
    <p:sldId id="264"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73"/>
    <p:restoredTop sz="94690"/>
  </p:normalViewPr>
  <p:slideViewPr>
    <p:cSldViewPr snapToGrid="0" snapToObjects="1" showGuides="1">
      <p:cViewPr>
        <p:scale>
          <a:sx n="80" d="100"/>
          <a:sy n="80" d="100"/>
        </p:scale>
        <p:origin x="-192"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79A02-A29A-DD4F-8262-DC9542C724B0}" type="datetimeFigureOut">
              <a:rPr lang="en-US" smtClean="0"/>
              <a:t>5/2/20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0D41D-1EB6-E045-8052-835BE765F438}" type="slidenum">
              <a:rPr lang="en-US" smtClean="0"/>
              <a:t>‹#›</a:t>
            </a:fld>
            <a:endParaRPr lang="en-US"/>
          </a:p>
        </p:txBody>
      </p:sp>
    </p:spTree>
    <p:extLst>
      <p:ext uri="{BB962C8B-B14F-4D97-AF65-F5344CB8AC3E}">
        <p14:creationId xmlns:p14="http://schemas.microsoft.com/office/powerpoint/2010/main" val="390550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67863-C983-4D47-9ACB-9BAD3E46E8DD}" type="slidenum">
              <a:rPr lang="en-US" smtClean="0"/>
              <a:t>1</a:t>
            </a:fld>
            <a:endParaRPr lang="en-US"/>
          </a:p>
        </p:txBody>
      </p:sp>
    </p:spTree>
    <p:extLst>
      <p:ext uri="{BB962C8B-B14F-4D97-AF65-F5344CB8AC3E}">
        <p14:creationId xmlns:p14="http://schemas.microsoft.com/office/powerpoint/2010/main" val="138742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67863-C983-4D47-9ACB-9BAD3E46E8DD}" type="slidenum">
              <a:rPr lang="en-US" smtClean="0"/>
              <a:t>4</a:t>
            </a:fld>
            <a:endParaRPr lang="en-US"/>
          </a:p>
        </p:txBody>
      </p:sp>
    </p:spTree>
    <p:extLst>
      <p:ext uri="{BB962C8B-B14F-4D97-AF65-F5344CB8AC3E}">
        <p14:creationId xmlns:p14="http://schemas.microsoft.com/office/powerpoint/2010/main" val="247293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67863-C983-4D47-9ACB-9BAD3E46E8DD}" type="slidenum">
              <a:rPr lang="en-US" smtClean="0"/>
              <a:t>6</a:t>
            </a:fld>
            <a:endParaRPr lang="en-US"/>
          </a:p>
        </p:txBody>
      </p:sp>
    </p:spTree>
    <p:extLst>
      <p:ext uri="{BB962C8B-B14F-4D97-AF65-F5344CB8AC3E}">
        <p14:creationId xmlns:p14="http://schemas.microsoft.com/office/powerpoint/2010/main" val="324945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F6E9-0AEC-1B4D-B88F-C1402A980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F4FCE9-D970-B84B-A405-7E55DCE0D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698FBE-994D-6543-8CAA-BC5B858A6252}"/>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5" name="Footer Placeholder 4">
            <a:extLst>
              <a:ext uri="{FF2B5EF4-FFF2-40B4-BE49-F238E27FC236}">
                <a16:creationId xmlns:a16="http://schemas.microsoft.com/office/drawing/2014/main" id="{99CF4044-E083-0244-8D1E-88C3E279F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C82AC-D8FE-6C4E-9CC6-30B500CA64DF}"/>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17874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51C4-95E8-3145-A696-E232D98718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EA7642-0C55-BC45-AE41-C4D9A36C2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9EAE2-9B42-9345-B071-61BD8DA30916}"/>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5" name="Footer Placeholder 4">
            <a:extLst>
              <a:ext uri="{FF2B5EF4-FFF2-40B4-BE49-F238E27FC236}">
                <a16:creationId xmlns:a16="http://schemas.microsoft.com/office/drawing/2014/main" id="{66E0C3BC-46A5-E047-946F-BE168053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DE786-9B41-AF46-A39A-90A132B9B054}"/>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224257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E8B20-8FFF-744E-95CA-FF9303AEF8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FAF407-8C7A-9E4B-A5BC-433A1CC34A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8285B-8CD8-2E4A-BE72-CEF9726D79F9}"/>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5" name="Footer Placeholder 4">
            <a:extLst>
              <a:ext uri="{FF2B5EF4-FFF2-40B4-BE49-F238E27FC236}">
                <a16:creationId xmlns:a16="http://schemas.microsoft.com/office/drawing/2014/main" id="{DAFD6A04-E81E-6345-ADA1-5043A9F88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3177-DD79-1443-9F9E-4A2D1DB89EC8}"/>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174239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94ED-A09D-E141-A0AA-275015FF1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A699A-8D99-C647-9202-435978D7D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B3218-33EC-684E-BE71-EDFB4B9C88E0}"/>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5" name="Footer Placeholder 4">
            <a:extLst>
              <a:ext uri="{FF2B5EF4-FFF2-40B4-BE49-F238E27FC236}">
                <a16:creationId xmlns:a16="http://schemas.microsoft.com/office/drawing/2014/main" id="{B1BED99A-528C-D640-946A-CADA3D7E3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CEBCA-151D-FF4F-AB62-E6392796EBE9}"/>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151298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FD3B-E969-0842-B7E4-23C17B56AC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470F95-4E73-C14D-AC12-6EF4A5AA1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7073B6-1AD6-274B-83D6-151F9A461E1F}"/>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5" name="Footer Placeholder 4">
            <a:extLst>
              <a:ext uri="{FF2B5EF4-FFF2-40B4-BE49-F238E27FC236}">
                <a16:creationId xmlns:a16="http://schemas.microsoft.com/office/drawing/2014/main" id="{7F78594D-1101-EE47-B7F4-3414341B8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671AA-588B-FC48-B1D8-66358983A1E6}"/>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426175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2AFD-5E9D-1C47-A6F6-B96316B81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7FA7-880B-7145-9537-993C5718D6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644F0B-25E0-E04D-8FB0-DFA74E1A9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42A5C4-BB5C-244F-A574-1A7B3C2B3136}"/>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6" name="Footer Placeholder 5">
            <a:extLst>
              <a:ext uri="{FF2B5EF4-FFF2-40B4-BE49-F238E27FC236}">
                <a16:creationId xmlns:a16="http://schemas.microsoft.com/office/drawing/2014/main" id="{C29F3A5C-8F3C-DD40-8EFC-B051E970D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1F85D-6247-7D44-B6D8-5592E698E590}"/>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62462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90EE-C098-E74E-A74D-209A6BB49D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8360FB-7DC1-6246-9AE0-875426489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024C5A-C49E-B94F-A7DE-6C40115398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EBC51-750F-A54A-95AB-F561A9CA1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03012-1622-8841-8E9D-A1D2E409A1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565A23-611B-DC40-B8FF-975FB27E0385}"/>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8" name="Footer Placeholder 7">
            <a:extLst>
              <a:ext uri="{FF2B5EF4-FFF2-40B4-BE49-F238E27FC236}">
                <a16:creationId xmlns:a16="http://schemas.microsoft.com/office/drawing/2014/main" id="{DF0162E6-D4E6-E746-A270-3A53383BE3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6DB55-E27A-1542-92D0-379162C7B31B}"/>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416146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DB67-125B-F64C-ADAB-E1D903ADE7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642329-DE0E-DE47-9336-909EADBA1B2C}"/>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4" name="Footer Placeholder 3">
            <a:extLst>
              <a:ext uri="{FF2B5EF4-FFF2-40B4-BE49-F238E27FC236}">
                <a16:creationId xmlns:a16="http://schemas.microsoft.com/office/drawing/2014/main" id="{F4ECCD76-B0AC-F042-BB1E-BF6F47047A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77A66E-487E-8946-B4BB-43674EC01143}"/>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184888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440B8-5A8D-F349-9949-38C1683C8980}"/>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3" name="Footer Placeholder 2">
            <a:extLst>
              <a:ext uri="{FF2B5EF4-FFF2-40B4-BE49-F238E27FC236}">
                <a16:creationId xmlns:a16="http://schemas.microsoft.com/office/drawing/2014/main" id="{8FC948B2-7E98-DE4C-B54C-8DE380A4BA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F48960-00F7-AB44-A269-148ABF8C94A0}"/>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36522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C37F-683E-AD48-9BE2-6B6E360D8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185D6-5C7D-9746-8D5F-71A1C9736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A787A5-000E-7A48-AD46-F99E0092B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AE374-3828-8F4F-90D2-6F0BE7A636B5}"/>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6" name="Footer Placeholder 5">
            <a:extLst>
              <a:ext uri="{FF2B5EF4-FFF2-40B4-BE49-F238E27FC236}">
                <a16:creationId xmlns:a16="http://schemas.microsoft.com/office/drawing/2014/main" id="{AC4B8BD6-B224-AE4C-9030-33028CF7D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C9871-41A9-7646-BC09-29D098996A35}"/>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59365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BEC7-6926-DC47-8EBC-307F202BC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3FA9B6-FEC0-0341-86D2-CC2A218ABF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2DE56D-4607-2448-A663-2F23CD567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D3847-B00B-174A-868B-052CBEF44FC4}"/>
              </a:ext>
            </a:extLst>
          </p:cNvPr>
          <p:cNvSpPr>
            <a:spLocks noGrp="1"/>
          </p:cNvSpPr>
          <p:nvPr>
            <p:ph type="dt" sz="half" idx="10"/>
          </p:nvPr>
        </p:nvSpPr>
        <p:spPr/>
        <p:txBody>
          <a:bodyPr/>
          <a:lstStyle/>
          <a:p>
            <a:fld id="{3770E423-F615-7642-8B5D-5C7F0B7ED7A3}" type="datetimeFigureOut">
              <a:rPr lang="en-US" smtClean="0"/>
              <a:t>5/2/20</a:t>
            </a:fld>
            <a:endParaRPr lang="en-US"/>
          </a:p>
        </p:txBody>
      </p:sp>
      <p:sp>
        <p:nvSpPr>
          <p:cNvPr id="6" name="Footer Placeholder 5">
            <a:extLst>
              <a:ext uri="{FF2B5EF4-FFF2-40B4-BE49-F238E27FC236}">
                <a16:creationId xmlns:a16="http://schemas.microsoft.com/office/drawing/2014/main" id="{1D7C5999-0F59-9C44-98AD-198125501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FF3A6-BC7D-ED46-8DC1-0058C0D8CE1B}"/>
              </a:ext>
            </a:extLst>
          </p:cNvPr>
          <p:cNvSpPr>
            <a:spLocks noGrp="1"/>
          </p:cNvSpPr>
          <p:nvPr>
            <p:ph type="sldNum" sz="quarter" idx="12"/>
          </p:nvPr>
        </p:nvSpPr>
        <p:spPr/>
        <p:txBody>
          <a:bodyPr/>
          <a:lstStyle/>
          <a:p>
            <a:fld id="{A29796BB-DEF1-8B40-9EE7-9B38B4C30759}" type="slidenum">
              <a:rPr lang="en-US" smtClean="0"/>
              <a:t>‹#›</a:t>
            </a:fld>
            <a:endParaRPr lang="en-US"/>
          </a:p>
        </p:txBody>
      </p:sp>
    </p:spTree>
    <p:extLst>
      <p:ext uri="{BB962C8B-B14F-4D97-AF65-F5344CB8AC3E}">
        <p14:creationId xmlns:p14="http://schemas.microsoft.com/office/powerpoint/2010/main" val="171341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EE143C-9E37-6549-8140-055A1F051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203294-5C7D-944F-A84D-81E5A34C4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90F60-55A0-F747-858B-A4CDBCA3B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0E423-F615-7642-8B5D-5C7F0B7ED7A3}" type="datetimeFigureOut">
              <a:rPr lang="en-US" smtClean="0"/>
              <a:t>5/2/20</a:t>
            </a:fld>
            <a:endParaRPr lang="en-US"/>
          </a:p>
        </p:txBody>
      </p:sp>
      <p:sp>
        <p:nvSpPr>
          <p:cNvPr id="5" name="Footer Placeholder 4">
            <a:extLst>
              <a:ext uri="{FF2B5EF4-FFF2-40B4-BE49-F238E27FC236}">
                <a16:creationId xmlns:a16="http://schemas.microsoft.com/office/drawing/2014/main" id="{B09E85C9-7D87-C247-94BD-3B293AF4B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9AA4B9-4542-2C47-B0C2-EC5276933A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96BB-DEF1-8B40-9EE7-9B38B4C30759}" type="slidenum">
              <a:rPr lang="en-US" smtClean="0"/>
              <a:t>‹#›</a:t>
            </a:fld>
            <a:endParaRPr lang="en-US"/>
          </a:p>
        </p:txBody>
      </p:sp>
    </p:spTree>
    <p:extLst>
      <p:ext uri="{BB962C8B-B14F-4D97-AF65-F5344CB8AC3E}">
        <p14:creationId xmlns:p14="http://schemas.microsoft.com/office/powerpoint/2010/main" val="306459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2.mov"/><Relationship Id="rId7" Type="http://schemas.openxmlformats.org/officeDocument/2006/relationships/image" Target="../media/image5.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video" Target="../media/media2.mov"/></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9D3D-0B97-0349-8167-BB888BA1F974}"/>
              </a:ext>
            </a:extLst>
          </p:cNvPr>
          <p:cNvSpPr>
            <a:spLocks noGrp="1"/>
          </p:cNvSpPr>
          <p:nvPr>
            <p:ph type="ctrTitle"/>
          </p:nvPr>
        </p:nvSpPr>
        <p:spPr>
          <a:xfrm>
            <a:off x="1524000" y="578452"/>
            <a:ext cx="9144000" cy="2387600"/>
          </a:xfrm>
        </p:spPr>
        <p:txBody>
          <a:bodyPr>
            <a:normAutofit fontScale="90000"/>
          </a:bodyPr>
          <a:lstStyle/>
          <a:p>
            <a:r>
              <a:rPr lang="en-US" b="1" dirty="0"/>
              <a:t>Beyond Cloud Microphysics: </a:t>
            </a:r>
            <a:r>
              <a:rPr lang="en-US" sz="4900" dirty="0"/>
              <a:t>Representing Subgrid-Scale Processes in Lagrangian Cloud Models</a:t>
            </a:r>
            <a:endParaRPr lang="en-US" dirty="0"/>
          </a:p>
        </p:txBody>
      </p:sp>
      <p:sp>
        <p:nvSpPr>
          <p:cNvPr id="3" name="Subtitle 2">
            <a:extLst>
              <a:ext uri="{FF2B5EF4-FFF2-40B4-BE49-F238E27FC236}">
                <a16:creationId xmlns:a16="http://schemas.microsoft.com/office/drawing/2014/main" id="{BF4226F3-2F3A-D54F-8220-16DC841C9852}"/>
              </a:ext>
            </a:extLst>
          </p:cNvPr>
          <p:cNvSpPr>
            <a:spLocks noGrp="1"/>
          </p:cNvSpPr>
          <p:nvPr>
            <p:ph type="subTitle" idx="1"/>
          </p:nvPr>
        </p:nvSpPr>
        <p:spPr>
          <a:xfrm>
            <a:off x="0" y="3080352"/>
            <a:ext cx="12192000" cy="3777648"/>
          </a:xfrm>
        </p:spPr>
        <p:txBody>
          <a:bodyPr>
            <a:noAutofit/>
          </a:bodyPr>
          <a:lstStyle/>
          <a:p>
            <a:endParaRPr lang="en-US" sz="3000" dirty="0"/>
          </a:p>
          <a:p>
            <a:r>
              <a:rPr lang="en-US" sz="5400" dirty="0">
                <a:latin typeface="+mj-lt"/>
              </a:rPr>
              <a:t>Fabian Hoffmann</a:t>
            </a:r>
          </a:p>
          <a:p>
            <a:endParaRPr lang="en-US" sz="3000" dirty="0">
              <a:latin typeface="+mj-lt"/>
            </a:endParaRPr>
          </a:p>
          <a:p>
            <a:r>
              <a:rPr lang="en-US" i="1" dirty="0"/>
              <a:t>CIRES, University of Colorado / NOAA Chemical Sciences Laboratory </a:t>
            </a:r>
          </a:p>
          <a:p>
            <a:r>
              <a:rPr lang="en-US" i="1" dirty="0"/>
              <a:t>Boulder, Colorado, USA</a:t>
            </a:r>
          </a:p>
          <a:p>
            <a:endParaRPr lang="en-US" sz="400" i="1" dirty="0"/>
          </a:p>
          <a:p>
            <a:r>
              <a:rPr lang="de-DE" b="1" dirty="0"/>
              <a:t>EGU General </a:t>
            </a:r>
            <a:r>
              <a:rPr lang="de-DE" b="1" dirty="0" err="1"/>
              <a:t>Assembly</a:t>
            </a:r>
            <a:r>
              <a:rPr lang="de-DE" b="1" dirty="0"/>
              <a:t> 2020, Session AS5.9, 04.05.2020</a:t>
            </a:r>
            <a:endParaRPr lang="en-US" b="1" dirty="0"/>
          </a:p>
          <a:p>
            <a:endParaRPr lang="en-US" dirty="0"/>
          </a:p>
        </p:txBody>
      </p:sp>
      <p:pic>
        <p:nvPicPr>
          <p:cNvPr id="4" name="Picture 3">
            <a:extLst>
              <a:ext uri="{FF2B5EF4-FFF2-40B4-BE49-F238E27FC236}">
                <a16:creationId xmlns:a16="http://schemas.microsoft.com/office/drawing/2014/main" id="{AA167E3C-4D43-DC4D-8E4A-ECE52E568607}"/>
              </a:ext>
            </a:extLst>
          </p:cNvPr>
          <p:cNvPicPr>
            <a:picLocks noChangeAspect="1"/>
          </p:cNvPicPr>
          <p:nvPr/>
        </p:nvPicPr>
        <p:blipFill>
          <a:blip r:embed="rId3"/>
          <a:stretch>
            <a:fillRect/>
          </a:stretch>
        </p:blipFill>
        <p:spPr>
          <a:xfrm>
            <a:off x="9420086" y="2915252"/>
            <a:ext cx="1934182" cy="1934182"/>
          </a:xfrm>
          <a:prstGeom prst="rect">
            <a:avLst/>
          </a:prstGeom>
        </p:spPr>
      </p:pic>
      <p:pic>
        <p:nvPicPr>
          <p:cNvPr id="5" name="Picture 4">
            <a:extLst>
              <a:ext uri="{FF2B5EF4-FFF2-40B4-BE49-F238E27FC236}">
                <a16:creationId xmlns:a16="http://schemas.microsoft.com/office/drawing/2014/main" id="{8C3C3FCA-EE3F-9844-9078-B6BCFBB9B642}"/>
              </a:ext>
            </a:extLst>
          </p:cNvPr>
          <p:cNvPicPr>
            <a:picLocks noChangeAspect="1"/>
          </p:cNvPicPr>
          <p:nvPr/>
        </p:nvPicPr>
        <p:blipFill>
          <a:blip r:embed="rId4"/>
          <a:stretch>
            <a:fillRect/>
          </a:stretch>
        </p:blipFill>
        <p:spPr>
          <a:xfrm>
            <a:off x="482131" y="3453533"/>
            <a:ext cx="2511714" cy="1186544"/>
          </a:xfrm>
          <a:prstGeom prst="rect">
            <a:avLst/>
          </a:prstGeom>
        </p:spPr>
      </p:pic>
    </p:spTree>
    <p:extLst>
      <p:ext uri="{BB962C8B-B14F-4D97-AF65-F5344CB8AC3E}">
        <p14:creationId xmlns:p14="http://schemas.microsoft.com/office/powerpoint/2010/main" val="245703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CF98-E0B4-8A4B-8B74-2D344735F976}"/>
              </a:ext>
            </a:extLst>
          </p:cNvPr>
          <p:cNvSpPr>
            <a:spLocks noGrp="1"/>
          </p:cNvSpPr>
          <p:nvPr>
            <p:ph type="title"/>
          </p:nvPr>
        </p:nvSpPr>
        <p:spPr/>
        <p:txBody>
          <a:bodyPr/>
          <a:lstStyle/>
          <a:p>
            <a:r>
              <a:rPr lang="en-US" dirty="0"/>
              <a:t>Summary and Conclusions</a:t>
            </a:r>
          </a:p>
        </p:txBody>
      </p:sp>
      <p:sp>
        <p:nvSpPr>
          <p:cNvPr id="3" name="Content Placeholder 2">
            <a:extLst>
              <a:ext uri="{FF2B5EF4-FFF2-40B4-BE49-F238E27FC236}">
                <a16:creationId xmlns:a16="http://schemas.microsoft.com/office/drawing/2014/main" id="{21F5803E-9643-6D40-BDAC-467CF3790736}"/>
              </a:ext>
            </a:extLst>
          </p:cNvPr>
          <p:cNvSpPr>
            <a:spLocks noGrp="1"/>
          </p:cNvSpPr>
          <p:nvPr>
            <p:ph idx="1"/>
          </p:nvPr>
        </p:nvSpPr>
        <p:spPr/>
        <p:txBody>
          <a:bodyPr>
            <a:normAutofit fontScale="92500" lnSpcReduction="10000"/>
          </a:bodyPr>
          <a:lstStyle/>
          <a:p>
            <a:r>
              <a:rPr lang="en-US" dirty="0"/>
              <a:t>Besides a highly accurate representation of cloud microphysics,  Lagrangian cloud models (LCMs) enable the unique opportunity to </a:t>
            </a:r>
            <a:r>
              <a:rPr lang="en-US" b="1" dirty="0"/>
              <a:t>represent subgrid-scale processes such as supersaturation fluctuations</a:t>
            </a:r>
            <a:r>
              <a:rPr lang="en-US" dirty="0"/>
              <a:t> in larger-scale dynamical models</a:t>
            </a:r>
          </a:p>
          <a:p>
            <a:r>
              <a:rPr lang="en-US" dirty="0"/>
              <a:t>Accordingly, LCMs may be the only model to investigate inhomogeneous mixing processes in dynamically evolving cloud systems adequately</a:t>
            </a:r>
          </a:p>
          <a:p>
            <a:r>
              <a:rPr lang="en-US" dirty="0"/>
              <a:t>In agreement with theory, we showed that </a:t>
            </a:r>
            <a:r>
              <a:rPr lang="en-US" b="1" dirty="0"/>
              <a:t>inhomogeneous mixing accelerates droplets growth</a:t>
            </a:r>
            <a:r>
              <a:rPr lang="en-US" dirty="0"/>
              <a:t> in warm-phase cumuliform clouds</a:t>
            </a:r>
          </a:p>
          <a:p>
            <a:r>
              <a:rPr lang="en-US" dirty="0"/>
              <a:t>In mixed-phase clouds, small scale inhomogeneous processes </a:t>
            </a:r>
            <a:r>
              <a:rPr lang="en-US" b="1" dirty="0"/>
              <a:t>delay the nucleation of entrained ice nuclei</a:t>
            </a:r>
            <a:r>
              <a:rPr lang="en-US" dirty="0"/>
              <a:t> and </a:t>
            </a:r>
            <a:r>
              <a:rPr lang="en-US" b="1" dirty="0"/>
              <a:t>reduce the Wegener-Bergeron-</a:t>
            </a:r>
            <a:r>
              <a:rPr lang="en-US" b="1" dirty="0" err="1"/>
              <a:t>Findeisen</a:t>
            </a:r>
            <a:r>
              <a:rPr lang="en-US" b="1" dirty="0"/>
              <a:t> process </a:t>
            </a:r>
            <a:r>
              <a:rPr lang="en-US" dirty="0"/>
              <a:t>by decelerating the transport of water vapor from the liquid to the ice phase </a:t>
            </a:r>
          </a:p>
        </p:txBody>
      </p:sp>
    </p:spTree>
    <p:extLst>
      <p:ext uri="{BB962C8B-B14F-4D97-AF65-F5344CB8AC3E}">
        <p14:creationId xmlns:p14="http://schemas.microsoft.com/office/powerpoint/2010/main" val="194290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0B95-890A-B54F-810E-9E7A353D6587}"/>
              </a:ext>
            </a:extLst>
          </p:cNvPr>
          <p:cNvSpPr>
            <a:spLocks noGrp="1"/>
          </p:cNvSpPr>
          <p:nvPr>
            <p:ph type="title"/>
          </p:nvPr>
        </p:nvSpPr>
        <p:spPr/>
        <p:txBody>
          <a:bodyPr/>
          <a:lstStyle/>
          <a:p>
            <a:r>
              <a:rPr lang="en-US" dirty="0"/>
              <a:t>Representing Subgrid-Scale Processes in Lagrangian Cloud Models</a:t>
            </a:r>
          </a:p>
        </p:txBody>
      </p:sp>
      <p:sp>
        <p:nvSpPr>
          <p:cNvPr id="3" name="Content Placeholder 2">
            <a:extLst>
              <a:ext uri="{FF2B5EF4-FFF2-40B4-BE49-F238E27FC236}">
                <a16:creationId xmlns:a16="http://schemas.microsoft.com/office/drawing/2014/main" id="{3E5EA60A-80BD-2342-929D-D053C36B2E03}"/>
              </a:ext>
            </a:extLst>
          </p:cNvPr>
          <p:cNvSpPr>
            <a:spLocks noGrp="1"/>
          </p:cNvSpPr>
          <p:nvPr>
            <p:ph idx="1"/>
          </p:nvPr>
        </p:nvSpPr>
        <p:spPr>
          <a:xfrm>
            <a:off x="838200" y="2191385"/>
            <a:ext cx="10515600" cy="4351338"/>
          </a:xfrm>
        </p:spPr>
        <p:txBody>
          <a:bodyPr>
            <a:normAutofit fontScale="85000" lnSpcReduction="20000"/>
          </a:bodyPr>
          <a:lstStyle/>
          <a:p>
            <a:r>
              <a:rPr lang="en-US" dirty="0"/>
              <a:t>Lagrangian cloud models (LCMs) have become the state-of-the-art approach for the </a:t>
            </a:r>
            <a:r>
              <a:rPr lang="en-US" b="1" dirty="0"/>
              <a:t>detailed representation of cloud microphysics </a:t>
            </a:r>
          </a:p>
          <a:p>
            <a:r>
              <a:rPr lang="en-US" dirty="0"/>
              <a:t>However, they also offer a unique opportunity to parameterize the effects of </a:t>
            </a:r>
            <a:r>
              <a:rPr lang="en-US" b="1" dirty="0"/>
              <a:t>small-scale dynamics, in particular supersaturation fluctuations, and their effects on cloud microphysics</a:t>
            </a:r>
          </a:p>
          <a:p>
            <a:r>
              <a:rPr lang="en-US" dirty="0"/>
              <a:t>These fluctuations are deemed to be an important process in the broadening of droplet size distributions; and LCMs offer a concise (and probably the only) way to </a:t>
            </a:r>
            <a:r>
              <a:rPr lang="en-US" b="1" dirty="0"/>
              <a:t>consider these small-scale effects in dynamical models such as LES</a:t>
            </a:r>
          </a:p>
          <a:p>
            <a:r>
              <a:rPr lang="en-US" dirty="0"/>
              <a:t>Gustavo </a:t>
            </a:r>
            <a:r>
              <a:rPr lang="en-US" dirty="0" err="1"/>
              <a:t>Abade</a:t>
            </a:r>
            <a:r>
              <a:rPr lang="en-US" dirty="0"/>
              <a:t> developed an approach to represent fluctuations of the vertical velocity based on solving a stochastic differential equation (upcoming talk D3632) </a:t>
            </a:r>
          </a:p>
          <a:p>
            <a:r>
              <a:rPr lang="en-US" dirty="0"/>
              <a:t>I will introduce a different subgrid-scale approach that is able to mimic the </a:t>
            </a:r>
            <a:r>
              <a:rPr lang="en-US" b="1" dirty="0"/>
              <a:t>separation of cloudy and cloud-free air</a:t>
            </a:r>
            <a:r>
              <a:rPr lang="en-US" dirty="0"/>
              <a:t> down to scales as small as a couple of decimeters, allowing to represent </a:t>
            </a:r>
            <a:r>
              <a:rPr lang="en-US" b="1" dirty="0"/>
              <a:t>inhomogeneous mixing processes </a:t>
            </a:r>
            <a:r>
              <a:rPr lang="en-US" dirty="0"/>
              <a:t>accurately</a:t>
            </a:r>
            <a:endParaRPr lang="en-US" b="1" dirty="0"/>
          </a:p>
        </p:txBody>
      </p:sp>
    </p:spTree>
    <p:extLst>
      <p:ext uri="{BB962C8B-B14F-4D97-AF65-F5344CB8AC3E}">
        <p14:creationId xmlns:p14="http://schemas.microsoft.com/office/powerpoint/2010/main" val="34956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BFE21F21-9862-0641-BD4E-CD5F8100BDAC}"/>
              </a:ext>
            </a:extLst>
          </p:cNvPr>
          <p:cNvSpPr/>
          <p:nvPr/>
        </p:nvSpPr>
        <p:spPr>
          <a:xfrm>
            <a:off x="8355435" y="1820411"/>
            <a:ext cx="3313651" cy="4085439"/>
          </a:xfrm>
          <a:custGeom>
            <a:avLst/>
            <a:gdLst>
              <a:gd name="connsiteX0" fmla="*/ 8389 w 3313651"/>
              <a:gd name="connsiteY0" fmla="*/ 4077050 h 4085439"/>
              <a:gd name="connsiteX1" fmla="*/ 0 w 3313651"/>
              <a:gd name="connsiteY1" fmla="*/ 1224793 h 4085439"/>
              <a:gd name="connsiteX2" fmla="*/ 402671 w 3313651"/>
              <a:gd name="connsiteY2" fmla="*/ 0 h 4085439"/>
              <a:gd name="connsiteX3" fmla="*/ 3313651 w 3313651"/>
              <a:gd name="connsiteY3" fmla="*/ 8389 h 4085439"/>
              <a:gd name="connsiteX4" fmla="*/ 3296873 w 3313651"/>
              <a:gd name="connsiteY4" fmla="*/ 2902591 h 4085439"/>
              <a:gd name="connsiteX5" fmla="*/ 2927758 w 3313651"/>
              <a:gd name="connsiteY5" fmla="*/ 4085439 h 4085439"/>
              <a:gd name="connsiteX6" fmla="*/ 8389 w 3313651"/>
              <a:gd name="connsiteY6" fmla="*/ 4077050 h 40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3651" h="4085439">
                <a:moveTo>
                  <a:pt x="8389" y="4077050"/>
                </a:moveTo>
                <a:cubicBezTo>
                  <a:pt x="5593" y="3126298"/>
                  <a:pt x="2796" y="2175545"/>
                  <a:pt x="0" y="1224793"/>
                </a:cubicBezTo>
                <a:lnTo>
                  <a:pt x="402671" y="0"/>
                </a:lnTo>
                <a:lnTo>
                  <a:pt x="3313651" y="8389"/>
                </a:lnTo>
                <a:cubicBezTo>
                  <a:pt x="3308058" y="973123"/>
                  <a:pt x="3302466" y="1937857"/>
                  <a:pt x="3296873" y="2902591"/>
                </a:cubicBezTo>
                <a:lnTo>
                  <a:pt x="2927758" y="4085439"/>
                </a:lnTo>
                <a:lnTo>
                  <a:pt x="8389" y="4077050"/>
                </a:ln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07B31FB7-911D-C64B-9C1F-19D4D433C6EB}"/>
              </a:ext>
            </a:extLst>
          </p:cNvPr>
          <p:cNvSpPr/>
          <p:nvPr/>
        </p:nvSpPr>
        <p:spPr>
          <a:xfrm>
            <a:off x="10382631" y="3195846"/>
            <a:ext cx="754540" cy="930386"/>
          </a:xfrm>
          <a:custGeom>
            <a:avLst/>
            <a:gdLst>
              <a:gd name="connsiteX0" fmla="*/ 0 w 754540"/>
              <a:gd name="connsiteY0" fmla="*/ 920795 h 930386"/>
              <a:gd name="connsiteX1" fmla="*/ 3198 w 754540"/>
              <a:gd name="connsiteY1" fmla="*/ 268565 h 930386"/>
              <a:gd name="connsiteX2" fmla="*/ 92719 w 754540"/>
              <a:gd name="connsiteY2" fmla="*/ 0 h 930386"/>
              <a:gd name="connsiteX3" fmla="*/ 748146 w 754540"/>
              <a:gd name="connsiteY3" fmla="*/ 0 h 930386"/>
              <a:gd name="connsiteX4" fmla="*/ 754540 w 754540"/>
              <a:gd name="connsiteY4" fmla="*/ 655427 h 930386"/>
              <a:gd name="connsiteX5" fmla="*/ 665019 w 754540"/>
              <a:gd name="connsiteY5" fmla="*/ 930386 h 930386"/>
              <a:gd name="connsiteX6" fmla="*/ 0 w 754540"/>
              <a:gd name="connsiteY6" fmla="*/ 920795 h 93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540" h="930386">
                <a:moveTo>
                  <a:pt x="0" y="920795"/>
                </a:moveTo>
                <a:lnTo>
                  <a:pt x="3198" y="268565"/>
                </a:lnTo>
                <a:lnTo>
                  <a:pt x="92719" y="0"/>
                </a:lnTo>
                <a:lnTo>
                  <a:pt x="748146" y="0"/>
                </a:lnTo>
                <a:cubicBezTo>
                  <a:pt x="750277" y="218476"/>
                  <a:pt x="752409" y="436951"/>
                  <a:pt x="754540" y="655427"/>
                </a:cubicBezTo>
                <a:lnTo>
                  <a:pt x="665019" y="930386"/>
                </a:lnTo>
                <a:lnTo>
                  <a:pt x="0" y="920795"/>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63BD56B-706E-FE45-9366-AAE1DB95C22F}"/>
              </a:ext>
            </a:extLst>
          </p:cNvPr>
          <p:cNvGrpSpPr/>
          <p:nvPr/>
        </p:nvGrpSpPr>
        <p:grpSpPr>
          <a:xfrm>
            <a:off x="10382631" y="3188412"/>
            <a:ext cx="750251" cy="934908"/>
            <a:chOff x="8072847" y="1811309"/>
            <a:chExt cx="3288791" cy="4098251"/>
          </a:xfrm>
        </p:grpSpPr>
        <p:sp>
          <p:nvSpPr>
            <p:cNvPr id="37" name="Rectangle 36">
              <a:extLst>
                <a:ext uri="{FF2B5EF4-FFF2-40B4-BE49-F238E27FC236}">
                  <a16:creationId xmlns:a16="http://schemas.microsoft.com/office/drawing/2014/main" id="{07D5128F-05C5-2B41-AFCB-956F09589143}"/>
                </a:ext>
              </a:extLst>
            </p:cNvPr>
            <p:cNvSpPr/>
            <p:nvPr/>
          </p:nvSpPr>
          <p:spPr>
            <a:xfrm>
              <a:off x="8477793" y="1825625"/>
              <a:ext cx="2876006" cy="2876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2043B44-0156-5146-965F-426283C3E0BD}"/>
                </a:ext>
              </a:extLst>
            </p:cNvPr>
            <p:cNvSpPr/>
            <p:nvPr/>
          </p:nvSpPr>
          <p:spPr>
            <a:xfrm>
              <a:off x="8072847" y="3033554"/>
              <a:ext cx="2876006" cy="2876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D4B7761E-1C0E-1142-A3DB-D0D35DAE8980}"/>
                </a:ext>
              </a:extLst>
            </p:cNvPr>
            <p:cNvCxnSpPr>
              <a:cxnSpLocks/>
            </p:cNvCxnSpPr>
            <p:nvPr/>
          </p:nvCxnSpPr>
          <p:spPr>
            <a:xfrm flipV="1">
              <a:off x="8072847" y="1811309"/>
              <a:ext cx="397107" cy="1190308"/>
            </a:xfrm>
            <a:prstGeom prst="line">
              <a:avLst/>
            </a:prstGeom>
            <a:ln w="3175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BFD21D-714B-204A-A0A8-40DE472128AC}"/>
                </a:ext>
              </a:extLst>
            </p:cNvPr>
            <p:cNvCxnSpPr/>
            <p:nvPr/>
          </p:nvCxnSpPr>
          <p:spPr>
            <a:xfrm flipV="1">
              <a:off x="10941014" y="1825624"/>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1F6B9FD-6DC6-5547-A188-E823E97F7D2C}"/>
                </a:ext>
              </a:extLst>
            </p:cNvPr>
            <p:cNvCxnSpPr/>
            <p:nvPr/>
          </p:nvCxnSpPr>
          <p:spPr>
            <a:xfrm flipV="1">
              <a:off x="10948853" y="4701631"/>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D6535E-1B15-6F47-A50E-442F931D36F8}"/>
                </a:ext>
              </a:extLst>
            </p:cNvPr>
            <p:cNvCxnSpPr/>
            <p:nvPr/>
          </p:nvCxnSpPr>
          <p:spPr>
            <a:xfrm flipV="1">
              <a:off x="8072847" y="4701630"/>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9D0AC97-3B16-554A-B4AC-251F957DF230}"/>
              </a:ext>
            </a:extLst>
          </p:cNvPr>
          <p:cNvSpPr>
            <a:spLocks noGrp="1"/>
          </p:cNvSpPr>
          <p:nvPr>
            <p:ph type="title"/>
          </p:nvPr>
        </p:nvSpPr>
        <p:spPr/>
        <p:txBody>
          <a:bodyPr/>
          <a:lstStyle/>
          <a:p>
            <a:r>
              <a:rPr lang="en-US" dirty="0"/>
              <a:t>The Basic Concept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86D1284-D55B-984C-827A-43E06AFCB7DB}"/>
                  </a:ext>
                </a:extLst>
              </p:cNvPr>
              <p:cNvSpPr>
                <a:spLocks noGrp="1"/>
              </p:cNvSpPr>
              <p:nvPr>
                <p:ph idx="1"/>
              </p:nvPr>
            </p:nvSpPr>
            <p:spPr>
              <a:xfrm>
                <a:off x="838201" y="1825625"/>
                <a:ext cx="7352126" cy="4351338"/>
              </a:xfrm>
            </p:spPr>
            <p:txBody>
              <a:bodyPr>
                <a:noAutofit/>
              </a:bodyPr>
              <a:lstStyle/>
              <a:p>
                <a:pPr>
                  <a:lnSpc>
                    <a:spcPct val="100000"/>
                  </a:lnSpc>
                </a:pPr>
                <a:r>
                  <a:rPr lang="en-US" sz="1800" dirty="0"/>
                  <a:t>We assume that each superparticle is surrounded by a volume of air, which thermodynamic state can be described by two additional properties: static energy (</a:t>
                </a:r>
                <a:r>
                  <a:rPr lang="en-US" sz="1800" i="1" dirty="0" err="1"/>
                  <a:t>s</a:t>
                </a:r>
                <a:r>
                  <a:rPr lang="en-US" sz="1800" i="1" baseline="-25000" dirty="0" err="1"/>
                  <a:t>n</a:t>
                </a:r>
                <a:r>
                  <a:rPr lang="en-US" sz="1800" dirty="0"/>
                  <a:t>) and water vapor mixing ratio (</a:t>
                </a:r>
                <a:r>
                  <a:rPr lang="en-US" sz="1800" i="1" dirty="0" err="1"/>
                  <a:t>q</a:t>
                </a:r>
                <a:r>
                  <a:rPr lang="en-US" sz="1800" baseline="-25000" dirty="0" err="1"/>
                  <a:t>v,</a:t>
                </a:r>
                <a:r>
                  <a:rPr lang="en-US" sz="1800" i="1" baseline="-25000" dirty="0" err="1"/>
                  <a:t>n</a:t>
                </a:r>
                <a:r>
                  <a:rPr lang="en-US" sz="1800" dirty="0"/>
                  <a:t>). </a:t>
                </a:r>
              </a:p>
              <a:p>
                <a:pPr>
                  <a:lnSpc>
                    <a:spcPct val="100000"/>
                  </a:lnSpc>
                </a:pPr>
                <a:r>
                  <a:rPr lang="en-US" sz="1800" dirty="0"/>
                  <a:t>Prognostic equations for </a:t>
                </a:r>
                <a:r>
                  <a:rPr lang="en-US" sz="1800" i="1" dirty="0" err="1"/>
                  <a:t>s</a:t>
                </a:r>
                <a:r>
                  <a:rPr lang="en-US" sz="1800" i="1" baseline="-25000" dirty="0" err="1"/>
                  <a:t>n</a:t>
                </a:r>
                <a:r>
                  <a:rPr lang="en-US" sz="1800" i="1" baseline="-25000" dirty="0"/>
                  <a:t>  </a:t>
                </a:r>
                <a:r>
                  <a:rPr lang="en-US" sz="1800" dirty="0"/>
                  <a:t>and </a:t>
                </a:r>
                <a:r>
                  <a:rPr lang="en-US" sz="1800" i="1" dirty="0" err="1"/>
                  <a:t>q</a:t>
                </a:r>
                <a:r>
                  <a:rPr lang="en-US" sz="1800" baseline="-25000" dirty="0" err="1"/>
                  <a:t>v,n</a:t>
                </a:r>
                <a:r>
                  <a:rPr lang="en-US" sz="1800" dirty="0"/>
                  <a:t> are solved for each superparticle, considering the effects of </a:t>
                </a:r>
                <a:r>
                  <a:rPr lang="en-US" sz="1800" b="1" dirty="0"/>
                  <a:t>phase changes</a:t>
                </a:r>
                <a:r>
                  <a:rPr lang="en-US" sz="1800" dirty="0"/>
                  <a:t>, </a:t>
                </a:r>
                <a:r>
                  <a:rPr lang="en-US" sz="1800" b="1" dirty="0"/>
                  <a:t>mixing</a:t>
                </a:r>
                <a:r>
                  <a:rPr lang="en-US" sz="1800" dirty="0"/>
                  <a:t>, and other processes. </a:t>
                </a:r>
                <a:r>
                  <a:rPr lang="en-US" sz="1800" i="1" dirty="0"/>
                  <a:t>(Previously, only the supersaturation has been predicted.)</a:t>
                </a:r>
              </a:p>
              <a:p>
                <a:pPr>
                  <a:lnSpc>
                    <a:spcPct val="100000"/>
                  </a:lnSpc>
                </a:pPr>
                <a:r>
                  <a:rPr lang="en-US" sz="1800" dirty="0"/>
                  <a:t>The turbulent exchange of </a:t>
                </a:r>
                <a:r>
                  <a:rPr lang="en-US" sz="1800" i="1" dirty="0" err="1"/>
                  <a:t>s</a:t>
                </a:r>
                <a:r>
                  <a:rPr lang="en-US" sz="1800" i="1" baseline="-25000" dirty="0" err="1"/>
                  <a:t>n</a:t>
                </a:r>
                <a:r>
                  <a:rPr lang="en-US" sz="1800" i="1" baseline="-25000" dirty="0"/>
                  <a:t>  </a:t>
                </a:r>
                <a:r>
                  <a:rPr lang="en-US" sz="1800" dirty="0"/>
                  <a:t>and </a:t>
                </a:r>
                <a:r>
                  <a:rPr lang="en-US" sz="1800" i="1" dirty="0" err="1"/>
                  <a:t>q</a:t>
                </a:r>
                <a:r>
                  <a:rPr lang="en-US" sz="1800" baseline="-25000" dirty="0" err="1"/>
                  <a:t>v,n</a:t>
                </a:r>
                <a:r>
                  <a:rPr lang="en-US" sz="1800" dirty="0"/>
                  <a:t> between the superparticles is calculated using the </a:t>
                </a:r>
                <a:r>
                  <a:rPr lang="en-US" sz="1800" b="1" dirty="0"/>
                  <a:t>linear eddy model (LEM)</a:t>
                </a:r>
                <a:r>
                  <a:rPr lang="en-US" sz="1800" dirty="0"/>
                  <a:t> (</a:t>
                </a:r>
                <a:r>
                  <a:rPr lang="en-US" sz="1800" dirty="0" err="1"/>
                  <a:t>Kerstein</a:t>
                </a:r>
                <a:r>
                  <a:rPr lang="en-US" sz="1800" dirty="0"/>
                  <a:t> 1988, CST; Krueger 1993, JAS). The LEM is a highly accurate but computationally feasible representation of turbulent mixing. </a:t>
                </a:r>
              </a:p>
              <a:p>
                <a:pPr>
                  <a:lnSpc>
                    <a:spcPct val="100000"/>
                  </a:lnSpc>
                </a:pPr>
                <a:r>
                  <a:rPr lang="en-US" sz="1800" i="1" dirty="0" err="1"/>
                  <a:t>s</a:t>
                </a:r>
                <a:r>
                  <a:rPr lang="en-US" sz="1800" i="1" baseline="-25000" dirty="0" err="1"/>
                  <a:t>n</a:t>
                </a:r>
                <a:r>
                  <a:rPr lang="en-US" sz="1800" i="1" baseline="-25000" dirty="0"/>
                  <a:t>  </a:t>
                </a:r>
                <a:r>
                  <a:rPr lang="en-US" sz="1800" dirty="0"/>
                  <a:t>and </a:t>
                </a:r>
                <a:r>
                  <a:rPr lang="en-US" sz="1800" i="1" dirty="0" err="1"/>
                  <a:t>q</a:t>
                </a:r>
                <a:r>
                  <a:rPr lang="en-US" sz="1800" baseline="-25000" dirty="0" err="1"/>
                  <a:t>v,n</a:t>
                </a:r>
                <a:r>
                  <a:rPr lang="en-US" sz="1800" dirty="0"/>
                  <a:t> are used to </a:t>
                </a:r>
                <a:r>
                  <a:rPr lang="en-US" sz="1800" b="1" dirty="0"/>
                  <a:t>drive the diffusional growth of hydrometeors</a:t>
                </a:r>
                <a:r>
                  <a:rPr lang="en-US" sz="1800" dirty="0"/>
                  <a:t>, 		</a:t>
                </a:r>
                <a14:m>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𝑟</m:t>
                        </m:r>
                      </m:e>
                      <m:sub>
                        <m:r>
                          <a:rPr lang="de-DE" sz="1800" b="0" i="1" smtClean="0">
                            <a:latin typeface="Cambria Math" panose="02040503050406030204" pitchFamily="18" charset="0"/>
                          </a:rPr>
                          <m:t>𝑛</m:t>
                        </m:r>
                      </m:sub>
                    </m:sSub>
                    <m:r>
                      <a:rPr lang="de-DE" sz="1800" b="0" i="1" smtClean="0">
                        <a:latin typeface="Cambria Math" panose="02040503050406030204" pitchFamily="18" charset="0"/>
                      </a:rPr>
                      <m:t> </m:t>
                    </m:r>
                    <m:r>
                      <a:rPr lang="de-DE" sz="1800" b="0" i="1" smtClean="0">
                        <a:latin typeface="Cambria Math" panose="02040503050406030204" pitchFamily="18" charset="0"/>
                      </a:rPr>
                      <m:t>𝑑</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𝑟</m:t>
                        </m:r>
                      </m:e>
                      <m:sub>
                        <m:r>
                          <a:rPr lang="de-DE" sz="1800" b="0" i="1" smtClean="0">
                            <a:latin typeface="Cambria Math" panose="02040503050406030204" pitchFamily="18" charset="0"/>
                          </a:rPr>
                          <m:t>𝑛</m:t>
                        </m:r>
                      </m:sub>
                    </m:sSub>
                    <m:r>
                      <a:rPr lang="de-DE" sz="1800" b="0" i="1" smtClean="0">
                        <a:latin typeface="Cambria Math" panose="02040503050406030204" pitchFamily="18" charset="0"/>
                      </a:rPr>
                      <m:t>/</m:t>
                    </m:r>
                    <m:r>
                      <a:rPr lang="de-DE" sz="1800" b="0" i="1" smtClean="0">
                        <a:latin typeface="Cambria Math" panose="02040503050406030204" pitchFamily="18" charset="0"/>
                      </a:rPr>
                      <m:t>𝑑𝑡</m:t>
                    </m:r>
                    <m:r>
                      <a:rPr lang="de-DE" sz="1800" b="0" i="1" smtClean="0">
                        <a:latin typeface="Cambria Math" panose="02040503050406030204" pitchFamily="18" charset="0"/>
                      </a:rPr>
                      <m:t> ~ </m:t>
                    </m:r>
                    <m:r>
                      <a:rPr lang="de-DE" sz="1800" b="0" i="1" smtClean="0">
                        <a:latin typeface="Cambria Math" panose="02040503050406030204" pitchFamily="18" charset="0"/>
                      </a:rPr>
                      <m:t>𝑆</m:t>
                    </m:r>
                    <m:r>
                      <a:rPr lang="de-DE" sz="1800" b="0" i="1" smtClean="0">
                        <a:latin typeface="Cambria Math" panose="02040503050406030204" pitchFamily="18" charset="0"/>
                      </a:rPr>
                      <m:t>(</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𝑠</m:t>
                        </m:r>
                      </m:e>
                      <m:sub>
                        <m:r>
                          <a:rPr lang="de-DE" sz="1800" b="0" i="1" smtClean="0">
                            <a:latin typeface="Cambria Math" panose="02040503050406030204" pitchFamily="18" charset="0"/>
                          </a:rPr>
                          <m:t>𝑛</m:t>
                        </m:r>
                      </m:sub>
                    </m:sSub>
                    <m:r>
                      <a:rPr lang="de-DE" sz="1800" b="0" i="1" smtClean="0">
                        <a:latin typeface="Cambria Math" panose="02040503050406030204" pitchFamily="18" charset="0"/>
                      </a:rPr>
                      <m:t>,</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𝑞</m:t>
                        </m:r>
                      </m:e>
                      <m:sub>
                        <m:r>
                          <a:rPr lang="de-DE" sz="1800" b="0" i="1" smtClean="0">
                            <a:latin typeface="Cambria Math" panose="02040503050406030204" pitchFamily="18" charset="0"/>
                          </a:rPr>
                          <m:t>𝑣</m:t>
                        </m:r>
                        <m:r>
                          <a:rPr lang="de-DE" sz="1800" b="0" i="1" smtClean="0">
                            <a:latin typeface="Cambria Math" panose="02040503050406030204" pitchFamily="18" charset="0"/>
                          </a:rPr>
                          <m:t>,</m:t>
                        </m:r>
                        <m:r>
                          <a:rPr lang="de-DE" sz="1800" b="0" i="1" smtClean="0">
                            <a:latin typeface="Cambria Math" panose="02040503050406030204" pitchFamily="18" charset="0"/>
                          </a:rPr>
                          <m:t>𝑛</m:t>
                        </m:r>
                      </m:sub>
                    </m:sSub>
                    <m:r>
                      <a:rPr lang="de-DE" sz="1800" b="0" i="1" smtClean="0">
                        <a:latin typeface="Cambria Math" panose="02040503050406030204" pitchFamily="18" charset="0"/>
                      </a:rPr>
                      <m:t>)</m:t>
                    </m:r>
                  </m:oMath>
                </a14:m>
                <a:r>
                  <a:rPr lang="en-US" sz="1800" dirty="0"/>
                  <a:t>, 		                 enabling the consideration of small-scale supersaturation fluctuations.</a:t>
                </a:r>
                <a:endParaRPr lang="en-US" sz="1800" i="1" dirty="0"/>
              </a:p>
              <a:p>
                <a:pPr>
                  <a:lnSpc>
                    <a:spcPct val="100000"/>
                  </a:lnSpc>
                </a:pPr>
                <a:r>
                  <a:rPr lang="en-US" sz="1800" b="1" dirty="0"/>
                  <a:t>This approach allows one LES grid box to be cloudy and cloud-free at the same time.</a:t>
                </a:r>
              </a:p>
            </p:txBody>
          </p:sp>
        </mc:Choice>
        <mc:Fallback>
          <p:sp>
            <p:nvSpPr>
              <p:cNvPr id="3" name="Content Placeholder 2">
                <a:extLst>
                  <a:ext uri="{FF2B5EF4-FFF2-40B4-BE49-F238E27FC236}">
                    <a16:creationId xmlns:a16="http://schemas.microsoft.com/office/drawing/2014/main" id="{F86D1284-D55B-984C-827A-43E06AFCB7DB}"/>
                  </a:ext>
                </a:extLst>
              </p:cNvPr>
              <p:cNvSpPr>
                <a:spLocks noGrp="1" noRot="1" noChangeAspect="1" noMove="1" noResize="1" noEditPoints="1" noAdjustHandles="1" noChangeArrowheads="1" noChangeShapeType="1" noTextEdit="1"/>
              </p:cNvSpPr>
              <p:nvPr>
                <p:ph idx="1"/>
              </p:nvPr>
            </p:nvSpPr>
            <p:spPr>
              <a:xfrm>
                <a:off x="838201" y="1825625"/>
                <a:ext cx="7352126" cy="4351338"/>
              </a:xfrm>
              <a:blipFill>
                <a:blip r:embed="rId2"/>
                <a:stretch>
                  <a:fillRect l="-517" t="-877" r="-517" b="-10819"/>
                </a:stretch>
              </a:blipFill>
            </p:spPr>
            <p:txBody>
              <a:bodyPr/>
              <a:lstStyle/>
              <a:p>
                <a:r>
                  <a:rPr lang="en-US">
                    <a:noFill/>
                  </a:rPr>
                  <a:t> </a:t>
                </a:r>
              </a:p>
            </p:txBody>
          </p:sp>
        </mc:Fallback>
      </mc:AlternateContent>
      <p:sp>
        <p:nvSpPr>
          <p:cNvPr id="26" name="Freeform 25">
            <a:extLst>
              <a:ext uri="{FF2B5EF4-FFF2-40B4-BE49-F238E27FC236}">
                <a16:creationId xmlns:a16="http://schemas.microsoft.com/office/drawing/2014/main" id="{4C269D79-5968-624B-B5D2-CAB6BDF2E3BD}"/>
              </a:ext>
            </a:extLst>
          </p:cNvPr>
          <p:cNvSpPr/>
          <p:nvPr/>
        </p:nvSpPr>
        <p:spPr>
          <a:xfrm>
            <a:off x="9057164" y="3432971"/>
            <a:ext cx="754540" cy="930386"/>
          </a:xfrm>
          <a:custGeom>
            <a:avLst/>
            <a:gdLst>
              <a:gd name="connsiteX0" fmla="*/ 0 w 754540"/>
              <a:gd name="connsiteY0" fmla="*/ 920795 h 930386"/>
              <a:gd name="connsiteX1" fmla="*/ 3198 w 754540"/>
              <a:gd name="connsiteY1" fmla="*/ 268565 h 930386"/>
              <a:gd name="connsiteX2" fmla="*/ 92719 w 754540"/>
              <a:gd name="connsiteY2" fmla="*/ 0 h 930386"/>
              <a:gd name="connsiteX3" fmla="*/ 748146 w 754540"/>
              <a:gd name="connsiteY3" fmla="*/ 0 h 930386"/>
              <a:gd name="connsiteX4" fmla="*/ 754540 w 754540"/>
              <a:gd name="connsiteY4" fmla="*/ 655427 h 930386"/>
              <a:gd name="connsiteX5" fmla="*/ 665019 w 754540"/>
              <a:gd name="connsiteY5" fmla="*/ 930386 h 930386"/>
              <a:gd name="connsiteX6" fmla="*/ 0 w 754540"/>
              <a:gd name="connsiteY6" fmla="*/ 920795 h 93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540" h="930386">
                <a:moveTo>
                  <a:pt x="0" y="920795"/>
                </a:moveTo>
                <a:lnTo>
                  <a:pt x="3198" y="268565"/>
                </a:lnTo>
                <a:lnTo>
                  <a:pt x="92719" y="0"/>
                </a:lnTo>
                <a:lnTo>
                  <a:pt x="748146" y="0"/>
                </a:lnTo>
                <a:cubicBezTo>
                  <a:pt x="750277" y="218476"/>
                  <a:pt x="752409" y="436951"/>
                  <a:pt x="754540" y="655427"/>
                </a:cubicBezTo>
                <a:lnTo>
                  <a:pt x="665019" y="930386"/>
                </a:lnTo>
                <a:lnTo>
                  <a:pt x="0" y="920795"/>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02A28E1-00E0-1740-87D3-9AFB6E31D2EB}"/>
              </a:ext>
            </a:extLst>
          </p:cNvPr>
          <p:cNvSpPr/>
          <p:nvPr/>
        </p:nvSpPr>
        <p:spPr>
          <a:xfrm>
            <a:off x="10468050" y="3499290"/>
            <a:ext cx="542990" cy="542990"/>
          </a:xfrm>
          <a:prstGeom prst="ellipse">
            <a:avLst/>
          </a:prstGeom>
          <a:solidFill>
            <a:schemeClr val="accent6"/>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4653391-F230-5849-8AEE-8B94614F6897}"/>
              </a:ext>
            </a:extLst>
          </p:cNvPr>
          <p:cNvGrpSpPr/>
          <p:nvPr/>
        </p:nvGrpSpPr>
        <p:grpSpPr>
          <a:xfrm>
            <a:off x="8369413" y="1811309"/>
            <a:ext cx="3288791" cy="4098251"/>
            <a:chOff x="8072847" y="1811309"/>
            <a:chExt cx="3288791" cy="4098251"/>
          </a:xfrm>
        </p:grpSpPr>
        <p:sp>
          <p:nvSpPr>
            <p:cNvPr id="5" name="Rectangle 4">
              <a:extLst>
                <a:ext uri="{FF2B5EF4-FFF2-40B4-BE49-F238E27FC236}">
                  <a16:creationId xmlns:a16="http://schemas.microsoft.com/office/drawing/2014/main" id="{DBF9934D-E674-A049-9B0F-97A14AEC0D5C}"/>
                </a:ext>
              </a:extLst>
            </p:cNvPr>
            <p:cNvSpPr/>
            <p:nvPr/>
          </p:nvSpPr>
          <p:spPr>
            <a:xfrm>
              <a:off x="8477793" y="1825625"/>
              <a:ext cx="2876006" cy="287600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E8717A-BAF7-FE4C-883A-9C2A02B53337}"/>
                </a:ext>
              </a:extLst>
            </p:cNvPr>
            <p:cNvSpPr/>
            <p:nvPr/>
          </p:nvSpPr>
          <p:spPr>
            <a:xfrm>
              <a:off x="8072847" y="3033554"/>
              <a:ext cx="2876006" cy="287600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3C1D971-76A7-9242-BE98-AEC8CDCC1CED}"/>
                </a:ext>
              </a:extLst>
            </p:cNvPr>
            <p:cNvCxnSpPr>
              <a:cxnSpLocks/>
            </p:cNvCxnSpPr>
            <p:nvPr/>
          </p:nvCxnSpPr>
          <p:spPr>
            <a:xfrm flipV="1">
              <a:off x="8072847" y="1811309"/>
              <a:ext cx="397107" cy="1190308"/>
            </a:xfrm>
            <a:prstGeom prst="line">
              <a:avLst/>
            </a:prstGeom>
            <a:ln w="762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A3464D-B1D8-AD49-8174-E28657AE81EC}"/>
                </a:ext>
              </a:extLst>
            </p:cNvPr>
            <p:cNvCxnSpPr/>
            <p:nvPr/>
          </p:nvCxnSpPr>
          <p:spPr>
            <a:xfrm flipV="1">
              <a:off x="10941014" y="1825624"/>
              <a:ext cx="412785" cy="12079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355B09B-7836-9D4E-BC1D-FF4B50AAB336}"/>
                </a:ext>
              </a:extLst>
            </p:cNvPr>
            <p:cNvCxnSpPr/>
            <p:nvPr/>
          </p:nvCxnSpPr>
          <p:spPr>
            <a:xfrm flipV="1">
              <a:off x="10948853" y="4701631"/>
              <a:ext cx="412785" cy="12079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B5DE32-FF60-CD41-A0E9-9A040F1C89E6}"/>
                </a:ext>
              </a:extLst>
            </p:cNvPr>
            <p:cNvCxnSpPr/>
            <p:nvPr/>
          </p:nvCxnSpPr>
          <p:spPr>
            <a:xfrm flipV="1">
              <a:off x="8072847" y="4701630"/>
              <a:ext cx="412785" cy="12079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0B39FCA-24B0-7C49-B9CD-75D4648FFEFC}"/>
              </a:ext>
            </a:extLst>
          </p:cNvPr>
          <p:cNvGrpSpPr/>
          <p:nvPr/>
        </p:nvGrpSpPr>
        <p:grpSpPr>
          <a:xfrm>
            <a:off x="9057164" y="3432971"/>
            <a:ext cx="750251" cy="934908"/>
            <a:chOff x="8072847" y="1811309"/>
            <a:chExt cx="3288791" cy="4098251"/>
          </a:xfrm>
        </p:grpSpPr>
        <p:sp>
          <p:nvSpPr>
            <p:cNvPr id="18" name="Rectangle 17">
              <a:extLst>
                <a:ext uri="{FF2B5EF4-FFF2-40B4-BE49-F238E27FC236}">
                  <a16:creationId xmlns:a16="http://schemas.microsoft.com/office/drawing/2014/main" id="{8A95F93E-1F63-F346-AC28-16EB14AC964D}"/>
                </a:ext>
              </a:extLst>
            </p:cNvPr>
            <p:cNvSpPr/>
            <p:nvPr/>
          </p:nvSpPr>
          <p:spPr>
            <a:xfrm>
              <a:off x="8477793" y="1825625"/>
              <a:ext cx="2876006" cy="2876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7464702-AF00-4F4B-84C6-DB2EF4E211C0}"/>
                </a:ext>
              </a:extLst>
            </p:cNvPr>
            <p:cNvSpPr/>
            <p:nvPr/>
          </p:nvSpPr>
          <p:spPr>
            <a:xfrm>
              <a:off x="8072847" y="3033554"/>
              <a:ext cx="2876006" cy="2876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8D4AE-713B-A042-98B2-44FFA01B4423}"/>
                </a:ext>
              </a:extLst>
            </p:cNvPr>
            <p:cNvCxnSpPr>
              <a:cxnSpLocks/>
            </p:cNvCxnSpPr>
            <p:nvPr/>
          </p:nvCxnSpPr>
          <p:spPr>
            <a:xfrm flipV="1">
              <a:off x="8072847" y="1811309"/>
              <a:ext cx="397107" cy="1190308"/>
            </a:xfrm>
            <a:prstGeom prst="line">
              <a:avLst/>
            </a:prstGeom>
            <a:ln w="3175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4E5222-9631-5342-B7ED-E6EEBB66CDAD}"/>
                </a:ext>
              </a:extLst>
            </p:cNvPr>
            <p:cNvCxnSpPr/>
            <p:nvPr/>
          </p:nvCxnSpPr>
          <p:spPr>
            <a:xfrm flipV="1">
              <a:off x="10941014" y="1825624"/>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EF9690-BE25-BB49-A942-BE3F544B8611}"/>
                </a:ext>
              </a:extLst>
            </p:cNvPr>
            <p:cNvCxnSpPr/>
            <p:nvPr/>
          </p:nvCxnSpPr>
          <p:spPr>
            <a:xfrm flipV="1">
              <a:off x="10948853" y="4701631"/>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690406-4C0E-8B4E-977F-9BE3675BB133}"/>
                </a:ext>
              </a:extLst>
            </p:cNvPr>
            <p:cNvCxnSpPr/>
            <p:nvPr/>
          </p:nvCxnSpPr>
          <p:spPr>
            <a:xfrm flipV="1">
              <a:off x="8072847" y="4701630"/>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Freeform 26">
            <a:extLst>
              <a:ext uri="{FF2B5EF4-FFF2-40B4-BE49-F238E27FC236}">
                <a16:creationId xmlns:a16="http://schemas.microsoft.com/office/drawing/2014/main" id="{BAF379B8-D312-C241-8CD5-5C83E0553C99}"/>
              </a:ext>
            </a:extLst>
          </p:cNvPr>
          <p:cNvSpPr/>
          <p:nvPr/>
        </p:nvSpPr>
        <p:spPr>
          <a:xfrm>
            <a:off x="9911136" y="4503848"/>
            <a:ext cx="754540" cy="930386"/>
          </a:xfrm>
          <a:custGeom>
            <a:avLst/>
            <a:gdLst>
              <a:gd name="connsiteX0" fmla="*/ 0 w 754540"/>
              <a:gd name="connsiteY0" fmla="*/ 920795 h 930386"/>
              <a:gd name="connsiteX1" fmla="*/ 3198 w 754540"/>
              <a:gd name="connsiteY1" fmla="*/ 268565 h 930386"/>
              <a:gd name="connsiteX2" fmla="*/ 92719 w 754540"/>
              <a:gd name="connsiteY2" fmla="*/ 0 h 930386"/>
              <a:gd name="connsiteX3" fmla="*/ 748146 w 754540"/>
              <a:gd name="connsiteY3" fmla="*/ 0 h 930386"/>
              <a:gd name="connsiteX4" fmla="*/ 754540 w 754540"/>
              <a:gd name="connsiteY4" fmla="*/ 655427 h 930386"/>
              <a:gd name="connsiteX5" fmla="*/ 665019 w 754540"/>
              <a:gd name="connsiteY5" fmla="*/ 930386 h 930386"/>
              <a:gd name="connsiteX6" fmla="*/ 0 w 754540"/>
              <a:gd name="connsiteY6" fmla="*/ 920795 h 93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540" h="930386">
                <a:moveTo>
                  <a:pt x="0" y="920795"/>
                </a:moveTo>
                <a:lnTo>
                  <a:pt x="3198" y="268565"/>
                </a:lnTo>
                <a:lnTo>
                  <a:pt x="92719" y="0"/>
                </a:lnTo>
                <a:lnTo>
                  <a:pt x="748146" y="0"/>
                </a:lnTo>
                <a:cubicBezTo>
                  <a:pt x="750277" y="218476"/>
                  <a:pt x="752409" y="436951"/>
                  <a:pt x="754540" y="655427"/>
                </a:cubicBezTo>
                <a:lnTo>
                  <a:pt x="665019" y="930386"/>
                </a:lnTo>
                <a:lnTo>
                  <a:pt x="0" y="920795"/>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D454EEC-F66F-724B-882B-5D859BA4BC2A}"/>
              </a:ext>
            </a:extLst>
          </p:cNvPr>
          <p:cNvGrpSpPr/>
          <p:nvPr/>
        </p:nvGrpSpPr>
        <p:grpSpPr>
          <a:xfrm>
            <a:off x="9911136" y="4503848"/>
            <a:ext cx="750251" cy="934908"/>
            <a:chOff x="8072847" y="1811309"/>
            <a:chExt cx="3288791" cy="4098251"/>
          </a:xfrm>
        </p:grpSpPr>
        <p:sp>
          <p:nvSpPr>
            <p:cNvPr id="29" name="Rectangle 28">
              <a:extLst>
                <a:ext uri="{FF2B5EF4-FFF2-40B4-BE49-F238E27FC236}">
                  <a16:creationId xmlns:a16="http://schemas.microsoft.com/office/drawing/2014/main" id="{206F45F5-3931-5D40-90B3-B0CBAB0CDD96}"/>
                </a:ext>
              </a:extLst>
            </p:cNvPr>
            <p:cNvSpPr/>
            <p:nvPr/>
          </p:nvSpPr>
          <p:spPr>
            <a:xfrm>
              <a:off x="8477793" y="1825625"/>
              <a:ext cx="2876006" cy="2876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8BC4B8-60B6-B14F-88E2-1A97D937ECC7}"/>
                </a:ext>
              </a:extLst>
            </p:cNvPr>
            <p:cNvSpPr/>
            <p:nvPr/>
          </p:nvSpPr>
          <p:spPr>
            <a:xfrm>
              <a:off x="8072847" y="3033554"/>
              <a:ext cx="2876006" cy="2876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14E9207-D834-7842-BAE4-D78D897F6E3E}"/>
                </a:ext>
              </a:extLst>
            </p:cNvPr>
            <p:cNvCxnSpPr>
              <a:cxnSpLocks/>
            </p:cNvCxnSpPr>
            <p:nvPr/>
          </p:nvCxnSpPr>
          <p:spPr>
            <a:xfrm flipV="1">
              <a:off x="8072847" y="1811309"/>
              <a:ext cx="397107" cy="1190308"/>
            </a:xfrm>
            <a:prstGeom prst="line">
              <a:avLst/>
            </a:prstGeom>
            <a:ln w="3175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098F93-614E-4444-804C-B8C5E1A898C6}"/>
                </a:ext>
              </a:extLst>
            </p:cNvPr>
            <p:cNvCxnSpPr/>
            <p:nvPr/>
          </p:nvCxnSpPr>
          <p:spPr>
            <a:xfrm flipV="1">
              <a:off x="10941014" y="1825624"/>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03FC58-6A6B-1C45-97C2-6BDF911FC58D}"/>
                </a:ext>
              </a:extLst>
            </p:cNvPr>
            <p:cNvCxnSpPr/>
            <p:nvPr/>
          </p:nvCxnSpPr>
          <p:spPr>
            <a:xfrm flipV="1">
              <a:off x="10948853" y="4701631"/>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BFD425-560D-F840-A976-B1E337F52335}"/>
                </a:ext>
              </a:extLst>
            </p:cNvPr>
            <p:cNvCxnSpPr/>
            <p:nvPr/>
          </p:nvCxnSpPr>
          <p:spPr>
            <a:xfrm flipV="1">
              <a:off x="8072847" y="4701630"/>
              <a:ext cx="412785" cy="1207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7FEFB89A-6264-D940-AF46-FECCA0371AA6}"/>
              </a:ext>
            </a:extLst>
          </p:cNvPr>
          <p:cNvSpPr/>
          <p:nvPr/>
        </p:nvSpPr>
        <p:spPr>
          <a:xfrm>
            <a:off x="9257264" y="3848804"/>
            <a:ext cx="320620" cy="320620"/>
          </a:xfrm>
          <a:prstGeom prst="ellipse">
            <a:avLst/>
          </a:prstGeom>
          <a:solidFill>
            <a:schemeClr val="accent6"/>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182BC32-1514-5147-BF90-1061C55B9F30}"/>
              </a:ext>
            </a:extLst>
          </p:cNvPr>
          <p:cNvSpPr/>
          <p:nvPr/>
        </p:nvSpPr>
        <p:spPr>
          <a:xfrm>
            <a:off x="10054483" y="4819975"/>
            <a:ext cx="425289" cy="425289"/>
          </a:xfrm>
          <a:prstGeom prst="ellipse">
            <a:avLst/>
          </a:prstGeom>
          <a:solidFill>
            <a:schemeClr val="accent6"/>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B6AA821-B10B-304B-8915-2123883FDE8E}"/>
              </a:ext>
            </a:extLst>
          </p:cNvPr>
          <p:cNvSpPr txBox="1"/>
          <p:nvPr/>
        </p:nvSpPr>
        <p:spPr>
          <a:xfrm>
            <a:off x="8676666" y="1380361"/>
            <a:ext cx="2033685" cy="461665"/>
          </a:xfrm>
          <a:prstGeom prst="rect">
            <a:avLst/>
          </a:prstGeom>
          <a:noFill/>
        </p:spPr>
        <p:txBody>
          <a:bodyPr wrap="square" rtlCol="0">
            <a:spAutoFit/>
          </a:bodyPr>
          <a:lstStyle/>
          <a:p>
            <a:r>
              <a:rPr lang="en-US" sz="2400" b="1" dirty="0"/>
              <a:t>LES grid box</a:t>
            </a:r>
          </a:p>
        </p:txBody>
      </p:sp>
      <p:sp>
        <p:nvSpPr>
          <p:cNvPr id="47" name="TextBox 46">
            <a:extLst>
              <a:ext uri="{FF2B5EF4-FFF2-40B4-BE49-F238E27FC236}">
                <a16:creationId xmlns:a16="http://schemas.microsoft.com/office/drawing/2014/main" id="{322B6596-C4BF-7D4A-89DE-E513630652DF}"/>
              </a:ext>
            </a:extLst>
          </p:cNvPr>
          <p:cNvSpPr txBox="1"/>
          <p:nvPr/>
        </p:nvSpPr>
        <p:spPr>
          <a:xfrm>
            <a:off x="8626110" y="5406772"/>
            <a:ext cx="2702913" cy="461665"/>
          </a:xfrm>
          <a:prstGeom prst="rect">
            <a:avLst/>
          </a:prstGeom>
          <a:noFill/>
          <a:ln>
            <a:noFill/>
          </a:ln>
        </p:spPr>
        <p:txBody>
          <a:bodyPr wrap="square" rtlCol="0">
            <a:spAutoFit/>
          </a:bodyPr>
          <a:lstStyle/>
          <a:p>
            <a:r>
              <a:rPr lang="en-US" sz="2400" b="1" dirty="0">
                <a:ln w="0">
                  <a:solidFill>
                    <a:schemeClr val="tx1"/>
                  </a:solidFill>
                </a:ln>
                <a:solidFill>
                  <a:schemeClr val="accent6"/>
                </a:solidFill>
              </a:rPr>
              <a:t>Lagrangian particle</a:t>
            </a:r>
          </a:p>
        </p:txBody>
      </p:sp>
    </p:spTree>
    <p:extLst>
      <p:ext uri="{BB962C8B-B14F-4D97-AF65-F5344CB8AC3E}">
        <p14:creationId xmlns:p14="http://schemas.microsoft.com/office/powerpoint/2010/main" val="52860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C3973B-2E2F-ED4A-B06F-DF4FFFAE25C0}"/>
              </a:ext>
            </a:extLst>
          </p:cNvPr>
          <p:cNvSpPr/>
          <p:nvPr/>
        </p:nvSpPr>
        <p:spPr>
          <a:xfrm>
            <a:off x="7251688" y="4129817"/>
            <a:ext cx="4757979" cy="26347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EBE862-DD37-E948-B75C-53AC4402A1E8}"/>
              </a:ext>
            </a:extLst>
          </p:cNvPr>
          <p:cNvSpPr/>
          <p:nvPr/>
        </p:nvSpPr>
        <p:spPr>
          <a:xfrm>
            <a:off x="7251689" y="1223440"/>
            <a:ext cx="4757979" cy="26347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322613F4-EE28-4840-A432-E9F5C27460B6}"/>
              </a:ext>
            </a:extLst>
          </p:cNvPr>
          <p:cNvSpPr/>
          <p:nvPr/>
        </p:nvSpPr>
        <p:spPr>
          <a:xfrm>
            <a:off x="10307951" y="2177095"/>
            <a:ext cx="765312" cy="1426816"/>
          </a:xfrm>
          <a:custGeom>
            <a:avLst/>
            <a:gdLst>
              <a:gd name="connsiteX0" fmla="*/ 0 w 1262270"/>
              <a:gd name="connsiteY0" fmla="*/ 1426816 h 1426816"/>
              <a:gd name="connsiteX1" fmla="*/ 586409 w 1262270"/>
              <a:gd name="connsiteY1" fmla="*/ 1059068 h 1426816"/>
              <a:gd name="connsiteX2" fmla="*/ 844826 w 1262270"/>
              <a:gd name="connsiteY2" fmla="*/ 562112 h 1426816"/>
              <a:gd name="connsiteX3" fmla="*/ 993913 w 1262270"/>
              <a:gd name="connsiteY3" fmla="*/ 25399 h 1426816"/>
              <a:gd name="connsiteX4" fmla="*/ 1262270 w 1262270"/>
              <a:gd name="connsiteY4" fmla="*/ 1426816 h 142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270" h="1426816">
                <a:moveTo>
                  <a:pt x="0" y="1426816"/>
                </a:moveTo>
                <a:cubicBezTo>
                  <a:pt x="222802" y="1315000"/>
                  <a:pt x="445605" y="1203185"/>
                  <a:pt x="586409" y="1059068"/>
                </a:cubicBezTo>
                <a:cubicBezTo>
                  <a:pt x="727213" y="914951"/>
                  <a:pt x="776909" y="734390"/>
                  <a:pt x="844826" y="562112"/>
                </a:cubicBezTo>
                <a:cubicBezTo>
                  <a:pt x="912743" y="389834"/>
                  <a:pt x="924339" y="-118718"/>
                  <a:pt x="993913" y="25399"/>
                </a:cubicBezTo>
                <a:cubicBezTo>
                  <a:pt x="1063487" y="169516"/>
                  <a:pt x="1162878" y="798166"/>
                  <a:pt x="1262270" y="1426816"/>
                </a:cubicBezTo>
              </a:path>
            </a:pathLst>
          </a:custGeom>
          <a:noFill/>
          <a:ln w="444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4410949A-6996-324E-ACA7-2691FF8926B8}"/>
              </a:ext>
            </a:extLst>
          </p:cNvPr>
          <p:cNvSpPr/>
          <p:nvPr/>
        </p:nvSpPr>
        <p:spPr>
          <a:xfrm>
            <a:off x="10301935" y="2175570"/>
            <a:ext cx="765312" cy="1426816"/>
          </a:xfrm>
          <a:custGeom>
            <a:avLst/>
            <a:gdLst>
              <a:gd name="connsiteX0" fmla="*/ 0 w 1262270"/>
              <a:gd name="connsiteY0" fmla="*/ 1426816 h 1426816"/>
              <a:gd name="connsiteX1" fmla="*/ 586409 w 1262270"/>
              <a:gd name="connsiteY1" fmla="*/ 1059068 h 1426816"/>
              <a:gd name="connsiteX2" fmla="*/ 844826 w 1262270"/>
              <a:gd name="connsiteY2" fmla="*/ 562112 h 1426816"/>
              <a:gd name="connsiteX3" fmla="*/ 993913 w 1262270"/>
              <a:gd name="connsiteY3" fmla="*/ 25399 h 1426816"/>
              <a:gd name="connsiteX4" fmla="*/ 1262270 w 1262270"/>
              <a:gd name="connsiteY4" fmla="*/ 1426816 h 142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270" h="1426816">
                <a:moveTo>
                  <a:pt x="0" y="1426816"/>
                </a:moveTo>
                <a:cubicBezTo>
                  <a:pt x="222802" y="1315000"/>
                  <a:pt x="445605" y="1203185"/>
                  <a:pt x="586409" y="1059068"/>
                </a:cubicBezTo>
                <a:cubicBezTo>
                  <a:pt x="727213" y="914951"/>
                  <a:pt x="776909" y="734390"/>
                  <a:pt x="844826" y="562112"/>
                </a:cubicBezTo>
                <a:cubicBezTo>
                  <a:pt x="912743" y="389834"/>
                  <a:pt x="924339" y="-118718"/>
                  <a:pt x="993913" y="25399"/>
                </a:cubicBezTo>
                <a:cubicBezTo>
                  <a:pt x="1063487" y="169516"/>
                  <a:pt x="1162878" y="798166"/>
                  <a:pt x="1262270" y="1426816"/>
                </a:cubicBezTo>
              </a:path>
            </a:pathLst>
          </a:custGeom>
          <a:noFill/>
          <a:ln w="508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99C83-A1D1-314E-AC8A-20F399D31E65}"/>
              </a:ext>
            </a:extLst>
          </p:cNvPr>
          <p:cNvSpPr>
            <a:spLocks noGrp="1"/>
          </p:cNvSpPr>
          <p:nvPr>
            <p:ph type="title"/>
          </p:nvPr>
        </p:nvSpPr>
        <p:spPr>
          <a:xfrm>
            <a:off x="591812" y="-18007"/>
            <a:ext cx="11101955" cy="2207862"/>
          </a:xfrm>
        </p:spPr>
        <p:txBody>
          <a:bodyPr>
            <a:noAutofit/>
          </a:bodyPr>
          <a:lstStyle/>
          <a:p>
            <a:r>
              <a:rPr lang="en-US" sz="5400" dirty="0"/>
              <a:t>Small-Scale Mixing: Homogeneous or </a:t>
            </a:r>
            <a:br>
              <a:rPr lang="en-US" sz="5400" dirty="0"/>
            </a:br>
            <a:r>
              <a:rPr lang="en-US" sz="5400" dirty="0"/>
              <a:t>Inhomogeneous? </a:t>
            </a:r>
          </a:p>
        </p:txBody>
      </p:sp>
      <p:sp>
        <p:nvSpPr>
          <p:cNvPr id="4" name="Rectangle 3">
            <a:extLst>
              <a:ext uri="{FF2B5EF4-FFF2-40B4-BE49-F238E27FC236}">
                <a16:creationId xmlns:a16="http://schemas.microsoft.com/office/drawing/2014/main" id="{26041510-5E5B-5946-8C63-70B74CD90D11}"/>
              </a:ext>
            </a:extLst>
          </p:cNvPr>
          <p:cNvSpPr/>
          <p:nvPr/>
        </p:nvSpPr>
        <p:spPr>
          <a:xfrm>
            <a:off x="7451340" y="1823614"/>
            <a:ext cx="1852759" cy="1852759"/>
          </a:xfrm>
          <a:prstGeom prst="rect">
            <a:avLst/>
          </a:prstGeom>
          <a:solidFill>
            <a:srgbClr val="00B0F0"/>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41B405-BFD8-0042-9FAD-FFD31BD0CFC5}"/>
              </a:ext>
            </a:extLst>
          </p:cNvPr>
          <p:cNvSpPr txBox="1"/>
          <p:nvPr/>
        </p:nvSpPr>
        <p:spPr>
          <a:xfrm>
            <a:off x="7432343" y="1223440"/>
            <a:ext cx="4167834" cy="461665"/>
          </a:xfrm>
          <a:prstGeom prst="rect">
            <a:avLst/>
          </a:prstGeom>
          <a:noFill/>
        </p:spPr>
        <p:txBody>
          <a:bodyPr wrap="square" rtlCol="0">
            <a:spAutoFit/>
          </a:bodyPr>
          <a:lstStyle/>
          <a:p>
            <a:pPr algn="ctr"/>
            <a:r>
              <a:rPr lang="en-US" sz="2400" b="1" dirty="0"/>
              <a:t>homogenous mixing</a:t>
            </a:r>
          </a:p>
        </p:txBody>
      </p:sp>
      <p:sp>
        <p:nvSpPr>
          <p:cNvPr id="6" name="TextBox 5">
            <a:extLst>
              <a:ext uri="{FF2B5EF4-FFF2-40B4-BE49-F238E27FC236}">
                <a16:creationId xmlns:a16="http://schemas.microsoft.com/office/drawing/2014/main" id="{7F883521-1440-C944-8431-4DC0E12C1749}"/>
              </a:ext>
            </a:extLst>
          </p:cNvPr>
          <p:cNvSpPr txBox="1"/>
          <p:nvPr/>
        </p:nvSpPr>
        <p:spPr>
          <a:xfrm>
            <a:off x="6987531" y="4084692"/>
            <a:ext cx="5309979" cy="461665"/>
          </a:xfrm>
          <a:prstGeom prst="rect">
            <a:avLst/>
          </a:prstGeom>
          <a:noFill/>
        </p:spPr>
        <p:txBody>
          <a:bodyPr wrap="square" rtlCol="0">
            <a:spAutoFit/>
          </a:bodyPr>
          <a:lstStyle/>
          <a:p>
            <a:pPr algn="ctr"/>
            <a:r>
              <a:rPr lang="en-US" sz="2400" b="1" dirty="0"/>
              <a:t>(extreme) inhomogeneous mixing</a:t>
            </a:r>
          </a:p>
        </p:txBody>
      </p:sp>
      <p:sp>
        <p:nvSpPr>
          <p:cNvPr id="7" name="Rectangle 6">
            <a:extLst>
              <a:ext uri="{FF2B5EF4-FFF2-40B4-BE49-F238E27FC236}">
                <a16:creationId xmlns:a16="http://schemas.microsoft.com/office/drawing/2014/main" id="{69CA7F43-5C9A-224E-8BA7-086729C29F55}"/>
              </a:ext>
            </a:extLst>
          </p:cNvPr>
          <p:cNvSpPr/>
          <p:nvPr/>
        </p:nvSpPr>
        <p:spPr>
          <a:xfrm>
            <a:off x="8377720" y="1823787"/>
            <a:ext cx="906610" cy="1852759"/>
          </a:xfrm>
          <a:prstGeom prst="rect">
            <a:avLst/>
          </a:prstGeom>
          <a:solidFill>
            <a:schemeClr val="bg1"/>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729AC5-A01F-5E4E-8BB5-BA7BEF177652}"/>
              </a:ext>
            </a:extLst>
          </p:cNvPr>
          <p:cNvSpPr/>
          <p:nvPr/>
        </p:nvSpPr>
        <p:spPr>
          <a:xfrm>
            <a:off x="7431571" y="1775016"/>
            <a:ext cx="1852759" cy="1852759"/>
          </a:xfrm>
          <a:prstGeom prst="rect">
            <a:avLst/>
          </a:prstGeom>
          <a:noFill/>
          <a:ln w="952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7DC70E2-B898-CB4E-A677-7F9592295712}"/>
              </a:ext>
            </a:extLst>
          </p:cNvPr>
          <p:cNvSpPr/>
          <p:nvPr/>
        </p:nvSpPr>
        <p:spPr>
          <a:xfrm>
            <a:off x="8532366" y="1988903"/>
            <a:ext cx="310890" cy="310890"/>
          </a:xfrm>
          <a:prstGeom prst="ellipse">
            <a:avLst/>
          </a:prstGeom>
          <a:solidFill>
            <a:srgbClr val="0432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FA3AB82-ACD8-734D-8F08-F8225F43A37D}"/>
              </a:ext>
            </a:extLst>
          </p:cNvPr>
          <p:cNvSpPr/>
          <p:nvPr/>
        </p:nvSpPr>
        <p:spPr>
          <a:xfrm>
            <a:off x="8794015" y="3141244"/>
            <a:ext cx="310890" cy="310890"/>
          </a:xfrm>
          <a:prstGeom prst="ellipse">
            <a:avLst/>
          </a:prstGeom>
          <a:solidFill>
            <a:srgbClr val="0432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9C99A55-D124-AD42-A734-A60918E61B63}"/>
              </a:ext>
            </a:extLst>
          </p:cNvPr>
          <p:cNvSpPr/>
          <p:nvPr/>
        </p:nvSpPr>
        <p:spPr>
          <a:xfrm>
            <a:off x="8447555" y="2594548"/>
            <a:ext cx="310890" cy="310890"/>
          </a:xfrm>
          <a:prstGeom prst="ellipse">
            <a:avLst/>
          </a:prstGeom>
          <a:solidFill>
            <a:srgbClr val="0432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C999DA2-235B-C74F-8350-44D804275172}"/>
              </a:ext>
            </a:extLst>
          </p:cNvPr>
          <p:cNvSpPr/>
          <p:nvPr/>
        </p:nvSpPr>
        <p:spPr>
          <a:xfrm>
            <a:off x="8811034" y="2371766"/>
            <a:ext cx="310890" cy="310890"/>
          </a:xfrm>
          <a:prstGeom prst="ellipse">
            <a:avLst/>
          </a:prstGeom>
          <a:solidFill>
            <a:srgbClr val="0432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1A4FE3-1724-C14C-A790-004B50C0CAF6}"/>
              </a:ext>
            </a:extLst>
          </p:cNvPr>
          <p:cNvSpPr/>
          <p:nvPr/>
        </p:nvSpPr>
        <p:spPr>
          <a:xfrm>
            <a:off x="7471109" y="4711810"/>
            <a:ext cx="1852759" cy="1852759"/>
          </a:xfrm>
          <a:prstGeom prst="rect">
            <a:avLst/>
          </a:prstGeom>
          <a:solidFill>
            <a:srgbClr val="00B0F0"/>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813EF9-2EE0-B148-B7F2-3B97A90CF3C0}"/>
              </a:ext>
            </a:extLst>
          </p:cNvPr>
          <p:cNvSpPr/>
          <p:nvPr/>
        </p:nvSpPr>
        <p:spPr>
          <a:xfrm>
            <a:off x="8397489" y="4711983"/>
            <a:ext cx="906610" cy="1852759"/>
          </a:xfrm>
          <a:prstGeom prst="rect">
            <a:avLst/>
          </a:prstGeom>
          <a:solidFill>
            <a:schemeClr val="bg1"/>
          </a:solidFill>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848D2EA6-4338-D443-AD52-73AD21147360}"/>
              </a:ext>
            </a:extLst>
          </p:cNvPr>
          <p:cNvSpPr/>
          <p:nvPr/>
        </p:nvSpPr>
        <p:spPr>
          <a:xfrm>
            <a:off x="7995775" y="4692852"/>
            <a:ext cx="1073182" cy="1797806"/>
          </a:xfrm>
          <a:custGeom>
            <a:avLst/>
            <a:gdLst>
              <a:gd name="connsiteX0" fmla="*/ 555980 w 1520785"/>
              <a:gd name="connsiteY0" fmla="*/ 198354 h 2039523"/>
              <a:gd name="connsiteX1" fmla="*/ 233251 w 1520785"/>
              <a:gd name="connsiteY1" fmla="*/ 825883 h 2039523"/>
              <a:gd name="connsiteX2" fmla="*/ 502192 w 1520785"/>
              <a:gd name="connsiteY2" fmla="*/ 610731 h 2039523"/>
              <a:gd name="connsiteX3" fmla="*/ 394616 w 1520785"/>
              <a:gd name="connsiteY3" fmla="*/ 1220331 h 2039523"/>
              <a:gd name="connsiteX4" fmla="*/ 169 w 1520785"/>
              <a:gd name="connsiteY4" fmla="*/ 1023107 h 2039523"/>
              <a:gd name="connsiteX5" fmla="*/ 340828 w 1520785"/>
              <a:gd name="connsiteY5" fmla="*/ 1489272 h 2039523"/>
              <a:gd name="connsiteX6" fmla="*/ 538051 w 1520785"/>
              <a:gd name="connsiteY6" fmla="*/ 1399625 h 2039523"/>
              <a:gd name="connsiteX7" fmla="*/ 322898 w 1520785"/>
              <a:gd name="connsiteY7" fmla="*/ 1776142 h 2039523"/>
              <a:gd name="connsiteX8" fmla="*/ 143604 w 1520785"/>
              <a:gd name="connsiteY8" fmla="*/ 1740283 h 2039523"/>
              <a:gd name="connsiteX9" fmla="*/ 448404 w 1520785"/>
              <a:gd name="connsiteY9" fmla="*/ 2027154 h 2039523"/>
              <a:gd name="connsiteX10" fmla="*/ 1434522 w 1520785"/>
              <a:gd name="connsiteY10" fmla="*/ 1991295 h 2039523"/>
              <a:gd name="connsiteX11" fmla="*/ 1470380 w 1520785"/>
              <a:gd name="connsiteY11" fmla="*/ 144566 h 2039523"/>
              <a:gd name="connsiteX12" fmla="*/ 555980 w 1520785"/>
              <a:gd name="connsiteY12" fmla="*/ 198354 h 2039523"/>
              <a:gd name="connsiteX0" fmla="*/ 555980 w 1520785"/>
              <a:gd name="connsiteY0" fmla="*/ 53788 h 1894957"/>
              <a:gd name="connsiteX1" fmla="*/ 233251 w 1520785"/>
              <a:gd name="connsiteY1" fmla="*/ 681317 h 1894957"/>
              <a:gd name="connsiteX2" fmla="*/ 502192 w 1520785"/>
              <a:gd name="connsiteY2" fmla="*/ 466165 h 1894957"/>
              <a:gd name="connsiteX3" fmla="*/ 394616 w 1520785"/>
              <a:gd name="connsiteY3" fmla="*/ 1075765 h 1894957"/>
              <a:gd name="connsiteX4" fmla="*/ 169 w 1520785"/>
              <a:gd name="connsiteY4" fmla="*/ 878541 h 1894957"/>
              <a:gd name="connsiteX5" fmla="*/ 340828 w 1520785"/>
              <a:gd name="connsiteY5" fmla="*/ 1344706 h 1894957"/>
              <a:gd name="connsiteX6" fmla="*/ 538051 w 1520785"/>
              <a:gd name="connsiteY6" fmla="*/ 1255059 h 1894957"/>
              <a:gd name="connsiteX7" fmla="*/ 322898 w 1520785"/>
              <a:gd name="connsiteY7" fmla="*/ 1631576 h 1894957"/>
              <a:gd name="connsiteX8" fmla="*/ 143604 w 1520785"/>
              <a:gd name="connsiteY8" fmla="*/ 1595717 h 1894957"/>
              <a:gd name="connsiteX9" fmla="*/ 448404 w 1520785"/>
              <a:gd name="connsiteY9" fmla="*/ 1882588 h 1894957"/>
              <a:gd name="connsiteX10" fmla="*/ 1434522 w 1520785"/>
              <a:gd name="connsiteY10" fmla="*/ 1846729 h 1894957"/>
              <a:gd name="connsiteX11" fmla="*/ 1470380 w 1520785"/>
              <a:gd name="connsiteY11" fmla="*/ 0 h 1894957"/>
              <a:gd name="connsiteX12" fmla="*/ 555980 w 1520785"/>
              <a:gd name="connsiteY12" fmla="*/ 53788 h 1894957"/>
              <a:gd name="connsiteX0" fmla="*/ 555980 w 1470706"/>
              <a:gd name="connsiteY0" fmla="*/ 53788 h 1894957"/>
              <a:gd name="connsiteX1" fmla="*/ 233251 w 1470706"/>
              <a:gd name="connsiteY1" fmla="*/ 681317 h 1894957"/>
              <a:gd name="connsiteX2" fmla="*/ 502192 w 1470706"/>
              <a:gd name="connsiteY2" fmla="*/ 466165 h 1894957"/>
              <a:gd name="connsiteX3" fmla="*/ 394616 w 1470706"/>
              <a:gd name="connsiteY3" fmla="*/ 1075765 h 1894957"/>
              <a:gd name="connsiteX4" fmla="*/ 169 w 1470706"/>
              <a:gd name="connsiteY4" fmla="*/ 878541 h 1894957"/>
              <a:gd name="connsiteX5" fmla="*/ 340828 w 1470706"/>
              <a:gd name="connsiteY5" fmla="*/ 1344706 h 1894957"/>
              <a:gd name="connsiteX6" fmla="*/ 538051 w 1470706"/>
              <a:gd name="connsiteY6" fmla="*/ 1255059 h 1894957"/>
              <a:gd name="connsiteX7" fmla="*/ 322898 w 1470706"/>
              <a:gd name="connsiteY7" fmla="*/ 1631576 h 1894957"/>
              <a:gd name="connsiteX8" fmla="*/ 143604 w 1470706"/>
              <a:gd name="connsiteY8" fmla="*/ 1595717 h 1894957"/>
              <a:gd name="connsiteX9" fmla="*/ 448404 w 1470706"/>
              <a:gd name="connsiteY9" fmla="*/ 1882588 h 1894957"/>
              <a:gd name="connsiteX10" fmla="*/ 1434522 w 1470706"/>
              <a:gd name="connsiteY10" fmla="*/ 1846729 h 1894957"/>
              <a:gd name="connsiteX11" fmla="*/ 1470380 w 1470706"/>
              <a:gd name="connsiteY11" fmla="*/ 0 h 1894957"/>
              <a:gd name="connsiteX12" fmla="*/ 555980 w 1470706"/>
              <a:gd name="connsiteY12" fmla="*/ 53788 h 1894957"/>
              <a:gd name="connsiteX0" fmla="*/ 555980 w 1434861"/>
              <a:gd name="connsiteY0" fmla="*/ 40154 h 1881323"/>
              <a:gd name="connsiteX1" fmla="*/ 233251 w 1434861"/>
              <a:gd name="connsiteY1" fmla="*/ 667683 h 1881323"/>
              <a:gd name="connsiteX2" fmla="*/ 502192 w 1434861"/>
              <a:gd name="connsiteY2" fmla="*/ 452531 h 1881323"/>
              <a:gd name="connsiteX3" fmla="*/ 394616 w 1434861"/>
              <a:gd name="connsiteY3" fmla="*/ 1062131 h 1881323"/>
              <a:gd name="connsiteX4" fmla="*/ 169 w 1434861"/>
              <a:gd name="connsiteY4" fmla="*/ 864907 h 1881323"/>
              <a:gd name="connsiteX5" fmla="*/ 340828 w 1434861"/>
              <a:gd name="connsiteY5" fmla="*/ 1331072 h 1881323"/>
              <a:gd name="connsiteX6" fmla="*/ 538051 w 1434861"/>
              <a:gd name="connsiteY6" fmla="*/ 1241425 h 1881323"/>
              <a:gd name="connsiteX7" fmla="*/ 322898 w 1434861"/>
              <a:gd name="connsiteY7" fmla="*/ 1617942 h 1881323"/>
              <a:gd name="connsiteX8" fmla="*/ 143604 w 1434861"/>
              <a:gd name="connsiteY8" fmla="*/ 1582083 h 1881323"/>
              <a:gd name="connsiteX9" fmla="*/ 448404 w 1434861"/>
              <a:gd name="connsiteY9" fmla="*/ 1868954 h 1881323"/>
              <a:gd name="connsiteX10" fmla="*/ 1434522 w 1434861"/>
              <a:gd name="connsiteY10" fmla="*/ 1833095 h 1881323"/>
              <a:gd name="connsiteX11" fmla="*/ 1434521 w 1434861"/>
              <a:gd name="connsiteY11" fmla="*/ 22225 h 1881323"/>
              <a:gd name="connsiteX12" fmla="*/ 555980 w 1434861"/>
              <a:gd name="connsiteY12" fmla="*/ 40154 h 1881323"/>
              <a:gd name="connsiteX0" fmla="*/ 555980 w 1434861"/>
              <a:gd name="connsiteY0" fmla="*/ 40154 h 1851689"/>
              <a:gd name="connsiteX1" fmla="*/ 233251 w 1434861"/>
              <a:gd name="connsiteY1" fmla="*/ 667683 h 1851689"/>
              <a:gd name="connsiteX2" fmla="*/ 502192 w 1434861"/>
              <a:gd name="connsiteY2" fmla="*/ 452531 h 1851689"/>
              <a:gd name="connsiteX3" fmla="*/ 394616 w 1434861"/>
              <a:gd name="connsiteY3" fmla="*/ 1062131 h 1851689"/>
              <a:gd name="connsiteX4" fmla="*/ 169 w 1434861"/>
              <a:gd name="connsiteY4" fmla="*/ 864907 h 1851689"/>
              <a:gd name="connsiteX5" fmla="*/ 340828 w 1434861"/>
              <a:gd name="connsiteY5" fmla="*/ 1331072 h 1851689"/>
              <a:gd name="connsiteX6" fmla="*/ 538051 w 1434861"/>
              <a:gd name="connsiteY6" fmla="*/ 1241425 h 1851689"/>
              <a:gd name="connsiteX7" fmla="*/ 322898 w 1434861"/>
              <a:gd name="connsiteY7" fmla="*/ 1617942 h 1851689"/>
              <a:gd name="connsiteX8" fmla="*/ 143604 w 1434861"/>
              <a:gd name="connsiteY8" fmla="*/ 1582083 h 1851689"/>
              <a:gd name="connsiteX9" fmla="*/ 448404 w 1434861"/>
              <a:gd name="connsiteY9" fmla="*/ 1833096 h 1851689"/>
              <a:gd name="connsiteX10" fmla="*/ 1434522 w 1434861"/>
              <a:gd name="connsiteY10" fmla="*/ 1833095 h 1851689"/>
              <a:gd name="connsiteX11" fmla="*/ 1434521 w 1434861"/>
              <a:gd name="connsiteY11" fmla="*/ 22225 h 1851689"/>
              <a:gd name="connsiteX12" fmla="*/ 555980 w 1434861"/>
              <a:gd name="connsiteY12" fmla="*/ 40154 h 1851689"/>
              <a:gd name="connsiteX0" fmla="*/ 555980 w 1434522"/>
              <a:gd name="connsiteY0" fmla="*/ 38242 h 1849777"/>
              <a:gd name="connsiteX1" fmla="*/ 233251 w 1434522"/>
              <a:gd name="connsiteY1" fmla="*/ 665771 h 1849777"/>
              <a:gd name="connsiteX2" fmla="*/ 502192 w 1434522"/>
              <a:gd name="connsiteY2" fmla="*/ 450619 h 1849777"/>
              <a:gd name="connsiteX3" fmla="*/ 394616 w 1434522"/>
              <a:gd name="connsiteY3" fmla="*/ 1060219 h 1849777"/>
              <a:gd name="connsiteX4" fmla="*/ 169 w 1434522"/>
              <a:gd name="connsiteY4" fmla="*/ 862995 h 1849777"/>
              <a:gd name="connsiteX5" fmla="*/ 340828 w 1434522"/>
              <a:gd name="connsiteY5" fmla="*/ 1329160 h 1849777"/>
              <a:gd name="connsiteX6" fmla="*/ 538051 w 1434522"/>
              <a:gd name="connsiteY6" fmla="*/ 1239513 h 1849777"/>
              <a:gd name="connsiteX7" fmla="*/ 322898 w 1434522"/>
              <a:gd name="connsiteY7" fmla="*/ 1616030 h 1849777"/>
              <a:gd name="connsiteX8" fmla="*/ 143604 w 1434522"/>
              <a:gd name="connsiteY8" fmla="*/ 1580171 h 1849777"/>
              <a:gd name="connsiteX9" fmla="*/ 448404 w 1434522"/>
              <a:gd name="connsiteY9" fmla="*/ 1831184 h 1849777"/>
              <a:gd name="connsiteX10" fmla="*/ 1434522 w 1434522"/>
              <a:gd name="connsiteY10" fmla="*/ 1831183 h 1849777"/>
              <a:gd name="connsiteX11" fmla="*/ 741640 w 1434522"/>
              <a:gd name="connsiteY11" fmla="*/ 27748 h 1849777"/>
              <a:gd name="connsiteX12" fmla="*/ 555980 w 1434522"/>
              <a:gd name="connsiteY12" fmla="*/ 38242 h 1849777"/>
              <a:gd name="connsiteX0" fmla="*/ 555980 w 743454"/>
              <a:gd name="connsiteY0" fmla="*/ 38242 h 1845508"/>
              <a:gd name="connsiteX1" fmla="*/ 233251 w 743454"/>
              <a:gd name="connsiteY1" fmla="*/ 665771 h 1845508"/>
              <a:gd name="connsiteX2" fmla="*/ 502192 w 743454"/>
              <a:gd name="connsiteY2" fmla="*/ 450619 h 1845508"/>
              <a:gd name="connsiteX3" fmla="*/ 394616 w 743454"/>
              <a:gd name="connsiteY3" fmla="*/ 1060219 h 1845508"/>
              <a:gd name="connsiteX4" fmla="*/ 169 w 743454"/>
              <a:gd name="connsiteY4" fmla="*/ 862995 h 1845508"/>
              <a:gd name="connsiteX5" fmla="*/ 340828 w 743454"/>
              <a:gd name="connsiteY5" fmla="*/ 1329160 h 1845508"/>
              <a:gd name="connsiteX6" fmla="*/ 538051 w 743454"/>
              <a:gd name="connsiteY6" fmla="*/ 1239513 h 1845508"/>
              <a:gd name="connsiteX7" fmla="*/ 322898 w 743454"/>
              <a:gd name="connsiteY7" fmla="*/ 1616030 h 1845508"/>
              <a:gd name="connsiteX8" fmla="*/ 143604 w 743454"/>
              <a:gd name="connsiteY8" fmla="*/ 1580171 h 1845508"/>
              <a:gd name="connsiteX9" fmla="*/ 448404 w 743454"/>
              <a:gd name="connsiteY9" fmla="*/ 1831184 h 1845508"/>
              <a:gd name="connsiteX10" fmla="*/ 639244 w 743454"/>
              <a:gd name="connsiteY10" fmla="*/ 1816315 h 1845508"/>
              <a:gd name="connsiteX11" fmla="*/ 741640 w 743454"/>
              <a:gd name="connsiteY11" fmla="*/ 27748 h 1845508"/>
              <a:gd name="connsiteX12" fmla="*/ 555980 w 743454"/>
              <a:gd name="connsiteY12" fmla="*/ 38242 h 1845508"/>
              <a:gd name="connsiteX0" fmla="*/ 555980 w 743454"/>
              <a:gd name="connsiteY0" fmla="*/ 38242 h 1845508"/>
              <a:gd name="connsiteX1" fmla="*/ 233251 w 743454"/>
              <a:gd name="connsiteY1" fmla="*/ 665771 h 1845508"/>
              <a:gd name="connsiteX2" fmla="*/ 502192 w 743454"/>
              <a:gd name="connsiteY2" fmla="*/ 450619 h 1845508"/>
              <a:gd name="connsiteX3" fmla="*/ 394616 w 743454"/>
              <a:gd name="connsiteY3" fmla="*/ 1060219 h 1845508"/>
              <a:gd name="connsiteX4" fmla="*/ 169 w 743454"/>
              <a:gd name="connsiteY4" fmla="*/ 862995 h 1845508"/>
              <a:gd name="connsiteX5" fmla="*/ 340828 w 743454"/>
              <a:gd name="connsiteY5" fmla="*/ 1329160 h 1845508"/>
              <a:gd name="connsiteX6" fmla="*/ 538051 w 743454"/>
              <a:gd name="connsiteY6" fmla="*/ 1239513 h 1845508"/>
              <a:gd name="connsiteX7" fmla="*/ 322898 w 743454"/>
              <a:gd name="connsiteY7" fmla="*/ 1616030 h 1845508"/>
              <a:gd name="connsiteX8" fmla="*/ 143604 w 743454"/>
              <a:gd name="connsiteY8" fmla="*/ 1580171 h 1845508"/>
              <a:gd name="connsiteX9" fmla="*/ 448404 w 743454"/>
              <a:gd name="connsiteY9" fmla="*/ 1831184 h 1845508"/>
              <a:gd name="connsiteX10" fmla="*/ 639244 w 743454"/>
              <a:gd name="connsiteY10" fmla="*/ 1816315 h 1845508"/>
              <a:gd name="connsiteX11" fmla="*/ 741640 w 743454"/>
              <a:gd name="connsiteY11" fmla="*/ 27748 h 1845508"/>
              <a:gd name="connsiteX12" fmla="*/ 555980 w 743454"/>
              <a:gd name="connsiteY12" fmla="*/ 38242 h 1845508"/>
              <a:gd name="connsiteX0" fmla="*/ 555980 w 667502"/>
              <a:gd name="connsiteY0" fmla="*/ 35573 h 1842839"/>
              <a:gd name="connsiteX1" fmla="*/ 233251 w 667502"/>
              <a:gd name="connsiteY1" fmla="*/ 663102 h 1842839"/>
              <a:gd name="connsiteX2" fmla="*/ 502192 w 667502"/>
              <a:gd name="connsiteY2" fmla="*/ 447950 h 1842839"/>
              <a:gd name="connsiteX3" fmla="*/ 394616 w 667502"/>
              <a:gd name="connsiteY3" fmla="*/ 1057550 h 1842839"/>
              <a:gd name="connsiteX4" fmla="*/ 169 w 667502"/>
              <a:gd name="connsiteY4" fmla="*/ 860326 h 1842839"/>
              <a:gd name="connsiteX5" fmla="*/ 340828 w 667502"/>
              <a:gd name="connsiteY5" fmla="*/ 1326491 h 1842839"/>
              <a:gd name="connsiteX6" fmla="*/ 538051 w 667502"/>
              <a:gd name="connsiteY6" fmla="*/ 1236844 h 1842839"/>
              <a:gd name="connsiteX7" fmla="*/ 322898 w 667502"/>
              <a:gd name="connsiteY7" fmla="*/ 1613361 h 1842839"/>
              <a:gd name="connsiteX8" fmla="*/ 143604 w 667502"/>
              <a:gd name="connsiteY8" fmla="*/ 1577502 h 1842839"/>
              <a:gd name="connsiteX9" fmla="*/ 448404 w 667502"/>
              <a:gd name="connsiteY9" fmla="*/ 1828515 h 1842839"/>
              <a:gd name="connsiteX10" fmla="*/ 639244 w 667502"/>
              <a:gd name="connsiteY10" fmla="*/ 1813646 h 1842839"/>
              <a:gd name="connsiteX11" fmla="*/ 664047 w 667502"/>
              <a:gd name="connsiteY11" fmla="*/ 36230 h 1842839"/>
              <a:gd name="connsiteX12" fmla="*/ 555980 w 667502"/>
              <a:gd name="connsiteY12" fmla="*/ 35573 h 1842839"/>
              <a:gd name="connsiteX0" fmla="*/ 555980 w 664047"/>
              <a:gd name="connsiteY0" fmla="*/ 45392 h 1852658"/>
              <a:gd name="connsiteX1" fmla="*/ 233251 w 664047"/>
              <a:gd name="connsiteY1" fmla="*/ 672921 h 1852658"/>
              <a:gd name="connsiteX2" fmla="*/ 502192 w 664047"/>
              <a:gd name="connsiteY2" fmla="*/ 457769 h 1852658"/>
              <a:gd name="connsiteX3" fmla="*/ 394616 w 664047"/>
              <a:gd name="connsiteY3" fmla="*/ 1067369 h 1852658"/>
              <a:gd name="connsiteX4" fmla="*/ 169 w 664047"/>
              <a:gd name="connsiteY4" fmla="*/ 870145 h 1852658"/>
              <a:gd name="connsiteX5" fmla="*/ 340828 w 664047"/>
              <a:gd name="connsiteY5" fmla="*/ 1336310 h 1852658"/>
              <a:gd name="connsiteX6" fmla="*/ 538051 w 664047"/>
              <a:gd name="connsiteY6" fmla="*/ 1246663 h 1852658"/>
              <a:gd name="connsiteX7" fmla="*/ 322898 w 664047"/>
              <a:gd name="connsiteY7" fmla="*/ 1623180 h 1852658"/>
              <a:gd name="connsiteX8" fmla="*/ 143604 w 664047"/>
              <a:gd name="connsiteY8" fmla="*/ 1587321 h 1852658"/>
              <a:gd name="connsiteX9" fmla="*/ 448404 w 664047"/>
              <a:gd name="connsiteY9" fmla="*/ 1838334 h 1852658"/>
              <a:gd name="connsiteX10" fmla="*/ 639244 w 664047"/>
              <a:gd name="connsiteY10" fmla="*/ 1823465 h 1852658"/>
              <a:gd name="connsiteX11" fmla="*/ 664047 w 664047"/>
              <a:gd name="connsiteY11" fmla="*/ 46049 h 1852658"/>
              <a:gd name="connsiteX12" fmla="*/ 555980 w 664047"/>
              <a:gd name="connsiteY12" fmla="*/ 45392 h 1852658"/>
              <a:gd name="connsiteX0" fmla="*/ 555980 w 664047"/>
              <a:gd name="connsiteY0" fmla="*/ 23 h 1807289"/>
              <a:gd name="connsiteX1" fmla="*/ 233251 w 664047"/>
              <a:gd name="connsiteY1" fmla="*/ 627552 h 1807289"/>
              <a:gd name="connsiteX2" fmla="*/ 502192 w 664047"/>
              <a:gd name="connsiteY2" fmla="*/ 412400 h 1807289"/>
              <a:gd name="connsiteX3" fmla="*/ 394616 w 664047"/>
              <a:gd name="connsiteY3" fmla="*/ 1022000 h 1807289"/>
              <a:gd name="connsiteX4" fmla="*/ 169 w 664047"/>
              <a:gd name="connsiteY4" fmla="*/ 824776 h 1807289"/>
              <a:gd name="connsiteX5" fmla="*/ 340828 w 664047"/>
              <a:gd name="connsiteY5" fmla="*/ 1290941 h 1807289"/>
              <a:gd name="connsiteX6" fmla="*/ 538051 w 664047"/>
              <a:gd name="connsiteY6" fmla="*/ 1201294 h 1807289"/>
              <a:gd name="connsiteX7" fmla="*/ 322898 w 664047"/>
              <a:gd name="connsiteY7" fmla="*/ 1577811 h 1807289"/>
              <a:gd name="connsiteX8" fmla="*/ 143604 w 664047"/>
              <a:gd name="connsiteY8" fmla="*/ 1541952 h 1807289"/>
              <a:gd name="connsiteX9" fmla="*/ 448404 w 664047"/>
              <a:gd name="connsiteY9" fmla="*/ 1792965 h 1807289"/>
              <a:gd name="connsiteX10" fmla="*/ 639244 w 664047"/>
              <a:gd name="connsiteY10" fmla="*/ 1778096 h 1807289"/>
              <a:gd name="connsiteX11" fmla="*/ 664047 w 664047"/>
              <a:gd name="connsiteY11" fmla="*/ 680 h 1807289"/>
              <a:gd name="connsiteX12" fmla="*/ 555980 w 664047"/>
              <a:gd name="connsiteY12" fmla="*/ 23 h 1807289"/>
              <a:gd name="connsiteX0" fmla="*/ 555980 w 664047"/>
              <a:gd name="connsiteY0" fmla="*/ 23 h 1807289"/>
              <a:gd name="connsiteX1" fmla="*/ 233251 w 664047"/>
              <a:gd name="connsiteY1" fmla="*/ 627552 h 1807289"/>
              <a:gd name="connsiteX2" fmla="*/ 502192 w 664047"/>
              <a:gd name="connsiteY2" fmla="*/ 412400 h 1807289"/>
              <a:gd name="connsiteX3" fmla="*/ 394616 w 664047"/>
              <a:gd name="connsiteY3" fmla="*/ 1022000 h 1807289"/>
              <a:gd name="connsiteX4" fmla="*/ 169 w 664047"/>
              <a:gd name="connsiteY4" fmla="*/ 824776 h 1807289"/>
              <a:gd name="connsiteX5" fmla="*/ 340828 w 664047"/>
              <a:gd name="connsiteY5" fmla="*/ 1290941 h 1807289"/>
              <a:gd name="connsiteX6" fmla="*/ 538051 w 664047"/>
              <a:gd name="connsiteY6" fmla="*/ 1201294 h 1807289"/>
              <a:gd name="connsiteX7" fmla="*/ 322898 w 664047"/>
              <a:gd name="connsiteY7" fmla="*/ 1577811 h 1807289"/>
              <a:gd name="connsiteX8" fmla="*/ 143604 w 664047"/>
              <a:gd name="connsiteY8" fmla="*/ 1541952 h 1807289"/>
              <a:gd name="connsiteX9" fmla="*/ 448404 w 664047"/>
              <a:gd name="connsiteY9" fmla="*/ 1792965 h 1807289"/>
              <a:gd name="connsiteX10" fmla="*/ 639244 w 664047"/>
              <a:gd name="connsiteY10" fmla="*/ 1778096 h 1807289"/>
              <a:gd name="connsiteX11" fmla="*/ 664047 w 664047"/>
              <a:gd name="connsiteY11" fmla="*/ 680 h 1807289"/>
              <a:gd name="connsiteX12" fmla="*/ 555980 w 664047"/>
              <a:gd name="connsiteY12" fmla="*/ 23 h 1807289"/>
              <a:gd name="connsiteX0" fmla="*/ 555980 w 664047"/>
              <a:gd name="connsiteY0" fmla="*/ 23 h 1795204"/>
              <a:gd name="connsiteX1" fmla="*/ 233251 w 664047"/>
              <a:gd name="connsiteY1" fmla="*/ 627552 h 1795204"/>
              <a:gd name="connsiteX2" fmla="*/ 502192 w 664047"/>
              <a:gd name="connsiteY2" fmla="*/ 412400 h 1795204"/>
              <a:gd name="connsiteX3" fmla="*/ 394616 w 664047"/>
              <a:gd name="connsiteY3" fmla="*/ 1022000 h 1795204"/>
              <a:gd name="connsiteX4" fmla="*/ 169 w 664047"/>
              <a:gd name="connsiteY4" fmla="*/ 824776 h 1795204"/>
              <a:gd name="connsiteX5" fmla="*/ 340828 w 664047"/>
              <a:gd name="connsiteY5" fmla="*/ 1290941 h 1795204"/>
              <a:gd name="connsiteX6" fmla="*/ 538051 w 664047"/>
              <a:gd name="connsiteY6" fmla="*/ 1201294 h 1795204"/>
              <a:gd name="connsiteX7" fmla="*/ 322898 w 664047"/>
              <a:gd name="connsiteY7" fmla="*/ 1577811 h 1795204"/>
              <a:gd name="connsiteX8" fmla="*/ 143604 w 664047"/>
              <a:gd name="connsiteY8" fmla="*/ 1541952 h 1795204"/>
              <a:gd name="connsiteX9" fmla="*/ 448404 w 664047"/>
              <a:gd name="connsiteY9" fmla="*/ 1792965 h 1795204"/>
              <a:gd name="connsiteX10" fmla="*/ 639244 w 664047"/>
              <a:gd name="connsiteY10" fmla="*/ 1778096 h 1795204"/>
              <a:gd name="connsiteX11" fmla="*/ 664047 w 664047"/>
              <a:gd name="connsiteY11" fmla="*/ 680 h 1795204"/>
              <a:gd name="connsiteX12" fmla="*/ 555980 w 664047"/>
              <a:gd name="connsiteY12" fmla="*/ 23 h 1795204"/>
              <a:gd name="connsiteX0" fmla="*/ 555980 w 664047"/>
              <a:gd name="connsiteY0" fmla="*/ 23 h 1779888"/>
              <a:gd name="connsiteX1" fmla="*/ 233251 w 664047"/>
              <a:gd name="connsiteY1" fmla="*/ 627552 h 1779888"/>
              <a:gd name="connsiteX2" fmla="*/ 502192 w 664047"/>
              <a:gd name="connsiteY2" fmla="*/ 412400 h 1779888"/>
              <a:gd name="connsiteX3" fmla="*/ 394616 w 664047"/>
              <a:gd name="connsiteY3" fmla="*/ 1022000 h 1779888"/>
              <a:gd name="connsiteX4" fmla="*/ 169 w 664047"/>
              <a:gd name="connsiteY4" fmla="*/ 824776 h 1779888"/>
              <a:gd name="connsiteX5" fmla="*/ 340828 w 664047"/>
              <a:gd name="connsiteY5" fmla="*/ 1290941 h 1779888"/>
              <a:gd name="connsiteX6" fmla="*/ 538051 w 664047"/>
              <a:gd name="connsiteY6" fmla="*/ 1201294 h 1779888"/>
              <a:gd name="connsiteX7" fmla="*/ 322898 w 664047"/>
              <a:gd name="connsiteY7" fmla="*/ 1577811 h 1779888"/>
              <a:gd name="connsiteX8" fmla="*/ 143604 w 664047"/>
              <a:gd name="connsiteY8" fmla="*/ 1541952 h 1779888"/>
              <a:gd name="connsiteX9" fmla="*/ 439275 w 664047"/>
              <a:gd name="connsiteY9" fmla="*/ 1774380 h 1779888"/>
              <a:gd name="connsiteX10" fmla="*/ 639244 w 664047"/>
              <a:gd name="connsiteY10" fmla="*/ 1778096 h 1779888"/>
              <a:gd name="connsiteX11" fmla="*/ 664047 w 664047"/>
              <a:gd name="connsiteY11" fmla="*/ 680 h 1779888"/>
              <a:gd name="connsiteX12" fmla="*/ 555980 w 664047"/>
              <a:gd name="connsiteY12" fmla="*/ 23 h 1779888"/>
              <a:gd name="connsiteX0" fmla="*/ 555980 w 669682"/>
              <a:gd name="connsiteY0" fmla="*/ 131587 h 1914342"/>
              <a:gd name="connsiteX1" fmla="*/ 233251 w 669682"/>
              <a:gd name="connsiteY1" fmla="*/ 759116 h 1914342"/>
              <a:gd name="connsiteX2" fmla="*/ 502192 w 669682"/>
              <a:gd name="connsiteY2" fmla="*/ 543964 h 1914342"/>
              <a:gd name="connsiteX3" fmla="*/ 394616 w 669682"/>
              <a:gd name="connsiteY3" fmla="*/ 1153564 h 1914342"/>
              <a:gd name="connsiteX4" fmla="*/ 169 w 669682"/>
              <a:gd name="connsiteY4" fmla="*/ 956340 h 1914342"/>
              <a:gd name="connsiteX5" fmla="*/ 340828 w 669682"/>
              <a:gd name="connsiteY5" fmla="*/ 1422505 h 1914342"/>
              <a:gd name="connsiteX6" fmla="*/ 538051 w 669682"/>
              <a:gd name="connsiteY6" fmla="*/ 1332858 h 1914342"/>
              <a:gd name="connsiteX7" fmla="*/ 322898 w 669682"/>
              <a:gd name="connsiteY7" fmla="*/ 1709375 h 1914342"/>
              <a:gd name="connsiteX8" fmla="*/ 143604 w 669682"/>
              <a:gd name="connsiteY8" fmla="*/ 1673516 h 1914342"/>
              <a:gd name="connsiteX9" fmla="*/ 439275 w 669682"/>
              <a:gd name="connsiteY9" fmla="*/ 1905944 h 1914342"/>
              <a:gd name="connsiteX10" fmla="*/ 660886 w 669682"/>
              <a:gd name="connsiteY10" fmla="*/ 1913377 h 1914342"/>
              <a:gd name="connsiteX11" fmla="*/ 664047 w 669682"/>
              <a:gd name="connsiteY11" fmla="*/ 132244 h 1914342"/>
              <a:gd name="connsiteX12" fmla="*/ 555980 w 669682"/>
              <a:gd name="connsiteY12" fmla="*/ 131587 h 1914342"/>
              <a:gd name="connsiteX0" fmla="*/ 555980 w 1158689"/>
              <a:gd name="connsiteY0" fmla="*/ 74189 h 1856998"/>
              <a:gd name="connsiteX1" fmla="*/ 233251 w 1158689"/>
              <a:gd name="connsiteY1" fmla="*/ 701718 h 1856998"/>
              <a:gd name="connsiteX2" fmla="*/ 502192 w 1158689"/>
              <a:gd name="connsiteY2" fmla="*/ 486566 h 1856998"/>
              <a:gd name="connsiteX3" fmla="*/ 394616 w 1158689"/>
              <a:gd name="connsiteY3" fmla="*/ 1096166 h 1856998"/>
              <a:gd name="connsiteX4" fmla="*/ 169 w 1158689"/>
              <a:gd name="connsiteY4" fmla="*/ 898942 h 1856998"/>
              <a:gd name="connsiteX5" fmla="*/ 340828 w 1158689"/>
              <a:gd name="connsiteY5" fmla="*/ 1365107 h 1856998"/>
              <a:gd name="connsiteX6" fmla="*/ 538051 w 1158689"/>
              <a:gd name="connsiteY6" fmla="*/ 1275460 h 1856998"/>
              <a:gd name="connsiteX7" fmla="*/ 322898 w 1158689"/>
              <a:gd name="connsiteY7" fmla="*/ 1651977 h 1856998"/>
              <a:gd name="connsiteX8" fmla="*/ 143604 w 1158689"/>
              <a:gd name="connsiteY8" fmla="*/ 1616118 h 1856998"/>
              <a:gd name="connsiteX9" fmla="*/ 439275 w 1158689"/>
              <a:gd name="connsiteY9" fmla="*/ 1848546 h 1856998"/>
              <a:gd name="connsiteX10" fmla="*/ 660886 w 1158689"/>
              <a:gd name="connsiteY10" fmla="*/ 1855979 h 1856998"/>
              <a:gd name="connsiteX11" fmla="*/ 1158261 w 1158689"/>
              <a:gd name="connsiteY11" fmla="*/ 157973 h 1856998"/>
              <a:gd name="connsiteX12" fmla="*/ 555980 w 1158689"/>
              <a:gd name="connsiteY12" fmla="*/ 74189 h 1856998"/>
              <a:gd name="connsiteX0" fmla="*/ 555980 w 1210114"/>
              <a:gd name="connsiteY0" fmla="*/ 75176 h 1871833"/>
              <a:gd name="connsiteX1" fmla="*/ 233251 w 1210114"/>
              <a:gd name="connsiteY1" fmla="*/ 702705 h 1871833"/>
              <a:gd name="connsiteX2" fmla="*/ 502192 w 1210114"/>
              <a:gd name="connsiteY2" fmla="*/ 487553 h 1871833"/>
              <a:gd name="connsiteX3" fmla="*/ 394616 w 1210114"/>
              <a:gd name="connsiteY3" fmla="*/ 1097153 h 1871833"/>
              <a:gd name="connsiteX4" fmla="*/ 169 w 1210114"/>
              <a:gd name="connsiteY4" fmla="*/ 899929 h 1871833"/>
              <a:gd name="connsiteX5" fmla="*/ 340828 w 1210114"/>
              <a:gd name="connsiteY5" fmla="*/ 1366094 h 1871833"/>
              <a:gd name="connsiteX6" fmla="*/ 538051 w 1210114"/>
              <a:gd name="connsiteY6" fmla="*/ 1276447 h 1871833"/>
              <a:gd name="connsiteX7" fmla="*/ 322898 w 1210114"/>
              <a:gd name="connsiteY7" fmla="*/ 1652964 h 1871833"/>
              <a:gd name="connsiteX8" fmla="*/ 143604 w 1210114"/>
              <a:gd name="connsiteY8" fmla="*/ 1617105 h 1871833"/>
              <a:gd name="connsiteX9" fmla="*/ 439275 w 1210114"/>
              <a:gd name="connsiteY9" fmla="*/ 1849533 h 1871833"/>
              <a:gd name="connsiteX10" fmla="*/ 1184170 w 1210114"/>
              <a:gd name="connsiteY10" fmla="*/ 1870821 h 1871833"/>
              <a:gd name="connsiteX11" fmla="*/ 1158261 w 1210114"/>
              <a:gd name="connsiteY11" fmla="*/ 158960 h 1871833"/>
              <a:gd name="connsiteX12" fmla="*/ 555980 w 1210114"/>
              <a:gd name="connsiteY12" fmla="*/ 75176 h 1871833"/>
              <a:gd name="connsiteX0" fmla="*/ 555980 w 1210114"/>
              <a:gd name="connsiteY0" fmla="*/ 71120 h 1867777"/>
              <a:gd name="connsiteX1" fmla="*/ 233251 w 1210114"/>
              <a:gd name="connsiteY1" fmla="*/ 698649 h 1867777"/>
              <a:gd name="connsiteX2" fmla="*/ 502192 w 1210114"/>
              <a:gd name="connsiteY2" fmla="*/ 483497 h 1867777"/>
              <a:gd name="connsiteX3" fmla="*/ 394616 w 1210114"/>
              <a:gd name="connsiteY3" fmla="*/ 1093097 h 1867777"/>
              <a:gd name="connsiteX4" fmla="*/ 169 w 1210114"/>
              <a:gd name="connsiteY4" fmla="*/ 895873 h 1867777"/>
              <a:gd name="connsiteX5" fmla="*/ 340828 w 1210114"/>
              <a:gd name="connsiteY5" fmla="*/ 1362038 h 1867777"/>
              <a:gd name="connsiteX6" fmla="*/ 538051 w 1210114"/>
              <a:gd name="connsiteY6" fmla="*/ 1272391 h 1867777"/>
              <a:gd name="connsiteX7" fmla="*/ 322898 w 1210114"/>
              <a:gd name="connsiteY7" fmla="*/ 1648908 h 1867777"/>
              <a:gd name="connsiteX8" fmla="*/ 143604 w 1210114"/>
              <a:gd name="connsiteY8" fmla="*/ 1613049 h 1867777"/>
              <a:gd name="connsiteX9" fmla="*/ 439275 w 1210114"/>
              <a:gd name="connsiteY9" fmla="*/ 1845477 h 1867777"/>
              <a:gd name="connsiteX10" fmla="*/ 1184170 w 1210114"/>
              <a:gd name="connsiteY10" fmla="*/ 1866765 h 1867777"/>
              <a:gd name="connsiteX11" fmla="*/ 1158261 w 1210114"/>
              <a:gd name="connsiteY11" fmla="*/ 154904 h 1867777"/>
              <a:gd name="connsiteX12" fmla="*/ 555980 w 1210114"/>
              <a:gd name="connsiteY12" fmla="*/ 71120 h 1867777"/>
              <a:gd name="connsiteX0" fmla="*/ 555980 w 1184170"/>
              <a:gd name="connsiteY0" fmla="*/ 0 h 1796492"/>
              <a:gd name="connsiteX1" fmla="*/ 233251 w 1184170"/>
              <a:gd name="connsiteY1" fmla="*/ 627529 h 1796492"/>
              <a:gd name="connsiteX2" fmla="*/ 502192 w 1184170"/>
              <a:gd name="connsiteY2" fmla="*/ 412377 h 1796492"/>
              <a:gd name="connsiteX3" fmla="*/ 394616 w 1184170"/>
              <a:gd name="connsiteY3" fmla="*/ 1021977 h 1796492"/>
              <a:gd name="connsiteX4" fmla="*/ 169 w 1184170"/>
              <a:gd name="connsiteY4" fmla="*/ 824753 h 1796492"/>
              <a:gd name="connsiteX5" fmla="*/ 340828 w 1184170"/>
              <a:gd name="connsiteY5" fmla="*/ 1290918 h 1796492"/>
              <a:gd name="connsiteX6" fmla="*/ 538051 w 1184170"/>
              <a:gd name="connsiteY6" fmla="*/ 1201271 h 1796492"/>
              <a:gd name="connsiteX7" fmla="*/ 322898 w 1184170"/>
              <a:gd name="connsiteY7" fmla="*/ 1577788 h 1796492"/>
              <a:gd name="connsiteX8" fmla="*/ 143604 w 1184170"/>
              <a:gd name="connsiteY8" fmla="*/ 1541929 h 1796492"/>
              <a:gd name="connsiteX9" fmla="*/ 439275 w 1184170"/>
              <a:gd name="connsiteY9" fmla="*/ 1774357 h 1796492"/>
              <a:gd name="connsiteX10" fmla="*/ 1184170 w 1184170"/>
              <a:gd name="connsiteY10" fmla="*/ 1795645 h 1796492"/>
              <a:gd name="connsiteX11" fmla="*/ 1158261 w 1184170"/>
              <a:gd name="connsiteY11" fmla="*/ 83784 h 1796492"/>
              <a:gd name="connsiteX12" fmla="*/ 555980 w 1184170"/>
              <a:gd name="connsiteY12" fmla="*/ 0 h 1796492"/>
              <a:gd name="connsiteX0" fmla="*/ 555980 w 1184170"/>
              <a:gd name="connsiteY0" fmla="*/ 1352 h 1797806"/>
              <a:gd name="connsiteX1" fmla="*/ 233251 w 1184170"/>
              <a:gd name="connsiteY1" fmla="*/ 628881 h 1797806"/>
              <a:gd name="connsiteX2" fmla="*/ 502192 w 1184170"/>
              <a:gd name="connsiteY2" fmla="*/ 413729 h 1797806"/>
              <a:gd name="connsiteX3" fmla="*/ 394616 w 1184170"/>
              <a:gd name="connsiteY3" fmla="*/ 1023329 h 1797806"/>
              <a:gd name="connsiteX4" fmla="*/ 169 w 1184170"/>
              <a:gd name="connsiteY4" fmla="*/ 826105 h 1797806"/>
              <a:gd name="connsiteX5" fmla="*/ 340828 w 1184170"/>
              <a:gd name="connsiteY5" fmla="*/ 1292270 h 1797806"/>
              <a:gd name="connsiteX6" fmla="*/ 538051 w 1184170"/>
              <a:gd name="connsiteY6" fmla="*/ 1202623 h 1797806"/>
              <a:gd name="connsiteX7" fmla="*/ 322898 w 1184170"/>
              <a:gd name="connsiteY7" fmla="*/ 1579140 h 1797806"/>
              <a:gd name="connsiteX8" fmla="*/ 143604 w 1184170"/>
              <a:gd name="connsiteY8" fmla="*/ 1543281 h 1797806"/>
              <a:gd name="connsiteX9" fmla="*/ 439275 w 1184170"/>
              <a:gd name="connsiteY9" fmla="*/ 1775709 h 1797806"/>
              <a:gd name="connsiteX10" fmla="*/ 1184170 w 1184170"/>
              <a:gd name="connsiteY10" fmla="*/ 1796997 h 1797806"/>
              <a:gd name="connsiteX11" fmla="*/ 1158261 w 1184170"/>
              <a:gd name="connsiteY11" fmla="*/ 2009 h 1797806"/>
              <a:gd name="connsiteX12" fmla="*/ 555980 w 1184170"/>
              <a:gd name="connsiteY12" fmla="*/ 1352 h 1797806"/>
              <a:gd name="connsiteX0" fmla="*/ 557622 w 1185812"/>
              <a:gd name="connsiteY0" fmla="*/ 1352 h 1797806"/>
              <a:gd name="connsiteX1" fmla="*/ 234893 w 1185812"/>
              <a:gd name="connsiteY1" fmla="*/ 628881 h 1797806"/>
              <a:gd name="connsiteX2" fmla="*/ 503834 w 1185812"/>
              <a:gd name="connsiteY2" fmla="*/ 413729 h 1797806"/>
              <a:gd name="connsiteX3" fmla="*/ 527079 w 1185812"/>
              <a:gd name="connsiteY3" fmla="*/ 967911 h 1797806"/>
              <a:gd name="connsiteX4" fmla="*/ 1811 w 1185812"/>
              <a:gd name="connsiteY4" fmla="*/ 826105 h 1797806"/>
              <a:gd name="connsiteX5" fmla="*/ 342470 w 1185812"/>
              <a:gd name="connsiteY5" fmla="*/ 1292270 h 1797806"/>
              <a:gd name="connsiteX6" fmla="*/ 539693 w 1185812"/>
              <a:gd name="connsiteY6" fmla="*/ 1202623 h 1797806"/>
              <a:gd name="connsiteX7" fmla="*/ 324540 w 1185812"/>
              <a:gd name="connsiteY7" fmla="*/ 1579140 h 1797806"/>
              <a:gd name="connsiteX8" fmla="*/ 145246 w 1185812"/>
              <a:gd name="connsiteY8" fmla="*/ 1543281 h 1797806"/>
              <a:gd name="connsiteX9" fmla="*/ 440917 w 1185812"/>
              <a:gd name="connsiteY9" fmla="*/ 1775709 h 1797806"/>
              <a:gd name="connsiteX10" fmla="*/ 1185812 w 1185812"/>
              <a:gd name="connsiteY10" fmla="*/ 1796997 h 1797806"/>
              <a:gd name="connsiteX11" fmla="*/ 1159903 w 1185812"/>
              <a:gd name="connsiteY11" fmla="*/ 2009 h 1797806"/>
              <a:gd name="connsiteX12" fmla="*/ 557622 w 1185812"/>
              <a:gd name="connsiteY12" fmla="*/ 1352 h 1797806"/>
              <a:gd name="connsiteX0" fmla="*/ 557622 w 1185812"/>
              <a:gd name="connsiteY0" fmla="*/ 1352 h 1797806"/>
              <a:gd name="connsiteX1" fmla="*/ 234893 w 1185812"/>
              <a:gd name="connsiteY1" fmla="*/ 628881 h 1797806"/>
              <a:gd name="connsiteX2" fmla="*/ 503834 w 1185812"/>
              <a:gd name="connsiteY2" fmla="*/ 413729 h 1797806"/>
              <a:gd name="connsiteX3" fmla="*/ 527079 w 1185812"/>
              <a:gd name="connsiteY3" fmla="*/ 967911 h 1797806"/>
              <a:gd name="connsiteX4" fmla="*/ 1811 w 1185812"/>
              <a:gd name="connsiteY4" fmla="*/ 826105 h 1797806"/>
              <a:gd name="connsiteX5" fmla="*/ 342470 w 1185812"/>
              <a:gd name="connsiteY5" fmla="*/ 1292270 h 1797806"/>
              <a:gd name="connsiteX6" fmla="*/ 539693 w 1185812"/>
              <a:gd name="connsiteY6" fmla="*/ 1202623 h 1797806"/>
              <a:gd name="connsiteX7" fmla="*/ 324540 w 1185812"/>
              <a:gd name="connsiteY7" fmla="*/ 1579140 h 1797806"/>
              <a:gd name="connsiteX8" fmla="*/ 145246 w 1185812"/>
              <a:gd name="connsiteY8" fmla="*/ 1543281 h 1797806"/>
              <a:gd name="connsiteX9" fmla="*/ 440917 w 1185812"/>
              <a:gd name="connsiteY9" fmla="*/ 1775709 h 1797806"/>
              <a:gd name="connsiteX10" fmla="*/ 1185812 w 1185812"/>
              <a:gd name="connsiteY10" fmla="*/ 1796997 h 1797806"/>
              <a:gd name="connsiteX11" fmla="*/ 1159903 w 1185812"/>
              <a:gd name="connsiteY11" fmla="*/ 2009 h 1797806"/>
              <a:gd name="connsiteX12" fmla="*/ 557622 w 1185812"/>
              <a:gd name="connsiteY12" fmla="*/ 1352 h 1797806"/>
              <a:gd name="connsiteX0" fmla="*/ 557622 w 1185812"/>
              <a:gd name="connsiteY0" fmla="*/ 1352 h 1797806"/>
              <a:gd name="connsiteX1" fmla="*/ 234893 w 1185812"/>
              <a:gd name="connsiteY1" fmla="*/ 628881 h 1797806"/>
              <a:gd name="connsiteX2" fmla="*/ 576512 w 1185812"/>
              <a:gd name="connsiteY2" fmla="*/ 427584 h 1797806"/>
              <a:gd name="connsiteX3" fmla="*/ 527079 w 1185812"/>
              <a:gd name="connsiteY3" fmla="*/ 967911 h 1797806"/>
              <a:gd name="connsiteX4" fmla="*/ 1811 w 1185812"/>
              <a:gd name="connsiteY4" fmla="*/ 826105 h 1797806"/>
              <a:gd name="connsiteX5" fmla="*/ 342470 w 1185812"/>
              <a:gd name="connsiteY5" fmla="*/ 1292270 h 1797806"/>
              <a:gd name="connsiteX6" fmla="*/ 539693 w 1185812"/>
              <a:gd name="connsiteY6" fmla="*/ 1202623 h 1797806"/>
              <a:gd name="connsiteX7" fmla="*/ 324540 w 1185812"/>
              <a:gd name="connsiteY7" fmla="*/ 1579140 h 1797806"/>
              <a:gd name="connsiteX8" fmla="*/ 145246 w 1185812"/>
              <a:gd name="connsiteY8" fmla="*/ 1543281 h 1797806"/>
              <a:gd name="connsiteX9" fmla="*/ 440917 w 1185812"/>
              <a:gd name="connsiteY9" fmla="*/ 1775709 h 1797806"/>
              <a:gd name="connsiteX10" fmla="*/ 1185812 w 1185812"/>
              <a:gd name="connsiteY10" fmla="*/ 1796997 h 1797806"/>
              <a:gd name="connsiteX11" fmla="*/ 1159903 w 1185812"/>
              <a:gd name="connsiteY11" fmla="*/ 2009 h 1797806"/>
              <a:gd name="connsiteX12" fmla="*/ 557622 w 1185812"/>
              <a:gd name="connsiteY12" fmla="*/ 1352 h 1797806"/>
              <a:gd name="connsiteX0" fmla="*/ 557622 w 1185812"/>
              <a:gd name="connsiteY0" fmla="*/ 1352 h 1797806"/>
              <a:gd name="connsiteX1" fmla="*/ 234893 w 1185812"/>
              <a:gd name="connsiteY1" fmla="*/ 628881 h 1797806"/>
              <a:gd name="connsiteX2" fmla="*/ 576512 w 1185812"/>
              <a:gd name="connsiteY2" fmla="*/ 455293 h 1797806"/>
              <a:gd name="connsiteX3" fmla="*/ 527079 w 1185812"/>
              <a:gd name="connsiteY3" fmla="*/ 967911 h 1797806"/>
              <a:gd name="connsiteX4" fmla="*/ 1811 w 1185812"/>
              <a:gd name="connsiteY4" fmla="*/ 826105 h 1797806"/>
              <a:gd name="connsiteX5" fmla="*/ 342470 w 1185812"/>
              <a:gd name="connsiteY5" fmla="*/ 1292270 h 1797806"/>
              <a:gd name="connsiteX6" fmla="*/ 539693 w 1185812"/>
              <a:gd name="connsiteY6" fmla="*/ 1202623 h 1797806"/>
              <a:gd name="connsiteX7" fmla="*/ 324540 w 1185812"/>
              <a:gd name="connsiteY7" fmla="*/ 1579140 h 1797806"/>
              <a:gd name="connsiteX8" fmla="*/ 145246 w 1185812"/>
              <a:gd name="connsiteY8" fmla="*/ 1543281 h 1797806"/>
              <a:gd name="connsiteX9" fmla="*/ 440917 w 1185812"/>
              <a:gd name="connsiteY9" fmla="*/ 1775709 h 1797806"/>
              <a:gd name="connsiteX10" fmla="*/ 1185812 w 1185812"/>
              <a:gd name="connsiteY10" fmla="*/ 1796997 h 1797806"/>
              <a:gd name="connsiteX11" fmla="*/ 1159903 w 1185812"/>
              <a:gd name="connsiteY11" fmla="*/ 2009 h 1797806"/>
              <a:gd name="connsiteX12" fmla="*/ 557622 w 1185812"/>
              <a:gd name="connsiteY12" fmla="*/ 1352 h 1797806"/>
              <a:gd name="connsiteX0" fmla="*/ 557622 w 1185812"/>
              <a:gd name="connsiteY0" fmla="*/ 1352 h 1797806"/>
              <a:gd name="connsiteX1" fmla="*/ 234893 w 1185812"/>
              <a:gd name="connsiteY1" fmla="*/ 628881 h 1797806"/>
              <a:gd name="connsiteX2" fmla="*/ 576512 w 1185812"/>
              <a:gd name="connsiteY2" fmla="*/ 455293 h 1797806"/>
              <a:gd name="connsiteX3" fmla="*/ 527079 w 1185812"/>
              <a:gd name="connsiteY3" fmla="*/ 967911 h 1797806"/>
              <a:gd name="connsiteX4" fmla="*/ 1811 w 1185812"/>
              <a:gd name="connsiteY4" fmla="*/ 826105 h 1797806"/>
              <a:gd name="connsiteX5" fmla="*/ 342470 w 1185812"/>
              <a:gd name="connsiteY5" fmla="*/ 1292270 h 1797806"/>
              <a:gd name="connsiteX6" fmla="*/ 539693 w 1185812"/>
              <a:gd name="connsiteY6" fmla="*/ 1202623 h 1797806"/>
              <a:gd name="connsiteX7" fmla="*/ 324540 w 1185812"/>
              <a:gd name="connsiteY7" fmla="*/ 1579140 h 1797806"/>
              <a:gd name="connsiteX8" fmla="*/ 145246 w 1185812"/>
              <a:gd name="connsiteY8" fmla="*/ 1543281 h 1797806"/>
              <a:gd name="connsiteX9" fmla="*/ 440917 w 1185812"/>
              <a:gd name="connsiteY9" fmla="*/ 1775709 h 1797806"/>
              <a:gd name="connsiteX10" fmla="*/ 1185812 w 1185812"/>
              <a:gd name="connsiteY10" fmla="*/ 1796997 h 1797806"/>
              <a:gd name="connsiteX11" fmla="*/ 1159903 w 1185812"/>
              <a:gd name="connsiteY11" fmla="*/ 2009 h 1797806"/>
              <a:gd name="connsiteX12" fmla="*/ 557622 w 1185812"/>
              <a:gd name="connsiteY12" fmla="*/ 1352 h 1797806"/>
              <a:gd name="connsiteX0" fmla="*/ 562773 w 1190963"/>
              <a:gd name="connsiteY0" fmla="*/ 1352 h 1797806"/>
              <a:gd name="connsiteX1" fmla="*/ 240044 w 1190963"/>
              <a:gd name="connsiteY1" fmla="*/ 628881 h 1797806"/>
              <a:gd name="connsiteX2" fmla="*/ 581663 w 1190963"/>
              <a:gd name="connsiteY2" fmla="*/ 455293 h 1797806"/>
              <a:gd name="connsiteX3" fmla="*/ 532230 w 1190963"/>
              <a:gd name="connsiteY3" fmla="*/ 967911 h 1797806"/>
              <a:gd name="connsiteX4" fmla="*/ 6962 w 1190963"/>
              <a:gd name="connsiteY4" fmla="*/ 826105 h 1797806"/>
              <a:gd name="connsiteX5" fmla="*/ 216800 w 1190963"/>
              <a:gd name="connsiteY5" fmla="*/ 1167579 h 1797806"/>
              <a:gd name="connsiteX6" fmla="*/ 544844 w 1190963"/>
              <a:gd name="connsiteY6" fmla="*/ 1202623 h 1797806"/>
              <a:gd name="connsiteX7" fmla="*/ 329691 w 1190963"/>
              <a:gd name="connsiteY7" fmla="*/ 1579140 h 1797806"/>
              <a:gd name="connsiteX8" fmla="*/ 150397 w 1190963"/>
              <a:gd name="connsiteY8" fmla="*/ 1543281 h 1797806"/>
              <a:gd name="connsiteX9" fmla="*/ 446068 w 1190963"/>
              <a:gd name="connsiteY9" fmla="*/ 1775709 h 1797806"/>
              <a:gd name="connsiteX10" fmla="*/ 1190963 w 1190963"/>
              <a:gd name="connsiteY10" fmla="*/ 1796997 h 1797806"/>
              <a:gd name="connsiteX11" fmla="*/ 1165054 w 1190963"/>
              <a:gd name="connsiteY11" fmla="*/ 2009 h 1797806"/>
              <a:gd name="connsiteX12" fmla="*/ 562773 w 1190963"/>
              <a:gd name="connsiteY12" fmla="*/ 1352 h 1797806"/>
              <a:gd name="connsiteX0" fmla="*/ 565569 w 1193759"/>
              <a:gd name="connsiteY0" fmla="*/ 1352 h 1797806"/>
              <a:gd name="connsiteX1" fmla="*/ 242840 w 1193759"/>
              <a:gd name="connsiteY1" fmla="*/ 628881 h 1797806"/>
              <a:gd name="connsiteX2" fmla="*/ 584459 w 1193759"/>
              <a:gd name="connsiteY2" fmla="*/ 455293 h 1797806"/>
              <a:gd name="connsiteX3" fmla="*/ 535026 w 1193759"/>
              <a:gd name="connsiteY3" fmla="*/ 967911 h 1797806"/>
              <a:gd name="connsiteX4" fmla="*/ 9758 w 1193759"/>
              <a:gd name="connsiteY4" fmla="*/ 826105 h 1797806"/>
              <a:gd name="connsiteX5" fmla="*/ 219596 w 1193759"/>
              <a:gd name="connsiteY5" fmla="*/ 1167579 h 1797806"/>
              <a:gd name="connsiteX6" fmla="*/ 547640 w 1193759"/>
              <a:gd name="connsiteY6" fmla="*/ 1285751 h 1797806"/>
              <a:gd name="connsiteX7" fmla="*/ 332487 w 1193759"/>
              <a:gd name="connsiteY7" fmla="*/ 1579140 h 1797806"/>
              <a:gd name="connsiteX8" fmla="*/ 153193 w 1193759"/>
              <a:gd name="connsiteY8" fmla="*/ 1543281 h 1797806"/>
              <a:gd name="connsiteX9" fmla="*/ 448864 w 1193759"/>
              <a:gd name="connsiteY9" fmla="*/ 1775709 h 1797806"/>
              <a:gd name="connsiteX10" fmla="*/ 1193759 w 1193759"/>
              <a:gd name="connsiteY10" fmla="*/ 1796997 h 1797806"/>
              <a:gd name="connsiteX11" fmla="*/ 1167850 w 1193759"/>
              <a:gd name="connsiteY11" fmla="*/ 2009 h 1797806"/>
              <a:gd name="connsiteX12" fmla="*/ 565569 w 1193759"/>
              <a:gd name="connsiteY12" fmla="*/ 1352 h 1797806"/>
              <a:gd name="connsiteX0" fmla="*/ 565863 w 1194053"/>
              <a:gd name="connsiteY0" fmla="*/ 1352 h 1797806"/>
              <a:gd name="connsiteX1" fmla="*/ 243134 w 1194053"/>
              <a:gd name="connsiteY1" fmla="*/ 628881 h 1797806"/>
              <a:gd name="connsiteX2" fmla="*/ 584753 w 1194053"/>
              <a:gd name="connsiteY2" fmla="*/ 455293 h 1797806"/>
              <a:gd name="connsiteX3" fmla="*/ 535320 w 1194053"/>
              <a:gd name="connsiteY3" fmla="*/ 967911 h 1797806"/>
              <a:gd name="connsiteX4" fmla="*/ 10052 w 1194053"/>
              <a:gd name="connsiteY4" fmla="*/ 826105 h 1797806"/>
              <a:gd name="connsiteX5" fmla="*/ 219890 w 1194053"/>
              <a:gd name="connsiteY5" fmla="*/ 1167579 h 1797806"/>
              <a:gd name="connsiteX6" fmla="*/ 547934 w 1194053"/>
              <a:gd name="connsiteY6" fmla="*/ 1285751 h 1797806"/>
              <a:gd name="connsiteX7" fmla="*/ 332781 w 1194053"/>
              <a:gd name="connsiteY7" fmla="*/ 1579140 h 1797806"/>
              <a:gd name="connsiteX8" fmla="*/ 153487 w 1194053"/>
              <a:gd name="connsiteY8" fmla="*/ 1543281 h 1797806"/>
              <a:gd name="connsiteX9" fmla="*/ 449158 w 1194053"/>
              <a:gd name="connsiteY9" fmla="*/ 1775709 h 1797806"/>
              <a:gd name="connsiteX10" fmla="*/ 1194053 w 1194053"/>
              <a:gd name="connsiteY10" fmla="*/ 1796997 h 1797806"/>
              <a:gd name="connsiteX11" fmla="*/ 1168144 w 1194053"/>
              <a:gd name="connsiteY11" fmla="*/ 2009 h 1797806"/>
              <a:gd name="connsiteX12" fmla="*/ 565863 w 1194053"/>
              <a:gd name="connsiteY12" fmla="*/ 1352 h 1797806"/>
              <a:gd name="connsiteX0" fmla="*/ 570452 w 1198642"/>
              <a:gd name="connsiteY0" fmla="*/ 1352 h 1797806"/>
              <a:gd name="connsiteX1" fmla="*/ 247723 w 1198642"/>
              <a:gd name="connsiteY1" fmla="*/ 628881 h 1797806"/>
              <a:gd name="connsiteX2" fmla="*/ 589342 w 1198642"/>
              <a:gd name="connsiteY2" fmla="*/ 455293 h 1797806"/>
              <a:gd name="connsiteX3" fmla="*/ 539909 w 1198642"/>
              <a:gd name="connsiteY3" fmla="*/ 967911 h 1797806"/>
              <a:gd name="connsiteX4" fmla="*/ 14641 w 1198642"/>
              <a:gd name="connsiteY4" fmla="*/ 826105 h 1797806"/>
              <a:gd name="connsiteX5" fmla="*/ 224479 w 1198642"/>
              <a:gd name="connsiteY5" fmla="*/ 1167579 h 1797806"/>
              <a:gd name="connsiteX6" fmla="*/ 552523 w 1198642"/>
              <a:gd name="connsiteY6" fmla="*/ 1285751 h 1797806"/>
              <a:gd name="connsiteX7" fmla="*/ 337370 w 1198642"/>
              <a:gd name="connsiteY7" fmla="*/ 1579140 h 1797806"/>
              <a:gd name="connsiteX8" fmla="*/ 158076 w 1198642"/>
              <a:gd name="connsiteY8" fmla="*/ 1543281 h 1797806"/>
              <a:gd name="connsiteX9" fmla="*/ 453747 w 1198642"/>
              <a:gd name="connsiteY9" fmla="*/ 1775709 h 1797806"/>
              <a:gd name="connsiteX10" fmla="*/ 1198642 w 1198642"/>
              <a:gd name="connsiteY10" fmla="*/ 1796997 h 1797806"/>
              <a:gd name="connsiteX11" fmla="*/ 1172733 w 1198642"/>
              <a:gd name="connsiteY11" fmla="*/ 2009 h 1797806"/>
              <a:gd name="connsiteX12" fmla="*/ 570452 w 1198642"/>
              <a:gd name="connsiteY12" fmla="*/ 1352 h 1797806"/>
              <a:gd name="connsiteX0" fmla="*/ 568345 w 1196535"/>
              <a:gd name="connsiteY0" fmla="*/ 1352 h 1797806"/>
              <a:gd name="connsiteX1" fmla="*/ 245616 w 1196535"/>
              <a:gd name="connsiteY1" fmla="*/ 628881 h 1797806"/>
              <a:gd name="connsiteX2" fmla="*/ 587235 w 1196535"/>
              <a:gd name="connsiteY2" fmla="*/ 455293 h 1797806"/>
              <a:gd name="connsiteX3" fmla="*/ 537802 w 1196535"/>
              <a:gd name="connsiteY3" fmla="*/ 967911 h 1797806"/>
              <a:gd name="connsiteX4" fmla="*/ 12534 w 1196535"/>
              <a:gd name="connsiteY4" fmla="*/ 826105 h 1797806"/>
              <a:gd name="connsiteX5" fmla="*/ 236907 w 1196535"/>
              <a:gd name="connsiteY5" fmla="*/ 1098307 h 1797806"/>
              <a:gd name="connsiteX6" fmla="*/ 550416 w 1196535"/>
              <a:gd name="connsiteY6" fmla="*/ 1285751 h 1797806"/>
              <a:gd name="connsiteX7" fmla="*/ 335263 w 1196535"/>
              <a:gd name="connsiteY7" fmla="*/ 1579140 h 1797806"/>
              <a:gd name="connsiteX8" fmla="*/ 155969 w 1196535"/>
              <a:gd name="connsiteY8" fmla="*/ 1543281 h 1797806"/>
              <a:gd name="connsiteX9" fmla="*/ 451640 w 1196535"/>
              <a:gd name="connsiteY9" fmla="*/ 1775709 h 1797806"/>
              <a:gd name="connsiteX10" fmla="*/ 1196535 w 1196535"/>
              <a:gd name="connsiteY10" fmla="*/ 1796997 h 1797806"/>
              <a:gd name="connsiteX11" fmla="*/ 1170626 w 1196535"/>
              <a:gd name="connsiteY11" fmla="*/ 2009 h 1797806"/>
              <a:gd name="connsiteX12" fmla="*/ 568345 w 1196535"/>
              <a:gd name="connsiteY12" fmla="*/ 1352 h 1797806"/>
              <a:gd name="connsiteX0" fmla="*/ 508463 w 1136653"/>
              <a:gd name="connsiteY0" fmla="*/ 1352 h 1797806"/>
              <a:gd name="connsiteX1" fmla="*/ 185734 w 1136653"/>
              <a:gd name="connsiteY1" fmla="*/ 628881 h 1797806"/>
              <a:gd name="connsiteX2" fmla="*/ 527353 w 1136653"/>
              <a:gd name="connsiteY2" fmla="*/ 455293 h 1797806"/>
              <a:gd name="connsiteX3" fmla="*/ 477920 w 1136653"/>
              <a:gd name="connsiteY3" fmla="*/ 967911 h 1797806"/>
              <a:gd name="connsiteX4" fmla="*/ 10795 w 1136653"/>
              <a:gd name="connsiteY4" fmla="*/ 770687 h 1797806"/>
              <a:gd name="connsiteX5" fmla="*/ 177025 w 1136653"/>
              <a:gd name="connsiteY5" fmla="*/ 1098307 h 1797806"/>
              <a:gd name="connsiteX6" fmla="*/ 490534 w 1136653"/>
              <a:gd name="connsiteY6" fmla="*/ 1285751 h 1797806"/>
              <a:gd name="connsiteX7" fmla="*/ 275381 w 1136653"/>
              <a:gd name="connsiteY7" fmla="*/ 1579140 h 1797806"/>
              <a:gd name="connsiteX8" fmla="*/ 96087 w 1136653"/>
              <a:gd name="connsiteY8" fmla="*/ 1543281 h 1797806"/>
              <a:gd name="connsiteX9" fmla="*/ 391758 w 1136653"/>
              <a:gd name="connsiteY9" fmla="*/ 1775709 h 1797806"/>
              <a:gd name="connsiteX10" fmla="*/ 1136653 w 1136653"/>
              <a:gd name="connsiteY10" fmla="*/ 1796997 h 1797806"/>
              <a:gd name="connsiteX11" fmla="*/ 1110744 w 1136653"/>
              <a:gd name="connsiteY11" fmla="*/ 2009 h 1797806"/>
              <a:gd name="connsiteX12" fmla="*/ 508463 w 1136653"/>
              <a:gd name="connsiteY12" fmla="*/ 1352 h 1797806"/>
              <a:gd name="connsiteX0" fmla="*/ 508463 w 1136653"/>
              <a:gd name="connsiteY0" fmla="*/ 1352 h 1797806"/>
              <a:gd name="connsiteX1" fmla="*/ 185734 w 1136653"/>
              <a:gd name="connsiteY1" fmla="*/ 628881 h 1797806"/>
              <a:gd name="connsiteX2" fmla="*/ 527353 w 1136653"/>
              <a:gd name="connsiteY2" fmla="*/ 455293 h 1797806"/>
              <a:gd name="connsiteX3" fmla="*/ 477920 w 1136653"/>
              <a:gd name="connsiteY3" fmla="*/ 967911 h 1797806"/>
              <a:gd name="connsiteX4" fmla="*/ 10795 w 1136653"/>
              <a:gd name="connsiteY4" fmla="*/ 770687 h 1797806"/>
              <a:gd name="connsiteX5" fmla="*/ 177025 w 1136653"/>
              <a:gd name="connsiteY5" fmla="*/ 1098307 h 1797806"/>
              <a:gd name="connsiteX6" fmla="*/ 490534 w 1136653"/>
              <a:gd name="connsiteY6" fmla="*/ 1285751 h 1797806"/>
              <a:gd name="connsiteX7" fmla="*/ 275381 w 1136653"/>
              <a:gd name="connsiteY7" fmla="*/ 1579140 h 1797806"/>
              <a:gd name="connsiteX8" fmla="*/ 96087 w 1136653"/>
              <a:gd name="connsiteY8" fmla="*/ 1543281 h 1797806"/>
              <a:gd name="connsiteX9" fmla="*/ 391758 w 1136653"/>
              <a:gd name="connsiteY9" fmla="*/ 1775709 h 1797806"/>
              <a:gd name="connsiteX10" fmla="*/ 1136653 w 1136653"/>
              <a:gd name="connsiteY10" fmla="*/ 1796997 h 1797806"/>
              <a:gd name="connsiteX11" fmla="*/ 1110744 w 1136653"/>
              <a:gd name="connsiteY11" fmla="*/ 2009 h 1797806"/>
              <a:gd name="connsiteX12" fmla="*/ 508463 w 1136653"/>
              <a:gd name="connsiteY12" fmla="*/ 1352 h 1797806"/>
              <a:gd name="connsiteX0" fmla="*/ 508463 w 1136653"/>
              <a:gd name="connsiteY0" fmla="*/ 1352 h 1797806"/>
              <a:gd name="connsiteX1" fmla="*/ 185734 w 1136653"/>
              <a:gd name="connsiteY1" fmla="*/ 628881 h 1797806"/>
              <a:gd name="connsiteX2" fmla="*/ 527353 w 1136653"/>
              <a:gd name="connsiteY2" fmla="*/ 455293 h 1797806"/>
              <a:gd name="connsiteX3" fmla="*/ 477920 w 1136653"/>
              <a:gd name="connsiteY3" fmla="*/ 967911 h 1797806"/>
              <a:gd name="connsiteX4" fmla="*/ 10795 w 1136653"/>
              <a:gd name="connsiteY4" fmla="*/ 770687 h 1797806"/>
              <a:gd name="connsiteX5" fmla="*/ 177025 w 1136653"/>
              <a:gd name="connsiteY5" fmla="*/ 1098307 h 1797806"/>
              <a:gd name="connsiteX6" fmla="*/ 490534 w 1136653"/>
              <a:gd name="connsiteY6" fmla="*/ 1285751 h 1797806"/>
              <a:gd name="connsiteX7" fmla="*/ 275381 w 1136653"/>
              <a:gd name="connsiteY7" fmla="*/ 1579140 h 1797806"/>
              <a:gd name="connsiteX8" fmla="*/ 96087 w 1136653"/>
              <a:gd name="connsiteY8" fmla="*/ 1543281 h 1797806"/>
              <a:gd name="connsiteX9" fmla="*/ 391758 w 1136653"/>
              <a:gd name="connsiteY9" fmla="*/ 1775709 h 1797806"/>
              <a:gd name="connsiteX10" fmla="*/ 1136653 w 1136653"/>
              <a:gd name="connsiteY10" fmla="*/ 1796997 h 1797806"/>
              <a:gd name="connsiteX11" fmla="*/ 1110744 w 1136653"/>
              <a:gd name="connsiteY11" fmla="*/ 2009 h 1797806"/>
              <a:gd name="connsiteX12" fmla="*/ 508463 w 1136653"/>
              <a:gd name="connsiteY12" fmla="*/ 1352 h 1797806"/>
              <a:gd name="connsiteX0" fmla="*/ 508463 w 1136653"/>
              <a:gd name="connsiteY0" fmla="*/ 1352 h 1797806"/>
              <a:gd name="connsiteX1" fmla="*/ 185734 w 1136653"/>
              <a:gd name="connsiteY1" fmla="*/ 628881 h 1797806"/>
              <a:gd name="connsiteX2" fmla="*/ 527353 w 1136653"/>
              <a:gd name="connsiteY2" fmla="*/ 455293 h 1797806"/>
              <a:gd name="connsiteX3" fmla="*/ 477920 w 1136653"/>
              <a:gd name="connsiteY3" fmla="*/ 967911 h 1797806"/>
              <a:gd name="connsiteX4" fmla="*/ 10795 w 1136653"/>
              <a:gd name="connsiteY4" fmla="*/ 770687 h 1797806"/>
              <a:gd name="connsiteX5" fmla="*/ 177025 w 1136653"/>
              <a:gd name="connsiteY5" fmla="*/ 1098307 h 1797806"/>
              <a:gd name="connsiteX6" fmla="*/ 490534 w 1136653"/>
              <a:gd name="connsiteY6" fmla="*/ 1285751 h 1797806"/>
              <a:gd name="connsiteX7" fmla="*/ 275381 w 1136653"/>
              <a:gd name="connsiteY7" fmla="*/ 1579140 h 1797806"/>
              <a:gd name="connsiteX8" fmla="*/ 96087 w 1136653"/>
              <a:gd name="connsiteY8" fmla="*/ 1543281 h 1797806"/>
              <a:gd name="connsiteX9" fmla="*/ 391758 w 1136653"/>
              <a:gd name="connsiteY9" fmla="*/ 1775709 h 1797806"/>
              <a:gd name="connsiteX10" fmla="*/ 1136653 w 1136653"/>
              <a:gd name="connsiteY10" fmla="*/ 1796997 h 1797806"/>
              <a:gd name="connsiteX11" fmla="*/ 1110744 w 1136653"/>
              <a:gd name="connsiteY11" fmla="*/ 2009 h 1797806"/>
              <a:gd name="connsiteX12" fmla="*/ 508463 w 1136653"/>
              <a:gd name="connsiteY12" fmla="*/ 1352 h 1797806"/>
              <a:gd name="connsiteX0" fmla="*/ 508463 w 1136653"/>
              <a:gd name="connsiteY0" fmla="*/ 1352 h 1797806"/>
              <a:gd name="connsiteX1" fmla="*/ 185734 w 1136653"/>
              <a:gd name="connsiteY1" fmla="*/ 628881 h 1797806"/>
              <a:gd name="connsiteX2" fmla="*/ 527353 w 1136653"/>
              <a:gd name="connsiteY2" fmla="*/ 455293 h 1797806"/>
              <a:gd name="connsiteX3" fmla="*/ 477920 w 1136653"/>
              <a:gd name="connsiteY3" fmla="*/ 967911 h 1797806"/>
              <a:gd name="connsiteX4" fmla="*/ 10795 w 1136653"/>
              <a:gd name="connsiteY4" fmla="*/ 770687 h 1797806"/>
              <a:gd name="connsiteX5" fmla="*/ 177025 w 1136653"/>
              <a:gd name="connsiteY5" fmla="*/ 1098307 h 1797806"/>
              <a:gd name="connsiteX6" fmla="*/ 490534 w 1136653"/>
              <a:gd name="connsiteY6" fmla="*/ 1285751 h 1797806"/>
              <a:gd name="connsiteX7" fmla="*/ 275381 w 1136653"/>
              <a:gd name="connsiteY7" fmla="*/ 1579140 h 1797806"/>
              <a:gd name="connsiteX8" fmla="*/ 96087 w 1136653"/>
              <a:gd name="connsiteY8" fmla="*/ 1543281 h 1797806"/>
              <a:gd name="connsiteX9" fmla="*/ 391758 w 1136653"/>
              <a:gd name="connsiteY9" fmla="*/ 1775709 h 1797806"/>
              <a:gd name="connsiteX10" fmla="*/ 1136653 w 1136653"/>
              <a:gd name="connsiteY10" fmla="*/ 1796997 h 1797806"/>
              <a:gd name="connsiteX11" fmla="*/ 1110744 w 1136653"/>
              <a:gd name="connsiteY11" fmla="*/ 2009 h 1797806"/>
              <a:gd name="connsiteX12" fmla="*/ 508463 w 1136653"/>
              <a:gd name="connsiteY12" fmla="*/ 1352 h 1797806"/>
              <a:gd name="connsiteX0" fmla="*/ 500541 w 1128731"/>
              <a:gd name="connsiteY0" fmla="*/ 1352 h 1797806"/>
              <a:gd name="connsiteX1" fmla="*/ 177812 w 1128731"/>
              <a:gd name="connsiteY1" fmla="*/ 628881 h 1797806"/>
              <a:gd name="connsiteX2" fmla="*/ 519431 w 1128731"/>
              <a:gd name="connsiteY2" fmla="*/ 455293 h 1797806"/>
              <a:gd name="connsiteX3" fmla="*/ 469998 w 1128731"/>
              <a:gd name="connsiteY3" fmla="*/ 967911 h 1797806"/>
              <a:gd name="connsiteX4" fmla="*/ 2873 w 1128731"/>
              <a:gd name="connsiteY4" fmla="*/ 770687 h 1797806"/>
              <a:gd name="connsiteX5" fmla="*/ 169103 w 1128731"/>
              <a:gd name="connsiteY5" fmla="*/ 1098307 h 1797806"/>
              <a:gd name="connsiteX6" fmla="*/ 482612 w 1128731"/>
              <a:gd name="connsiteY6" fmla="*/ 1285751 h 1797806"/>
              <a:gd name="connsiteX7" fmla="*/ 267459 w 1128731"/>
              <a:gd name="connsiteY7" fmla="*/ 1579140 h 1797806"/>
              <a:gd name="connsiteX8" fmla="*/ 88165 w 1128731"/>
              <a:gd name="connsiteY8" fmla="*/ 1543281 h 1797806"/>
              <a:gd name="connsiteX9" fmla="*/ 383836 w 1128731"/>
              <a:gd name="connsiteY9" fmla="*/ 1775709 h 1797806"/>
              <a:gd name="connsiteX10" fmla="*/ 1128731 w 1128731"/>
              <a:gd name="connsiteY10" fmla="*/ 1796997 h 1797806"/>
              <a:gd name="connsiteX11" fmla="*/ 1102822 w 1128731"/>
              <a:gd name="connsiteY11" fmla="*/ 2009 h 1797806"/>
              <a:gd name="connsiteX12" fmla="*/ 500541 w 1128731"/>
              <a:gd name="connsiteY12" fmla="*/ 1352 h 1797806"/>
              <a:gd name="connsiteX0" fmla="*/ 497759 w 1125949"/>
              <a:gd name="connsiteY0" fmla="*/ 1352 h 1797806"/>
              <a:gd name="connsiteX1" fmla="*/ 175030 w 1125949"/>
              <a:gd name="connsiteY1" fmla="*/ 628881 h 1797806"/>
              <a:gd name="connsiteX2" fmla="*/ 516649 w 1125949"/>
              <a:gd name="connsiteY2" fmla="*/ 455293 h 1797806"/>
              <a:gd name="connsiteX3" fmla="*/ 467216 w 1125949"/>
              <a:gd name="connsiteY3" fmla="*/ 967911 h 1797806"/>
              <a:gd name="connsiteX4" fmla="*/ 91 w 1125949"/>
              <a:gd name="connsiteY4" fmla="*/ 770687 h 1797806"/>
              <a:gd name="connsiteX5" fmla="*/ 166321 w 1125949"/>
              <a:gd name="connsiteY5" fmla="*/ 1098307 h 1797806"/>
              <a:gd name="connsiteX6" fmla="*/ 479830 w 1125949"/>
              <a:gd name="connsiteY6" fmla="*/ 1285751 h 1797806"/>
              <a:gd name="connsiteX7" fmla="*/ 264677 w 1125949"/>
              <a:gd name="connsiteY7" fmla="*/ 1579140 h 1797806"/>
              <a:gd name="connsiteX8" fmla="*/ 85383 w 1125949"/>
              <a:gd name="connsiteY8" fmla="*/ 1543281 h 1797806"/>
              <a:gd name="connsiteX9" fmla="*/ 381054 w 1125949"/>
              <a:gd name="connsiteY9" fmla="*/ 1775709 h 1797806"/>
              <a:gd name="connsiteX10" fmla="*/ 1125949 w 1125949"/>
              <a:gd name="connsiteY10" fmla="*/ 1796997 h 1797806"/>
              <a:gd name="connsiteX11" fmla="*/ 1100040 w 1125949"/>
              <a:gd name="connsiteY11" fmla="*/ 2009 h 1797806"/>
              <a:gd name="connsiteX12" fmla="*/ 497759 w 1125949"/>
              <a:gd name="connsiteY12" fmla="*/ 1352 h 1797806"/>
              <a:gd name="connsiteX0" fmla="*/ 497754 w 1125944"/>
              <a:gd name="connsiteY0" fmla="*/ 1352 h 1797806"/>
              <a:gd name="connsiteX1" fmla="*/ 175025 w 1125944"/>
              <a:gd name="connsiteY1" fmla="*/ 628881 h 1797806"/>
              <a:gd name="connsiteX2" fmla="*/ 516644 w 1125944"/>
              <a:gd name="connsiteY2" fmla="*/ 455293 h 1797806"/>
              <a:gd name="connsiteX3" fmla="*/ 467211 w 1125944"/>
              <a:gd name="connsiteY3" fmla="*/ 967911 h 1797806"/>
              <a:gd name="connsiteX4" fmla="*/ 86 w 1125944"/>
              <a:gd name="connsiteY4" fmla="*/ 770687 h 1797806"/>
              <a:gd name="connsiteX5" fmla="*/ 166316 w 1125944"/>
              <a:gd name="connsiteY5" fmla="*/ 1098307 h 1797806"/>
              <a:gd name="connsiteX6" fmla="*/ 446514 w 1125944"/>
              <a:gd name="connsiteY6" fmla="*/ 1336551 h 1797806"/>
              <a:gd name="connsiteX7" fmla="*/ 264672 w 1125944"/>
              <a:gd name="connsiteY7" fmla="*/ 1579140 h 1797806"/>
              <a:gd name="connsiteX8" fmla="*/ 85378 w 1125944"/>
              <a:gd name="connsiteY8" fmla="*/ 1543281 h 1797806"/>
              <a:gd name="connsiteX9" fmla="*/ 381049 w 1125944"/>
              <a:gd name="connsiteY9" fmla="*/ 1775709 h 1797806"/>
              <a:gd name="connsiteX10" fmla="*/ 1125944 w 1125944"/>
              <a:gd name="connsiteY10" fmla="*/ 1796997 h 1797806"/>
              <a:gd name="connsiteX11" fmla="*/ 1100035 w 1125944"/>
              <a:gd name="connsiteY11" fmla="*/ 2009 h 1797806"/>
              <a:gd name="connsiteX12" fmla="*/ 497754 w 1125944"/>
              <a:gd name="connsiteY12" fmla="*/ 1352 h 1797806"/>
              <a:gd name="connsiteX0" fmla="*/ 497754 w 1125944"/>
              <a:gd name="connsiteY0" fmla="*/ 1352 h 1797806"/>
              <a:gd name="connsiteX1" fmla="*/ 175025 w 1125944"/>
              <a:gd name="connsiteY1" fmla="*/ 628881 h 1797806"/>
              <a:gd name="connsiteX2" fmla="*/ 516644 w 1125944"/>
              <a:gd name="connsiteY2" fmla="*/ 455293 h 1797806"/>
              <a:gd name="connsiteX3" fmla="*/ 467211 w 1125944"/>
              <a:gd name="connsiteY3" fmla="*/ 967911 h 1797806"/>
              <a:gd name="connsiteX4" fmla="*/ 86 w 1125944"/>
              <a:gd name="connsiteY4" fmla="*/ 770687 h 1797806"/>
              <a:gd name="connsiteX5" fmla="*/ 166316 w 1125944"/>
              <a:gd name="connsiteY5" fmla="*/ 1098307 h 1797806"/>
              <a:gd name="connsiteX6" fmla="*/ 446514 w 1125944"/>
              <a:gd name="connsiteY6" fmla="*/ 1336551 h 1797806"/>
              <a:gd name="connsiteX7" fmla="*/ 264672 w 1125944"/>
              <a:gd name="connsiteY7" fmla="*/ 1579140 h 1797806"/>
              <a:gd name="connsiteX8" fmla="*/ 85378 w 1125944"/>
              <a:gd name="connsiteY8" fmla="*/ 1543281 h 1797806"/>
              <a:gd name="connsiteX9" fmla="*/ 381049 w 1125944"/>
              <a:gd name="connsiteY9" fmla="*/ 1775709 h 1797806"/>
              <a:gd name="connsiteX10" fmla="*/ 1125944 w 1125944"/>
              <a:gd name="connsiteY10" fmla="*/ 1796997 h 1797806"/>
              <a:gd name="connsiteX11" fmla="*/ 1100035 w 1125944"/>
              <a:gd name="connsiteY11" fmla="*/ 2009 h 1797806"/>
              <a:gd name="connsiteX12" fmla="*/ 497754 w 1125944"/>
              <a:gd name="connsiteY12" fmla="*/ 1352 h 1797806"/>
              <a:gd name="connsiteX0" fmla="*/ 497754 w 1125944"/>
              <a:gd name="connsiteY0" fmla="*/ 1352 h 1797806"/>
              <a:gd name="connsiteX1" fmla="*/ 175025 w 1125944"/>
              <a:gd name="connsiteY1" fmla="*/ 628881 h 1797806"/>
              <a:gd name="connsiteX2" fmla="*/ 516644 w 1125944"/>
              <a:gd name="connsiteY2" fmla="*/ 455293 h 1797806"/>
              <a:gd name="connsiteX3" fmla="*/ 467211 w 1125944"/>
              <a:gd name="connsiteY3" fmla="*/ 967911 h 1797806"/>
              <a:gd name="connsiteX4" fmla="*/ 86 w 1125944"/>
              <a:gd name="connsiteY4" fmla="*/ 770687 h 1797806"/>
              <a:gd name="connsiteX5" fmla="*/ 166316 w 1125944"/>
              <a:gd name="connsiteY5" fmla="*/ 1098307 h 1797806"/>
              <a:gd name="connsiteX6" fmla="*/ 446514 w 1125944"/>
              <a:gd name="connsiteY6" fmla="*/ 1336551 h 1797806"/>
              <a:gd name="connsiteX7" fmla="*/ 264672 w 1125944"/>
              <a:gd name="connsiteY7" fmla="*/ 1579140 h 1797806"/>
              <a:gd name="connsiteX8" fmla="*/ 85378 w 1125944"/>
              <a:gd name="connsiteY8" fmla="*/ 1543281 h 1797806"/>
              <a:gd name="connsiteX9" fmla="*/ 381049 w 1125944"/>
              <a:gd name="connsiteY9" fmla="*/ 1775709 h 1797806"/>
              <a:gd name="connsiteX10" fmla="*/ 1125944 w 1125944"/>
              <a:gd name="connsiteY10" fmla="*/ 1796997 h 1797806"/>
              <a:gd name="connsiteX11" fmla="*/ 1100035 w 1125944"/>
              <a:gd name="connsiteY11" fmla="*/ 2009 h 1797806"/>
              <a:gd name="connsiteX12" fmla="*/ 497754 w 1125944"/>
              <a:gd name="connsiteY12" fmla="*/ 1352 h 17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5944" h="1797806">
                <a:moveTo>
                  <a:pt x="497754" y="1352"/>
                </a:moveTo>
                <a:cubicBezTo>
                  <a:pt x="425955" y="105831"/>
                  <a:pt x="171877" y="553224"/>
                  <a:pt x="175025" y="628881"/>
                </a:cubicBezTo>
                <a:cubicBezTo>
                  <a:pt x="178173" y="704538"/>
                  <a:pt x="337125" y="315660"/>
                  <a:pt x="516644" y="455293"/>
                </a:cubicBezTo>
                <a:cubicBezTo>
                  <a:pt x="696163" y="594926"/>
                  <a:pt x="553304" y="915345"/>
                  <a:pt x="467211" y="967911"/>
                </a:cubicBezTo>
                <a:cubicBezTo>
                  <a:pt x="381118" y="1020477"/>
                  <a:pt x="5125" y="766984"/>
                  <a:pt x="86" y="770687"/>
                </a:cubicBezTo>
                <a:cubicBezTo>
                  <a:pt x="-3247" y="773136"/>
                  <a:pt x="91911" y="1003996"/>
                  <a:pt x="166316" y="1098307"/>
                </a:cubicBezTo>
                <a:cubicBezTo>
                  <a:pt x="240721" y="1192618"/>
                  <a:pt x="445099" y="1274708"/>
                  <a:pt x="446514" y="1336551"/>
                </a:cubicBezTo>
                <a:cubicBezTo>
                  <a:pt x="452720" y="1607831"/>
                  <a:pt x="324861" y="1544685"/>
                  <a:pt x="264672" y="1579140"/>
                </a:cubicBezTo>
                <a:cubicBezTo>
                  <a:pt x="204483" y="1613595"/>
                  <a:pt x="65982" y="1510520"/>
                  <a:pt x="85378" y="1543281"/>
                </a:cubicBezTo>
                <a:cubicBezTo>
                  <a:pt x="104774" y="1576043"/>
                  <a:pt x="298442" y="1736352"/>
                  <a:pt x="381049" y="1775709"/>
                </a:cubicBezTo>
                <a:cubicBezTo>
                  <a:pt x="381499" y="1785329"/>
                  <a:pt x="1125944" y="1796997"/>
                  <a:pt x="1125944" y="1796997"/>
                </a:cubicBezTo>
                <a:cubicBezTo>
                  <a:pt x="1116979" y="1841820"/>
                  <a:pt x="1088448" y="10338"/>
                  <a:pt x="1100035" y="2009"/>
                </a:cubicBezTo>
                <a:cubicBezTo>
                  <a:pt x="1111622" y="-6320"/>
                  <a:pt x="1095715" y="14805"/>
                  <a:pt x="497754" y="13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313209-7585-0D41-9AF4-EDBB5F61D1D7}"/>
              </a:ext>
            </a:extLst>
          </p:cNvPr>
          <p:cNvSpPr/>
          <p:nvPr/>
        </p:nvSpPr>
        <p:spPr>
          <a:xfrm>
            <a:off x="7451340" y="4663212"/>
            <a:ext cx="1852759" cy="1852759"/>
          </a:xfrm>
          <a:prstGeom prst="rect">
            <a:avLst/>
          </a:prstGeom>
          <a:noFill/>
          <a:ln w="952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4D17486-32EA-BF4D-9D5A-CFD06071FA4F}"/>
              </a:ext>
            </a:extLst>
          </p:cNvPr>
          <p:cNvSpPr/>
          <p:nvPr/>
        </p:nvSpPr>
        <p:spPr>
          <a:xfrm>
            <a:off x="8542686" y="4846596"/>
            <a:ext cx="310890" cy="310890"/>
          </a:xfrm>
          <a:prstGeom prst="ellipse">
            <a:avLst/>
          </a:prstGeom>
          <a:solidFill>
            <a:srgbClr val="0432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05CEC74-71A9-D149-B213-E3F0E369852C}"/>
              </a:ext>
            </a:extLst>
          </p:cNvPr>
          <p:cNvSpPr/>
          <p:nvPr/>
        </p:nvSpPr>
        <p:spPr>
          <a:xfrm>
            <a:off x="8804335" y="5998937"/>
            <a:ext cx="310890" cy="310890"/>
          </a:xfrm>
          <a:prstGeom prst="ellipse">
            <a:avLst/>
          </a:prstGeom>
          <a:solidFill>
            <a:srgbClr val="0432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302B9-DA82-494D-98B7-0C5C830517F0}"/>
              </a:ext>
            </a:extLst>
          </p:cNvPr>
          <p:cNvSpPr/>
          <p:nvPr/>
        </p:nvSpPr>
        <p:spPr>
          <a:xfrm>
            <a:off x="8457875" y="5452241"/>
            <a:ext cx="310890" cy="310890"/>
          </a:xfrm>
          <a:prstGeom prst="ellipse">
            <a:avLst/>
          </a:prstGeom>
          <a:solidFill>
            <a:srgbClr val="0432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0BDD980-EE18-3D48-BE36-80A6E5443D17}"/>
              </a:ext>
            </a:extLst>
          </p:cNvPr>
          <p:cNvSpPr/>
          <p:nvPr/>
        </p:nvSpPr>
        <p:spPr>
          <a:xfrm>
            <a:off x="9343855" y="4558284"/>
            <a:ext cx="1361892" cy="21818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64AB8E3-AD9D-5646-B53D-88D9FA2192CE}"/>
              </a:ext>
            </a:extLst>
          </p:cNvPr>
          <p:cNvSpPr/>
          <p:nvPr/>
        </p:nvSpPr>
        <p:spPr>
          <a:xfrm>
            <a:off x="8821354" y="5229459"/>
            <a:ext cx="310890" cy="310890"/>
          </a:xfrm>
          <a:prstGeom prst="ellipse">
            <a:avLst/>
          </a:prstGeom>
          <a:solidFill>
            <a:srgbClr val="0432F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BE70E431-B733-7A46-9590-AECC93E5F4B9}"/>
              </a:ext>
            </a:extLst>
          </p:cNvPr>
          <p:cNvCxnSpPr>
            <a:cxnSpLocks/>
          </p:cNvCxnSpPr>
          <p:nvPr/>
        </p:nvCxnSpPr>
        <p:spPr>
          <a:xfrm flipV="1">
            <a:off x="9702069" y="1761046"/>
            <a:ext cx="0" cy="192024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C14E6A6-F9F3-9541-BF24-FDF476635C5F}"/>
              </a:ext>
            </a:extLst>
          </p:cNvPr>
          <p:cNvCxnSpPr>
            <a:cxnSpLocks/>
          </p:cNvCxnSpPr>
          <p:nvPr/>
        </p:nvCxnSpPr>
        <p:spPr>
          <a:xfrm rot="5400000" flipV="1">
            <a:off x="10640067" y="2675029"/>
            <a:ext cx="0" cy="192024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B93AF59-6D70-3D41-89BC-15D305839D19}"/>
              </a:ext>
            </a:extLst>
          </p:cNvPr>
          <p:cNvCxnSpPr>
            <a:cxnSpLocks/>
          </p:cNvCxnSpPr>
          <p:nvPr/>
        </p:nvCxnSpPr>
        <p:spPr>
          <a:xfrm flipV="1">
            <a:off x="9702069" y="4644329"/>
            <a:ext cx="0" cy="192024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0B4FFF6-7654-4A44-A03C-833BFBA8E2B0}"/>
              </a:ext>
            </a:extLst>
          </p:cNvPr>
          <p:cNvSpPr txBox="1"/>
          <p:nvPr/>
        </p:nvSpPr>
        <p:spPr>
          <a:xfrm>
            <a:off x="9196150" y="1654404"/>
            <a:ext cx="1852759" cy="461665"/>
          </a:xfrm>
          <a:prstGeom prst="rect">
            <a:avLst/>
          </a:prstGeom>
          <a:noFill/>
        </p:spPr>
        <p:txBody>
          <a:bodyPr wrap="square" rtlCol="0">
            <a:spAutoFit/>
          </a:bodyPr>
          <a:lstStyle/>
          <a:p>
            <a:pPr algn="ctr"/>
            <a:r>
              <a:rPr lang="en-US" sz="2400" b="1" dirty="0"/>
              <a:t>n(r)</a:t>
            </a:r>
          </a:p>
        </p:txBody>
      </p:sp>
      <p:sp>
        <p:nvSpPr>
          <p:cNvPr id="38" name="TextBox 37">
            <a:extLst>
              <a:ext uri="{FF2B5EF4-FFF2-40B4-BE49-F238E27FC236}">
                <a16:creationId xmlns:a16="http://schemas.microsoft.com/office/drawing/2014/main" id="{80E51436-0D67-474F-8517-2D0B418B7488}"/>
              </a:ext>
            </a:extLst>
          </p:cNvPr>
          <p:cNvSpPr txBox="1"/>
          <p:nvPr/>
        </p:nvSpPr>
        <p:spPr>
          <a:xfrm>
            <a:off x="11600176" y="3374633"/>
            <a:ext cx="346017" cy="461665"/>
          </a:xfrm>
          <a:prstGeom prst="rect">
            <a:avLst/>
          </a:prstGeom>
          <a:noFill/>
        </p:spPr>
        <p:txBody>
          <a:bodyPr wrap="square" rtlCol="0">
            <a:spAutoFit/>
          </a:bodyPr>
          <a:lstStyle/>
          <a:p>
            <a:pPr algn="ctr"/>
            <a:r>
              <a:rPr lang="en-US" sz="2400" b="1" dirty="0"/>
              <a:t>r</a:t>
            </a:r>
          </a:p>
        </p:txBody>
      </p:sp>
      <p:sp>
        <p:nvSpPr>
          <p:cNvPr id="39" name="TextBox 38">
            <a:extLst>
              <a:ext uri="{FF2B5EF4-FFF2-40B4-BE49-F238E27FC236}">
                <a16:creationId xmlns:a16="http://schemas.microsoft.com/office/drawing/2014/main" id="{1DAE6364-C641-1347-9251-41F11CAA072C}"/>
              </a:ext>
            </a:extLst>
          </p:cNvPr>
          <p:cNvSpPr txBox="1"/>
          <p:nvPr/>
        </p:nvSpPr>
        <p:spPr>
          <a:xfrm>
            <a:off x="9200625" y="4558284"/>
            <a:ext cx="1852759" cy="461665"/>
          </a:xfrm>
          <a:prstGeom prst="rect">
            <a:avLst/>
          </a:prstGeom>
          <a:noFill/>
        </p:spPr>
        <p:txBody>
          <a:bodyPr wrap="square" rtlCol="0">
            <a:spAutoFit/>
          </a:bodyPr>
          <a:lstStyle/>
          <a:p>
            <a:pPr algn="ctr"/>
            <a:r>
              <a:rPr lang="en-US" sz="2400" b="1" dirty="0"/>
              <a:t>n(r)</a:t>
            </a:r>
          </a:p>
        </p:txBody>
      </p:sp>
      <p:sp>
        <p:nvSpPr>
          <p:cNvPr id="40" name="TextBox 39">
            <a:extLst>
              <a:ext uri="{FF2B5EF4-FFF2-40B4-BE49-F238E27FC236}">
                <a16:creationId xmlns:a16="http://schemas.microsoft.com/office/drawing/2014/main" id="{A7DFDBC0-DF58-F544-9A53-A2F606BFF3EC}"/>
              </a:ext>
            </a:extLst>
          </p:cNvPr>
          <p:cNvSpPr txBox="1"/>
          <p:nvPr/>
        </p:nvSpPr>
        <p:spPr>
          <a:xfrm>
            <a:off x="11600176" y="6278513"/>
            <a:ext cx="409491" cy="461665"/>
          </a:xfrm>
          <a:prstGeom prst="rect">
            <a:avLst/>
          </a:prstGeom>
          <a:noFill/>
        </p:spPr>
        <p:txBody>
          <a:bodyPr wrap="square" rtlCol="0">
            <a:spAutoFit/>
          </a:bodyPr>
          <a:lstStyle/>
          <a:p>
            <a:pPr algn="ctr"/>
            <a:r>
              <a:rPr lang="en-US" sz="2400" b="1" dirty="0"/>
              <a:t>r</a:t>
            </a:r>
          </a:p>
        </p:txBody>
      </p:sp>
      <p:sp>
        <p:nvSpPr>
          <p:cNvPr id="41" name="Content Placeholder 2">
            <a:extLst>
              <a:ext uri="{FF2B5EF4-FFF2-40B4-BE49-F238E27FC236}">
                <a16:creationId xmlns:a16="http://schemas.microsoft.com/office/drawing/2014/main" id="{ADC37254-5204-2443-87D5-8E088B1258FE}"/>
              </a:ext>
            </a:extLst>
          </p:cNvPr>
          <p:cNvSpPr>
            <a:spLocks noGrp="1"/>
          </p:cNvSpPr>
          <p:nvPr>
            <p:ph idx="1"/>
          </p:nvPr>
        </p:nvSpPr>
        <p:spPr>
          <a:xfrm>
            <a:off x="591813" y="1988903"/>
            <a:ext cx="6562393" cy="4416665"/>
          </a:xfrm>
        </p:spPr>
        <p:txBody>
          <a:bodyPr>
            <a:normAutofit lnSpcReduction="10000"/>
          </a:bodyPr>
          <a:lstStyle/>
          <a:p>
            <a:r>
              <a:rPr lang="en-US" dirty="0"/>
              <a:t>After entrainment, microphysics react in distinct ways to the subsaturated air (Baker and Latham 1979, JAS) </a:t>
            </a:r>
          </a:p>
          <a:p>
            <a:r>
              <a:rPr lang="en-US" dirty="0"/>
              <a:t>Depending on the speed of turbulence and microphysical response, mixing can be:</a:t>
            </a:r>
          </a:p>
          <a:p>
            <a:pPr lvl="1"/>
            <a:r>
              <a:rPr lang="en-US" b="1" dirty="0"/>
              <a:t>homogeneous: </a:t>
            </a:r>
            <a:r>
              <a:rPr lang="en-US" dirty="0"/>
              <a:t>fast turbulence, slow evaporation =&gt; maintains droplet number, but decreases mean radius</a:t>
            </a:r>
          </a:p>
          <a:p>
            <a:pPr lvl="1"/>
            <a:r>
              <a:rPr lang="en-US" b="1" dirty="0"/>
              <a:t>inhomogeneous: </a:t>
            </a:r>
            <a:r>
              <a:rPr lang="en-US" dirty="0"/>
              <a:t>slow turbulence, fast evaporation =&gt; reduces droplet number, but maintains mean droplet radius </a:t>
            </a:r>
          </a:p>
        </p:txBody>
      </p:sp>
      <p:sp>
        <p:nvSpPr>
          <p:cNvPr id="32" name="Freeform 31">
            <a:extLst>
              <a:ext uri="{FF2B5EF4-FFF2-40B4-BE49-F238E27FC236}">
                <a16:creationId xmlns:a16="http://schemas.microsoft.com/office/drawing/2014/main" id="{02AEEDBB-99D2-0543-9443-AD53D9C950E2}"/>
              </a:ext>
            </a:extLst>
          </p:cNvPr>
          <p:cNvSpPr/>
          <p:nvPr/>
        </p:nvSpPr>
        <p:spPr>
          <a:xfrm>
            <a:off x="10301935" y="5060378"/>
            <a:ext cx="765312" cy="1426816"/>
          </a:xfrm>
          <a:custGeom>
            <a:avLst/>
            <a:gdLst>
              <a:gd name="connsiteX0" fmla="*/ 0 w 1262270"/>
              <a:gd name="connsiteY0" fmla="*/ 1426816 h 1426816"/>
              <a:gd name="connsiteX1" fmla="*/ 586409 w 1262270"/>
              <a:gd name="connsiteY1" fmla="*/ 1059068 h 1426816"/>
              <a:gd name="connsiteX2" fmla="*/ 844826 w 1262270"/>
              <a:gd name="connsiteY2" fmla="*/ 562112 h 1426816"/>
              <a:gd name="connsiteX3" fmla="*/ 993913 w 1262270"/>
              <a:gd name="connsiteY3" fmla="*/ 25399 h 1426816"/>
              <a:gd name="connsiteX4" fmla="*/ 1262270 w 1262270"/>
              <a:gd name="connsiteY4" fmla="*/ 1426816 h 142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270" h="1426816">
                <a:moveTo>
                  <a:pt x="0" y="1426816"/>
                </a:moveTo>
                <a:cubicBezTo>
                  <a:pt x="222802" y="1315000"/>
                  <a:pt x="445605" y="1203185"/>
                  <a:pt x="586409" y="1059068"/>
                </a:cubicBezTo>
                <a:cubicBezTo>
                  <a:pt x="727213" y="914951"/>
                  <a:pt x="776909" y="734390"/>
                  <a:pt x="844826" y="562112"/>
                </a:cubicBezTo>
                <a:cubicBezTo>
                  <a:pt x="912743" y="389834"/>
                  <a:pt x="924339" y="-118718"/>
                  <a:pt x="993913" y="25399"/>
                </a:cubicBezTo>
                <a:cubicBezTo>
                  <a:pt x="1063487" y="169516"/>
                  <a:pt x="1162878" y="798166"/>
                  <a:pt x="1262270" y="1426816"/>
                </a:cubicBezTo>
              </a:path>
            </a:pathLst>
          </a:custGeom>
          <a:noFill/>
          <a:ln w="444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A436C791-FDA0-FE4B-A814-C5FF45DC6991}"/>
              </a:ext>
            </a:extLst>
          </p:cNvPr>
          <p:cNvSpPr/>
          <p:nvPr/>
        </p:nvSpPr>
        <p:spPr>
          <a:xfrm>
            <a:off x="10301935" y="5058853"/>
            <a:ext cx="765312" cy="1426816"/>
          </a:xfrm>
          <a:custGeom>
            <a:avLst/>
            <a:gdLst>
              <a:gd name="connsiteX0" fmla="*/ 0 w 1262270"/>
              <a:gd name="connsiteY0" fmla="*/ 1426816 h 1426816"/>
              <a:gd name="connsiteX1" fmla="*/ 586409 w 1262270"/>
              <a:gd name="connsiteY1" fmla="*/ 1059068 h 1426816"/>
              <a:gd name="connsiteX2" fmla="*/ 844826 w 1262270"/>
              <a:gd name="connsiteY2" fmla="*/ 562112 h 1426816"/>
              <a:gd name="connsiteX3" fmla="*/ 993913 w 1262270"/>
              <a:gd name="connsiteY3" fmla="*/ 25399 h 1426816"/>
              <a:gd name="connsiteX4" fmla="*/ 1262270 w 1262270"/>
              <a:gd name="connsiteY4" fmla="*/ 1426816 h 142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270" h="1426816">
                <a:moveTo>
                  <a:pt x="0" y="1426816"/>
                </a:moveTo>
                <a:cubicBezTo>
                  <a:pt x="222802" y="1315000"/>
                  <a:pt x="445605" y="1203185"/>
                  <a:pt x="586409" y="1059068"/>
                </a:cubicBezTo>
                <a:cubicBezTo>
                  <a:pt x="727213" y="914951"/>
                  <a:pt x="776909" y="734390"/>
                  <a:pt x="844826" y="562112"/>
                </a:cubicBezTo>
                <a:cubicBezTo>
                  <a:pt x="912743" y="389834"/>
                  <a:pt x="924339" y="-118718"/>
                  <a:pt x="993913" y="25399"/>
                </a:cubicBezTo>
                <a:cubicBezTo>
                  <a:pt x="1063487" y="169516"/>
                  <a:pt x="1162878" y="798166"/>
                  <a:pt x="1262270" y="1426816"/>
                </a:cubicBezTo>
              </a:path>
            </a:pathLst>
          </a:custGeom>
          <a:noFill/>
          <a:ln w="508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EE8546CB-02BE-A44F-97A9-0813FC575709}"/>
              </a:ext>
            </a:extLst>
          </p:cNvPr>
          <p:cNvCxnSpPr>
            <a:cxnSpLocks/>
          </p:cNvCxnSpPr>
          <p:nvPr/>
        </p:nvCxnSpPr>
        <p:spPr>
          <a:xfrm rot="5400000" flipV="1">
            <a:off x="10640067" y="5558312"/>
            <a:ext cx="0" cy="1920240"/>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6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mph" presetSubtype="2" fill="hold" nodeType="withEffect">
                                  <p:stCondLst>
                                    <p:cond delay="0"/>
                                  </p:stCondLst>
                                  <p:childTnLst>
                                    <p:animClr clrSpc="rgb" dir="cw">
                                      <p:cBhvr>
                                        <p:cTn id="9" dur="500" fill="hold"/>
                                        <p:tgtEl>
                                          <p:spTgt spid="4"/>
                                        </p:tgtEl>
                                        <p:attrNameLst>
                                          <p:attrName>fillcolor</p:attrName>
                                        </p:attrNameLst>
                                      </p:cBhvr>
                                      <p:to>
                                        <a:srgbClr val="C9F2FF"/>
                                      </p:to>
                                    </p:animClr>
                                    <p:set>
                                      <p:cBhvr>
                                        <p:cTn id="10" dur="500" fill="hold"/>
                                        <p:tgtEl>
                                          <p:spTgt spid="4"/>
                                        </p:tgtEl>
                                        <p:attrNameLst>
                                          <p:attrName>fill.type</p:attrName>
                                        </p:attrNameLst>
                                      </p:cBhvr>
                                      <p:to>
                                        <p:strVal val="solid"/>
                                      </p:to>
                                    </p:set>
                                    <p:set>
                                      <p:cBhvr>
                                        <p:cTn id="11" dur="500" fill="hold"/>
                                        <p:tgtEl>
                                          <p:spTgt spid="4"/>
                                        </p:tgtEl>
                                        <p:attrNameLst>
                                          <p:attrName>fill.on</p:attrName>
                                        </p:attrNameLst>
                                      </p:cBhvr>
                                      <p:to>
                                        <p:strVal val="true"/>
                                      </p:to>
                                    </p:set>
                                  </p:childTnLst>
                                </p:cTn>
                              </p:par>
                              <p:par>
                                <p:cTn id="12" presetID="0" presetClass="path" presetSubtype="0" fill="hold" grpId="0" nodeType="withEffect">
                                  <p:stCondLst>
                                    <p:cond delay="0"/>
                                  </p:stCondLst>
                                  <p:childTnLst>
                                    <p:animMotion origin="layout" path="M -2.08333E-7 -0.00116 C -0.02982 0.00093 -0.0595 0.00301 -0.072 0.01435 C -0.0845 0.0257 -0.07982 0.0463 -0.075 0.0669 " pathEditMode="relative" rAng="0" ptsTypes="AAA">
                                      <p:cBhvr>
                                        <p:cTn id="13" dur="2000" fill="hold"/>
                                        <p:tgtEl>
                                          <p:spTgt spid="9"/>
                                        </p:tgtEl>
                                        <p:attrNameLst>
                                          <p:attrName>ppt_x</p:attrName>
                                          <p:attrName>ppt_y</p:attrName>
                                        </p:attrNameLst>
                                      </p:cBhvr>
                                      <p:rCtr x="-4010" y="3403"/>
                                    </p:animMotion>
                                  </p:childTnLst>
                                </p:cTn>
                              </p:par>
                              <p:par>
                                <p:cTn id="14" presetID="0" presetClass="path" presetSubtype="0" fill="hold" grpId="0" nodeType="withEffect">
                                  <p:stCondLst>
                                    <p:cond delay="0"/>
                                  </p:stCondLst>
                                  <p:childTnLst>
                                    <p:animMotion origin="layout" path="M 3.33333E-6 1.48148E-6 C -0.01146 0.0044 -0.02279 0.00787 -0.03633 1.48148E-6 C -0.04987 -0.00764 -0.06576 -0.02824 -0.08138 -0.04792 " pathEditMode="relative" rAng="0" ptsTypes="AAA">
                                      <p:cBhvr>
                                        <p:cTn id="15" dur="2000" fill="hold"/>
                                        <p:tgtEl>
                                          <p:spTgt spid="12"/>
                                        </p:tgtEl>
                                        <p:attrNameLst>
                                          <p:attrName>ppt_x</p:attrName>
                                          <p:attrName>ppt_y</p:attrName>
                                        </p:attrNameLst>
                                      </p:cBhvr>
                                      <p:rCtr x="-4076" y="-2176"/>
                                    </p:animMotion>
                                  </p:childTnLst>
                                </p:cTn>
                              </p:par>
                              <p:par>
                                <p:cTn id="16" presetID="0" presetClass="path" presetSubtype="0" fill="hold" grpId="0" nodeType="withEffect">
                                  <p:stCondLst>
                                    <p:cond delay="0"/>
                                  </p:stCondLst>
                                  <p:childTnLst>
                                    <p:animMotion origin="layout" path="M -0.00169 -0.00324 C -0.0082 0.03703 -0.01471 0.07754 -0.0224 0.08287 C -0.02995 0.08796 -0.03867 0.0581 -0.04727 0.02801 " pathEditMode="relative" rAng="0" ptsTypes="AAA">
                                      <p:cBhvr>
                                        <p:cTn id="17" dur="2000" fill="hold"/>
                                        <p:tgtEl>
                                          <p:spTgt spid="11"/>
                                        </p:tgtEl>
                                        <p:attrNameLst>
                                          <p:attrName>ppt_x</p:attrName>
                                          <p:attrName>ppt_y</p:attrName>
                                        </p:attrNameLst>
                                      </p:cBhvr>
                                      <p:rCtr x="-2279" y="4329"/>
                                    </p:animMotion>
                                  </p:childTnLst>
                                </p:cTn>
                              </p:par>
                              <p:par>
                                <p:cTn id="18" presetID="0" presetClass="path" presetSubtype="0" fill="hold" grpId="0" nodeType="withEffect">
                                  <p:stCondLst>
                                    <p:cond delay="0"/>
                                  </p:stCondLst>
                                  <p:childTnLst>
                                    <p:animMotion origin="layout" path="M 0.00079 -0.00185 C -0.01393 -0.00834 -0.02851 -0.01459 -0.0302 -0.03866 C -0.0319 -0.0625 -0.02083 -0.10417 -0.00963 -0.1456 " pathEditMode="relative" rAng="0" ptsTypes="AAA">
                                      <p:cBhvr>
                                        <p:cTn id="19" dur="2000" fill="hold"/>
                                        <p:tgtEl>
                                          <p:spTgt spid="10"/>
                                        </p:tgtEl>
                                        <p:attrNameLst>
                                          <p:attrName>ppt_x</p:attrName>
                                          <p:attrName>ppt_y</p:attrName>
                                        </p:attrNameLst>
                                      </p:cBhvr>
                                      <p:rCtr x="-1563" y="-7199"/>
                                    </p:animMotion>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2000" fill="hold"/>
                                        <p:tgtEl>
                                          <p:spTgt spid="9"/>
                                        </p:tgtEl>
                                      </p:cBhvr>
                                      <p:by x="50000" y="50000"/>
                                    </p:animScale>
                                  </p:childTnLst>
                                </p:cTn>
                              </p:par>
                              <p:par>
                                <p:cTn id="24" presetID="6" presetClass="emph" presetSubtype="0" fill="hold" grpId="1" nodeType="withEffect">
                                  <p:stCondLst>
                                    <p:cond delay="0"/>
                                  </p:stCondLst>
                                  <p:childTnLst>
                                    <p:animScale>
                                      <p:cBhvr>
                                        <p:cTn id="25" dur="2000" fill="hold"/>
                                        <p:tgtEl>
                                          <p:spTgt spid="12"/>
                                        </p:tgtEl>
                                      </p:cBhvr>
                                      <p:by x="50000" y="50000"/>
                                    </p:animScale>
                                  </p:childTnLst>
                                </p:cTn>
                              </p:par>
                              <p:par>
                                <p:cTn id="26" presetID="6" presetClass="emph" presetSubtype="0" fill="hold" grpId="1" nodeType="withEffect">
                                  <p:stCondLst>
                                    <p:cond delay="0"/>
                                  </p:stCondLst>
                                  <p:childTnLst>
                                    <p:animScale>
                                      <p:cBhvr>
                                        <p:cTn id="27" dur="2000" fill="hold"/>
                                        <p:tgtEl>
                                          <p:spTgt spid="11"/>
                                        </p:tgtEl>
                                      </p:cBhvr>
                                      <p:by x="50000" y="50000"/>
                                    </p:animScale>
                                  </p:childTnLst>
                                </p:cTn>
                              </p:par>
                              <p:par>
                                <p:cTn id="28" presetID="6" presetClass="emph" presetSubtype="0" fill="hold" grpId="1" nodeType="withEffect">
                                  <p:stCondLst>
                                    <p:cond delay="0"/>
                                  </p:stCondLst>
                                  <p:childTnLst>
                                    <p:animScale>
                                      <p:cBhvr>
                                        <p:cTn id="29" dur="2000" fill="hold"/>
                                        <p:tgtEl>
                                          <p:spTgt spid="10"/>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0" presetClass="path" presetSubtype="0" decel="50000" fill="hold" grpId="0" nodeType="clickEffect">
                                  <p:stCondLst>
                                    <p:cond delay="0"/>
                                  </p:stCondLst>
                                  <p:childTnLst>
                                    <p:animMotion origin="layout" path="M -2.91667E-6 -0.00162 L -0.04635 -0.00162 " pathEditMode="relative" rAng="0" ptsTypes="AA">
                                      <p:cBhvr>
                                        <p:cTn id="33" dur="3000" fill="hold"/>
                                        <p:tgtEl>
                                          <p:spTgt spid="30"/>
                                        </p:tgtEl>
                                        <p:attrNameLst>
                                          <p:attrName>ppt_x</p:attrName>
                                          <p:attrName>ppt_y</p:attrName>
                                        </p:attrNameLst>
                                      </p:cBhvr>
                                      <p:rCtr x="-2318" y="0"/>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0" presetClass="path" presetSubtype="0" fill="hold" grpId="0" nodeType="withEffect">
                                  <p:stCondLst>
                                    <p:cond delay="0"/>
                                  </p:stCondLst>
                                  <p:childTnLst>
                                    <p:animMotion origin="layout" path="M -0.00052 -0.0037 L 0.03568 -0.00301 " pathEditMode="relative" rAng="0" ptsTypes="AA">
                                      <p:cBhvr>
                                        <p:cTn id="39" dur="2000" fill="hold"/>
                                        <p:tgtEl>
                                          <p:spTgt spid="14"/>
                                        </p:tgtEl>
                                        <p:attrNameLst>
                                          <p:attrName>ppt_x</p:attrName>
                                          <p:attrName>ppt_y</p:attrName>
                                        </p:attrNameLst>
                                      </p:cBhvr>
                                      <p:rCtr x="1810" y="23"/>
                                    </p:animMotion>
                                  </p:childTnLst>
                                </p:cTn>
                              </p:par>
                              <p:par>
                                <p:cTn id="40" presetID="0" presetClass="path" presetSubtype="0" accel="50000" decel="50000" fill="hold" grpId="1" nodeType="withEffect">
                                  <p:stCondLst>
                                    <p:cond delay="0"/>
                                  </p:stCondLst>
                                  <p:childTnLst>
                                    <p:animMotion origin="layout" path="M 0.04479 -0.00047 L 2.08333E-7 2.22222E-6 " pathEditMode="relative" rAng="0" ptsTypes="AA">
                                      <p:cBhvr>
                                        <p:cTn id="41" dur="2000" fill="hold"/>
                                        <p:tgtEl>
                                          <p:spTgt spid="15"/>
                                        </p:tgtEl>
                                        <p:attrNameLst>
                                          <p:attrName>ppt_x</p:attrName>
                                          <p:attrName>ppt_y</p:attrName>
                                        </p:attrNameLst>
                                      </p:cBhvr>
                                      <p:rCtr x="-2240" y="23"/>
                                    </p:animMotion>
                                  </p:childTnLst>
                                </p:cTn>
                              </p:par>
                              <p:par>
                                <p:cTn id="42" presetID="0" presetClass="path" presetSubtype="0" fill="hold" grpId="0" nodeType="withEffect">
                                  <p:stCondLst>
                                    <p:cond delay="0"/>
                                  </p:stCondLst>
                                  <p:childTnLst>
                                    <p:animMotion origin="layout" path="M -1.45833E-6 -0.0007 C -0.03047 0.00092 -0.05911 -0.01482 -0.06862 0.01829 C -0.07812 0.05139 -0.08815 0.11898 -0.08333 0.14051 " pathEditMode="relative" rAng="0" ptsTypes="AAA">
                                      <p:cBhvr>
                                        <p:cTn id="43" dur="2000" fill="hold"/>
                                        <p:tgtEl>
                                          <p:spTgt spid="17"/>
                                        </p:tgtEl>
                                        <p:attrNameLst>
                                          <p:attrName>ppt_x</p:attrName>
                                          <p:attrName>ppt_y</p:attrName>
                                        </p:attrNameLst>
                                      </p:cBhvr>
                                      <p:rCtr x="-4232" y="6921"/>
                                    </p:animMotion>
                                  </p:childTnLst>
                                </p:cTn>
                              </p:par>
                              <p:par>
                                <p:cTn id="44" presetID="0" presetClass="path" presetSubtype="0" fill="hold" grpId="0" nodeType="withEffect">
                                  <p:stCondLst>
                                    <p:cond delay="0"/>
                                  </p:stCondLst>
                                  <p:childTnLst>
                                    <p:animMotion origin="layout" path="M 1.875E-6 -0.00047 C -0.01146 0.00393 -0.02279 0.0074 -0.03633 -0.00047 C -0.04987 -0.00811 -0.0763 -0.04491 -0.09167 -0.06413 " pathEditMode="relative" rAng="0" ptsTypes="AAA">
                                      <p:cBhvr>
                                        <p:cTn id="45" dur="2000" fill="hold"/>
                                        <p:tgtEl>
                                          <p:spTgt spid="20"/>
                                        </p:tgtEl>
                                        <p:attrNameLst>
                                          <p:attrName>ppt_x</p:attrName>
                                          <p:attrName>ppt_y</p:attrName>
                                        </p:attrNameLst>
                                      </p:cBhvr>
                                      <p:rCtr x="-4583" y="-2963"/>
                                    </p:animMotion>
                                  </p:childTnLst>
                                </p:cTn>
                              </p:par>
                              <p:par>
                                <p:cTn id="46" presetID="0" presetClass="path" presetSubtype="0" fill="hold" grpId="0" nodeType="withEffect">
                                  <p:stCondLst>
                                    <p:cond delay="0"/>
                                  </p:stCondLst>
                                  <p:childTnLst>
                                    <p:animMotion origin="layout" path="M -4.16667E-7 -2.59259E-6 C -0.00495 0.00648 -0.01484 0.02107 -0.01771 0.03565 C -0.01784 0.06297 0.0151 0.06019 0.00651 0.05857 " pathEditMode="relative" rAng="0" ptsTypes="AAA">
                                      <p:cBhvr>
                                        <p:cTn id="47" dur="2000" fill="hold"/>
                                        <p:tgtEl>
                                          <p:spTgt spid="19"/>
                                        </p:tgtEl>
                                        <p:attrNameLst>
                                          <p:attrName>ppt_x</p:attrName>
                                          <p:attrName>ppt_y</p:attrName>
                                        </p:attrNameLst>
                                      </p:cBhvr>
                                      <p:rCtr x="-508" y="2963"/>
                                    </p:animMotion>
                                  </p:childTnLst>
                                </p:cTn>
                              </p:par>
                              <p:par>
                                <p:cTn id="48" presetID="0" presetClass="path" presetSubtype="0" fill="hold" grpId="0" nodeType="withEffect">
                                  <p:stCondLst>
                                    <p:cond delay="0"/>
                                  </p:stCondLst>
                                  <p:childTnLst>
                                    <p:animMotion origin="layout" path="M 4.16667E-6 -3.7037E-6 C -0.01485 -0.00694 -0.02266 -0.02407 -0.02435 -0.04791 C -0.02605 -0.07222 -0.01342 -0.1081 -0.00209 -0.1493 " pathEditMode="relative" rAng="0" ptsTypes="AAA">
                                      <p:cBhvr>
                                        <p:cTn id="49" dur="2000" fill="hold"/>
                                        <p:tgtEl>
                                          <p:spTgt spid="18"/>
                                        </p:tgtEl>
                                        <p:attrNameLst>
                                          <p:attrName>ppt_x</p:attrName>
                                          <p:attrName>ppt_y</p:attrName>
                                        </p:attrNameLst>
                                      </p:cBhvr>
                                      <p:rCtr x="-1237" y="-7477"/>
                                    </p:animMotion>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grpId="1" nodeType="clickEffect">
                                  <p:stCondLst>
                                    <p:cond delay="0"/>
                                  </p:stCondLst>
                                  <p:childTnLst>
                                    <p:animScale>
                                      <p:cBhvr>
                                        <p:cTn id="53" dur="2000" fill="hold"/>
                                        <p:tgtEl>
                                          <p:spTgt spid="17"/>
                                        </p:tgtEl>
                                      </p:cBhvr>
                                      <p:by x="0" y="0"/>
                                    </p:animScale>
                                  </p:childTnLst>
                                </p:cTn>
                              </p:par>
                              <p:par>
                                <p:cTn id="54" presetID="6" presetClass="emph" presetSubtype="0" fill="hold" grpId="1" nodeType="withEffect">
                                  <p:stCondLst>
                                    <p:cond delay="0"/>
                                  </p:stCondLst>
                                  <p:childTnLst>
                                    <p:animScale>
                                      <p:cBhvr>
                                        <p:cTn id="55" dur="2000" fill="hold"/>
                                        <p:tgtEl>
                                          <p:spTgt spid="20"/>
                                        </p:tgtEl>
                                      </p:cBhvr>
                                      <p:by x="0" y="0"/>
                                    </p:animScale>
                                  </p:childTnLst>
                                </p:cTn>
                              </p:par>
                            </p:childTnLst>
                          </p:cTn>
                        </p:par>
                      </p:childTnLst>
                    </p:cTn>
                  </p:par>
                  <p:par>
                    <p:cTn id="56" fill="hold">
                      <p:stCondLst>
                        <p:cond delay="indefinite"/>
                      </p:stCondLst>
                      <p:childTnLst>
                        <p:par>
                          <p:cTn id="57" fill="hold">
                            <p:stCondLst>
                              <p:cond delay="0"/>
                            </p:stCondLst>
                            <p:childTnLst>
                              <p:par>
                                <p:cTn id="58" presetID="0" presetClass="path" presetSubtype="0" decel="50000" fill="hold" grpId="0" nodeType="clickEffect">
                                  <p:stCondLst>
                                    <p:cond delay="0"/>
                                  </p:stCondLst>
                                  <p:childTnLst>
                                    <p:animMotion origin="layout" path="M -2.08333E-6 1.85185E-6 L -2.08333E-6 0.05208 " pathEditMode="relative" rAng="0" ptsTypes="AA">
                                      <p:cBhvr>
                                        <p:cTn id="59" dur="3000" fill="hold"/>
                                        <p:tgtEl>
                                          <p:spTgt spid="32"/>
                                        </p:tgtEl>
                                        <p:attrNameLst>
                                          <p:attrName>ppt_x</p:attrName>
                                          <p:attrName>ppt_y</p:attrName>
                                        </p:attrNameLst>
                                      </p:cBhvr>
                                      <p:rCtr x="0" y="2593"/>
                                    </p:animMotion>
                                  </p:childTnLst>
                                </p:cTn>
                              </p:par>
                              <p:par>
                                <p:cTn id="60" presetID="6" presetClass="emph" presetSubtype="0" decel="50000" fill="hold" grpId="1" nodeType="withEffect">
                                  <p:stCondLst>
                                    <p:cond delay="0"/>
                                  </p:stCondLst>
                                  <p:childTnLst>
                                    <p:animScale>
                                      <p:cBhvr>
                                        <p:cTn id="61" dur="3000" fill="hold"/>
                                        <p:tgtEl>
                                          <p:spTgt spid="32"/>
                                        </p:tgtEl>
                                      </p:cBhvr>
                                      <p:by x="10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9" grpId="0" animBg="1"/>
      <p:bldP spid="9" grpId="1" animBg="1"/>
      <p:bldP spid="10" grpId="0" animBg="1"/>
      <p:bldP spid="10" grpId="1" animBg="1"/>
      <p:bldP spid="11" grpId="0" animBg="1"/>
      <p:bldP spid="11" grpId="1" animBg="1"/>
      <p:bldP spid="12" grpId="0" animBg="1"/>
      <p:bldP spid="12" grpId="1" animBg="1"/>
      <p:bldP spid="14" grpId="0" animBg="1"/>
      <p:bldP spid="15" grpId="0" animBg="1"/>
      <p:bldP spid="15" grpId="1" animBg="1"/>
      <p:bldP spid="17" grpId="0" animBg="1"/>
      <p:bldP spid="17" grpId="1" animBg="1"/>
      <p:bldP spid="18" grpId="0" animBg="1"/>
      <p:bldP spid="19" grpId="0" animBg="1"/>
      <p:bldP spid="20" grpId="0" animBg="1"/>
      <p:bldP spid="20" grpId="1"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D29B-116F-094A-88FF-7008D12D6C97}"/>
              </a:ext>
            </a:extLst>
          </p:cNvPr>
          <p:cNvSpPr>
            <a:spLocks noGrp="1"/>
          </p:cNvSpPr>
          <p:nvPr>
            <p:ph type="title"/>
          </p:nvPr>
        </p:nvSpPr>
        <p:spPr/>
        <p:txBody>
          <a:bodyPr/>
          <a:lstStyle/>
          <a:p>
            <a:r>
              <a:rPr lang="en-US"/>
              <a:t>Bubble Cloud: Effects on Supersaturation</a:t>
            </a:r>
          </a:p>
        </p:txBody>
      </p:sp>
      <p:pic>
        <p:nvPicPr>
          <p:cNvPr id="4" name="standard">
            <a:hlinkClick r:id="" action="ppaction://media"/>
            <a:extLst>
              <a:ext uri="{FF2B5EF4-FFF2-40B4-BE49-F238E27FC236}">
                <a16:creationId xmlns:a16="http://schemas.microsoft.com/office/drawing/2014/main" id="{19733F3D-42B4-E943-89D4-8F286EFE8CC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6443472" y="1690688"/>
            <a:ext cx="5084376" cy="4746688"/>
          </a:xfrm>
        </p:spPr>
      </p:pic>
      <p:sp>
        <p:nvSpPr>
          <p:cNvPr id="5" name="Content Placeholder 2">
            <a:extLst>
              <a:ext uri="{FF2B5EF4-FFF2-40B4-BE49-F238E27FC236}">
                <a16:creationId xmlns:a16="http://schemas.microsoft.com/office/drawing/2014/main" id="{C3FA5D62-0CCF-4745-B6BB-A6987EABFFC9}"/>
              </a:ext>
            </a:extLst>
          </p:cNvPr>
          <p:cNvSpPr txBox="1">
            <a:spLocks/>
          </p:cNvSpPr>
          <p:nvPr/>
        </p:nvSpPr>
        <p:spPr>
          <a:xfrm>
            <a:off x="838201" y="1825625"/>
            <a:ext cx="52578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Results from Hoffmann et al. (2019, JAS) and Hoffmann and Feingold (2019, JAS)</a:t>
            </a:r>
          </a:p>
          <a:p>
            <a:pPr>
              <a:lnSpc>
                <a:spcPct val="110000"/>
              </a:lnSpc>
            </a:pPr>
            <a:r>
              <a:rPr lang="en-US" dirty="0"/>
              <a:t>Standard deviation and mean of the supersaturation perturbation of all superdroplets inside a grid box</a:t>
            </a:r>
          </a:p>
          <a:p>
            <a:pPr>
              <a:lnSpc>
                <a:spcPct val="110000"/>
              </a:lnSpc>
            </a:pPr>
            <a:r>
              <a:rPr lang="en-US" dirty="0"/>
              <a:t>Maximum of the standard deviation at the cloud edge where </a:t>
            </a:r>
            <a:r>
              <a:rPr lang="en-US" b="1" dirty="0"/>
              <a:t>cloudy filaments </a:t>
            </a:r>
            <a:r>
              <a:rPr lang="en-US" dirty="0"/>
              <a:t>reach out into the cloud-free air, and </a:t>
            </a:r>
            <a:r>
              <a:rPr lang="en-US" b="1" dirty="0"/>
              <a:t>blobs of cloud-free air </a:t>
            </a:r>
            <a:r>
              <a:rPr lang="en-US" dirty="0"/>
              <a:t>are entrained into the cloud</a:t>
            </a:r>
          </a:p>
          <a:p>
            <a:pPr>
              <a:lnSpc>
                <a:spcPct val="110000"/>
              </a:lnSpc>
            </a:pPr>
            <a:r>
              <a:rPr lang="en-US" dirty="0"/>
              <a:t>Commensurately, the mean of the supersaturation perturbation is increased outside the cloud, and decreased inside</a:t>
            </a:r>
          </a:p>
        </p:txBody>
      </p:sp>
      <p:pic>
        <p:nvPicPr>
          <p:cNvPr id="16" name="mean">
            <a:hlinkClick r:id="" action="ppaction://media"/>
            <a:extLst>
              <a:ext uri="{FF2B5EF4-FFF2-40B4-BE49-F238E27FC236}">
                <a16:creationId xmlns:a16="http://schemas.microsoft.com/office/drawing/2014/main" id="{4AC9A635-D8F9-FC4D-B393-67C1FE0BD84B}"/>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425127" y="1691112"/>
            <a:ext cx="5084655" cy="4746264"/>
          </a:xfrm>
          <a:prstGeom prst="rect">
            <a:avLst/>
          </a:prstGeom>
        </p:spPr>
      </p:pic>
      <p:sp>
        <p:nvSpPr>
          <p:cNvPr id="15" name="TextBox 14">
            <a:extLst>
              <a:ext uri="{FF2B5EF4-FFF2-40B4-BE49-F238E27FC236}">
                <a16:creationId xmlns:a16="http://schemas.microsoft.com/office/drawing/2014/main" id="{1B798710-E537-254D-BEDE-D65237D72686}"/>
              </a:ext>
            </a:extLst>
          </p:cNvPr>
          <p:cNvSpPr txBox="1"/>
          <p:nvPr/>
        </p:nvSpPr>
        <p:spPr>
          <a:xfrm>
            <a:off x="9113390" y="1573491"/>
            <a:ext cx="1111623" cy="369332"/>
          </a:xfrm>
          <a:prstGeom prst="rect">
            <a:avLst/>
          </a:prstGeom>
          <a:solidFill>
            <a:schemeClr val="bg1"/>
          </a:solidFill>
        </p:spPr>
        <p:txBody>
          <a:bodyPr wrap="square" rtlCol="0">
            <a:spAutoFit/>
          </a:bodyPr>
          <a:lstStyle/>
          <a:p>
            <a:r>
              <a:rPr lang="en-US" dirty="0"/>
              <a:t>µ</a:t>
            </a:r>
            <a:r>
              <a:rPr lang="en-US" baseline="-25000" dirty="0"/>
              <a:t>S’</a:t>
            </a:r>
            <a:r>
              <a:rPr lang="en-US" dirty="0"/>
              <a:t> (%)</a:t>
            </a:r>
          </a:p>
        </p:txBody>
      </p:sp>
    </p:spTree>
    <p:extLst>
      <p:ext uri="{BB962C8B-B14F-4D97-AF65-F5344CB8AC3E}">
        <p14:creationId xmlns:p14="http://schemas.microsoft.com/office/powerpoint/2010/main" val="328324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0000"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0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4"/>
                </p:tgtEl>
              </p:cMediaNode>
            </p:video>
            <p:par>
              <p:cTn id="24"/>
            </p:par>
            <p:video>
              <p:cMediaNode vol="80000">
                <p:cTn id="25" fill="hold" display="0">
                  <p:stCondLst>
                    <p:cond delay="indefinite"/>
                  </p:stCondLst>
                </p:cTn>
                <p:tgtEl>
                  <p:spTgt spid="16"/>
                </p:tgtEl>
              </p:cMediaNode>
            </p:video>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A389-7FC1-CA40-A074-EEB50D77B28E}"/>
              </a:ext>
            </a:extLst>
          </p:cNvPr>
          <p:cNvSpPr>
            <a:spLocks noGrp="1"/>
          </p:cNvSpPr>
          <p:nvPr>
            <p:ph type="title"/>
          </p:nvPr>
        </p:nvSpPr>
        <p:spPr/>
        <p:txBody>
          <a:bodyPr/>
          <a:lstStyle/>
          <a:p>
            <a:r>
              <a:rPr lang="en-US"/>
              <a:t>Bubble Cloud: Microphysics</a:t>
            </a:r>
          </a:p>
        </p:txBody>
      </p:sp>
      <p:sp>
        <p:nvSpPr>
          <p:cNvPr id="10" name="Content Placeholder 9">
            <a:extLst>
              <a:ext uri="{FF2B5EF4-FFF2-40B4-BE49-F238E27FC236}">
                <a16:creationId xmlns:a16="http://schemas.microsoft.com/office/drawing/2014/main" id="{B55E82D7-90D8-BF48-A95D-F0BA0D2D845E}"/>
              </a:ext>
            </a:extLst>
          </p:cNvPr>
          <p:cNvSpPr>
            <a:spLocks noGrp="1"/>
          </p:cNvSpPr>
          <p:nvPr>
            <p:ph idx="1"/>
          </p:nvPr>
        </p:nvSpPr>
        <p:spPr>
          <a:xfrm>
            <a:off x="838200" y="1825625"/>
            <a:ext cx="5126182" cy="4351338"/>
          </a:xfrm>
        </p:spPr>
        <p:txBody>
          <a:bodyPr>
            <a:normAutofit fontScale="92500" lnSpcReduction="10000"/>
          </a:bodyPr>
          <a:lstStyle/>
          <a:p>
            <a:pPr>
              <a:lnSpc>
                <a:spcPct val="100000"/>
              </a:lnSpc>
            </a:pPr>
            <a:r>
              <a:rPr lang="en-US" dirty="0"/>
              <a:t>Cloud droplet number concentration is reduced in some regions of the cloud</a:t>
            </a:r>
          </a:p>
          <a:p>
            <a:pPr>
              <a:lnSpc>
                <a:spcPct val="100000"/>
              </a:lnSpc>
            </a:pPr>
            <a:r>
              <a:rPr lang="en-US" dirty="0"/>
              <a:t>Some droplets experience significant growth</a:t>
            </a:r>
          </a:p>
          <a:p>
            <a:pPr>
              <a:lnSpc>
                <a:spcPct val="100000"/>
              </a:lnSpc>
            </a:pPr>
            <a:r>
              <a:rPr lang="en-US" dirty="0"/>
              <a:t>Also, evaporation is decelerated by allowing droplets to stay in cloudy filaments </a:t>
            </a:r>
          </a:p>
          <a:p>
            <a:pPr>
              <a:lnSpc>
                <a:spcPct val="100000"/>
              </a:lnSpc>
            </a:pPr>
            <a:r>
              <a:rPr lang="en-US" dirty="0"/>
              <a:t>Note: Only some droplets benefit from inhomogeneous mixing</a:t>
            </a:r>
          </a:p>
        </p:txBody>
      </p:sp>
      <p:sp>
        <p:nvSpPr>
          <p:cNvPr id="13" name="TextBox 12">
            <a:extLst>
              <a:ext uri="{FF2B5EF4-FFF2-40B4-BE49-F238E27FC236}">
                <a16:creationId xmlns:a16="http://schemas.microsoft.com/office/drawing/2014/main" id="{FBC42EB0-597C-AF40-8B60-FC9B9626A258}"/>
              </a:ext>
            </a:extLst>
          </p:cNvPr>
          <p:cNvSpPr txBox="1"/>
          <p:nvPr/>
        </p:nvSpPr>
        <p:spPr>
          <a:xfrm>
            <a:off x="7208874" y="1044354"/>
            <a:ext cx="3976577" cy="646331"/>
          </a:xfrm>
          <a:prstGeom prst="rect">
            <a:avLst/>
          </a:prstGeom>
          <a:noFill/>
        </p:spPr>
        <p:txBody>
          <a:bodyPr wrap="square" rtlCol="0">
            <a:spAutoFit/>
          </a:bodyPr>
          <a:lstStyle/>
          <a:p>
            <a:pPr algn="ctr"/>
            <a:r>
              <a:rPr lang="en-US" b="1">
                <a:solidFill>
                  <a:srgbClr val="FF0000"/>
                </a:solidFill>
              </a:rPr>
              <a:t>standard LCM: homogenous</a:t>
            </a:r>
          </a:p>
          <a:p>
            <a:pPr algn="ctr"/>
            <a:r>
              <a:rPr lang="en-US" b="1">
                <a:solidFill>
                  <a:srgbClr val="0432FF"/>
                </a:solidFill>
              </a:rPr>
              <a:t>LCM with LEM: “inhomogeneous”</a:t>
            </a:r>
          </a:p>
        </p:txBody>
      </p:sp>
      <p:pic>
        <p:nvPicPr>
          <p:cNvPr id="3" name="Picture 2">
            <a:extLst>
              <a:ext uri="{FF2B5EF4-FFF2-40B4-BE49-F238E27FC236}">
                <a16:creationId xmlns:a16="http://schemas.microsoft.com/office/drawing/2014/main" id="{D2EB7C16-60AE-FB47-8172-BE7B3C49AFBD}"/>
              </a:ext>
            </a:extLst>
          </p:cNvPr>
          <p:cNvPicPr>
            <a:picLocks noChangeAspect="1"/>
          </p:cNvPicPr>
          <p:nvPr/>
        </p:nvPicPr>
        <p:blipFill>
          <a:blip r:embed="rId3"/>
          <a:stretch>
            <a:fillRect/>
          </a:stretch>
        </p:blipFill>
        <p:spPr>
          <a:xfrm>
            <a:off x="5964382" y="1690685"/>
            <a:ext cx="5793785" cy="2762704"/>
          </a:xfrm>
          <a:prstGeom prst="rect">
            <a:avLst/>
          </a:prstGeom>
        </p:spPr>
      </p:pic>
      <p:pic>
        <p:nvPicPr>
          <p:cNvPr id="12" name="Picture 11">
            <a:extLst>
              <a:ext uri="{FF2B5EF4-FFF2-40B4-BE49-F238E27FC236}">
                <a16:creationId xmlns:a16="http://schemas.microsoft.com/office/drawing/2014/main" id="{482CD039-4EEE-4944-B3A0-5D6D0AE03D49}"/>
              </a:ext>
            </a:extLst>
          </p:cNvPr>
          <p:cNvPicPr>
            <a:picLocks noChangeAspect="1"/>
          </p:cNvPicPr>
          <p:nvPr/>
        </p:nvPicPr>
        <p:blipFill>
          <a:blip r:embed="rId4"/>
          <a:stretch>
            <a:fillRect/>
          </a:stretch>
        </p:blipFill>
        <p:spPr>
          <a:xfrm>
            <a:off x="6463456" y="1690685"/>
            <a:ext cx="5092527" cy="4929130"/>
          </a:xfrm>
          <a:prstGeom prst="rect">
            <a:avLst/>
          </a:prstGeom>
        </p:spPr>
      </p:pic>
    </p:spTree>
    <p:extLst>
      <p:ext uri="{BB962C8B-B14F-4D97-AF65-F5344CB8AC3E}">
        <p14:creationId xmlns:p14="http://schemas.microsoft.com/office/powerpoint/2010/main" val="27621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3F8F-9192-E641-853F-68EA4C4E3566}"/>
              </a:ext>
            </a:extLst>
          </p:cNvPr>
          <p:cNvSpPr>
            <a:spLocks noGrp="1"/>
          </p:cNvSpPr>
          <p:nvPr>
            <p:ph type="title"/>
          </p:nvPr>
        </p:nvSpPr>
        <p:spPr/>
        <p:txBody>
          <a:bodyPr/>
          <a:lstStyle/>
          <a:p>
            <a:r>
              <a:rPr lang="en-US" dirty="0"/>
              <a:t>Mixed-Phase Microphysics </a:t>
            </a:r>
          </a:p>
        </p:txBody>
      </p:sp>
      <p:pic>
        <p:nvPicPr>
          <p:cNvPr id="4" name="Picture 3">
            <a:extLst>
              <a:ext uri="{FF2B5EF4-FFF2-40B4-BE49-F238E27FC236}">
                <a16:creationId xmlns:a16="http://schemas.microsoft.com/office/drawing/2014/main" id="{ED15789F-6BC8-5B40-B512-8DA8451CD58B}"/>
              </a:ext>
            </a:extLst>
          </p:cNvPr>
          <p:cNvPicPr>
            <a:picLocks noChangeAspect="1"/>
          </p:cNvPicPr>
          <p:nvPr/>
        </p:nvPicPr>
        <p:blipFill rotWithShape="1">
          <a:blip r:embed="rId2"/>
          <a:srcRect t="8642"/>
          <a:stretch/>
        </p:blipFill>
        <p:spPr>
          <a:xfrm>
            <a:off x="9196876" y="150675"/>
            <a:ext cx="2990950" cy="6724258"/>
          </a:xfrm>
          <a:prstGeom prst="rect">
            <a:avLst/>
          </a:prstGeom>
        </p:spPr>
      </p:pic>
      <p:sp>
        <p:nvSpPr>
          <p:cNvPr id="8" name="Content Placeholder 2">
            <a:extLst>
              <a:ext uri="{FF2B5EF4-FFF2-40B4-BE49-F238E27FC236}">
                <a16:creationId xmlns:a16="http://schemas.microsoft.com/office/drawing/2014/main" id="{8569D5C4-A013-0740-A08F-7D76C726C1C3}"/>
              </a:ext>
            </a:extLst>
          </p:cNvPr>
          <p:cNvSpPr txBox="1">
            <a:spLocks/>
          </p:cNvSpPr>
          <p:nvPr/>
        </p:nvSpPr>
        <p:spPr>
          <a:xfrm>
            <a:off x="838199" y="1751747"/>
            <a:ext cx="7984067" cy="50594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In an idealized study, the </a:t>
            </a:r>
            <a:r>
              <a:rPr lang="en-US" sz="2200" b="1" dirty="0"/>
              <a:t>LEM is applied as a stand-alone model </a:t>
            </a:r>
            <a:r>
              <a:rPr lang="en-US" sz="2200" dirty="0"/>
              <a:t>to simulate an entrainment event with subsequent mixing in a mixed-phase cloud (Hoffmann 2020, JAS)</a:t>
            </a:r>
          </a:p>
          <a:p>
            <a:r>
              <a:rPr lang="en-US" sz="2200" dirty="0"/>
              <a:t>The Lagrangian cloud model has been enhanced by ice microphysics (</a:t>
            </a:r>
            <a:r>
              <a:rPr lang="en-US" sz="2200" dirty="0" err="1"/>
              <a:t>Ervens</a:t>
            </a:r>
            <a:r>
              <a:rPr lang="en-US" sz="2200" dirty="0"/>
              <a:t> et al. 2011, JGR)</a:t>
            </a:r>
          </a:p>
          <a:p>
            <a:r>
              <a:rPr lang="en-US" sz="2200" dirty="0"/>
              <a:t>We will focus on the effects between instantaneous (homogeneous) mixing and the correctly represented (potentially inhomogeneous) </a:t>
            </a:r>
            <a:r>
              <a:rPr lang="en-US" sz="2200" b="1" dirty="0"/>
              <a:t>mixing processes by the LEM on scales smaller than 100 m</a:t>
            </a:r>
          </a:p>
          <a:p>
            <a:r>
              <a:rPr lang="en-US" sz="2200" dirty="0"/>
              <a:t>Special focus on changes in the </a:t>
            </a:r>
            <a:r>
              <a:rPr lang="en-US" sz="2200" b="1" dirty="0"/>
              <a:t>Wegener-Bergeron-</a:t>
            </a:r>
            <a:r>
              <a:rPr lang="en-US" sz="2200" b="1" dirty="0" err="1"/>
              <a:t>Findeisen</a:t>
            </a:r>
            <a:r>
              <a:rPr lang="en-US" sz="2200" b="1" dirty="0"/>
              <a:t> (WBF) process</a:t>
            </a:r>
            <a:r>
              <a:rPr lang="en-US" sz="2200" dirty="0"/>
              <a:t>, i.e., the accelerated growth of ice crystals on the expense of liquid droplets</a:t>
            </a:r>
            <a:endParaRPr lang="en-US" sz="2200" b="1" dirty="0"/>
          </a:p>
          <a:p>
            <a:r>
              <a:rPr lang="en-US" sz="2200" dirty="0"/>
              <a:t>Two main inhomogeneous processes will be identified: </a:t>
            </a:r>
          </a:p>
          <a:p>
            <a:pPr lvl="1"/>
            <a:r>
              <a:rPr lang="en-US" sz="2000" b="1" dirty="0"/>
              <a:t>voids in the field of ice crystals / liquid droplets</a:t>
            </a:r>
          </a:p>
          <a:p>
            <a:pPr lvl="1"/>
            <a:r>
              <a:rPr lang="en-US" sz="2000" b="1" dirty="0"/>
              <a:t>delayed freezing of entrained ice nuclei</a:t>
            </a:r>
          </a:p>
        </p:txBody>
      </p:sp>
      <p:grpSp>
        <p:nvGrpSpPr>
          <p:cNvPr id="19" name="Group 18">
            <a:extLst>
              <a:ext uri="{FF2B5EF4-FFF2-40B4-BE49-F238E27FC236}">
                <a16:creationId xmlns:a16="http://schemas.microsoft.com/office/drawing/2014/main" id="{993644F5-62C6-BD4B-9E73-7720C421C35D}"/>
              </a:ext>
            </a:extLst>
          </p:cNvPr>
          <p:cNvGrpSpPr/>
          <p:nvPr/>
        </p:nvGrpSpPr>
        <p:grpSpPr>
          <a:xfrm>
            <a:off x="6968326" y="28934"/>
            <a:ext cx="2827857" cy="1587319"/>
            <a:chOff x="6859840" y="-258493"/>
            <a:chExt cx="2827857" cy="1587319"/>
          </a:xfrm>
        </p:grpSpPr>
        <p:sp>
          <p:nvSpPr>
            <p:cNvPr id="18" name="Rectangle 17">
              <a:extLst>
                <a:ext uri="{FF2B5EF4-FFF2-40B4-BE49-F238E27FC236}">
                  <a16:creationId xmlns:a16="http://schemas.microsoft.com/office/drawing/2014/main" id="{B2EF292F-EA8B-C342-8846-C149D7EDCBB7}"/>
                </a:ext>
              </a:extLst>
            </p:cNvPr>
            <p:cNvSpPr/>
            <p:nvPr/>
          </p:nvSpPr>
          <p:spPr>
            <a:xfrm>
              <a:off x="6888276" y="0"/>
              <a:ext cx="2799421" cy="1230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3A9DF36-A9D6-EE4C-85F3-4A4F242983CA}"/>
                </a:ext>
              </a:extLst>
            </p:cNvPr>
            <p:cNvPicPr>
              <a:picLocks noChangeAspect="1"/>
            </p:cNvPicPr>
            <p:nvPr/>
          </p:nvPicPr>
          <p:blipFill rotWithShape="1">
            <a:blip r:embed="rId2"/>
            <a:srcRect l="5673" t="-3507" r="5408" b="91750"/>
            <a:stretch/>
          </p:blipFill>
          <p:spPr>
            <a:xfrm>
              <a:off x="6963936" y="-258493"/>
              <a:ext cx="2659565" cy="865325"/>
            </a:xfrm>
            <a:prstGeom prst="rect">
              <a:avLst/>
            </a:prstGeom>
          </p:spPr>
        </p:pic>
        <p:sp>
          <p:nvSpPr>
            <p:cNvPr id="16" name="TextBox 15">
              <a:extLst>
                <a:ext uri="{FF2B5EF4-FFF2-40B4-BE49-F238E27FC236}">
                  <a16:creationId xmlns:a16="http://schemas.microsoft.com/office/drawing/2014/main" id="{2148EF9E-4463-864D-9FC6-B95CF67E1D0E}"/>
                </a:ext>
              </a:extLst>
            </p:cNvPr>
            <p:cNvSpPr txBox="1"/>
            <p:nvPr/>
          </p:nvSpPr>
          <p:spPr>
            <a:xfrm>
              <a:off x="6859840" y="369654"/>
              <a:ext cx="2330711" cy="707886"/>
            </a:xfrm>
            <a:prstGeom prst="rect">
              <a:avLst/>
            </a:prstGeom>
            <a:noFill/>
          </p:spPr>
          <p:txBody>
            <a:bodyPr wrap="square" rtlCol="0">
              <a:spAutoFit/>
            </a:bodyPr>
            <a:lstStyle/>
            <a:p>
              <a:r>
                <a:rPr lang="en-US" sz="4000" dirty="0"/>
                <a:t>.</a:t>
              </a:r>
              <a:r>
                <a:rPr lang="en-US" dirty="0"/>
                <a:t> ice crystal</a:t>
              </a:r>
            </a:p>
          </p:txBody>
        </p:sp>
        <p:sp>
          <p:nvSpPr>
            <p:cNvPr id="17" name="TextBox 16">
              <a:extLst>
                <a:ext uri="{FF2B5EF4-FFF2-40B4-BE49-F238E27FC236}">
                  <a16:creationId xmlns:a16="http://schemas.microsoft.com/office/drawing/2014/main" id="{BF7035D2-8A52-3B40-B7AC-D96299AF4FC4}"/>
                </a:ext>
              </a:extLst>
            </p:cNvPr>
            <p:cNvSpPr txBox="1"/>
            <p:nvPr/>
          </p:nvSpPr>
          <p:spPr>
            <a:xfrm>
              <a:off x="6859840" y="620940"/>
              <a:ext cx="2330711" cy="707886"/>
            </a:xfrm>
            <a:prstGeom prst="rect">
              <a:avLst/>
            </a:prstGeom>
            <a:noFill/>
          </p:spPr>
          <p:txBody>
            <a:bodyPr wrap="square" rtlCol="0">
              <a:spAutoFit/>
            </a:bodyPr>
            <a:lstStyle/>
            <a:p>
              <a:r>
                <a:rPr lang="en-US" sz="4000" dirty="0">
                  <a:solidFill>
                    <a:srgbClr val="FF0000"/>
                  </a:solidFill>
                </a:rPr>
                <a:t>.</a:t>
              </a:r>
              <a:r>
                <a:rPr lang="en-US" dirty="0"/>
                <a:t> ice nuclei</a:t>
              </a:r>
            </a:p>
          </p:txBody>
        </p:sp>
      </p:grpSp>
    </p:spTree>
    <p:extLst>
      <p:ext uri="{BB962C8B-B14F-4D97-AF65-F5344CB8AC3E}">
        <p14:creationId xmlns:p14="http://schemas.microsoft.com/office/powerpoint/2010/main" val="253419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AF53-F4A6-2741-B27C-C52A4E22BD6F}"/>
              </a:ext>
            </a:extLst>
          </p:cNvPr>
          <p:cNvSpPr>
            <a:spLocks noGrp="1"/>
          </p:cNvSpPr>
          <p:nvPr>
            <p:ph type="title"/>
          </p:nvPr>
        </p:nvSpPr>
        <p:spPr>
          <a:xfrm>
            <a:off x="838200" y="41275"/>
            <a:ext cx="10515600" cy="1325563"/>
          </a:xfrm>
        </p:spPr>
        <p:txBody>
          <a:bodyPr/>
          <a:lstStyle/>
          <a:p>
            <a:r>
              <a:rPr lang="en-US" dirty="0"/>
              <a:t>Mixed-Phase Microphysics </a:t>
            </a:r>
          </a:p>
        </p:txBody>
      </p:sp>
      <p:pic>
        <p:nvPicPr>
          <p:cNvPr id="4" name="Picture 3">
            <a:extLst>
              <a:ext uri="{FF2B5EF4-FFF2-40B4-BE49-F238E27FC236}">
                <a16:creationId xmlns:a16="http://schemas.microsoft.com/office/drawing/2014/main" id="{22861E41-386C-FC48-A3D3-8FB71B8CCDDA}"/>
              </a:ext>
            </a:extLst>
          </p:cNvPr>
          <p:cNvPicPr>
            <a:picLocks noChangeAspect="1"/>
          </p:cNvPicPr>
          <p:nvPr/>
        </p:nvPicPr>
        <p:blipFill>
          <a:blip r:embed="rId2"/>
          <a:stretch>
            <a:fillRect/>
          </a:stretch>
        </p:blipFill>
        <p:spPr>
          <a:xfrm>
            <a:off x="5607288" y="1238250"/>
            <a:ext cx="6511054" cy="5619750"/>
          </a:xfrm>
          <a:prstGeom prst="rect">
            <a:avLst/>
          </a:prstGeom>
        </p:spPr>
      </p:pic>
      <p:sp>
        <p:nvSpPr>
          <p:cNvPr id="5" name="Content Placeholder 2">
            <a:extLst>
              <a:ext uri="{FF2B5EF4-FFF2-40B4-BE49-F238E27FC236}">
                <a16:creationId xmlns:a16="http://schemas.microsoft.com/office/drawing/2014/main" id="{F16FE3AE-2B33-F842-BCF1-B9CE0189D253}"/>
              </a:ext>
            </a:extLst>
          </p:cNvPr>
          <p:cNvSpPr txBox="1">
            <a:spLocks/>
          </p:cNvSpPr>
          <p:nvPr/>
        </p:nvSpPr>
        <p:spPr>
          <a:xfrm>
            <a:off x="838200" y="1366838"/>
            <a:ext cx="4709160" cy="51863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LEM simulations exhibit </a:t>
            </a:r>
            <a:r>
              <a:rPr lang="en-US" sz="2000" b="1" dirty="0"/>
              <a:t>less ice and more liquid water</a:t>
            </a:r>
            <a:r>
              <a:rPr lang="en-US" sz="2000" dirty="0"/>
              <a:t> compared to the homogeneous simulations: </a:t>
            </a:r>
            <a:r>
              <a:rPr lang="en-US" sz="2000" b="1" dirty="0"/>
              <a:t>WBF is reduced</a:t>
            </a:r>
          </a:p>
          <a:p>
            <a:r>
              <a:rPr lang="en-US" sz="2000" dirty="0"/>
              <a:t>Ice water content is reduced because of the </a:t>
            </a:r>
            <a:r>
              <a:rPr lang="en-US" sz="2000" b="1" dirty="0"/>
              <a:t>decelerated nucleation of entrained IN</a:t>
            </a:r>
            <a:r>
              <a:rPr lang="en-US" sz="2000" dirty="0"/>
              <a:t>: </a:t>
            </a:r>
          </a:p>
          <a:p>
            <a:pPr lvl="1"/>
            <a:r>
              <a:rPr lang="en-US" sz="1600" dirty="0"/>
              <a:t>IN stay longer in the entrained air that is less favorable for nucleation.</a:t>
            </a:r>
          </a:p>
          <a:p>
            <a:pPr lvl="1"/>
            <a:r>
              <a:rPr lang="en-US" sz="1600" dirty="0"/>
              <a:t>Reduced integral uptake of water vapor by ice crystals.</a:t>
            </a:r>
          </a:p>
          <a:p>
            <a:r>
              <a:rPr lang="en-US" sz="2000" dirty="0"/>
              <a:t>Liquid water content is increased: </a:t>
            </a:r>
          </a:p>
          <a:p>
            <a:pPr lvl="1"/>
            <a:r>
              <a:rPr lang="en-US" sz="1600" b="1" dirty="0"/>
              <a:t>Voids in the ice crystal / liquid droplet field reduce WBF locally </a:t>
            </a:r>
            <a:r>
              <a:rPr lang="en-US" sz="1600" dirty="0"/>
              <a:t>by decelerating the transport of water vapor from the liquid to the ice phase.</a:t>
            </a:r>
            <a:endParaRPr lang="en-US" sz="1600" b="1" dirty="0"/>
          </a:p>
          <a:p>
            <a:pPr lvl="1"/>
            <a:r>
              <a:rPr lang="en-US" sz="1600" dirty="0"/>
              <a:t>These voids only have an effect at high IN concentrations when the deposition process is so fast that it can be affected by changes in the turbulent transport of water vapor between the void and the rest of the cloud.</a:t>
            </a:r>
          </a:p>
        </p:txBody>
      </p:sp>
    </p:spTree>
    <p:extLst>
      <p:ext uri="{BB962C8B-B14F-4D97-AF65-F5344CB8AC3E}">
        <p14:creationId xmlns:p14="http://schemas.microsoft.com/office/powerpoint/2010/main" val="142322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7A82-90FC-4946-8917-EEDF2ECA3168}"/>
              </a:ext>
            </a:extLst>
          </p:cNvPr>
          <p:cNvSpPr>
            <a:spLocks noGrp="1"/>
          </p:cNvSpPr>
          <p:nvPr>
            <p:ph type="title"/>
          </p:nvPr>
        </p:nvSpPr>
        <p:spPr/>
        <p:txBody>
          <a:bodyPr/>
          <a:lstStyle/>
          <a:p>
            <a:r>
              <a:rPr lang="en-US" dirty="0"/>
              <a:t>Mixed-Phase Microphysics</a:t>
            </a:r>
          </a:p>
        </p:txBody>
      </p:sp>
      <p:sp>
        <p:nvSpPr>
          <p:cNvPr id="3" name="Content Placeholder 2">
            <a:extLst>
              <a:ext uri="{FF2B5EF4-FFF2-40B4-BE49-F238E27FC236}">
                <a16:creationId xmlns:a16="http://schemas.microsoft.com/office/drawing/2014/main" id="{6C95006E-EA67-8545-8C2E-06829C76771A}"/>
              </a:ext>
            </a:extLst>
          </p:cNvPr>
          <p:cNvSpPr>
            <a:spLocks noGrp="1"/>
          </p:cNvSpPr>
          <p:nvPr>
            <p:ph idx="1"/>
          </p:nvPr>
        </p:nvSpPr>
        <p:spPr>
          <a:xfrm>
            <a:off x="838200" y="1825625"/>
            <a:ext cx="5257800" cy="4351338"/>
          </a:xfrm>
        </p:spPr>
        <p:txBody>
          <a:bodyPr>
            <a:normAutofit lnSpcReduction="10000"/>
          </a:bodyPr>
          <a:lstStyle/>
          <a:p>
            <a:r>
              <a:rPr lang="en-US" dirty="0"/>
              <a:t>Changes in the average distance between an ice crystal and the closest liquid droplet indicates what delays WBF:</a:t>
            </a:r>
          </a:p>
          <a:p>
            <a:pPr lvl="1"/>
            <a:r>
              <a:rPr lang="en-US" dirty="0"/>
              <a:t>Initially, entrainment causes voids in the ice crystal field</a:t>
            </a:r>
          </a:p>
          <a:p>
            <a:pPr lvl="1"/>
            <a:r>
              <a:rPr lang="en-US" dirty="0"/>
              <a:t>Later, WBF evaporates all liquid droplets in the vicinity of an ice crystal</a:t>
            </a:r>
          </a:p>
          <a:p>
            <a:r>
              <a:rPr lang="en-US" dirty="0"/>
              <a:t>Both processes lead to reduced uptake of water vapor by the ice phase, which slows down WBF</a:t>
            </a:r>
          </a:p>
        </p:txBody>
      </p:sp>
      <p:pic>
        <p:nvPicPr>
          <p:cNvPr id="5" name="Picture 4">
            <a:extLst>
              <a:ext uri="{FF2B5EF4-FFF2-40B4-BE49-F238E27FC236}">
                <a16:creationId xmlns:a16="http://schemas.microsoft.com/office/drawing/2014/main" id="{A6EC702C-38BA-7E47-BCAD-709BD6DDCDF7}"/>
              </a:ext>
            </a:extLst>
          </p:cNvPr>
          <p:cNvPicPr>
            <a:picLocks noChangeAspect="1"/>
          </p:cNvPicPr>
          <p:nvPr/>
        </p:nvPicPr>
        <p:blipFill rotWithShape="1">
          <a:blip r:embed="rId2"/>
          <a:srcRect l="54575"/>
          <a:stretch/>
        </p:blipFill>
        <p:spPr>
          <a:xfrm>
            <a:off x="7621789" y="1436687"/>
            <a:ext cx="4366653" cy="5079638"/>
          </a:xfrm>
          <a:prstGeom prst="rect">
            <a:avLst/>
          </a:prstGeom>
        </p:spPr>
      </p:pic>
      <p:sp>
        <p:nvSpPr>
          <p:cNvPr id="6" name="TextBox 5">
            <a:extLst>
              <a:ext uri="{FF2B5EF4-FFF2-40B4-BE49-F238E27FC236}">
                <a16:creationId xmlns:a16="http://schemas.microsoft.com/office/drawing/2014/main" id="{D1ABF87B-9F4A-D94C-A145-D59233FEF233}"/>
              </a:ext>
            </a:extLst>
          </p:cNvPr>
          <p:cNvSpPr txBox="1"/>
          <p:nvPr/>
        </p:nvSpPr>
        <p:spPr>
          <a:xfrm>
            <a:off x="7021261" y="897604"/>
            <a:ext cx="5390872" cy="707886"/>
          </a:xfrm>
          <a:prstGeom prst="rect">
            <a:avLst/>
          </a:prstGeom>
          <a:noFill/>
        </p:spPr>
        <p:txBody>
          <a:bodyPr wrap="square" rtlCol="0">
            <a:spAutoFit/>
          </a:bodyPr>
          <a:lstStyle/>
          <a:p>
            <a:pPr algn="ctr"/>
            <a:r>
              <a:rPr lang="en-US" sz="2000" b="1" dirty="0"/>
              <a:t>Average distance between an ice crystal and </a:t>
            </a:r>
          </a:p>
          <a:p>
            <a:pPr algn="ctr"/>
            <a:r>
              <a:rPr lang="en-US" sz="2000" b="1" dirty="0"/>
              <a:t>the closest liquid droplet (mm)</a:t>
            </a:r>
          </a:p>
        </p:txBody>
      </p:sp>
      <p:pic>
        <p:nvPicPr>
          <p:cNvPr id="7" name="Picture 6">
            <a:extLst>
              <a:ext uri="{FF2B5EF4-FFF2-40B4-BE49-F238E27FC236}">
                <a16:creationId xmlns:a16="http://schemas.microsoft.com/office/drawing/2014/main" id="{68814EAD-6D63-3342-A612-0EBF5292B168}"/>
              </a:ext>
            </a:extLst>
          </p:cNvPr>
          <p:cNvPicPr>
            <a:picLocks noChangeAspect="1"/>
          </p:cNvPicPr>
          <p:nvPr/>
        </p:nvPicPr>
        <p:blipFill rotWithShape="1">
          <a:blip r:embed="rId2"/>
          <a:srcRect l="6720" r="89191"/>
          <a:stretch/>
        </p:blipFill>
        <p:spPr>
          <a:xfrm>
            <a:off x="7401249" y="1436687"/>
            <a:ext cx="393066" cy="5079638"/>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6CA67A8-452F-0146-A97D-EBD82680D641}"/>
                  </a:ext>
                </a:extLst>
              </p:cNvPr>
              <p:cNvSpPr txBox="1"/>
              <p:nvPr/>
            </p:nvSpPr>
            <p:spPr>
              <a:xfrm rot="16200000">
                <a:off x="6441752" y="3515211"/>
                <a:ext cx="1620380"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de-DE" sz="2000" b="0" i="1" smtClean="0">
                              <a:latin typeface="Cambria Math" panose="02040503050406030204" pitchFamily="18" charset="0"/>
                            </a:rPr>
                          </m:ctrlPr>
                        </m:dPr>
                        <m:e>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𝑧</m:t>
                              </m:r>
                            </m:e>
                            <m:sub>
                              <m:r>
                                <a:rPr lang="de-DE" sz="2000" b="0" i="1" smtClean="0">
                                  <a:latin typeface="Cambria Math" panose="02040503050406030204" pitchFamily="18" charset="0"/>
                                </a:rPr>
                                <m:t>𝑖</m:t>
                              </m:r>
                            </m:sub>
                          </m:sSub>
                          <m:r>
                            <a:rPr lang="de-DE" sz="2000" b="0" i="1" smtClean="0">
                              <a:latin typeface="Cambria Math" panose="02040503050406030204" pitchFamily="18" charset="0"/>
                            </a:rPr>
                            <m:t>−</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𝑧</m:t>
                              </m:r>
                            </m:e>
                            <m:sub>
                              <m:r>
                                <a:rPr lang="de-DE" sz="2000" b="0" i="1" smtClean="0">
                                  <a:latin typeface="Cambria Math" panose="02040503050406030204" pitchFamily="18" charset="0"/>
                                </a:rPr>
                                <m:t>𝑙</m:t>
                              </m:r>
                            </m:sub>
                          </m:sSub>
                        </m:e>
                      </m:d>
                      <m:r>
                        <a:rPr lang="de-DE" sz="2000" b="0" i="1" smtClean="0">
                          <a:latin typeface="Cambria Math" panose="02040503050406030204" pitchFamily="18" charset="0"/>
                        </a:rPr>
                        <m:t> (</m:t>
                      </m:r>
                      <m:r>
                        <m:rPr>
                          <m:sty m:val="p"/>
                        </m:rPr>
                        <a:rPr lang="de-DE" sz="2000" b="0" i="0" smtClean="0">
                          <a:latin typeface="Cambria Math" panose="02040503050406030204" pitchFamily="18" charset="0"/>
                        </a:rPr>
                        <m:t>mm</m:t>
                      </m:r>
                      <m:r>
                        <a:rPr lang="de-DE" sz="2000" b="0" i="1" smtClean="0">
                          <a:latin typeface="Cambria Math" panose="02040503050406030204" pitchFamily="18" charset="0"/>
                        </a:rPr>
                        <m:t>)</m:t>
                      </m:r>
                    </m:oMath>
                  </m:oMathPara>
                </a14:m>
                <a:endParaRPr lang="en-US" sz="2000" dirty="0"/>
              </a:p>
            </p:txBody>
          </p:sp>
        </mc:Choice>
        <mc:Fallback>
          <p:sp>
            <p:nvSpPr>
              <p:cNvPr id="8" name="TextBox 7">
                <a:extLst>
                  <a:ext uri="{FF2B5EF4-FFF2-40B4-BE49-F238E27FC236}">
                    <a16:creationId xmlns:a16="http://schemas.microsoft.com/office/drawing/2014/main" id="{96CA67A8-452F-0146-A97D-EBD82680D641}"/>
                  </a:ext>
                </a:extLst>
              </p:cNvPr>
              <p:cNvSpPr txBox="1">
                <a:spLocks noRot="1" noChangeAspect="1" noMove="1" noResize="1" noEditPoints="1" noAdjustHandles="1" noChangeArrowheads="1" noChangeShapeType="1" noTextEdit="1"/>
              </p:cNvSpPr>
              <p:nvPr/>
            </p:nvSpPr>
            <p:spPr>
              <a:xfrm rot="16200000">
                <a:off x="6441752" y="3515211"/>
                <a:ext cx="1620380" cy="307777"/>
              </a:xfrm>
              <a:prstGeom prst="rect">
                <a:avLst/>
              </a:prstGeom>
              <a:blipFill>
                <a:blip r:embed="rId3"/>
                <a:stretch>
                  <a:fillRect l="-4000" t="-4651" r="-36000"/>
                </a:stretch>
              </a:blipFill>
            </p:spPr>
            <p:txBody>
              <a:bodyPr/>
              <a:lstStyle/>
              <a:p>
                <a:r>
                  <a:rPr lang="en-US">
                    <a:noFill/>
                  </a:rPr>
                  <a:t> </a:t>
                </a:r>
              </a:p>
            </p:txBody>
          </p:sp>
        </mc:Fallback>
      </mc:AlternateContent>
    </p:spTree>
    <p:extLst>
      <p:ext uri="{BB962C8B-B14F-4D97-AF65-F5344CB8AC3E}">
        <p14:creationId xmlns:p14="http://schemas.microsoft.com/office/powerpoint/2010/main" val="281005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1077</Words>
  <Application>Microsoft Macintosh PowerPoint</Application>
  <PresentationFormat>Widescreen</PresentationFormat>
  <Paragraphs>80</Paragraphs>
  <Slides>10</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Office Theme</vt:lpstr>
      <vt:lpstr>Beyond Cloud Microphysics: Representing Subgrid-Scale Processes in Lagrangian Cloud Models</vt:lpstr>
      <vt:lpstr>Representing Subgrid-Scale Processes in Lagrangian Cloud Models</vt:lpstr>
      <vt:lpstr>The Basic Concept </vt:lpstr>
      <vt:lpstr>Small-Scale Mixing: Homogeneous or  Inhomogeneous? </vt:lpstr>
      <vt:lpstr>Bubble Cloud: Effects on Supersaturation</vt:lpstr>
      <vt:lpstr>Bubble Cloud: Microphysics</vt:lpstr>
      <vt:lpstr>Mixed-Phase Microphysics </vt:lpstr>
      <vt:lpstr>Mixed-Phase Microphysics </vt:lpstr>
      <vt:lpstr>Mixed-Phase Microphysics</vt:lpstr>
      <vt:lpstr>Summary and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Cloud Microphysics: Representing Subgrid-Scale Processes in Lagrangian Cloud Models</dc:title>
  <dc:creator>Fabian Hoffmann</dc:creator>
  <cp:lastModifiedBy>Fabian Hoffmann</cp:lastModifiedBy>
  <cp:revision>34</cp:revision>
  <dcterms:created xsi:type="dcterms:W3CDTF">2020-05-02T09:38:48Z</dcterms:created>
  <dcterms:modified xsi:type="dcterms:W3CDTF">2020-05-03T17:40:34Z</dcterms:modified>
</cp:coreProperties>
</file>