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2" r:id="rId2"/>
    <p:sldId id="274" r:id="rId3"/>
    <p:sldId id="1272" r:id="rId4"/>
    <p:sldId id="701" r:id="rId5"/>
    <p:sldId id="370" r:id="rId6"/>
    <p:sldId id="1273" r:id="rId7"/>
    <p:sldId id="371" r:id="rId8"/>
    <p:sldId id="392" r:id="rId9"/>
    <p:sldId id="393" r:id="rId10"/>
    <p:sldId id="388" r:id="rId11"/>
    <p:sldId id="373" r:id="rId12"/>
    <p:sldId id="385" r:id="rId13"/>
    <p:sldId id="1253" r:id="rId14"/>
    <p:sldId id="1267" r:id="rId15"/>
    <p:sldId id="1268" r:id="rId16"/>
    <p:sldId id="1269" r:id="rId17"/>
    <p:sldId id="1254" r:id="rId18"/>
    <p:sldId id="1274" r:id="rId19"/>
    <p:sldId id="1243" r:id="rId20"/>
    <p:sldId id="389" r:id="rId21"/>
    <p:sldId id="1275" r:id="rId22"/>
    <p:sldId id="267" r:id="rId23"/>
    <p:sldId id="303" r:id="rId24"/>
    <p:sldId id="1276" r:id="rId25"/>
    <p:sldId id="307" r:id="rId26"/>
    <p:sldId id="308" r:id="rId27"/>
    <p:sldId id="1234" r:id="rId28"/>
    <p:sldId id="39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712" autoAdjust="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55183-D71A-464C-9743-5EDB238F043F}" type="datetimeFigureOut">
              <a:rPr lang="en-AU" smtClean="0"/>
              <a:t>16/04/2020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65C84-F207-49E2-A433-612ED59B2B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3525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FDBAE-A22C-4037-B3C8-14A2B45AB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4139CB-66C7-4135-9F0A-C8CF101A4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1089F-8B2C-4536-8DAC-671440B63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3049-82F7-4835-B5A0-3A5C27D08BD0}" type="datetimeFigureOut">
              <a:rPr lang="en-AU" smtClean="0"/>
              <a:t>16/04/2020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B211B-7CDF-4037-8090-F5F47087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BBED6-5EE0-41C8-8AE9-D607E7A2B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105D-A685-4E49-B873-B28A064582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2460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66954-106B-4C48-B670-C64A6285F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3B222-18A6-4ED5-AC3D-03917B159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B3E9E-9C07-479B-802A-F2E8A6E33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3049-82F7-4835-B5A0-3A5C27D08BD0}" type="datetimeFigureOut">
              <a:rPr lang="en-AU" smtClean="0"/>
              <a:t>16/04/2020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28813-5AC9-4E1B-AE82-2C44F4ABE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870AC-4881-41BA-9DE5-FFE36B424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105D-A685-4E49-B873-B28A064582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5425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8194F3-31DD-4495-976B-0FD93819F7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E9750B-8260-4C6F-BC36-BD39A6ED5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F016F-9935-4DE0-9E52-12B3A5FDE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3049-82F7-4835-B5A0-3A5C27D08BD0}" type="datetimeFigureOut">
              <a:rPr lang="en-AU" smtClean="0"/>
              <a:t>16/04/2020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2B689-8120-40A2-A6A3-A0C2FFBD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286F1-6A8D-4801-B1E5-BAD84AB7E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105D-A685-4E49-B873-B28A064582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753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45C0E-D047-4328-AA99-E47FF5C7E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F7196-F33D-46DB-84E6-2F81D6961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1E4FC-C1A6-4A2E-B401-7FC4C391E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3049-82F7-4835-B5A0-3A5C27D08BD0}" type="datetimeFigureOut">
              <a:rPr lang="en-AU" smtClean="0"/>
              <a:t>16/04/2020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C4BA6-A831-44D0-A405-CD8E3D31B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5B102-DFCF-4995-BD62-BE614A76F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105D-A685-4E49-B873-B28A064582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7741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C2F31-BA14-4CEF-9837-0F123A956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5E284-6FF5-44C8-9CE6-B48BF1153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30C36-348D-4F5D-BBA5-8B770C9E3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3049-82F7-4835-B5A0-3A5C27D08BD0}" type="datetimeFigureOut">
              <a:rPr lang="en-AU" smtClean="0"/>
              <a:t>16/04/2020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1F56D-27E6-4B4D-8416-DDC652C82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B1059-D763-4FAC-BF76-851E6BEF0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105D-A685-4E49-B873-B28A064582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9955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C549-DCFC-4029-9670-4FD6F8557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9F7ED-3378-4CAC-9C94-D96C1C136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0C47B1-64AE-4704-99F3-E46650735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CDD1DE-8BB7-49B9-A9C2-D7BA4E43C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3049-82F7-4835-B5A0-3A5C27D08BD0}" type="datetimeFigureOut">
              <a:rPr lang="en-AU" smtClean="0"/>
              <a:t>16/04/2020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B74C4-238E-4832-8DE3-03E915DD6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AC961-A5AB-4F1C-9F64-A0C870945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105D-A685-4E49-B873-B28A064582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125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78446-35E4-415E-9046-49B5746E4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35922-926B-4F67-91C0-E8BFBA904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C10DC-D93E-4A49-B3F3-E71CF1773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40666A-5F11-4713-8747-6E86439EFC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732001-8DBF-4C22-A207-2EB5257D11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54BA8F-BB8A-4473-B5AC-D8CC917AC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3049-82F7-4835-B5A0-3A5C27D08BD0}" type="datetimeFigureOut">
              <a:rPr lang="en-AU" smtClean="0"/>
              <a:t>16/04/2020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C204AE-AAA1-41B8-B597-171CFD932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E8AE58-3E7E-4A62-836F-ED0AFB68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105D-A685-4E49-B873-B28A064582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597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5BE42-0C13-489D-B341-D12028D3B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FE76B6-F4E9-4945-96CD-3637FB5DC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3049-82F7-4835-B5A0-3A5C27D08BD0}" type="datetimeFigureOut">
              <a:rPr lang="en-AU" smtClean="0"/>
              <a:t>16/04/2020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643845-DE62-421F-AA24-747FC3311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DA5056-0604-4149-B067-3D9E6EBE7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105D-A685-4E49-B873-B28A064582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0241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E3C335-DA44-4756-B7CA-A4C1FE3F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3049-82F7-4835-B5A0-3A5C27D08BD0}" type="datetimeFigureOut">
              <a:rPr lang="en-AU" smtClean="0"/>
              <a:t>16/04/2020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38238C-118B-4906-8AC5-7F0F2C6EC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AE2DC-7B02-4282-B733-8F066B146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105D-A685-4E49-B873-B28A064582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082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8ADBC-0681-43C8-B60B-FF53B11D7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44627-6797-41F9-A9F1-1C50222F6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83DF21-6E64-4F70-9907-178DF8419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3E9EA-5C53-4200-A749-47226C8C7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3049-82F7-4835-B5A0-3A5C27D08BD0}" type="datetimeFigureOut">
              <a:rPr lang="en-AU" smtClean="0"/>
              <a:t>16/04/2020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3DA00-0F40-4D8F-9905-126907915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A3AD9-7713-4080-A7E1-4112772EF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105D-A685-4E49-B873-B28A064582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79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B7023-CACA-446F-9BBC-568081893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933A54-07AB-4B8B-A416-799F7321C2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0487F-114C-48BD-9ABE-392D7C67D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E1E97-D03B-4B80-9F98-D502B5E1C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3049-82F7-4835-B5A0-3A5C27D08BD0}" type="datetimeFigureOut">
              <a:rPr lang="en-AU" smtClean="0"/>
              <a:t>16/04/2020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3AD72A-77BD-4151-ABA1-EE615AAC1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6E46F-84E4-40A2-98C7-A1F69648B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105D-A685-4E49-B873-B28A064582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4780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ADD8DB-3FDD-4AF7-AD50-DF9685381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1E822-E634-4D16-B796-5660F3C30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83622-CFD1-47BB-920A-E8FFE85001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B3049-82F7-4835-B5A0-3A5C27D08BD0}" type="datetimeFigureOut">
              <a:rPr lang="en-AU" smtClean="0"/>
              <a:t>16/04/2020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54AB2-C1E6-4B3F-8F1C-3B10D3FEF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4CEAA-E77F-4F6C-908F-C0DD440C9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D105D-A685-4E49-B873-B28A064582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413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FFBBFE-5BF5-4294-ADC6-ECFE70B8C93A}"/>
              </a:ext>
            </a:extLst>
          </p:cNvPr>
          <p:cNvSpPr/>
          <p:nvPr/>
        </p:nvSpPr>
        <p:spPr>
          <a:xfrm>
            <a:off x="253151" y="709743"/>
            <a:ext cx="11810217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EGU 2020 Session ST1.7 - Zoom Meeting 09:00 CEST 6 May 2020</a:t>
            </a:r>
          </a:p>
          <a:p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A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Solar and Interplanetary Turbulence: </a:t>
            </a:r>
            <a:r>
              <a:rPr lang="en-A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Lagrangian</a:t>
            </a:r>
            <a:r>
              <a:rPr lang="en-A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Coherent Structures</a:t>
            </a:r>
            <a:endParaRPr lang="en-US" sz="4000" dirty="0">
              <a:latin typeface="Times New Roman" panose="02020603050405020304" pitchFamily="18" charset="0"/>
            </a:endParaRPr>
          </a:p>
          <a:p>
            <a:pPr algn="ctr"/>
            <a:endParaRPr lang="en-US" sz="3200" dirty="0">
              <a:latin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</a:rPr>
              <a:t>A</a:t>
            </a:r>
            <a:r>
              <a:rPr lang="en-AU" sz="32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braham</a:t>
            </a:r>
            <a:r>
              <a:rPr lang="en-AU" sz="3200" dirty="0">
                <a:solidFill>
                  <a:schemeClr val="accent1"/>
                </a:solidFill>
                <a:latin typeface="Times New Roman" panose="02020603050405020304" pitchFamily="18" charset="0"/>
              </a:rPr>
              <a:t> Chian</a:t>
            </a:r>
          </a:p>
          <a:p>
            <a:pPr algn="ctr"/>
            <a:endParaRPr lang="en-AU" sz="2000" dirty="0">
              <a:latin typeface="Times New Roman" panose="02020603050405020304" pitchFamily="18" charset="0"/>
            </a:endParaRPr>
          </a:p>
          <a:p>
            <a:pPr algn="ctr"/>
            <a:r>
              <a:rPr lang="en-AU" sz="2000" dirty="0">
                <a:solidFill>
                  <a:schemeClr val="accent1"/>
                </a:solidFill>
                <a:latin typeface="Times New Roman" panose="02020603050405020304" pitchFamily="18" charset="0"/>
              </a:rPr>
              <a:t>U. Adelaide, Australia; ISEE, Nagoya U., Japan; INPE, Brazil</a:t>
            </a:r>
          </a:p>
          <a:p>
            <a:pPr algn="ctr"/>
            <a:endParaRPr lang="en-AU" sz="2000" dirty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AU" sz="2000" dirty="0">
                <a:latin typeface="Times New Roman" panose="02020603050405020304" pitchFamily="18" charset="0"/>
              </a:rPr>
              <a:t>&amp;</a:t>
            </a:r>
          </a:p>
          <a:p>
            <a:pPr algn="ctr"/>
            <a:endParaRPr lang="en-AU" sz="2000" dirty="0">
              <a:latin typeface="Times New Roman" panose="02020603050405020304" pitchFamily="18" charset="0"/>
            </a:endParaRPr>
          </a:p>
          <a:p>
            <a:pPr algn="ctr"/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Luis R. </a:t>
            </a:r>
            <a:r>
              <a:rPr lang="en-A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Bellot</a:t>
            </a:r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Rubio, Heng Q. Feng, Tiago F. P. Gomes, Milan </a:t>
            </a:r>
            <a:r>
              <a:rPr lang="en-A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Gosic</a:t>
            </a:r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Daniela Grasso, </a:t>
            </a:r>
            <a:r>
              <a:rPr lang="en-A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Qiang</a:t>
            </a:r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Hu, Kanya </a:t>
            </a:r>
            <a:r>
              <a:rPr lang="en-A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Kusano</a:t>
            </a:r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algn="ctr"/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Rodrigo A. Miranda, Pablo R. Munoz, </a:t>
            </a:r>
            <a:r>
              <a:rPr lang="en-A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Erico</a:t>
            </a:r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L. Rempel, David </a:t>
            </a:r>
            <a:r>
              <a:rPr lang="en-A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Ruffolo</a:t>
            </a:r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A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Suzana</a:t>
            </a:r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 A. Silva, and De J. Wu</a:t>
            </a:r>
          </a:p>
          <a:p>
            <a:pPr algn="ctr"/>
            <a:endParaRPr lang="en-A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AU" sz="2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abraham.chian@gmail.com</a:t>
            </a:r>
          </a:p>
          <a:p>
            <a:pPr algn="ctr"/>
            <a:endParaRPr lang="en-AU" sz="2000" i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pPr algn="ctr"/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276897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7AE38A-C42C-4FE2-9918-1C043268507A}"/>
              </a:ext>
            </a:extLst>
          </p:cNvPr>
          <p:cNvSpPr txBox="1"/>
          <p:nvPr/>
        </p:nvSpPr>
        <p:spPr>
          <a:xfrm>
            <a:off x="659828" y="175265"/>
            <a:ext cx="1107645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Hinode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/SOT observation of </a:t>
            </a:r>
            <a:r>
              <a:rPr lang="en-US" sz="2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rLCS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aLCS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AR 10930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plage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Repelling LCS: Ridges of large f-FTLE =&gt; Locally strongest repelling material lines 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Attracting LCS: </a:t>
            </a:r>
            <a:r>
              <a:rPr lang="en-US" alt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Ridges of large b-FTLE =&gt; Locally strongest attracting material lines</a:t>
            </a:r>
          </a:p>
          <a:p>
            <a:pPr>
              <a:spcBef>
                <a:spcPct val="0"/>
              </a:spcBef>
            </a:pPr>
            <a:endParaRPr lang="en-US" altLang="en-US" sz="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Horizontal V-field computed by LCT from LOS-B of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Hinode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/SOT for t = + (-) 12 h</a:t>
            </a: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TextBox 2">
            <a:extLst>
              <a:ext uri="{FF2B5EF4-FFF2-40B4-BE49-F238E27FC236}">
                <a16:creationId xmlns:a16="http://schemas.microsoft.com/office/drawing/2014/main" id="{83D1CBA8-98F5-4D76-8A1F-D124745CF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36" y="5904333"/>
            <a:ext cx="115142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000" dirty="0" err="1"/>
              <a:t>Yeates</a:t>
            </a:r>
            <a:r>
              <a:rPr lang="en-US" altLang="en-US" sz="2000" dirty="0"/>
              <a:t>+ A&amp;A 2012: </a:t>
            </a:r>
            <a:r>
              <a:rPr lang="en-US" altLang="en-US" sz="2000" b="1" i="1" dirty="0">
                <a:solidFill>
                  <a:schemeClr val="accent1"/>
                </a:solidFill>
                <a:sym typeface="Wingdings" panose="05000000000000000000" pitchFamily="2" charset="2"/>
              </a:rPr>
              <a:t>Network of quasi-separatrix layers (QSL, Q-factor)  </a:t>
            </a:r>
            <a:r>
              <a:rPr lang="en-US" altLang="en-US" sz="2000" b="1" i="1" dirty="0" err="1">
                <a:solidFill>
                  <a:srgbClr val="00B050"/>
                </a:solidFill>
              </a:rPr>
              <a:t>rLCS</a:t>
            </a:r>
            <a:r>
              <a:rPr lang="en-US" altLang="en-US" sz="2000" b="1" i="1" dirty="0">
                <a:solidFill>
                  <a:schemeClr val="accent1"/>
                </a:solidFill>
              </a:rPr>
              <a:t> =&gt; </a:t>
            </a:r>
            <a:r>
              <a:rPr lang="en-US" altLang="en-US" sz="2000" b="1" i="1" dirty="0"/>
              <a:t>Magnetic reconnection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Chian+ </a:t>
            </a:r>
            <a:r>
              <a:rPr lang="en-US" altLang="en-US" sz="2000" dirty="0" err="1"/>
              <a:t>ApJ</a:t>
            </a:r>
            <a:r>
              <a:rPr lang="en-US" altLang="en-US" sz="2000" dirty="0"/>
              <a:t> 2014:  </a:t>
            </a:r>
            <a:r>
              <a:rPr lang="en-US" altLang="en-US" sz="2000" i="1" dirty="0"/>
              <a:t> </a:t>
            </a:r>
            <a:r>
              <a:rPr lang="en-US" altLang="en-US" sz="2000" b="1" i="1" dirty="0">
                <a:solidFill>
                  <a:schemeClr val="accent1"/>
                </a:solidFill>
                <a:sym typeface="Wingdings" panose="05000000000000000000" pitchFamily="2" charset="2"/>
              </a:rPr>
              <a:t>Network of magnetic flux concentration in intergranular lanes  </a:t>
            </a:r>
            <a:r>
              <a:rPr lang="en-US" altLang="en-US" sz="2000" b="1" i="1" dirty="0" err="1">
                <a:solidFill>
                  <a:srgbClr val="FF0000"/>
                </a:solidFill>
                <a:sym typeface="Wingdings" panose="05000000000000000000" pitchFamily="2" charset="2"/>
              </a:rPr>
              <a:t>aLCS</a:t>
            </a:r>
            <a:r>
              <a:rPr lang="en-US" altLang="en-US" sz="2000" b="1" i="1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 b="1" i="1" dirty="0">
                <a:solidFill>
                  <a:schemeClr val="accent1"/>
                </a:solidFill>
              </a:rPr>
              <a:t>  =&gt; </a:t>
            </a:r>
            <a:r>
              <a:rPr lang="en-US" altLang="en-US" sz="2000" b="1" i="1" dirty="0"/>
              <a:t>Downflow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490F3E-02B0-4B41-B1F9-9C808CEE7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973" y="2760535"/>
            <a:ext cx="4794849" cy="2954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091CD2-F20D-48A2-9081-B2D11D92D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47" y="2668256"/>
            <a:ext cx="4794849" cy="30469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7D5A2D-B28C-4AD7-B3DF-FE5ABD2A0602}"/>
              </a:ext>
            </a:extLst>
          </p:cNvPr>
          <p:cNvSpPr txBox="1"/>
          <p:nvPr/>
        </p:nvSpPr>
        <p:spPr>
          <a:xfrm>
            <a:off x="2084460" y="2226687"/>
            <a:ext cx="2114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Repelling LCS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0EB34B-9F83-4292-8543-9FF34C503A20}"/>
              </a:ext>
            </a:extLst>
          </p:cNvPr>
          <p:cNvSpPr txBox="1"/>
          <p:nvPr/>
        </p:nvSpPr>
        <p:spPr>
          <a:xfrm>
            <a:off x="8311527" y="2204296"/>
            <a:ext cx="2106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Attracting LCS</a:t>
            </a:r>
          </a:p>
        </p:txBody>
      </p:sp>
    </p:spTree>
    <p:extLst>
      <p:ext uri="{BB962C8B-B14F-4D97-AF65-F5344CB8AC3E}">
        <p14:creationId xmlns:p14="http://schemas.microsoft.com/office/powerpoint/2010/main" val="2170148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A9E2E6-A6AA-4735-8B5A-D135FAAE6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1439261"/>
            <a:ext cx="5663539" cy="39581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C9A6BE-3B02-4BA4-921A-5E07258FD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203" y="3510300"/>
            <a:ext cx="5594829" cy="29947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9DBA8D-4B26-424C-9B19-ACA254454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86" y="5258270"/>
            <a:ext cx="5532910" cy="12467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B53047-E2FA-4BAB-AF49-9D3588B36906}"/>
              </a:ext>
            </a:extLst>
          </p:cNvPr>
          <p:cNvSpPr txBox="1"/>
          <p:nvPr/>
        </p:nvSpPr>
        <p:spPr>
          <a:xfrm>
            <a:off x="1376034" y="182421"/>
            <a:ext cx="9939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 kinematic vortex</a:t>
            </a:r>
          </a:p>
          <a:p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Tubular level surfaces of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Averaged Vorticity Deviation</a:t>
            </a:r>
            <a:endParaRPr lang="en-A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23B03E-329F-48D5-83B6-5FC46A1B0ECE}"/>
              </a:ext>
            </a:extLst>
          </p:cNvPr>
          <p:cNvSpPr txBox="1"/>
          <p:nvPr/>
        </p:nvSpPr>
        <p:spPr>
          <a:xfrm>
            <a:off x="2209121" y="1118547"/>
            <a:ext cx="3119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Turbulent dynamo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4A6DBB-73D5-439F-B3F0-55FB147B41A7}"/>
              </a:ext>
            </a:extLst>
          </p:cNvPr>
          <p:cNvSpPr txBox="1"/>
          <p:nvPr/>
        </p:nvSpPr>
        <p:spPr>
          <a:xfrm>
            <a:off x="58723" y="6409485"/>
            <a:ext cx="11920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Rempel+ MNRAS 2017: </a:t>
            </a:r>
            <a:r>
              <a:rPr lang="en-US" sz="20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MHD simulation of turbulent ABC dynamo;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Silva+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ApJL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2018: </a:t>
            </a:r>
            <a:r>
              <a:rPr lang="en-US" sz="2000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Hinode</a:t>
            </a:r>
            <a:r>
              <a:rPr lang="en-US" sz="20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observation</a:t>
            </a:r>
            <a:r>
              <a:rPr lang="en-US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CCBAC2-9961-4974-A10A-78A484EF85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7206" y="1107311"/>
            <a:ext cx="5532908" cy="2195794"/>
          </a:xfrm>
          <a:prstGeom prst="rect">
            <a:avLst/>
          </a:prstGeom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F763308A-F0C7-4EAB-8D03-9A7E932DB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0324" y="2754485"/>
            <a:ext cx="3850548" cy="51722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863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16CBD8-7BBD-4456-B7F1-8EB3E3A54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03" y="1310172"/>
            <a:ext cx="5895978" cy="24622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4D4374-53C6-4624-80E1-500330888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075" y="1631253"/>
            <a:ext cx="5672138" cy="48202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2BF7CA-DC1B-4EE3-BCF9-A98377E3D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97" y="3866582"/>
            <a:ext cx="5805484" cy="24622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49E1B2B-5814-455B-A20A-06B53D9B3438}"/>
              </a:ext>
            </a:extLst>
          </p:cNvPr>
          <p:cNvSpPr/>
          <p:nvPr/>
        </p:nvSpPr>
        <p:spPr>
          <a:xfrm>
            <a:off x="1706050" y="240305"/>
            <a:ext cx="87342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 magnetic vortex</a:t>
            </a:r>
          </a:p>
          <a:p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Tubular level surfaces of Integrated Averaged Current Deviation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7CE428-303C-4C9C-9CD0-282C17D80484}"/>
              </a:ext>
            </a:extLst>
          </p:cNvPr>
          <p:cNvSpPr/>
          <p:nvPr/>
        </p:nvSpPr>
        <p:spPr>
          <a:xfrm>
            <a:off x="1591733" y="6374161"/>
            <a:ext cx="88485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Rempel+ MNRAS 2017, PRE 2019: </a:t>
            </a:r>
            <a:r>
              <a:rPr lang="en-US" sz="20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MHD simulation of turbulent ABC dynamo </a:t>
            </a:r>
            <a:r>
              <a:rPr lang="en-US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000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C2C7593-9007-44A4-9CB4-6243DE2FC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92" y="4880246"/>
            <a:ext cx="4158007" cy="72209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solidFill>
                <a:schemeClr val="accent2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A41FEB9-835E-422E-B946-AE3BAF2A8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24" y="3122415"/>
            <a:ext cx="2920819" cy="60469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39A80B-5015-4D2F-8A98-C24FADE4C003}"/>
              </a:ext>
            </a:extLst>
          </p:cNvPr>
          <p:cNvSpPr txBox="1"/>
          <p:nvPr/>
        </p:nvSpPr>
        <p:spPr>
          <a:xfrm>
            <a:off x="7974950" y="1273210"/>
            <a:ext cx="2233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Turbulent dynamo</a:t>
            </a:r>
            <a:endParaRPr lang="en-A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314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723D9C-4715-4E8E-8715-E4FA72127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636" y="3646311"/>
            <a:ext cx="9545782" cy="26316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A74733-45DC-4E3F-8BF9-13451880646C}"/>
              </a:ext>
            </a:extLst>
          </p:cNvPr>
          <p:cNvSpPr txBox="1"/>
          <p:nvPr/>
        </p:nvSpPr>
        <p:spPr>
          <a:xfrm>
            <a:off x="2630313" y="6277980"/>
            <a:ext cx="746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Hinode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/NFI 2010 Nov 2: From 16:46:26 UT to 23:46:43 UT (7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A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1378F3-05CC-4257-9F92-71CD687CA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203199"/>
            <a:ext cx="11087100" cy="33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5B4D9F-8781-4B23-BABB-F044EBA15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362" y="1015998"/>
            <a:ext cx="7915275" cy="48655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75BEE8-6B47-4087-ADFF-82156A44C6A8}"/>
              </a:ext>
            </a:extLst>
          </p:cNvPr>
          <p:cNvSpPr/>
          <p:nvPr/>
        </p:nvSpPr>
        <p:spPr>
          <a:xfrm>
            <a:off x="2104703" y="5873767"/>
            <a:ext cx="97874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Chian+ MNRAS 2019 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centers of SG cells linked by repelling LCS</a:t>
            </a:r>
          </a:p>
          <a:p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=&gt;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boundaries of SG cells given by attracting LCS</a:t>
            </a:r>
            <a:endParaRPr lang="en-A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EFBF28-29A1-4D67-92E4-D5278F1965AB}"/>
              </a:ext>
            </a:extLst>
          </p:cNvPr>
          <p:cNvSpPr txBox="1"/>
          <p:nvPr/>
        </p:nvSpPr>
        <p:spPr>
          <a:xfrm>
            <a:off x="654751" y="395109"/>
            <a:ext cx="10899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Repelling &amp; attracting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coherent structures: 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Ridges of f-FTLE &amp; b-FTLE</a:t>
            </a:r>
            <a:endParaRPr lang="en-AU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162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F10F2D-CDED-4B1D-92FA-4CA30B94A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27" y="2472266"/>
            <a:ext cx="8991600" cy="37882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E7E90C-770C-4FF3-9166-4FBA62781F69}"/>
              </a:ext>
            </a:extLst>
          </p:cNvPr>
          <p:cNvSpPr/>
          <p:nvPr/>
        </p:nvSpPr>
        <p:spPr>
          <a:xfrm>
            <a:off x="2215314" y="6373447"/>
            <a:ext cx="9403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Chian+ MNRAS 2019: 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 kinematic vortex centers/contours (tau= 15 min/60 min) </a:t>
            </a:r>
            <a:endParaRPr lang="en-A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CCE246-F82E-4CC9-B76A-5EC002848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648" y="925691"/>
            <a:ext cx="8150579" cy="15465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C277FC-B39B-490B-8E13-6D8372C35DBE}"/>
              </a:ext>
            </a:extLst>
          </p:cNvPr>
          <p:cNvSpPr txBox="1"/>
          <p:nvPr/>
        </p:nvSpPr>
        <p:spPr>
          <a:xfrm>
            <a:off x="1264366" y="256810"/>
            <a:ext cx="10397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 kinematic vortex:</a:t>
            </a:r>
            <a:r>
              <a:rPr lang="en-US" dirty="0"/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averaged vorticity deviation (LAVD)  </a:t>
            </a:r>
            <a:endParaRPr lang="en-AU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847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0EB635-6743-4285-9159-E2C642178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222" y="1134319"/>
            <a:ext cx="9764889" cy="50657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183F5FB-726E-4BD7-812A-B71331B4704D}"/>
              </a:ext>
            </a:extLst>
          </p:cNvPr>
          <p:cNvSpPr/>
          <p:nvPr/>
        </p:nvSpPr>
        <p:spPr>
          <a:xfrm>
            <a:off x="4993206" y="6198551"/>
            <a:ext cx="3084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Chian+ MNRAS 2019</a:t>
            </a: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C7C383-632F-4D57-B70C-F6B270FD06A1}"/>
              </a:ext>
            </a:extLst>
          </p:cNvPr>
          <p:cNvSpPr txBox="1"/>
          <p:nvPr/>
        </p:nvSpPr>
        <p:spPr>
          <a:xfrm>
            <a:off x="270932" y="451556"/>
            <a:ext cx="11650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 kinematic vortex contours &amp; repelling-attracting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coherent structures  </a:t>
            </a:r>
            <a:endParaRPr lang="en-A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427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9662B8-1C73-46B1-87E7-2DB8BC90E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29893"/>
            <a:ext cx="5886450" cy="49566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DB2D4E-B541-44FB-94BF-0CD69DC1D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177629"/>
            <a:ext cx="5391150" cy="54829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E6E6D8F-EC92-453A-8028-FBF7BFA2F116}"/>
              </a:ext>
            </a:extLst>
          </p:cNvPr>
          <p:cNvSpPr/>
          <p:nvPr/>
        </p:nvSpPr>
        <p:spPr>
          <a:xfrm>
            <a:off x="304808" y="275593"/>
            <a:ext cx="1174865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A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coherent structures in </a:t>
            </a:r>
            <a:r>
              <a:rPr lang="en-A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supergranular</a:t>
            </a:r>
            <a:r>
              <a:rPr lang="en-A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turbulence</a:t>
            </a:r>
            <a:r>
              <a:rPr lang="en-A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A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Hinode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/NFI 2010 Nov 2 </a:t>
            </a:r>
          </a:p>
          <a:p>
            <a:r>
              <a:rPr lang="en-A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Objective vortices (LAVD) &amp; Repelling/attracting LCS (f-FTLE/b-FTLE)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233016-2733-43A2-9CCA-E98969394F35}"/>
              </a:ext>
            </a:extLst>
          </p:cNvPr>
          <p:cNvSpPr txBox="1"/>
          <p:nvPr/>
        </p:nvSpPr>
        <p:spPr>
          <a:xfrm>
            <a:off x="5048400" y="6331522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Chian+ MNRAS 2019</a:t>
            </a:r>
            <a:endParaRPr lang="en-A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133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A8E77D-0CE1-4AE7-818C-BB7F8B49F617}"/>
              </a:ext>
            </a:extLst>
          </p:cNvPr>
          <p:cNvSpPr/>
          <p:nvPr/>
        </p:nvSpPr>
        <p:spPr>
          <a:xfrm>
            <a:off x="2318207" y="2905664"/>
            <a:ext cx="8048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Shock-sheath of an erupting coronal flux rope</a:t>
            </a:r>
          </a:p>
        </p:txBody>
      </p:sp>
    </p:spTree>
    <p:extLst>
      <p:ext uri="{BB962C8B-B14F-4D97-AF65-F5344CB8AC3E}">
        <p14:creationId xmlns:p14="http://schemas.microsoft.com/office/powerpoint/2010/main" val="1914925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1910A6-FFB5-4838-AD17-18024C8A9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82" y="1411111"/>
            <a:ext cx="5296606" cy="48119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E42CE3-6F84-4A28-B7C2-E7A1D9CE6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311" y="1200149"/>
            <a:ext cx="5775083" cy="48760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AD2183-5C6E-471D-B80D-A813A5F55AE6}"/>
              </a:ext>
            </a:extLst>
          </p:cNvPr>
          <p:cNvSpPr txBox="1"/>
          <p:nvPr/>
        </p:nvSpPr>
        <p:spPr>
          <a:xfrm>
            <a:off x="406394" y="180620"/>
            <a:ext cx="115711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flare &amp; coronal mass ejection: </a:t>
            </a: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Radio, EUV &amp; X-ray emissions</a:t>
            </a:r>
          </a:p>
          <a:p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 11121 -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 Nov 3</a:t>
            </a:r>
            <a:endParaRPr lang="en-A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BE0ED0-C181-4BA8-8938-B77EDB864551}"/>
              </a:ext>
            </a:extLst>
          </p:cNvPr>
          <p:cNvSpPr/>
          <p:nvPr/>
        </p:nvSpPr>
        <p:spPr>
          <a:xfrm>
            <a:off x="3433893" y="6223100"/>
            <a:ext cx="7438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Zimovets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A&amp;A 2012: </a:t>
            </a:r>
            <a:r>
              <a:rPr lang="en-US" altLang="en-US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Nancay</a:t>
            </a:r>
            <a:r>
              <a:rPr lang="en-US" altLang="en-US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Radioheliograph, RHESSI &amp; SDO/AIA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4264306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E7E348-2297-466F-BDE4-16F489763240}"/>
              </a:ext>
            </a:extLst>
          </p:cNvPr>
          <p:cNvSpPr/>
          <p:nvPr/>
        </p:nvSpPr>
        <p:spPr>
          <a:xfrm>
            <a:off x="897622" y="1047625"/>
            <a:ext cx="10905689" cy="694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Outline</a:t>
            </a:r>
          </a:p>
          <a:p>
            <a:endParaRPr lang="en-AU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Coherent structures &amp; intermittent turbulence in solar-interplanetary plasmas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LCS in active-region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plage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&amp; quiet-Sun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supergranulations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Shock-sheath of an erupting coronal flux rope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Shock-sheath of an interplanetary coronal mass ejection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Interplanetary rope-rope magnetic reconnection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800" b="1" dirty="0">
                <a:solidFill>
                  <a:schemeClr val="accent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   </a:t>
            </a:r>
            <a:endParaRPr lang="en-US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AU" sz="2400" b="1" i="1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AU" sz="700" i="1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</a:t>
            </a:r>
            <a:endParaRPr lang="en-A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24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96732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>
            <a:extLst>
              <a:ext uri="{FF2B5EF4-FFF2-40B4-BE49-F238E27FC236}">
                <a16:creationId xmlns:a16="http://schemas.microsoft.com/office/drawing/2014/main" id="{F59795D6-039A-4F69-BD9E-0CD4D6976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6" y="570451"/>
            <a:ext cx="5094076" cy="552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Box 1">
            <a:extLst>
              <a:ext uri="{FF2B5EF4-FFF2-40B4-BE49-F238E27FC236}">
                <a16:creationId xmlns:a16="http://schemas.microsoft.com/office/drawing/2014/main" id="{6D20529D-D605-4B74-BB06-063B19C36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670" y="141048"/>
            <a:ext cx="110707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</a:rPr>
              <a:t>Type-II radio bursts emitted from Erupting Coronal Flux Rope: </a:t>
            </a:r>
            <a:r>
              <a:rPr lang="en-US" altLang="en-US" sz="2800" dirty="0"/>
              <a:t>AR 11121</a:t>
            </a:r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1D982066-FF2C-44A0-A969-75D03EB93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016" y="6105242"/>
            <a:ext cx="83977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Zimovets</a:t>
            </a:r>
            <a:r>
              <a:rPr lang="en-US" altLang="en-US" sz="2000" dirty="0"/>
              <a:t>+ A&amp;A 2012:</a:t>
            </a:r>
            <a:r>
              <a:rPr lang="en-US" altLang="en-US" sz="2000" dirty="0">
                <a:solidFill>
                  <a:schemeClr val="bg1"/>
                </a:solidFill>
              </a:rPr>
              <a:t>: </a:t>
            </a:r>
            <a:r>
              <a:rPr lang="en-US" altLang="en-US" sz="2000" i="1" dirty="0">
                <a:solidFill>
                  <a:schemeClr val="accent1"/>
                </a:solidFill>
              </a:rPr>
              <a:t>SDO/AIA &amp; </a:t>
            </a:r>
            <a:r>
              <a:rPr lang="en-US" altLang="en-US" sz="2000" i="1" dirty="0" err="1">
                <a:solidFill>
                  <a:schemeClr val="accent1"/>
                </a:solidFill>
              </a:rPr>
              <a:t>Nancay</a:t>
            </a:r>
            <a:r>
              <a:rPr lang="en-US" altLang="en-US" sz="2000" i="1" dirty="0">
                <a:solidFill>
                  <a:schemeClr val="accent1"/>
                </a:solidFill>
              </a:rPr>
              <a:t> Radioheliograph</a:t>
            </a:r>
            <a:r>
              <a:rPr lang="en-US" altLang="en-US" sz="2000" i="1" dirty="0"/>
              <a:t>        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21946D5-DF27-47EB-B6AD-EE3E649B8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334" y="1501151"/>
            <a:ext cx="4234647" cy="432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5466E7-74C1-410B-ACB0-24D185D37221}"/>
              </a:ext>
            </a:extLst>
          </p:cNvPr>
          <p:cNvSpPr txBox="1"/>
          <p:nvPr/>
        </p:nvSpPr>
        <p:spPr>
          <a:xfrm>
            <a:off x="5549900" y="767812"/>
            <a:ext cx="6163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Radio waves emitted from upstream (LF) &amp; downstream (HF) of shock</a:t>
            </a:r>
          </a:p>
          <a:p>
            <a:pPr algn="r"/>
            <a:endParaRPr lang="en-AU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AU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91C54A-F301-4D23-9B2B-716323D5FB7D}"/>
              </a:ext>
            </a:extLst>
          </p:cNvPr>
          <p:cNvSpPr txBox="1"/>
          <p:nvPr/>
        </p:nvSpPr>
        <p:spPr>
          <a:xfrm>
            <a:off x="5657430" y="1088257"/>
            <a:ext cx="6495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Genesis of coronal turbulence by magnetic reconnection: Shock-sheath  </a:t>
            </a:r>
          </a:p>
        </p:txBody>
      </p:sp>
    </p:spTree>
    <p:extLst>
      <p:ext uri="{BB962C8B-B14F-4D97-AF65-F5344CB8AC3E}">
        <p14:creationId xmlns:p14="http://schemas.microsoft.com/office/powerpoint/2010/main" val="2812731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F546AE-E73D-4C6A-A403-2A7DBA1D1433}"/>
              </a:ext>
            </a:extLst>
          </p:cNvPr>
          <p:cNvSpPr/>
          <p:nvPr/>
        </p:nvSpPr>
        <p:spPr>
          <a:xfrm>
            <a:off x="1365820" y="3047559"/>
            <a:ext cx="101448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Shock-sheath of an interplanetary coronal mass ejection </a:t>
            </a:r>
            <a:endParaRPr lang="en-AU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87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1DD592-480F-49F5-91EB-CE2C3B39DB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6" t="-1" b="-10430"/>
          <a:stretch/>
        </p:blipFill>
        <p:spPr>
          <a:xfrm>
            <a:off x="148544" y="1411550"/>
            <a:ext cx="5515410" cy="52269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4933F1-608A-4018-8FBD-4A47FE5C9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048" y="1411550"/>
            <a:ext cx="5301076" cy="47134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4EF597-A09F-4103-A148-06368A799E06}"/>
              </a:ext>
            </a:extLst>
          </p:cNvPr>
          <p:cNvSpPr txBox="1"/>
          <p:nvPr/>
        </p:nvSpPr>
        <p:spPr>
          <a:xfrm>
            <a:off x="958658" y="292834"/>
            <a:ext cx="109818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Genesis of interplanetary intermittent turbulence</a:t>
            </a:r>
          </a:p>
          <a:p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Magnetic reconnection at turbulent shock-sheath: ICME of 2005 January 21    </a:t>
            </a:r>
            <a:endParaRPr lang="en-AU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AF2E5D-1D5E-4EEE-AB9B-A68480D21D57}"/>
              </a:ext>
            </a:extLst>
          </p:cNvPr>
          <p:cNvSpPr/>
          <p:nvPr/>
        </p:nvSpPr>
        <p:spPr>
          <a:xfrm>
            <a:off x="3900624" y="6197383"/>
            <a:ext cx="5154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Chian &amp; Munoz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ApJL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2011: </a:t>
            </a:r>
            <a:r>
              <a:rPr lang="en-US" sz="20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 observation</a:t>
            </a:r>
            <a:endParaRPr lang="en-AU" sz="2000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56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id="{ED555AB1-73B6-4371-9F0B-03359E6E1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" y="1127139"/>
            <a:ext cx="6069330" cy="5365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9" name="TextBox 1">
            <a:extLst>
              <a:ext uri="{FF2B5EF4-FFF2-40B4-BE49-F238E27FC236}">
                <a16:creationId xmlns:a16="http://schemas.microsoft.com/office/drawing/2014/main" id="{01F3374E-1AE1-42F1-8F1A-C7E00E282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715" y="112495"/>
            <a:ext cx="915287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FF0000"/>
                </a:solidFill>
              </a:rPr>
              <a:t>                            Magnetic reconnection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</a:rPr>
              <a:t>Magnetic cavities, jets, current sheets, </a:t>
            </a:r>
            <a:r>
              <a:rPr lang="en-US" altLang="en-US" sz="2400" dirty="0" err="1">
                <a:solidFill>
                  <a:schemeClr val="accent1"/>
                </a:solidFill>
              </a:rPr>
              <a:t>counterstreaming</a:t>
            </a:r>
            <a:r>
              <a:rPr lang="en-US" altLang="en-US" sz="2400" dirty="0">
                <a:solidFill>
                  <a:schemeClr val="accent1"/>
                </a:solidFill>
              </a:rPr>
              <a:t> Alfven waves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19C2E9B-0A3C-4D7E-AF8A-E409AE8E5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486" y="1127139"/>
            <a:ext cx="5570375" cy="521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CD6B764-6BC6-469C-9553-1D8DF646228D}"/>
              </a:ext>
            </a:extLst>
          </p:cNvPr>
          <p:cNvSpPr/>
          <p:nvPr/>
        </p:nvSpPr>
        <p:spPr>
          <a:xfrm>
            <a:off x="4238295" y="6351523"/>
            <a:ext cx="4694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Chian &amp; Munoz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ApJL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2011: </a:t>
            </a:r>
            <a:r>
              <a:rPr lang="en-US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 observation</a:t>
            </a:r>
            <a:endParaRPr lang="en-AU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345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BA3559-7EAB-41A1-B151-FC69ACD67119}"/>
              </a:ext>
            </a:extLst>
          </p:cNvPr>
          <p:cNvSpPr/>
          <p:nvPr/>
        </p:nvSpPr>
        <p:spPr>
          <a:xfrm>
            <a:off x="2269396" y="3063710"/>
            <a:ext cx="84417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Interplanetary rope-rope magnetic reconnection </a:t>
            </a:r>
          </a:p>
        </p:txBody>
      </p:sp>
    </p:spTree>
    <p:extLst>
      <p:ext uri="{BB962C8B-B14F-4D97-AF65-F5344CB8AC3E}">
        <p14:creationId xmlns:p14="http://schemas.microsoft.com/office/powerpoint/2010/main" val="1852116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75D21896-E511-4713-8B34-0A9A1C88E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70" y="1296140"/>
            <a:ext cx="5176159" cy="481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1">
            <a:extLst>
              <a:ext uri="{FF2B5EF4-FFF2-40B4-BE49-F238E27FC236}">
                <a16:creationId xmlns:a16="http://schemas.microsoft.com/office/drawing/2014/main" id="{568C9B5D-3ADE-43E2-8691-50691583F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187099"/>
            <a:ext cx="1071752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</a:rPr>
              <a:t>             </a:t>
            </a:r>
            <a:r>
              <a:rPr lang="en-US" altLang="en-US" b="1" i="1" dirty="0">
                <a:solidFill>
                  <a:srgbClr val="FF0000"/>
                </a:solidFill>
              </a:rPr>
              <a:t>Genesis of interplanetary intermittent turbulence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accent1"/>
                </a:solidFill>
                <a:cs typeface="Times New Roman" panose="02020603050405020304" pitchFamily="18" charset="0"/>
              </a:rPr>
              <a:t>Triple magnetic flux ropes observed by ACE-WIND-Cluster: ICME of 2002 Feb 12</a:t>
            </a:r>
            <a:endParaRPr lang="en-US" altLang="en-US" sz="24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0000"/>
                </a:solidFill>
              </a:rPr>
              <a:t>             </a:t>
            </a:r>
            <a:r>
              <a:rPr lang="en-US" altLang="en-US" sz="28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CE285E-DA9B-415E-BBC3-8585CF51CB07}"/>
              </a:ext>
            </a:extLst>
          </p:cNvPr>
          <p:cNvSpPr txBox="1"/>
          <p:nvPr/>
        </p:nvSpPr>
        <p:spPr>
          <a:xfrm>
            <a:off x="5382326" y="6168405"/>
            <a:ext cx="1981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Chian+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</a:t>
            </a:r>
            <a:endParaRPr lang="en-AU" sz="2000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BCFB2D0-C4C2-4E9A-AC0B-C90D655D0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423" y="1296140"/>
            <a:ext cx="4309107" cy="485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146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1">
            <a:extLst>
              <a:ext uri="{FF2B5EF4-FFF2-40B4-BE49-F238E27FC236}">
                <a16:creationId xmlns:a16="http://schemas.microsoft.com/office/drawing/2014/main" id="{E0A2EA49-59E7-4EE4-8748-05671264B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7" y="216880"/>
            <a:ext cx="121366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FF0000"/>
                </a:solidFill>
              </a:rPr>
              <a:t>Cluster observation of interplanetary rope-rope magnetic reconnection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</a:rPr>
              <a:t>                    Magnetic cavity, jet, Alfven waves, current sheets, dynamic pressure pulse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B4FEAB-4951-4CC8-A05F-81B9F3C55187}"/>
              </a:ext>
            </a:extLst>
          </p:cNvPr>
          <p:cNvSpPr txBox="1"/>
          <p:nvPr/>
        </p:nvSpPr>
        <p:spPr>
          <a:xfrm>
            <a:off x="5095777" y="6241010"/>
            <a:ext cx="1981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Chian+ </a:t>
            </a:r>
            <a:r>
              <a:rPr lang="en-A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ApJ</a:t>
            </a:r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D52699-F692-4899-92E2-9847A41DA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784" y="1215244"/>
            <a:ext cx="8078680" cy="483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3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0A25FF-E8DA-4497-A99F-614A8E67162B}"/>
              </a:ext>
            </a:extLst>
          </p:cNvPr>
          <p:cNvSpPr txBox="1"/>
          <p:nvPr/>
        </p:nvSpPr>
        <p:spPr>
          <a:xfrm>
            <a:off x="5078028" y="1122909"/>
            <a:ext cx="2122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A86522-2656-4779-8C11-9937A67DAB6B}"/>
              </a:ext>
            </a:extLst>
          </p:cNvPr>
          <p:cNvSpPr txBox="1"/>
          <p:nvPr/>
        </p:nvSpPr>
        <p:spPr>
          <a:xfrm>
            <a:off x="1482571" y="2045766"/>
            <a:ext cx="101901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Solar-interplanetary plasmas are governed by nonlinear dynamical processes, e.g.,</a:t>
            </a:r>
          </a:p>
          <a:p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coherent structures (vortex tubes &amp; MFRs), magnetic reconnection &amp; intermittent turbulence</a:t>
            </a:r>
          </a:p>
          <a:p>
            <a:endParaRPr lang="en-A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A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coherent structures provide a powerful tool to detect transport barriers, e.g.,</a:t>
            </a:r>
          </a:p>
          <a:p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 kinematic &amp; magnetic vortex tubes, quasi-separatrix layers &amp; convection cell junctions </a:t>
            </a:r>
          </a:p>
          <a:p>
            <a:endParaRPr lang="en-A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Sun &amp; heliosphere serves as a unique laboratory for studying flares &amp; coronal mass ejections </a:t>
            </a:r>
          </a:p>
          <a:p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astrophysical systems, e.g., Galactic </a:t>
            </a:r>
            <a:r>
              <a:rPr lang="en-A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exoplanets</a:t>
            </a:r>
          </a:p>
          <a:p>
            <a:endParaRPr lang="en-A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324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9AC2ED-D2A8-4E28-8AFF-1469E4F8747F}"/>
              </a:ext>
            </a:extLst>
          </p:cNvPr>
          <p:cNvSpPr txBox="1"/>
          <p:nvPr/>
        </p:nvSpPr>
        <p:spPr>
          <a:xfrm>
            <a:off x="4212084" y="2606949"/>
            <a:ext cx="4144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! </a:t>
            </a:r>
            <a:endParaRPr lang="en-AU" sz="6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666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E1980B-6663-407B-9D07-FDEF184776FF}"/>
              </a:ext>
            </a:extLst>
          </p:cNvPr>
          <p:cNvSpPr/>
          <p:nvPr/>
        </p:nvSpPr>
        <p:spPr>
          <a:xfrm>
            <a:off x="2280361" y="2786711"/>
            <a:ext cx="856826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Coherent structures &amp; intermittent turbulence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   in solar-interplanetary plasmas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779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7243" y="4335994"/>
            <a:ext cx="10171290" cy="2788532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pt-BR" sz="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endParaRPr lang="pt-BR" sz="200" b="1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pt-BR" sz="4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series displays random regime switching between laminar periods of small-amplitude fluctuations and bursty periods of large-amplitude fluctuations</a:t>
            </a:r>
          </a:p>
          <a:p>
            <a:pPr>
              <a:lnSpc>
                <a:spcPct val="80000"/>
              </a:lnSpc>
              <a:defRPr/>
            </a:pPr>
            <a:r>
              <a:rPr lang="pt-BR" sz="4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Probability</a:t>
            </a:r>
            <a:r>
              <a:rPr lang="pt-BR" sz="4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density function (PDF) displays a non-Gaussian shape (fat-tails and sharp peak) due to an excess of large- and small-amplitude fluctuations at small scales </a:t>
            </a:r>
          </a:p>
          <a:p>
            <a:pPr>
              <a:lnSpc>
                <a:spcPct val="80000"/>
              </a:lnSpc>
              <a:defRPr/>
            </a:pPr>
            <a:r>
              <a:rPr lang="pt-BR" sz="4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spectrum displays a power-law behavior indicative of multiscale interactions in energy cascade</a:t>
            </a:r>
          </a:p>
          <a:p>
            <a:pPr>
              <a:lnSpc>
                <a:spcPct val="80000"/>
              </a:lnSpc>
              <a:defRPr/>
            </a:pPr>
            <a:r>
              <a:rPr lang="pt-BR" sz="4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displays localized regions of clustering related to coherent structures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pt-BR" sz="4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pt-BR" sz="4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Kamide &amp; Chian, Handbook of the Solar-Terrestrial Enviornment, Springer (2007)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pt-BR" sz="4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AU" sz="4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1524000" y="901577"/>
            <a:ext cx="44991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 b="1" i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sz="3200" b="1" i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sz="3200" b="1" i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sz="3200" b="1" i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sz="3200" b="1" i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r>
              <a:rPr lang="en-US" sz="2000" i="0" dirty="0">
                <a:solidFill>
                  <a:schemeClr val="accent1"/>
                </a:solidFill>
              </a:rPr>
              <a:t>Sunspot cycles: Intermittent turbulence</a:t>
            </a:r>
          </a:p>
        </p:txBody>
      </p:sp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6914299" y="868021"/>
            <a:ext cx="48081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A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Hinode</a:t>
            </a:r>
            <a:r>
              <a:rPr lang="en-A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XRT image: Coherent structures  </a:t>
            </a:r>
            <a:endParaRPr lang="en-US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8" name="Picture 9" descr="Sunspot cyc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243" y="1409350"/>
            <a:ext cx="4718757" cy="281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B64849D-8F4A-41B9-8AB7-DB17FED5A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166255"/>
            <a:ext cx="11582400" cy="805647"/>
          </a:xfrm>
        </p:spPr>
        <p:txBody>
          <a:bodyPr>
            <a:normAutofit/>
          </a:bodyPr>
          <a:lstStyle/>
          <a:p>
            <a:r>
              <a:rPr lang="en-US" dirty="0"/>
              <a:t>     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Coherent structures &amp; intermittent turbulence</a:t>
            </a:r>
            <a:endParaRPr lang="en-A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91BC3D-BBA3-4D5B-BABA-4DC97D4BE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6157" y="1377107"/>
            <a:ext cx="3186540" cy="2788532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E0768A-1B1F-4BB8-887D-E2B4BE2CB09F}"/>
              </a:ext>
            </a:extLst>
          </p:cNvPr>
          <p:cNvSpPr txBox="1"/>
          <p:nvPr/>
        </p:nvSpPr>
        <p:spPr>
          <a:xfrm>
            <a:off x="96983" y="428579"/>
            <a:ext cx="11790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Intermittent turbulence in MHD simulation of turbulent dynamo: 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cycles</a:t>
            </a:r>
            <a:endParaRPr lang="en-AU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21DE1E-8C33-4514-A2A8-9ADB33F9E21B}"/>
              </a:ext>
            </a:extLst>
          </p:cNvPr>
          <p:cNvSpPr/>
          <p:nvPr/>
        </p:nvSpPr>
        <p:spPr>
          <a:xfrm>
            <a:off x="3536951" y="6278132"/>
            <a:ext cx="5249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AU" alt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B0BDCF-B130-44CC-8EC6-E80F3A112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322" y="1723813"/>
            <a:ext cx="10586634" cy="41736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7B4055-48B1-4B63-80FB-954B69960514}"/>
              </a:ext>
            </a:extLst>
          </p:cNvPr>
          <p:cNvSpPr txBox="1"/>
          <p:nvPr/>
        </p:nvSpPr>
        <p:spPr>
          <a:xfrm>
            <a:off x="969832" y="994751"/>
            <a:ext cx="10917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spectral Shannon entropy &amp; magnetic energy =&gt; Magnetic coherent structures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7534A8-4C3B-498D-A0F0-39F11F31D76D}"/>
              </a:ext>
            </a:extLst>
          </p:cNvPr>
          <p:cNvSpPr txBox="1"/>
          <p:nvPr/>
        </p:nvSpPr>
        <p:spPr>
          <a:xfrm>
            <a:off x="1218044" y="5931017"/>
            <a:ext cx="102517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Rempel, Proctor &amp; Chian MNRAS 2009: </a:t>
            </a:r>
            <a:r>
              <a:rPr lang="en-AU" sz="20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On-off intermittency in a turbulent dynamo</a:t>
            </a:r>
          </a:p>
          <a:p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Chian+ PRL 2010: </a:t>
            </a:r>
            <a:r>
              <a:rPr lang="en-AU" sz="20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Amplitude-phase synchronization =&gt; On-off intermittency in fluids &amp; plasmas  </a:t>
            </a:r>
          </a:p>
        </p:txBody>
      </p:sp>
    </p:spTree>
    <p:extLst>
      <p:ext uri="{BB962C8B-B14F-4D97-AF65-F5344CB8AC3E}">
        <p14:creationId xmlns:p14="http://schemas.microsoft.com/office/powerpoint/2010/main" val="1854318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C25794-5F08-4CAC-B5B0-F600B473E435}"/>
              </a:ext>
            </a:extLst>
          </p:cNvPr>
          <p:cNvSpPr/>
          <p:nvPr/>
        </p:nvSpPr>
        <p:spPr>
          <a:xfrm>
            <a:off x="1191237" y="2889999"/>
            <a:ext cx="1067918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LCS in active-region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plage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&amp; quiet-Sun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supergranulations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chemeClr val="accent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827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4B21BA-0D98-4458-A8D0-EF646A11CC21}"/>
              </a:ext>
            </a:extLst>
          </p:cNvPr>
          <p:cNvSpPr txBox="1"/>
          <p:nvPr/>
        </p:nvSpPr>
        <p:spPr>
          <a:xfrm>
            <a:off x="545327" y="766684"/>
            <a:ext cx="664519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LCS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material lines/surfaces in the velocity field that act as transport barriers. They trace flow patterns better than their Eulerian (snapshot) counterparts since they measure transport along particle trajectories </a:t>
            </a:r>
          </a:p>
          <a:p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Velocity field with a saddle point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(Black circle) 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dynamical flow</a:t>
            </a:r>
          </a:p>
          <a:p>
            <a:endParaRPr 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Hyperbolic LCS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(Finite-Time Lyapunov Exponents)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Forward-time FTLE/SM 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(Green) =&gt; </a:t>
            </a:r>
            <a:r>
              <a:rPr lang="en-US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Repelling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Backward-time FTLE/UM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(Red)  =&gt;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Attracting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LCS</a:t>
            </a:r>
          </a:p>
          <a:p>
            <a:endParaRPr 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Elliptic LCS 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Objective vortices</a:t>
            </a:r>
            <a:endParaRPr lang="en-AU" sz="2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46D326-588E-4D35-920A-66DA5DE5376E}"/>
              </a:ext>
            </a:extLst>
          </p:cNvPr>
          <p:cNvSpPr txBox="1"/>
          <p:nvPr/>
        </p:nvSpPr>
        <p:spPr>
          <a:xfrm>
            <a:off x="8344269" y="4321608"/>
            <a:ext cx="31654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Haller ARFM 2015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Rempel+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ApJL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2011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Yeates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A&amp;A 2012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Chian+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2014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Rempel+ MNRAS 2017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Silva+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ApJL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Chian+ MNRAS 2019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814E8E-5EEB-4895-9193-9718E83E8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799" y="1039090"/>
            <a:ext cx="4454205" cy="32419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ACE4FD-A114-41B1-9B52-62F79C23C657}"/>
              </a:ext>
            </a:extLst>
          </p:cNvPr>
          <p:cNvSpPr txBox="1"/>
          <p:nvPr/>
        </p:nvSpPr>
        <p:spPr>
          <a:xfrm>
            <a:off x="3625907" y="272640"/>
            <a:ext cx="5567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coherent structures</a:t>
            </a:r>
          </a:p>
        </p:txBody>
      </p:sp>
    </p:spTree>
    <p:extLst>
      <p:ext uri="{BB962C8B-B14F-4D97-AF65-F5344CB8AC3E}">
        <p14:creationId xmlns:p14="http://schemas.microsoft.com/office/powerpoint/2010/main" val="4094763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CC8820-D71F-41D6-B320-C49A316E2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037" y="1491450"/>
            <a:ext cx="8137321" cy="41418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B49CF7-D50A-4777-8BF2-4D9A64675EDC}"/>
              </a:ext>
            </a:extLst>
          </p:cNvPr>
          <p:cNvSpPr/>
          <p:nvPr/>
        </p:nvSpPr>
        <p:spPr>
          <a:xfrm>
            <a:off x="1846560" y="1000290"/>
            <a:ext cx="8971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Eulerian coherent structures     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coherent structures</a:t>
            </a:r>
            <a:endParaRPr lang="en-AU" sz="2400" b="1" dirty="0">
              <a:solidFill>
                <a:schemeClr val="accent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FB724B-4F5C-4B31-B9C6-28CCAB32AD40}"/>
              </a:ext>
            </a:extLst>
          </p:cNvPr>
          <p:cNvSpPr/>
          <p:nvPr/>
        </p:nvSpPr>
        <p:spPr>
          <a:xfrm>
            <a:off x="3531821" y="5597327"/>
            <a:ext cx="15938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streamlines</a:t>
            </a:r>
            <a:endParaRPr lang="en-A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4C7DBF-BB14-431D-A2AB-7905A86C9B51}"/>
              </a:ext>
            </a:extLst>
          </p:cNvPr>
          <p:cNvSpPr/>
          <p:nvPr/>
        </p:nvSpPr>
        <p:spPr>
          <a:xfrm>
            <a:off x="7008374" y="5547835"/>
            <a:ext cx="25343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Repelling LCS: Green   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Attracting LCS: Red</a:t>
            </a:r>
            <a:endParaRPr lang="en-A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587AA4-BC08-471A-A925-E596B454CD65}"/>
              </a:ext>
            </a:extLst>
          </p:cNvPr>
          <p:cNvSpPr txBox="1"/>
          <p:nvPr/>
        </p:nvSpPr>
        <p:spPr>
          <a:xfrm>
            <a:off x="292963" y="6266576"/>
            <a:ext cx="11580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Rempel, Chian &amp; Brandenburg </a:t>
            </a:r>
            <a:r>
              <a:rPr lang="en-A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ApJL</a:t>
            </a:r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2011: </a:t>
            </a:r>
            <a:r>
              <a:rPr lang="en-AU" sz="20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MHD simulation of turbulent ABC dynamo, Eta=B diffusivity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86D5DF-B1EF-4324-9946-E3F9BC493921}"/>
              </a:ext>
            </a:extLst>
          </p:cNvPr>
          <p:cNvSpPr txBox="1"/>
          <p:nvPr/>
        </p:nvSpPr>
        <p:spPr>
          <a:xfrm>
            <a:off x="2935114" y="333179"/>
            <a:ext cx="7323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Kinematic vortex in a turbulent dynamo   </a:t>
            </a:r>
          </a:p>
        </p:txBody>
      </p:sp>
    </p:spTree>
    <p:extLst>
      <p:ext uri="{BB962C8B-B14F-4D97-AF65-F5344CB8AC3E}">
        <p14:creationId xmlns:p14="http://schemas.microsoft.com/office/powerpoint/2010/main" val="1658906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>
            <a:extLst>
              <a:ext uri="{FF2B5EF4-FFF2-40B4-BE49-F238E27FC236}">
                <a16:creationId xmlns:a16="http://schemas.microsoft.com/office/drawing/2014/main" id="{2A13A358-BFA4-4007-99D7-2ECEFD964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741" y="1447060"/>
            <a:ext cx="9261446" cy="47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02906B8-7B0D-4E9E-AB65-01EE5AD4E6F2}"/>
              </a:ext>
            </a:extLst>
          </p:cNvPr>
          <p:cNvSpPr/>
          <p:nvPr/>
        </p:nvSpPr>
        <p:spPr>
          <a:xfrm>
            <a:off x="1648700" y="575922"/>
            <a:ext cx="9712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LCS in active-region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plage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Hinode</a:t>
            </a:r>
            <a:r>
              <a:rPr lang="en-US" alt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/SOT image of AR 10930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63429F-510A-4124-8132-BABC197093DE}"/>
              </a:ext>
            </a:extLst>
          </p:cNvPr>
          <p:cNvSpPr txBox="1"/>
          <p:nvPr/>
        </p:nvSpPr>
        <p:spPr>
          <a:xfrm>
            <a:off x="4498309" y="6199609"/>
            <a:ext cx="4290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Plage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(12.4 Mm x 12.4 Mm) </a:t>
            </a:r>
            <a:endParaRPr lang="en-A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627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12676</TotalTime>
  <Words>1091</Words>
  <Application>Microsoft Office PowerPoint</Application>
  <PresentationFormat>Widescreen</PresentationFormat>
  <Paragraphs>157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      Coherent structures &amp; intermittent turbulence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Abraham Chian</dc:creator>
  <cp:lastModifiedBy>Abraham Chian</cp:lastModifiedBy>
  <cp:revision>1004</cp:revision>
  <dcterms:created xsi:type="dcterms:W3CDTF">2017-11-05T09:29:38Z</dcterms:created>
  <dcterms:modified xsi:type="dcterms:W3CDTF">2020-04-16T05:11:21Z</dcterms:modified>
</cp:coreProperties>
</file>