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96" r:id="rId1"/>
  </p:sldMasterIdLst>
  <p:notesMasterIdLst>
    <p:notesMasterId r:id="rId23"/>
  </p:notesMasterIdLst>
  <p:sldIdLst>
    <p:sldId id="331" r:id="rId2"/>
    <p:sldId id="303" r:id="rId3"/>
    <p:sldId id="269" r:id="rId4"/>
    <p:sldId id="305" r:id="rId5"/>
    <p:sldId id="308" r:id="rId6"/>
    <p:sldId id="273" r:id="rId7"/>
    <p:sldId id="309" r:id="rId8"/>
    <p:sldId id="310" r:id="rId9"/>
    <p:sldId id="311" r:id="rId10"/>
    <p:sldId id="330" r:id="rId11"/>
    <p:sldId id="313" r:id="rId12"/>
    <p:sldId id="319" r:id="rId13"/>
    <p:sldId id="315" r:id="rId14"/>
    <p:sldId id="291" r:id="rId15"/>
    <p:sldId id="295" r:id="rId16"/>
    <p:sldId id="323" r:id="rId17"/>
    <p:sldId id="297" r:id="rId18"/>
    <p:sldId id="322" r:id="rId19"/>
    <p:sldId id="324" r:id="rId20"/>
    <p:sldId id="326" r:id="rId21"/>
    <p:sldId id="266"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8" autoAdjust="0"/>
    <p:restoredTop sz="94660"/>
  </p:normalViewPr>
  <p:slideViewPr>
    <p:cSldViewPr snapToGrid="0">
      <p:cViewPr varScale="1">
        <p:scale>
          <a:sx n="115" d="100"/>
          <a:sy n="115" d="100"/>
        </p:scale>
        <p:origin x="142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Project%20&amp;%20Seminar\Water%20footprint_Submitted%20&amp;%20working\Data_Dessertation_Final%20for%20CD%20write\WF_Calculation\Monsoon%20variability_KR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roject%20&amp;%20Seminar\Water%20footprint_Submitted%20&amp;%20working\Data_Dessertation_Final%20for%20CD%20write\WF_Calculation\WF_Summery_Series%20-%2010y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Annual monsoon rainfall and departure in KRB</a:t>
            </a:r>
          </a:p>
        </c:rich>
      </c:tx>
      <c:overlay val="1"/>
    </c:title>
    <c:autoTitleDeleted val="0"/>
    <c:plotArea>
      <c:layout>
        <c:manualLayout>
          <c:layoutTarget val="inner"/>
          <c:xMode val="edge"/>
          <c:yMode val="edge"/>
          <c:x val="0.11854556638794916"/>
          <c:y val="0.13812565300530288"/>
          <c:w val="0.7885071324516415"/>
          <c:h val="0.71925451553398057"/>
        </c:manualLayout>
      </c:layout>
      <c:barChart>
        <c:barDir val="col"/>
        <c:grouping val="clustered"/>
        <c:varyColors val="0"/>
        <c:ser>
          <c:idx val="17"/>
          <c:order val="1"/>
          <c:tx>
            <c:strRef>
              <c:f>'Departure Yearly &amp; Seasonal '!$D$44</c:f>
              <c:strCache>
                <c:ptCount val="1"/>
                <c:pt idx="0">
                  <c:v>Annual Monsoon Rainfall Departure (%) </c:v>
                </c:pt>
              </c:strCache>
            </c:strRef>
          </c:tx>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7F-49B4-AA66-2A72C986A820}"/>
                </c:ext>
              </c:extLst>
            </c:dLbl>
            <c:dLbl>
              <c:idx val="25"/>
              <c:layout>
                <c:manualLayout>
                  <c:x val="1.5139919078920702E-2"/>
                  <c:y val="9.2280445359772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7F-49B4-AA66-2A72C986A8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'Departure Yearly &amp; Seasonal '!$E$26:$AO$26</c:f>
              <c:strCache>
                <c:ptCount val="37"/>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pt idx="31">
                  <c:v>1984</c:v>
                </c:pt>
                <c:pt idx="32">
                  <c:v>1983</c:v>
                </c:pt>
                <c:pt idx="33">
                  <c:v>1982</c:v>
                </c:pt>
                <c:pt idx="34">
                  <c:v>1981</c:v>
                </c:pt>
                <c:pt idx="35">
                  <c:v>1980</c:v>
                </c:pt>
                <c:pt idx="36">
                  <c:v>Mean</c:v>
                </c:pt>
              </c:strCache>
            </c:strRef>
          </c:cat>
          <c:val>
            <c:numRef>
              <c:f>'Departure Yearly &amp; Seasonal '!$E$44:$AO$44</c:f>
              <c:numCache>
                <c:formatCode>0</c:formatCode>
                <c:ptCount val="37"/>
                <c:pt idx="0">
                  <c:v>-10.46</c:v>
                </c:pt>
                <c:pt idx="1">
                  <c:v>-1.06</c:v>
                </c:pt>
                <c:pt idx="2">
                  <c:v>-8.7200000000000006</c:v>
                </c:pt>
                <c:pt idx="3">
                  <c:v>-6.24</c:v>
                </c:pt>
                <c:pt idx="4">
                  <c:v>-6.7</c:v>
                </c:pt>
                <c:pt idx="5">
                  <c:v>0.89000000000000035</c:v>
                </c:pt>
                <c:pt idx="6">
                  <c:v>-21.89</c:v>
                </c:pt>
                <c:pt idx="7">
                  <c:v>8.02</c:v>
                </c:pt>
                <c:pt idx="8">
                  <c:v>2.25</c:v>
                </c:pt>
                <c:pt idx="9">
                  <c:v>-3.8499999999999988</c:v>
                </c:pt>
                <c:pt idx="10">
                  <c:v>-10.88</c:v>
                </c:pt>
                <c:pt idx="11">
                  <c:v>0.25</c:v>
                </c:pt>
                <c:pt idx="12">
                  <c:v>11.01</c:v>
                </c:pt>
                <c:pt idx="13">
                  <c:v>5.64</c:v>
                </c:pt>
                <c:pt idx="14">
                  <c:v>0.95000000000000029</c:v>
                </c:pt>
                <c:pt idx="15">
                  <c:v>0.63000000000000034</c:v>
                </c:pt>
                <c:pt idx="16">
                  <c:v>1.93</c:v>
                </c:pt>
                <c:pt idx="17">
                  <c:v>11.18</c:v>
                </c:pt>
                <c:pt idx="18">
                  <c:v>5.52</c:v>
                </c:pt>
                <c:pt idx="19">
                  <c:v>8.7100000000000009</c:v>
                </c:pt>
                <c:pt idx="20">
                  <c:v>-0.19000000000000009</c:v>
                </c:pt>
                <c:pt idx="21">
                  <c:v>2.3099999999999987</c:v>
                </c:pt>
                <c:pt idx="22">
                  <c:v>3.3099999999999987</c:v>
                </c:pt>
                <c:pt idx="23">
                  <c:v>-5.88</c:v>
                </c:pt>
                <c:pt idx="24">
                  <c:v>6.41</c:v>
                </c:pt>
                <c:pt idx="25">
                  <c:v>12.03</c:v>
                </c:pt>
                <c:pt idx="26">
                  <c:v>3.4499999999999997</c:v>
                </c:pt>
                <c:pt idx="27">
                  <c:v>5.83</c:v>
                </c:pt>
                <c:pt idx="28">
                  <c:v>2.7600000000000002</c:v>
                </c:pt>
                <c:pt idx="29">
                  <c:v>-10.97</c:v>
                </c:pt>
                <c:pt idx="30">
                  <c:v>5.89</c:v>
                </c:pt>
                <c:pt idx="31">
                  <c:v>-13.239999999999998</c:v>
                </c:pt>
                <c:pt idx="32">
                  <c:v>-6.38</c:v>
                </c:pt>
                <c:pt idx="33">
                  <c:v>-19.760000000000002</c:v>
                </c:pt>
                <c:pt idx="34">
                  <c:v>-10.77</c:v>
                </c:pt>
                <c:pt idx="35">
                  <c:v>5.68</c:v>
                </c:pt>
              </c:numCache>
            </c:numRef>
          </c:val>
          <c:extLst>
            <c:ext xmlns:c16="http://schemas.microsoft.com/office/drawing/2014/chart" uri="{C3380CC4-5D6E-409C-BE32-E72D297353CC}">
              <c16:uniqueId val="{00000000-6C3F-46DC-869D-8FA37A61104A}"/>
            </c:ext>
          </c:extLst>
        </c:ser>
        <c:dLbls>
          <c:showLegendKey val="0"/>
          <c:showVal val="0"/>
          <c:showCatName val="0"/>
          <c:showSerName val="0"/>
          <c:showPercent val="0"/>
          <c:showBubbleSize val="0"/>
        </c:dLbls>
        <c:gapWidth val="150"/>
        <c:axId val="80321152"/>
        <c:axId val="80319232"/>
      </c:barChart>
      <c:lineChart>
        <c:grouping val="standard"/>
        <c:varyColors val="0"/>
        <c:ser>
          <c:idx val="16"/>
          <c:order val="0"/>
          <c:tx>
            <c:strRef>
              <c:f>'Departure Yearly &amp; Seasonal '!$D$43</c:f>
              <c:strCache>
                <c:ptCount val="1"/>
                <c:pt idx="0">
                  <c:v>Annual Monsoon Rainfall (mm) in the Basin</c:v>
                </c:pt>
              </c:strCache>
            </c:strRef>
          </c:tx>
          <c:marker>
            <c:symbol val="none"/>
          </c:marker>
          <c:dLbls>
            <c:dLbl>
              <c:idx val="6"/>
              <c:layout>
                <c:manualLayout>
                  <c:x val="-4.76449510478924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3F-46DC-869D-8FA37A61104A}"/>
                </c:ext>
              </c:extLst>
            </c:dLbl>
            <c:dLbl>
              <c:idx val="25"/>
              <c:layout>
                <c:manualLayout>
                  <c:x val="-2.0825793920336792E-2"/>
                  <c:y val="-2.9208639711922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3F-46DC-869D-8FA37A61104A}"/>
                </c:ext>
              </c:extLst>
            </c:dLbl>
            <c:dLbl>
              <c:idx val="36"/>
              <c:layout>
                <c:manualLayout>
                  <c:x val="-3.5514232043700217E-2"/>
                  <c:y val="-4.1726628159888646E-2"/>
                </c:manualLayout>
              </c:layout>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7F-49B4-AA66-2A72C986A8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'Departure Yearly &amp; Seasonal '!$E$26:$AO$26</c:f>
              <c:strCache>
                <c:ptCount val="37"/>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pt idx="13">
                  <c:v>2002</c:v>
                </c:pt>
                <c:pt idx="14">
                  <c:v>2001</c:v>
                </c:pt>
                <c:pt idx="15">
                  <c:v>2000</c:v>
                </c:pt>
                <c:pt idx="16">
                  <c:v>1999</c:v>
                </c:pt>
                <c:pt idx="17">
                  <c:v>1998</c:v>
                </c:pt>
                <c:pt idx="18">
                  <c:v>1997</c:v>
                </c:pt>
                <c:pt idx="19">
                  <c:v>1996</c:v>
                </c:pt>
                <c:pt idx="20">
                  <c:v>1995</c:v>
                </c:pt>
                <c:pt idx="21">
                  <c:v>1994</c:v>
                </c:pt>
                <c:pt idx="22">
                  <c:v>1993</c:v>
                </c:pt>
                <c:pt idx="23">
                  <c:v>1992</c:v>
                </c:pt>
                <c:pt idx="24">
                  <c:v>1991</c:v>
                </c:pt>
                <c:pt idx="25">
                  <c:v>1990</c:v>
                </c:pt>
                <c:pt idx="26">
                  <c:v>1989</c:v>
                </c:pt>
                <c:pt idx="27">
                  <c:v>1988</c:v>
                </c:pt>
                <c:pt idx="28">
                  <c:v>1987</c:v>
                </c:pt>
                <c:pt idx="29">
                  <c:v>1986</c:v>
                </c:pt>
                <c:pt idx="30">
                  <c:v>1985</c:v>
                </c:pt>
                <c:pt idx="31">
                  <c:v>1984</c:v>
                </c:pt>
                <c:pt idx="32">
                  <c:v>1983</c:v>
                </c:pt>
                <c:pt idx="33">
                  <c:v>1982</c:v>
                </c:pt>
                <c:pt idx="34">
                  <c:v>1981</c:v>
                </c:pt>
                <c:pt idx="35">
                  <c:v>1980</c:v>
                </c:pt>
                <c:pt idx="36">
                  <c:v>Mean</c:v>
                </c:pt>
              </c:strCache>
            </c:strRef>
          </c:cat>
          <c:val>
            <c:numRef>
              <c:f>'Departure Yearly &amp; Seasonal '!$E$43:$AO$43</c:f>
              <c:numCache>
                <c:formatCode>0</c:formatCode>
                <c:ptCount val="37"/>
                <c:pt idx="0">
                  <c:v>1633.7270727349337</c:v>
                </c:pt>
                <c:pt idx="1">
                  <c:v>1805.177355577038</c:v>
                </c:pt>
                <c:pt idx="2">
                  <c:v>1665.4015575345502</c:v>
                </c:pt>
                <c:pt idx="3">
                  <c:v>1710.7017632452955</c:v>
                </c:pt>
                <c:pt idx="4">
                  <c:v>1702.2987632243355</c:v>
                </c:pt>
                <c:pt idx="5">
                  <c:v>1840.8923628460252</c:v>
                </c:pt>
                <c:pt idx="6">
                  <c:v>1425.0856942398598</c:v>
                </c:pt>
                <c:pt idx="7">
                  <c:v>1970.9820640943494</c:v>
                </c:pt>
                <c:pt idx="8">
                  <c:v>1865.7647780578718</c:v>
                </c:pt>
                <c:pt idx="9">
                  <c:v>1754.3610098902925</c:v>
                </c:pt>
                <c:pt idx="10">
                  <c:v>1625.9903139622324</c:v>
                </c:pt>
                <c:pt idx="11">
                  <c:v>1829.2736772165679</c:v>
                </c:pt>
                <c:pt idx="12">
                  <c:v>2025.6267449434229</c:v>
                </c:pt>
                <c:pt idx="13">
                  <c:v>1927.53822840768</c:v>
                </c:pt>
                <c:pt idx="14">
                  <c:v>1842.0744320704125</c:v>
                </c:pt>
                <c:pt idx="15">
                  <c:v>1836.2100288885777</c:v>
                </c:pt>
                <c:pt idx="16">
                  <c:v>1860.0149663036179</c:v>
                </c:pt>
                <c:pt idx="17">
                  <c:v>2028.6635376933348</c:v>
                </c:pt>
                <c:pt idx="18">
                  <c:v>1925.4394848819029</c:v>
                </c:pt>
                <c:pt idx="19">
                  <c:v>1983.5912752834756</c:v>
                </c:pt>
                <c:pt idx="20">
                  <c:v>1821.0523630798536</c:v>
                </c:pt>
                <c:pt idx="21">
                  <c:v>1866.9435082990346</c:v>
                </c:pt>
                <c:pt idx="22">
                  <c:v>1885.0836649646917</c:v>
                </c:pt>
                <c:pt idx="23">
                  <c:v>1717.3124990727658</c:v>
                </c:pt>
                <c:pt idx="24">
                  <c:v>1941.6264327088472</c:v>
                </c:pt>
                <c:pt idx="25">
                  <c:v>2044.1277079507263</c:v>
                </c:pt>
                <c:pt idx="26">
                  <c:v>1887.7102122095685</c:v>
                </c:pt>
                <c:pt idx="27">
                  <c:v>1931.1056561902042</c:v>
                </c:pt>
                <c:pt idx="28">
                  <c:v>1875.0023477207944</c:v>
                </c:pt>
                <c:pt idx="29">
                  <c:v>1624.4170656558481</c:v>
                </c:pt>
                <c:pt idx="30">
                  <c:v>1932.0960345246847</c:v>
                </c:pt>
                <c:pt idx="31">
                  <c:v>1582.8629373057759</c:v>
                </c:pt>
                <c:pt idx="32">
                  <c:v>1708.1461147065907</c:v>
                </c:pt>
                <c:pt idx="33">
                  <c:v>1464.0248192320892</c:v>
                </c:pt>
                <c:pt idx="34">
                  <c:v>1628.0114191787056</c:v>
                </c:pt>
                <c:pt idx="35">
                  <c:v>1928.3866801524932</c:v>
                </c:pt>
                <c:pt idx="36">
                  <c:v>1824.6175232962089</c:v>
                </c:pt>
              </c:numCache>
            </c:numRef>
          </c:val>
          <c:smooth val="1"/>
          <c:extLst>
            <c:ext xmlns:c16="http://schemas.microsoft.com/office/drawing/2014/chart" uri="{C3380CC4-5D6E-409C-BE32-E72D297353CC}">
              <c16:uniqueId val="{00000004-6C3F-46DC-869D-8FA37A61104A}"/>
            </c:ext>
          </c:extLst>
        </c:ser>
        <c:dLbls>
          <c:showLegendKey val="0"/>
          <c:showVal val="0"/>
          <c:showCatName val="0"/>
          <c:showSerName val="0"/>
          <c:showPercent val="0"/>
          <c:showBubbleSize val="0"/>
        </c:dLbls>
        <c:marker val="1"/>
        <c:smooth val="0"/>
        <c:axId val="80311424"/>
        <c:axId val="80312960"/>
      </c:lineChart>
      <c:catAx>
        <c:axId val="80311424"/>
        <c:scaling>
          <c:orientation val="minMax"/>
        </c:scaling>
        <c:delete val="0"/>
        <c:axPos val="b"/>
        <c:numFmt formatCode="General" sourceLinked="0"/>
        <c:majorTickMark val="out"/>
        <c:minorTickMark val="none"/>
        <c:tickLblPos val="nextTo"/>
        <c:crossAx val="80312960"/>
        <c:crosses val="autoZero"/>
        <c:auto val="1"/>
        <c:lblAlgn val="ctr"/>
        <c:lblOffset val="100"/>
        <c:noMultiLvlLbl val="0"/>
      </c:catAx>
      <c:valAx>
        <c:axId val="80312960"/>
        <c:scaling>
          <c:orientation val="minMax"/>
          <c:max val="2200"/>
          <c:min val="-1000"/>
        </c:scaling>
        <c:delete val="0"/>
        <c:axPos val="l"/>
        <c:majorGridlines/>
        <c:title>
          <c:tx>
            <c:rich>
              <a:bodyPr rot="-5400000" vert="horz"/>
              <a:lstStyle/>
              <a:p>
                <a:pPr>
                  <a:defRPr sz="1600"/>
                </a:pPr>
                <a:r>
                  <a:rPr lang="en-US" sz="1600" dirty="0"/>
                  <a:t>Annual monsoon rainfall (mm)</a:t>
                </a:r>
              </a:p>
            </c:rich>
          </c:tx>
          <c:layout>
            <c:manualLayout>
              <c:xMode val="edge"/>
              <c:yMode val="edge"/>
              <c:x val="7.5699595394603534E-3"/>
              <c:y val="0.21467255922013068"/>
            </c:manualLayout>
          </c:layout>
          <c:overlay val="0"/>
        </c:title>
        <c:numFmt formatCode="0" sourceLinked="1"/>
        <c:majorTickMark val="out"/>
        <c:minorTickMark val="none"/>
        <c:tickLblPos val="nextTo"/>
        <c:crossAx val="80311424"/>
        <c:crosses val="autoZero"/>
        <c:crossBetween val="between"/>
      </c:valAx>
      <c:valAx>
        <c:axId val="80319232"/>
        <c:scaling>
          <c:orientation val="minMax"/>
        </c:scaling>
        <c:delete val="0"/>
        <c:axPos val="r"/>
        <c:title>
          <c:tx>
            <c:rich>
              <a:bodyPr rot="-5400000" vert="horz"/>
              <a:lstStyle/>
              <a:p>
                <a:pPr>
                  <a:defRPr sz="1600"/>
                </a:pPr>
                <a:r>
                  <a:rPr lang="en-US" sz="1600" dirty="0"/>
                  <a:t>Annual</a:t>
                </a:r>
                <a:r>
                  <a:rPr lang="en-US" sz="1600" baseline="0" dirty="0"/>
                  <a:t> monsoon r</a:t>
                </a:r>
                <a:r>
                  <a:rPr lang="en-US" sz="1600" dirty="0"/>
                  <a:t>ainfall departure (%)</a:t>
                </a:r>
              </a:p>
            </c:rich>
          </c:tx>
          <c:overlay val="0"/>
        </c:title>
        <c:numFmt formatCode="0" sourceLinked="1"/>
        <c:majorTickMark val="out"/>
        <c:minorTickMark val="none"/>
        <c:tickLblPos val="nextTo"/>
        <c:crossAx val="80321152"/>
        <c:crosses val="max"/>
        <c:crossBetween val="between"/>
      </c:valAx>
      <c:catAx>
        <c:axId val="80321152"/>
        <c:scaling>
          <c:orientation val="minMax"/>
        </c:scaling>
        <c:delete val="1"/>
        <c:axPos val="b"/>
        <c:numFmt formatCode="General" sourceLinked="1"/>
        <c:majorTickMark val="out"/>
        <c:minorTickMark val="none"/>
        <c:tickLblPos val="nextTo"/>
        <c:crossAx val="80319232"/>
        <c:crosses val="autoZero"/>
        <c:auto val="1"/>
        <c:lblAlgn val="ctr"/>
        <c:lblOffset val="100"/>
        <c:noMultiLvlLbl val="0"/>
      </c:catAx>
    </c:plotArea>
    <c:legend>
      <c:legendPos val="b"/>
      <c:overlay val="0"/>
      <c:txPr>
        <a:bodyPr/>
        <a:lstStyle/>
        <a:p>
          <a:pPr>
            <a:defRPr sz="1400"/>
          </a:pPr>
          <a:endParaRPr lang="en-US"/>
        </a:p>
      </c:txPr>
    </c:legend>
    <c:plotVisOnly val="1"/>
    <c:dispBlanksAs val="gap"/>
    <c:showDLblsOverMax val="0"/>
  </c:chart>
  <c:spPr>
    <a:ln>
      <a:solidFill>
        <a:schemeClr val="tx1"/>
      </a:solidFill>
    </a:ln>
  </c:spPr>
  <c:txPr>
    <a:bodyPr/>
    <a:lstStyle/>
    <a:p>
      <a:pPr>
        <a:defRPr sz="1200">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Water footprint of crop production for districts in the years 2005 to 2014</a:t>
            </a:r>
          </a:p>
        </c:rich>
      </c:tx>
      <c:layout>
        <c:manualLayout>
          <c:xMode val="edge"/>
          <c:yMode val="edge"/>
          <c:x val="0.11012186153394808"/>
          <c:y val="1.8419187049600137E-2"/>
        </c:manualLayout>
      </c:layout>
      <c:overlay val="0"/>
    </c:title>
    <c:autoTitleDeleted val="0"/>
    <c:plotArea>
      <c:layout>
        <c:manualLayout>
          <c:layoutTarget val="inner"/>
          <c:xMode val="edge"/>
          <c:yMode val="edge"/>
          <c:x val="0.13254451914838597"/>
          <c:y val="0.19054157864413288"/>
          <c:w val="0.69426333939645246"/>
          <c:h val="0.50757874015748039"/>
        </c:manualLayout>
      </c:layout>
      <c:barChart>
        <c:barDir val="col"/>
        <c:grouping val="clustered"/>
        <c:varyColors val="0"/>
        <c:ser>
          <c:idx val="0"/>
          <c:order val="0"/>
          <c:tx>
            <c:strRef>
              <c:f>Barchart!$AH$769</c:f>
              <c:strCache>
                <c:ptCount val="1"/>
                <c:pt idx="0">
                  <c:v>2005</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Barchart!$AH$770:$AH$785</c:f>
              <c:numCache>
                <c:formatCode>0</c:formatCode>
                <c:ptCount val="16"/>
                <c:pt idx="0">
                  <c:v>1290.7495558290184</c:v>
                </c:pt>
                <c:pt idx="1">
                  <c:v>1224.4088454907924</c:v>
                </c:pt>
                <c:pt idx="2">
                  <c:v>1208.5481714153434</c:v>
                </c:pt>
                <c:pt idx="3">
                  <c:v>1228.5275672781061</c:v>
                </c:pt>
                <c:pt idx="4">
                  <c:v>1393.7727247002751</c:v>
                </c:pt>
                <c:pt idx="5">
                  <c:v>1186.4270466995629</c:v>
                </c:pt>
                <c:pt idx="6">
                  <c:v>1406.9444843402559</c:v>
                </c:pt>
                <c:pt idx="7">
                  <c:v>1324.5072484222053</c:v>
                </c:pt>
                <c:pt idx="8">
                  <c:v>1496.249678944456</c:v>
                </c:pt>
                <c:pt idx="9">
                  <c:v>1169.5889658604212</c:v>
                </c:pt>
                <c:pt idx="10">
                  <c:v>1183.9177238016111</c:v>
                </c:pt>
                <c:pt idx="11">
                  <c:v>1438.001651994085</c:v>
                </c:pt>
                <c:pt idx="12">
                  <c:v>1145.8396920474586</c:v>
                </c:pt>
                <c:pt idx="13">
                  <c:v>1369.204245210025</c:v>
                </c:pt>
                <c:pt idx="14">
                  <c:v>1480.6671841498428</c:v>
                </c:pt>
                <c:pt idx="15">
                  <c:v>1340.573805670605</c:v>
                </c:pt>
              </c:numCache>
            </c:numRef>
          </c:val>
          <c:extLst>
            <c:ext xmlns:c16="http://schemas.microsoft.com/office/drawing/2014/chart" uri="{C3380CC4-5D6E-409C-BE32-E72D297353CC}">
              <c16:uniqueId val="{00000000-5DF4-499F-9FEB-47584FFCA685}"/>
            </c:ext>
          </c:extLst>
        </c:ser>
        <c:ser>
          <c:idx val="1"/>
          <c:order val="1"/>
          <c:tx>
            <c:strRef>
              <c:f>Barchart!$AI$769</c:f>
              <c:strCache>
                <c:ptCount val="1"/>
                <c:pt idx="0">
                  <c:v>2006</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Barchart!$AI$770:$AI$785</c:f>
              <c:numCache>
                <c:formatCode>0</c:formatCode>
                <c:ptCount val="16"/>
                <c:pt idx="0">
                  <c:v>1356.2806356262561</c:v>
                </c:pt>
                <c:pt idx="1">
                  <c:v>1219.2860325102822</c:v>
                </c:pt>
                <c:pt idx="2">
                  <c:v>1275.5234760818551</c:v>
                </c:pt>
                <c:pt idx="3">
                  <c:v>1268.2306602665551</c:v>
                </c:pt>
                <c:pt idx="4">
                  <c:v>1291.590745600955</c:v>
                </c:pt>
                <c:pt idx="5">
                  <c:v>1297.2685423460186</c:v>
                </c:pt>
                <c:pt idx="6">
                  <c:v>1522.1909009096928</c:v>
                </c:pt>
                <c:pt idx="7">
                  <c:v>1320.7214910141208</c:v>
                </c:pt>
                <c:pt idx="8">
                  <c:v>1574.8853607615381</c:v>
                </c:pt>
                <c:pt idx="9">
                  <c:v>1335.5889720686951</c:v>
                </c:pt>
                <c:pt idx="10">
                  <c:v>1193.5024241669403</c:v>
                </c:pt>
                <c:pt idx="11">
                  <c:v>1512.5982839922333</c:v>
                </c:pt>
                <c:pt idx="12">
                  <c:v>1144.2560846560843</c:v>
                </c:pt>
                <c:pt idx="13">
                  <c:v>1400.099440946839</c:v>
                </c:pt>
                <c:pt idx="14">
                  <c:v>1502.3926520691195</c:v>
                </c:pt>
                <c:pt idx="15">
                  <c:v>1423.5458985367293</c:v>
                </c:pt>
              </c:numCache>
            </c:numRef>
          </c:val>
          <c:extLst>
            <c:ext xmlns:c16="http://schemas.microsoft.com/office/drawing/2014/chart" uri="{C3380CC4-5D6E-409C-BE32-E72D297353CC}">
              <c16:uniqueId val="{00000001-5DF4-499F-9FEB-47584FFCA685}"/>
            </c:ext>
          </c:extLst>
        </c:ser>
        <c:ser>
          <c:idx val="2"/>
          <c:order val="2"/>
          <c:tx>
            <c:strRef>
              <c:f>Barchart!$AJ$769</c:f>
              <c:strCache>
                <c:ptCount val="1"/>
                <c:pt idx="0">
                  <c:v>2007</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Barchart!$AJ$770:$AJ$785</c:f>
              <c:numCache>
                <c:formatCode>0</c:formatCode>
                <c:ptCount val="16"/>
                <c:pt idx="0">
                  <c:v>1080.2546401019679</c:v>
                </c:pt>
                <c:pt idx="1">
                  <c:v>1001.0317820265985</c:v>
                </c:pt>
                <c:pt idx="2">
                  <c:v>1281.1456719863061</c:v>
                </c:pt>
                <c:pt idx="3">
                  <c:v>1156.1193992921956</c:v>
                </c:pt>
                <c:pt idx="4">
                  <c:v>1296.5163254266481</c:v>
                </c:pt>
                <c:pt idx="5">
                  <c:v>1227.9655977423722</c:v>
                </c:pt>
                <c:pt idx="6">
                  <c:v>1346.7420601340984</c:v>
                </c:pt>
                <c:pt idx="7">
                  <c:v>1312.4091300374648</c:v>
                </c:pt>
                <c:pt idx="8">
                  <c:v>1473.7284587906233</c:v>
                </c:pt>
                <c:pt idx="9">
                  <c:v>1333.4475758116653</c:v>
                </c:pt>
                <c:pt idx="10">
                  <c:v>1050.1219655854918</c:v>
                </c:pt>
                <c:pt idx="11">
                  <c:v>1363.9746343256529</c:v>
                </c:pt>
                <c:pt idx="12">
                  <c:v>1131.9703834164159</c:v>
                </c:pt>
                <c:pt idx="13">
                  <c:v>1332.3588466161514</c:v>
                </c:pt>
                <c:pt idx="14">
                  <c:v>1179.2073443790221</c:v>
                </c:pt>
                <c:pt idx="15">
                  <c:v>1267.3544956012809</c:v>
                </c:pt>
              </c:numCache>
            </c:numRef>
          </c:val>
          <c:extLst>
            <c:ext xmlns:c16="http://schemas.microsoft.com/office/drawing/2014/chart" uri="{C3380CC4-5D6E-409C-BE32-E72D297353CC}">
              <c16:uniqueId val="{00000002-5DF4-499F-9FEB-47584FFCA685}"/>
            </c:ext>
          </c:extLst>
        </c:ser>
        <c:ser>
          <c:idx val="3"/>
          <c:order val="3"/>
          <c:tx>
            <c:strRef>
              <c:f>Barchart!$AK$769</c:f>
              <c:strCache>
                <c:ptCount val="1"/>
                <c:pt idx="0">
                  <c:v>2008</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Barchart!$AK$770:$AK$785</c:f>
              <c:numCache>
                <c:formatCode>0</c:formatCode>
                <c:ptCount val="16"/>
                <c:pt idx="0">
                  <c:v>1112.9820798316123</c:v>
                </c:pt>
                <c:pt idx="1">
                  <c:v>786.28971511154361</c:v>
                </c:pt>
                <c:pt idx="2">
                  <c:v>1333.7937921294797</c:v>
                </c:pt>
                <c:pt idx="3">
                  <c:v>1225.0635382676694</c:v>
                </c:pt>
                <c:pt idx="4">
                  <c:v>1283.2379664071154</c:v>
                </c:pt>
                <c:pt idx="5">
                  <c:v>1252.9511352335544</c:v>
                </c:pt>
                <c:pt idx="6">
                  <c:v>1371.1004818015999</c:v>
                </c:pt>
                <c:pt idx="7">
                  <c:v>1429.9468955597583</c:v>
                </c:pt>
                <c:pt idx="8">
                  <c:v>1509.8989547246731</c:v>
                </c:pt>
                <c:pt idx="9">
                  <c:v>1398.1115469915328</c:v>
                </c:pt>
                <c:pt idx="10">
                  <c:v>1083.2631471888408</c:v>
                </c:pt>
                <c:pt idx="11">
                  <c:v>1440.1537254310158</c:v>
                </c:pt>
                <c:pt idx="12">
                  <c:v>1217.4770194776604</c:v>
                </c:pt>
                <c:pt idx="13">
                  <c:v>1379.9524224716445</c:v>
                </c:pt>
                <c:pt idx="14">
                  <c:v>1160.4314526446101</c:v>
                </c:pt>
                <c:pt idx="15">
                  <c:v>1216.3688339931884</c:v>
                </c:pt>
              </c:numCache>
            </c:numRef>
          </c:val>
          <c:extLst>
            <c:ext xmlns:c16="http://schemas.microsoft.com/office/drawing/2014/chart" uri="{C3380CC4-5D6E-409C-BE32-E72D297353CC}">
              <c16:uniqueId val="{00000003-5DF4-499F-9FEB-47584FFCA685}"/>
            </c:ext>
          </c:extLst>
        </c:ser>
        <c:ser>
          <c:idx val="4"/>
          <c:order val="4"/>
          <c:tx>
            <c:strRef>
              <c:f>Barchart!$AL$769</c:f>
              <c:strCache>
                <c:ptCount val="1"/>
                <c:pt idx="0">
                  <c:v>2009</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Barchart!$AL$770:$AL$785</c:f>
              <c:numCache>
                <c:formatCode>0</c:formatCode>
                <c:ptCount val="16"/>
                <c:pt idx="0">
                  <c:v>1354.4635322340628</c:v>
                </c:pt>
                <c:pt idx="1">
                  <c:v>1308.049954387116</c:v>
                </c:pt>
                <c:pt idx="2">
                  <c:v>1543.0699531959701</c:v>
                </c:pt>
                <c:pt idx="3">
                  <c:v>1463.8137275514562</c:v>
                </c:pt>
                <c:pt idx="4">
                  <c:v>1378.2563063583148</c:v>
                </c:pt>
                <c:pt idx="5">
                  <c:v>1370.9827905695693</c:v>
                </c:pt>
                <c:pt idx="6">
                  <c:v>1865.3222315272724</c:v>
                </c:pt>
                <c:pt idx="7">
                  <c:v>2097.1416050586326</c:v>
                </c:pt>
                <c:pt idx="8">
                  <c:v>1654.0923776240447</c:v>
                </c:pt>
                <c:pt idx="9">
                  <c:v>2161.3585558647342</c:v>
                </c:pt>
                <c:pt idx="10">
                  <c:v>1428.503604435105</c:v>
                </c:pt>
                <c:pt idx="11">
                  <c:v>1591.4142263758793</c:v>
                </c:pt>
                <c:pt idx="12">
                  <c:v>1147.2293351398578</c:v>
                </c:pt>
                <c:pt idx="13">
                  <c:v>1683.0000066208352</c:v>
                </c:pt>
                <c:pt idx="14">
                  <c:v>1688.253182111835</c:v>
                </c:pt>
                <c:pt idx="15">
                  <c:v>1234.7013122588726</c:v>
                </c:pt>
              </c:numCache>
            </c:numRef>
          </c:val>
          <c:extLst>
            <c:ext xmlns:c16="http://schemas.microsoft.com/office/drawing/2014/chart" uri="{C3380CC4-5D6E-409C-BE32-E72D297353CC}">
              <c16:uniqueId val="{00000004-5DF4-499F-9FEB-47584FFCA685}"/>
            </c:ext>
          </c:extLst>
        </c:ser>
        <c:ser>
          <c:idx val="5"/>
          <c:order val="5"/>
          <c:tx>
            <c:strRef>
              <c:f>Barchart!$AM$769</c:f>
              <c:strCache>
                <c:ptCount val="1"/>
                <c:pt idx="0">
                  <c:v>2010</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Barchart!$AM$770:$AM$785</c:f>
              <c:numCache>
                <c:formatCode>0</c:formatCode>
                <c:ptCount val="16"/>
                <c:pt idx="0">
                  <c:v>1324.3677078083128</c:v>
                </c:pt>
                <c:pt idx="1">
                  <c:v>1240.6674087267904</c:v>
                </c:pt>
                <c:pt idx="2">
                  <c:v>1234.1458693248617</c:v>
                </c:pt>
                <c:pt idx="3">
                  <c:v>1120.1992235856828</c:v>
                </c:pt>
                <c:pt idx="4">
                  <c:v>1327.4618824935781</c:v>
                </c:pt>
                <c:pt idx="5">
                  <c:v>1254.2520294824531</c:v>
                </c:pt>
                <c:pt idx="6">
                  <c:v>1213.1846702867595</c:v>
                </c:pt>
                <c:pt idx="7">
                  <c:v>1823.0752526353826</c:v>
                </c:pt>
                <c:pt idx="8">
                  <c:v>1585.9689498704959</c:v>
                </c:pt>
                <c:pt idx="9">
                  <c:v>1463.6588045025292</c:v>
                </c:pt>
                <c:pt idx="10">
                  <c:v>1245.1604412462048</c:v>
                </c:pt>
                <c:pt idx="11">
                  <c:v>1623.9261826605236</c:v>
                </c:pt>
                <c:pt idx="12">
                  <c:v>1114.5871830039573</c:v>
                </c:pt>
                <c:pt idx="13">
                  <c:v>1224.359358576176</c:v>
                </c:pt>
                <c:pt idx="14">
                  <c:v>1433.9696486916237</c:v>
                </c:pt>
                <c:pt idx="15">
                  <c:v>1159.1772107651452</c:v>
                </c:pt>
              </c:numCache>
            </c:numRef>
          </c:val>
          <c:extLst>
            <c:ext xmlns:c16="http://schemas.microsoft.com/office/drawing/2014/chart" uri="{C3380CC4-5D6E-409C-BE32-E72D297353CC}">
              <c16:uniqueId val="{00000005-5DF4-499F-9FEB-47584FFCA685}"/>
            </c:ext>
          </c:extLst>
        </c:ser>
        <c:ser>
          <c:idx val="6"/>
          <c:order val="6"/>
          <c:tx>
            <c:strRef>
              <c:f>Barchart!$AN$769</c:f>
              <c:strCache>
                <c:ptCount val="1"/>
                <c:pt idx="0">
                  <c:v>2011</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Barchart!$AN$770:$AN$785</c:f>
              <c:numCache>
                <c:formatCode>0</c:formatCode>
                <c:ptCount val="16"/>
                <c:pt idx="0">
                  <c:v>1269.6621713513878</c:v>
                </c:pt>
                <c:pt idx="1">
                  <c:v>1237.3865736408511</c:v>
                </c:pt>
                <c:pt idx="2">
                  <c:v>1046.5121022855358</c:v>
                </c:pt>
                <c:pt idx="3">
                  <c:v>1044.2876564480162</c:v>
                </c:pt>
                <c:pt idx="4">
                  <c:v>1167.3860574390167</c:v>
                </c:pt>
                <c:pt idx="5">
                  <c:v>1064.7932372486728</c:v>
                </c:pt>
                <c:pt idx="6">
                  <c:v>1122.2289615247316</c:v>
                </c:pt>
                <c:pt idx="7">
                  <c:v>1349.7656279411963</c:v>
                </c:pt>
                <c:pt idx="8">
                  <c:v>1368.6080851305485</c:v>
                </c:pt>
                <c:pt idx="9">
                  <c:v>1118.8228048072244</c:v>
                </c:pt>
                <c:pt idx="10">
                  <c:v>1359.265323738761</c:v>
                </c:pt>
                <c:pt idx="11">
                  <c:v>1185.2109046926093</c:v>
                </c:pt>
                <c:pt idx="12">
                  <c:v>1118.8806892448958</c:v>
                </c:pt>
                <c:pt idx="13">
                  <c:v>1188.5219527753834</c:v>
                </c:pt>
                <c:pt idx="14">
                  <c:v>1331.4931427583708</c:v>
                </c:pt>
                <c:pt idx="15">
                  <c:v>1053.1122469080947</c:v>
                </c:pt>
              </c:numCache>
            </c:numRef>
          </c:val>
          <c:extLst>
            <c:ext xmlns:c16="http://schemas.microsoft.com/office/drawing/2014/chart" uri="{C3380CC4-5D6E-409C-BE32-E72D297353CC}">
              <c16:uniqueId val="{00000006-5DF4-499F-9FEB-47584FFCA685}"/>
            </c:ext>
          </c:extLst>
        </c:ser>
        <c:ser>
          <c:idx val="7"/>
          <c:order val="7"/>
          <c:tx>
            <c:strRef>
              <c:f>Barchart!$AO$769</c:f>
              <c:strCache>
                <c:ptCount val="1"/>
                <c:pt idx="0">
                  <c:v>2012</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Barchart!$AO$770:$AO$785</c:f>
              <c:numCache>
                <c:formatCode>0</c:formatCode>
                <c:ptCount val="16"/>
                <c:pt idx="0">
                  <c:v>1296.3400173540078</c:v>
                </c:pt>
                <c:pt idx="1">
                  <c:v>1244.8109673659035</c:v>
                </c:pt>
                <c:pt idx="2">
                  <c:v>1185.8138201410773</c:v>
                </c:pt>
                <c:pt idx="3">
                  <c:v>1048.1573939368454</c:v>
                </c:pt>
                <c:pt idx="4">
                  <c:v>1211.9315393039371</c:v>
                </c:pt>
                <c:pt idx="5">
                  <c:v>1254.3235692516034</c:v>
                </c:pt>
                <c:pt idx="6">
                  <c:v>1182.4956817790696</c:v>
                </c:pt>
                <c:pt idx="7">
                  <c:v>1432.0565156853497</c:v>
                </c:pt>
                <c:pt idx="8">
                  <c:v>1280.1817240820258</c:v>
                </c:pt>
                <c:pt idx="9">
                  <c:v>1163.5838480438877</c:v>
                </c:pt>
                <c:pt idx="10">
                  <c:v>1275.4969779748501</c:v>
                </c:pt>
                <c:pt idx="11">
                  <c:v>1222.259551294823</c:v>
                </c:pt>
                <c:pt idx="12">
                  <c:v>1042.1739998095336</c:v>
                </c:pt>
                <c:pt idx="13">
                  <c:v>1181.233500035265</c:v>
                </c:pt>
                <c:pt idx="14">
                  <c:v>1130.915382190871</c:v>
                </c:pt>
                <c:pt idx="15">
                  <c:v>1150.6891263030318</c:v>
                </c:pt>
              </c:numCache>
            </c:numRef>
          </c:val>
          <c:extLst>
            <c:ext xmlns:c16="http://schemas.microsoft.com/office/drawing/2014/chart" uri="{C3380CC4-5D6E-409C-BE32-E72D297353CC}">
              <c16:uniqueId val="{00000007-5DF4-499F-9FEB-47584FFCA685}"/>
            </c:ext>
          </c:extLst>
        </c:ser>
        <c:ser>
          <c:idx val="8"/>
          <c:order val="8"/>
          <c:tx>
            <c:strRef>
              <c:f>Barchart!$AP$769</c:f>
              <c:strCache>
                <c:ptCount val="1"/>
                <c:pt idx="0">
                  <c:v>2013</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Barchart!$AP$770:$AP$785</c:f>
              <c:numCache>
                <c:formatCode>0</c:formatCode>
                <c:ptCount val="16"/>
                <c:pt idx="0">
                  <c:v>1215.5098011463419</c:v>
                </c:pt>
                <c:pt idx="1">
                  <c:v>1164.6492861351048</c:v>
                </c:pt>
                <c:pt idx="2">
                  <c:v>1357.60979067374</c:v>
                </c:pt>
                <c:pt idx="3">
                  <c:v>1099.641082682223</c:v>
                </c:pt>
                <c:pt idx="4">
                  <c:v>1185.0249855933</c:v>
                </c:pt>
                <c:pt idx="5">
                  <c:v>1120.1716644690919</c:v>
                </c:pt>
                <c:pt idx="6">
                  <c:v>1050.7843555889679</c:v>
                </c:pt>
                <c:pt idx="7">
                  <c:v>1300.8739749351396</c:v>
                </c:pt>
                <c:pt idx="8">
                  <c:v>1215.2083168870408</c:v>
                </c:pt>
                <c:pt idx="9">
                  <c:v>1089.4795281160889</c:v>
                </c:pt>
                <c:pt idx="10">
                  <c:v>1455.2468537815378</c:v>
                </c:pt>
                <c:pt idx="11">
                  <c:v>1172.3925234994288</c:v>
                </c:pt>
                <c:pt idx="12">
                  <c:v>1002.220935257997</c:v>
                </c:pt>
                <c:pt idx="13">
                  <c:v>1138.769067777338</c:v>
                </c:pt>
                <c:pt idx="14">
                  <c:v>1120.915274617538</c:v>
                </c:pt>
                <c:pt idx="15">
                  <c:v>1330.6706050960879</c:v>
                </c:pt>
              </c:numCache>
            </c:numRef>
          </c:val>
          <c:extLst>
            <c:ext xmlns:c16="http://schemas.microsoft.com/office/drawing/2014/chart" uri="{C3380CC4-5D6E-409C-BE32-E72D297353CC}">
              <c16:uniqueId val="{00000008-5DF4-499F-9FEB-47584FFCA685}"/>
            </c:ext>
          </c:extLst>
        </c:ser>
        <c:ser>
          <c:idx val="9"/>
          <c:order val="9"/>
          <c:tx>
            <c:strRef>
              <c:f>Barchart!$AQ$769</c:f>
              <c:strCache>
                <c:ptCount val="1"/>
                <c:pt idx="0">
                  <c:v>2014</c:v>
                </c:pt>
              </c:strCache>
            </c:strRef>
          </c:tx>
          <c:invertIfNegative val="0"/>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Barchart!$AQ$770:$AQ$785</c:f>
              <c:numCache>
                <c:formatCode>0</c:formatCode>
                <c:ptCount val="16"/>
                <c:pt idx="0">
                  <c:v>1316.4260458394328</c:v>
                </c:pt>
                <c:pt idx="1">
                  <c:v>1172.3072839564029</c:v>
                </c:pt>
                <c:pt idx="2">
                  <c:v>1315.8452927348278</c:v>
                </c:pt>
                <c:pt idx="3">
                  <c:v>947.17473698846356</c:v>
                </c:pt>
                <c:pt idx="4">
                  <c:v>1201.8469373250141</c:v>
                </c:pt>
                <c:pt idx="5">
                  <c:v>1154.1345271054747</c:v>
                </c:pt>
                <c:pt idx="6">
                  <c:v>1144.3533673881454</c:v>
                </c:pt>
                <c:pt idx="7">
                  <c:v>1391.5891615704356</c:v>
                </c:pt>
                <c:pt idx="8">
                  <c:v>1311.161348569897</c:v>
                </c:pt>
                <c:pt idx="9">
                  <c:v>1102.4266232990119</c:v>
                </c:pt>
                <c:pt idx="10">
                  <c:v>1333.671235582804</c:v>
                </c:pt>
                <c:pt idx="11">
                  <c:v>1238.0549581701837</c:v>
                </c:pt>
                <c:pt idx="12">
                  <c:v>963.88254767171338</c:v>
                </c:pt>
                <c:pt idx="13">
                  <c:v>1106.6877366217466</c:v>
                </c:pt>
                <c:pt idx="14">
                  <c:v>1141.4110729953386</c:v>
                </c:pt>
                <c:pt idx="15">
                  <c:v>1009.2547474185517</c:v>
                </c:pt>
              </c:numCache>
            </c:numRef>
          </c:val>
          <c:extLst>
            <c:ext xmlns:c16="http://schemas.microsoft.com/office/drawing/2014/chart" uri="{C3380CC4-5D6E-409C-BE32-E72D297353CC}">
              <c16:uniqueId val="{00000009-5DF4-499F-9FEB-47584FFCA685}"/>
            </c:ext>
          </c:extLst>
        </c:ser>
        <c:ser>
          <c:idx val="10"/>
          <c:order val="10"/>
          <c:tx>
            <c:strRef>
              <c:f>Barchart!$AR$769</c:f>
              <c:strCache>
                <c:ptCount val="1"/>
                <c:pt idx="0">
                  <c:v>Mean</c:v>
                </c:pt>
              </c:strCache>
            </c:strRef>
          </c:tx>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Barchart!$AR$770:$AR$785</c:f>
              <c:numCache>
                <c:formatCode>0</c:formatCode>
                <c:ptCount val="16"/>
                <c:pt idx="0">
                  <c:v>1261.7036187122401</c:v>
                </c:pt>
                <c:pt idx="1">
                  <c:v>1159.8887849351379</c:v>
                </c:pt>
                <c:pt idx="2">
                  <c:v>1278.2007939969001</c:v>
                </c:pt>
                <c:pt idx="3">
                  <c:v>1160.1214986297198</c:v>
                </c:pt>
                <c:pt idx="4">
                  <c:v>1273.7025470648152</c:v>
                </c:pt>
                <c:pt idx="5">
                  <c:v>1218.3270140148354</c:v>
                </c:pt>
                <c:pt idx="6">
                  <c:v>1322.534719528059</c:v>
                </c:pt>
                <c:pt idx="7">
                  <c:v>1478.2086902859685</c:v>
                </c:pt>
                <c:pt idx="8">
                  <c:v>1446.9983255385348</c:v>
                </c:pt>
                <c:pt idx="9">
                  <c:v>1333.6067225365778</c:v>
                </c:pt>
                <c:pt idx="10">
                  <c:v>1260.8149697502151</c:v>
                </c:pt>
                <c:pt idx="11">
                  <c:v>1378.7986642436433</c:v>
                </c:pt>
                <c:pt idx="12">
                  <c:v>1102.8517869725572</c:v>
                </c:pt>
                <c:pt idx="13">
                  <c:v>1300.418657765144</c:v>
                </c:pt>
                <c:pt idx="14">
                  <c:v>1316.9656336608191</c:v>
                </c:pt>
                <c:pt idx="15">
                  <c:v>1218.5448282551577</c:v>
                </c:pt>
              </c:numCache>
            </c:numRef>
          </c:val>
          <c:extLst>
            <c:ext xmlns:c16="http://schemas.microsoft.com/office/drawing/2014/chart" uri="{C3380CC4-5D6E-409C-BE32-E72D297353CC}">
              <c16:uniqueId val="{0000000A-5DF4-499F-9FEB-47584FFCA685}"/>
            </c:ext>
          </c:extLst>
        </c:ser>
        <c:dLbls>
          <c:showLegendKey val="0"/>
          <c:showVal val="0"/>
          <c:showCatName val="0"/>
          <c:showSerName val="0"/>
          <c:showPercent val="0"/>
          <c:showBubbleSize val="0"/>
        </c:dLbls>
        <c:gapWidth val="150"/>
        <c:axId val="81702272"/>
        <c:axId val="81712640"/>
      </c:barChart>
      <c:barChart>
        <c:barDir val="col"/>
        <c:grouping val="clustered"/>
        <c:varyColors val="0"/>
        <c:ser>
          <c:idx val="11"/>
          <c:order val="11"/>
          <c:tx>
            <c:strRef>
              <c:f>Barchart!$AS$769</c:f>
              <c:strCache>
                <c:ptCount val="1"/>
                <c:pt idx="0">
                  <c:v>CV</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Barchart!$AG$770:$AG$785</c:f>
              <c:strCache>
                <c:ptCount val="16"/>
                <c:pt idx="0">
                  <c:v>Bhojpur</c:v>
                </c:pt>
                <c:pt idx="1">
                  <c:v>Dhankuta</c:v>
                </c:pt>
                <c:pt idx="2">
                  <c:v>Dolakha</c:v>
                </c:pt>
                <c:pt idx="3">
                  <c:v>Kavrepalanchok</c:v>
                </c:pt>
                <c:pt idx="4">
                  <c:v>Khotang</c:v>
                </c:pt>
                <c:pt idx="5">
                  <c:v>Okhaldhubga</c:v>
                </c:pt>
                <c:pt idx="6">
                  <c:v>Panchthar</c:v>
                </c:pt>
                <c:pt idx="7">
                  <c:v>Ramechhap</c:v>
                </c:pt>
                <c:pt idx="8">
                  <c:v>Sankhuwasabha</c:v>
                </c:pt>
                <c:pt idx="9">
                  <c:v>Sindhuli</c:v>
                </c:pt>
                <c:pt idx="10">
                  <c:v>Sindhupalchok</c:v>
                </c:pt>
                <c:pt idx="11">
                  <c:v>Solukhumbu</c:v>
                </c:pt>
                <c:pt idx="12">
                  <c:v>Sunsari</c:v>
                </c:pt>
                <c:pt idx="13">
                  <c:v>Taplejung</c:v>
                </c:pt>
                <c:pt idx="14">
                  <c:v>Terhathum</c:v>
                </c:pt>
                <c:pt idx="15">
                  <c:v>Udayapur</c:v>
                </c:pt>
              </c:strCache>
            </c:strRef>
          </c:cat>
          <c:val>
            <c:numRef>
              <c:f>Barchart!$AS$770:$AS$785</c:f>
              <c:numCache>
                <c:formatCode>0</c:formatCode>
                <c:ptCount val="16"/>
                <c:pt idx="0">
                  <c:v>7.6457729178651848</c:v>
                </c:pt>
                <c:pt idx="1">
                  <c:v>13.306033777491546</c:v>
                </c:pt>
                <c:pt idx="2">
                  <c:v>10.099832463421189</c:v>
                </c:pt>
                <c:pt idx="3">
                  <c:v>12.503837524127126</c:v>
                </c:pt>
                <c:pt idx="4">
                  <c:v>6.2653747598298795</c:v>
                </c:pt>
                <c:pt idx="5">
                  <c:v>7.3291416577685489</c:v>
                </c:pt>
                <c:pt idx="6">
                  <c:v>18.207049242830745</c:v>
                </c:pt>
                <c:pt idx="7">
                  <c:v>18.009301637819284</c:v>
                </c:pt>
                <c:pt idx="8">
                  <c:v>10.088791857525862</c:v>
                </c:pt>
                <c:pt idx="9">
                  <c:v>23.990334772842779</c:v>
                </c:pt>
                <c:pt idx="10">
                  <c:v>10.82808922891188</c:v>
                </c:pt>
                <c:pt idx="11">
                  <c:v>12.209950028275491</c:v>
                </c:pt>
                <c:pt idx="12">
                  <c:v>6.9604693354645999</c:v>
                </c:pt>
                <c:pt idx="13">
                  <c:v>13.184198893379428</c:v>
                </c:pt>
                <c:pt idx="14">
                  <c:v>15.19247630321912</c:v>
                </c:pt>
                <c:pt idx="15">
                  <c:v>10.645151667629769</c:v>
                </c:pt>
              </c:numCache>
            </c:numRef>
          </c:val>
          <c:extLst>
            <c:ext xmlns:c16="http://schemas.microsoft.com/office/drawing/2014/chart" uri="{C3380CC4-5D6E-409C-BE32-E72D297353CC}">
              <c16:uniqueId val="{0000000B-5DF4-499F-9FEB-47584FFCA685}"/>
            </c:ext>
          </c:extLst>
        </c:ser>
        <c:dLbls>
          <c:showLegendKey val="0"/>
          <c:showVal val="0"/>
          <c:showCatName val="0"/>
          <c:showSerName val="0"/>
          <c:showPercent val="0"/>
          <c:showBubbleSize val="0"/>
        </c:dLbls>
        <c:gapWidth val="150"/>
        <c:axId val="81720832"/>
        <c:axId val="81714560"/>
      </c:barChart>
      <c:catAx>
        <c:axId val="81702272"/>
        <c:scaling>
          <c:orientation val="minMax"/>
        </c:scaling>
        <c:delete val="0"/>
        <c:axPos val="b"/>
        <c:title>
          <c:tx>
            <c:rich>
              <a:bodyPr/>
              <a:lstStyle/>
              <a:p>
                <a:pPr>
                  <a:defRPr/>
                </a:pPr>
                <a:r>
                  <a:rPr lang="en-US"/>
                  <a:t>Districts</a:t>
                </a:r>
              </a:p>
            </c:rich>
          </c:tx>
          <c:overlay val="0"/>
        </c:title>
        <c:numFmt formatCode="General" sourceLinked="0"/>
        <c:majorTickMark val="out"/>
        <c:minorTickMark val="none"/>
        <c:tickLblPos val="nextTo"/>
        <c:txPr>
          <a:bodyPr/>
          <a:lstStyle/>
          <a:p>
            <a:pPr>
              <a:defRPr sz="1200"/>
            </a:pPr>
            <a:endParaRPr lang="en-US"/>
          </a:p>
        </c:txPr>
        <c:crossAx val="81712640"/>
        <c:crosses val="autoZero"/>
        <c:auto val="1"/>
        <c:lblAlgn val="ctr"/>
        <c:lblOffset val="100"/>
        <c:noMultiLvlLbl val="0"/>
      </c:catAx>
      <c:valAx>
        <c:axId val="81712640"/>
        <c:scaling>
          <c:orientation val="minMax"/>
        </c:scaling>
        <c:delete val="0"/>
        <c:axPos val="l"/>
        <c:majorGridlines/>
        <c:title>
          <c:tx>
            <c:rich>
              <a:bodyPr rot="-5400000" vert="horz"/>
              <a:lstStyle/>
              <a:p>
                <a:pPr>
                  <a:defRPr sz="1400"/>
                </a:pPr>
                <a:r>
                  <a:rPr lang="en-US" sz="1400" dirty="0"/>
                  <a:t>Water footprints of crops production (</a:t>
                </a:r>
                <a:r>
                  <a:rPr lang="en-US" sz="1400" dirty="0" err="1"/>
                  <a:t>WFc</a:t>
                </a:r>
                <a:r>
                  <a:rPr lang="en-US" sz="1400" dirty="0"/>
                  <a:t> m</a:t>
                </a:r>
                <a:r>
                  <a:rPr lang="en-US" sz="1400" baseline="30000" dirty="0"/>
                  <a:t>3</a:t>
                </a:r>
                <a:r>
                  <a:rPr lang="en-US" sz="1400" dirty="0"/>
                  <a:t>/ton)</a:t>
                </a:r>
              </a:p>
            </c:rich>
          </c:tx>
          <c:layout>
            <c:manualLayout>
              <c:xMode val="edge"/>
              <c:yMode val="edge"/>
              <c:x val="2.124833701089451E-2"/>
              <c:y val="0.10559653016345985"/>
            </c:manualLayout>
          </c:layout>
          <c:overlay val="0"/>
        </c:title>
        <c:numFmt formatCode="0" sourceLinked="1"/>
        <c:majorTickMark val="out"/>
        <c:minorTickMark val="none"/>
        <c:tickLblPos val="nextTo"/>
        <c:crossAx val="81702272"/>
        <c:crosses val="autoZero"/>
        <c:crossBetween val="between"/>
      </c:valAx>
      <c:valAx>
        <c:axId val="81714560"/>
        <c:scaling>
          <c:orientation val="minMax"/>
          <c:min val="-2000"/>
        </c:scaling>
        <c:delete val="0"/>
        <c:axPos val="r"/>
        <c:title>
          <c:tx>
            <c:rich>
              <a:bodyPr rot="-5400000" vert="horz"/>
              <a:lstStyle/>
              <a:p>
                <a:pPr>
                  <a:defRPr sz="1400"/>
                </a:pPr>
                <a:r>
                  <a:rPr lang="en-US" sz="1400" dirty="0"/>
                  <a:t>Coefficient of variation (%)</a:t>
                </a:r>
              </a:p>
            </c:rich>
          </c:tx>
          <c:overlay val="0"/>
        </c:title>
        <c:numFmt formatCode="0" sourceLinked="1"/>
        <c:majorTickMark val="out"/>
        <c:minorTickMark val="none"/>
        <c:tickLblPos val="nextTo"/>
        <c:crossAx val="81720832"/>
        <c:crosses val="max"/>
        <c:crossBetween val="between"/>
      </c:valAx>
      <c:catAx>
        <c:axId val="81720832"/>
        <c:scaling>
          <c:orientation val="minMax"/>
        </c:scaling>
        <c:delete val="1"/>
        <c:axPos val="b"/>
        <c:numFmt formatCode="General" sourceLinked="1"/>
        <c:majorTickMark val="out"/>
        <c:minorTickMark val="none"/>
        <c:tickLblPos val="nextTo"/>
        <c:crossAx val="81714560"/>
        <c:crosses val="autoZero"/>
        <c:auto val="1"/>
        <c:lblAlgn val="ctr"/>
        <c:lblOffset val="100"/>
        <c:noMultiLvlLbl val="0"/>
      </c:catAx>
    </c:plotArea>
    <c:legend>
      <c:legendPos val="r"/>
      <c:layout>
        <c:manualLayout>
          <c:xMode val="edge"/>
          <c:yMode val="edge"/>
          <c:x val="0.92368026774020018"/>
          <c:y val="8.9585423443691678E-2"/>
          <c:w val="6.5695563754352482E-2"/>
          <c:h val="0.83848681077027531"/>
        </c:manualLayout>
      </c:layout>
      <c:overlay val="0"/>
      <c:txPr>
        <a:bodyPr/>
        <a:lstStyle/>
        <a:p>
          <a:pPr>
            <a:defRPr sz="1200"/>
          </a:pPr>
          <a:endParaRPr lang="en-US"/>
        </a:p>
      </c:txPr>
    </c:legend>
    <c:plotVisOnly val="1"/>
    <c:dispBlanksAs val="gap"/>
    <c:showDLblsOverMax val="0"/>
  </c:chart>
  <c:spPr>
    <a:ln>
      <a:solidFill>
        <a:schemeClr val="tx1"/>
      </a:solidFill>
    </a:ln>
  </c:spPr>
  <c:txPr>
    <a:bodyPr/>
    <a:lstStyle/>
    <a:p>
      <a:pPr>
        <a:defRPr>
          <a:latin typeface="Times New Roman" pitchFamily="18" charset="0"/>
          <a:cs typeface="Times New Roman"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FF550-13B8-4A64-BBF3-2D5FBC0582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CBACD1-2771-49DA-AB75-238AB9262AFD}">
      <dgm:prSet/>
      <dgm:spPr>
        <a:solidFill>
          <a:schemeClr val="bg2">
            <a:lumMod val="90000"/>
          </a:schemeClr>
        </a:solidFill>
      </dgm:spPr>
      <dgm:t>
        <a:bodyPr/>
        <a:lstStyle/>
        <a:p>
          <a:pPr algn="just" rtl="0"/>
          <a:r>
            <a:rPr lang="en-US" b="1" dirty="0">
              <a:solidFill>
                <a:schemeClr val="tx1"/>
              </a:solidFill>
            </a:rPr>
            <a:t>Adopted ecological belt and date of crop planting/harvesting for study</a:t>
          </a:r>
          <a:endParaRPr lang="en-US" dirty="0">
            <a:solidFill>
              <a:schemeClr val="tx1"/>
            </a:solidFill>
          </a:endParaRPr>
        </a:p>
      </dgm:t>
    </dgm:pt>
    <dgm:pt modelId="{2A0F60EF-BBA3-4FA5-841F-0E4BC76FB7BF}" type="parTrans" cxnId="{126FA981-F5EE-4759-A918-8B9831F5B8CE}">
      <dgm:prSet/>
      <dgm:spPr/>
      <dgm:t>
        <a:bodyPr/>
        <a:lstStyle/>
        <a:p>
          <a:endParaRPr lang="en-US"/>
        </a:p>
      </dgm:t>
    </dgm:pt>
    <dgm:pt modelId="{5DFEBF31-3F00-47B2-B640-CD9F47C4378F}" type="sibTrans" cxnId="{126FA981-F5EE-4759-A918-8B9831F5B8CE}">
      <dgm:prSet/>
      <dgm:spPr/>
      <dgm:t>
        <a:bodyPr/>
        <a:lstStyle/>
        <a:p>
          <a:endParaRPr lang="en-US"/>
        </a:p>
      </dgm:t>
    </dgm:pt>
    <dgm:pt modelId="{98A5127D-9259-4685-B1C2-47DC7FECA7E0}" type="pres">
      <dgm:prSet presAssocID="{105FF550-13B8-4A64-BBF3-2D5FBC058233}" presName="linear" presStyleCnt="0">
        <dgm:presLayoutVars>
          <dgm:animLvl val="lvl"/>
          <dgm:resizeHandles val="exact"/>
        </dgm:presLayoutVars>
      </dgm:prSet>
      <dgm:spPr/>
      <dgm:t>
        <a:bodyPr/>
        <a:lstStyle/>
        <a:p>
          <a:endParaRPr lang="en-US"/>
        </a:p>
      </dgm:t>
    </dgm:pt>
    <dgm:pt modelId="{FAA03AB4-A7F2-4297-809F-FB5910615029}" type="pres">
      <dgm:prSet presAssocID="{7DCBACD1-2771-49DA-AB75-238AB9262AFD}" presName="parentText" presStyleLbl="node1" presStyleIdx="0" presStyleCnt="1">
        <dgm:presLayoutVars>
          <dgm:chMax val="0"/>
          <dgm:bulletEnabled val="1"/>
        </dgm:presLayoutVars>
      </dgm:prSet>
      <dgm:spPr/>
      <dgm:t>
        <a:bodyPr/>
        <a:lstStyle/>
        <a:p>
          <a:endParaRPr lang="en-US"/>
        </a:p>
      </dgm:t>
    </dgm:pt>
  </dgm:ptLst>
  <dgm:cxnLst>
    <dgm:cxn modelId="{59BCD6E3-F020-4152-BD66-20E86577543C}" type="presOf" srcId="{7DCBACD1-2771-49DA-AB75-238AB9262AFD}" destId="{FAA03AB4-A7F2-4297-809F-FB5910615029}" srcOrd="0" destOrd="0" presId="urn:microsoft.com/office/officeart/2005/8/layout/vList2"/>
    <dgm:cxn modelId="{126FA981-F5EE-4759-A918-8B9831F5B8CE}" srcId="{105FF550-13B8-4A64-BBF3-2D5FBC058233}" destId="{7DCBACD1-2771-49DA-AB75-238AB9262AFD}" srcOrd="0" destOrd="0" parTransId="{2A0F60EF-BBA3-4FA5-841F-0E4BC76FB7BF}" sibTransId="{5DFEBF31-3F00-47B2-B640-CD9F47C4378F}"/>
    <dgm:cxn modelId="{E5F33318-DB74-44FD-94D9-FA08B78E3EDD}" type="presOf" srcId="{105FF550-13B8-4A64-BBF3-2D5FBC058233}" destId="{98A5127D-9259-4685-B1C2-47DC7FECA7E0}" srcOrd="0" destOrd="0" presId="urn:microsoft.com/office/officeart/2005/8/layout/vList2"/>
    <dgm:cxn modelId="{7032F3D0-B029-4D7C-B373-DA64FF38E51F}" type="presParOf" srcId="{98A5127D-9259-4685-B1C2-47DC7FECA7E0}" destId="{FAA03AB4-A7F2-4297-809F-FB591061502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9B832E-8FB6-4F7F-B700-5771F570FE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28050B-C1CE-4300-8F41-0900BA27170D}">
      <dgm:prSet custT="1"/>
      <dgm:spPr/>
      <dgm:t>
        <a:bodyPr/>
        <a:lstStyle/>
        <a:p>
          <a:pPr rtl="0"/>
          <a:r>
            <a:rPr lang="en-US" sz="1600" dirty="0" err="1"/>
            <a:t>WF</a:t>
          </a:r>
          <a:r>
            <a:rPr lang="en-US" sz="1200" dirty="0" err="1"/>
            <a:t>prod,green</a:t>
          </a:r>
          <a:r>
            <a:rPr lang="en-US" sz="1200" dirty="0"/>
            <a:t> </a:t>
          </a:r>
          <a:r>
            <a:rPr lang="en-US" sz="1600" dirty="0"/>
            <a:t>of potato has significant +</a:t>
          </a:r>
          <a:r>
            <a:rPr lang="en-US" sz="1600" dirty="0" err="1"/>
            <a:t>ve</a:t>
          </a:r>
          <a:r>
            <a:rPr lang="en-US" sz="1600" dirty="0"/>
            <a:t> co-relation with effective rainfall (0.74) and significant -</a:t>
          </a:r>
          <a:r>
            <a:rPr lang="en-US" sz="1600" dirty="0" err="1"/>
            <a:t>ve</a:t>
          </a:r>
          <a:r>
            <a:rPr lang="en-US" sz="1600" dirty="0"/>
            <a:t> co-relation with Sunshine (0.7) &amp; Solar </a:t>
          </a:r>
          <a:r>
            <a:rPr lang="en-US" sz="1600" dirty="0">
              <a:latin typeface="Times New Roman" pitchFamily="18" charset="0"/>
              <a:cs typeface="Times New Roman" pitchFamily="18" charset="0"/>
            </a:rPr>
            <a:t>radiation(.71)</a:t>
          </a:r>
        </a:p>
      </dgm:t>
    </dgm:pt>
    <dgm:pt modelId="{BC8F2E3F-6526-479F-A14D-DE94DC86E940}" type="parTrans" cxnId="{516C2DA8-CB05-4BD8-8BDA-4A6CA6B153FC}">
      <dgm:prSet/>
      <dgm:spPr/>
      <dgm:t>
        <a:bodyPr/>
        <a:lstStyle/>
        <a:p>
          <a:endParaRPr lang="en-US"/>
        </a:p>
      </dgm:t>
    </dgm:pt>
    <dgm:pt modelId="{38232096-BB05-4B3E-B777-CBC0DE146A54}" type="sibTrans" cxnId="{516C2DA8-CB05-4BD8-8BDA-4A6CA6B153FC}">
      <dgm:prSet/>
      <dgm:spPr/>
      <dgm:t>
        <a:bodyPr/>
        <a:lstStyle/>
        <a:p>
          <a:endParaRPr lang="en-US"/>
        </a:p>
      </dgm:t>
    </dgm:pt>
    <dgm:pt modelId="{E1C6F35D-7662-4653-A43C-BA7D50C58A1E}" type="pres">
      <dgm:prSet presAssocID="{9B9B832E-8FB6-4F7F-B700-5771F570FE7E}" presName="linear" presStyleCnt="0">
        <dgm:presLayoutVars>
          <dgm:animLvl val="lvl"/>
          <dgm:resizeHandles val="exact"/>
        </dgm:presLayoutVars>
      </dgm:prSet>
      <dgm:spPr/>
      <dgm:t>
        <a:bodyPr/>
        <a:lstStyle/>
        <a:p>
          <a:endParaRPr lang="en-US"/>
        </a:p>
      </dgm:t>
    </dgm:pt>
    <dgm:pt modelId="{A9107144-B0AD-457C-B2AA-2F8DBC237FDF}" type="pres">
      <dgm:prSet presAssocID="{0A28050B-C1CE-4300-8F41-0900BA27170D}" presName="parentText" presStyleLbl="node1" presStyleIdx="0" presStyleCnt="1">
        <dgm:presLayoutVars>
          <dgm:chMax val="0"/>
          <dgm:bulletEnabled val="1"/>
        </dgm:presLayoutVars>
      </dgm:prSet>
      <dgm:spPr/>
      <dgm:t>
        <a:bodyPr/>
        <a:lstStyle/>
        <a:p>
          <a:endParaRPr lang="en-US"/>
        </a:p>
      </dgm:t>
    </dgm:pt>
  </dgm:ptLst>
  <dgm:cxnLst>
    <dgm:cxn modelId="{516C2DA8-CB05-4BD8-8BDA-4A6CA6B153FC}" srcId="{9B9B832E-8FB6-4F7F-B700-5771F570FE7E}" destId="{0A28050B-C1CE-4300-8F41-0900BA27170D}" srcOrd="0" destOrd="0" parTransId="{BC8F2E3F-6526-479F-A14D-DE94DC86E940}" sibTransId="{38232096-BB05-4B3E-B777-CBC0DE146A54}"/>
    <dgm:cxn modelId="{61E5646F-E732-4FC1-BB2E-BC0E625ED7B2}" type="presOf" srcId="{0A28050B-C1CE-4300-8F41-0900BA27170D}" destId="{A9107144-B0AD-457C-B2AA-2F8DBC237FDF}" srcOrd="0" destOrd="0" presId="urn:microsoft.com/office/officeart/2005/8/layout/vList2"/>
    <dgm:cxn modelId="{1376BD94-BB5A-45CE-82A5-66B993E0C140}" type="presOf" srcId="{9B9B832E-8FB6-4F7F-B700-5771F570FE7E}" destId="{E1C6F35D-7662-4653-A43C-BA7D50C58A1E}" srcOrd="0" destOrd="0" presId="urn:microsoft.com/office/officeart/2005/8/layout/vList2"/>
    <dgm:cxn modelId="{9AF2515D-6408-4DC8-A772-194070B09B48}" type="presParOf" srcId="{E1C6F35D-7662-4653-A43C-BA7D50C58A1E}" destId="{A9107144-B0AD-457C-B2AA-2F8DBC237FD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E372C9-7465-4012-B615-90DA8E6EFF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A7385F-C51B-4867-B60C-ED1D90E3607D}">
      <dgm:prSet custT="1"/>
      <dgm:spPr/>
      <dgm:t>
        <a:bodyPr/>
        <a:lstStyle/>
        <a:p>
          <a:pPr rtl="0"/>
          <a:r>
            <a:rPr lang="en-US" sz="1900" dirty="0" err="1"/>
            <a:t>WF</a:t>
          </a:r>
          <a:r>
            <a:rPr lang="en-US" sz="1200" dirty="0" err="1"/>
            <a:t>prod,blue</a:t>
          </a:r>
          <a:r>
            <a:rPr lang="en-US" sz="1900" dirty="0"/>
            <a:t> of potato has significant +</a:t>
          </a:r>
          <a:r>
            <a:rPr lang="en-US" sz="1900" dirty="0" err="1"/>
            <a:t>ve</a:t>
          </a:r>
          <a:r>
            <a:rPr lang="en-US" sz="1900" dirty="0"/>
            <a:t> co-relation with </a:t>
          </a:r>
          <a:r>
            <a:rPr lang="en-US" sz="1900" dirty="0" err="1"/>
            <a:t>T</a:t>
          </a:r>
          <a:r>
            <a:rPr lang="en-US" sz="1100" dirty="0" err="1"/>
            <a:t>avg</a:t>
          </a:r>
          <a:r>
            <a:rPr lang="en-US" sz="1900" dirty="0"/>
            <a:t>. (0.72) with </a:t>
          </a:r>
          <a:r>
            <a:rPr lang="en-US" sz="1900" dirty="0" err="1"/>
            <a:t>ET</a:t>
          </a:r>
          <a:r>
            <a:rPr lang="en-US" sz="1400" dirty="0" err="1"/>
            <a:t>o</a:t>
          </a:r>
          <a:r>
            <a:rPr lang="en-US" sz="1900" dirty="0"/>
            <a:t> (0.93)and </a:t>
          </a:r>
          <a:r>
            <a:rPr lang="en-US" sz="1900" dirty="0" err="1"/>
            <a:t>ET</a:t>
          </a:r>
          <a:r>
            <a:rPr lang="en-US" sz="1400" dirty="0" err="1"/>
            <a:t>b</a:t>
          </a:r>
          <a:r>
            <a:rPr lang="en-US" sz="1400" dirty="0"/>
            <a:t> (1)</a:t>
          </a:r>
          <a:endParaRPr lang="en-US" sz="1900" dirty="0"/>
        </a:p>
      </dgm:t>
    </dgm:pt>
    <dgm:pt modelId="{849B9C95-305D-416B-AB38-E65BCE8A8AA7}" type="parTrans" cxnId="{2C3A582A-F355-42D5-AD13-6F0D2EBD4BC1}">
      <dgm:prSet/>
      <dgm:spPr/>
      <dgm:t>
        <a:bodyPr/>
        <a:lstStyle/>
        <a:p>
          <a:endParaRPr lang="en-US"/>
        </a:p>
      </dgm:t>
    </dgm:pt>
    <dgm:pt modelId="{86F5B521-B1DA-4C77-BA59-724958923B27}" type="sibTrans" cxnId="{2C3A582A-F355-42D5-AD13-6F0D2EBD4BC1}">
      <dgm:prSet/>
      <dgm:spPr/>
      <dgm:t>
        <a:bodyPr/>
        <a:lstStyle/>
        <a:p>
          <a:endParaRPr lang="en-US"/>
        </a:p>
      </dgm:t>
    </dgm:pt>
    <dgm:pt modelId="{53FDE8BE-99F4-4272-A36C-3715560292AF}" type="pres">
      <dgm:prSet presAssocID="{AEE372C9-7465-4012-B615-90DA8E6EFF4E}" presName="linear" presStyleCnt="0">
        <dgm:presLayoutVars>
          <dgm:animLvl val="lvl"/>
          <dgm:resizeHandles val="exact"/>
        </dgm:presLayoutVars>
      </dgm:prSet>
      <dgm:spPr/>
      <dgm:t>
        <a:bodyPr/>
        <a:lstStyle/>
        <a:p>
          <a:endParaRPr lang="en-US"/>
        </a:p>
      </dgm:t>
    </dgm:pt>
    <dgm:pt modelId="{7B22575E-25B7-46BC-9BE7-72DC2EC9771D}" type="pres">
      <dgm:prSet presAssocID="{9BA7385F-C51B-4867-B60C-ED1D90E3607D}" presName="parentText" presStyleLbl="node1" presStyleIdx="0" presStyleCnt="1">
        <dgm:presLayoutVars>
          <dgm:chMax val="0"/>
          <dgm:bulletEnabled val="1"/>
        </dgm:presLayoutVars>
      </dgm:prSet>
      <dgm:spPr/>
      <dgm:t>
        <a:bodyPr/>
        <a:lstStyle/>
        <a:p>
          <a:endParaRPr lang="en-US"/>
        </a:p>
      </dgm:t>
    </dgm:pt>
  </dgm:ptLst>
  <dgm:cxnLst>
    <dgm:cxn modelId="{2C3A582A-F355-42D5-AD13-6F0D2EBD4BC1}" srcId="{AEE372C9-7465-4012-B615-90DA8E6EFF4E}" destId="{9BA7385F-C51B-4867-B60C-ED1D90E3607D}" srcOrd="0" destOrd="0" parTransId="{849B9C95-305D-416B-AB38-E65BCE8A8AA7}" sibTransId="{86F5B521-B1DA-4C77-BA59-724958923B27}"/>
    <dgm:cxn modelId="{0C299663-74DC-47CE-89A2-83617828CAC8}" type="presOf" srcId="{9BA7385F-C51B-4867-B60C-ED1D90E3607D}" destId="{7B22575E-25B7-46BC-9BE7-72DC2EC9771D}" srcOrd="0" destOrd="0" presId="urn:microsoft.com/office/officeart/2005/8/layout/vList2"/>
    <dgm:cxn modelId="{84F15550-5F14-421F-8A1D-3C7F0764B14E}" type="presOf" srcId="{AEE372C9-7465-4012-B615-90DA8E6EFF4E}" destId="{53FDE8BE-99F4-4272-A36C-3715560292AF}" srcOrd="0" destOrd="0" presId="urn:microsoft.com/office/officeart/2005/8/layout/vList2"/>
    <dgm:cxn modelId="{5CBFA627-27A3-4FFA-9F83-F541968B9884}" type="presParOf" srcId="{53FDE8BE-99F4-4272-A36C-3715560292AF}" destId="{7B22575E-25B7-46BC-9BE7-72DC2EC9771D}"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03AB4-A7F2-4297-809F-FB5910615029}">
      <dsp:nvSpPr>
        <dsp:cNvPr id="0" name=""/>
        <dsp:cNvSpPr/>
      </dsp:nvSpPr>
      <dsp:spPr>
        <a:xfrm>
          <a:off x="0" y="38501"/>
          <a:ext cx="2338252" cy="1284659"/>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a:solidFill>
                <a:schemeClr val="tx1"/>
              </a:solidFill>
            </a:rPr>
            <a:t>Adopted ecological belt and date of crop planting/harvesting for study</a:t>
          </a:r>
          <a:endParaRPr lang="en-US" sz="1800" kern="1200" dirty="0">
            <a:solidFill>
              <a:schemeClr val="tx1"/>
            </a:solidFill>
          </a:endParaRPr>
        </a:p>
      </dsp:txBody>
      <dsp:txXfrm>
        <a:off x="62712" y="101213"/>
        <a:ext cx="2212828" cy="1159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07144-B0AD-457C-B2AA-2F8DBC237FDF}">
      <dsp:nvSpPr>
        <dsp:cNvPr id="0" name=""/>
        <dsp:cNvSpPr/>
      </dsp:nvSpPr>
      <dsp:spPr>
        <a:xfrm>
          <a:off x="0" y="62260"/>
          <a:ext cx="1570232" cy="273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err="1"/>
            <a:t>WF</a:t>
          </a:r>
          <a:r>
            <a:rPr lang="en-US" sz="1200" kern="1200" dirty="0" err="1"/>
            <a:t>prod,green</a:t>
          </a:r>
          <a:r>
            <a:rPr lang="en-US" sz="1200" kern="1200" dirty="0"/>
            <a:t> </a:t>
          </a:r>
          <a:r>
            <a:rPr lang="en-US" sz="1600" kern="1200" dirty="0"/>
            <a:t>of potato has significant +</a:t>
          </a:r>
          <a:r>
            <a:rPr lang="en-US" sz="1600" kern="1200" dirty="0" err="1"/>
            <a:t>ve</a:t>
          </a:r>
          <a:r>
            <a:rPr lang="en-US" sz="1600" kern="1200" dirty="0"/>
            <a:t> co-relation with effective rainfall (0.74) and significant -</a:t>
          </a:r>
          <a:r>
            <a:rPr lang="en-US" sz="1600" kern="1200" dirty="0" err="1"/>
            <a:t>ve</a:t>
          </a:r>
          <a:r>
            <a:rPr lang="en-US" sz="1600" kern="1200" dirty="0"/>
            <a:t> co-relation with Sunshine (0.7) &amp; Solar </a:t>
          </a:r>
          <a:r>
            <a:rPr lang="en-US" sz="1600" kern="1200" dirty="0">
              <a:latin typeface="Times New Roman" pitchFamily="18" charset="0"/>
              <a:cs typeface="Times New Roman" pitchFamily="18" charset="0"/>
            </a:rPr>
            <a:t>radiation(.71)</a:t>
          </a:r>
        </a:p>
      </dsp:txBody>
      <dsp:txXfrm>
        <a:off x="76652" y="138912"/>
        <a:ext cx="1416928" cy="2584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2575E-25B7-46BC-9BE7-72DC2EC9771D}">
      <dsp:nvSpPr>
        <dsp:cNvPr id="0" name=""/>
        <dsp:cNvSpPr/>
      </dsp:nvSpPr>
      <dsp:spPr>
        <a:xfrm>
          <a:off x="0" y="112"/>
          <a:ext cx="1672044" cy="23080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err="1"/>
            <a:t>WF</a:t>
          </a:r>
          <a:r>
            <a:rPr lang="en-US" sz="1200" kern="1200" dirty="0" err="1"/>
            <a:t>prod,blue</a:t>
          </a:r>
          <a:r>
            <a:rPr lang="en-US" sz="1900" kern="1200" dirty="0"/>
            <a:t> of potato has significant +</a:t>
          </a:r>
          <a:r>
            <a:rPr lang="en-US" sz="1900" kern="1200" dirty="0" err="1"/>
            <a:t>ve</a:t>
          </a:r>
          <a:r>
            <a:rPr lang="en-US" sz="1900" kern="1200" dirty="0"/>
            <a:t> co-relation with </a:t>
          </a:r>
          <a:r>
            <a:rPr lang="en-US" sz="1900" kern="1200" dirty="0" err="1"/>
            <a:t>T</a:t>
          </a:r>
          <a:r>
            <a:rPr lang="en-US" sz="1100" kern="1200" dirty="0" err="1"/>
            <a:t>avg</a:t>
          </a:r>
          <a:r>
            <a:rPr lang="en-US" sz="1900" kern="1200" dirty="0"/>
            <a:t>. (0.72) with </a:t>
          </a:r>
          <a:r>
            <a:rPr lang="en-US" sz="1900" kern="1200" dirty="0" err="1"/>
            <a:t>ET</a:t>
          </a:r>
          <a:r>
            <a:rPr lang="en-US" sz="1400" kern="1200" dirty="0" err="1"/>
            <a:t>o</a:t>
          </a:r>
          <a:r>
            <a:rPr lang="en-US" sz="1900" kern="1200" dirty="0"/>
            <a:t> (0.93)and </a:t>
          </a:r>
          <a:r>
            <a:rPr lang="en-US" sz="1900" kern="1200" dirty="0" err="1"/>
            <a:t>ET</a:t>
          </a:r>
          <a:r>
            <a:rPr lang="en-US" sz="1400" kern="1200" dirty="0" err="1"/>
            <a:t>b</a:t>
          </a:r>
          <a:r>
            <a:rPr lang="en-US" sz="1400" kern="1200" dirty="0"/>
            <a:t> (1)</a:t>
          </a:r>
          <a:endParaRPr lang="en-US" sz="1900" kern="1200" dirty="0"/>
        </a:p>
      </dsp:txBody>
      <dsp:txXfrm>
        <a:off x="81622" y="81734"/>
        <a:ext cx="1508800" cy="21448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8DC72-0701-4922-B9D1-CBFB540736DA}" type="datetimeFigureOut">
              <a:rPr lang="en-IN" smtClean="0"/>
              <a:pPr/>
              <a:t>03-05-2020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433DB3-0243-45D5-87FD-27D2F51D2003}" type="slidenum">
              <a:rPr lang="en-IN" smtClean="0"/>
              <a:pPr/>
              <a:t>‹#›</a:t>
            </a:fld>
            <a:endParaRPr lang="en-IN"/>
          </a:p>
        </p:txBody>
      </p:sp>
    </p:spTree>
    <p:extLst>
      <p:ext uri="{BB962C8B-B14F-4D97-AF65-F5344CB8AC3E}">
        <p14:creationId xmlns:p14="http://schemas.microsoft.com/office/powerpoint/2010/main" val="106936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52529" cy="736270"/>
          </a:xfrm>
          <a:prstGeom prst="rect">
            <a:avLst/>
          </a:prstGeom>
          <a:gradFill>
            <a:gsLst>
              <a:gs pos="1000">
                <a:srgbClr val="166018"/>
              </a:gs>
              <a:gs pos="52000">
                <a:srgbClr val="00B0F0"/>
              </a:gs>
              <a:gs pos="100000">
                <a:schemeClr val="tx2">
                  <a:lumMod val="75000"/>
                </a:schemeClr>
              </a:gs>
              <a:gs pos="100000">
                <a:srgbClr val="4D0808"/>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Franklin Gothic Demi" pitchFamily="34" charset="0"/>
              </a:rPr>
              <a:t>INDIAN INSTITUTE OF TECHNOLOGY ROORKEE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895" y="-1281"/>
            <a:ext cx="755828" cy="732103"/>
          </a:xfrm>
          <a:prstGeom prst="rect">
            <a:avLst/>
          </a:prstGeom>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006150"/>
            <a:ext cx="9133727" cy="185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81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164285" y="-1480"/>
            <a:ext cx="979715" cy="961360"/>
          </a:xfrm>
          <a:prstGeom prst="rect">
            <a:avLst/>
          </a:prstGeom>
        </p:spPr>
      </p:pic>
      <p:cxnSp>
        <p:nvCxnSpPr>
          <p:cNvPr id="8" name="Straight Connector 7"/>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4">
            <a:lum bright="3000"/>
          </a:blip>
          <a:stretch>
            <a:fillRect/>
          </a:stretch>
        </p:blipFill>
        <p:spPr>
          <a:xfrm>
            <a:off x="1873072" y="2118212"/>
            <a:ext cx="5321656" cy="3510576"/>
          </a:xfrm>
          <a:prstGeom prst="rect">
            <a:avLst/>
          </a:prstGeom>
        </p:spPr>
      </p:pic>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
        <p:nvSpPr>
          <p:cNvPr id="11" name="Title 1"/>
          <p:cNvSpPr>
            <a:spLocks noGrp="1"/>
          </p:cNvSpPr>
          <p:nvPr>
            <p:ph type="title"/>
          </p:nvPr>
        </p:nvSpPr>
        <p:spPr>
          <a:xfrm>
            <a:off x="180654" y="202990"/>
            <a:ext cx="7042080" cy="554587"/>
          </a:xfrm>
        </p:spPr>
        <p:txBody>
          <a:bodyPr/>
          <a:lstStyle>
            <a:lvl1pPr algn="l">
              <a:defRPr sz="3200" b="1"/>
            </a:lvl1pPr>
          </a:lstStyle>
          <a:p>
            <a:r>
              <a:rPr lang="en-US" dirty="0"/>
              <a:t>Click to edit Master title style</a:t>
            </a:r>
            <a:endParaRPr lang="en-IN" dirty="0"/>
          </a:p>
        </p:txBody>
      </p:sp>
      <p:sp>
        <p:nvSpPr>
          <p:cNvPr id="12" name="Content Placeholder 3"/>
          <p:cNvSpPr>
            <a:spLocks noGrp="1"/>
          </p:cNvSpPr>
          <p:nvPr>
            <p:ph sz="half" idx="2"/>
          </p:nvPr>
        </p:nvSpPr>
        <p:spPr>
          <a:xfrm>
            <a:off x="180653" y="1173984"/>
            <a:ext cx="8768137" cy="5223272"/>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865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lum bright="3000"/>
          </a:blip>
          <a:stretch>
            <a:fillRect/>
          </a:stretch>
        </p:blipFill>
        <p:spPr>
          <a:xfrm>
            <a:off x="1873072" y="2118212"/>
            <a:ext cx="5321656" cy="3510576"/>
          </a:xfrm>
          <a:prstGeom prst="rect">
            <a:avLst/>
          </a:prstGeom>
        </p:spPr>
      </p:pic>
      <p:sp>
        <p:nvSpPr>
          <p:cNvPr id="2" name="Title 1"/>
          <p:cNvSpPr>
            <a:spLocks noGrp="1"/>
          </p:cNvSpPr>
          <p:nvPr>
            <p:ph type="title"/>
          </p:nvPr>
        </p:nvSpPr>
        <p:spPr>
          <a:xfrm>
            <a:off x="180654" y="202990"/>
            <a:ext cx="7042080" cy="554587"/>
          </a:xfrm>
        </p:spPr>
        <p:txBody>
          <a:bodyPr/>
          <a:lstStyle>
            <a:lvl1pPr algn="l">
              <a:defRPr sz="3200" b="1"/>
            </a:lvl1pPr>
          </a:lstStyle>
          <a:p>
            <a:r>
              <a:rPr lang="en-US" dirty="0"/>
              <a:t>Click to edit Master title style</a:t>
            </a:r>
            <a:endParaRPr lang="en-IN" dirty="0"/>
          </a:p>
        </p:txBody>
      </p:sp>
      <p:sp>
        <p:nvSpPr>
          <p:cNvPr id="3" name="Text Placeholder 2"/>
          <p:cNvSpPr>
            <a:spLocks noGrp="1"/>
          </p:cNvSpPr>
          <p:nvPr>
            <p:ph type="body" idx="1"/>
          </p:nvPr>
        </p:nvSpPr>
        <p:spPr>
          <a:xfrm>
            <a:off x="180654" y="1132413"/>
            <a:ext cx="4288604" cy="4806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0654" y="1613043"/>
            <a:ext cx="4288604"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4645025" y="1125166"/>
            <a:ext cx="4242121" cy="4878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13043"/>
            <a:ext cx="4242121" cy="47842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10" name="Picture 9"/>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11" name="Straight Connector 10"/>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Tree>
    <p:extLst>
      <p:ext uri="{BB962C8B-B14F-4D97-AF65-F5344CB8AC3E}">
        <p14:creationId xmlns:p14="http://schemas.microsoft.com/office/powerpoint/2010/main" val="261892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3000"/>
          </a:blip>
          <a:stretch>
            <a:fillRect/>
          </a:stretch>
        </p:blipFill>
        <p:spPr>
          <a:xfrm>
            <a:off x="1873072" y="2118212"/>
            <a:ext cx="5321656" cy="3510576"/>
          </a:xfrm>
          <a:prstGeom prst="rect">
            <a:avLst/>
          </a:prstGeom>
        </p:spPr>
      </p:pic>
      <p:pic>
        <p:nvPicPr>
          <p:cNvPr id="6" name="Picture 5"/>
          <p:cNvPicPr>
            <a:picLocks noChangeAspect="1"/>
          </p:cNvPicPr>
          <p:nvPr userDrawn="1"/>
        </p:nvPicPr>
        <p:blipFill>
          <a:blip r:embed="rId3" cstate="print"/>
          <a:stretch>
            <a:fillRect/>
          </a:stretch>
        </p:blipFill>
        <p:spPr>
          <a:xfrm>
            <a:off x="8164285" y="-1480"/>
            <a:ext cx="979715" cy="961360"/>
          </a:xfrm>
          <a:prstGeom prst="rect">
            <a:avLst/>
          </a:prstGeom>
        </p:spPr>
      </p:pic>
      <p:cxnSp>
        <p:nvCxnSpPr>
          <p:cNvPr id="7" name="Straight Connector 6"/>
          <p:cNvCxnSpPr/>
          <p:nvPr userDrawn="1"/>
        </p:nvCxnSpPr>
        <p:spPr>
          <a:xfrm>
            <a:off x="0" y="990600"/>
            <a:ext cx="914400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6756400"/>
            <a:ext cx="9144000" cy="0"/>
          </a:xfrm>
          <a:prstGeom prst="line">
            <a:avLst/>
          </a:prstGeom>
          <a:ln w="2222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64197" y="6447291"/>
            <a:ext cx="1666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Tree>
    <p:extLst>
      <p:ext uri="{BB962C8B-B14F-4D97-AF65-F5344CB8AC3E}">
        <p14:creationId xmlns:p14="http://schemas.microsoft.com/office/powerpoint/2010/main" val="7775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7" name="Slide Number Placeholder 5"/>
          <p:cNvSpPr txBox="1">
            <a:spLocks/>
          </p:cNvSpPr>
          <p:nvPr userDrawn="1"/>
        </p:nvSpPr>
        <p:spPr>
          <a:xfrm>
            <a:off x="8382001" y="6607628"/>
            <a:ext cx="762000" cy="198808"/>
          </a:xfrm>
          <a:prstGeom prst="rect">
            <a:avLst/>
          </a:prstGeom>
        </p:spPr>
        <p:txBody>
          <a:bodyPr/>
          <a:lstStyle>
            <a:defPPr>
              <a:defRPr lang="en-US"/>
            </a:defPPr>
            <a:lvl1pPr algn="l" rtl="0" eaLnBrk="0" fontAlgn="base" hangingPunct="0">
              <a:spcBef>
                <a:spcPct val="0"/>
              </a:spcBef>
              <a:spcAft>
                <a:spcPct val="0"/>
              </a:spcAft>
              <a:defRPr sz="1400" b="1" kern="1200">
                <a:solidFill>
                  <a:schemeClr val="bg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gn="r">
              <a:defRPr/>
            </a:pPr>
            <a:fld id="{0FF7DBA9-935E-47CE-962B-4680C9109015}" type="slidenum">
              <a:rPr lang="en-US" altLang="en-US" smtClean="0"/>
              <a:pPr algn="r">
                <a:defRPr/>
              </a:pPr>
              <a:t>‹#›</a:t>
            </a:fld>
            <a:endParaRPr lang="en-US" altLang="en-US" dirty="0"/>
          </a:p>
        </p:txBody>
      </p:sp>
      <p:sp>
        <p:nvSpPr>
          <p:cNvPr id="11" name="Title 1"/>
          <p:cNvSpPr>
            <a:spLocks noGrp="1"/>
          </p:cNvSpPr>
          <p:nvPr>
            <p:ph type="title" hasCustomPrompt="1"/>
          </p:nvPr>
        </p:nvSpPr>
        <p:spPr>
          <a:xfrm>
            <a:off x="3363913" y="2971801"/>
            <a:ext cx="2452687" cy="711200"/>
          </a:xfrm>
        </p:spPr>
        <p:txBody>
          <a:bodyPr anchor="t"/>
          <a:lstStyle>
            <a:lvl1pPr algn="ctr">
              <a:defRPr sz="3600" b="1" cap="none"/>
            </a:lvl1pPr>
          </a:lstStyle>
          <a:p>
            <a:r>
              <a:rPr lang="en-US" dirty="0"/>
              <a:t>Thanks…</a:t>
            </a:r>
            <a:endParaRPr lang="en-IN" dirty="0"/>
          </a:p>
        </p:txBody>
      </p:sp>
      <p:cxnSp>
        <p:nvCxnSpPr>
          <p:cNvPr id="12" name="Straight Connector 11"/>
          <p:cNvCxnSpPr/>
          <p:nvPr userDrawn="1"/>
        </p:nvCxnSpPr>
        <p:spPr>
          <a:xfrm>
            <a:off x="3595524" y="3619535"/>
            <a:ext cx="2009553"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076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247F8E96-40AA-459E-91AA-55A5F97CAAA0}" type="datetime1">
              <a:rPr lang="en-US" smtClean="0">
                <a:solidFill>
                  <a:prstClr val="black">
                    <a:tint val="75000"/>
                  </a:prstClr>
                </a:solidFill>
              </a:rPr>
              <a:pPr>
                <a:defRPr/>
              </a:pPr>
              <a:t>5/3/2020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4CB9294-F9FF-4346-BE48-1C04129C722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861629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1" r:id="rId3"/>
    <p:sldLayoutId id="2147483703" r:id="rId4"/>
    <p:sldLayoutId id="2147483708" r:id="rId5"/>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11"/>
            <a:ext cx="1480185" cy="1108710"/>
          </a:xfrm>
          <a:prstGeom prst="rect">
            <a:avLst/>
          </a:prstGeom>
        </p:spPr>
      </p:pic>
      <p:sp>
        <p:nvSpPr>
          <p:cNvPr id="8" name="Title 1"/>
          <p:cNvSpPr>
            <a:spLocks noGrp="1"/>
          </p:cNvSpPr>
          <p:nvPr>
            <p:ph type="title" idx="4294967295"/>
          </p:nvPr>
        </p:nvSpPr>
        <p:spPr>
          <a:xfrm>
            <a:off x="1102203" y="2028087"/>
            <a:ext cx="7247166" cy="499336"/>
          </a:xfrm>
        </p:spPr>
        <p:txBody>
          <a:bodyPr/>
          <a:lstStyle>
            <a:lvl1pPr algn="ctr">
              <a:defRPr sz="2800" b="1">
                <a:latin typeface="+mn-lt"/>
              </a:defRPr>
            </a:lvl1pPr>
          </a:lstStyle>
          <a:p>
            <a:r>
              <a:rPr lang="en-US" b="0" dirty="0">
                <a:latin typeface="Times New Roman" panose="02020603050405020304" pitchFamily="18" charset="0"/>
                <a:cs typeface="Times New Roman" panose="02020603050405020304" pitchFamily="18" charset="0"/>
              </a:rPr>
              <a:t>ASSESSMENT OF WATER FOOTPRINT FOR KOSHI RIVER BASIN (KRB), NEPAL</a:t>
            </a:r>
            <a:endParaRPr lang="en-IN" dirty="0">
              <a:latin typeface="Times New Roman" panose="02020603050405020304" pitchFamily="18" charset="0"/>
              <a:cs typeface="Times New Roman" panose="02020603050405020304" pitchFamily="18" charset="0"/>
            </a:endParaRPr>
          </a:p>
        </p:txBody>
      </p:sp>
      <p:sp>
        <p:nvSpPr>
          <p:cNvPr id="9" name="Text Placeholder 2"/>
          <p:cNvSpPr>
            <a:spLocks noGrp="1"/>
          </p:cNvSpPr>
          <p:nvPr>
            <p:ph type="body" idx="4294967295"/>
          </p:nvPr>
        </p:nvSpPr>
        <p:spPr>
          <a:xfrm>
            <a:off x="491019" y="3534702"/>
            <a:ext cx="7986232" cy="556953"/>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b="0" dirty="0">
                <a:solidFill>
                  <a:srgbClr val="0000CC"/>
                </a:solidFill>
              </a:rPr>
              <a:t>R.D. </a:t>
            </a:r>
            <a:r>
              <a:rPr lang="en-US" b="0" dirty="0" smtClean="0">
                <a:solidFill>
                  <a:srgbClr val="0000CC"/>
                </a:solidFill>
              </a:rPr>
              <a:t>Singh, </a:t>
            </a:r>
            <a:r>
              <a:rPr lang="en-US" b="0" dirty="0" smtClean="0"/>
              <a:t>Kumar </a:t>
            </a:r>
            <a:r>
              <a:rPr lang="en-US" b="0" dirty="0" err="1" smtClean="0"/>
              <a:t>Ghimire</a:t>
            </a:r>
            <a:r>
              <a:rPr lang="en-US" b="0" dirty="0" smtClean="0"/>
              <a:t>, and</a:t>
            </a:r>
            <a:r>
              <a:rPr lang="en-US" b="0" dirty="0" smtClean="0">
                <a:solidFill>
                  <a:srgbClr val="002060"/>
                </a:solidFill>
              </a:rPr>
              <a:t> </a:t>
            </a:r>
            <a:r>
              <a:rPr lang="en-US" b="0" dirty="0" smtClean="0"/>
              <a:t>Ashish Pandey</a:t>
            </a:r>
            <a:r>
              <a:rPr lang="en-US" b="0" baseline="30000" dirty="0" smtClean="0"/>
              <a:t>1</a:t>
            </a:r>
            <a:endParaRPr lang="en-US" b="0" baseline="30000" dirty="0" smtClean="0"/>
          </a:p>
        </p:txBody>
      </p:sp>
      <p:sp>
        <p:nvSpPr>
          <p:cNvPr id="14" name="Text Placeholder 2"/>
          <p:cNvSpPr>
            <a:spLocks noGrp="1"/>
          </p:cNvSpPr>
          <p:nvPr>
            <p:ph type="body" idx="4294967295"/>
          </p:nvPr>
        </p:nvSpPr>
        <p:spPr>
          <a:xfrm>
            <a:off x="1102203" y="4557126"/>
            <a:ext cx="7247166" cy="423370"/>
          </a:xfrm>
        </p:spPr>
        <p:txBody>
          <a:bodyPr anchor="b"/>
          <a:lstStyle>
            <a:lvl1pPr marL="0" indent="0" algn="ctr">
              <a:buNone/>
              <a:defRPr sz="18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1400" baseline="30000" dirty="0" smtClean="0"/>
              <a:t>1</a:t>
            </a:r>
            <a:r>
              <a:rPr lang="en-US" sz="1400" dirty="0" smtClean="0"/>
              <a:t>Department of water Resources Development &amp; Management</a:t>
            </a:r>
          </a:p>
          <a:p>
            <a:pPr lvl="0"/>
            <a:r>
              <a:rPr lang="en-US" sz="1400" dirty="0" smtClean="0"/>
              <a:t>Indian Institute of Technology </a:t>
            </a:r>
            <a:r>
              <a:rPr lang="en-US" sz="1400" dirty="0" err="1" smtClean="0"/>
              <a:t>Roorkee</a:t>
            </a:r>
            <a:r>
              <a:rPr lang="en-US" sz="1400" dirty="0" smtClean="0"/>
              <a:t>, </a:t>
            </a:r>
            <a:r>
              <a:rPr lang="en-US" sz="1400" dirty="0" smtClean="0"/>
              <a:t>India</a:t>
            </a:r>
            <a:endParaRPr lang="en-US" sz="1400" dirty="0" smtClean="0"/>
          </a:p>
        </p:txBody>
      </p:sp>
      <p:sp>
        <p:nvSpPr>
          <p:cNvPr id="15" name="Text Placeholder 2"/>
          <p:cNvSpPr>
            <a:spLocks noGrp="1"/>
          </p:cNvSpPr>
          <p:nvPr>
            <p:ph type="body" idx="4294967295"/>
          </p:nvPr>
        </p:nvSpPr>
        <p:spPr>
          <a:xfrm>
            <a:off x="491019" y="814647"/>
            <a:ext cx="8237912" cy="557506"/>
          </a:xfrm>
        </p:spPr>
        <p:txBody>
          <a:bodyPr anchor="b"/>
          <a:lstStyle>
            <a:lvl1pPr marL="0" indent="0" algn="ctr">
              <a:buNone/>
              <a:defRPr sz="2000" b="1" i="1">
                <a:solidFill>
                  <a:srgbClr val="0000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i="0" dirty="0" smtClean="0">
                <a:solidFill>
                  <a:srgbClr val="FF0000"/>
                </a:solidFill>
              </a:rPr>
              <a:t>HS5.2.6: </a:t>
            </a:r>
            <a:r>
              <a:rPr lang="en-US" b="0" i="0" dirty="0" smtClean="0">
                <a:solidFill>
                  <a:srgbClr val="FF0000"/>
                </a:solidFill>
              </a:rPr>
              <a:t>Water Security Frameworks, Assessment Tools and Indicators to inform Water Governance</a:t>
            </a:r>
            <a:r>
              <a:rPr lang="en-US" b="0" i="0" dirty="0" smtClean="0">
                <a:solidFill>
                  <a:schemeClr val="tx1"/>
                </a:solidFill>
              </a:rPr>
              <a:t>	</a:t>
            </a:r>
            <a:endParaRPr lang="en-US" i="0" dirty="0" smtClean="0">
              <a:solidFill>
                <a:schemeClr val="tx1"/>
              </a:solidFill>
            </a:endParaRPr>
          </a:p>
        </p:txBody>
      </p:sp>
      <p:sp>
        <p:nvSpPr>
          <p:cNvPr id="2" name="Rectangle 1"/>
          <p:cNvSpPr/>
          <p:nvPr/>
        </p:nvSpPr>
        <p:spPr>
          <a:xfrm>
            <a:off x="491018" y="1384944"/>
            <a:ext cx="8237913" cy="338554"/>
          </a:xfrm>
          <a:prstGeom prst="rect">
            <a:avLst/>
          </a:prstGeom>
        </p:spPr>
        <p:txBody>
          <a:bodyPr wrap="square">
            <a:spAutoFit/>
          </a:bodyPr>
          <a:lstStyle/>
          <a:p>
            <a:pPr algn="ctr"/>
            <a:r>
              <a:rPr lang="en-US" sz="1600" b="1" dirty="0" smtClean="0">
                <a:latin typeface="+mj-lt"/>
              </a:rPr>
              <a:t> </a:t>
            </a:r>
            <a:endParaRPr lang="en-US" sz="1600" b="1" dirty="0">
              <a:latin typeface="+mj-lt"/>
            </a:endParaRPr>
          </a:p>
        </p:txBody>
      </p:sp>
    </p:spTree>
    <p:extLst>
      <p:ext uri="{BB962C8B-B14F-4D97-AF65-F5344CB8AC3E}">
        <p14:creationId xmlns:p14="http://schemas.microsoft.com/office/powerpoint/2010/main" val="2072361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12840" y="3278776"/>
          <a:ext cx="5653406" cy="3095896"/>
        </p:xfrm>
        <a:graphic>
          <a:graphicData uri="http://schemas.openxmlformats.org/drawingml/2006/table">
            <a:tbl>
              <a:tblPr/>
              <a:tblGrid>
                <a:gridCol w="828086">
                  <a:extLst>
                    <a:ext uri="{9D8B030D-6E8A-4147-A177-3AD203B41FA5}">
                      <a16:colId xmlns:a16="http://schemas.microsoft.com/office/drawing/2014/main" val="20000"/>
                    </a:ext>
                  </a:extLst>
                </a:gridCol>
                <a:gridCol w="966651">
                  <a:extLst>
                    <a:ext uri="{9D8B030D-6E8A-4147-A177-3AD203B41FA5}">
                      <a16:colId xmlns:a16="http://schemas.microsoft.com/office/drawing/2014/main" val="20001"/>
                    </a:ext>
                  </a:extLst>
                </a:gridCol>
                <a:gridCol w="1214846">
                  <a:extLst>
                    <a:ext uri="{9D8B030D-6E8A-4147-A177-3AD203B41FA5}">
                      <a16:colId xmlns:a16="http://schemas.microsoft.com/office/drawing/2014/main" val="20002"/>
                    </a:ext>
                  </a:extLst>
                </a:gridCol>
                <a:gridCol w="1189509">
                  <a:extLst>
                    <a:ext uri="{9D8B030D-6E8A-4147-A177-3AD203B41FA5}">
                      <a16:colId xmlns:a16="http://schemas.microsoft.com/office/drawing/2014/main" val="20003"/>
                    </a:ext>
                  </a:extLst>
                </a:gridCol>
                <a:gridCol w="727157">
                  <a:extLst>
                    <a:ext uri="{9D8B030D-6E8A-4147-A177-3AD203B41FA5}">
                      <a16:colId xmlns:a16="http://schemas.microsoft.com/office/drawing/2014/main" val="20004"/>
                    </a:ext>
                  </a:extLst>
                </a:gridCol>
                <a:gridCol w="727157">
                  <a:extLst>
                    <a:ext uri="{9D8B030D-6E8A-4147-A177-3AD203B41FA5}">
                      <a16:colId xmlns:a16="http://schemas.microsoft.com/office/drawing/2014/main" val="20005"/>
                    </a:ext>
                  </a:extLst>
                </a:gridCol>
              </a:tblGrid>
              <a:tr h="386987">
                <a:tc rowSpan="2">
                  <a:txBody>
                    <a:bodyPr/>
                    <a:lstStyle/>
                    <a:p>
                      <a:pPr marL="0" marR="0" algn="just">
                        <a:lnSpc>
                          <a:spcPct val="100000"/>
                        </a:lnSpc>
                        <a:spcBef>
                          <a:spcPts val="0"/>
                        </a:spcBef>
                        <a:spcAft>
                          <a:spcPts val="0"/>
                        </a:spcAft>
                      </a:pPr>
                      <a:r>
                        <a:rPr lang="en-US" sz="1240" b="1" dirty="0">
                          <a:latin typeface="Times New Roman"/>
                          <a:ea typeface="Times New Roman"/>
                          <a:cs typeface="Mangal"/>
                        </a:rPr>
                        <a:t>Crops</a:t>
                      </a:r>
                      <a:endParaRPr lang="en-US" sz="124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marR="0" algn="ctr">
                        <a:lnSpc>
                          <a:spcPct val="100000"/>
                        </a:lnSpc>
                        <a:spcBef>
                          <a:spcPts val="0"/>
                        </a:spcBef>
                        <a:spcAft>
                          <a:spcPts val="0"/>
                        </a:spcAft>
                      </a:pPr>
                      <a:r>
                        <a:rPr lang="en-US" sz="1240" b="1" dirty="0">
                          <a:latin typeface="Times New Roman"/>
                          <a:ea typeface="Times New Roman"/>
                          <a:cs typeface="Mangal"/>
                        </a:rPr>
                        <a:t>Ecological Belt</a:t>
                      </a:r>
                      <a:endParaRPr lang="en-US" sz="124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marR="0" algn="ctr">
                        <a:lnSpc>
                          <a:spcPct val="100000"/>
                        </a:lnSpc>
                        <a:spcBef>
                          <a:spcPts val="0"/>
                        </a:spcBef>
                        <a:spcAft>
                          <a:spcPts val="0"/>
                        </a:spcAft>
                      </a:pPr>
                      <a:r>
                        <a:rPr lang="en-US" sz="1240" b="1" dirty="0">
                          <a:latin typeface="Times New Roman"/>
                          <a:ea typeface="Times New Roman"/>
                          <a:cs typeface="Mangal"/>
                        </a:rPr>
                        <a:t>Irrigation </a:t>
                      </a:r>
                      <a:endParaRPr lang="en-US" sz="124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gridSpan="2">
                  <a:txBody>
                    <a:bodyPr/>
                    <a:lstStyle/>
                    <a:p>
                      <a:pPr marL="0" marR="0" algn="ctr">
                        <a:lnSpc>
                          <a:spcPct val="100000"/>
                        </a:lnSpc>
                        <a:spcBef>
                          <a:spcPts val="0"/>
                        </a:spcBef>
                        <a:spcAft>
                          <a:spcPts val="0"/>
                        </a:spcAft>
                      </a:pPr>
                      <a:r>
                        <a:rPr lang="en-US" sz="1240" b="1" dirty="0">
                          <a:latin typeface="Times New Roman"/>
                          <a:ea typeface="Times New Roman"/>
                          <a:cs typeface="Mangal"/>
                        </a:rPr>
                        <a:t>Date of Planting/Harvesting</a:t>
                      </a:r>
                      <a:endParaRPr lang="en-US" sz="124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1240" b="1" dirty="0">
                          <a:latin typeface="Times New Roman"/>
                          <a:ea typeface="Times New Roman"/>
                          <a:cs typeface="Mangal"/>
                        </a:rPr>
                        <a:t>Crop Periods</a:t>
                      </a:r>
                      <a:endParaRPr lang="en-US" sz="1240" b="1"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934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240" b="1">
                          <a:latin typeface="Times New Roman"/>
                          <a:ea typeface="Times New Roman"/>
                          <a:cs typeface="Mangal"/>
                        </a:rPr>
                        <a:t>PL</a:t>
                      </a:r>
                      <a:endParaRPr lang="en-US" sz="1240" b="1">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0000"/>
                        </a:lnSpc>
                        <a:spcBef>
                          <a:spcPts val="0"/>
                        </a:spcBef>
                        <a:spcAft>
                          <a:spcPts val="0"/>
                        </a:spcAft>
                      </a:pPr>
                      <a:r>
                        <a:rPr lang="en-US" sz="1240" b="1" dirty="0">
                          <a:latin typeface="Times New Roman"/>
                          <a:ea typeface="Times New Roman"/>
                          <a:cs typeface="Mangal"/>
                        </a:rPr>
                        <a:t>H</a:t>
                      </a:r>
                      <a:endParaRPr lang="en-US" sz="1240" b="1"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10001"/>
                  </a:ext>
                </a:extLst>
              </a:tr>
              <a:tr h="359345">
                <a:tc>
                  <a:txBody>
                    <a:bodyPr/>
                    <a:lstStyle/>
                    <a:p>
                      <a:pPr marL="0" marR="0" algn="just">
                        <a:lnSpc>
                          <a:spcPct val="100000"/>
                        </a:lnSpc>
                        <a:spcBef>
                          <a:spcPts val="0"/>
                        </a:spcBef>
                        <a:spcAft>
                          <a:spcPts val="0"/>
                        </a:spcAft>
                      </a:pPr>
                      <a:r>
                        <a:rPr lang="en-US" sz="1240" dirty="0">
                          <a:latin typeface="Times New Roman"/>
                          <a:ea typeface="Times New Roman"/>
                          <a:cs typeface="Mangal"/>
                        </a:rPr>
                        <a:t>Maize </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7">
                  <a:txBody>
                    <a:bodyPr/>
                    <a:lstStyle/>
                    <a:p>
                      <a:pPr marL="0" marR="0" algn="ctr">
                        <a:lnSpc>
                          <a:spcPct val="100000"/>
                        </a:lnSpc>
                        <a:spcBef>
                          <a:spcPts val="0"/>
                        </a:spcBef>
                        <a:spcAft>
                          <a:spcPts val="0"/>
                        </a:spcAft>
                      </a:pPr>
                      <a:r>
                        <a:rPr lang="en-US" sz="1240" dirty="0">
                          <a:latin typeface="Times New Roman"/>
                          <a:ea typeface="Times New Roman"/>
                          <a:cs typeface="Mangal"/>
                        </a:rPr>
                        <a:t>Hill</a:t>
                      </a:r>
                      <a:endParaRPr lang="en-US" sz="124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a:lnSpc>
                          <a:spcPct val="100000"/>
                        </a:lnSpc>
                        <a:spcBef>
                          <a:spcPts val="0"/>
                        </a:spcBef>
                        <a:spcAft>
                          <a:spcPts val="0"/>
                        </a:spcAft>
                      </a:pPr>
                      <a:r>
                        <a:rPr lang="en-US" sz="1240" dirty="0">
                          <a:latin typeface="Times New Roman"/>
                          <a:ea typeface="Times New Roman"/>
                          <a:cs typeface="Mangal"/>
                        </a:rPr>
                        <a:t>Irrigated /</a:t>
                      </a:r>
                      <a:r>
                        <a:rPr lang="en-US" sz="1240" dirty="0" err="1">
                          <a:latin typeface="Times New Roman"/>
                          <a:ea typeface="Times New Roman"/>
                          <a:cs typeface="Mangal"/>
                        </a:rPr>
                        <a:t>Rainfed</a:t>
                      </a:r>
                      <a:endParaRPr lang="en-US" sz="1240" dirty="0">
                        <a:latin typeface="Calibri"/>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40">
                          <a:latin typeface="Times New Roman"/>
                          <a:ea typeface="Times New Roman"/>
                          <a:cs typeface="Mangal"/>
                        </a:rPr>
                        <a:t>27-Feb</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40">
                          <a:latin typeface="Times New Roman"/>
                          <a:ea typeface="Times New Roman"/>
                          <a:cs typeface="Mangal"/>
                        </a:rPr>
                        <a:t>1-Jul</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240">
                          <a:latin typeface="Times New Roman"/>
                          <a:ea typeface="Times New Roman"/>
                          <a:cs typeface="Mangal"/>
                        </a:rPr>
                        <a:t>125 days</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345">
                <a:tc>
                  <a:txBody>
                    <a:bodyPr/>
                    <a:lstStyle/>
                    <a:p>
                      <a:pPr marL="0" marR="0" algn="just">
                        <a:lnSpc>
                          <a:spcPct val="100000"/>
                        </a:lnSpc>
                        <a:spcBef>
                          <a:spcPts val="0"/>
                        </a:spcBef>
                        <a:spcAft>
                          <a:spcPts val="0"/>
                        </a:spcAft>
                      </a:pPr>
                      <a:r>
                        <a:rPr lang="en-US" sz="1240" dirty="0">
                          <a:latin typeface="Times New Roman"/>
                          <a:ea typeface="Times New Roman"/>
                          <a:cs typeface="Mangal"/>
                        </a:rPr>
                        <a:t>Paddy</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240">
                          <a:latin typeface="Times New Roman"/>
                          <a:ea typeface="Times New Roman"/>
                          <a:cs typeface="Mangal"/>
                        </a:rPr>
                        <a:t>29-Jun</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40">
                          <a:latin typeface="Times New Roman"/>
                          <a:ea typeface="Times New Roman"/>
                          <a:cs typeface="Mangal"/>
                        </a:rPr>
                        <a:t>26-Oct</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240">
                          <a:latin typeface="Times New Roman"/>
                          <a:ea typeface="Times New Roman"/>
                          <a:cs typeface="Mangal"/>
                        </a:rPr>
                        <a:t>150 days</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9345">
                <a:tc>
                  <a:txBody>
                    <a:bodyPr/>
                    <a:lstStyle/>
                    <a:p>
                      <a:pPr marL="0" marR="0" algn="just">
                        <a:lnSpc>
                          <a:spcPct val="100000"/>
                        </a:lnSpc>
                        <a:spcBef>
                          <a:spcPts val="0"/>
                        </a:spcBef>
                        <a:spcAft>
                          <a:spcPts val="0"/>
                        </a:spcAft>
                      </a:pPr>
                      <a:r>
                        <a:rPr lang="en-US" sz="1240" dirty="0">
                          <a:latin typeface="Times New Roman"/>
                          <a:ea typeface="Times New Roman"/>
                          <a:cs typeface="Mangal"/>
                        </a:rPr>
                        <a:t>Wheat</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240" dirty="0">
                          <a:latin typeface="Times New Roman"/>
                          <a:ea typeface="Times New Roman"/>
                          <a:cs typeface="Mangal"/>
                        </a:rPr>
                        <a:t>3-Nov</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40">
                          <a:latin typeface="Times New Roman"/>
                          <a:ea typeface="Times New Roman"/>
                          <a:cs typeface="Mangal"/>
                        </a:rPr>
                        <a:t>12-Mar</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240">
                          <a:latin typeface="Times New Roman"/>
                          <a:ea typeface="Times New Roman"/>
                          <a:cs typeface="Mangal"/>
                        </a:rPr>
                        <a:t>130 days</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9345">
                <a:tc>
                  <a:txBody>
                    <a:bodyPr/>
                    <a:lstStyle/>
                    <a:p>
                      <a:pPr marL="0" marR="0" algn="just">
                        <a:lnSpc>
                          <a:spcPct val="100000"/>
                        </a:lnSpc>
                        <a:spcBef>
                          <a:spcPts val="0"/>
                        </a:spcBef>
                        <a:spcAft>
                          <a:spcPts val="0"/>
                        </a:spcAft>
                      </a:pPr>
                      <a:r>
                        <a:rPr lang="en-US" sz="1240" dirty="0">
                          <a:latin typeface="Times New Roman"/>
                          <a:ea typeface="Times New Roman"/>
                          <a:cs typeface="Mangal"/>
                        </a:rPr>
                        <a:t>Barley</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240" dirty="0">
                          <a:latin typeface="Times New Roman"/>
                          <a:ea typeface="Times New Roman"/>
                          <a:cs typeface="Mangal"/>
                        </a:rPr>
                        <a:t>3-Nov</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40" dirty="0">
                          <a:latin typeface="Times New Roman"/>
                          <a:ea typeface="Times New Roman"/>
                          <a:cs typeface="Mangal"/>
                        </a:rPr>
                        <a:t>2-Mar</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240">
                          <a:latin typeface="Times New Roman"/>
                          <a:ea typeface="Times New Roman"/>
                          <a:cs typeface="Mangal"/>
                        </a:rPr>
                        <a:t>120 days</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9345">
                <a:tc>
                  <a:txBody>
                    <a:bodyPr/>
                    <a:lstStyle/>
                    <a:p>
                      <a:pPr marL="0" marR="0" algn="just">
                        <a:lnSpc>
                          <a:spcPct val="100000"/>
                        </a:lnSpc>
                        <a:spcBef>
                          <a:spcPts val="0"/>
                        </a:spcBef>
                        <a:spcAft>
                          <a:spcPts val="0"/>
                        </a:spcAft>
                      </a:pPr>
                      <a:r>
                        <a:rPr lang="en-US" sz="1240" dirty="0">
                          <a:latin typeface="Times New Roman"/>
                          <a:ea typeface="Times New Roman"/>
                          <a:cs typeface="Mangal"/>
                        </a:rPr>
                        <a:t>Millet</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240" dirty="0">
                          <a:latin typeface="Times New Roman"/>
                          <a:ea typeface="Times New Roman"/>
                          <a:cs typeface="Mangal"/>
                        </a:rPr>
                        <a:t>15-Aug</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40" dirty="0">
                          <a:latin typeface="Times New Roman"/>
                          <a:ea typeface="Times New Roman"/>
                          <a:cs typeface="Mangal"/>
                        </a:rPr>
                        <a:t>27-Nov</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240">
                          <a:latin typeface="Times New Roman"/>
                          <a:ea typeface="Times New Roman"/>
                          <a:cs typeface="Mangal"/>
                        </a:rPr>
                        <a:t>105 days</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9345">
                <a:tc>
                  <a:txBody>
                    <a:bodyPr/>
                    <a:lstStyle/>
                    <a:p>
                      <a:pPr marL="0" marR="0" algn="just">
                        <a:lnSpc>
                          <a:spcPct val="100000"/>
                        </a:lnSpc>
                        <a:spcBef>
                          <a:spcPts val="0"/>
                        </a:spcBef>
                        <a:spcAft>
                          <a:spcPts val="0"/>
                        </a:spcAft>
                      </a:pPr>
                      <a:r>
                        <a:rPr lang="en-US" sz="1240" dirty="0">
                          <a:latin typeface="Times New Roman"/>
                          <a:ea typeface="Times New Roman"/>
                          <a:cs typeface="Mangal"/>
                        </a:rPr>
                        <a:t>Potato</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240" dirty="0">
                          <a:latin typeface="Times New Roman"/>
                          <a:ea typeface="Times New Roman"/>
                          <a:cs typeface="Mangal"/>
                        </a:rPr>
                        <a:t>1-Dec</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40" dirty="0">
                          <a:latin typeface="Times New Roman"/>
                          <a:ea typeface="Times New Roman"/>
                          <a:cs typeface="Mangal"/>
                        </a:rPr>
                        <a:t>9-Apr</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240" dirty="0">
                          <a:latin typeface="Times New Roman"/>
                          <a:ea typeface="Times New Roman"/>
                          <a:cs typeface="Mangal"/>
                        </a:rPr>
                        <a:t>130 days</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9345">
                <a:tc>
                  <a:txBody>
                    <a:bodyPr/>
                    <a:lstStyle/>
                    <a:p>
                      <a:pPr marL="0" marR="0" algn="just">
                        <a:lnSpc>
                          <a:spcPct val="100000"/>
                        </a:lnSpc>
                        <a:spcBef>
                          <a:spcPts val="0"/>
                        </a:spcBef>
                        <a:spcAft>
                          <a:spcPts val="0"/>
                        </a:spcAft>
                      </a:pPr>
                      <a:r>
                        <a:rPr lang="en-US" sz="1240" dirty="0">
                          <a:latin typeface="Times New Roman"/>
                          <a:ea typeface="Times New Roman"/>
                          <a:cs typeface="Mangal"/>
                        </a:rPr>
                        <a:t>Sugarcane</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240">
                          <a:latin typeface="Times New Roman"/>
                          <a:ea typeface="Times New Roman"/>
                          <a:cs typeface="Mangal"/>
                        </a:rPr>
                        <a:t>3-Dec</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240">
                          <a:latin typeface="Times New Roman"/>
                          <a:ea typeface="Times New Roman"/>
                          <a:cs typeface="Mangal"/>
                        </a:rPr>
                        <a:t>2-Dec</a:t>
                      </a:r>
                      <a:endParaRPr lang="en-US" sz="124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240" dirty="0">
                          <a:latin typeface="Times New Roman"/>
                          <a:ea typeface="Times New Roman"/>
                          <a:cs typeface="Mangal"/>
                        </a:rPr>
                        <a:t>365 days</a:t>
                      </a:r>
                      <a:endParaRPr lang="en-US" sz="1240" dirty="0">
                        <a:latin typeface="Calibri"/>
                        <a:ea typeface="Times New Roman"/>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8194" y="1371601"/>
            <a:ext cx="8569235" cy="483326"/>
          </a:xfrm>
          <a:prstGeom prst="rect">
            <a:avLst/>
          </a:prstGeom>
          <a:noFill/>
          <a:ln w="9525">
            <a:noFill/>
            <a:miter lim="800000"/>
            <a:headEnd/>
            <a:tailEnd/>
          </a:ln>
        </p:spPr>
      </p:pic>
      <p:pic>
        <p:nvPicPr>
          <p:cNvPr id="102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9634" y="2194560"/>
            <a:ext cx="8601075" cy="957263"/>
          </a:xfrm>
          <a:prstGeom prst="rect">
            <a:avLst/>
          </a:prstGeom>
          <a:noFill/>
          <a:ln w="9525">
            <a:noFill/>
            <a:miter lim="800000"/>
            <a:headEnd/>
            <a:tailEnd/>
          </a:ln>
        </p:spPr>
      </p:pic>
      <p:graphicFrame>
        <p:nvGraphicFramePr>
          <p:cNvPr id="6" name="Diagram 5"/>
          <p:cNvGraphicFramePr/>
          <p:nvPr/>
        </p:nvGraphicFramePr>
        <p:xfrm>
          <a:off x="404948" y="3915732"/>
          <a:ext cx="2338252" cy="1361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Arrow 6"/>
          <p:cNvSpPr/>
          <p:nvPr/>
        </p:nvSpPr>
        <p:spPr>
          <a:xfrm>
            <a:off x="2730137" y="4441372"/>
            <a:ext cx="613954" cy="326572"/>
          </a:xfrm>
          <a:prstGeom prst="rightArrow">
            <a:avLst>
              <a:gd name="adj1" fmla="val 55391"/>
              <a:gd name="adj2" fmla="val 5000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42565" y="190940"/>
            <a:ext cx="2896948" cy="584775"/>
          </a:xfrm>
          <a:prstGeom prst="rect">
            <a:avLst/>
          </a:prstGeom>
        </p:spPr>
        <p:txBody>
          <a:bodyPr wrap="none">
            <a:spAutoFit/>
          </a:bodyPr>
          <a:lstStyle/>
          <a:p>
            <a:pPr algn="ctr"/>
            <a:r>
              <a:rPr lang="en-IN" sz="3200" b="1" dirty="0">
                <a:solidFill>
                  <a:srgbClr val="FF0000"/>
                </a:solidFill>
                <a:latin typeface="Times New Roman" pitchFamily="18" charset="0"/>
                <a:cs typeface="Times New Roman" pitchFamily="18" charset="0"/>
              </a:rPr>
              <a:t>Methodology…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634" y="1313228"/>
            <a:ext cx="8528944" cy="1708160"/>
          </a:xfrm>
          <a:prstGeom prst="rect">
            <a:avLst/>
          </a:prstGeom>
        </p:spPr>
        <p:txBody>
          <a:bodyPr wrap="square">
            <a:spAutoFit/>
          </a:bodyPr>
          <a:lstStyle/>
          <a:p>
            <a:pPr algn="just">
              <a:spcAft>
                <a:spcPts val="600"/>
              </a:spcAft>
              <a:buFont typeface="Wingdings" pitchFamily="2" charset="2"/>
              <a:buChar char="Ø"/>
            </a:pPr>
            <a:r>
              <a:rPr lang="en-US" sz="2000" dirty="0">
                <a:latin typeface="Times New Roman" pitchFamily="18" charset="0"/>
                <a:cs typeface="Times New Roman" pitchFamily="18" charset="0"/>
              </a:rPr>
              <a:t>Daily rainfall data of periods 1980-2015 (36 years) of 16 climatic stations within or near by the </a:t>
            </a:r>
            <a:r>
              <a:rPr lang="en-US" sz="2000" dirty="0" err="1">
                <a:latin typeface="Times New Roman" pitchFamily="18" charset="0"/>
                <a:cs typeface="Times New Roman" pitchFamily="18" charset="0"/>
              </a:rPr>
              <a:t>Koshi</a:t>
            </a:r>
            <a:r>
              <a:rPr lang="en-US" sz="2000" dirty="0">
                <a:latin typeface="Times New Roman" pitchFamily="18" charset="0"/>
                <a:cs typeface="Times New Roman" pitchFamily="18" charset="0"/>
              </a:rPr>
              <a:t> basin have been analyzed for monsoon days considering daily, decade, monthly and monsoon season. </a:t>
            </a:r>
          </a:p>
          <a:p>
            <a:pPr algn="just">
              <a:spcAft>
                <a:spcPts val="600"/>
              </a:spcAft>
              <a:buFont typeface="Wingdings" pitchFamily="2" charset="2"/>
              <a:buChar char="Ø"/>
            </a:pPr>
            <a:r>
              <a:rPr lang="en-US" sz="2000" dirty="0">
                <a:latin typeface="Times New Roman" pitchFamily="18" charset="0"/>
                <a:cs typeface="Times New Roman" pitchFamily="18" charset="0"/>
              </a:rPr>
              <a:t>About 76% of the total rainfall within the basin has occurred during monsoon season (June to September)</a:t>
            </a:r>
          </a:p>
        </p:txBody>
      </p:sp>
      <p:sp>
        <p:nvSpPr>
          <p:cNvPr id="3" name="Rectangle 2"/>
          <p:cNvSpPr/>
          <p:nvPr/>
        </p:nvSpPr>
        <p:spPr>
          <a:xfrm>
            <a:off x="-2" y="1012630"/>
            <a:ext cx="6323683" cy="369332"/>
          </a:xfrm>
          <a:prstGeom prst="rect">
            <a:avLst/>
          </a:prstGeom>
        </p:spPr>
        <p:txBody>
          <a:bodyPr wrap="square">
            <a:spAutoFit/>
          </a:bodyPr>
          <a:lstStyle/>
          <a:p>
            <a:r>
              <a:rPr lang="en-US" dirty="0"/>
              <a:t> </a:t>
            </a:r>
          </a:p>
        </p:txBody>
      </p:sp>
      <p:sp>
        <p:nvSpPr>
          <p:cNvPr id="7" name="Rectangle 6"/>
          <p:cNvSpPr/>
          <p:nvPr/>
        </p:nvSpPr>
        <p:spPr>
          <a:xfrm>
            <a:off x="0" y="924495"/>
            <a:ext cx="8466463" cy="461665"/>
          </a:xfrm>
          <a:prstGeom prst="rect">
            <a:avLst/>
          </a:prstGeom>
        </p:spPr>
        <p:txBody>
          <a:bodyPr wrap="square">
            <a:spAutoFit/>
          </a:bodyPr>
          <a:lstStyle/>
          <a:p>
            <a:r>
              <a:rPr lang="en-US" sz="2400" b="1" dirty="0">
                <a:latin typeface="Times New Roman" pitchFamily="18" charset="0"/>
                <a:cs typeface="Times New Roman" pitchFamily="18" charset="0"/>
              </a:rPr>
              <a:t>1. </a:t>
            </a:r>
            <a:r>
              <a:rPr lang="en-US" sz="2200" b="1" dirty="0">
                <a:latin typeface="Times New Roman" pitchFamily="18" charset="0"/>
                <a:cs typeface="Times New Roman" pitchFamily="18" charset="0"/>
              </a:rPr>
              <a:t>Monsoon Variability Assessment and Water Stress</a:t>
            </a:r>
            <a:r>
              <a:rPr lang="en-US" sz="2000" b="1" dirty="0">
                <a:latin typeface="Times New Roman" pitchFamily="18" charset="0"/>
                <a:cs typeface="Times New Roman" pitchFamily="18" charset="0"/>
              </a:rPr>
              <a:t>:</a:t>
            </a:r>
          </a:p>
        </p:txBody>
      </p:sp>
      <p:sp>
        <p:nvSpPr>
          <p:cNvPr id="9" name="Rectangle 8"/>
          <p:cNvSpPr/>
          <p:nvPr/>
        </p:nvSpPr>
        <p:spPr>
          <a:xfrm>
            <a:off x="1856935" y="98956"/>
            <a:ext cx="5760720" cy="584775"/>
          </a:xfrm>
          <a:prstGeom prst="rect">
            <a:avLst/>
          </a:prstGeom>
        </p:spPr>
        <p:txBody>
          <a:bodyPr wrap="square">
            <a:spAutoFit/>
          </a:bodyPr>
          <a:lstStyle/>
          <a:p>
            <a:pPr lvl="1" eaLnBrk="1" hangingPunct="1"/>
            <a:r>
              <a:rPr lang="en-US" sz="3200" b="1" dirty="0">
                <a:solidFill>
                  <a:srgbClr val="FF0000"/>
                </a:solidFill>
                <a:latin typeface="Times New Roman" pitchFamily="18" charset="0"/>
                <a:cs typeface="Times New Roman" pitchFamily="18" charset="0"/>
              </a:rPr>
              <a:t>Results and Discussions</a:t>
            </a:r>
            <a:endParaRPr lang="en-US" sz="3200" b="1" dirty="0">
              <a:solidFill>
                <a:srgbClr val="FF0000"/>
              </a:solidFill>
              <a:latin typeface="Times New Roman" pitchFamily="18" charset="0"/>
              <a:cs typeface="Mangal" pitchFamily="18" charset="0"/>
            </a:endParaRPr>
          </a:p>
        </p:txBody>
      </p:sp>
      <p:graphicFrame>
        <p:nvGraphicFramePr>
          <p:cNvPr id="8" name="Chart 7">
            <a:extLst>
              <a:ext uri="{FF2B5EF4-FFF2-40B4-BE49-F238E27FC236}">
                <a16:creationId xmlns:a16="http://schemas.microsoft.com/office/drawing/2014/main" id="{00000000-0008-0000-2E00-000005000000}"/>
              </a:ext>
            </a:extLst>
          </p:cNvPr>
          <p:cNvGraphicFramePr/>
          <p:nvPr/>
        </p:nvGraphicFramePr>
        <p:xfrm>
          <a:off x="338602" y="3008918"/>
          <a:ext cx="8388420" cy="31653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169817" y="1018906"/>
          <a:ext cx="8752114" cy="2579815"/>
        </p:xfrm>
        <a:graphic>
          <a:graphicData uri="http://schemas.openxmlformats.org/drawingml/2006/table">
            <a:tbl>
              <a:tblPr/>
              <a:tblGrid>
                <a:gridCol w="1976234">
                  <a:extLst>
                    <a:ext uri="{9D8B030D-6E8A-4147-A177-3AD203B41FA5}">
                      <a16:colId xmlns:a16="http://schemas.microsoft.com/office/drawing/2014/main" val="20000"/>
                    </a:ext>
                  </a:extLst>
                </a:gridCol>
                <a:gridCol w="547094">
                  <a:extLst>
                    <a:ext uri="{9D8B030D-6E8A-4147-A177-3AD203B41FA5}">
                      <a16:colId xmlns:a16="http://schemas.microsoft.com/office/drawing/2014/main" val="20001"/>
                    </a:ext>
                  </a:extLst>
                </a:gridCol>
                <a:gridCol w="602921">
                  <a:extLst>
                    <a:ext uri="{9D8B030D-6E8A-4147-A177-3AD203B41FA5}">
                      <a16:colId xmlns:a16="http://schemas.microsoft.com/office/drawing/2014/main" val="20002"/>
                    </a:ext>
                  </a:extLst>
                </a:gridCol>
                <a:gridCol w="580589">
                  <a:extLst>
                    <a:ext uri="{9D8B030D-6E8A-4147-A177-3AD203B41FA5}">
                      <a16:colId xmlns:a16="http://schemas.microsoft.com/office/drawing/2014/main" val="20003"/>
                    </a:ext>
                  </a:extLst>
                </a:gridCol>
                <a:gridCol w="502433">
                  <a:extLst>
                    <a:ext uri="{9D8B030D-6E8A-4147-A177-3AD203B41FA5}">
                      <a16:colId xmlns:a16="http://schemas.microsoft.com/office/drawing/2014/main" val="20004"/>
                    </a:ext>
                  </a:extLst>
                </a:gridCol>
                <a:gridCol w="468939">
                  <a:extLst>
                    <a:ext uri="{9D8B030D-6E8A-4147-A177-3AD203B41FA5}">
                      <a16:colId xmlns:a16="http://schemas.microsoft.com/office/drawing/2014/main" val="20005"/>
                    </a:ext>
                  </a:extLst>
                </a:gridCol>
                <a:gridCol w="513597">
                  <a:extLst>
                    <a:ext uri="{9D8B030D-6E8A-4147-A177-3AD203B41FA5}">
                      <a16:colId xmlns:a16="http://schemas.microsoft.com/office/drawing/2014/main" val="20006"/>
                    </a:ext>
                  </a:extLst>
                </a:gridCol>
                <a:gridCol w="524764">
                  <a:extLst>
                    <a:ext uri="{9D8B030D-6E8A-4147-A177-3AD203B41FA5}">
                      <a16:colId xmlns:a16="http://schemas.microsoft.com/office/drawing/2014/main" val="20007"/>
                    </a:ext>
                  </a:extLst>
                </a:gridCol>
                <a:gridCol w="524763">
                  <a:extLst>
                    <a:ext uri="{9D8B030D-6E8A-4147-A177-3AD203B41FA5}">
                      <a16:colId xmlns:a16="http://schemas.microsoft.com/office/drawing/2014/main" val="20008"/>
                    </a:ext>
                  </a:extLst>
                </a:gridCol>
                <a:gridCol w="491267">
                  <a:extLst>
                    <a:ext uri="{9D8B030D-6E8A-4147-A177-3AD203B41FA5}">
                      <a16:colId xmlns:a16="http://schemas.microsoft.com/office/drawing/2014/main" val="20009"/>
                    </a:ext>
                  </a:extLst>
                </a:gridCol>
                <a:gridCol w="543411">
                  <a:extLst>
                    <a:ext uri="{9D8B030D-6E8A-4147-A177-3AD203B41FA5}">
                      <a16:colId xmlns:a16="http://schemas.microsoft.com/office/drawing/2014/main" val="20010"/>
                    </a:ext>
                  </a:extLst>
                </a:gridCol>
                <a:gridCol w="1476102">
                  <a:extLst>
                    <a:ext uri="{9D8B030D-6E8A-4147-A177-3AD203B41FA5}">
                      <a16:colId xmlns:a16="http://schemas.microsoft.com/office/drawing/2014/main" val="20011"/>
                    </a:ext>
                  </a:extLst>
                </a:gridCol>
              </a:tblGrid>
              <a:tr h="197215">
                <a:tc rowSpan="2">
                  <a:txBody>
                    <a:bodyPr/>
                    <a:lstStyle/>
                    <a:p>
                      <a:pPr marL="0" marR="0" algn="l">
                        <a:lnSpc>
                          <a:spcPct val="115000"/>
                        </a:lnSpc>
                        <a:spcBef>
                          <a:spcPts val="0"/>
                        </a:spcBef>
                        <a:spcAft>
                          <a:spcPts val="0"/>
                        </a:spcAft>
                      </a:pPr>
                      <a:r>
                        <a:rPr lang="en-US" sz="1400" b="1" dirty="0">
                          <a:latin typeface="Times New Roman"/>
                          <a:ea typeface="Times New Roman"/>
                          <a:cs typeface="Mangal"/>
                        </a:rPr>
                        <a:t>Crops</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10">
                  <a:txBody>
                    <a:bodyPr/>
                    <a:lstStyle/>
                    <a:p>
                      <a:pPr marL="0" marR="0" algn="ctr">
                        <a:lnSpc>
                          <a:spcPct val="115000"/>
                        </a:lnSpc>
                        <a:spcBef>
                          <a:spcPts val="0"/>
                        </a:spcBef>
                        <a:spcAft>
                          <a:spcPts val="0"/>
                        </a:spcAft>
                      </a:pPr>
                      <a:r>
                        <a:rPr lang="en-US" sz="1600" b="1" dirty="0" err="1">
                          <a:latin typeface="Times New Roman"/>
                          <a:ea typeface="Times New Roman"/>
                          <a:cs typeface="Mangal"/>
                        </a:rPr>
                        <a:t>WFprod,green</a:t>
                      </a:r>
                      <a:r>
                        <a:rPr lang="en-US" sz="1600" b="1" dirty="0">
                          <a:latin typeface="Times New Roman"/>
                          <a:ea typeface="Times New Roman"/>
                          <a:cs typeface="Mangal"/>
                        </a:rPr>
                        <a:t>  (m</a:t>
                      </a:r>
                      <a:r>
                        <a:rPr lang="en-US" sz="1600" b="1" baseline="30000" dirty="0">
                          <a:latin typeface="Times New Roman"/>
                          <a:ea typeface="Times New Roman"/>
                          <a:cs typeface="Mangal"/>
                        </a:rPr>
                        <a:t>3</a:t>
                      </a:r>
                      <a:r>
                        <a:rPr lang="en-US" sz="1600" b="1" dirty="0">
                          <a:latin typeface="Times New Roman"/>
                          <a:ea typeface="Times New Roman"/>
                          <a:cs typeface="Mangal"/>
                        </a:rPr>
                        <a:t>/ton</a:t>
                      </a:r>
                      <a:r>
                        <a:rPr lang="en-US" sz="1200" b="1" dirty="0">
                          <a:latin typeface="Times New Roman"/>
                          <a:ea typeface="Times New Roman"/>
                          <a:cs typeface="Mangal"/>
                        </a:rPr>
                        <a:t>)</a:t>
                      </a:r>
                      <a:endParaRPr lang="en-US" sz="12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400" b="1" dirty="0">
                          <a:latin typeface="Times New Roman"/>
                          <a:ea typeface="Times New Roman"/>
                          <a:cs typeface="Mangal"/>
                        </a:rPr>
                        <a:t>Avg.</a:t>
                      </a:r>
                      <a:r>
                        <a:rPr lang="en-US" sz="1400" b="1" baseline="0" dirty="0">
                          <a:latin typeface="Times New Roman"/>
                          <a:ea typeface="Times New Roman"/>
                          <a:cs typeface="Mangal"/>
                        </a:rPr>
                        <a:t> Annual </a:t>
                      </a:r>
                      <a:r>
                        <a:rPr lang="en-US" sz="1400" b="1" dirty="0" err="1">
                          <a:latin typeface="Times New Roman"/>
                          <a:ea typeface="Times New Roman"/>
                          <a:cs typeface="Mangal"/>
                        </a:rPr>
                        <a:t>WFprod,green</a:t>
                      </a:r>
                      <a:r>
                        <a:rPr lang="en-US" sz="1400" b="1" dirty="0">
                          <a:latin typeface="Times New Roman"/>
                          <a:ea typeface="Times New Roman"/>
                          <a:cs typeface="Mangal"/>
                        </a:rPr>
                        <a:t> </a:t>
                      </a:r>
                      <a:endParaRPr lang="en-US" sz="1400" dirty="0">
                        <a:latin typeface="Calibri"/>
                        <a:ea typeface="Times New Roman"/>
                        <a:cs typeface="Mangal"/>
                      </a:endParaRPr>
                    </a:p>
                    <a:p>
                      <a:pPr marL="0" marR="0" algn="ctr">
                        <a:lnSpc>
                          <a:spcPct val="115000"/>
                        </a:lnSpc>
                        <a:spcBef>
                          <a:spcPts val="0"/>
                        </a:spcBef>
                        <a:spcAft>
                          <a:spcPts val="0"/>
                        </a:spcAft>
                      </a:pPr>
                      <a:r>
                        <a:rPr lang="en-US" sz="1400" b="1" dirty="0">
                          <a:latin typeface="Times New Roman"/>
                          <a:ea typeface="Times New Roman"/>
                          <a:cs typeface="Mangal"/>
                        </a:rPr>
                        <a:t> (m</a:t>
                      </a:r>
                      <a:r>
                        <a:rPr lang="en-US" sz="1400" b="1" baseline="30000" dirty="0">
                          <a:latin typeface="Times New Roman"/>
                          <a:ea typeface="Times New Roman"/>
                          <a:cs typeface="Mangal"/>
                        </a:rPr>
                        <a:t>3</a:t>
                      </a:r>
                      <a:r>
                        <a:rPr lang="en-US" sz="1400" b="1" dirty="0">
                          <a:latin typeface="Times New Roman"/>
                          <a:ea typeface="Times New Roman"/>
                          <a:cs typeface="Mangal"/>
                        </a:rPr>
                        <a:t>/ton)</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53696">
                <a:tc v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2005</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2006</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2007</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2008</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2009</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2010</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2011</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2012</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2013</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2014</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val="10001"/>
                  </a:ext>
                </a:extLst>
              </a:tr>
              <a:tr h="163132">
                <a:tc>
                  <a:txBody>
                    <a:bodyPr/>
                    <a:lstStyle/>
                    <a:p>
                      <a:pPr marL="0" marR="0" algn="l">
                        <a:lnSpc>
                          <a:spcPct val="100000"/>
                        </a:lnSpc>
                        <a:spcBef>
                          <a:spcPts val="0"/>
                        </a:spcBef>
                        <a:spcAft>
                          <a:spcPts val="0"/>
                        </a:spcAft>
                      </a:pPr>
                      <a:r>
                        <a:rPr lang="en-US" sz="1400" dirty="0">
                          <a:latin typeface="Times New Roman"/>
                          <a:ea typeface="Times New Roman"/>
                          <a:cs typeface="Mangal"/>
                        </a:rPr>
                        <a:t>Barley</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1627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1613</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1486</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1469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1988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00000"/>
                        </a:lnSpc>
                        <a:spcBef>
                          <a:spcPts val="0"/>
                        </a:spcBef>
                        <a:spcAft>
                          <a:spcPts val="0"/>
                        </a:spcAft>
                      </a:pPr>
                      <a:r>
                        <a:rPr lang="en-US" sz="1400">
                          <a:latin typeface="Times New Roman"/>
                          <a:ea typeface="Times New Roman"/>
                          <a:cs typeface="Mangal"/>
                        </a:rPr>
                        <a:t>1640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1549</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1405</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1482</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1424</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latin typeface="Times New Roman"/>
                          <a:ea typeface="Times New Roman"/>
                          <a:cs typeface="Mangal"/>
                        </a:rPr>
                        <a:t>1568</a:t>
                      </a:r>
                      <a:endParaRPr lang="en-US" sz="1400" dirty="0">
                        <a:solidFill>
                          <a:schemeClr val="tx1"/>
                        </a:solidFill>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163132">
                <a:tc>
                  <a:txBody>
                    <a:bodyPr/>
                    <a:lstStyle/>
                    <a:p>
                      <a:pPr marL="0" marR="0" algn="l">
                        <a:lnSpc>
                          <a:spcPct val="100000"/>
                        </a:lnSpc>
                        <a:spcBef>
                          <a:spcPts val="0"/>
                        </a:spcBef>
                        <a:spcAft>
                          <a:spcPts val="0"/>
                        </a:spcAft>
                      </a:pPr>
                      <a:r>
                        <a:rPr lang="en-US" sz="1400" dirty="0">
                          <a:latin typeface="Times New Roman"/>
                          <a:ea typeface="Times New Roman"/>
                          <a:cs typeface="Mangal"/>
                        </a:rPr>
                        <a:t>Maize</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1974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1751</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1696</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1662</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1982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00000"/>
                        </a:lnSpc>
                        <a:spcBef>
                          <a:spcPts val="0"/>
                        </a:spcBef>
                        <a:spcAft>
                          <a:spcPts val="0"/>
                        </a:spcAft>
                      </a:pPr>
                      <a:r>
                        <a:rPr lang="en-US" sz="1400">
                          <a:latin typeface="Times New Roman"/>
                          <a:ea typeface="Times New Roman"/>
                          <a:cs typeface="Mangal"/>
                        </a:rPr>
                        <a:t>1770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1517</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1681</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1597</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1691</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latin typeface="Times New Roman"/>
                          <a:ea typeface="Times New Roman"/>
                          <a:cs typeface="Mangal"/>
                        </a:rPr>
                        <a:t>1732</a:t>
                      </a:r>
                      <a:endParaRPr lang="en-US" sz="1400" dirty="0">
                        <a:solidFill>
                          <a:schemeClr val="tx1"/>
                        </a:solidFill>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63132">
                <a:tc>
                  <a:txBody>
                    <a:bodyPr/>
                    <a:lstStyle/>
                    <a:p>
                      <a:pPr marL="0" marR="0" algn="l">
                        <a:lnSpc>
                          <a:spcPct val="100000"/>
                        </a:lnSpc>
                        <a:spcBef>
                          <a:spcPts val="0"/>
                        </a:spcBef>
                        <a:spcAft>
                          <a:spcPts val="0"/>
                        </a:spcAft>
                      </a:pPr>
                      <a:r>
                        <a:rPr lang="en-US" sz="1400" dirty="0">
                          <a:latin typeface="Times New Roman"/>
                          <a:ea typeface="Times New Roman"/>
                          <a:cs typeface="Mangal"/>
                        </a:rPr>
                        <a:t>Millet</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1802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1847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1743</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1677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1819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1825</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1666</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1752</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1674</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1640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latin typeface="Times New Roman"/>
                          <a:ea typeface="Times New Roman"/>
                          <a:cs typeface="Mangal"/>
                        </a:rPr>
                        <a:t>1744</a:t>
                      </a:r>
                      <a:endParaRPr lang="en-US" sz="1400" dirty="0">
                        <a:solidFill>
                          <a:schemeClr val="tx1"/>
                        </a:solidFill>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163132">
                <a:tc>
                  <a:txBody>
                    <a:bodyPr/>
                    <a:lstStyle/>
                    <a:p>
                      <a:pPr marL="0" marR="0" algn="l">
                        <a:lnSpc>
                          <a:spcPct val="100000"/>
                        </a:lnSpc>
                        <a:spcBef>
                          <a:spcPts val="0"/>
                        </a:spcBef>
                        <a:spcAft>
                          <a:spcPts val="0"/>
                        </a:spcAft>
                      </a:pPr>
                      <a:r>
                        <a:rPr lang="en-US" sz="1400" dirty="0">
                          <a:latin typeface="Times New Roman"/>
                          <a:ea typeface="Times New Roman"/>
                          <a:cs typeface="Mangal"/>
                        </a:rPr>
                        <a:t>Potato</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180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160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173</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160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151</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145</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152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152</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176</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160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latin typeface="Times New Roman"/>
                          <a:ea typeface="Times New Roman"/>
                          <a:cs typeface="Mangal"/>
                        </a:rPr>
                        <a:t>161</a:t>
                      </a:r>
                      <a:endParaRPr lang="en-US" sz="1400" dirty="0">
                        <a:solidFill>
                          <a:schemeClr val="tx1"/>
                        </a:solidFill>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163132">
                <a:tc>
                  <a:txBody>
                    <a:bodyPr/>
                    <a:lstStyle/>
                    <a:p>
                      <a:pPr marL="0" marR="0" algn="l">
                        <a:lnSpc>
                          <a:spcPct val="100000"/>
                        </a:lnSpc>
                        <a:spcBef>
                          <a:spcPts val="0"/>
                        </a:spcBef>
                        <a:spcAft>
                          <a:spcPts val="0"/>
                        </a:spcAft>
                      </a:pPr>
                      <a:r>
                        <a:rPr lang="en-US" sz="1400" dirty="0">
                          <a:latin typeface="Times New Roman"/>
                          <a:ea typeface="Times New Roman"/>
                          <a:cs typeface="Mangal"/>
                        </a:rPr>
                        <a:t>Rice</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400">
                          <a:latin typeface="Times New Roman"/>
                          <a:ea typeface="Times New Roman"/>
                          <a:cs typeface="Mangal"/>
                        </a:rPr>
                        <a:t>1919</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2114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1889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1871</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2092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00000"/>
                        </a:lnSpc>
                        <a:spcBef>
                          <a:spcPts val="0"/>
                        </a:spcBef>
                        <a:spcAft>
                          <a:spcPts val="0"/>
                        </a:spcAft>
                      </a:pPr>
                      <a:r>
                        <a:rPr lang="en-US" sz="1400">
                          <a:latin typeface="Times New Roman"/>
                          <a:ea typeface="Times New Roman"/>
                          <a:cs typeface="Mangal"/>
                        </a:rPr>
                        <a:t>1924</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1760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1748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1629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1715</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latin typeface="Times New Roman"/>
                          <a:ea typeface="Times New Roman"/>
                          <a:cs typeface="Mangal"/>
                        </a:rPr>
                        <a:t>1866</a:t>
                      </a:r>
                      <a:endParaRPr lang="en-US" sz="1400" dirty="0">
                        <a:solidFill>
                          <a:schemeClr val="tx1"/>
                        </a:solidFill>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163132">
                <a:tc>
                  <a:txBody>
                    <a:bodyPr/>
                    <a:lstStyle/>
                    <a:p>
                      <a:pPr marL="0" marR="0" algn="l">
                        <a:lnSpc>
                          <a:spcPct val="100000"/>
                        </a:lnSpc>
                        <a:spcBef>
                          <a:spcPts val="0"/>
                        </a:spcBef>
                        <a:spcAft>
                          <a:spcPts val="0"/>
                        </a:spcAft>
                      </a:pPr>
                      <a:r>
                        <a:rPr lang="en-US" sz="1400" dirty="0">
                          <a:latin typeface="Times New Roman"/>
                          <a:ea typeface="Times New Roman"/>
                          <a:cs typeface="Mangal"/>
                        </a:rPr>
                        <a:t>Sugarcane</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400">
                          <a:latin typeface="Times New Roman"/>
                          <a:ea typeface="Times New Roman"/>
                          <a:cs typeface="Mangal"/>
                        </a:rPr>
                        <a:t>717</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812</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642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631</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708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00000"/>
                        </a:lnSpc>
                        <a:spcBef>
                          <a:spcPts val="0"/>
                        </a:spcBef>
                        <a:spcAft>
                          <a:spcPts val="0"/>
                        </a:spcAft>
                      </a:pPr>
                      <a:r>
                        <a:rPr lang="en-US" sz="1400">
                          <a:latin typeface="Times New Roman"/>
                          <a:ea typeface="Times New Roman"/>
                          <a:cs typeface="Mangal"/>
                        </a:rPr>
                        <a:t>765</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344</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349</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372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402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latin typeface="Times New Roman"/>
                          <a:ea typeface="Times New Roman"/>
                          <a:cs typeface="Mangal"/>
                        </a:rPr>
                        <a:t>574</a:t>
                      </a:r>
                      <a:endParaRPr lang="en-US" sz="1400" dirty="0">
                        <a:solidFill>
                          <a:schemeClr val="tx1"/>
                        </a:solidFill>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163132">
                <a:tc>
                  <a:txBody>
                    <a:bodyPr/>
                    <a:lstStyle/>
                    <a:p>
                      <a:pPr marL="0" marR="0" algn="l">
                        <a:lnSpc>
                          <a:spcPct val="100000"/>
                        </a:lnSpc>
                        <a:spcBef>
                          <a:spcPts val="0"/>
                        </a:spcBef>
                        <a:spcAft>
                          <a:spcPts val="0"/>
                        </a:spcAft>
                      </a:pPr>
                      <a:r>
                        <a:rPr lang="en-US" sz="1400" dirty="0">
                          <a:latin typeface="Times New Roman"/>
                          <a:ea typeface="Times New Roman"/>
                          <a:cs typeface="Mangal"/>
                        </a:rPr>
                        <a:t>Wheat</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899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1027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879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1118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1514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948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1038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912</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a:latin typeface="Times New Roman"/>
                          <a:ea typeface="Times New Roman"/>
                          <a:cs typeface="Mangal"/>
                        </a:rPr>
                        <a:t>972</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latin typeface="Times New Roman"/>
                          <a:ea typeface="Times New Roman"/>
                          <a:cs typeface="Mangal"/>
                        </a:rPr>
                        <a:t>945</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dirty="0">
                          <a:solidFill>
                            <a:schemeClr val="tx1"/>
                          </a:solidFill>
                          <a:latin typeface="Times New Roman"/>
                          <a:ea typeface="Times New Roman"/>
                          <a:cs typeface="Mangal"/>
                        </a:rPr>
                        <a:t>1025</a:t>
                      </a:r>
                      <a:endParaRPr lang="en-US" sz="1400" dirty="0">
                        <a:solidFill>
                          <a:schemeClr val="tx1"/>
                        </a:solidFill>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279655">
                <a:tc>
                  <a:txBody>
                    <a:bodyPr/>
                    <a:lstStyle/>
                    <a:p>
                      <a:pPr marL="0" marR="0" algn="l">
                        <a:lnSpc>
                          <a:spcPct val="100000"/>
                        </a:lnSpc>
                        <a:spcBef>
                          <a:spcPts val="0"/>
                        </a:spcBef>
                        <a:spcAft>
                          <a:spcPts val="0"/>
                        </a:spcAft>
                      </a:pPr>
                      <a:r>
                        <a:rPr lang="en-US" sz="1200" b="1" dirty="0">
                          <a:latin typeface="Times New Roman"/>
                          <a:ea typeface="Times New Roman"/>
                          <a:cs typeface="Mangal"/>
                        </a:rPr>
                        <a:t>Avg. </a:t>
                      </a:r>
                      <a:r>
                        <a:rPr lang="en-US" sz="1200" b="1" dirty="0" err="1">
                          <a:latin typeface="Times New Roman"/>
                          <a:ea typeface="Times New Roman"/>
                          <a:cs typeface="Mangal"/>
                        </a:rPr>
                        <a:t>WFprod,green</a:t>
                      </a:r>
                      <a:r>
                        <a:rPr lang="en-US" sz="1200" b="1" dirty="0">
                          <a:latin typeface="Times New Roman"/>
                          <a:ea typeface="Times New Roman"/>
                          <a:cs typeface="Mangal"/>
                        </a:rPr>
                        <a:t> of all crops in KRB (</a:t>
                      </a:r>
                      <a:r>
                        <a:rPr lang="en-US" sz="1200" b="1" dirty="0" err="1">
                          <a:latin typeface="Times New Roman"/>
                          <a:ea typeface="Times New Roman"/>
                          <a:cs typeface="Mangal"/>
                        </a:rPr>
                        <a:t>WFc</a:t>
                      </a:r>
                      <a:r>
                        <a:rPr lang="en-US" sz="1200" b="1" dirty="0">
                          <a:latin typeface="Times New Roman"/>
                          <a:ea typeface="Times New Roman"/>
                          <a:cs typeface="Mangal"/>
                        </a:rPr>
                        <a:t>-green</a:t>
                      </a:r>
                      <a:r>
                        <a:rPr lang="en-US" sz="1200" dirty="0">
                          <a:latin typeface="Calibri"/>
                          <a:ea typeface="Times New Roman"/>
                          <a:cs typeface="Mangal"/>
                        </a:rPr>
                        <a:t> </a:t>
                      </a:r>
                      <a:r>
                        <a:rPr lang="en-US" sz="1200" b="1" dirty="0">
                          <a:latin typeface="Times New Roman"/>
                          <a:ea typeface="Times New Roman"/>
                          <a:cs typeface="Mangal"/>
                        </a:rPr>
                        <a:t>)</a:t>
                      </a:r>
                      <a:endParaRPr lang="en-US" sz="12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1400" b="1" dirty="0">
                          <a:latin typeface="Times New Roman"/>
                          <a:ea typeface="Times New Roman"/>
                          <a:cs typeface="Mangal"/>
                        </a:rPr>
                        <a:t>1302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latin typeface="Times New Roman"/>
                          <a:ea typeface="Times New Roman"/>
                          <a:cs typeface="Mangal"/>
                        </a:rPr>
                        <a:t>1332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a:latin typeface="Times New Roman"/>
                          <a:ea typeface="Times New Roman"/>
                          <a:cs typeface="Mangal"/>
                        </a:rPr>
                        <a:t>1215</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latin typeface="Times New Roman"/>
                          <a:ea typeface="Times New Roman"/>
                          <a:cs typeface="Mangal"/>
                        </a:rPr>
                        <a:t>1227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latin typeface="Times New Roman"/>
                          <a:ea typeface="Times New Roman"/>
                          <a:cs typeface="Mangal"/>
                        </a:rPr>
                        <a:t>1465</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00000"/>
                        </a:lnSpc>
                        <a:spcBef>
                          <a:spcPts val="0"/>
                        </a:spcBef>
                        <a:spcAft>
                          <a:spcPts val="0"/>
                        </a:spcAft>
                      </a:pPr>
                      <a:r>
                        <a:rPr lang="en-US" sz="1400" b="1" dirty="0">
                          <a:latin typeface="Times New Roman"/>
                          <a:ea typeface="Times New Roman"/>
                          <a:cs typeface="Mangal"/>
                        </a:rPr>
                        <a:t>1288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latin typeface="Times New Roman"/>
                          <a:ea typeface="Times New Roman"/>
                          <a:cs typeface="Mangal"/>
                        </a:rPr>
                        <a:t>1147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latin typeface="Times New Roman"/>
                          <a:ea typeface="Times New Roman"/>
                          <a:cs typeface="Mangal"/>
                        </a:rPr>
                        <a:t>1143</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latin typeface="Times New Roman"/>
                          <a:ea typeface="Times New Roman"/>
                          <a:cs typeface="Mangal"/>
                        </a:rPr>
                        <a:t>1129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latin typeface="Times New Roman"/>
                          <a:ea typeface="Times New Roman"/>
                          <a:cs typeface="Mangal"/>
                        </a:rPr>
                        <a:t>1140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solidFill>
                            <a:schemeClr val="tx1"/>
                          </a:solidFill>
                          <a:latin typeface="Times New Roman"/>
                          <a:ea typeface="Times New Roman"/>
                          <a:cs typeface="Mangal"/>
                        </a:rPr>
                        <a:t>1239</a:t>
                      </a:r>
                      <a:endParaRPr lang="en-US" sz="1400" dirty="0">
                        <a:solidFill>
                          <a:schemeClr val="tx1"/>
                        </a:solidFill>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bl>
          </a:graphicData>
        </a:graphic>
      </p:graphicFrame>
      <p:graphicFrame>
        <p:nvGraphicFramePr>
          <p:cNvPr id="26" name="Table 25"/>
          <p:cNvGraphicFramePr>
            <a:graphicFrameLocks noGrp="1"/>
          </p:cNvGraphicFramePr>
          <p:nvPr/>
        </p:nvGraphicFramePr>
        <p:xfrm>
          <a:off x="183193" y="3714010"/>
          <a:ext cx="8777927" cy="2987235"/>
        </p:xfrm>
        <a:graphic>
          <a:graphicData uri="http://schemas.openxmlformats.org/drawingml/2006/table">
            <a:tbl>
              <a:tblPr/>
              <a:tblGrid>
                <a:gridCol w="2089744">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00891">
                  <a:extLst>
                    <a:ext uri="{9D8B030D-6E8A-4147-A177-3AD203B41FA5}">
                      <a16:colId xmlns:a16="http://schemas.microsoft.com/office/drawing/2014/main" val="20002"/>
                    </a:ext>
                  </a:extLst>
                </a:gridCol>
                <a:gridCol w="600892">
                  <a:extLst>
                    <a:ext uri="{9D8B030D-6E8A-4147-A177-3AD203B41FA5}">
                      <a16:colId xmlns:a16="http://schemas.microsoft.com/office/drawing/2014/main" val="20003"/>
                    </a:ext>
                  </a:extLst>
                </a:gridCol>
                <a:gridCol w="509451">
                  <a:extLst>
                    <a:ext uri="{9D8B030D-6E8A-4147-A177-3AD203B41FA5}">
                      <a16:colId xmlns:a16="http://schemas.microsoft.com/office/drawing/2014/main" val="20004"/>
                    </a:ext>
                  </a:extLst>
                </a:gridCol>
                <a:gridCol w="483326">
                  <a:extLst>
                    <a:ext uri="{9D8B030D-6E8A-4147-A177-3AD203B41FA5}">
                      <a16:colId xmlns:a16="http://schemas.microsoft.com/office/drawing/2014/main" val="20005"/>
                    </a:ext>
                  </a:extLst>
                </a:gridCol>
                <a:gridCol w="535577">
                  <a:extLst>
                    <a:ext uri="{9D8B030D-6E8A-4147-A177-3AD203B41FA5}">
                      <a16:colId xmlns:a16="http://schemas.microsoft.com/office/drawing/2014/main" val="20006"/>
                    </a:ext>
                  </a:extLst>
                </a:gridCol>
                <a:gridCol w="535577">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509452">
                  <a:extLst>
                    <a:ext uri="{9D8B030D-6E8A-4147-A177-3AD203B41FA5}">
                      <a16:colId xmlns:a16="http://schemas.microsoft.com/office/drawing/2014/main" val="20009"/>
                    </a:ext>
                  </a:extLst>
                </a:gridCol>
                <a:gridCol w="509451">
                  <a:extLst>
                    <a:ext uri="{9D8B030D-6E8A-4147-A177-3AD203B41FA5}">
                      <a16:colId xmlns:a16="http://schemas.microsoft.com/office/drawing/2014/main" val="20010"/>
                    </a:ext>
                  </a:extLst>
                </a:gridCol>
                <a:gridCol w="1489166">
                  <a:extLst>
                    <a:ext uri="{9D8B030D-6E8A-4147-A177-3AD203B41FA5}">
                      <a16:colId xmlns:a16="http://schemas.microsoft.com/office/drawing/2014/main" val="20011"/>
                    </a:ext>
                  </a:extLst>
                </a:gridCol>
              </a:tblGrid>
              <a:tr h="222439">
                <a:tc rowSpan="2">
                  <a:txBody>
                    <a:bodyPr/>
                    <a:lstStyle/>
                    <a:p>
                      <a:pPr marL="0" marR="0" algn="l">
                        <a:lnSpc>
                          <a:spcPct val="115000"/>
                        </a:lnSpc>
                        <a:spcBef>
                          <a:spcPts val="0"/>
                        </a:spcBef>
                        <a:spcAft>
                          <a:spcPts val="0"/>
                        </a:spcAft>
                      </a:pPr>
                      <a:r>
                        <a:rPr lang="en-US" sz="1400" b="1" dirty="0">
                          <a:latin typeface="Times New Roman"/>
                          <a:ea typeface="Times New Roman"/>
                          <a:cs typeface="Mangal"/>
                        </a:rPr>
                        <a:t>Crops</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10">
                  <a:txBody>
                    <a:bodyPr/>
                    <a:lstStyle/>
                    <a:p>
                      <a:pPr marL="0" marR="0" algn="ctr">
                        <a:lnSpc>
                          <a:spcPct val="115000"/>
                        </a:lnSpc>
                        <a:spcBef>
                          <a:spcPts val="0"/>
                        </a:spcBef>
                        <a:spcAft>
                          <a:spcPts val="0"/>
                        </a:spcAft>
                      </a:pPr>
                      <a:r>
                        <a:rPr lang="en-US" sz="1600" b="1" dirty="0" err="1">
                          <a:latin typeface="Times New Roman"/>
                          <a:ea typeface="Times New Roman"/>
                          <a:cs typeface="Mangal"/>
                        </a:rPr>
                        <a:t>WFprod,blue</a:t>
                      </a:r>
                      <a:r>
                        <a:rPr lang="en-US" sz="1600" b="1" dirty="0">
                          <a:latin typeface="Times New Roman"/>
                          <a:ea typeface="Times New Roman"/>
                          <a:cs typeface="Mangal"/>
                        </a:rPr>
                        <a:t>  (m</a:t>
                      </a:r>
                      <a:r>
                        <a:rPr lang="en-US" sz="1600" b="1" baseline="30000" dirty="0">
                          <a:latin typeface="Times New Roman"/>
                          <a:ea typeface="Times New Roman"/>
                          <a:cs typeface="Mangal"/>
                        </a:rPr>
                        <a:t>3</a:t>
                      </a:r>
                      <a:r>
                        <a:rPr lang="en-US" sz="1600" b="1" dirty="0">
                          <a:latin typeface="Times New Roman"/>
                          <a:ea typeface="Times New Roman"/>
                          <a:cs typeface="Mangal"/>
                        </a:rPr>
                        <a:t>/ton)</a:t>
                      </a:r>
                      <a:endParaRPr lang="en-US" sz="16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400" b="1" dirty="0">
                          <a:latin typeface="Times New Roman"/>
                          <a:ea typeface="Times New Roman"/>
                          <a:cs typeface="Mangal"/>
                        </a:rPr>
                        <a:t>Avg.</a:t>
                      </a:r>
                      <a:r>
                        <a:rPr lang="en-US" sz="1400" b="1" baseline="0" dirty="0">
                          <a:latin typeface="Times New Roman"/>
                          <a:ea typeface="Times New Roman"/>
                          <a:cs typeface="Mangal"/>
                        </a:rPr>
                        <a:t> Annual </a:t>
                      </a:r>
                      <a:r>
                        <a:rPr lang="en-US" sz="1400" b="1" dirty="0">
                          <a:latin typeface="Times New Roman"/>
                          <a:ea typeface="Times New Roman"/>
                          <a:cs typeface="Mangal"/>
                        </a:rPr>
                        <a:t> </a:t>
                      </a:r>
                      <a:r>
                        <a:rPr lang="en-US" sz="1400" b="1" dirty="0" err="1">
                          <a:latin typeface="Times New Roman"/>
                          <a:ea typeface="Times New Roman"/>
                          <a:cs typeface="Mangal"/>
                        </a:rPr>
                        <a:t>WFprod,blue</a:t>
                      </a:r>
                      <a:r>
                        <a:rPr lang="en-US" sz="1400" b="1" dirty="0">
                          <a:latin typeface="Times New Roman"/>
                          <a:ea typeface="Times New Roman"/>
                          <a:cs typeface="Mangal"/>
                        </a:rPr>
                        <a:t> </a:t>
                      </a:r>
                      <a:endParaRPr lang="en-US" sz="1400" dirty="0">
                        <a:latin typeface="Calibri"/>
                        <a:ea typeface="Times New Roman"/>
                        <a:cs typeface="Mangal"/>
                      </a:endParaRPr>
                    </a:p>
                    <a:p>
                      <a:pPr marL="0" marR="0" algn="ctr">
                        <a:lnSpc>
                          <a:spcPct val="115000"/>
                        </a:lnSpc>
                        <a:spcBef>
                          <a:spcPts val="0"/>
                        </a:spcBef>
                        <a:spcAft>
                          <a:spcPts val="0"/>
                        </a:spcAft>
                      </a:pPr>
                      <a:r>
                        <a:rPr lang="en-US" sz="1400" b="1" dirty="0">
                          <a:latin typeface="Times New Roman"/>
                          <a:ea typeface="Times New Roman"/>
                          <a:cs typeface="Mangal"/>
                        </a:rPr>
                        <a:t> (m</a:t>
                      </a:r>
                      <a:r>
                        <a:rPr lang="en-US" sz="1400" b="1" baseline="30000" dirty="0">
                          <a:latin typeface="Times New Roman"/>
                          <a:ea typeface="Times New Roman"/>
                          <a:cs typeface="Mangal"/>
                        </a:rPr>
                        <a:t>3</a:t>
                      </a:r>
                      <a:r>
                        <a:rPr lang="en-US" sz="1400" b="1" dirty="0">
                          <a:latin typeface="Times New Roman"/>
                          <a:ea typeface="Times New Roman"/>
                          <a:cs typeface="Mangal"/>
                        </a:rPr>
                        <a:t>/ton)</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21034">
                <a:tc v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2005</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2006</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2007</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latin typeface="Times New Roman"/>
                          <a:ea typeface="Times New Roman"/>
                          <a:cs typeface="Mangal"/>
                        </a:rPr>
                        <a:t>2008</a:t>
                      </a:r>
                      <a:endParaRPr lang="en-US" sz="140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2009</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2010</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2011</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2012</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latin typeface="Times New Roman"/>
                          <a:ea typeface="Times New Roman"/>
                          <a:cs typeface="Mangal"/>
                        </a:rPr>
                        <a:t>2013</a:t>
                      </a:r>
                      <a:endParaRPr lang="en-US" sz="140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2014</a:t>
                      </a:r>
                      <a:endParaRPr lang="en-US" sz="1400" dirty="0">
                        <a:latin typeface="Calibri"/>
                        <a:ea typeface="Times New Roman"/>
                        <a:cs typeface="Mangal"/>
                      </a:endParaRPr>
                    </a:p>
                  </a:txBody>
                  <a:tcPr marL="12753" marR="127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val="10001"/>
                  </a:ext>
                </a:extLst>
              </a:tr>
              <a:tr h="194635">
                <a:tc>
                  <a:txBody>
                    <a:bodyPr/>
                    <a:lstStyle/>
                    <a:p>
                      <a:pPr marL="0" marR="0" algn="l">
                        <a:lnSpc>
                          <a:spcPct val="115000"/>
                        </a:lnSpc>
                        <a:spcBef>
                          <a:spcPts val="0"/>
                        </a:spcBef>
                        <a:spcAft>
                          <a:spcPts val="0"/>
                        </a:spcAft>
                      </a:pPr>
                      <a:r>
                        <a:rPr lang="en-US" sz="1400" dirty="0">
                          <a:latin typeface="Times New Roman"/>
                          <a:ea typeface="Times New Roman"/>
                          <a:cs typeface="Mangal"/>
                        </a:rPr>
                        <a:t>Barley</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11</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194635">
                <a:tc>
                  <a:txBody>
                    <a:bodyPr/>
                    <a:lstStyle/>
                    <a:p>
                      <a:pPr marL="0" marR="0" algn="l">
                        <a:lnSpc>
                          <a:spcPct val="115000"/>
                        </a:lnSpc>
                        <a:spcBef>
                          <a:spcPts val="0"/>
                        </a:spcBef>
                        <a:spcAft>
                          <a:spcPts val="0"/>
                        </a:spcAft>
                      </a:pPr>
                      <a:r>
                        <a:rPr lang="en-US" sz="1400" dirty="0">
                          <a:latin typeface="Times New Roman"/>
                          <a:ea typeface="Times New Roman"/>
                          <a:cs typeface="Mangal"/>
                        </a:rPr>
                        <a:t>Maize</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41</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12</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94635">
                <a:tc>
                  <a:txBody>
                    <a:bodyPr/>
                    <a:lstStyle/>
                    <a:p>
                      <a:pPr marL="0" marR="0" algn="l">
                        <a:lnSpc>
                          <a:spcPct val="115000"/>
                        </a:lnSpc>
                        <a:spcBef>
                          <a:spcPts val="0"/>
                        </a:spcBef>
                        <a:spcAft>
                          <a:spcPts val="0"/>
                        </a:spcAft>
                      </a:pPr>
                      <a:r>
                        <a:rPr lang="en-US" sz="1400" dirty="0">
                          <a:latin typeface="Times New Roman"/>
                          <a:ea typeface="Times New Roman"/>
                          <a:cs typeface="Mangal"/>
                        </a:rPr>
                        <a:t>Millet</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194635">
                <a:tc>
                  <a:txBody>
                    <a:bodyPr/>
                    <a:lstStyle/>
                    <a:p>
                      <a:pPr marL="0" marR="0" algn="l">
                        <a:lnSpc>
                          <a:spcPct val="115000"/>
                        </a:lnSpc>
                        <a:spcBef>
                          <a:spcPts val="0"/>
                        </a:spcBef>
                        <a:spcAft>
                          <a:spcPts val="0"/>
                        </a:spcAft>
                      </a:pPr>
                      <a:r>
                        <a:rPr lang="en-US" sz="1400" dirty="0">
                          <a:latin typeface="Times New Roman"/>
                          <a:ea typeface="Times New Roman"/>
                          <a:cs typeface="Mangal"/>
                        </a:rPr>
                        <a:t>Potato</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54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30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89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57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44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54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34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47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46</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194635">
                <a:tc>
                  <a:txBody>
                    <a:bodyPr/>
                    <a:lstStyle/>
                    <a:p>
                      <a:pPr marL="0" marR="0" algn="l">
                        <a:lnSpc>
                          <a:spcPct val="115000"/>
                        </a:lnSpc>
                        <a:spcBef>
                          <a:spcPts val="0"/>
                        </a:spcBef>
                        <a:spcAft>
                          <a:spcPts val="0"/>
                        </a:spcAft>
                      </a:pPr>
                      <a:r>
                        <a:rPr lang="en-US" sz="1400" dirty="0">
                          <a:latin typeface="Times New Roman"/>
                          <a:ea typeface="Times New Roman"/>
                          <a:cs typeface="Mangal"/>
                        </a:rPr>
                        <a:t>Rice</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3</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5</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6</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5</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6</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3</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5</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194635">
                <a:tc>
                  <a:txBody>
                    <a:bodyPr/>
                    <a:lstStyle/>
                    <a:p>
                      <a:pPr marL="0" marR="0" algn="l">
                        <a:lnSpc>
                          <a:spcPct val="115000"/>
                        </a:lnSpc>
                        <a:spcBef>
                          <a:spcPts val="0"/>
                        </a:spcBef>
                        <a:spcAft>
                          <a:spcPts val="0"/>
                        </a:spcAft>
                      </a:pPr>
                      <a:r>
                        <a:rPr lang="en-US" sz="1400" dirty="0">
                          <a:latin typeface="Times New Roman"/>
                          <a:ea typeface="Times New Roman"/>
                          <a:cs typeface="Mangal"/>
                        </a:rPr>
                        <a:t>Sugarcane</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7</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5</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194635">
                <a:tc>
                  <a:txBody>
                    <a:bodyPr/>
                    <a:lstStyle/>
                    <a:p>
                      <a:pPr marL="0" marR="0" algn="l">
                        <a:lnSpc>
                          <a:spcPct val="115000"/>
                        </a:lnSpc>
                        <a:spcBef>
                          <a:spcPts val="0"/>
                        </a:spcBef>
                        <a:spcAft>
                          <a:spcPts val="0"/>
                        </a:spcAft>
                      </a:pPr>
                      <a:r>
                        <a:rPr lang="en-US" sz="1400" dirty="0">
                          <a:latin typeface="Times New Roman"/>
                          <a:ea typeface="Times New Roman"/>
                          <a:cs typeface="Mangal"/>
                        </a:rPr>
                        <a:t>Wheat</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0</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402445">
                <a:tc>
                  <a:txBody>
                    <a:bodyPr/>
                    <a:lstStyle/>
                    <a:p>
                      <a:pPr marL="0" marR="0" algn="l">
                        <a:lnSpc>
                          <a:spcPct val="115000"/>
                        </a:lnSpc>
                        <a:spcBef>
                          <a:spcPts val="0"/>
                        </a:spcBef>
                        <a:spcAft>
                          <a:spcPts val="0"/>
                        </a:spcAft>
                      </a:pPr>
                      <a:r>
                        <a:rPr lang="en-US" sz="1400" b="1" dirty="0">
                          <a:latin typeface="Times New Roman"/>
                          <a:ea typeface="Times New Roman"/>
                          <a:cs typeface="Mangal"/>
                        </a:rPr>
                        <a:t>Avg. </a:t>
                      </a:r>
                      <a:r>
                        <a:rPr lang="en-US" sz="1400" b="1" dirty="0" err="1">
                          <a:latin typeface="Times New Roman"/>
                          <a:ea typeface="Times New Roman"/>
                          <a:cs typeface="Mangal"/>
                        </a:rPr>
                        <a:t>WFprod,blue</a:t>
                      </a:r>
                      <a:r>
                        <a:rPr lang="en-US" sz="1400" b="1" dirty="0">
                          <a:latin typeface="Times New Roman"/>
                          <a:ea typeface="Times New Roman"/>
                          <a:cs typeface="Mangal"/>
                        </a:rPr>
                        <a:t> of all crops in KRB (</a:t>
                      </a:r>
                      <a:r>
                        <a:rPr lang="en-US" sz="1400" b="1" dirty="0" err="1">
                          <a:latin typeface="Times New Roman"/>
                          <a:ea typeface="Times New Roman"/>
                          <a:cs typeface="Mangal"/>
                        </a:rPr>
                        <a:t>WFc</a:t>
                      </a:r>
                      <a:r>
                        <a:rPr lang="en-US" sz="1400" b="1" dirty="0">
                          <a:latin typeface="Times New Roman"/>
                          <a:ea typeface="Times New Roman"/>
                          <a:cs typeface="Mangal"/>
                        </a:rPr>
                        <a:t>-blue</a:t>
                      </a:r>
                      <a:r>
                        <a:rPr lang="en-US" sz="1400" dirty="0">
                          <a:latin typeface="Calibri"/>
                          <a:ea typeface="Times New Roman"/>
                          <a:cs typeface="Mangal"/>
                        </a:rPr>
                        <a:t> </a:t>
                      </a:r>
                      <a:r>
                        <a:rPr lang="en-US" sz="1400" b="1" dirty="0">
                          <a:latin typeface="Times New Roman"/>
                          <a:ea typeface="Times New Roman"/>
                          <a:cs typeface="Mangal"/>
                        </a:rPr>
                        <a:t>)</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latin typeface="Times New Roman"/>
                          <a:ea typeface="Times New Roman"/>
                          <a:cs typeface="Mangal"/>
                        </a:rPr>
                        <a:t>4</a:t>
                      </a:r>
                      <a:endParaRPr lang="en-US" sz="140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9</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5</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4</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28</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13</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7</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6</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10</a:t>
                      </a:r>
                      <a:endParaRPr lang="en-US" sz="1400" dirty="0">
                        <a:latin typeface="Calibri"/>
                        <a:ea typeface="Times New Roman"/>
                        <a:cs typeface="Mangal"/>
                      </a:endParaRPr>
                    </a:p>
                  </a:txBody>
                  <a:tcPr marL="12753" marR="127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r h="154890">
                <a:tc gridSpan="12">
                  <a:txBody>
                    <a:bodyPr/>
                    <a:lstStyle/>
                    <a:p>
                      <a:endParaRPr lang="en-US" sz="1200" dirty="0">
                        <a:latin typeface="Calibri"/>
                        <a:ea typeface="Times New Roman"/>
                        <a:cs typeface="Times New Roman"/>
                      </a:endParaRPr>
                    </a:p>
                  </a:txBody>
                  <a:tcPr marL="12753" marR="12753" marT="0" marB="0" anchor="b">
                    <a:lnL>
                      <a:noFill/>
                    </a:lnL>
                    <a:lnR>
                      <a:noFill/>
                    </a:lnR>
                    <a:lnT w="12700" cap="flat" cmpd="sng" algn="ctr">
                      <a:solidFill>
                        <a:srgbClr val="000000"/>
                      </a:solidFill>
                      <a:prstDash val="solid"/>
                      <a:round/>
                      <a:headEnd type="none" w="med" len="med"/>
                      <a:tailEnd type="none" w="med" len="med"/>
                    </a:lnT>
                    <a:lnB>
                      <a:noFill/>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4" name="TextBox 3"/>
          <p:cNvSpPr txBox="1"/>
          <p:nvPr/>
        </p:nvSpPr>
        <p:spPr>
          <a:xfrm>
            <a:off x="0" y="169817"/>
            <a:ext cx="8530046" cy="523220"/>
          </a:xfrm>
          <a:prstGeom prst="rect">
            <a:avLst/>
          </a:prstGeom>
          <a:noFill/>
        </p:spPr>
        <p:txBody>
          <a:bodyPr wrap="square" rtlCol="0">
            <a:spAutoFit/>
          </a:bodyPr>
          <a:lstStyle/>
          <a:p>
            <a:r>
              <a:rPr lang="en-US" sz="2800" b="1" dirty="0">
                <a:latin typeface="Times New Roman" pitchFamily="18" charset="0"/>
                <a:cs typeface="Times New Roman" pitchFamily="18" charset="0"/>
              </a:rPr>
              <a:t>Green and blue water footprint of crops production:</a:t>
            </a:r>
            <a:endParaRPr 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165252" y="504636"/>
          <a:ext cx="8692314" cy="3070302"/>
        </p:xfrm>
        <a:graphic>
          <a:graphicData uri="http://schemas.openxmlformats.org/drawingml/2006/table">
            <a:tbl>
              <a:tblPr/>
              <a:tblGrid>
                <a:gridCol w="1894902">
                  <a:extLst>
                    <a:ext uri="{9D8B030D-6E8A-4147-A177-3AD203B41FA5}">
                      <a16:colId xmlns:a16="http://schemas.microsoft.com/office/drawing/2014/main" val="20000"/>
                    </a:ext>
                  </a:extLst>
                </a:gridCol>
                <a:gridCol w="473726">
                  <a:extLst>
                    <a:ext uri="{9D8B030D-6E8A-4147-A177-3AD203B41FA5}">
                      <a16:colId xmlns:a16="http://schemas.microsoft.com/office/drawing/2014/main" val="20001"/>
                    </a:ext>
                  </a:extLst>
                </a:gridCol>
                <a:gridCol w="440674">
                  <a:extLst>
                    <a:ext uri="{9D8B030D-6E8A-4147-A177-3AD203B41FA5}">
                      <a16:colId xmlns:a16="http://schemas.microsoft.com/office/drawing/2014/main" val="20002"/>
                    </a:ext>
                  </a:extLst>
                </a:gridCol>
                <a:gridCol w="539827">
                  <a:extLst>
                    <a:ext uri="{9D8B030D-6E8A-4147-A177-3AD203B41FA5}">
                      <a16:colId xmlns:a16="http://schemas.microsoft.com/office/drawing/2014/main" val="20003"/>
                    </a:ext>
                  </a:extLst>
                </a:gridCol>
                <a:gridCol w="550843">
                  <a:extLst>
                    <a:ext uri="{9D8B030D-6E8A-4147-A177-3AD203B41FA5}">
                      <a16:colId xmlns:a16="http://schemas.microsoft.com/office/drawing/2014/main" val="20004"/>
                    </a:ext>
                  </a:extLst>
                </a:gridCol>
                <a:gridCol w="506776">
                  <a:extLst>
                    <a:ext uri="{9D8B030D-6E8A-4147-A177-3AD203B41FA5}">
                      <a16:colId xmlns:a16="http://schemas.microsoft.com/office/drawing/2014/main" val="20005"/>
                    </a:ext>
                  </a:extLst>
                </a:gridCol>
                <a:gridCol w="506776">
                  <a:extLst>
                    <a:ext uri="{9D8B030D-6E8A-4147-A177-3AD203B41FA5}">
                      <a16:colId xmlns:a16="http://schemas.microsoft.com/office/drawing/2014/main" val="20006"/>
                    </a:ext>
                  </a:extLst>
                </a:gridCol>
                <a:gridCol w="506776">
                  <a:extLst>
                    <a:ext uri="{9D8B030D-6E8A-4147-A177-3AD203B41FA5}">
                      <a16:colId xmlns:a16="http://schemas.microsoft.com/office/drawing/2014/main" val="20007"/>
                    </a:ext>
                  </a:extLst>
                </a:gridCol>
                <a:gridCol w="528810">
                  <a:extLst>
                    <a:ext uri="{9D8B030D-6E8A-4147-A177-3AD203B41FA5}">
                      <a16:colId xmlns:a16="http://schemas.microsoft.com/office/drawing/2014/main" val="20008"/>
                    </a:ext>
                  </a:extLst>
                </a:gridCol>
                <a:gridCol w="484742">
                  <a:extLst>
                    <a:ext uri="{9D8B030D-6E8A-4147-A177-3AD203B41FA5}">
                      <a16:colId xmlns:a16="http://schemas.microsoft.com/office/drawing/2014/main" val="20009"/>
                    </a:ext>
                  </a:extLst>
                </a:gridCol>
                <a:gridCol w="517793">
                  <a:extLst>
                    <a:ext uri="{9D8B030D-6E8A-4147-A177-3AD203B41FA5}">
                      <a16:colId xmlns:a16="http://schemas.microsoft.com/office/drawing/2014/main" val="20010"/>
                    </a:ext>
                  </a:extLst>
                </a:gridCol>
                <a:gridCol w="749146">
                  <a:extLst>
                    <a:ext uri="{9D8B030D-6E8A-4147-A177-3AD203B41FA5}">
                      <a16:colId xmlns:a16="http://schemas.microsoft.com/office/drawing/2014/main" val="20011"/>
                    </a:ext>
                  </a:extLst>
                </a:gridCol>
                <a:gridCol w="420881">
                  <a:extLst>
                    <a:ext uri="{9D8B030D-6E8A-4147-A177-3AD203B41FA5}">
                      <a16:colId xmlns:a16="http://schemas.microsoft.com/office/drawing/2014/main" val="20012"/>
                    </a:ext>
                  </a:extLst>
                </a:gridCol>
                <a:gridCol w="570642">
                  <a:extLst>
                    <a:ext uri="{9D8B030D-6E8A-4147-A177-3AD203B41FA5}">
                      <a16:colId xmlns:a16="http://schemas.microsoft.com/office/drawing/2014/main" val="20013"/>
                    </a:ext>
                  </a:extLst>
                </a:gridCol>
              </a:tblGrid>
              <a:tr h="342873">
                <a:tc rowSpan="2">
                  <a:txBody>
                    <a:bodyPr/>
                    <a:lstStyle/>
                    <a:p>
                      <a:pPr marL="0" marR="0" algn="l">
                        <a:lnSpc>
                          <a:spcPct val="115000"/>
                        </a:lnSpc>
                        <a:spcBef>
                          <a:spcPts val="0"/>
                        </a:spcBef>
                        <a:spcAft>
                          <a:spcPts val="0"/>
                        </a:spcAft>
                      </a:pPr>
                      <a:r>
                        <a:rPr lang="en-US" sz="1400" b="1" dirty="0">
                          <a:latin typeface="Times New Roman"/>
                          <a:ea typeface="Times New Roman"/>
                          <a:cs typeface="Mangal"/>
                        </a:rPr>
                        <a:t>Crops</a:t>
                      </a:r>
                      <a:endParaRPr lang="en-US" sz="1400" dirty="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10">
                  <a:txBody>
                    <a:bodyPr/>
                    <a:lstStyle/>
                    <a:p>
                      <a:pPr marL="0" marR="0" algn="ctr">
                        <a:lnSpc>
                          <a:spcPct val="115000"/>
                        </a:lnSpc>
                        <a:spcBef>
                          <a:spcPts val="0"/>
                        </a:spcBef>
                        <a:spcAft>
                          <a:spcPts val="0"/>
                        </a:spcAft>
                      </a:pPr>
                      <a:r>
                        <a:rPr lang="en-US" sz="1400" b="1" dirty="0" err="1">
                          <a:latin typeface="Times New Roman"/>
                          <a:ea typeface="Times New Roman"/>
                          <a:cs typeface="Mangal"/>
                        </a:rPr>
                        <a:t>WFprod</a:t>
                      </a:r>
                      <a:r>
                        <a:rPr lang="en-US" sz="1400" b="1" dirty="0">
                          <a:latin typeface="Times New Roman"/>
                          <a:ea typeface="Times New Roman"/>
                          <a:cs typeface="Mangal"/>
                        </a:rPr>
                        <a:t> (m</a:t>
                      </a:r>
                      <a:r>
                        <a:rPr lang="en-US" sz="1400" b="1" baseline="30000" dirty="0">
                          <a:latin typeface="Times New Roman"/>
                          <a:ea typeface="Times New Roman"/>
                          <a:cs typeface="Mangal"/>
                        </a:rPr>
                        <a:t>3</a:t>
                      </a:r>
                      <a:r>
                        <a:rPr lang="en-US" sz="1400" b="1" dirty="0">
                          <a:latin typeface="Times New Roman"/>
                          <a:ea typeface="Times New Roman"/>
                          <a:cs typeface="Mangal"/>
                        </a:rPr>
                        <a:t>/ton)</a:t>
                      </a:r>
                      <a:endParaRPr lang="en-US" sz="1400" dirty="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400" b="1" dirty="0">
                          <a:latin typeface="Times New Roman"/>
                          <a:ea typeface="Times New Roman"/>
                          <a:cs typeface="Mangal"/>
                        </a:rPr>
                        <a:t>Mean</a:t>
                      </a:r>
                    </a:p>
                    <a:p>
                      <a:pPr marL="0" marR="0" algn="ctr">
                        <a:lnSpc>
                          <a:spcPct val="115000"/>
                        </a:lnSpc>
                        <a:spcBef>
                          <a:spcPts val="0"/>
                        </a:spcBef>
                        <a:spcAft>
                          <a:spcPts val="0"/>
                        </a:spcAft>
                      </a:pPr>
                      <a:r>
                        <a:rPr lang="en-US" sz="1400" b="1" dirty="0" err="1">
                          <a:latin typeface="Times New Roman"/>
                          <a:ea typeface="Times New Roman"/>
                          <a:cs typeface="Mangal"/>
                        </a:rPr>
                        <a:t>WFprod</a:t>
                      </a:r>
                      <a:endParaRPr lang="en-US" sz="1400" dirty="0">
                        <a:latin typeface="Calibri"/>
                        <a:ea typeface="Times New Roman"/>
                        <a:cs typeface="Mangal"/>
                      </a:endParaRPr>
                    </a:p>
                    <a:p>
                      <a:pPr marL="0" marR="0" algn="ctr">
                        <a:lnSpc>
                          <a:spcPct val="115000"/>
                        </a:lnSpc>
                        <a:spcBef>
                          <a:spcPts val="0"/>
                        </a:spcBef>
                        <a:spcAft>
                          <a:spcPts val="0"/>
                        </a:spcAft>
                      </a:pPr>
                      <a:r>
                        <a:rPr lang="en-US" sz="1400" b="1" dirty="0">
                          <a:latin typeface="Times New Roman"/>
                          <a:ea typeface="Times New Roman"/>
                          <a:cs typeface="Mangal"/>
                        </a:rPr>
                        <a:t> (m</a:t>
                      </a:r>
                      <a:r>
                        <a:rPr lang="en-US" sz="1400" b="1" baseline="30000" dirty="0">
                          <a:latin typeface="Times New Roman"/>
                          <a:ea typeface="Times New Roman"/>
                          <a:cs typeface="Mangal"/>
                        </a:rPr>
                        <a:t>3</a:t>
                      </a:r>
                      <a:r>
                        <a:rPr lang="en-US" sz="1400" b="1" dirty="0">
                          <a:latin typeface="Times New Roman"/>
                          <a:ea typeface="Times New Roman"/>
                          <a:cs typeface="Mangal"/>
                        </a:rPr>
                        <a:t>/ton)</a:t>
                      </a:r>
                      <a:endParaRPr lang="en-US" sz="1400" dirty="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lnSpc>
                          <a:spcPct val="115000"/>
                        </a:lnSpc>
                        <a:spcBef>
                          <a:spcPts val="0"/>
                        </a:spcBef>
                        <a:spcAft>
                          <a:spcPts val="0"/>
                        </a:spcAft>
                      </a:pPr>
                      <a:r>
                        <a:rPr lang="en-US" sz="1400" b="1" dirty="0">
                          <a:latin typeface="Times New Roman"/>
                          <a:ea typeface="Times New Roman"/>
                          <a:cs typeface="Mangal"/>
                        </a:rPr>
                        <a:t>SD</a:t>
                      </a:r>
                      <a:endParaRPr lang="en-US" sz="1400" dirty="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marL="0" marR="0" algn="ctr">
                        <a:lnSpc>
                          <a:spcPct val="115000"/>
                        </a:lnSpc>
                        <a:spcBef>
                          <a:spcPts val="0"/>
                        </a:spcBef>
                        <a:spcAft>
                          <a:spcPts val="0"/>
                        </a:spcAft>
                      </a:pPr>
                      <a:r>
                        <a:rPr lang="en-US" sz="1400" b="1">
                          <a:latin typeface="Times New Roman"/>
                          <a:ea typeface="Times New Roman"/>
                          <a:cs typeface="Mangal"/>
                        </a:rPr>
                        <a:t>CV (%)</a:t>
                      </a:r>
                      <a:endParaRPr lang="en-US" sz="140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393019">
                <a:tc v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2005</a:t>
                      </a:r>
                      <a:endParaRPr lang="en-US" sz="1400" dirty="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latin typeface="Times New Roman"/>
                          <a:ea typeface="Times New Roman"/>
                          <a:cs typeface="Mangal"/>
                        </a:rPr>
                        <a:t>2006</a:t>
                      </a:r>
                      <a:endParaRPr lang="en-US" sz="140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2007</a:t>
                      </a:r>
                      <a:endParaRPr lang="en-US" sz="1400" dirty="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2008</a:t>
                      </a:r>
                      <a:endParaRPr lang="en-US" sz="1400" dirty="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latin typeface="Times New Roman"/>
                          <a:ea typeface="Times New Roman"/>
                          <a:cs typeface="Mangal"/>
                        </a:rPr>
                        <a:t>2009</a:t>
                      </a:r>
                      <a:endParaRPr lang="en-US" sz="140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latin typeface="Times New Roman"/>
                          <a:ea typeface="Times New Roman"/>
                          <a:cs typeface="Mangal"/>
                        </a:rPr>
                        <a:t>2010</a:t>
                      </a:r>
                      <a:endParaRPr lang="en-US" sz="140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2011</a:t>
                      </a:r>
                      <a:endParaRPr lang="en-US" sz="1400" dirty="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2012</a:t>
                      </a:r>
                      <a:endParaRPr lang="en-US" sz="1400" dirty="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latin typeface="Times New Roman"/>
                          <a:ea typeface="Times New Roman"/>
                          <a:cs typeface="Mangal"/>
                        </a:rPr>
                        <a:t>2013</a:t>
                      </a:r>
                      <a:endParaRPr lang="en-US" sz="140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latin typeface="Times New Roman"/>
                          <a:ea typeface="Times New Roman"/>
                          <a:cs typeface="Mangal"/>
                        </a:rPr>
                        <a:t>2014</a:t>
                      </a:r>
                      <a:endParaRPr lang="en-US" sz="1400">
                        <a:latin typeface="Calibri"/>
                        <a:ea typeface="Times New Roman"/>
                        <a:cs typeface="Mangal"/>
                      </a:endParaRPr>
                    </a:p>
                  </a:txBody>
                  <a:tcPr marL="37272" marR="372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79925">
                <a:tc>
                  <a:txBody>
                    <a:bodyPr/>
                    <a:lstStyle/>
                    <a:p>
                      <a:pPr marL="0" marR="0" algn="l">
                        <a:lnSpc>
                          <a:spcPct val="115000"/>
                        </a:lnSpc>
                        <a:spcBef>
                          <a:spcPts val="0"/>
                        </a:spcBef>
                        <a:spcAft>
                          <a:spcPts val="0"/>
                        </a:spcAft>
                      </a:pPr>
                      <a:r>
                        <a:rPr lang="en-US" sz="1400" dirty="0">
                          <a:latin typeface="Times New Roman"/>
                          <a:ea typeface="Times New Roman"/>
                          <a:cs typeface="Mangal"/>
                        </a:rPr>
                        <a:t>Barley</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1627</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1613</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1486</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1469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2000</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1640</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1549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1405</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1483</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1424</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1569</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173</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11</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9925">
                <a:tc>
                  <a:txBody>
                    <a:bodyPr/>
                    <a:lstStyle/>
                    <a:p>
                      <a:pPr marL="0" marR="0" algn="l">
                        <a:lnSpc>
                          <a:spcPct val="115000"/>
                        </a:lnSpc>
                        <a:spcBef>
                          <a:spcPts val="0"/>
                        </a:spcBef>
                        <a:spcAft>
                          <a:spcPts val="0"/>
                        </a:spcAft>
                      </a:pPr>
                      <a:r>
                        <a:rPr lang="en-US" sz="1400" dirty="0">
                          <a:latin typeface="Times New Roman"/>
                          <a:ea typeface="Times New Roman"/>
                          <a:cs typeface="Mangal"/>
                        </a:rPr>
                        <a:t>Maize</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1974</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1751</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1698</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1662</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2022</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1778</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1517</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1691</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1598</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1704</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1739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156</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9925">
                <a:tc>
                  <a:txBody>
                    <a:bodyPr/>
                    <a:lstStyle/>
                    <a:p>
                      <a:pPr marL="0" marR="0" algn="l">
                        <a:lnSpc>
                          <a:spcPct val="115000"/>
                        </a:lnSpc>
                        <a:spcBef>
                          <a:spcPts val="0"/>
                        </a:spcBef>
                        <a:spcAft>
                          <a:spcPts val="0"/>
                        </a:spcAft>
                      </a:pPr>
                      <a:r>
                        <a:rPr lang="en-US" sz="1400" dirty="0">
                          <a:latin typeface="Times New Roman"/>
                          <a:ea typeface="Times New Roman"/>
                          <a:cs typeface="Mangal"/>
                        </a:rPr>
                        <a:t>Millet</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1802</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1847</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1743</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1677</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1819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1825</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1666</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1752</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1674</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1640</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1744</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76</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i="0" dirty="0">
                          <a:latin typeface="Times New Roman"/>
                          <a:ea typeface="Times New Roman"/>
                          <a:cs typeface="Mangal"/>
                        </a:rPr>
                        <a:t>4</a:t>
                      </a:r>
                      <a:endParaRPr lang="en-US" sz="1400" b="1" i="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3323">
                <a:tc>
                  <a:txBody>
                    <a:bodyPr/>
                    <a:lstStyle/>
                    <a:p>
                      <a:pPr marL="0" marR="0" algn="l">
                        <a:lnSpc>
                          <a:spcPct val="115000"/>
                        </a:lnSpc>
                        <a:spcBef>
                          <a:spcPts val="0"/>
                        </a:spcBef>
                        <a:spcAft>
                          <a:spcPts val="0"/>
                        </a:spcAft>
                      </a:pPr>
                      <a:r>
                        <a:rPr lang="en-US" sz="1400" dirty="0">
                          <a:latin typeface="Times New Roman"/>
                          <a:ea typeface="Times New Roman"/>
                          <a:cs typeface="Mangal"/>
                        </a:rPr>
                        <a:t>Potato</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204</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214</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203</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189</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240</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202</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196</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205</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209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207</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207</a:t>
                      </a:r>
                      <a:endParaRPr lang="en-US" sz="1400" b="1"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13</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7</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9925">
                <a:tc>
                  <a:txBody>
                    <a:bodyPr/>
                    <a:lstStyle/>
                    <a:p>
                      <a:pPr marL="0" marR="0" algn="l">
                        <a:lnSpc>
                          <a:spcPct val="115000"/>
                        </a:lnSpc>
                        <a:spcBef>
                          <a:spcPts val="0"/>
                        </a:spcBef>
                        <a:spcAft>
                          <a:spcPts val="0"/>
                        </a:spcAft>
                      </a:pPr>
                      <a:r>
                        <a:rPr lang="en-US" sz="1400" dirty="0">
                          <a:latin typeface="Times New Roman"/>
                          <a:ea typeface="Times New Roman"/>
                          <a:cs typeface="Mangal"/>
                        </a:rPr>
                        <a:t>Rice</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a:latin typeface="Times New Roman"/>
                          <a:ea typeface="Times New Roman"/>
                          <a:cs typeface="Mangal"/>
                        </a:rPr>
                        <a:t>1922</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2119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1889</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1871</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2111</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1929</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1768</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1753</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1635</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1719</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1872</a:t>
                      </a:r>
                      <a:endParaRPr lang="en-US" sz="1400" b="1"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159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3323">
                <a:tc>
                  <a:txBody>
                    <a:bodyPr/>
                    <a:lstStyle/>
                    <a:p>
                      <a:pPr marL="0" marR="0" algn="l">
                        <a:lnSpc>
                          <a:spcPct val="115000"/>
                        </a:lnSpc>
                        <a:spcBef>
                          <a:spcPts val="0"/>
                        </a:spcBef>
                        <a:spcAft>
                          <a:spcPts val="0"/>
                        </a:spcAft>
                      </a:pPr>
                      <a:r>
                        <a:rPr lang="en-US" sz="1400" dirty="0">
                          <a:latin typeface="Times New Roman"/>
                          <a:ea typeface="Times New Roman"/>
                          <a:cs typeface="Mangal"/>
                        </a:rPr>
                        <a:t>Sugarcane</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718</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812</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642</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631</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733</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782</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346</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351</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372</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409</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580</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190</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33</a:t>
                      </a:r>
                      <a:endParaRPr lang="en-US" sz="1400" b="1"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9925">
                <a:tc>
                  <a:txBody>
                    <a:bodyPr/>
                    <a:lstStyle/>
                    <a:p>
                      <a:pPr marL="0" marR="0" algn="l">
                        <a:lnSpc>
                          <a:spcPct val="115000"/>
                        </a:lnSpc>
                        <a:spcBef>
                          <a:spcPts val="0"/>
                        </a:spcBef>
                        <a:spcAft>
                          <a:spcPts val="0"/>
                        </a:spcAft>
                      </a:pPr>
                      <a:r>
                        <a:rPr lang="en-US" sz="1400" dirty="0">
                          <a:latin typeface="Times New Roman"/>
                          <a:ea typeface="Times New Roman"/>
                          <a:cs typeface="Mangal"/>
                        </a:rPr>
                        <a:t>Wheat</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a:latin typeface="Times New Roman"/>
                          <a:ea typeface="Times New Roman"/>
                          <a:cs typeface="Mangal"/>
                        </a:rPr>
                        <a:t>899</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1027</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879</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1118</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1524</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948</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1038</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Times New Roman"/>
                          <a:ea typeface="Times New Roman"/>
                          <a:cs typeface="Mangal"/>
                        </a:rPr>
                        <a:t>912</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972</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945</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1026</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190</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a:ea typeface="Times New Roman"/>
                          <a:cs typeface="Mangal"/>
                        </a:rPr>
                        <a:t>18</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9614">
                <a:tc>
                  <a:txBody>
                    <a:bodyPr/>
                    <a:lstStyle/>
                    <a:p>
                      <a:pPr marL="0" marR="0" algn="l">
                        <a:lnSpc>
                          <a:spcPct val="115000"/>
                        </a:lnSpc>
                        <a:spcBef>
                          <a:spcPts val="0"/>
                        </a:spcBef>
                        <a:spcAft>
                          <a:spcPts val="0"/>
                        </a:spcAft>
                      </a:pPr>
                      <a:r>
                        <a:rPr lang="en-US" sz="1400" b="1" dirty="0">
                          <a:latin typeface="Times New Roman"/>
                          <a:ea typeface="Times New Roman"/>
                          <a:cs typeface="Mangal"/>
                        </a:rPr>
                        <a:t>Avg.  </a:t>
                      </a:r>
                      <a:r>
                        <a:rPr lang="en-US" sz="1400" b="1" dirty="0" err="1">
                          <a:latin typeface="Times New Roman"/>
                          <a:ea typeface="Times New Roman"/>
                          <a:cs typeface="Mangal"/>
                        </a:rPr>
                        <a:t>WFprod</a:t>
                      </a:r>
                      <a:r>
                        <a:rPr lang="en-US" sz="1400" b="1" dirty="0">
                          <a:latin typeface="Times New Roman"/>
                          <a:ea typeface="Times New Roman"/>
                          <a:cs typeface="Mangal"/>
                        </a:rPr>
                        <a:t> all crops in KRB (</a:t>
                      </a:r>
                      <a:r>
                        <a:rPr lang="en-US" sz="1400" b="1" dirty="0" err="1">
                          <a:latin typeface="Times New Roman"/>
                          <a:ea typeface="Times New Roman"/>
                          <a:cs typeface="Mangal"/>
                        </a:rPr>
                        <a:t>WFc_prod</a:t>
                      </a:r>
                      <a:r>
                        <a:rPr lang="en-US" sz="1400" dirty="0">
                          <a:latin typeface="Calibri"/>
                          <a:ea typeface="Times New Roman"/>
                          <a:cs typeface="Mangal"/>
                        </a:rPr>
                        <a:t> </a:t>
                      </a:r>
                      <a:r>
                        <a:rPr lang="en-US" sz="1400" b="1" dirty="0">
                          <a:latin typeface="Times New Roman"/>
                          <a:ea typeface="Times New Roman"/>
                          <a:cs typeface="Mangal"/>
                        </a:rPr>
                        <a:t>)</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400" b="1">
                          <a:latin typeface="Times New Roman"/>
                          <a:ea typeface="Times New Roman"/>
                          <a:cs typeface="Mangal"/>
                        </a:rPr>
                        <a:t>1307</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Times New Roman"/>
                          <a:cs typeface="Mangal"/>
                        </a:rPr>
                        <a:t>1340</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Times New Roman"/>
                          <a:cs typeface="Mangal"/>
                        </a:rPr>
                        <a:t>1220</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Times New Roman"/>
                          <a:cs typeface="Mangal"/>
                        </a:rPr>
                        <a:t>1231</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Times New Roman"/>
                          <a:cs typeface="Mangal"/>
                        </a:rPr>
                        <a:t>1493</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1301</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a:ea typeface="Times New Roman"/>
                          <a:cs typeface="Mangal"/>
                        </a:rPr>
                        <a:t>1154</a:t>
                      </a:r>
                      <a:endParaRPr lang="en-US" sz="140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1153</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1135</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1149</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1248</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114</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Mangal"/>
                        </a:rPr>
                        <a:t>9</a:t>
                      </a:r>
                      <a:endParaRPr lang="en-US" sz="1400" dirty="0">
                        <a:latin typeface="Calibri"/>
                        <a:ea typeface="Times New Roman"/>
                        <a:cs typeface="Mangal"/>
                      </a:endParaRPr>
                    </a:p>
                  </a:txBody>
                  <a:tcPr marL="37272" marR="3727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18447" name="Picture 15"/>
          <p:cNvPicPr>
            <a:picLocks noChangeAspect="1" noChangeArrowheads="1"/>
          </p:cNvPicPr>
          <p:nvPr/>
        </p:nvPicPr>
        <p:blipFill>
          <a:blip r:embed="rId2"/>
          <a:srcRect/>
          <a:stretch>
            <a:fillRect/>
          </a:stretch>
        </p:blipFill>
        <p:spPr bwMode="auto">
          <a:xfrm>
            <a:off x="285061" y="3718537"/>
            <a:ext cx="8481060" cy="2726055"/>
          </a:xfrm>
          <a:prstGeom prst="rect">
            <a:avLst/>
          </a:prstGeom>
          <a:noFill/>
          <a:ln w="9525">
            <a:noFill/>
            <a:miter lim="800000"/>
            <a:headEnd/>
            <a:tailEnd/>
          </a:ln>
          <a:effectLst/>
        </p:spPr>
      </p:pic>
      <p:sp>
        <p:nvSpPr>
          <p:cNvPr id="31" name="Rectangle 30"/>
          <p:cNvSpPr/>
          <p:nvPr/>
        </p:nvSpPr>
        <p:spPr>
          <a:xfrm>
            <a:off x="187288" y="143218"/>
            <a:ext cx="8604172" cy="369332"/>
          </a:xfrm>
          <a:prstGeom prst="rect">
            <a:avLst/>
          </a:prstGeom>
        </p:spPr>
        <p:txBody>
          <a:bodyPr wrap="square">
            <a:spAutoFit/>
          </a:bodyPr>
          <a:lstStyle/>
          <a:p>
            <a:r>
              <a:rPr lang="en-US" b="1" dirty="0">
                <a:latin typeface="Times New Roman" pitchFamily="18" charset="0"/>
                <a:cs typeface="Times New Roman" pitchFamily="18" charset="0"/>
              </a:rPr>
              <a:t> Water footprint of crop production during 2005-2014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087" y="0"/>
            <a:ext cx="7875810" cy="1231106"/>
          </a:xfrm>
          <a:prstGeom prst="rect">
            <a:avLst/>
          </a:prstGeom>
          <a:noFill/>
        </p:spPr>
        <p:txBody>
          <a:bodyPr wrap="square" rtlCol="0">
            <a:spAutoFit/>
          </a:bodyPr>
          <a:lstStyle/>
          <a:p>
            <a:r>
              <a:rPr lang="en-US" sz="2800" b="1" dirty="0"/>
              <a:t>Spatiotemporal variation of water footprint of crop production in KRB</a:t>
            </a:r>
            <a:endParaRPr lang="en-US" sz="2800" dirty="0"/>
          </a:p>
          <a:p>
            <a:endParaRPr lang="en-US" dirty="0"/>
          </a:p>
        </p:txBody>
      </p:sp>
      <p:sp>
        <p:nvSpPr>
          <p:cNvPr id="5" name="TextBox 4"/>
          <p:cNvSpPr txBox="1"/>
          <p:nvPr/>
        </p:nvSpPr>
        <p:spPr>
          <a:xfrm>
            <a:off x="220338" y="5047243"/>
            <a:ext cx="8681292" cy="1415772"/>
          </a:xfrm>
          <a:prstGeom prst="rect">
            <a:avLst/>
          </a:prstGeom>
          <a:noFill/>
        </p:spPr>
        <p:txBody>
          <a:bodyPr wrap="square" rtlCol="0">
            <a:spAutoFit/>
          </a:bodyPr>
          <a:lstStyle/>
          <a:p>
            <a:pPr algn="just">
              <a:spcAft>
                <a:spcPts val="1200"/>
              </a:spcAft>
              <a:buFont typeface="Wingdings" pitchFamily="2" charset="2"/>
              <a:buChar char="Ø"/>
            </a:pPr>
            <a:r>
              <a:rPr lang="en-US" dirty="0">
                <a:latin typeface="Times New Roman" pitchFamily="18" charset="0"/>
                <a:cs typeface="Times New Roman" pitchFamily="18" charset="0"/>
              </a:rPr>
              <a:t>Avg. annual </a:t>
            </a:r>
            <a:r>
              <a:rPr lang="en-US" dirty="0" err="1">
                <a:latin typeface="Times New Roman" pitchFamily="18" charset="0"/>
                <a:cs typeface="Times New Roman" pitchFamily="18" charset="0"/>
              </a:rPr>
              <a:t>WFc</a:t>
            </a:r>
            <a:r>
              <a:rPr lang="en-US" dirty="0">
                <a:latin typeface="Times New Roman" pitchFamily="18" charset="0"/>
                <a:cs typeface="Times New Roman" pitchFamily="18" charset="0"/>
              </a:rPr>
              <a:t> production is higher for </a:t>
            </a:r>
            <a:r>
              <a:rPr lang="en-US" dirty="0" err="1">
                <a:latin typeface="Times New Roman" pitchFamily="18" charset="0"/>
                <a:cs typeface="Times New Roman" pitchFamily="18" charset="0"/>
              </a:rPr>
              <a:t>Ramechhap</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Shankhuwasabha</a:t>
            </a:r>
            <a:r>
              <a:rPr lang="en-US" dirty="0">
                <a:latin typeface="Times New Roman" pitchFamily="18" charset="0"/>
                <a:cs typeface="Times New Roman" pitchFamily="18" charset="0"/>
              </a:rPr>
              <a:t> districts whereas it is lower for </a:t>
            </a:r>
            <a:r>
              <a:rPr lang="en-US" dirty="0" err="1">
                <a:latin typeface="Times New Roman" pitchFamily="18" charset="0"/>
                <a:cs typeface="Times New Roman" pitchFamily="18" charset="0"/>
              </a:rPr>
              <a:t>Sunsari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Dhankuta</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Khotang</a:t>
            </a:r>
            <a:r>
              <a:rPr lang="en-US" dirty="0">
                <a:latin typeface="Times New Roman" pitchFamily="18" charset="0"/>
                <a:cs typeface="Times New Roman" pitchFamily="18" charset="0"/>
              </a:rPr>
              <a:t> districts.</a:t>
            </a:r>
          </a:p>
          <a:p>
            <a:pPr algn="just">
              <a:spcAft>
                <a:spcPts val="1200"/>
              </a:spcAft>
              <a:buFont typeface="Wingdings" pitchFamily="2" charset="2"/>
              <a:buChar char="Ø"/>
            </a:pPr>
            <a:r>
              <a:rPr lang="en-US" dirty="0">
                <a:latin typeface="Times New Roman" pitchFamily="18" charset="0"/>
                <a:cs typeface="Times New Roman" pitchFamily="18" charset="0"/>
              </a:rPr>
              <a:t> CV of </a:t>
            </a:r>
            <a:r>
              <a:rPr lang="en-US" dirty="0" err="1">
                <a:latin typeface="Times New Roman" pitchFamily="18" charset="0"/>
                <a:cs typeface="Times New Roman" pitchFamily="18" charset="0"/>
              </a:rPr>
              <a:t>WFc</a:t>
            </a:r>
            <a:r>
              <a:rPr lang="en-US" dirty="0">
                <a:latin typeface="Times New Roman" pitchFamily="18" charset="0"/>
                <a:cs typeface="Times New Roman" pitchFamily="18" charset="0"/>
              </a:rPr>
              <a:t> production is also lower for </a:t>
            </a:r>
            <a:r>
              <a:rPr lang="en-US" dirty="0" err="1">
                <a:latin typeface="Times New Roman" pitchFamily="18" charset="0"/>
                <a:cs typeface="Times New Roman" pitchFamily="18" charset="0"/>
              </a:rPr>
              <a:t>khotang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okhaldhunga</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sunsari</a:t>
            </a:r>
            <a:r>
              <a:rPr lang="en-US" dirty="0">
                <a:latin typeface="Times New Roman" pitchFamily="18" charset="0"/>
                <a:cs typeface="Times New Roman" pitchFamily="18" charset="0"/>
              </a:rPr>
              <a:t> districts. </a:t>
            </a:r>
            <a:r>
              <a:rPr lang="en-US" dirty="0" err="1">
                <a:latin typeface="Times New Roman" pitchFamily="18" charset="0"/>
                <a:cs typeface="Times New Roman" pitchFamily="18" charset="0"/>
              </a:rPr>
              <a:t>Sindhuli</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ramechhap</a:t>
            </a:r>
            <a:r>
              <a:rPr lang="en-US" dirty="0">
                <a:latin typeface="Times New Roman" pitchFamily="18" charset="0"/>
                <a:cs typeface="Times New Roman" pitchFamily="18" charset="0"/>
              </a:rPr>
              <a:t> districts have higher CV of </a:t>
            </a:r>
            <a:r>
              <a:rPr lang="en-US" dirty="0" err="1">
                <a:latin typeface="Times New Roman" pitchFamily="18" charset="0"/>
                <a:cs typeface="Times New Roman" pitchFamily="18" charset="0"/>
              </a:rPr>
              <a:t>WFc</a:t>
            </a:r>
            <a:r>
              <a:rPr lang="en-US" sz="2200" dirty="0">
                <a:latin typeface="Times New Roman" pitchFamily="18" charset="0"/>
                <a:cs typeface="Times New Roman" pitchFamily="18" charset="0"/>
              </a:rPr>
              <a:t>.</a:t>
            </a:r>
          </a:p>
        </p:txBody>
      </p:sp>
      <p:graphicFrame>
        <p:nvGraphicFramePr>
          <p:cNvPr id="6" name="Chart 5"/>
          <p:cNvGraphicFramePr/>
          <p:nvPr/>
        </p:nvGraphicFramePr>
        <p:xfrm>
          <a:off x="195943" y="1188720"/>
          <a:ext cx="8569234" cy="37490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r>
              <a:rPr lang="en-US" sz="2800" b="1" dirty="0">
                <a:latin typeface="Times New Roman" pitchFamily="18" charset="0"/>
                <a:cs typeface="Times New Roman" pitchFamily="18" charset="0"/>
              </a:rPr>
              <a:t>Inter-annual variability of WF of crops production</a:t>
            </a:r>
          </a:p>
          <a:p>
            <a:r>
              <a:rPr lang="en-US" sz="2800" b="1" dirty="0">
                <a:latin typeface="Times New Roman" pitchFamily="18" charset="0"/>
                <a:cs typeface="Times New Roman" pitchFamily="18" charset="0"/>
              </a:rPr>
              <a:t> in KRB: </a:t>
            </a:r>
            <a:endParaRPr lang="en-US" sz="2800" dirty="0">
              <a:latin typeface="Times New Roman" pitchFamily="18" charset="0"/>
              <a:cs typeface="Times New Roman" pitchFamily="18" charset="0"/>
            </a:endParaRPr>
          </a:p>
        </p:txBody>
      </p:sp>
      <p:pic>
        <p:nvPicPr>
          <p:cNvPr id="35841" name="Chart 199"/>
          <p:cNvPicPr>
            <a:picLocks noChangeArrowheads="1"/>
          </p:cNvPicPr>
          <p:nvPr/>
        </p:nvPicPr>
        <p:blipFill>
          <a:blip r:embed="rId2"/>
          <a:srcRect/>
          <a:stretch>
            <a:fillRect/>
          </a:stretch>
        </p:blipFill>
        <p:spPr bwMode="auto">
          <a:xfrm>
            <a:off x="0" y="3969770"/>
            <a:ext cx="7132939" cy="2888230"/>
          </a:xfrm>
          <a:prstGeom prst="rect">
            <a:avLst/>
          </a:prstGeom>
          <a:noFill/>
          <a:ln w="9525">
            <a:noFill/>
            <a:miter lim="800000"/>
            <a:headEnd/>
            <a:tailEnd/>
          </a:ln>
        </p:spPr>
      </p:pic>
      <p:pic>
        <p:nvPicPr>
          <p:cNvPr id="35843" name="Chart 200"/>
          <p:cNvPicPr>
            <a:picLocks noChangeArrowheads="1"/>
          </p:cNvPicPr>
          <p:nvPr/>
        </p:nvPicPr>
        <p:blipFill>
          <a:blip r:embed="rId3"/>
          <a:srcRect/>
          <a:stretch>
            <a:fillRect/>
          </a:stretch>
        </p:blipFill>
        <p:spPr bwMode="auto">
          <a:xfrm>
            <a:off x="0" y="966651"/>
            <a:ext cx="7102455" cy="2880610"/>
          </a:xfrm>
          <a:prstGeom prst="rect">
            <a:avLst/>
          </a:prstGeom>
          <a:noFill/>
          <a:ln w="9525">
            <a:noFill/>
            <a:miter lim="800000"/>
            <a:headEnd/>
            <a:tailEnd/>
          </a:ln>
        </p:spPr>
      </p:pic>
      <p:graphicFrame>
        <p:nvGraphicFramePr>
          <p:cNvPr id="7" name="Diagram 6"/>
          <p:cNvGraphicFramePr/>
          <p:nvPr/>
        </p:nvGraphicFramePr>
        <p:xfrm>
          <a:off x="7251040" y="952436"/>
          <a:ext cx="1570232" cy="2862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nvGraphicFramePr>
        <p:xfrm>
          <a:off x="7289075" y="4004493"/>
          <a:ext cx="1672045" cy="23083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197"/>
          <p:cNvPicPr>
            <a:picLocks noChangeArrowheads="1"/>
          </p:cNvPicPr>
          <p:nvPr/>
        </p:nvPicPr>
        <p:blipFill>
          <a:blip r:embed="rId2"/>
          <a:srcRect/>
          <a:stretch>
            <a:fillRect/>
          </a:stretch>
        </p:blipFill>
        <p:spPr bwMode="auto">
          <a:xfrm>
            <a:off x="718458" y="1031966"/>
            <a:ext cx="7117698" cy="2748887"/>
          </a:xfrm>
          <a:prstGeom prst="rect">
            <a:avLst/>
          </a:prstGeom>
          <a:noFill/>
          <a:ln w="9525">
            <a:noFill/>
            <a:miter lim="800000"/>
            <a:headEnd/>
            <a:tailEnd/>
          </a:ln>
        </p:spPr>
      </p:pic>
      <p:pic>
        <p:nvPicPr>
          <p:cNvPr id="54274" name="Chart 196"/>
          <p:cNvPicPr>
            <a:picLocks noChangeArrowheads="1"/>
          </p:cNvPicPr>
          <p:nvPr/>
        </p:nvPicPr>
        <p:blipFill>
          <a:blip r:embed="rId3"/>
          <a:srcRect/>
          <a:stretch>
            <a:fillRect/>
          </a:stretch>
        </p:blipFill>
        <p:spPr bwMode="auto">
          <a:xfrm>
            <a:off x="744582" y="3896822"/>
            <a:ext cx="7117698" cy="265961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Chart 61"/>
          <p:cNvPicPr>
            <a:picLocks noChangeArrowheads="1"/>
          </p:cNvPicPr>
          <p:nvPr/>
        </p:nvPicPr>
        <p:blipFill>
          <a:blip r:embed="rId2"/>
          <a:srcRect/>
          <a:stretch>
            <a:fillRect/>
          </a:stretch>
        </p:blipFill>
        <p:spPr bwMode="auto">
          <a:xfrm>
            <a:off x="940526" y="992777"/>
            <a:ext cx="7041490" cy="2704012"/>
          </a:xfrm>
          <a:prstGeom prst="rect">
            <a:avLst/>
          </a:prstGeom>
          <a:noFill/>
          <a:ln w="9525">
            <a:noFill/>
            <a:miter lim="800000"/>
            <a:headEnd/>
            <a:tailEnd/>
          </a:ln>
        </p:spPr>
      </p:pic>
      <p:pic>
        <p:nvPicPr>
          <p:cNvPr id="5122" name="Chart 60"/>
          <p:cNvPicPr>
            <a:picLocks noChangeArrowheads="1"/>
          </p:cNvPicPr>
          <p:nvPr/>
        </p:nvPicPr>
        <p:blipFill>
          <a:blip r:embed="rId3"/>
          <a:srcRect/>
          <a:stretch>
            <a:fillRect/>
          </a:stretch>
        </p:blipFill>
        <p:spPr bwMode="auto">
          <a:xfrm>
            <a:off x="953587" y="3840479"/>
            <a:ext cx="7050795" cy="277170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hart 193"/>
          <p:cNvPicPr>
            <a:picLocks noChangeArrowheads="1"/>
          </p:cNvPicPr>
          <p:nvPr/>
        </p:nvPicPr>
        <p:blipFill>
          <a:blip r:embed="rId2"/>
          <a:srcRect/>
          <a:stretch>
            <a:fillRect/>
          </a:stretch>
        </p:blipFill>
        <p:spPr bwMode="auto">
          <a:xfrm>
            <a:off x="1084218" y="1031965"/>
            <a:ext cx="7132939" cy="2659610"/>
          </a:xfrm>
          <a:prstGeom prst="rect">
            <a:avLst/>
          </a:prstGeom>
          <a:noFill/>
          <a:ln w="9525">
            <a:noFill/>
            <a:miter lim="800000"/>
            <a:headEnd/>
            <a:tailEnd/>
          </a:ln>
        </p:spPr>
      </p:pic>
      <p:pic>
        <p:nvPicPr>
          <p:cNvPr id="53251" name="Chart 192"/>
          <p:cNvPicPr>
            <a:picLocks noChangeArrowheads="1"/>
          </p:cNvPicPr>
          <p:nvPr/>
        </p:nvPicPr>
        <p:blipFill>
          <a:blip r:embed="rId3"/>
          <a:srcRect/>
          <a:stretch>
            <a:fillRect/>
          </a:stretch>
        </p:blipFill>
        <p:spPr bwMode="auto">
          <a:xfrm>
            <a:off x="1018903" y="3859839"/>
            <a:ext cx="7171041" cy="264436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6809" y="220462"/>
            <a:ext cx="2818400" cy="584775"/>
          </a:xfrm>
          <a:prstGeom prst="rect">
            <a:avLst/>
          </a:prstGeom>
          <a:noFill/>
        </p:spPr>
        <p:txBody>
          <a:bodyPr wrap="none" rtlCol="0">
            <a:spAutoFit/>
          </a:bodyPr>
          <a:lstStyle/>
          <a:p>
            <a:r>
              <a:rPr lang="en-US" sz="3200" b="1" dirty="0">
                <a:solidFill>
                  <a:srgbClr val="FF0000"/>
                </a:solidFill>
                <a:latin typeface="Times New Roman" pitchFamily="18" charset="0"/>
                <a:cs typeface="Times New Roman" pitchFamily="18" charset="0"/>
              </a:rPr>
              <a:t>Conclusions…</a:t>
            </a:r>
            <a:r>
              <a:rPr lang="en-US" sz="3200" b="1" dirty="0">
                <a:latin typeface="Times New Roman" pitchFamily="18" charset="0"/>
                <a:cs typeface="Times New Roman" pitchFamily="18" charset="0"/>
              </a:rPr>
              <a:t> </a:t>
            </a:r>
          </a:p>
        </p:txBody>
      </p:sp>
      <p:sp>
        <p:nvSpPr>
          <p:cNvPr id="4" name="Rectangle 3"/>
          <p:cNvSpPr/>
          <p:nvPr/>
        </p:nvSpPr>
        <p:spPr>
          <a:xfrm>
            <a:off x="313509" y="1005227"/>
            <a:ext cx="8830491" cy="5047536"/>
          </a:xfrm>
          <a:prstGeom prst="rect">
            <a:avLst/>
          </a:prstGeom>
        </p:spPr>
        <p:txBody>
          <a:bodyPr wrap="square">
            <a:spAutoFit/>
          </a:bodyPr>
          <a:lstStyle/>
          <a:p>
            <a:pPr algn="just">
              <a:spcAft>
                <a:spcPts val="1200"/>
              </a:spcAft>
              <a:buFont typeface="Wingdings" pitchFamily="2" charset="2"/>
              <a:buChar char="Ø"/>
            </a:pPr>
            <a:r>
              <a:rPr lang="en-US" sz="2400" dirty="0">
                <a:latin typeface="Times New Roman" pitchFamily="18" charset="0"/>
                <a:cs typeface="Times New Roman" pitchFamily="18" charset="0"/>
              </a:rPr>
              <a:t>About 76% of the total rainfall within the KRB occurs during monsoon (June-September) during which average rainfall in the KRB varies from 1425mm (in 2009) to 2044mm (in 1989). </a:t>
            </a:r>
          </a:p>
          <a:p>
            <a:pPr lvl="0" algn="just" eaLnBrk="1" hangingPunct="1">
              <a:spcAft>
                <a:spcPts val="1200"/>
              </a:spcAft>
              <a:buFont typeface="Wingdings" pitchFamily="2" charset="2"/>
              <a:buChar char="Ø"/>
            </a:pPr>
            <a:r>
              <a:rPr lang="en-US" sz="2200" dirty="0">
                <a:solidFill>
                  <a:prstClr val="black"/>
                </a:solidFill>
                <a:latin typeface="Times New Roman" pitchFamily="18" charset="0"/>
                <a:ea typeface="Times New Roman" pitchFamily="18" charset="0"/>
                <a:cs typeface="Times New Roman" pitchFamily="18" charset="0"/>
              </a:rPr>
              <a:t>The average annual water footprint of crop production in KRB is 1248m</a:t>
            </a:r>
            <a:r>
              <a:rPr lang="en-US" sz="2200" baseline="30000" dirty="0">
                <a:solidFill>
                  <a:prstClr val="black"/>
                </a:solidFill>
                <a:latin typeface="Times New Roman" pitchFamily="18" charset="0"/>
                <a:ea typeface="Times New Roman" pitchFamily="18" charset="0"/>
                <a:cs typeface="Times New Roman" pitchFamily="18" charset="0"/>
              </a:rPr>
              <a:t>3</a:t>
            </a:r>
            <a:r>
              <a:rPr lang="en-US" sz="2200" dirty="0">
                <a:solidFill>
                  <a:prstClr val="black"/>
                </a:solidFill>
                <a:latin typeface="Times New Roman" pitchFamily="18" charset="0"/>
                <a:ea typeface="Times New Roman" pitchFamily="18" charset="0"/>
                <a:cs typeface="Times New Roman" pitchFamily="18" charset="0"/>
              </a:rPr>
              <a:t>/ton with the variation of 9% during the period 2005-2014 and associates average blue water proportion of 0.76% indicating mostly rainfed agriculture. </a:t>
            </a:r>
          </a:p>
          <a:p>
            <a:pPr lvl="0" algn="just" eaLnBrk="1" hangingPunct="1">
              <a:spcAft>
                <a:spcPts val="1200"/>
              </a:spcAft>
              <a:buFont typeface="Wingdings" pitchFamily="2" charset="2"/>
              <a:buChar char="Ø"/>
            </a:pPr>
            <a:r>
              <a:rPr lang="en-US" sz="2200" dirty="0">
                <a:solidFill>
                  <a:prstClr val="black"/>
                </a:solidFill>
                <a:latin typeface="Times New Roman" pitchFamily="18" charset="0"/>
                <a:ea typeface="Times New Roman" pitchFamily="18" charset="0"/>
                <a:cs typeface="Times New Roman" pitchFamily="18" charset="0"/>
              </a:rPr>
              <a:t>In the basin, rice has highest average annual water footprint (1872m</a:t>
            </a:r>
            <a:r>
              <a:rPr lang="en-US" sz="2200" baseline="30000" dirty="0">
                <a:solidFill>
                  <a:prstClr val="black"/>
                </a:solidFill>
                <a:latin typeface="Times New Roman" pitchFamily="18" charset="0"/>
                <a:ea typeface="Times New Roman" pitchFamily="18" charset="0"/>
                <a:cs typeface="Times New Roman" pitchFamily="18" charset="0"/>
              </a:rPr>
              <a:t>3</a:t>
            </a:r>
            <a:r>
              <a:rPr lang="en-US" sz="2200" dirty="0">
                <a:solidFill>
                  <a:prstClr val="black"/>
                </a:solidFill>
                <a:latin typeface="Times New Roman" pitchFamily="18" charset="0"/>
                <a:ea typeface="Times New Roman" pitchFamily="18" charset="0"/>
                <a:cs typeface="Times New Roman" pitchFamily="18" charset="0"/>
              </a:rPr>
              <a:t>/ton) followed by millet (1744m3/ton), maize (1739m3/ton), barley (1569m3/ton), Sugarcane (580 m</a:t>
            </a:r>
            <a:r>
              <a:rPr lang="en-US" sz="2200" baseline="30000" dirty="0">
                <a:solidFill>
                  <a:prstClr val="black"/>
                </a:solidFill>
                <a:latin typeface="Times New Roman" pitchFamily="18" charset="0"/>
                <a:ea typeface="Times New Roman" pitchFamily="18" charset="0"/>
                <a:cs typeface="Times New Roman" pitchFamily="18" charset="0"/>
              </a:rPr>
              <a:t>3</a:t>
            </a:r>
            <a:r>
              <a:rPr lang="en-US" sz="2200" dirty="0">
                <a:solidFill>
                  <a:prstClr val="black"/>
                </a:solidFill>
                <a:latin typeface="Times New Roman" pitchFamily="18" charset="0"/>
                <a:ea typeface="Times New Roman" pitchFamily="18" charset="0"/>
                <a:cs typeface="Times New Roman" pitchFamily="18" charset="0"/>
              </a:rPr>
              <a:t>/ton) and  Potato (207m3/ton) respectively.</a:t>
            </a:r>
          </a:p>
          <a:p>
            <a:pPr lvl="0" algn="just" eaLnBrk="1" hangingPunct="1">
              <a:buFont typeface="Wingdings" pitchFamily="2" charset="2"/>
              <a:buChar char="Ø"/>
            </a:pPr>
            <a:r>
              <a:rPr lang="en-US" sz="2200" dirty="0">
                <a:solidFill>
                  <a:prstClr val="black"/>
                </a:solidFill>
                <a:latin typeface="Times New Roman" pitchFamily="18" charset="0"/>
                <a:ea typeface="Times New Roman" pitchFamily="18" charset="0"/>
                <a:cs typeface="Times New Roman" pitchFamily="18" charset="0"/>
              </a:rPr>
              <a:t>Co-efficient of variation of water footprint of crop production is lowest for millet (4%) whereas it is highest for sugarcane (33%). Maize and rice have 9% co-efficient of variation in water footprint production at KRB.</a:t>
            </a:r>
            <a:endParaRPr lang="en-US"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55" y="229117"/>
            <a:ext cx="7042080" cy="554587"/>
          </a:xfrm>
        </p:spPr>
        <p:txBody>
          <a:bodyPr/>
          <a:lstStyle/>
          <a:p>
            <a:pPr algn="ctr"/>
            <a:r>
              <a:rPr lang="en-US" dirty="0">
                <a:solidFill>
                  <a:srgbClr val="FF0000"/>
                </a:solidFill>
                <a:latin typeface="Times New Roman" pitchFamily="18" charset="0"/>
                <a:ea typeface="+mn-ea"/>
                <a:cs typeface="Times New Roman" pitchFamily="18" charset="0"/>
              </a:rPr>
              <a:t>Water footprint</a:t>
            </a:r>
            <a:endParaRPr lang="en-US" dirty="0">
              <a:latin typeface="Times New Roman" pitchFamily="18" charset="0"/>
              <a:cs typeface="Times New Roman" pitchFamily="18" charset="0"/>
            </a:endParaRPr>
          </a:p>
        </p:txBody>
      </p:sp>
      <p:sp>
        <p:nvSpPr>
          <p:cNvPr id="3" name="Content Placeholder 2"/>
          <p:cNvSpPr>
            <a:spLocks noGrp="1"/>
          </p:cNvSpPr>
          <p:nvPr>
            <p:ph sz="half" idx="2"/>
          </p:nvPr>
        </p:nvSpPr>
        <p:spPr>
          <a:xfrm>
            <a:off x="180654" y="3383279"/>
            <a:ext cx="3607575" cy="2769326"/>
          </a:xfrm>
        </p:spPr>
        <p:txBody>
          <a:bodyPr/>
          <a:lstStyle/>
          <a:p>
            <a:pPr algn="just">
              <a:buFont typeface="Wingdings" pitchFamily="2" charset="2"/>
              <a:buChar char="q"/>
            </a:pPr>
            <a:r>
              <a:rPr lang="en-US" sz="2300" b="1" dirty="0">
                <a:latin typeface="Times New Roman" pitchFamily="18" charset="0"/>
                <a:cs typeface="Times New Roman" pitchFamily="18" charset="0"/>
              </a:rPr>
              <a:t>Green water footprint: </a:t>
            </a:r>
            <a:r>
              <a:rPr lang="en-US" sz="2300" dirty="0">
                <a:latin typeface="Times New Roman" pitchFamily="18" charset="0"/>
                <a:cs typeface="Times New Roman" pitchFamily="18" charset="0"/>
              </a:rPr>
              <a:t>Volume of rain water evaporated or incorporated into product.</a:t>
            </a:r>
          </a:p>
          <a:p>
            <a:pPr algn="just">
              <a:buFont typeface="Wingdings" pitchFamily="2" charset="2"/>
              <a:buChar char="q"/>
            </a:pPr>
            <a:r>
              <a:rPr lang="en-US" sz="2300" b="1" dirty="0">
                <a:latin typeface="Times New Roman" pitchFamily="18" charset="0"/>
                <a:cs typeface="Times New Roman" pitchFamily="18" charset="0"/>
              </a:rPr>
              <a:t>Grey water footprint: </a:t>
            </a:r>
            <a:r>
              <a:rPr lang="en-US" sz="2300" dirty="0">
                <a:latin typeface="Times New Roman" pitchFamily="18" charset="0"/>
                <a:cs typeface="Times New Roman" pitchFamily="18" charset="0"/>
              </a:rPr>
              <a:t>Volume of the fresh water polluted in the production process . </a:t>
            </a:r>
          </a:p>
          <a:p>
            <a:pPr>
              <a:buNone/>
            </a:pPr>
            <a:endParaRPr lang="en-US" dirty="0"/>
          </a:p>
          <a:p>
            <a:pPr>
              <a:buNone/>
            </a:pPr>
            <a:endParaRPr lang="en-US" dirty="0"/>
          </a:p>
        </p:txBody>
      </p:sp>
      <p:sp>
        <p:nvSpPr>
          <p:cNvPr id="4" name="Rectangle 3"/>
          <p:cNvSpPr/>
          <p:nvPr/>
        </p:nvSpPr>
        <p:spPr>
          <a:xfrm>
            <a:off x="181673" y="1062836"/>
            <a:ext cx="8805573" cy="2046714"/>
          </a:xfrm>
          <a:prstGeom prst="rect">
            <a:avLst/>
          </a:prstGeom>
        </p:spPr>
        <p:txBody>
          <a:bodyPr wrap="square">
            <a:spAutoFit/>
          </a:bodyPr>
          <a:lstStyle/>
          <a:p>
            <a:pPr algn="just">
              <a:spcAft>
                <a:spcPts val="600"/>
              </a:spcAft>
            </a:pPr>
            <a:r>
              <a:rPr lang="en-US" sz="2300" dirty="0">
                <a:latin typeface="Times New Roman" pitchFamily="18" charset="0"/>
                <a:cs typeface="Times New Roman" pitchFamily="18" charset="0"/>
              </a:rPr>
              <a:t>Volume of fresh water used to produce a particular product measured at the production point.</a:t>
            </a:r>
            <a:r>
              <a:rPr lang="en-US" sz="2300" b="1" dirty="0"/>
              <a:t> </a:t>
            </a:r>
          </a:p>
          <a:p>
            <a:pPr algn="just">
              <a:spcAft>
                <a:spcPts val="600"/>
              </a:spcAft>
              <a:buFont typeface="Wingdings" pitchFamily="2" charset="2"/>
              <a:buChar char="q"/>
            </a:pPr>
            <a:r>
              <a:rPr lang="en-US" sz="2300" b="1" dirty="0"/>
              <a:t> </a:t>
            </a:r>
            <a:r>
              <a:rPr lang="en-US" sz="2300" b="1" dirty="0">
                <a:latin typeface="Times New Roman" pitchFamily="18" charset="0"/>
                <a:cs typeface="Times New Roman" pitchFamily="18" charset="0"/>
              </a:rPr>
              <a:t>Blue water footprint</a:t>
            </a:r>
            <a:r>
              <a:rPr lang="en-US" sz="2300" dirty="0">
                <a:latin typeface="Times New Roman" pitchFamily="18" charset="0"/>
                <a:cs typeface="Times New Roman" pitchFamily="18" charset="0"/>
              </a:rPr>
              <a:t>: Volume of surface or ground water evaporated or incorporated into product.</a:t>
            </a:r>
          </a:p>
          <a:p>
            <a:endParaRPr lang="en-US" sz="2400" b="1" u="sng" dirty="0">
              <a:solidFill>
                <a:srgbClr val="FF0000"/>
              </a:solidFill>
            </a:endParaRPr>
          </a:p>
        </p:txBody>
      </p:sp>
      <p:pic>
        <p:nvPicPr>
          <p:cNvPr id="5" name="Picture 4" descr="description"/>
          <p:cNvPicPr>
            <a:picLocks noChangeAspect="1" noChangeArrowheads="1"/>
          </p:cNvPicPr>
          <p:nvPr/>
        </p:nvPicPr>
        <p:blipFill>
          <a:blip r:embed="rId2"/>
          <a:srcRect/>
          <a:stretch>
            <a:fillRect/>
          </a:stretch>
        </p:blipFill>
        <p:spPr bwMode="auto">
          <a:xfrm>
            <a:off x="3802293" y="3120485"/>
            <a:ext cx="5119639" cy="2884064"/>
          </a:xfrm>
          <a:prstGeom prst="rect">
            <a:avLst/>
          </a:prstGeom>
          <a:noFill/>
        </p:spPr>
      </p:pic>
      <p:sp>
        <p:nvSpPr>
          <p:cNvPr id="7" name="Rectangle 6"/>
          <p:cNvSpPr/>
          <p:nvPr/>
        </p:nvSpPr>
        <p:spPr>
          <a:xfrm>
            <a:off x="3696788" y="5980296"/>
            <a:ext cx="5133704" cy="707886"/>
          </a:xfrm>
          <a:prstGeom prst="rect">
            <a:avLst/>
          </a:prstGeom>
        </p:spPr>
        <p:txBody>
          <a:bodyPr wrap="square">
            <a:spAutoFit/>
          </a:bodyPr>
          <a:lstStyle/>
          <a:p>
            <a:r>
              <a:rPr lang="en-US" sz="2000" dirty="0">
                <a:latin typeface="Times New Roman" pitchFamily="18" charset="0"/>
                <a:cs typeface="Times New Roman" pitchFamily="18" charset="0"/>
              </a:rPr>
              <a:t>Components of agricultural water footprint: green, blue and grey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1291823"/>
            <a:ext cx="9144000" cy="76020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spcAft>
                <a:spcPts val="1200"/>
              </a:spcAft>
              <a:buFont typeface="Wingdings" pitchFamily="2" charset="2"/>
              <a:buChar char="Ø"/>
            </a:pPr>
            <a:r>
              <a:rPr lang="en-US" sz="2200" dirty="0">
                <a:solidFill>
                  <a:prstClr val="black"/>
                </a:solidFill>
                <a:latin typeface="Times New Roman" pitchFamily="18" charset="0"/>
                <a:ea typeface="Times New Roman" pitchFamily="18" charset="0"/>
                <a:cs typeface="Times New Roman" pitchFamily="18" charset="0"/>
              </a:rPr>
              <a:t>About 98% of total water use (Mm</a:t>
            </a:r>
            <a:r>
              <a:rPr lang="en-US" sz="2200" baseline="30000" dirty="0">
                <a:solidFill>
                  <a:prstClr val="black"/>
                </a:solidFill>
                <a:latin typeface="Times New Roman" pitchFamily="18" charset="0"/>
                <a:ea typeface="Times New Roman" pitchFamily="18" charset="0"/>
                <a:cs typeface="Times New Roman" pitchFamily="18" charset="0"/>
              </a:rPr>
              <a:t>3</a:t>
            </a:r>
            <a:r>
              <a:rPr lang="en-US" sz="2200" dirty="0">
                <a:solidFill>
                  <a:prstClr val="black"/>
                </a:solidFill>
                <a:latin typeface="Times New Roman" pitchFamily="18" charset="0"/>
                <a:ea typeface="Times New Roman" pitchFamily="18" charset="0"/>
                <a:cs typeface="Times New Roman" pitchFamily="18" charset="0"/>
              </a:rPr>
              <a:t>/year) in crop production at KRB during 2005-2014 is due to green water use (received from rainfall) whereas only 2 % is due to blue water use.</a:t>
            </a:r>
            <a:endParaRPr lang="en-US" sz="2200" dirty="0">
              <a:latin typeface="Times New Roman" pitchFamily="18" charset="0"/>
              <a:ea typeface="Times New Roman" pitchFamily="18" charset="0"/>
              <a:cs typeface="Times New Roman" pitchFamily="18" charset="0"/>
            </a:endParaRPr>
          </a:p>
          <a:p>
            <a:pPr lvl="0" algn="just" eaLnBrk="1" hangingPunct="1">
              <a:spcAft>
                <a:spcPts val="1200"/>
              </a:spcAft>
              <a:buFont typeface="Wingdings" pitchFamily="2" charset="2"/>
              <a:buChar char="Ø"/>
            </a:pPr>
            <a:r>
              <a:rPr lang="en-US" sz="2200" dirty="0">
                <a:latin typeface="Times New Roman" pitchFamily="18" charset="0"/>
                <a:ea typeface="Times New Roman" pitchFamily="18" charset="0"/>
                <a:cs typeface="Times New Roman" pitchFamily="18" charset="0"/>
              </a:rPr>
              <a:t>Maize, rice and millet have major contribution on total water use of crops production in KRB; 46%, 31% and 10% respectively.</a:t>
            </a:r>
          </a:p>
          <a:p>
            <a:pPr algn="just" eaLnBrk="1" hangingPunct="1">
              <a:spcAft>
                <a:spcPts val="1200"/>
              </a:spcAft>
              <a:buFont typeface="Wingdings" pitchFamily="2" charset="2"/>
              <a:buChar char="Ø"/>
            </a:pPr>
            <a:r>
              <a:rPr lang="en-US" sz="2200" dirty="0">
                <a:latin typeface="Times New Roman" pitchFamily="18" charset="0"/>
                <a:ea typeface="Times New Roman" pitchFamily="18" charset="0"/>
                <a:cs typeface="Times New Roman" pitchFamily="18" charset="0"/>
              </a:rPr>
              <a:t>Water footprint for most of the crops in the year 2009 (the monsoon rainfall deficient year) is highest. Blue water use in that year is also highest.</a:t>
            </a:r>
          </a:p>
          <a:p>
            <a:pPr lvl="0" algn="just" eaLnBrk="1" hangingPunct="1">
              <a:spcAft>
                <a:spcPts val="1200"/>
              </a:spcAft>
              <a:buFont typeface="Wingdings" pitchFamily="2" charset="2"/>
              <a:buChar char="Ø"/>
            </a:pPr>
            <a:r>
              <a:rPr lang="en-US" sz="2200" dirty="0">
                <a:latin typeface="Times New Roman" pitchFamily="18" charset="0"/>
                <a:ea typeface="Times New Roman" pitchFamily="18" charset="0"/>
                <a:cs typeface="Times New Roman" pitchFamily="18" charset="0"/>
              </a:rPr>
              <a:t>After the year 2010, there is large improvement in the reduction of total water footprint of sugarcane production due to introduction of higher yielding/diseases resistant variety of sugarcane.</a:t>
            </a:r>
          </a:p>
          <a:p>
            <a:pPr lvl="0" algn="just" eaLnBrk="1" hangingPunct="1">
              <a:spcAft>
                <a:spcPts val="1200"/>
              </a:spcAft>
              <a:buFont typeface="Wingdings" pitchFamily="2" charset="2"/>
              <a:buChar char="Ø"/>
            </a:pPr>
            <a:r>
              <a:rPr lang="en-US" sz="2200" dirty="0">
                <a:solidFill>
                  <a:prstClr val="black"/>
                </a:solidFill>
                <a:latin typeface="Times New Roman" pitchFamily="18" charset="0"/>
                <a:cs typeface="Times New Roman" pitchFamily="18" charset="0"/>
              </a:rPr>
              <a:t>The average water footprint of crop production of the year 2005-2014 represents the situation of water footprint of crop production of that period in basin level. This water footprint of crop production accounts only the green and blue component of water footprint of the crop.</a:t>
            </a:r>
            <a:endParaRPr lang="en-US" sz="2200" dirty="0">
              <a:latin typeface="Times New Roman" pitchFamily="18" charset="0"/>
              <a:ea typeface="Times New Roman" pitchFamily="18" charset="0"/>
              <a:cs typeface="Times New Roman" pitchFamily="18" charset="0"/>
            </a:endParaRPr>
          </a:p>
          <a:p>
            <a:pPr lvl="0" algn="just" eaLnBrk="1" hangingPunct="1">
              <a:spcAft>
                <a:spcPts val="1200"/>
              </a:spcAft>
              <a:buFont typeface="Wingdings" pitchFamily="2" charset="2"/>
              <a:buChar char="Ø"/>
            </a:pPr>
            <a:endParaRPr lang="en-US" sz="2200" dirty="0">
              <a:latin typeface="Times New Roman" pitchFamily="18" charset="0"/>
              <a:ea typeface="Times New Roman" pitchFamily="18" charset="0"/>
              <a:cs typeface="Times New Roman" pitchFamily="18" charset="0"/>
            </a:endParaRPr>
          </a:p>
          <a:p>
            <a:pPr lvl="0" algn="just" eaLnBrk="1" hangingPunct="1">
              <a:spcAft>
                <a:spcPts val="1200"/>
              </a:spcAft>
              <a:buFont typeface="Wingdings" pitchFamily="2" charset="2"/>
              <a:buChar char="Ø"/>
            </a:pPr>
            <a:endParaRPr lang="en-US" sz="2200" dirty="0">
              <a:latin typeface="Times New Roman" pitchFamily="18" charset="0"/>
              <a:ea typeface="Times New Roman" pitchFamily="18" charset="0"/>
              <a:cs typeface="Times New Roman" pitchFamily="18" charset="0"/>
            </a:endParaRPr>
          </a:p>
          <a:p>
            <a:pPr lvl="0" algn="just" eaLnBrk="1" hangingPunct="1">
              <a:buFont typeface="Wingdings" pitchFamily="2" charset="2"/>
              <a:buChar char="Ø"/>
            </a:pPr>
            <a:endParaRPr lang="en-US" sz="2200" dirty="0">
              <a:latin typeface="Times New Roman" pitchFamily="18" charset="0"/>
              <a:ea typeface="Times New Roman" pitchFamily="18" charset="0"/>
              <a:cs typeface="Times New Roman" pitchFamily="18" charset="0"/>
            </a:endParaRPr>
          </a:p>
          <a:p>
            <a:pPr algn="just" eaLnBrk="1" hangingPunct="1">
              <a:buFont typeface="Wingdings" pitchFamily="2" charset="2"/>
              <a:buChar char="Ø"/>
            </a:pPr>
            <a:endParaRPr lang="en-US" sz="2200" dirty="0">
              <a:latin typeface="Times New Roman" pitchFamily="18" charset="0"/>
              <a:ea typeface="Times New Roman" pitchFamily="18" charset="0"/>
              <a:cs typeface="Times New Roman" pitchFamily="18" charset="0"/>
            </a:endParaRPr>
          </a:p>
          <a:p>
            <a:pPr lvl="0" algn="just" eaLnBrk="1" hangingPunct="1">
              <a:buFont typeface="Wingdings" pitchFamily="2" charset="2"/>
              <a:buChar char="Ø"/>
            </a:pPr>
            <a:endParaRPr lang="en-US" sz="2200" dirty="0">
              <a:latin typeface="Times New Roman" pitchFamily="18" charset="0"/>
              <a:ea typeface="Times New Roman" pitchFamily="18" charset="0"/>
              <a:cs typeface="Times New Roman" pitchFamily="18" charset="0"/>
            </a:endParaRPr>
          </a:p>
        </p:txBody>
      </p:sp>
      <p:sp>
        <p:nvSpPr>
          <p:cNvPr id="3" name="Rectangle 2"/>
          <p:cNvSpPr/>
          <p:nvPr/>
        </p:nvSpPr>
        <p:spPr>
          <a:xfrm>
            <a:off x="3479379" y="0"/>
            <a:ext cx="2408032"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Conclusions</a:t>
            </a:r>
            <a:r>
              <a:rPr lang="en-US" sz="3200" b="1" dirty="0">
                <a:latin typeface="Times New Roman" pitchFamily="18" charset="0"/>
                <a:cs typeface="Times New Roman"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5582" y="2826655"/>
            <a:ext cx="357283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416797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09005" y="1227908"/>
            <a:ext cx="8768137" cy="4362993"/>
          </a:xfrm>
        </p:spPr>
        <p:txBody>
          <a:bodyPr/>
          <a:lstStyle/>
          <a:p>
            <a:pPr lvl="0">
              <a:spcAft>
                <a:spcPts val="1200"/>
              </a:spcAft>
              <a:buNone/>
            </a:pPr>
            <a:endParaRPr lang="en-US" b="1" dirty="0">
              <a:latin typeface="Times New Roman" pitchFamily="18" charset="0"/>
              <a:ea typeface="+mj-ea"/>
              <a:cs typeface="Times New Roman" pitchFamily="18" charset="0"/>
            </a:endParaRPr>
          </a:p>
          <a:p>
            <a:pPr lvl="0" algn="just">
              <a:spcAft>
                <a:spcPts val="1200"/>
              </a:spcAft>
              <a:buFont typeface="Wingdings" pitchFamily="2" charset="2"/>
              <a:buChar char="Ø"/>
            </a:pPr>
            <a:r>
              <a:rPr lang="en-US" dirty="0">
                <a:latin typeface="Times New Roman" pitchFamily="18" charset="0"/>
                <a:ea typeface="+mj-ea"/>
                <a:cs typeface="Times New Roman" pitchFamily="18" charset="0"/>
              </a:rPr>
              <a:t>Assessment of monsoon variability and water stress in </a:t>
            </a:r>
            <a:r>
              <a:rPr lang="en-US" dirty="0" err="1">
                <a:latin typeface="Times New Roman" pitchFamily="18" charset="0"/>
                <a:ea typeface="+mj-ea"/>
                <a:cs typeface="Times New Roman" pitchFamily="18" charset="0"/>
              </a:rPr>
              <a:t>Koshi</a:t>
            </a:r>
            <a:r>
              <a:rPr lang="en-US" dirty="0">
                <a:latin typeface="Times New Roman" pitchFamily="18" charset="0"/>
                <a:ea typeface="+mj-ea"/>
                <a:cs typeface="Times New Roman" pitchFamily="18" charset="0"/>
              </a:rPr>
              <a:t> river basin.</a:t>
            </a:r>
          </a:p>
          <a:p>
            <a:pPr lvl="0" algn="just">
              <a:spcAft>
                <a:spcPts val="1200"/>
              </a:spcAft>
              <a:buFont typeface="Wingdings" pitchFamily="2" charset="2"/>
              <a:buChar char="Ø"/>
            </a:pPr>
            <a:r>
              <a:rPr lang="en-US" dirty="0">
                <a:latin typeface="Times New Roman" pitchFamily="18" charset="0"/>
                <a:ea typeface="+mj-ea"/>
                <a:cs typeface="Times New Roman" pitchFamily="18" charset="0"/>
              </a:rPr>
              <a:t>Assessing green and blue water footprint of crops production at basin level with a bottom-up approach.</a:t>
            </a:r>
          </a:p>
          <a:p>
            <a:pPr lvl="0" algn="just">
              <a:spcAft>
                <a:spcPts val="1200"/>
              </a:spcAft>
              <a:buFont typeface="Wingdings" pitchFamily="2" charset="2"/>
              <a:buChar char="Ø"/>
            </a:pPr>
            <a:r>
              <a:rPr lang="en-US" dirty="0">
                <a:latin typeface="Times New Roman" pitchFamily="18" charset="0"/>
                <a:ea typeface="+mj-ea"/>
                <a:cs typeface="Times New Roman" pitchFamily="18" charset="0"/>
              </a:rPr>
              <a:t>Exploring spatial and temporal variation of water footprint of crops production within basin.</a:t>
            </a:r>
          </a:p>
        </p:txBody>
      </p:sp>
      <p:sp>
        <p:nvSpPr>
          <p:cNvPr id="4" name="Title 1"/>
          <p:cNvSpPr>
            <a:spLocks noGrp="1"/>
          </p:cNvSpPr>
          <p:nvPr>
            <p:ph type="title"/>
          </p:nvPr>
        </p:nvSpPr>
        <p:spPr>
          <a:xfrm>
            <a:off x="1970483" y="120078"/>
            <a:ext cx="5603967" cy="738554"/>
          </a:xfrm>
        </p:spPr>
        <p:txBody>
          <a:bodyPr>
            <a:noAutofit/>
          </a:bodyPr>
          <a:lstStyle/>
          <a:p>
            <a:pPr lvl="0" algn="ctr"/>
            <a:r>
              <a:rPr lang="en-IN" sz="2800" dirty="0">
                <a:solidFill>
                  <a:srgbClr val="FF0000"/>
                </a:solidFill>
                <a:latin typeface="Times New Roman" pitchFamily="18" charset="0"/>
                <a:ea typeface="+mn-ea"/>
                <a:cs typeface="Times New Roman" pitchFamily="18" charset="0"/>
              </a:rPr>
              <a:t>Objectives of the Study</a:t>
            </a:r>
            <a:endParaRPr lang="en-I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897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Times New Roman" pitchFamily="18" charset="0"/>
                <a:cs typeface="Times New Roman" pitchFamily="18" charset="0"/>
              </a:rPr>
              <a:t>Study Area</a:t>
            </a:r>
          </a:p>
        </p:txBody>
      </p:sp>
      <p:pic>
        <p:nvPicPr>
          <p:cNvPr id="36866" name="Picture 16" descr="koshi river basin in nepalको लागि तस्बिर परिणाम"/>
          <p:cNvPicPr>
            <a:picLocks noChangeAspect="1" noChangeArrowheads="1"/>
          </p:cNvPicPr>
          <p:nvPr/>
        </p:nvPicPr>
        <p:blipFill>
          <a:blip r:embed="rId2"/>
          <a:srcRect/>
          <a:stretch>
            <a:fillRect/>
          </a:stretch>
        </p:blipFill>
        <p:spPr bwMode="auto">
          <a:xfrm>
            <a:off x="3711004" y="2798505"/>
            <a:ext cx="5262563" cy="2408396"/>
          </a:xfrm>
          <a:prstGeom prst="rect">
            <a:avLst/>
          </a:prstGeom>
          <a:noFill/>
          <a:ln w="9525">
            <a:solidFill>
              <a:schemeClr val="tx1"/>
            </a:solidFill>
            <a:prstDash val="solid"/>
            <a:miter lim="800000"/>
            <a:headEnd/>
            <a:tailEnd/>
          </a:ln>
        </p:spPr>
      </p:pic>
      <p:sp>
        <p:nvSpPr>
          <p:cNvPr id="5" name="Rectangle 4"/>
          <p:cNvSpPr/>
          <p:nvPr/>
        </p:nvSpPr>
        <p:spPr>
          <a:xfrm>
            <a:off x="209006" y="2808516"/>
            <a:ext cx="3448594" cy="3308598"/>
          </a:xfrm>
          <a:prstGeom prst="rect">
            <a:avLst/>
          </a:prstGeom>
        </p:spPr>
        <p:txBody>
          <a:bodyPr wrap="square">
            <a:spAutoFit/>
          </a:bodyPr>
          <a:lstStyle/>
          <a:p>
            <a:pPr algn="just">
              <a:spcAft>
                <a:spcPts val="1200"/>
              </a:spcAft>
              <a:buFont typeface="Wingdings" pitchFamily="2" charset="2"/>
              <a:buChar char="§"/>
              <a:defRPr sz="1800" b="0" i="0" u="none" strike="noStrike" kern="1200" baseline="0">
                <a:solidFill>
                  <a:prstClr val="black"/>
                </a:solidFill>
                <a:latin typeface="Times New Roman" pitchFamily="18" charset="0"/>
                <a:ea typeface="+mn-ea"/>
                <a:cs typeface="Times New Roman" pitchFamily="18" charset="0"/>
              </a:defRPr>
            </a:pPr>
            <a:r>
              <a:rPr lang="en-US" sz="2000" dirty="0"/>
              <a:t> </a:t>
            </a:r>
            <a:r>
              <a:rPr lang="en-US" sz="2100" dirty="0"/>
              <a:t>Consists of three major sub-basins (</a:t>
            </a:r>
            <a:r>
              <a:rPr lang="en-US" sz="2100" dirty="0" err="1"/>
              <a:t>Sunkoshi</a:t>
            </a:r>
            <a:r>
              <a:rPr lang="en-US" sz="2100" dirty="0"/>
              <a:t>, </a:t>
            </a:r>
            <a:r>
              <a:rPr lang="en-US" sz="2100" dirty="0" err="1"/>
              <a:t>Arun</a:t>
            </a:r>
            <a:r>
              <a:rPr lang="en-US" sz="2100" dirty="0"/>
              <a:t>, </a:t>
            </a:r>
            <a:r>
              <a:rPr lang="en-US" sz="2100" dirty="0" err="1"/>
              <a:t>Tamor</a:t>
            </a:r>
            <a:r>
              <a:rPr lang="en-US" sz="2100" dirty="0"/>
              <a:t>) covering about 25936 km</a:t>
            </a:r>
            <a:r>
              <a:rPr lang="en-US" sz="2100" baseline="30000" dirty="0"/>
              <a:t>2</a:t>
            </a:r>
            <a:r>
              <a:rPr lang="en-US" sz="2100" dirty="0"/>
              <a:t> of 16 districts.</a:t>
            </a:r>
          </a:p>
          <a:p>
            <a:pPr algn="just">
              <a:spcAft>
                <a:spcPts val="1200"/>
              </a:spcAft>
              <a:buFont typeface="Wingdings" pitchFamily="2" charset="2"/>
              <a:buChar char="§"/>
              <a:defRPr sz="1800" b="0" i="0" u="none" strike="noStrike" kern="1200" baseline="0">
                <a:solidFill>
                  <a:prstClr val="black"/>
                </a:solidFill>
                <a:latin typeface="Times New Roman" pitchFamily="18" charset="0"/>
                <a:ea typeface="+mn-ea"/>
                <a:cs typeface="Times New Roman" pitchFamily="18" charset="0"/>
              </a:defRPr>
            </a:pPr>
            <a:r>
              <a:rPr lang="en-US" sz="2100" dirty="0"/>
              <a:t> comprises 22% agricultural land of which 94% is </a:t>
            </a:r>
            <a:r>
              <a:rPr lang="en-US" sz="2100" dirty="0" err="1"/>
              <a:t>rainfed</a:t>
            </a:r>
            <a:r>
              <a:rPr lang="en-US" sz="2100" dirty="0"/>
              <a:t> and 6% is irrigated.</a:t>
            </a:r>
          </a:p>
          <a:p>
            <a:pPr>
              <a:defRPr sz="1800" b="0" i="0" u="none" strike="noStrike" kern="1200" baseline="0">
                <a:solidFill>
                  <a:prstClr val="black"/>
                </a:solidFill>
                <a:latin typeface="Times New Roman" pitchFamily="18" charset="0"/>
                <a:ea typeface="+mn-ea"/>
                <a:cs typeface="Times New Roman" pitchFamily="18" charset="0"/>
              </a:defRPr>
            </a:pPr>
            <a:endParaRPr lang="en-US" sz="1400" dirty="0"/>
          </a:p>
          <a:p>
            <a:pPr algn="ctr">
              <a:defRPr sz="1800" b="0" i="0" u="none" strike="noStrike" kern="1200" baseline="0">
                <a:solidFill>
                  <a:prstClr val="black"/>
                </a:solidFill>
                <a:latin typeface="Times New Roman" pitchFamily="18" charset="0"/>
                <a:ea typeface="+mn-ea"/>
                <a:cs typeface="Times New Roman" pitchFamily="18" charset="0"/>
              </a:defRPr>
            </a:pPr>
            <a:endParaRPr lang="en-GB" sz="1400" dirty="0">
              <a:latin typeface="Times New Roman" panose="02020603050405020304" pitchFamily="18" charset="0"/>
              <a:cs typeface="Times New Roman" panose="02020603050405020304" pitchFamily="18" charset="0"/>
            </a:endParaRPr>
          </a:p>
          <a:p>
            <a:pPr algn="ctr">
              <a:defRPr sz="1800" b="0" i="0" u="none" strike="noStrike" kern="1200" baseline="0">
                <a:solidFill>
                  <a:prstClr val="black"/>
                </a:solidFill>
                <a:latin typeface="Times New Roman" pitchFamily="18" charset="0"/>
                <a:ea typeface="+mn-ea"/>
                <a:cs typeface="Times New Roman" pitchFamily="18" charset="0"/>
              </a:defRPr>
            </a:pPr>
            <a:r>
              <a:rPr lang="en-GB" sz="1400" dirty="0">
                <a:latin typeface="Times New Roman" panose="02020603050405020304" pitchFamily="18" charset="0"/>
                <a:cs typeface="Times New Roman" panose="02020603050405020304" pitchFamily="18" charset="0"/>
              </a:rPr>
              <a:t> </a:t>
            </a:r>
            <a:endParaRPr lang="en-US" sz="2200" dirty="0"/>
          </a:p>
        </p:txBody>
      </p:sp>
      <p:sp>
        <p:nvSpPr>
          <p:cNvPr id="6" name="Rectangle 5"/>
          <p:cNvSpPr/>
          <p:nvPr/>
        </p:nvSpPr>
        <p:spPr>
          <a:xfrm>
            <a:off x="4483865" y="1486356"/>
            <a:ext cx="4660135" cy="646331"/>
          </a:xfrm>
          <a:prstGeom prst="rect">
            <a:avLst/>
          </a:prstGeom>
        </p:spPr>
        <p:txBody>
          <a:bodyPr wrap="square">
            <a:spAutoFit/>
          </a:bodyPr>
          <a:lstStyle/>
          <a:p>
            <a:pPr algn="ctr">
              <a:defRPr sz="1800" b="0" i="0" u="none" strike="noStrike" kern="1200" baseline="0">
                <a:solidFill>
                  <a:prstClr val="black"/>
                </a:solidFill>
                <a:latin typeface="Times New Roman" pitchFamily="18" charset="0"/>
                <a:ea typeface="+mn-ea"/>
                <a:cs typeface="Times New Roman" pitchFamily="18" charset="0"/>
              </a:defRPr>
            </a:pPr>
            <a:r>
              <a:rPr lang="en-US" dirty="0"/>
              <a:t>
</a:t>
            </a:r>
          </a:p>
        </p:txBody>
      </p:sp>
      <p:sp>
        <p:nvSpPr>
          <p:cNvPr id="12" name="Rectangle 11"/>
          <p:cNvSpPr/>
          <p:nvPr/>
        </p:nvSpPr>
        <p:spPr>
          <a:xfrm>
            <a:off x="169817" y="1038332"/>
            <a:ext cx="8647612" cy="1723549"/>
          </a:xfrm>
          <a:prstGeom prst="rect">
            <a:avLst/>
          </a:prstGeom>
        </p:spPr>
        <p:txBody>
          <a:bodyPr wrap="square">
            <a:spAutoFit/>
          </a:bodyPr>
          <a:lstStyle/>
          <a:p>
            <a:pPr>
              <a:defRPr sz="1800" b="0" i="0" u="none" strike="noStrike" kern="1200" baseline="0">
                <a:solidFill>
                  <a:prstClr val="black"/>
                </a:solidFill>
                <a:latin typeface="Times New Roman" pitchFamily="18" charset="0"/>
                <a:ea typeface="+mn-ea"/>
                <a:cs typeface="Times New Roman" pitchFamily="18" charset="0"/>
              </a:defRPr>
            </a:pPr>
            <a:r>
              <a:rPr lang="en-IN" sz="2200" b="1" u="sng" dirty="0">
                <a:latin typeface="Times New Roman" pitchFamily="18" charset="0"/>
                <a:cs typeface="Times New Roman" pitchFamily="18" charset="0"/>
              </a:rPr>
              <a:t>Study Area</a:t>
            </a:r>
            <a:r>
              <a:rPr lang="en-IN" sz="2200" b="1" dirty="0">
                <a:latin typeface="Times New Roman" pitchFamily="18" charset="0"/>
                <a:cs typeface="Times New Roman" pitchFamily="18" charset="0"/>
              </a:rPr>
              <a:t>: </a:t>
            </a:r>
            <a:r>
              <a:rPr lang="en-IN" sz="2100" b="1" dirty="0">
                <a:latin typeface="Times New Roman" pitchFamily="18" charset="0"/>
                <a:cs typeface="Times New Roman" pitchFamily="18" charset="0"/>
              </a:rPr>
              <a:t>- </a:t>
            </a:r>
            <a:r>
              <a:rPr lang="en-GB" sz="2100" b="1" dirty="0" err="1">
                <a:latin typeface="Times New Roman" pitchFamily="18" charset="0"/>
                <a:cs typeface="Times New Roman" pitchFamily="18" charset="0"/>
              </a:rPr>
              <a:t>Koshi</a:t>
            </a:r>
            <a:r>
              <a:rPr lang="en-GB" sz="2100" b="1" dirty="0">
                <a:latin typeface="Times New Roman" pitchFamily="18" charset="0"/>
                <a:cs typeface="Times New Roman" pitchFamily="18" charset="0"/>
              </a:rPr>
              <a:t> River Basin (KRB) in Nepal.</a:t>
            </a:r>
            <a:r>
              <a:rPr lang="en-US" sz="2100" b="1" dirty="0"/>
              <a:t> </a:t>
            </a:r>
          </a:p>
          <a:p>
            <a:pPr algn="just">
              <a:buFont typeface="Wingdings" pitchFamily="2" charset="2"/>
              <a:buChar char="§"/>
              <a:defRPr sz="1800" b="0" i="0" u="none" strike="noStrike" kern="1200" baseline="0">
                <a:solidFill>
                  <a:prstClr val="black"/>
                </a:solidFill>
                <a:latin typeface="Times New Roman" pitchFamily="18" charset="0"/>
                <a:ea typeface="+mn-ea"/>
                <a:cs typeface="Times New Roman" pitchFamily="18" charset="0"/>
              </a:defRPr>
            </a:pPr>
            <a:r>
              <a:rPr lang="en-US" sz="2100" dirty="0"/>
              <a:t> largest river basin in Nepal</a:t>
            </a:r>
          </a:p>
          <a:p>
            <a:pPr marL="0" lvl="2" algn="just">
              <a:buFont typeface="Wingdings" pitchFamily="2" charset="2"/>
              <a:buChar char="§"/>
              <a:defRPr sz="1800" b="0" i="0" u="none" strike="noStrike" kern="1200" baseline="0">
                <a:solidFill>
                  <a:prstClr val="black"/>
                </a:solidFill>
                <a:latin typeface="Times New Roman" pitchFamily="18" charset="0"/>
                <a:ea typeface="+mn-ea"/>
                <a:cs typeface="Times New Roman" pitchFamily="18" charset="0"/>
              </a:defRPr>
            </a:pPr>
            <a:r>
              <a:rPr lang="en-US" sz="2100" dirty="0"/>
              <a:t> located at the upstream of </a:t>
            </a:r>
            <a:r>
              <a:rPr lang="en-US" sz="2100" dirty="0" err="1"/>
              <a:t>Chatara</a:t>
            </a:r>
            <a:r>
              <a:rPr lang="en-US" sz="2100" dirty="0"/>
              <a:t> in the </a:t>
            </a:r>
            <a:r>
              <a:rPr lang="en-US" sz="2100" dirty="0">
                <a:solidFill>
                  <a:prstClr val="black"/>
                </a:solidFill>
                <a:latin typeface="Times New Roman" pitchFamily="18" charset="0"/>
                <a:cs typeface="Times New Roman" pitchFamily="18" charset="0"/>
              </a:rPr>
              <a:t>mountainous region of eastern Nepal and southern border of China (between latitudes 26⁰51′ and 29⁰59′ N, and longitudes 85⁰24 and 88⁰57′E</a:t>
            </a:r>
            <a:r>
              <a:rPr lang="en-US" sz="2000" dirty="0">
                <a:solidFill>
                  <a:prstClr val="black"/>
                </a:solidFill>
                <a:latin typeface="Times New Roman" pitchFamily="18" charset="0"/>
                <a:cs typeface="Times New Roman" pitchFamily="18" charset="0"/>
              </a:rPr>
              <a:t>)</a:t>
            </a:r>
          </a:p>
        </p:txBody>
      </p:sp>
      <p:sp>
        <p:nvSpPr>
          <p:cNvPr id="14" name="Rectangle 13"/>
          <p:cNvSpPr/>
          <p:nvPr/>
        </p:nvSpPr>
        <p:spPr>
          <a:xfrm>
            <a:off x="169817" y="5339584"/>
            <a:ext cx="8752114" cy="738664"/>
          </a:xfrm>
          <a:prstGeom prst="rect">
            <a:avLst/>
          </a:prstGeom>
        </p:spPr>
        <p:txBody>
          <a:bodyPr wrap="square">
            <a:spAutoFit/>
          </a:bodyPr>
          <a:lstStyle/>
          <a:p>
            <a:pPr algn="just">
              <a:buFont typeface="Wingdings" pitchFamily="2" charset="2"/>
              <a:buChar char="§"/>
            </a:pPr>
            <a:r>
              <a:rPr lang="en-US" sz="2100" dirty="0"/>
              <a:t> Passes through the Himalayas to agricultural lowland of </a:t>
            </a:r>
            <a:r>
              <a:rPr lang="en-US" sz="2100" dirty="0" err="1"/>
              <a:t>Terai</a:t>
            </a:r>
            <a:r>
              <a:rPr lang="en-US" sz="2100" dirty="0"/>
              <a:t> plains.</a:t>
            </a:r>
          </a:p>
          <a:p>
            <a:pPr algn="just">
              <a:buFont typeface="Wingdings" pitchFamily="2" charset="2"/>
              <a:buChar char="§"/>
            </a:pPr>
            <a:r>
              <a:rPr lang="en-GB" sz="2100" dirty="0">
                <a:solidFill>
                  <a:schemeClr val="tx1">
                    <a:lumMod val="75000"/>
                    <a:lumOff val="25000"/>
                  </a:schemeClr>
                </a:solidFill>
                <a:latin typeface="Times New Roman" pitchFamily="18" charset="0"/>
                <a:cs typeface="Times New Roman" pitchFamily="18" charset="0"/>
              </a:rPr>
              <a:t>The average annual temperature are 20°C in hill and 16 °C in mountain</a:t>
            </a: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Times New Roman" pitchFamily="18" charset="0"/>
                <a:cs typeface="Times New Roman" pitchFamily="18" charset="0"/>
              </a:rPr>
              <a:t>Data Availability</a:t>
            </a:r>
            <a:endParaRPr lang="en-US" dirty="0">
              <a:solidFill>
                <a:srgbClr val="FF0000"/>
              </a:solidFill>
            </a:endParaRPr>
          </a:p>
        </p:txBody>
      </p:sp>
      <p:sp>
        <p:nvSpPr>
          <p:cNvPr id="6" name="Rectangle 5"/>
          <p:cNvSpPr/>
          <p:nvPr/>
        </p:nvSpPr>
        <p:spPr>
          <a:xfrm>
            <a:off x="255493" y="1045796"/>
            <a:ext cx="8692563" cy="3293209"/>
          </a:xfrm>
          <a:prstGeom prst="rect">
            <a:avLst/>
          </a:prstGeom>
        </p:spPr>
        <p:txBody>
          <a:bodyPr wrap="square">
            <a:spAutoFit/>
          </a:bodyPr>
          <a:lstStyle/>
          <a:p>
            <a:pPr marL="1314450" lvl="2" indent="-457200" algn="just">
              <a:buFont typeface="Wingdings" pitchFamily="2" charset="2"/>
              <a:buChar char="q"/>
              <a:defRPr/>
            </a:pPr>
            <a:r>
              <a:rPr lang="en-US" sz="2400" b="1" dirty="0">
                <a:solidFill>
                  <a:srgbClr val="C00000"/>
                </a:solidFill>
                <a:latin typeface="Times New Roman" pitchFamily="18" charset="0"/>
                <a:cs typeface="Times New Roman" pitchFamily="18" charset="0"/>
              </a:rPr>
              <a:t>Meteorological Data</a:t>
            </a:r>
          </a:p>
          <a:p>
            <a:pPr marL="1714500" lvl="3" indent="-457200" algn="just">
              <a:buFont typeface="Wingdings" pitchFamily="2" charset="2"/>
              <a:buChar char="Ø"/>
              <a:defRPr/>
            </a:pPr>
            <a:r>
              <a:rPr lang="en-US" sz="2300" dirty="0">
                <a:solidFill>
                  <a:srgbClr val="C00000"/>
                </a:solidFill>
                <a:latin typeface="Times New Roman" pitchFamily="18" charset="0"/>
                <a:cs typeface="Times New Roman" pitchFamily="18" charset="0"/>
              </a:rPr>
              <a:t>Daily Rainfall Data</a:t>
            </a:r>
          </a:p>
          <a:p>
            <a:pPr marL="2171700" lvl="4" indent="-457200" algn="just">
              <a:buFont typeface="Wingdings" pitchFamily="2" charset="2"/>
              <a:buChar char="§"/>
              <a:defRPr/>
            </a:pPr>
            <a:r>
              <a:rPr lang="en-US" sz="2300" dirty="0">
                <a:latin typeface="Times New Roman" pitchFamily="18" charset="0"/>
                <a:cs typeface="Times New Roman" pitchFamily="18" charset="0"/>
              </a:rPr>
              <a:t>36 yrs daily rainfall data (1980-2015) of 16 stations</a:t>
            </a:r>
          </a:p>
          <a:p>
            <a:pPr marL="2171700" lvl="4" indent="-457200" algn="just">
              <a:buFont typeface="Wingdings" pitchFamily="2" charset="2"/>
              <a:buChar char="§"/>
              <a:defRPr/>
            </a:pPr>
            <a:r>
              <a:rPr lang="en-US" sz="2300" dirty="0">
                <a:latin typeface="Times New Roman" pitchFamily="18" charset="0"/>
                <a:cs typeface="Times New Roman" pitchFamily="18" charset="0"/>
              </a:rPr>
              <a:t>Data Source: DHM, Nepal</a:t>
            </a:r>
          </a:p>
          <a:p>
            <a:pPr marL="1714500" lvl="3" indent="-457200" algn="just">
              <a:buFont typeface="Wingdings" pitchFamily="2" charset="2"/>
              <a:buChar char="Ø"/>
              <a:defRPr/>
            </a:pPr>
            <a:r>
              <a:rPr lang="en-US" sz="2300" dirty="0">
                <a:solidFill>
                  <a:srgbClr val="C00000"/>
                </a:solidFill>
                <a:latin typeface="Times New Roman" pitchFamily="18" charset="0"/>
                <a:cs typeface="Times New Roman" pitchFamily="18" charset="0"/>
              </a:rPr>
              <a:t>Daily Climatic Data</a:t>
            </a:r>
          </a:p>
          <a:p>
            <a:pPr marL="2171700" lvl="4" indent="-457200" algn="just">
              <a:buFont typeface="Wingdings" pitchFamily="2" charset="2"/>
              <a:buChar char="§"/>
              <a:defRPr/>
            </a:pPr>
            <a:r>
              <a:rPr lang="en-US" sz="2300" dirty="0">
                <a:latin typeface="Times New Roman" pitchFamily="18" charset="0"/>
                <a:cs typeface="Times New Roman" pitchFamily="18" charset="0"/>
              </a:rPr>
              <a:t>10 yrs daily observed data (2005-2014) of 16 stations on </a:t>
            </a:r>
            <a:r>
              <a:rPr lang="en-US" sz="2300" dirty="0" err="1">
                <a:latin typeface="Times New Roman" pitchFamily="18" charset="0"/>
                <a:cs typeface="Times New Roman" pitchFamily="18" charset="0"/>
              </a:rPr>
              <a:t>T</a:t>
            </a:r>
            <a:r>
              <a:rPr lang="en-US" sz="2300" baseline="-25000" dirty="0" err="1">
                <a:latin typeface="Times New Roman" pitchFamily="18" charset="0"/>
                <a:cs typeface="Times New Roman" pitchFamily="18" charset="0"/>
              </a:rPr>
              <a:t>min</a:t>
            </a:r>
            <a:r>
              <a:rPr lang="en-US" sz="2300" baseline="-25000" dirty="0">
                <a:latin typeface="Times New Roman" pitchFamily="18" charset="0"/>
                <a:cs typeface="Times New Roman" pitchFamily="18" charset="0"/>
              </a:rPr>
              <a:t> </a:t>
            </a:r>
            <a:r>
              <a:rPr lang="en-US" sz="2300" dirty="0">
                <a:latin typeface="Times New Roman" pitchFamily="18" charset="0"/>
                <a:cs typeface="Times New Roman" pitchFamily="18" charset="0"/>
              </a:rPr>
              <a:t>&amp; </a:t>
            </a:r>
            <a:r>
              <a:rPr lang="en-US" sz="2300" dirty="0" err="1">
                <a:latin typeface="Times New Roman" pitchFamily="18" charset="0"/>
                <a:cs typeface="Times New Roman" pitchFamily="18" charset="0"/>
              </a:rPr>
              <a:t>T</a:t>
            </a:r>
            <a:r>
              <a:rPr lang="en-US" sz="2300" baseline="-25000" dirty="0" err="1">
                <a:latin typeface="Times New Roman" pitchFamily="18" charset="0"/>
                <a:cs typeface="Times New Roman" pitchFamily="18" charset="0"/>
              </a:rPr>
              <a:t>max</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Rh</a:t>
            </a:r>
            <a:r>
              <a:rPr lang="en-US" sz="2300" baseline="-25000" dirty="0" err="1">
                <a:latin typeface="Times New Roman" pitchFamily="18" charset="0"/>
                <a:cs typeface="Times New Roman" pitchFamily="18" charset="0"/>
              </a:rPr>
              <a:t>min</a:t>
            </a:r>
            <a:r>
              <a:rPr lang="en-US" sz="2300" baseline="-25000" dirty="0">
                <a:latin typeface="Times New Roman" pitchFamily="18" charset="0"/>
                <a:cs typeface="Times New Roman" pitchFamily="18" charset="0"/>
              </a:rPr>
              <a:t> </a:t>
            </a:r>
            <a:r>
              <a:rPr lang="en-US" sz="2300" dirty="0">
                <a:latin typeface="Times New Roman" pitchFamily="18" charset="0"/>
                <a:cs typeface="Times New Roman" pitchFamily="18" charset="0"/>
              </a:rPr>
              <a:t>&amp; </a:t>
            </a:r>
            <a:r>
              <a:rPr lang="en-US" sz="2300" dirty="0" err="1">
                <a:latin typeface="Times New Roman" pitchFamily="18" charset="0"/>
                <a:cs typeface="Times New Roman" pitchFamily="18" charset="0"/>
              </a:rPr>
              <a:t>RH</a:t>
            </a:r>
            <a:r>
              <a:rPr lang="en-US" sz="2300" baseline="-25000" dirty="0" err="1">
                <a:latin typeface="Times New Roman" pitchFamily="18" charset="0"/>
                <a:cs typeface="Times New Roman" pitchFamily="18" charset="0"/>
              </a:rPr>
              <a:t>max</a:t>
            </a:r>
            <a:r>
              <a:rPr lang="en-US" sz="2300" dirty="0">
                <a:latin typeface="Times New Roman" pitchFamily="18" charset="0"/>
                <a:cs typeface="Times New Roman" pitchFamily="18" charset="0"/>
              </a:rPr>
              <a:t>, sunshine hours and wind speed</a:t>
            </a:r>
          </a:p>
          <a:p>
            <a:pPr marL="2171700" lvl="4" indent="-457200" algn="just">
              <a:buFont typeface="Wingdings" pitchFamily="2" charset="2"/>
              <a:buChar char="§"/>
              <a:defRPr/>
            </a:pPr>
            <a:r>
              <a:rPr lang="en-US" sz="2300" dirty="0">
                <a:latin typeface="Times New Roman" pitchFamily="18" charset="0"/>
                <a:cs typeface="Times New Roman" pitchFamily="18" charset="0"/>
              </a:rPr>
              <a:t>Data Source: DHM, Nepal</a:t>
            </a:r>
          </a:p>
        </p:txBody>
      </p:sp>
      <p:sp>
        <p:nvSpPr>
          <p:cNvPr id="9" name="Rectangle 8"/>
          <p:cNvSpPr/>
          <p:nvPr/>
        </p:nvSpPr>
        <p:spPr>
          <a:xfrm>
            <a:off x="195943" y="4561242"/>
            <a:ext cx="8699863" cy="1892826"/>
          </a:xfrm>
          <a:prstGeom prst="rect">
            <a:avLst/>
          </a:prstGeom>
        </p:spPr>
        <p:txBody>
          <a:bodyPr wrap="square">
            <a:spAutoFit/>
          </a:bodyPr>
          <a:lstStyle/>
          <a:p>
            <a:pPr lvl="2" algn="just">
              <a:buFont typeface="Wingdings" pitchFamily="2" charset="2"/>
              <a:buChar char="q"/>
            </a:pPr>
            <a:r>
              <a:rPr lang="en-US" sz="2400" b="1" dirty="0">
                <a:solidFill>
                  <a:srgbClr val="C00000"/>
                </a:solidFill>
                <a:latin typeface="Times New Roman" pitchFamily="18" charset="0"/>
                <a:cs typeface="Times New Roman" pitchFamily="18" charset="0"/>
              </a:rPr>
              <a:t>  Agricultural Data</a:t>
            </a:r>
          </a:p>
          <a:p>
            <a:pPr lvl="4" algn="just">
              <a:buFont typeface="Wingdings" pitchFamily="2" charset="2"/>
              <a:buChar char="§"/>
            </a:pPr>
            <a:r>
              <a:rPr lang="en-US" sz="2300" dirty="0">
                <a:latin typeface="Times New Roman" pitchFamily="18" charset="0"/>
                <a:cs typeface="Times New Roman" pitchFamily="18" charset="0"/>
              </a:rPr>
              <a:t>  Crop types, crops production and crop harvested area of the period (2005-2014) : Accessed from CBS, RAD, and </a:t>
            </a:r>
            <a:r>
              <a:rPr lang="en-US" sz="2300" dirty="0" err="1">
                <a:latin typeface="Times New Roman" pitchFamily="18" charset="0"/>
                <a:cs typeface="Times New Roman" pitchFamily="18" charset="0"/>
              </a:rPr>
              <a:t>DADO,Nepal</a:t>
            </a:r>
            <a:endParaRPr lang="en-US" sz="2300" dirty="0">
              <a:latin typeface="Times New Roman" pitchFamily="18" charset="0"/>
              <a:cs typeface="Times New Roman" pitchFamily="18" charset="0"/>
            </a:endParaRPr>
          </a:p>
          <a:p>
            <a:pPr lvl="4" algn="just">
              <a:buFont typeface="Wingdings" pitchFamily="2" charset="2"/>
              <a:buChar char="§"/>
            </a:pPr>
            <a:r>
              <a:rPr lang="en-US" sz="2300" dirty="0">
                <a:latin typeface="Times New Roman" pitchFamily="18" charset="0"/>
                <a:cs typeface="Times New Roman" pitchFamily="18" charset="0"/>
              </a:rPr>
              <a:t>  Crop coefficients: Derived from FAO</a:t>
            </a:r>
            <a:endParaRPr lang="en-US"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05907" y="17338"/>
            <a:ext cx="3604845" cy="480309"/>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sz="3200" b="1" dirty="0">
                <a:solidFill>
                  <a:srgbClr val="FF0000"/>
                </a:solidFill>
                <a:latin typeface="Times New Roman" pitchFamily="18" charset="0"/>
                <a:cs typeface="Times New Roman" pitchFamily="18" charset="0"/>
              </a:rPr>
              <a:t>Methodology</a:t>
            </a:r>
          </a:p>
        </p:txBody>
      </p:sp>
      <p:pic>
        <p:nvPicPr>
          <p:cNvPr id="4" name="Picture 3"/>
          <p:cNvPicPr/>
          <p:nvPr/>
        </p:nvPicPr>
        <p:blipFill>
          <a:blip r:embed="rId2"/>
          <a:srcRect/>
          <a:stretch>
            <a:fillRect/>
          </a:stretch>
        </p:blipFill>
        <p:spPr bwMode="auto">
          <a:xfrm>
            <a:off x="1258350" y="679268"/>
            <a:ext cx="6553239" cy="5921239"/>
          </a:xfrm>
          <a:prstGeom prst="rect">
            <a:avLst/>
          </a:prstGeom>
          <a:noFill/>
          <a:ln w="9525">
            <a:noFill/>
            <a:miter lim="800000"/>
            <a:headEnd/>
            <a:tailEnd/>
          </a:ln>
        </p:spPr>
      </p:pic>
      <p:sp>
        <p:nvSpPr>
          <p:cNvPr id="10243"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46"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9"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57600" y="5643154"/>
            <a:ext cx="4076700" cy="222069"/>
          </a:xfrm>
          <a:prstGeom prst="rect">
            <a:avLst/>
          </a:prstGeom>
          <a:noFill/>
        </p:spPr>
      </p:pic>
      <p:pic>
        <p:nvPicPr>
          <p:cNvPr id="10251"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18416" y="5969727"/>
            <a:ext cx="1924050" cy="581025"/>
          </a:xfrm>
          <a:prstGeom prst="rect">
            <a:avLst/>
          </a:prstGeom>
          <a:noFill/>
        </p:spPr>
      </p:pic>
      <p:sp>
        <p:nvSpPr>
          <p:cNvPr id="10253" name="Rectangle 13"/>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5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58" name="Rectangle 18"/>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5061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4456204" y="1453596"/>
            <a:ext cx="4073842" cy="2860358"/>
          </a:xfrm>
          <a:prstGeom prst="rect">
            <a:avLst/>
          </a:prstGeom>
          <a:noFill/>
          <a:ln w="9525">
            <a:noFill/>
            <a:miter lim="800000"/>
            <a:headEnd/>
            <a:tailEnd/>
          </a:ln>
          <a:effectLst/>
        </p:spPr>
      </p:pic>
      <p:sp>
        <p:nvSpPr>
          <p:cNvPr id="7" name="Rectangle 6"/>
          <p:cNvSpPr/>
          <p:nvPr/>
        </p:nvSpPr>
        <p:spPr>
          <a:xfrm>
            <a:off x="340107" y="4470991"/>
            <a:ext cx="8642732" cy="1446550"/>
          </a:xfrm>
          <a:prstGeom prst="rect">
            <a:avLst/>
          </a:prstGeom>
        </p:spPr>
        <p:txBody>
          <a:bodyPr wrap="square">
            <a:spAutoFit/>
          </a:bodyPr>
          <a:lstStyle/>
          <a:p>
            <a:pPr algn="just">
              <a:buFont typeface="Wingdings" pitchFamily="2" charset="2"/>
              <a:buChar char="Ø"/>
            </a:pPr>
            <a:r>
              <a:rPr lang="en-US" sz="2200" dirty="0">
                <a:latin typeface="Times New Roman" pitchFamily="18" charset="0"/>
                <a:cs typeface="Times New Roman" pitchFamily="18" charset="0"/>
              </a:rPr>
              <a:t>Land shared by each district within or crossing KRB are evaluated and proportionately crop harvested area for each crop in each district are taken to estimate KRB’s crop harvested area.  Similar approach is used to estimate crop production within KRB. </a:t>
            </a:r>
            <a:endParaRPr lang="en-US" sz="2200" dirty="0"/>
          </a:p>
        </p:txBody>
      </p:sp>
      <p:sp>
        <p:nvSpPr>
          <p:cNvPr id="9" name="Rectangle 8"/>
          <p:cNvSpPr/>
          <p:nvPr/>
        </p:nvSpPr>
        <p:spPr>
          <a:xfrm>
            <a:off x="352904" y="1493911"/>
            <a:ext cx="4166844" cy="2800767"/>
          </a:xfrm>
          <a:prstGeom prst="rect">
            <a:avLst/>
          </a:prstGeom>
        </p:spPr>
        <p:txBody>
          <a:bodyPr wrap="square">
            <a:spAutoFit/>
          </a:bodyPr>
          <a:lstStyle/>
          <a:p>
            <a:pPr>
              <a:buFont typeface="Wingdings" pitchFamily="2" charset="2"/>
              <a:buChar char="q"/>
            </a:pPr>
            <a:r>
              <a:rPr lang="en-IN" b="1" dirty="0">
                <a:latin typeface="Times New Roman" panose="02020603050405020304" pitchFamily="18" charset="0"/>
                <a:cs typeface="Times New Roman" panose="02020603050405020304" pitchFamily="18" charset="0"/>
              </a:rPr>
              <a:t>  </a:t>
            </a:r>
            <a:r>
              <a:rPr lang="en-IN" sz="2200" b="1" dirty="0">
                <a:latin typeface="Times New Roman" pitchFamily="18" charset="0"/>
                <a:cs typeface="Times New Roman" pitchFamily="18" charset="0"/>
              </a:rPr>
              <a:t>Data processing for area and production of crops in KRB:</a:t>
            </a:r>
          </a:p>
          <a:p>
            <a:pPr>
              <a:buFont typeface="Wingdings" pitchFamily="2" charset="2"/>
              <a:buChar char="q"/>
            </a:pPr>
            <a:endParaRPr lang="en-IN" sz="2200" b="1" dirty="0">
              <a:latin typeface="Times New Roman" pitchFamily="18" charset="0"/>
              <a:cs typeface="Times New Roman" pitchFamily="18" charset="0"/>
            </a:endParaRPr>
          </a:p>
          <a:p>
            <a:pPr>
              <a:buFont typeface="Wingdings" pitchFamily="2" charset="2"/>
              <a:buChar char="Ø"/>
            </a:pPr>
            <a:r>
              <a:rPr lang="en-US" sz="2200" dirty="0">
                <a:latin typeface="Times New Roman" pitchFamily="18" charset="0"/>
                <a:cs typeface="Times New Roman" pitchFamily="18" charset="0"/>
              </a:rPr>
              <a:t>  Study area has been defined using DEM and administrative map of the country in </a:t>
            </a:r>
            <a:r>
              <a:rPr lang="en-US" sz="2200" dirty="0" err="1">
                <a:latin typeface="Times New Roman" pitchFamily="18" charset="0"/>
                <a:cs typeface="Times New Roman" pitchFamily="18" charset="0"/>
              </a:rPr>
              <a:t>ArcGIS</a:t>
            </a:r>
            <a:r>
              <a:rPr lang="en-US" sz="2200" dirty="0">
                <a:latin typeface="Times New Roman" pitchFamily="18" charset="0"/>
                <a:cs typeface="Times New Roman" pitchFamily="18" charset="0"/>
              </a:rPr>
              <a:t> environment. </a:t>
            </a:r>
          </a:p>
          <a:p>
            <a:pPr>
              <a:buFont typeface="Wingdings" pitchFamily="2" charset="2"/>
              <a:buChar char="q"/>
            </a:pPr>
            <a:endParaRPr lang="en-IN" sz="2200" b="1" dirty="0">
              <a:latin typeface="Times New Roman" pitchFamily="18" charset="0"/>
              <a:cs typeface="Times New Roman" pitchFamily="18" charset="0"/>
            </a:endParaRPr>
          </a:p>
        </p:txBody>
      </p:sp>
      <p:sp>
        <p:nvSpPr>
          <p:cNvPr id="10" name="Title 1"/>
          <p:cNvSpPr txBox="1">
            <a:spLocks/>
          </p:cNvSpPr>
          <p:nvPr/>
        </p:nvSpPr>
        <p:spPr>
          <a:xfrm>
            <a:off x="2769577" y="237141"/>
            <a:ext cx="3604845" cy="480309"/>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sz="3200" b="1" dirty="0">
                <a:solidFill>
                  <a:srgbClr val="FF0000"/>
                </a:solidFill>
                <a:latin typeface="Times New Roman" pitchFamily="18" charset="0"/>
                <a:cs typeface="Times New Roman" pitchFamily="18" charset="0"/>
              </a:rPr>
              <a:t>Methodology…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58471" y="1474116"/>
          <a:ext cx="7039775" cy="4403287"/>
        </p:xfrm>
        <a:graphic>
          <a:graphicData uri="http://schemas.openxmlformats.org/drawingml/2006/table">
            <a:tbl>
              <a:tblPr/>
              <a:tblGrid>
                <a:gridCol w="1194579">
                  <a:extLst>
                    <a:ext uri="{9D8B030D-6E8A-4147-A177-3AD203B41FA5}">
                      <a16:colId xmlns:a16="http://schemas.microsoft.com/office/drawing/2014/main" val="20000"/>
                    </a:ext>
                  </a:extLst>
                </a:gridCol>
                <a:gridCol w="803185">
                  <a:extLst>
                    <a:ext uri="{9D8B030D-6E8A-4147-A177-3AD203B41FA5}">
                      <a16:colId xmlns:a16="http://schemas.microsoft.com/office/drawing/2014/main" val="20001"/>
                    </a:ext>
                  </a:extLst>
                </a:gridCol>
                <a:gridCol w="803185">
                  <a:extLst>
                    <a:ext uri="{9D8B030D-6E8A-4147-A177-3AD203B41FA5}">
                      <a16:colId xmlns:a16="http://schemas.microsoft.com/office/drawing/2014/main" val="20002"/>
                    </a:ext>
                  </a:extLst>
                </a:gridCol>
                <a:gridCol w="803185">
                  <a:extLst>
                    <a:ext uri="{9D8B030D-6E8A-4147-A177-3AD203B41FA5}">
                      <a16:colId xmlns:a16="http://schemas.microsoft.com/office/drawing/2014/main" val="20003"/>
                    </a:ext>
                  </a:extLst>
                </a:gridCol>
                <a:gridCol w="803185">
                  <a:extLst>
                    <a:ext uri="{9D8B030D-6E8A-4147-A177-3AD203B41FA5}">
                      <a16:colId xmlns:a16="http://schemas.microsoft.com/office/drawing/2014/main" val="20004"/>
                    </a:ext>
                  </a:extLst>
                </a:gridCol>
                <a:gridCol w="924081">
                  <a:extLst>
                    <a:ext uri="{9D8B030D-6E8A-4147-A177-3AD203B41FA5}">
                      <a16:colId xmlns:a16="http://schemas.microsoft.com/office/drawing/2014/main" val="20005"/>
                    </a:ext>
                  </a:extLst>
                </a:gridCol>
                <a:gridCol w="924081">
                  <a:extLst>
                    <a:ext uri="{9D8B030D-6E8A-4147-A177-3AD203B41FA5}">
                      <a16:colId xmlns:a16="http://schemas.microsoft.com/office/drawing/2014/main" val="20006"/>
                    </a:ext>
                  </a:extLst>
                </a:gridCol>
                <a:gridCol w="784294">
                  <a:extLst>
                    <a:ext uri="{9D8B030D-6E8A-4147-A177-3AD203B41FA5}">
                      <a16:colId xmlns:a16="http://schemas.microsoft.com/office/drawing/2014/main" val="20007"/>
                    </a:ext>
                  </a:extLst>
                </a:gridCol>
              </a:tblGrid>
              <a:tr h="241780">
                <a:tc rowSpan="2">
                  <a:txBody>
                    <a:bodyPr/>
                    <a:lstStyle/>
                    <a:p>
                      <a:pPr marL="0" marR="0" algn="ctr">
                        <a:lnSpc>
                          <a:spcPct val="150000"/>
                        </a:lnSpc>
                        <a:spcBef>
                          <a:spcPts val="0"/>
                        </a:spcBef>
                        <a:spcAft>
                          <a:spcPts val="0"/>
                        </a:spcAft>
                      </a:pPr>
                      <a:r>
                        <a:rPr lang="en-US" sz="1600" dirty="0">
                          <a:latin typeface="Times New Roman"/>
                          <a:ea typeface="Times New Roman"/>
                          <a:cs typeface="Mangal"/>
                        </a:rPr>
                        <a:t>Crops/years</a:t>
                      </a:r>
                      <a:endParaRPr lang="en-US" sz="1600" dirty="0">
                        <a:latin typeface="Calibri"/>
                        <a:ea typeface="Times New Roman"/>
                        <a:cs typeface="Mangal"/>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ctr">
                        <a:lnSpc>
                          <a:spcPct val="150000"/>
                        </a:lnSpc>
                        <a:spcBef>
                          <a:spcPts val="0"/>
                        </a:spcBef>
                        <a:spcAft>
                          <a:spcPts val="0"/>
                        </a:spcAft>
                      </a:pPr>
                      <a:r>
                        <a:rPr lang="en-US" sz="1600" dirty="0">
                          <a:latin typeface="Times New Roman"/>
                          <a:ea typeface="Times New Roman"/>
                          <a:cs typeface="Mangal"/>
                        </a:rPr>
                        <a:t>Harvested Area (ha)</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3559">
                <a:tc vMerge="1">
                  <a:txBody>
                    <a:bodyPr/>
                    <a:lstStyle/>
                    <a:p>
                      <a:endParaRPr lang="en-US"/>
                    </a:p>
                  </a:txBody>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Barley</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Maize</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Millet</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Potato</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Rice</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Sugarcane</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Wheat</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780">
                <a:tc>
                  <a:txBody>
                    <a:bodyPr/>
                    <a:lstStyle/>
                    <a:p>
                      <a:pPr marL="0" marR="0" algn="ctr">
                        <a:lnSpc>
                          <a:spcPct val="150000"/>
                        </a:lnSpc>
                        <a:spcBef>
                          <a:spcPts val="0"/>
                        </a:spcBef>
                        <a:spcAft>
                          <a:spcPts val="0"/>
                        </a:spcAft>
                      </a:pPr>
                      <a:r>
                        <a:rPr lang="en-US" sz="1600" dirty="0">
                          <a:latin typeface="Times New Roman"/>
                          <a:ea typeface="Times New Roman"/>
                          <a:cs typeface="Mangal"/>
                        </a:rPr>
                        <a:t>2005/06</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2778</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215673</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92668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37151</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128574</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312</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56791</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780">
                <a:tc>
                  <a:txBody>
                    <a:bodyPr/>
                    <a:lstStyle/>
                    <a:p>
                      <a:pPr marL="0" marR="0" algn="ctr">
                        <a:lnSpc>
                          <a:spcPct val="150000"/>
                        </a:lnSpc>
                        <a:spcBef>
                          <a:spcPts val="0"/>
                        </a:spcBef>
                        <a:spcAft>
                          <a:spcPts val="0"/>
                        </a:spcAft>
                      </a:pPr>
                      <a:r>
                        <a:rPr lang="en-US" sz="1600">
                          <a:latin typeface="Times New Roman"/>
                          <a:ea typeface="Times New Roman"/>
                          <a:cs typeface="Mangal"/>
                        </a:rPr>
                        <a:t>2006/07</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2840</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216573</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91580</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37388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119946</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301</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57092</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1780">
                <a:tc>
                  <a:txBody>
                    <a:bodyPr/>
                    <a:lstStyle/>
                    <a:p>
                      <a:pPr marL="0" marR="0" algn="ctr">
                        <a:lnSpc>
                          <a:spcPct val="150000"/>
                        </a:lnSpc>
                        <a:spcBef>
                          <a:spcPts val="0"/>
                        </a:spcBef>
                        <a:spcAft>
                          <a:spcPts val="0"/>
                        </a:spcAft>
                      </a:pPr>
                      <a:r>
                        <a:rPr lang="en-US" sz="1600">
                          <a:latin typeface="Times New Roman"/>
                          <a:ea typeface="Times New Roman"/>
                          <a:cs typeface="Mangal"/>
                        </a:rPr>
                        <a:t>2007/08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2795</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218689</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92556</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38488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129985</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301</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57268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1780">
                <a:tc>
                  <a:txBody>
                    <a:bodyPr/>
                    <a:lstStyle/>
                    <a:p>
                      <a:pPr marL="0" marR="0" algn="ctr">
                        <a:lnSpc>
                          <a:spcPct val="150000"/>
                        </a:lnSpc>
                        <a:spcBef>
                          <a:spcPts val="0"/>
                        </a:spcBef>
                        <a:spcAft>
                          <a:spcPts val="0"/>
                        </a:spcAft>
                      </a:pPr>
                      <a:r>
                        <a:rPr lang="en-US" sz="1600">
                          <a:latin typeface="Times New Roman"/>
                          <a:ea typeface="Times New Roman"/>
                          <a:cs typeface="Mangal"/>
                        </a:rPr>
                        <a:t>2008/09</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2662</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220445</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92392</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50539</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131467</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301</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56069</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1780">
                <a:tc>
                  <a:txBody>
                    <a:bodyPr/>
                    <a:lstStyle/>
                    <a:p>
                      <a:pPr marL="0" marR="0" algn="ctr">
                        <a:lnSpc>
                          <a:spcPct val="150000"/>
                        </a:lnSpc>
                        <a:spcBef>
                          <a:spcPts val="0"/>
                        </a:spcBef>
                        <a:spcAft>
                          <a:spcPts val="0"/>
                        </a:spcAft>
                      </a:pPr>
                      <a:r>
                        <a:rPr lang="en-US" sz="1600">
                          <a:latin typeface="Times New Roman"/>
                          <a:ea typeface="Times New Roman"/>
                          <a:cs typeface="Mangal"/>
                        </a:rPr>
                        <a:t>2009/10</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2662</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217907</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92877</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54062</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123872</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272</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56157</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1780">
                <a:tc>
                  <a:txBody>
                    <a:bodyPr/>
                    <a:lstStyle/>
                    <a:p>
                      <a:pPr marL="0" marR="0" algn="ctr">
                        <a:lnSpc>
                          <a:spcPct val="150000"/>
                        </a:lnSpc>
                        <a:spcBef>
                          <a:spcPts val="0"/>
                        </a:spcBef>
                        <a:spcAft>
                          <a:spcPts val="0"/>
                        </a:spcAft>
                      </a:pPr>
                      <a:r>
                        <a:rPr lang="en-US" sz="1600">
                          <a:latin typeface="Times New Roman"/>
                          <a:ea typeface="Times New Roman"/>
                          <a:cs typeface="Mangal"/>
                        </a:rPr>
                        <a:t>2010/11</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2918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219988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94993</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54078</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133362</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293</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46760</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1780">
                <a:tc>
                  <a:txBody>
                    <a:bodyPr/>
                    <a:lstStyle/>
                    <a:p>
                      <a:pPr marL="0" marR="0" algn="ctr">
                        <a:lnSpc>
                          <a:spcPct val="150000"/>
                        </a:lnSpc>
                        <a:spcBef>
                          <a:spcPts val="0"/>
                        </a:spcBef>
                        <a:spcAft>
                          <a:spcPts val="0"/>
                        </a:spcAft>
                      </a:pPr>
                      <a:r>
                        <a:rPr lang="en-US" sz="1600">
                          <a:latin typeface="Times New Roman"/>
                          <a:ea typeface="Times New Roman"/>
                          <a:cs typeface="Mangal"/>
                        </a:rPr>
                        <a:t>2011/12</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2835</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227954</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99320</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57065</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138107</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303</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51698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1780">
                <a:tc>
                  <a:txBody>
                    <a:bodyPr/>
                    <a:lstStyle/>
                    <a:p>
                      <a:pPr marL="0" marR="0" algn="ctr">
                        <a:lnSpc>
                          <a:spcPct val="150000"/>
                        </a:lnSpc>
                        <a:spcBef>
                          <a:spcPts val="0"/>
                        </a:spcBef>
                        <a:spcAft>
                          <a:spcPts val="0"/>
                        </a:spcAft>
                      </a:pPr>
                      <a:r>
                        <a:rPr lang="en-US" sz="1600">
                          <a:latin typeface="Times New Roman"/>
                          <a:ea typeface="Times New Roman"/>
                          <a:cs typeface="Mangal"/>
                        </a:rPr>
                        <a:t>2012/13</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2751</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220604</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99269</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55816</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129960</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307</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52475</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1780">
                <a:tc>
                  <a:txBody>
                    <a:bodyPr/>
                    <a:lstStyle/>
                    <a:p>
                      <a:pPr marL="0" marR="0" algn="ctr">
                        <a:lnSpc>
                          <a:spcPct val="150000"/>
                        </a:lnSpc>
                        <a:spcBef>
                          <a:spcPts val="0"/>
                        </a:spcBef>
                        <a:spcAft>
                          <a:spcPts val="0"/>
                        </a:spcAft>
                      </a:pPr>
                      <a:r>
                        <a:rPr lang="en-US" sz="1600">
                          <a:latin typeface="Times New Roman"/>
                          <a:ea typeface="Times New Roman"/>
                          <a:cs typeface="Mangal"/>
                        </a:rPr>
                        <a:t>2013/14</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2602</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251875</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96797</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55816</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131937</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247</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47058</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1780">
                <a:tc>
                  <a:txBody>
                    <a:bodyPr/>
                    <a:lstStyle/>
                    <a:p>
                      <a:pPr marL="0" marR="0" algn="ctr">
                        <a:lnSpc>
                          <a:spcPct val="150000"/>
                        </a:lnSpc>
                        <a:spcBef>
                          <a:spcPts val="0"/>
                        </a:spcBef>
                        <a:spcAft>
                          <a:spcPts val="0"/>
                        </a:spcAft>
                      </a:pPr>
                      <a:r>
                        <a:rPr lang="en-US" sz="1600">
                          <a:latin typeface="Times New Roman"/>
                          <a:ea typeface="Times New Roman"/>
                          <a:cs typeface="Mangal"/>
                        </a:rPr>
                        <a:t>2014/15</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2493</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240888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96431</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53441</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117602</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a:latin typeface="Times New Roman"/>
                          <a:ea typeface="Times New Roman"/>
                          <a:cs typeface="Mangal"/>
                        </a:rPr>
                        <a:t>279</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dirty="0">
                          <a:latin typeface="Times New Roman"/>
                          <a:ea typeface="Times New Roman"/>
                          <a:cs typeface="Mangal"/>
                        </a:rPr>
                        <a:t>48931</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1780">
                <a:tc>
                  <a:txBody>
                    <a:bodyPr/>
                    <a:lstStyle/>
                    <a:p>
                      <a:pPr marL="0" marR="0" algn="ctr">
                        <a:lnSpc>
                          <a:spcPct val="150000"/>
                        </a:lnSpc>
                        <a:spcBef>
                          <a:spcPts val="0"/>
                        </a:spcBef>
                        <a:spcAft>
                          <a:spcPts val="0"/>
                        </a:spcAft>
                      </a:pPr>
                      <a:r>
                        <a:rPr lang="en-US" sz="1600" b="1">
                          <a:latin typeface="Times New Roman"/>
                          <a:ea typeface="Times New Roman"/>
                          <a:cs typeface="Mangal"/>
                        </a:rPr>
                        <a:t>Avg.</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a:latin typeface="Times New Roman"/>
                          <a:ea typeface="Times New Roman"/>
                          <a:cs typeface="Mangal"/>
                        </a:rPr>
                        <a:t>2734</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a:latin typeface="Times New Roman"/>
                          <a:ea typeface="Times New Roman"/>
                          <a:cs typeface="Mangal"/>
                        </a:rPr>
                        <a:t>225060</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a:latin typeface="Times New Roman"/>
                          <a:ea typeface="Times New Roman"/>
                          <a:cs typeface="Mangal"/>
                        </a:rPr>
                        <a:t>94888</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a:latin typeface="Times New Roman"/>
                          <a:ea typeface="Times New Roman"/>
                          <a:cs typeface="Mangal"/>
                        </a:rPr>
                        <a:t>49384</a:t>
                      </a:r>
                      <a:endParaRPr lang="en-US" sz="160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latin typeface="Times New Roman"/>
                          <a:ea typeface="Times New Roman"/>
                          <a:cs typeface="Mangal"/>
                        </a:rPr>
                        <a:t>128481</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latin typeface="Times New Roman"/>
                          <a:ea typeface="Times New Roman"/>
                          <a:cs typeface="Mangal"/>
                        </a:rPr>
                        <a:t>292</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latin typeface="Times New Roman"/>
                          <a:ea typeface="Times New Roman"/>
                          <a:cs typeface="Mangal"/>
                        </a:rPr>
                        <a:t>53030</a:t>
                      </a:r>
                      <a:endParaRPr lang="en-US" sz="1600" dirty="0">
                        <a:latin typeface="Calibri"/>
                        <a:ea typeface="Times New Roman"/>
                        <a:cs typeface="Mangal"/>
                      </a:endParaRPr>
                    </a:p>
                  </a:txBody>
                  <a:tcPr marL="36286" marR="362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073" name="Rectangle 1"/>
          <p:cNvSpPr>
            <a:spLocks noChangeArrowheads="1"/>
          </p:cNvSpPr>
          <p:nvPr/>
        </p:nvSpPr>
        <p:spPr bwMode="auto">
          <a:xfrm>
            <a:off x="440675" y="1090669"/>
            <a:ext cx="832696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Estimated Crop </a:t>
            </a:r>
            <a:r>
              <a:rPr lang="en-US" sz="2000" b="1" dirty="0">
                <a:latin typeface="Times New Roman" pitchFamily="18" charset="0"/>
                <a:ea typeface="Times New Roman" pitchFamily="18" charset="0"/>
                <a:cs typeface="Times New Roman" pitchFamily="18" charset="0"/>
              </a:rPr>
              <a:t>Harvested Area </a:t>
            </a: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within KRB during the period 2005-2014:</a:t>
            </a:r>
            <a:endParaRPr kumimoji="0" 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4" name="Title 1"/>
          <p:cNvSpPr txBox="1">
            <a:spLocks/>
          </p:cNvSpPr>
          <p:nvPr/>
        </p:nvSpPr>
        <p:spPr>
          <a:xfrm>
            <a:off x="3263705" y="178482"/>
            <a:ext cx="3604845" cy="480309"/>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sz="3200" b="1" dirty="0">
                <a:solidFill>
                  <a:srgbClr val="FF0000"/>
                </a:solidFill>
                <a:latin typeface="Times New Roman" pitchFamily="18" charset="0"/>
                <a:cs typeface="Times New Roman" pitchFamily="18" charset="0"/>
              </a:rPr>
              <a:t> Methodology…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a:srcRect/>
          <a:stretch>
            <a:fillRect/>
          </a:stretch>
        </p:blipFill>
        <p:spPr bwMode="auto">
          <a:xfrm>
            <a:off x="4850892" y="1283753"/>
            <a:ext cx="4293108" cy="2914650"/>
          </a:xfrm>
          <a:prstGeom prst="rect">
            <a:avLst/>
          </a:prstGeom>
          <a:noFill/>
          <a:ln w="9525">
            <a:noFill/>
            <a:miter lim="800000"/>
            <a:headEnd/>
            <a:tailEnd/>
          </a:ln>
          <a:effectLst/>
        </p:spPr>
      </p:pic>
      <p:sp>
        <p:nvSpPr>
          <p:cNvPr id="18" name="TextBox 17"/>
          <p:cNvSpPr txBox="1"/>
          <p:nvPr/>
        </p:nvSpPr>
        <p:spPr>
          <a:xfrm>
            <a:off x="283050" y="1212267"/>
            <a:ext cx="4513380" cy="3200876"/>
          </a:xfrm>
          <a:prstGeom prst="rect">
            <a:avLst/>
          </a:prstGeom>
          <a:noFill/>
        </p:spPr>
        <p:txBody>
          <a:bodyPr wrap="square" rtlCol="0">
            <a:spAutoFit/>
          </a:bodyPr>
          <a:lstStyle/>
          <a:p>
            <a:pPr algn="just">
              <a:spcAft>
                <a:spcPts val="1200"/>
              </a:spcAft>
              <a:buFont typeface="Wingdings" pitchFamily="2" charset="2"/>
              <a:buChar char="Ø"/>
            </a:pPr>
            <a:r>
              <a:rPr lang="en-US" sz="2400" dirty="0">
                <a:latin typeface="Times New Roman" pitchFamily="18" charset="0"/>
                <a:cs typeface="Times New Roman" pitchFamily="18" charset="0"/>
              </a:rPr>
              <a:t>Influencing area of each climatic station over KRB is identified by superimposing </a:t>
            </a:r>
            <a:r>
              <a:rPr lang="en-US" sz="2400" dirty="0" err="1">
                <a:latin typeface="Times New Roman" pitchFamily="18" charset="0"/>
                <a:cs typeface="Times New Roman" pitchFamily="18" charset="0"/>
              </a:rPr>
              <a:t>Thiessen</a:t>
            </a:r>
            <a:r>
              <a:rPr lang="en-US" sz="2400" dirty="0">
                <a:latin typeface="Times New Roman" pitchFamily="18" charset="0"/>
                <a:cs typeface="Times New Roman" pitchFamily="18" charset="0"/>
              </a:rPr>
              <a:t> polygons over the basin.</a:t>
            </a:r>
          </a:p>
          <a:p>
            <a:pPr algn="just">
              <a:spcAft>
                <a:spcPts val="1200"/>
              </a:spcAft>
              <a:buFont typeface="Wingdings" pitchFamily="2" charset="2"/>
              <a:buChar char="Ø"/>
            </a:pPr>
            <a:r>
              <a:rPr lang="en-US" sz="2400" dirty="0">
                <a:latin typeface="Times New Roman" pitchFamily="18" charset="0"/>
                <a:cs typeface="Times New Roman" pitchFamily="18" charset="0"/>
              </a:rPr>
              <a:t> Portions of the harvested area of each district within KRB that falls under stations polygon are identified.</a:t>
            </a:r>
          </a:p>
        </p:txBody>
      </p:sp>
      <p:sp>
        <p:nvSpPr>
          <p:cNvPr id="20" name="Rectangle 19"/>
          <p:cNvSpPr/>
          <p:nvPr/>
        </p:nvSpPr>
        <p:spPr>
          <a:xfrm>
            <a:off x="274790" y="4367102"/>
            <a:ext cx="8499513" cy="1569660"/>
          </a:xfrm>
          <a:prstGeom prst="rect">
            <a:avLst/>
          </a:prstGeom>
        </p:spPr>
        <p:txBody>
          <a:bodyPr wrap="square">
            <a:spAutoFit/>
          </a:bodyPr>
          <a:lstStyle/>
          <a:p>
            <a:pPr algn="just">
              <a:buFont typeface="Wingdings" pitchFamily="2" charset="2"/>
              <a:buChar char="Ø"/>
            </a:pPr>
            <a:r>
              <a:rPr lang="en-US" sz="2400" dirty="0" err="1">
                <a:latin typeface="Times New Roman" pitchFamily="18" charset="0"/>
                <a:cs typeface="Times New Roman" pitchFamily="18" charset="0"/>
              </a:rPr>
              <a:t>WF</a:t>
            </a:r>
            <a:r>
              <a:rPr lang="en-US" sz="2400" baseline="-25000" dirty="0" err="1">
                <a:latin typeface="Times New Roman" pitchFamily="18" charset="0"/>
                <a:cs typeface="Times New Roman" pitchFamily="18" charset="0"/>
              </a:rPr>
              <a:t>prod</a:t>
            </a:r>
            <a:r>
              <a:rPr lang="en-US" sz="2400" baseline="-25000" dirty="0">
                <a:latin typeface="Times New Roman" pitchFamily="18" charset="0"/>
                <a:cs typeface="Times New Roman" pitchFamily="18" charset="0"/>
              </a:rPr>
              <a:t> </a:t>
            </a:r>
            <a:r>
              <a:rPr lang="en-US" sz="2400" dirty="0">
                <a:latin typeface="Times New Roman" pitchFamily="18" charset="0"/>
                <a:cs typeface="Times New Roman" pitchFamily="18" charset="0"/>
              </a:rPr>
              <a:t> for each crop of the influence portion in the district is calculated by considering influencing climatic station. Taking weighted averages of </a:t>
            </a:r>
            <a:r>
              <a:rPr lang="en-US" sz="2400" dirty="0" err="1">
                <a:latin typeface="Times New Roman" pitchFamily="18" charset="0"/>
                <a:cs typeface="Times New Roman" pitchFamily="18" charset="0"/>
              </a:rPr>
              <a:t>WF</a:t>
            </a:r>
            <a:r>
              <a:rPr lang="en-US" sz="2400" baseline="-25000" dirty="0" err="1">
                <a:latin typeface="Times New Roman" pitchFamily="18" charset="0"/>
                <a:cs typeface="Times New Roman" pitchFamily="18" charset="0"/>
              </a:rPr>
              <a:t>prod</a:t>
            </a:r>
            <a:r>
              <a:rPr lang="en-US" sz="2400" baseline="-25000" dirty="0">
                <a:latin typeface="Times New Roman" pitchFamily="18" charset="0"/>
                <a:cs typeface="Times New Roman" pitchFamily="18" charset="0"/>
              </a:rPr>
              <a:t> </a:t>
            </a:r>
            <a:r>
              <a:rPr lang="en-US" sz="2400" dirty="0">
                <a:latin typeface="Times New Roman" pitchFamily="18" charset="0"/>
                <a:cs typeface="Times New Roman" pitchFamily="18" charset="0"/>
              </a:rPr>
              <a:t>of crops of each portion in the districts, </a:t>
            </a:r>
            <a:r>
              <a:rPr lang="en-US" sz="2400" dirty="0" err="1">
                <a:latin typeface="Times New Roman" pitchFamily="18" charset="0"/>
                <a:cs typeface="Times New Roman" pitchFamily="18" charset="0"/>
              </a:rPr>
              <a:t>WF</a:t>
            </a:r>
            <a:r>
              <a:rPr lang="en-US" sz="2400" baseline="-25000" dirty="0" err="1">
                <a:latin typeface="Times New Roman" pitchFamily="18" charset="0"/>
                <a:cs typeface="Times New Roman" pitchFamily="18" charset="0"/>
              </a:rPr>
              <a:t>prod</a:t>
            </a:r>
            <a:r>
              <a:rPr lang="en-US" sz="2400" baseline="-25000" dirty="0">
                <a:latin typeface="Times New Roman" pitchFamily="18" charset="0"/>
                <a:cs typeface="Times New Roman" pitchFamily="18" charset="0"/>
              </a:rPr>
              <a:t> </a:t>
            </a:r>
            <a:r>
              <a:rPr lang="en-US" sz="2400" dirty="0">
                <a:latin typeface="Times New Roman" pitchFamily="18" charset="0"/>
                <a:cs typeface="Times New Roman" pitchFamily="18" charset="0"/>
              </a:rPr>
              <a:t>of crops of that district have been evaluated.</a:t>
            </a:r>
          </a:p>
        </p:txBody>
      </p:sp>
      <p:sp>
        <p:nvSpPr>
          <p:cNvPr id="6" name="Title 1"/>
          <p:cNvSpPr txBox="1">
            <a:spLocks/>
          </p:cNvSpPr>
          <p:nvPr/>
        </p:nvSpPr>
        <p:spPr>
          <a:xfrm>
            <a:off x="3545059" y="110532"/>
            <a:ext cx="3604845" cy="480309"/>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IN" sz="3200" b="1" dirty="0">
                <a:solidFill>
                  <a:srgbClr val="FF0000"/>
                </a:solidFill>
                <a:latin typeface="Times New Roman" pitchFamily="18" charset="0"/>
                <a:cs typeface="Times New Roman" pitchFamily="18" charset="0"/>
              </a:rPr>
              <a:t>Methodology…</a:t>
            </a:r>
          </a:p>
        </p:txBody>
      </p:sp>
    </p:spTree>
  </p:cSld>
  <p:clrMapOvr>
    <a:masterClrMapping/>
  </p:clrMapOvr>
</p:sld>
</file>

<file path=ppt/theme/theme1.xml><?xml version="1.0" encoding="utf-8"?>
<a:theme xmlns:a="http://schemas.openxmlformats.org/drawingml/2006/main" name="IITR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ITR_template_sudiproy.pptx" id="{E7BE3218-A97E-4E6F-BE9F-92D6192B2CD5}" vid="{3EDE8FBA-E8F1-4B0B-AEA8-7DC234A91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IITR_template_sudiproy</Template>
  <TotalTime>7060</TotalTime>
  <Words>1724</Words>
  <Application>Microsoft Office PowerPoint</Application>
  <PresentationFormat>On-screen Show (4:3)</PresentationFormat>
  <Paragraphs>573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Franklin Gothic Demi</vt:lpstr>
      <vt:lpstr>Mangal</vt:lpstr>
      <vt:lpstr>Times New Roman</vt:lpstr>
      <vt:lpstr>Wingdings</vt:lpstr>
      <vt:lpstr>IITR_PPT_Template</vt:lpstr>
      <vt:lpstr>ASSESSMENT OF WATER FOOTPRINT FOR KOSHI RIVER BASIN (KRB), NEPAL</vt:lpstr>
      <vt:lpstr>Water footprint</vt:lpstr>
      <vt:lpstr>Objectives of the Study</vt:lpstr>
      <vt:lpstr>Study Area</vt:lpstr>
      <vt:lpstr>Data Availability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Dr. Sudip Roy</Manager>
  <Company>IIT Roorkee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IITR PPT Template</dc:subject>
  <dc:creator>Dr. Sudip Roy</dc:creator>
  <cp:lastModifiedBy>Ashish Pandey</cp:lastModifiedBy>
  <cp:revision>531</cp:revision>
  <dcterms:created xsi:type="dcterms:W3CDTF">2015-07-18T13:17:54Z</dcterms:created>
  <dcterms:modified xsi:type="dcterms:W3CDTF">2020-05-03T12:16:44Z</dcterms:modified>
  <cp:version>v1</cp:version>
</cp:coreProperties>
</file>