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1" r:id="rId1"/>
    <p:sldMasterId id="2147483700" r:id="rId2"/>
  </p:sldMasterIdLst>
  <p:notesMasterIdLst>
    <p:notesMasterId r:id="rId24"/>
  </p:notesMasterIdLst>
  <p:sldIdLst>
    <p:sldId id="322" r:id="rId3"/>
    <p:sldId id="324" r:id="rId4"/>
    <p:sldId id="306" r:id="rId5"/>
    <p:sldId id="277" r:id="rId6"/>
    <p:sldId id="325" r:id="rId7"/>
    <p:sldId id="335" r:id="rId8"/>
    <p:sldId id="327" r:id="rId9"/>
    <p:sldId id="340" r:id="rId10"/>
    <p:sldId id="329" r:id="rId11"/>
    <p:sldId id="333" r:id="rId12"/>
    <p:sldId id="339" r:id="rId13"/>
    <p:sldId id="334" r:id="rId14"/>
    <p:sldId id="326" r:id="rId15"/>
    <p:sldId id="336" r:id="rId16"/>
    <p:sldId id="328" r:id="rId17"/>
    <p:sldId id="337" r:id="rId18"/>
    <p:sldId id="330" r:id="rId19"/>
    <p:sldId id="338" r:id="rId20"/>
    <p:sldId id="332" r:id="rId21"/>
    <p:sldId id="341" r:id="rId22"/>
    <p:sldId id="272" r:id="rId23"/>
  </p:sldIdLst>
  <p:sldSz cx="9144000" cy="6858000" type="screen4x3"/>
  <p:notesSz cx="6797675" cy="987425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32" autoAdjust="0"/>
    <p:restoredTop sz="92234" autoAdjust="0"/>
  </p:normalViewPr>
  <p:slideViewPr>
    <p:cSldViewPr>
      <p:cViewPr>
        <p:scale>
          <a:sx n="70" d="100"/>
          <a:sy n="70" d="100"/>
        </p:scale>
        <p:origin x="-1148" y="-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0" name="PlaceHolder 1"/>
          <p:cNvSpPr>
            <a:spLocks noGrp="1"/>
          </p:cNvSpPr>
          <p:nvPr>
            <p:ph type="body"/>
          </p:nvPr>
        </p:nvSpPr>
        <p:spPr>
          <a:xfrm>
            <a:off x="756000" y="5078520"/>
            <a:ext cx="6047640" cy="4811040"/>
          </a:xfrm>
          <a:prstGeom prst="rect">
            <a:avLst/>
          </a:prstGeom>
        </p:spPr>
        <p:txBody>
          <a:bodyPr lIns="0" tIns="0" rIns="0" bIns="0"/>
          <a:lstStyle/>
          <a:p>
            <a:r>
              <a:rPr lang="ru-RU" sz="2000">
                <a:latin typeface="Arial"/>
              </a:rPr>
              <a:t>Для правки формата примечаний щёлкните мышью</a:t>
            </a:r>
            <a:endParaRPr/>
          </a:p>
        </p:txBody>
      </p:sp>
      <p:sp>
        <p:nvSpPr>
          <p:cNvPr id="181" name="PlaceHolder 2"/>
          <p:cNvSpPr>
            <a:spLocks noGrp="1"/>
          </p:cNvSpPr>
          <p:nvPr>
            <p:ph type="hdr"/>
          </p:nvPr>
        </p:nvSpPr>
        <p:spPr>
          <a:xfrm>
            <a:off x="0" y="0"/>
            <a:ext cx="3280680" cy="534240"/>
          </a:xfrm>
          <a:prstGeom prst="rect">
            <a:avLst/>
          </a:prstGeom>
        </p:spPr>
        <p:txBody>
          <a:bodyPr lIns="0" tIns="0" rIns="0" bIns="0"/>
          <a:lstStyle/>
          <a:p>
            <a:r>
              <a:rPr lang="ru-RU" sz="1400">
                <a:latin typeface="Times New Roman"/>
              </a:rPr>
              <a:t>&lt;заголовок&gt;</a:t>
            </a:r>
            <a:endParaRPr/>
          </a:p>
        </p:txBody>
      </p:sp>
      <p:sp>
        <p:nvSpPr>
          <p:cNvPr id="182" name="PlaceHolder 3"/>
          <p:cNvSpPr>
            <a:spLocks noGrp="1"/>
          </p:cNvSpPr>
          <p:nvPr>
            <p:ph type="dt"/>
          </p:nvPr>
        </p:nvSpPr>
        <p:spPr>
          <a:xfrm>
            <a:off x="4278960" y="0"/>
            <a:ext cx="3280680" cy="534240"/>
          </a:xfrm>
          <a:prstGeom prst="rect">
            <a:avLst/>
          </a:prstGeom>
        </p:spPr>
        <p:txBody>
          <a:bodyPr lIns="0" tIns="0" rIns="0" bIns="0"/>
          <a:lstStyle/>
          <a:p>
            <a:pPr algn="r"/>
            <a:r>
              <a:rPr lang="ru-RU" sz="1400">
                <a:latin typeface="Times New Roman"/>
              </a:rPr>
              <a:t>&lt;дата/время&gt;</a:t>
            </a:r>
            <a:endParaRPr/>
          </a:p>
        </p:txBody>
      </p:sp>
      <p:sp>
        <p:nvSpPr>
          <p:cNvPr id="183" name="PlaceHolder 4"/>
          <p:cNvSpPr>
            <a:spLocks noGrp="1"/>
          </p:cNvSpPr>
          <p:nvPr>
            <p:ph type="ftr"/>
          </p:nvPr>
        </p:nvSpPr>
        <p:spPr>
          <a:xfrm>
            <a:off x="0" y="10157400"/>
            <a:ext cx="3280680" cy="534240"/>
          </a:xfrm>
          <a:prstGeom prst="rect">
            <a:avLst/>
          </a:prstGeom>
        </p:spPr>
        <p:txBody>
          <a:bodyPr lIns="0" tIns="0" rIns="0" bIns="0" anchor="b"/>
          <a:lstStyle/>
          <a:p>
            <a:r>
              <a:rPr lang="ru-RU" sz="1400">
                <a:latin typeface="Times New Roman"/>
              </a:rPr>
              <a:t>&lt;нижний колонтитул&gt;</a:t>
            </a:r>
            <a:endParaRPr/>
          </a:p>
        </p:txBody>
      </p:sp>
      <p:sp>
        <p:nvSpPr>
          <p:cNvPr id="184" name="PlaceHolder 5"/>
          <p:cNvSpPr>
            <a:spLocks noGrp="1"/>
          </p:cNvSpPr>
          <p:nvPr>
            <p:ph type="sldNum"/>
          </p:nvPr>
        </p:nvSpPr>
        <p:spPr>
          <a:xfrm>
            <a:off x="4278960" y="10157400"/>
            <a:ext cx="3280680" cy="534240"/>
          </a:xfrm>
          <a:prstGeom prst="rect">
            <a:avLst/>
          </a:prstGeom>
        </p:spPr>
        <p:txBody>
          <a:bodyPr lIns="0" tIns="0" rIns="0" bIns="0" anchor="b"/>
          <a:lstStyle/>
          <a:p>
            <a:pPr algn="r"/>
            <a:fld id="{694584B3-0BDA-49EF-86D4-8325E3CA058B}" type="slidenum">
              <a:rPr lang="ru-RU" sz="1400">
                <a:latin typeface="Times New Roman"/>
              </a:rPr>
              <a:pPr algn="r"/>
              <a:t>‹#›</a:t>
            </a:fld>
            <a:endParaRPr/>
          </a:p>
        </p:txBody>
      </p:sp>
    </p:spTree>
    <p:extLst>
      <p:ext uri="{BB962C8B-B14F-4D97-AF65-F5344CB8AC3E}">
        <p14:creationId xmlns:p14="http://schemas.microsoft.com/office/powerpoint/2010/main" val="2221252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PlaceHolder 1"/>
          <p:cNvSpPr>
            <a:spLocks noGrp="1"/>
          </p:cNvSpPr>
          <p:nvPr>
            <p:ph type="body"/>
          </p:nvPr>
        </p:nvSpPr>
        <p:spPr>
          <a:xfrm>
            <a:off x="679680" y="4690440"/>
            <a:ext cx="5437440" cy="4442760"/>
          </a:xfrm>
          <a:prstGeom prst="rect">
            <a:avLst/>
          </a:prstGeom>
        </p:spPr>
        <p:txBody>
          <a:bodyPr lIns="0" tIns="0" rIns="0" bIns="0"/>
          <a:lstStyle/>
          <a:p>
            <a:endParaRPr lang="ru-RU" sz="1200" kern="1200" dirty="0" smtClean="0">
              <a:solidFill>
                <a:schemeClr val="tx1"/>
              </a:solidFill>
              <a:effectLst/>
              <a:latin typeface="+mn-lt"/>
              <a:ea typeface="+mn-ea"/>
              <a:cs typeface="+mn-cs"/>
            </a:endParaRPr>
          </a:p>
        </p:txBody>
      </p:sp>
      <p:sp>
        <p:nvSpPr>
          <p:cNvPr id="276" name="CustomShape 2"/>
          <p:cNvSpPr/>
          <p:nvPr/>
        </p:nvSpPr>
        <p:spPr>
          <a:xfrm>
            <a:off x="3850560" y="9378720"/>
            <a:ext cx="2944800" cy="492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2BA2F053-EB8C-488A-9A5B-FFC0EB97264B}" type="slidenum">
              <a:rPr lang="ru-RU" sz="1200" strike="noStrike">
                <a:solidFill>
                  <a:srgbClr val="000000"/>
                </a:solidFill>
                <a:latin typeface="Arial"/>
                <a:ea typeface="+mn-ea"/>
              </a:rPr>
              <a:pPr algn="r">
                <a:lnSpc>
                  <a:spcPct val="100000"/>
                </a:lnSpc>
              </a:p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PlaceHolder 1"/>
          <p:cNvSpPr>
            <a:spLocks noGrp="1"/>
          </p:cNvSpPr>
          <p:nvPr>
            <p:ph type="body"/>
          </p:nvPr>
        </p:nvSpPr>
        <p:spPr>
          <a:xfrm>
            <a:off x="679680" y="4690440"/>
            <a:ext cx="5437440" cy="4442760"/>
          </a:xfrm>
          <a:prstGeom prst="rect">
            <a:avLst/>
          </a:prstGeom>
        </p:spPr>
        <p:txBody>
          <a:bodyPr lIns="0" tIns="0" rIns="0" bIns="0"/>
          <a:lstStyle/>
          <a:p>
            <a:endParaRPr dirty="0"/>
          </a:p>
        </p:txBody>
      </p:sp>
      <p:sp>
        <p:nvSpPr>
          <p:cNvPr id="250" name="CustomShape 2"/>
          <p:cNvSpPr/>
          <p:nvPr/>
        </p:nvSpPr>
        <p:spPr>
          <a:xfrm>
            <a:off x="3850560" y="9378720"/>
            <a:ext cx="2944800" cy="492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2306EFC4-5E06-459A-9512-C7B64AF6DDA4}" type="slidenum">
              <a:rPr lang="ru-RU" sz="1200" strike="noStrike">
                <a:solidFill>
                  <a:srgbClr val="000000"/>
                </a:solidFill>
                <a:latin typeface="Arial"/>
              </a:rPr>
              <a:pPr algn="r">
                <a:lnSpc>
                  <a:spcPct val="100000"/>
                </a:lnSpc>
              </a:pPr>
              <a:t>10</a:t>
            </a:fld>
            <a:endParaRPr/>
          </a:p>
        </p:txBody>
      </p:sp>
    </p:spTree>
    <p:extLst>
      <p:ext uri="{BB962C8B-B14F-4D97-AF65-F5344CB8AC3E}">
        <p14:creationId xmlns:p14="http://schemas.microsoft.com/office/powerpoint/2010/main" val="3524813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PlaceHolder 1"/>
          <p:cNvSpPr>
            <a:spLocks noGrp="1"/>
          </p:cNvSpPr>
          <p:nvPr>
            <p:ph type="body"/>
          </p:nvPr>
        </p:nvSpPr>
        <p:spPr>
          <a:xfrm>
            <a:off x="679680" y="4690440"/>
            <a:ext cx="5437440" cy="4442760"/>
          </a:xfrm>
          <a:prstGeom prst="rect">
            <a:avLst/>
          </a:prstGeom>
        </p:spPr>
        <p:txBody>
          <a:bodyPr lIns="0" tIns="0" rIns="0" bIns="0"/>
          <a:lstStyle/>
          <a:p>
            <a:endParaRPr dirty="0"/>
          </a:p>
        </p:txBody>
      </p:sp>
      <p:sp>
        <p:nvSpPr>
          <p:cNvPr id="250" name="CustomShape 2"/>
          <p:cNvSpPr/>
          <p:nvPr/>
        </p:nvSpPr>
        <p:spPr>
          <a:xfrm>
            <a:off x="3850560" y="9378720"/>
            <a:ext cx="2944800" cy="492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2306EFC4-5E06-459A-9512-C7B64AF6DDA4}" type="slidenum">
              <a:rPr lang="ru-RU" sz="1200" strike="noStrike">
                <a:solidFill>
                  <a:srgbClr val="000000"/>
                </a:solidFill>
                <a:latin typeface="Arial"/>
              </a:rPr>
              <a:pPr algn="r">
                <a:lnSpc>
                  <a:spcPct val="100000"/>
                </a:lnSpc>
              </a:pPr>
              <a:t>11</a:t>
            </a:fld>
            <a:endParaRPr/>
          </a:p>
        </p:txBody>
      </p:sp>
    </p:spTree>
    <p:extLst>
      <p:ext uri="{BB962C8B-B14F-4D97-AF65-F5344CB8AC3E}">
        <p14:creationId xmlns:p14="http://schemas.microsoft.com/office/powerpoint/2010/main" val="35248135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PlaceHolder 1"/>
          <p:cNvSpPr>
            <a:spLocks noGrp="1"/>
          </p:cNvSpPr>
          <p:nvPr>
            <p:ph type="body"/>
          </p:nvPr>
        </p:nvSpPr>
        <p:spPr>
          <a:xfrm>
            <a:off x="679680" y="4690440"/>
            <a:ext cx="5437440" cy="4442760"/>
          </a:xfrm>
          <a:prstGeom prst="rect">
            <a:avLst/>
          </a:prstGeom>
        </p:spPr>
        <p:txBody>
          <a:bodyPr lIns="0" tIns="0" rIns="0" bIns="0"/>
          <a:lstStyle/>
          <a:p>
            <a:r>
              <a:rPr lang="en-US" sz="1200" kern="1200" dirty="0" smtClean="0">
                <a:solidFill>
                  <a:schemeClr val="tx1"/>
                </a:solidFill>
                <a:effectLst/>
                <a:latin typeface="+mn-lt"/>
                <a:ea typeface="+mn-ea"/>
                <a:cs typeface="+mn-cs"/>
              </a:rPr>
              <a:t>Map of a part of Mercury (Lambert azimuthal equal-area projection) showing locations of high-resolution MDIS NAC images.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Small blue circles, all images surveyed; violet triangles, images containing small hollows.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Large green circles mark centers of large hollow clusters according to </a:t>
            </a:r>
            <a:r>
              <a:rPr lang="en-US" sz="1200" kern="1200" dirty="0" err="1" smtClean="0">
                <a:solidFill>
                  <a:schemeClr val="tx1"/>
                </a:solidFill>
                <a:effectLst/>
                <a:latin typeface="+mn-lt"/>
                <a:ea typeface="+mn-ea"/>
                <a:cs typeface="+mn-cs"/>
              </a:rPr>
              <a:t>Blewett</a:t>
            </a:r>
            <a:r>
              <a:rPr lang="en-US" sz="1200" kern="1200" dirty="0" smtClean="0">
                <a:solidFill>
                  <a:schemeClr val="tx1"/>
                </a:solidFill>
                <a:effectLst/>
                <a:latin typeface="+mn-lt"/>
                <a:ea typeface="+mn-ea"/>
                <a:cs typeface="+mn-cs"/>
              </a:rPr>
              <a:t> et al. (2011, 2013).</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Background is low-resolution MDIS image mosaic.</a:t>
            </a:r>
            <a:endParaRPr dirty="0"/>
          </a:p>
        </p:txBody>
      </p:sp>
      <p:sp>
        <p:nvSpPr>
          <p:cNvPr id="250" name="CustomShape 2"/>
          <p:cNvSpPr/>
          <p:nvPr/>
        </p:nvSpPr>
        <p:spPr>
          <a:xfrm>
            <a:off x="3850560" y="9378720"/>
            <a:ext cx="2944800" cy="492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2306EFC4-5E06-459A-9512-C7B64AF6DDA4}" type="slidenum">
              <a:rPr lang="ru-RU" sz="1200" strike="noStrike">
                <a:solidFill>
                  <a:srgbClr val="000000"/>
                </a:solidFill>
                <a:latin typeface="Arial"/>
              </a:rPr>
              <a:pPr algn="r">
                <a:lnSpc>
                  <a:spcPct val="100000"/>
                </a:lnSpc>
              </a:pPr>
              <a:t>12</a:t>
            </a:fld>
            <a:endParaRPr/>
          </a:p>
        </p:txBody>
      </p:sp>
    </p:spTree>
    <p:extLst>
      <p:ext uri="{BB962C8B-B14F-4D97-AF65-F5344CB8AC3E}">
        <p14:creationId xmlns:p14="http://schemas.microsoft.com/office/powerpoint/2010/main" val="35248135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PlaceHolder 1"/>
          <p:cNvSpPr>
            <a:spLocks noGrp="1"/>
          </p:cNvSpPr>
          <p:nvPr>
            <p:ph type="body"/>
          </p:nvPr>
        </p:nvSpPr>
        <p:spPr>
          <a:xfrm>
            <a:off x="679680" y="4690440"/>
            <a:ext cx="5437440" cy="4442760"/>
          </a:xfrm>
          <a:prstGeom prst="rect">
            <a:avLst/>
          </a:prstGeom>
        </p:spPr>
        <p:txBody>
          <a:bodyPr lIns="0" tIns="0" rIns="0" bIns="0"/>
          <a:lstStyle/>
          <a:p>
            <a:endParaRPr dirty="0"/>
          </a:p>
        </p:txBody>
      </p:sp>
      <p:sp>
        <p:nvSpPr>
          <p:cNvPr id="250" name="CustomShape 2"/>
          <p:cNvSpPr/>
          <p:nvPr/>
        </p:nvSpPr>
        <p:spPr>
          <a:xfrm>
            <a:off x="3850560" y="9378720"/>
            <a:ext cx="2944800" cy="492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2306EFC4-5E06-459A-9512-C7B64AF6DDA4}" type="slidenum">
              <a:rPr lang="ru-RU" sz="1200" strike="noStrike">
                <a:solidFill>
                  <a:srgbClr val="000000"/>
                </a:solidFill>
                <a:latin typeface="Arial"/>
              </a:rPr>
              <a:pPr algn="r">
                <a:lnSpc>
                  <a:spcPct val="100000"/>
                </a:lnSpc>
              </a:pPr>
              <a:t>13</a:t>
            </a:fld>
            <a:endParaRPr/>
          </a:p>
        </p:txBody>
      </p:sp>
    </p:spTree>
    <p:extLst>
      <p:ext uri="{BB962C8B-B14F-4D97-AF65-F5344CB8AC3E}">
        <p14:creationId xmlns:p14="http://schemas.microsoft.com/office/powerpoint/2010/main" val="35248135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PlaceHolder 1"/>
          <p:cNvSpPr>
            <a:spLocks noGrp="1"/>
          </p:cNvSpPr>
          <p:nvPr>
            <p:ph type="body"/>
          </p:nvPr>
        </p:nvSpPr>
        <p:spPr>
          <a:xfrm>
            <a:off x="679680" y="4690440"/>
            <a:ext cx="5437440" cy="4442760"/>
          </a:xfrm>
          <a:prstGeom prst="rect">
            <a:avLst/>
          </a:prstGeom>
        </p:spPr>
        <p:txBody>
          <a:bodyPr lIns="0" tIns="0" rIns="0" bIns="0"/>
          <a:lstStyle/>
          <a:p>
            <a:endParaRPr dirty="0"/>
          </a:p>
        </p:txBody>
      </p:sp>
      <p:sp>
        <p:nvSpPr>
          <p:cNvPr id="250" name="CustomShape 2"/>
          <p:cNvSpPr/>
          <p:nvPr/>
        </p:nvSpPr>
        <p:spPr>
          <a:xfrm>
            <a:off x="3850560" y="9378720"/>
            <a:ext cx="2944800" cy="492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2306EFC4-5E06-459A-9512-C7B64AF6DDA4}" type="slidenum">
              <a:rPr lang="ru-RU" sz="1200" strike="noStrike">
                <a:solidFill>
                  <a:srgbClr val="000000"/>
                </a:solidFill>
                <a:latin typeface="Arial"/>
              </a:rPr>
              <a:pPr algn="r">
                <a:lnSpc>
                  <a:spcPct val="100000"/>
                </a:lnSpc>
              </a:pPr>
              <a:t>14</a:t>
            </a:fld>
            <a:endParaRPr/>
          </a:p>
        </p:txBody>
      </p:sp>
    </p:spTree>
    <p:extLst>
      <p:ext uri="{BB962C8B-B14F-4D97-AF65-F5344CB8AC3E}">
        <p14:creationId xmlns:p14="http://schemas.microsoft.com/office/powerpoint/2010/main" val="35248135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PlaceHolder 1"/>
          <p:cNvSpPr>
            <a:spLocks noGrp="1"/>
          </p:cNvSpPr>
          <p:nvPr>
            <p:ph type="body"/>
          </p:nvPr>
        </p:nvSpPr>
        <p:spPr>
          <a:xfrm>
            <a:off x="679680" y="4690440"/>
            <a:ext cx="5437440" cy="4442760"/>
          </a:xfrm>
          <a:prstGeom prst="rect">
            <a:avLst/>
          </a:prstGeom>
        </p:spPr>
        <p:txBody>
          <a:bodyPr lIns="0" tIns="0" rIns="0" bIns="0"/>
          <a:lstStyle/>
          <a:p>
            <a:endParaRPr dirty="0"/>
          </a:p>
        </p:txBody>
      </p:sp>
      <p:sp>
        <p:nvSpPr>
          <p:cNvPr id="250" name="CustomShape 2"/>
          <p:cNvSpPr/>
          <p:nvPr/>
        </p:nvSpPr>
        <p:spPr>
          <a:xfrm>
            <a:off x="3850560" y="9378720"/>
            <a:ext cx="2944800" cy="492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2306EFC4-5E06-459A-9512-C7B64AF6DDA4}" type="slidenum">
              <a:rPr lang="ru-RU" sz="1200" strike="noStrike">
                <a:solidFill>
                  <a:srgbClr val="000000"/>
                </a:solidFill>
                <a:latin typeface="Arial"/>
              </a:rPr>
              <a:pPr algn="r">
                <a:lnSpc>
                  <a:spcPct val="100000"/>
                </a:lnSpc>
              </a:pPr>
              <a:t>15</a:t>
            </a:fld>
            <a:endParaRPr/>
          </a:p>
        </p:txBody>
      </p:sp>
    </p:spTree>
    <p:extLst>
      <p:ext uri="{BB962C8B-B14F-4D97-AF65-F5344CB8AC3E}">
        <p14:creationId xmlns:p14="http://schemas.microsoft.com/office/powerpoint/2010/main" val="35248135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PlaceHolder 1"/>
          <p:cNvSpPr>
            <a:spLocks noGrp="1"/>
          </p:cNvSpPr>
          <p:nvPr>
            <p:ph type="body"/>
          </p:nvPr>
        </p:nvSpPr>
        <p:spPr>
          <a:xfrm>
            <a:off x="679680" y="4690440"/>
            <a:ext cx="5437440" cy="4442760"/>
          </a:xfrm>
          <a:prstGeom prst="rect">
            <a:avLst/>
          </a:prstGeom>
        </p:spPr>
        <p:txBody>
          <a:bodyPr lIns="0" tIns="0" rIns="0" bIns="0"/>
          <a:lstStyle/>
          <a:p>
            <a:endParaRPr dirty="0"/>
          </a:p>
        </p:txBody>
      </p:sp>
      <p:sp>
        <p:nvSpPr>
          <p:cNvPr id="250" name="CustomShape 2"/>
          <p:cNvSpPr/>
          <p:nvPr/>
        </p:nvSpPr>
        <p:spPr>
          <a:xfrm>
            <a:off x="3850560" y="9378720"/>
            <a:ext cx="2944800" cy="492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2306EFC4-5E06-459A-9512-C7B64AF6DDA4}" type="slidenum">
              <a:rPr lang="ru-RU" sz="1200" strike="noStrike">
                <a:solidFill>
                  <a:srgbClr val="000000"/>
                </a:solidFill>
                <a:latin typeface="Arial"/>
              </a:rPr>
              <a:pPr algn="r">
                <a:lnSpc>
                  <a:spcPct val="100000"/>
                </a:lnSpc>
              </a:pPr>
              <a:t>16</a:t>
            </a:fld>
            <a:endParaRPr/>
          </a:p>
        </p:txBody>
      </p:sp>
    </p:spTree>
    <p:extLst>
      <p:ext uri="{BB962C8B-B14F-4D97-AF65-F5344CB8AC3E}">
        <p14:creationId xmlns:p14="http://schemas.microsoft.com/office/powerpoint/2010/main" val="35248135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PlaceHolder 1"/>
          <p:cNvSpPr>
            <a:spLocks noGrp="1"/>
          </p:cNvSpPr>
          <p:nvPr>
            <p:ph type="body"/>
          </p:nvPr>
        </p:nvSpPr>
        <p:spPr>
          <a:xfrm>
            <a:off x="679680" y="4690440"/>
            <a:ext cx="5437440" cy="4442760"/>
          </a:xfrm>
          <a:prstGeom prst="rect">
            <a:avLst/>
          </a:prstGeom>
        </p:spPr>
        <p:txBody>
          <a:bodyPr lIns="0" tIns="0" rIns="0" bIns="0"/>
          <a:lstStyle/>
          <a:p>
            <a:endParaRPr dirty="0"/>
          </a:p>
        </p:txBody>
      </p:sp>
      <p:sp>
        <p:nvSpPr>
          <p:cNvPr id="250" name="CustomShape 2"/>
          <p:cNvSpPr/>
          <p:nvPr/>
        </p:nvSpPr>
        <p:spPr>
          <a:xfrm>
            <a:off x="3850560" y="9378720"/>
            <a:ext cx="2944800" cy="492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2306EFC4-5E06-459A-9512-C7B64AF6DDA4}" type="slidenum">
              <a:rPr lang="ru-RU" sz="1200" strike="noStrike">
                <a:solidFill>
                  <a:srgbClr val="000000"/>
                </a:solidFill>
                <a:latin typeface="Arial"/>
              </a:rPr>
              <a:pPr algn="r">
                <a:lnSpc>
                  <a:spcPct val="100000"/>
                </a:lnSpc>
              </a:pPr>
              <a:t>17</a:t>
            </a:fld>
            <a:endParaRPr/>
          </a:p>
        </p:txBody>
      </p:sp>
    </p:spTree>
    <p:extLst>
      <p:ext uri="{BB962C8B-B14F-4D97-AF65-F5344CB8AC3E}">
        <p14:creationId xmlns:p14="http://schemas.microsoft.com/office/powerpoint/2010/main" val="35248135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PlaceHolder 1"/>
          <p:cNvSpPr>
            <a:spLocks noGrp="1"/>
          </p:cNvSpPr>
          <p:nvPr>
            <p:ph type="body"/>
          </p:nvPr>
        </p:nvSpPr>
        <p:spPr>
          <a:xfrm>
            <a:off x="679680" y="4690440"/>
            <a:ext cx="5437440" cy="4442760"/>
          </a:xfrm>
          <a:prstGeom prst="rect">
            <a:avLst/>
          </a:prstGeom>
        </p:spPr>
        <p:txBody>
          <a:bodyPr lIns="0" tIns="0" rIns="0" bIns="0"/>
          <a:lstStyle/>
          <a:p>
            <a:endParaRPr dirty="0"/>
          </a:p>
        </p:txBody>
      </p:sp>
      <p:sp>
        <p:nvSpPr>
          <p:cNvPr id="250" name="CustomShape 2"/>
          <p:cNvSpPr/>
          <p:nvPr/>
        </p:nvSpPr>
        <p:spPr>
          <a:xfrm>
            <a:off x="3850560" y="9378720"/>
            <a:ext cx="2944800" cy="492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2306EFC4-5E06-459A-9512-C7B64AF6DDA4}" type="slidenum">
              <a:rPr lang="ru-RU" sz="1200" strike="noStrike">
                <a:solidFill>
                  <a:srgbClr val="000000"/>
                </a:solidFill>
                <a:latin typeface="Arial"/>
              </a:rPr>
              <a:pPr algn="r">
                <a:lnSpc>
                  <a:spcPct val="100000"/>
                </a:lnSpc>
              </a:pPr>
              <a:t>18</a:t>
            </a:fld>
            <a:endParaRPr/>
          </a:p>
        </p:txBody>
      </p:sp>
    </p:spTree>
    <p:extLst>
      <p:ext uri="{BB962C8B-B14F-4D97-AF65-F5344CB8AC3E}">
        <p14:creationId xmlns:p14="http://schemas.microsoft.com/office/powerpoint/2010/main" val="35248135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PlaceHolder 1"/>
          <p:cNvSpPr>
            <a:spLocks noGrp="1"/>
          </p:cNvSpPr>
          <p:nvPr>
            <p:ph type="body"/>
          </p:nvPr>
        </p:nvSpPr>
        <p:spPr>
          <a:xfrm>
            <a:off x="679680" y="4690440"/>
            <a:ext cx="5437440" cy="4442760"/>
          </a:xfrm>
          <a:prstGeom prst="rect">
            <a:avLst/>
          </a:prstGeom>
        </p:spPr>
        <p:txBody>
          <a:bodyPr lIns="0" tIns="0" rIns="0" bIns="0"/>
          <a:lstStyle/>
          <a:p>
            <a:pPr algn="just"/>
            <a:r>
              <a:rPr lang="en-US" sz="1200" dirty="0" smtClean="0"/>
              <a:t>Map of a part of Mercury (Lambert azimuthal equal-area projection) showing locations of </a:t>
            </a:r>
            <a:r>
              <a:rPr lang="en-US" sz="1200" kern="1200" dirty="0" smtClean="0">
                <a:solidFill>
                  <a:schemeClr val="tx1"/>
                </a:solidFill>
                <a:effectLst/>
                <a:latin typeface="+mn-lt"/>
                <a:ea typeface="+mn-ea"/>
                <a:cs typeface="+mn-cs"/>
              </a:rPr>
              <a:t>high</a:t>
            </a:r>
            <a:r>
              <a:rPr lang="en-US" sz="1200" dirty="0" smtClean="0"/>
              <a:t>-resolution MESSENGER MDIS NAC images. </a:t>
            </a:r>
            <a:endParaRPr lang="ru-RU" sz="1200" dirty="0" smtClean="0"/>
          </a:p>
          <a:p>
            <a:pPr algn="just"/>
            <a:endParaRPr lang="ru-RU" sz="1200" dirty="0" smtClean="0"/>
          </a:p>
          <a:p>
            <a:pPr algn="just"/>
            <a:r>
              <a:rPr lang="en-US" sz="1200" dirty="0" smtClean="0"/>
              <a:t>Small blue circles, all images surveyed; violet boxes, images containing FTSP; orange circles, images containing “Elephant hide”; yellow pentagons, images containing chevron texture. </a:t>
            </a:r>
            <a:endParaRPr lang="ru-RU" sz="1200" dirty="0" smtClean="0"/>
          </a:p>
          <a:p>
            <a:pPr algn="just"/>
            <a:endParaRPr lang="ru-RU" sz="1200" dirty="0" smtClean="0"/>
          </a:p>
          <a:p>
            <a:pPr algn="just"/>
            <a:r>
              <a:rPr lang="en-US" sz="1200" dirty="0" smtClean="0"/>
              <a:t>Background is low-resolution MDIS image mosaic; greyed area shows smooth plains according to </a:t>
            </a:r>
            <a:r>
              <a:rPr lang="en-US" sz="1200" dirty="0" err="1" smtClean="0"/>
              <a:t>Denevi</a:t>
            </a:r>
            <a:r>
              <a:rPr lang="en-US" sz="1200" dirty="0" smtClean="0"/>
              <a:t> et al. (2013).</a:t>
            </a:r>
            <a:endParaRPr lang="ru-RU" sz="1200" dirty="0" smtClean="0"/>
          </a:p>
          <a:p>
            <a:endParaRPr dirty="0"/>
          </a:p>
        </p:txBody>
      </p:sp>
      <p:sp>
        <p:nvSpPr>
          <p:cNvPr id="250" name="CustomShape 2"/>
          <p:cNvSpPr/>
          <p:nvPr/>
        </p:nvSpPr>
        <p:spPr>
          <a:xfrm>
            <a:off x="3850560" y="9378720"/>
            <a:ext cx="2944800" cy="492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2306EFC4-5E06-459A-9512-C7B64AF6DDA4}" type="slidenum">
              <a:rPr lang="ru-RU" sz="1200" strike="noStrike">
                <a:solidFill>
                  <a:srgbClr val="000000"/>
                </a:solidFill>
                <a:latin typeface="Arial"/>
              </a:rPr>
              <a:pPr algn="r">
                <a:lnSpc>
                  <a:spcPct val="100000"/>
                </a:lnSpc>
              </a:pPr>
              <a:t>19</a:t>
            </a:fld>
            <a:endParaRPr/>
          </a:p>
        </p:txBody>
      </p:sp>
    </p:spTree>
    <p:extLst>
      <p:ext uri="{BB962C8B-B14F-4D97-AF65-F5344CB8AC3E}">
        <p14:creationId xmlns:p14="http://schemas.microsoft.com/office/powerpoint/2010/main" val="3524813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PlaceHolder 1"/>
          <p:cNvSpPr>
            <a:spLocks noGrp="1"/>
          </p:cNvSpPr>
          <p:nvPr>
            <p:ph type="body"/>
          </p:nvPr>
        </p:nvSpPr>
        <p:spPr>
          <a:xfrm>
            <a:off x="679680" y="4690440"/>
            <a:ext cx="5437440" cy="4442760"/>
          </a:xfrm>
          <a:prstGeom prst="rect">
            <a:avLst/>
          </a:prstGeom>
        </p:spPr>
        <p:txBody>
          <a:bodyPr lIns="0" tIns="0" rIns="0" bIns="0"/>
          <a:lstStyle/>
          <a:p>
            <a:endParaRPr lang="ru-RU" sz="1200" kern="1200" dirty="0" smtClean="0">
              <a:solidFill>
                <a:schemeClr val="tx1"/>
              </a:solidFill>
              <a:effectLst/>
              <a:latin typeface="+mn-lt"/>
              <a:ea typeface="+mn-ea"/>
              <a:cs typeface="+mn-cs"/>
            </a:endParaRPr>
          </a:p>
        </p:txBody>
      </p:sp>
      <p:sp>
        <p:nvSpPr>
          <p:cNvPr id="246" name="CustomShape 2"/>
          <p:cNvSpPr/>
          <p:nvPr/>
        </p:nvSpPr>
        <p:spPr>
          <a:xfrm>
            <a:off x="3850560" y="9378720"/>
            <a:ext cx="2944800" cy="492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C313912B-4AFC-4D8D-BB6E-DD8E7AD1DB42}" type="slidenum">
              <a:rPr lang="ru-RU" sz="1200" strike="noStrike">
                <a:solidFill>
                  <a:srgbClr val="000000"/>
                </a:solidFill>
                <a:latin typeface="Arial"/>
              </a:rPr>
              <a:pPr algn="r">
                <a:lnSpc>
                  <a:spcPct val="100000"/>
                </a:lnSpc>
              </a:pPr>
              <a:t>2</a:t>
            </a:fld>
            <a:endParaRPr/>
          </a:p>
        </p:txBody>
      </p:sp>
    </p:spTree>
    <p:extLst>
      <p:ext uri="{BB962C8B-B14F-4D97-AF65-F5344CB8AC3E}">
        <p14:creationId xmlns:p14="http://schemas.microsoft.com/office/powerpoint/2010/main" val="5435690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PlaceHolder 1"/>
          <p:cNvSpPr>
            <a:spLocks noGrp="1"/>
          </p:cNvSpPr>
          <p:nvPr>
            <p:ph type="body"/>
          </p:nvPr>
        </p:nvSpPr>
        <p:spPr>
          <a:xfrm>
            <a:off x="679680" y="4690440"/>
            <a:ext cx="5437440" cy="4442760"/>
          </a:xfrm>
          <a:prstGeom prst="rect">
            <a:avLst/>
          </a:prstGeom>
        </p:spPr>
        <p:txBody>
          <a:bodyPr lIns="0" tIns="0" rIns="0" bIns="0"/>
          <a:lstStyle/>
          <a:p>
            <a:endParaRPr dirty="0"/>
          </a:p>
        </p:txBody>
      </p:sp>
      <p:sp>
        <p:nvSpPr>
          <p:cNvPr id="250" name="CustomShape 2"/>
          <p:cNvSpPr/>
          <p:nvPr/>
        </p:nvSpPr>
        <p:spPr>
          <a:xfrm>
            <a:off x="3850560" y="9378720"/>
            <a:ext cx="2944800" cy="492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2306EFC4-5E06-459A-9512-C7B64AF6DDA4}" type="slidenum">
              <a:rPr lang="ru-RU" sz="1200" strike="noStrike">
                <a:solidFill>
                  <a:srgbClr val="000000"/>
                </a:solidFill>
                <a:latin typeface="Arial"/>
              </a:rPr>
              <a:pPr algn="r">
                <a:lnSpc>
                  <a:spcPct val="100000"/>
                </a:lnSpc>
              </a:pPr>
              <a:t>20</a:t>
            </a:fld>
            <a:endParaRPr/>
          </a:p>
        </p:txBody>
      </p:sp>
    </p:spTree>
    <p:extLst>
      <p:ext uri="{BB962C8B-B14F-4D97-AF65-F5344CB8AC3E}">
        <p14:creationId xmlns:p14="http://schemas.microsoft.com/office/powerpoint/2010/main" val="35248135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PlaceHolder 1"/>
          <p:cNvSpPr>
            <a:spLocks noGrp="1"/>
          </p:cNvSpPr>
          <p:nvPr>
            <p:ph type="body"/>
          </p:nvPr>
        </p:nvSpPr>
        <p:spPr>
          <a:xfrm>
            <a:off x="679680" y="4690440"/>
            <a:ext cx="5437440" cy="4442760"/>
          </a:xfrm>
          <a:prstGeom prst="rect">
            <a:avLst/>
          </a:prstGeom>
        </p:spPr>
        <p:txBody>
          <a:bodyPr lIns="0" tIns="0" rIns="0" bIns="0"/>
          <a:lstStyle/>
          <a:p>
            <a:endParaRPr lang="ru-RU" sz="1200" kern="1200" dirty="0">
              <a:solidFill>
                <a:schemeClr val="tx1"/>
              </a:solidFill>
              <a:effectLst/>
              <a:latin typeface="+mn-lt"/>
              <a:ea typeface="+mn-ea"/>
              <a:cs typeface="+mn-cs"/>
            </a:endParaRPr>
          </a:p>
        </p:txBody>
      </p:sp>
      <p:sp>
        <p:nvSpPr>
          <p:cNvPr id="276" name="CustomShape 2"/>
          <p:cNvSpPr/>
          <p:nvPr/>
        </p:nvSpPr>
        <p:spPr>
          <a:xfrm>
            <a:off x="3850560" y="9378720"/>
            <a:ext cx="2944800" cy="492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2BA2F053-EB8C-488A-9A5B-FFC0EB97264B}" type="slidenum">
              <a:rPr lang="ru-RU" sz="1200" strike="noStrike">
                <a:solidFill>
                  <a:srgbClr val="000000"/>
                </a:solidFill>
                <a:latin typeface="Arial"/>
                <a:ea typeface="+mn-ea"/>
              </a:rPr>
              <a:pPr algn="r">
                <a:lnSpc>
                  <a:spcPct val="100000"/>
                </a:lnSpc>
              </a:pPr>
              <a:t>21</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PlaceHolder 1"/>
          <p:cNvSpPr>
            <a:spLocks noGrp="1"/>
          </p:cNvSpPr>
          <p:nvPr>
            <p:ph type="body"/>
          </p:nvPr>
        </p:nvSpPr>
        <p:spPr>
          <a:xfrm>
            <a:off x="679680" y="4690440"/>
            <a:ext cx="5437440" cy="4442760"/>
          </a:xfrm>
          <a:prstGeom prst="rect">
            <a:avLst/>
          </a:prstGeom>
        </p:spPr>
        <p:txBody>
          <a:bodyPr lIns="0" tIns="0" rIns="0" bIns="0"/>
          <a:lstStyle/>
          <a:p>
            <a:endParaRPr dirty="0"/>
          </a:p>
        </p:txBody>
      </p:sp>
      <p:sp>
        <p:nvSpPr>
          <p:cNvPr id="250" name="CustomShape 2"/>
          <p:cNvSpPr/>
          <p:nvPr/>
        </p:nvSpPr>
        <p:spPr>
          <a:xfrm>
            <a:off x="3850560" y="9378720"/>
            <a:ext cx="2944800" cy="492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2306EFC4-5E06-459A-9512-C7B64AF6DDA4}" type="slidenum">
              <a:rPr lang="ru-RU" sz="1200" strike="noStrike">
                <a:solidFill>
                  <a:srgbClr val="000000"/>
                </a:solidFill>
                <a:latin typeface="Arial"/>
              </a:rPr>
              <a:pPr algn="r">
                <a:lnSpc>
                  <a:spcPct val="100000"/>
                </a:lnSpc>
              </a:pPr>
              <a:t>3</a:t>
            </a:fld>
            <a:endParaRPr/>
          </a:p>
        </p:txBody>
      </p:sp>
    </p:spTree>
    <p:extLst>
      <p:ext uri="{BB962C8B-B14F-4D97-AF65-F5344CB8AC3E}">
        <p14:creationId xmlns:p14="http://schemas.microsoft.com/office/powerpoint/2010/main" val="35248135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PlaceHolder 1"/>
          <p:cNvSpPr>
            <a:spLocks noGrp="1"/>
          </p:cNvSpPr>
          <p:nvPr>
            <p:ph type="body"/>
          </p:nvPr>
        </p:nvSpPr>
        <p:spPr>
          <a:xfrm>
            <a:off x="679680" y="4690440"/>
            <a:ext cx="5437440" cy="4442760"/>
          </a:xfrm>
          <a:prstGeom prst="rect">
            <a:avLst/>
          </a:prstGeom>
        </p:spPr>
        <p:txBody>
          <a:bodyPr lIns="0" tIns="0" rIns="0" bIns="0"/>
          <a:lstStyle/>
          <a:p>
            <a:endParaRPr dirty="0"/>
          </a:p>
        </p:txBody>
      </p:sp>
      <p:sp>
        <p:nvSpPr>
          <p:cNvPr id="250" name="CustomShape 2"/>
          <p:cNvSpPr/>
          <p:nvPr/>
        </p:nvSpPr>
        <p:spPr>
          <a:xfrm>
            <a:off x="3850560" y="9378720"/>
            <a:ext cx="2944800" cy="492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2306EFC4-5E06-459A-9512-C7B64AF6DDA4}" type="slidenum">
              <a:rPr lang="ru-RU" sz="1200" strike="noStrike">
                <a:solidFill>
                  <a:srgbClr val="000000"/>
                </a:solidFill>
                <a:latin typeface="Arial"/>
              </a:rPr>
              <a:pPr algn="r">
                <a:lnSpc>
                  <a:spcPct val="100000"/>
                </a:lnSpc>
              </a:pPr>
              <a:t>4</a:t>
            </a:fld>
            <a:endParaRPr/>
          </a:p>
        </p:txBody>
      </p:sp>
    </p:spTree>
    <p:extLst>
      <p:ext uri="{BB962C8B-B14F-4D97-AF65-F5344CB8AC3E}">
        <p14:creationId xmlns:p14="http://schemas.microsoft.com/office/powerpoint/2010/main" val="3524813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PlaceHolder 1"/>
          <p:cNvSpPr>
            <a:spLocks noGrp="1"/>
          </p:cNvSpPr>
          <p:nvPr>
            <p:ph type="body"/>
          </p:nvPr>
        </p:nvSpPr>
        <p:spPr>
          <a:xfrm>
            <a:off x="679680" y="4690440"/>
            <a:ext cx="5437440" cy="4442760"/>
          </a:xfrm>
          <a:prstGeom prst="rect">
            <a:avLst/>
          </a:prstGeom>
        </p:spPr>
        <p:txBody>
          <a:bodyPr lIns="0" tIns="0" rIns="0" bIns="0"/>
          <a:lstStyle/>
          <a:p>
            <a:endParaRPr dirty="0"/>
          </a:p>
        </p:txBody>
      </p:sp>
      <p:sp>
        <p:nvSpPr>
          <p:cNvPr id="250" name="CustomShape 2"/>
          <p:cNvSpPr/>
          <p:nvPr/>
        </p:nvSpPr>
        <p:spPr>
          <a:xfrm>
            <a:off x="3850560" y="9378720"/>
            <a:ext cx="2944800" cy="492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2306EFC4-5E06-459A-9512-C7B64AF6DDA4}" type="slidenum">
              <a:rPr lang="ru-RU" sz="1200" strike="noStrike">
                <a:solidFill>
                  <a:srgbClr val="000000"/>
                </a:solidFill>
                <a:latin typeface="Arial"/>
              </a:rPr>
              <a:pPr algn="r">
                <a:lnSpc>
                  <a:spcPct val="100000"/>
                </a:lnSpc>
              </a:pPr>
              <a:t>5</a:t>
            </a:fld>
            <a:endParaRPr/>
          </a:p>
        </p:txBody>
      </p:sp>
    </p:spTree>
    <p:extLst>
      <p:ext uri="{BB962C8B-B14F-4D97-AF65-F5344CB8AC3E}">
        <p14:creationId xmlns:p14="http://schemas.microsoft.com/office/powerpoint/2010/main" val="3524813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PlaceHolder 1"/>
          <p:cNvSpPr>
            <a:spLocks noGrp="1"/>
          </p:cNvSpPr>
          <p:nvPr>
            <p:ph type="body"/>
          </p:nvPr>
        </p:nvSpPr>
        <p:spPr>
          <a:xfrm>
            <a:off x="679680" y="4690440"/>
            <a:ext cx="5437440" cy="4442760"/>
          </a:xfrm>
          <a:prstGeom prst="rect">
            <a:avLst/>
          </a:prstGeom>
        </p:spPr>
        <p:txBody>
          <a:bodyPr lIns="0" tIns="0" rIns="0" bIns="0"/>
          <a:lstStyle/>
          <a:p>
            <a:endParaRPr dirty="0"/>
          </a:p>
        </p:txBody>
      </p:sp>
      <p:sp>
        <p:nvSpPr>
          <p:cNvPr id="250" name="CustomShape 2"/>
          <p:cNvSpPr/>
          <p:nvPr/>
        </p:nvSpPr>
        <p:spPr>
          <a:xfrm>
            <a:off x="3850560" y="9378720"/>
            <a:ext cx="2944800" cy="492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2306EFC4-5E06-459A-9512-C7B64AF6DDA4}" type="slidenum">
              <a:rPr lang="ru-RU" sz="1200" strike="noStrike">
                <a:solidFill>
                  <a:srgbClr val="000000"/>
                </a:solidFill>
                <a:latin typeface="Arial"/>
              </a:rPr>
              <a:pPr algn="r">
                <a:lnSpc>
                  <a:spcPct val="100000"/>
                </a:lnSpc>
              </a:pPr>
              <a:t>6</a:t>
            </a:fld>
            <a:endParaRPr/>
          </a:p>
        </p:txBody>
      </p:sp>
    </p:spTree>
    <p:extLst>
      <p:ext uri="{BB962C8B-B14F-4D97-AF65-F5344CB8AC3E}">
        <p14:creationId xmlns:p14="http://schemas.microsoft.com/office/powerpoint/2010/main" val="3524813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PlaceHolder 1"/>
          <p:cNvSpPr>
            <a:spLocks noGrp="1"/>
          </p:cNvSpPr>
          <p:nvPr>
            <p:ph type="body"/>
          </p:nvPr>
        </p:nvSpPr>
        <p:spPr>
          <a:xfrm>
            <a:off x="679680" y="4690440"/>
            <a:ext cx="5437440" cy="4442760"/>
          </a:xfrm>
          <a:prstGeom prst="rect">
            <a:avLst/>
          </a:prstGeom>
        </p:spPr>
        <p:txBody>
          <a:bodyPr lIns="0" tIns="0" rIns="0" bIns="0"/>
          <a:lstStyle/>
          <a:p>
            <a:endParaRPr dirty="0"/>
          </a:p>
        </p:txBody>
      </p:sp>
      <p:sp>
        <p:nvSpPr>
          <p:cNvPr id="250" name="CustomShape 2"/>
          <p:cNvSpPr/>
          <p:nvPr/>
        </p:nvSpPr>
        <p:spPr>
          <a:xfrm>
            <a:off x="3850560" y="9378720"/>
            <a:ext cx="2944800" cy="492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2306EFC4-5E06-459A-9512-C7B64AF6DDA4}" type="slidenum">
              <a:rPr lang="ru-RU" sz="1200" strike="noStrike">
                <a:solidFill>
                  <a:srgbClr val="000000"/>
                </a:solidFill>
                <a:latin typeface="Arial"/>
              </a:rPr>
              <a:pPr algn="r">
                <a:lnSpc>
                  <a:spcPct val="100000"/>
                </a:lnSpc>
              </a:pPr>
              <a:t>7</a:t>
            </a:fld>
            <a:endParaRPr/>
          </a:p>
        </p:txBody>
      </p:sp>
    </p:spTree>
    <p:extLst>
      <p:ext uri="{BB962C8B-B14F-4D97-AF65-F5344CB8AC3E}">
        <p14:creationId xmlns:p14="http://schemas.microsoft.com/office/powerpoint/2010/main" val="35248135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PlaceHolder 1"/>
          <p:cNvSpPr>
            <a:spLocks noGrp="1"/>
          </p:cNvSpPr>
          <p:nvPr>
            <p:ph type="body"/>
          </p:nvPr>
        </p:nvSpPr>
        <p:spPr>
          <a:xfrm>
            <a:off x="679680" y="4690440"/>
            <a:ext cx="5437440" cy="4442760"/>
          </a:xfrm>
          <a:prstGeom prst="rect">
            <a:avLst/>
          </a:prstGeom>
        </p:spPr>
        <p:txBody>
          <a:bodyPr lIns="0" tIns="0" rIns="0" bIns="0"/>
          <a:lstStyle/>
          <a:p>
            <a:endParaRPr dirty="0"/>
          </a:p>
        </p:txBody>
      </p:sp>
      <p:sp>
        <p:nvSpPr>
          <p:cNvPr id="250" name="CustomShape 2"/>
          <p:cNvSpPr/>
          <p:nvPr/>
        </p:nvSpPr>
        <p:spPr>
          <a:xfrm>
            <a:off x="3850560" y="9378720"/>
            <a:ext cx="2944800" cy="492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2306EFC4-5E06-459A-9512-C7B64AF6DDA4}" type="slidenum">
              <a:rPr lang="ru-RU" sz="1200" strike="noStrike">
                <a:solidFill>
                  <a:srgbClr val="000000"/>
                </a:solidFill>
                <a:latin typeface="Arial"/>
              </a:rPr>
              <a:pPr algn="r">
                <a:lnSpc>
                  <a:spcPct val="100000"/>
                </a:lnSpc>
              </a:pPr>
              <a:t>8</a:t>
            </a:fld>
            <a:endParaRPr/>
          </a:p>
        </p:txBody>
      </p:sp>
    </p:spTree>
    <p:extLst>
      <p:ext uri="{BB962C8B-B14F-4D97-AF65-F5344CB8AC3E}">
        <p14:creationId xmlns:p14="http://schemas.microsoft.com/office/powerpoint/2010/main" val="35248135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PlaceHolder 1"/>
          <p:cNvSpPr>
            <a:spLocks noGrp="1"/>
          </p:cNvSpPr>
          <p:nvPr>
            <p:ph type="body"/>
          </p:nvPr>
        </p:nvSpPr>
        <p:spPr>
          <a:xfrm>
            <a:off x="679680" y="4690440"/>
            <a:ext cx="5437440" cy="4442760"/>
          </a:xfrm>
          <a:prstGeom prst="rect">
            <a:avLst/>
          </a:prstGeom>
        </p:spPr>
        <p:txBody>
          <a:bodyPr lIns="0" tIns="0" rIns="0" bIns="0"/>
          <a:lstStyle/>
          <a:p>
            <a:endParaRPr dirty="0"/>
          </a:p>
        </p:txBody>
      </p:sp>
      <p:sp>
        <p:nvSpPr>
          <p:cNvPr id="250" name="CustomShape 2"/>
          <p:cNvSpPr/>
          <p:nvPr/>
        </p:nvSpPr>
        <p:spPr>
          <a:xfrm>
            <a:off x="3850560" y="9378720"/>
            <a:ext cx="2944800" cy="492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2306EFC4-5E06-459A-9512-C7B64AF6DDA4}" type="slidenum">
              <a:rPr lang="ru-RU" sz="1200" strike="noStrike">
                <a:solidFill>
                  <a:srgbClr val="000000"/>
                </a:solidFill>
                <a:latin typeface="Arial"/>
              </a:rPr>
              <a:pPr algn="r">
                <a:lnSpc>
                  <a:spcPct val="100000"/>
                </a:lnSpc>
              </a:pPr>
              <a:t>9</a:t>
            </a:fld>
            <a:endParaRPr/>
          </a:p>
        </p:txBody>
      </p:sp>
    </p:spTree>
    <p:extLst>
      <p:ext uri="{BB962C8B-B14F-4D97-AF65-F5344CB8AC3E}">
        <p14:creationId xmlns:p14="http://schemas.microsoft.com/office/powerpoint/2010/main" val="3524813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a:p>
        </p:txBody>
      </p:sp>
      <p:sp>
        <p:nvSpPr>
          <p:cNvPr id="60" name="PlaceHolder 2"/>
          <p:cNvSpPr>
            <a:spLocks noGrp="1"/>
          </p:cNvSpPr>
          <p:nvPr>
            <p:ph type="body"/>
          </p:nvPr>
        </p:nvSpPr>
        <p:spPr>
          <a:xfrm>
            <a:off x="457200" y="1604520"/>
            <a:ext cx="8229240" cy="1896840"/>
          </a:xfrm>
          <a:prstGeom prst="rect">
            <a:avLst/>
          </a:prstGeom>
        </p:spPr>
        <p:txBody>
          <a:bodyPr lIns="0" tIns="0" rIns="0" bIns="0"/>
          <a:lstStyle/>
          <a:p>
            <a:endParaRPr/>
          </a:p>
        </p:txBody>
      </p:sp>
      <p:sp>
        <p:nvSpPr>
          <p:cNvPr id="61" name="PlaceHolder 3"/>
          <p:cNvSpPr>
            <a:spLocks noGrp="1"/>
          </p:cNvSpPr>
          <p:nvPr>
            <p:ph type="body"/>
          </p:nvPr>
        </p:nvSpPr>
        <p:spPr>
          <a:xfrm>
            <a:off x="457200" y="3682080"/>
            <a:ext cx="8229240" cy="1896840"/>
          </a:xfrm>
          <a:prstGeom prst="rect">
            <a:avLst/>
          </a:prstGeom>
        </p:spPr>
        <p:txBody>
          <a:bodyPr lIns="0" tIns="0" rIns="0" bIns="0"/>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a:p>
        </p:txBody>
      </p:sp>
      <p:sp>
        <p:nvSpPr>
          <p:cNvPr id="63"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64"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65" name="PlaceHolder 4"/>
          <p:cNvSpPr>
            <a:spLocks noGrp="1"/>
          </p:cNvSpPr>
          <p:nvPr>
            <p:ph type="body"/>
          </p:nvPr>
        </p:nvSpPr>
        <p:spPr>
          <a:xfrm>
            <a:off x="4674240" y="3682080"/>
            <a:ext cx="4015800" cy="1896840"/>
          </a:xfrm>
          <a:prstGeom prst="rect">
            <a:avLst/>
          </a:prstGeom>
        </p:spPr>
        <p:txBody>
          <a:bodyPr lIns="0" tIns="0" rIns="0" bIns="0"/>
          <a:lstStyle/>
          <a:p>
            <a:endParaRPr/>
          </a:p>
        </p:txBody>
      </p:sp>
      <p:sp>
        <p:nvSpPr>
          <p:cNvPr id="66" name="PlaceHolder 5"/>
          <p:cNvSpPr>
            <a:spLocks noGrp="1"/>
          </p:cNvSpPr>
          <p:nvPr>
            <p:ph type="body"/>
          </p:nvPr>
        </p:nvSpPr>
        <p:spPr>
          <a:xfrm>
            <a:off x="457200" y="3682080"/>
            <a:ext cx="4015800" cy="1896840"/>
          </a:xfrm>
          <a:prstGeom prst="rect">
            <a:avLst/>
          </a:prstGeom>
        </p:spPr>
        <p:txBody>
          <a:bodyPr lIns="0" tIns="0" rIns="0" bIns="0"/>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a:p>
        </p:txBody>
      </p:sp>
      <p:sp>
        <p:nvSpPr>
          <p:cNvPr id="68" name="PlaceHolder 2"/>
          <p:cNvSpPr>
            <a:spLocks noGrp="1"/>
          </p:cNvSpPr>
          <p:nvPr>
            <p:ph type="body"/>
          </p:nvPr>
        </p:nvSpPr>
        <p:spPr>
          <a:xfrm>
            <a:off x="457200" y="1604520"/>
            <a:ext cx="8229240" cy="3977280"/>
          </a:xfrm>
          <a:prstGeom prst="rect">
            <a:avLst/>
          </a:prstGeom>
        </p:spPr>
        <p:txBody>
          <a:bodyPr lIns="0" tIns="0" rIns="0" bIns="0"/>
          <a:lstStyle/>
          <a:p>
            <a:endParaRPr/>
          </a:p>
        </p:txBody>
      </p:sp>
      <p:sp>
        <p:nvSpPr>
          <p:cNvPr id="69" name="PlaceHolder 3"/>
          <p:cNvSpPr>
            <a:spLocks noGrp="1"/>
          </p:cNvSpPr>
          <p:nvPr>
            <p:ph type="body"/>
          </p:nvPr>
        </p:nvSpPr>
        <p:spPr>
          <a:xfrm>
            <a:off x="457200" y="1604520"/>
            <a:ext cx="8229240" cy="3977280"/>
          </a:xfrm>
          <a:prstGeom prst="rect">
            <a:avLst/>
          </a:prstGeom>
        </p:spPr>
        <p:txBody>
          <a:bodyPr lIns="0" tIns="0" rIns="0" bIns="0"/>
          <a:lstStyle/>
          <a:p>
            <a:endParaRPr/>
          </a:p>
        </p:txBody>
      </p:sp>
      <p:pic>
        <p:nvPicPr>
          <p:cNvPr id="70" name="Рисунок 69"/>
          <p:cNvPicPr/>
          <p:nvPr/>
        </p:nvPicPr>
        <p:blipFill>
          <a:blip r:embed="rId2" cstate="print"/>
          <a:stretch/>
        </p:blipFill>
        <p:spPr>
          <a:xfrm>
            <a:off x="2079000" y="1604520"/>
            <a:ext cx="4984920" cy="3977280"/>
          </a:xfrm>
          <a:prstGeom prst="rect">
            <a:avLst/>
          </a:prstGeom>
          <a:ln>
            <a:noFill/>
          </a:ln>
        </p:spPr>
      </p:pic>
      <p:pic>
        <p:nvPicPr>
          <p:cNvPr id="71" name="Рисунок 70"/>
          <p:cNvPicPr/>
          <p:nvPr/>
        </p:nvPicPr>
        <p:blipFill>
          <a:blip r:embed="rId2" cstate="print"/>
          <a:stretch/>
        </p:blipFill>
        <p:spPr>
          <a:xfrm>
            <a:off x="2079000" y="1604520"/>
            <a:ext cx="4984920" cy="3977280"/>
          </a:xfrm>
          <a:prstGeom prst="rect">
            <a:avLst/>
          </a:prstGeom>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46"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a:p>
        </p:txBody>
      </p:sp>
      <p:sp>
        <p:nvSpPr>
          <p:cNvPr id="147"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a:p>
        </p:txBody>
      </p:sp>
      <p:sp>
        <p:nvSpPr>
          <p:cNvPr id="149" name="PlaceHolder 2"/>
          <p:cNvSpPr>
            <a:spLocks noGrp="1"/>
          </p:cNvSpPr>
          <p:nvPr>
            <p:ph type="body"/>
          </p:nvPr>
        </p:nvSpPr>
        <p:spPr>
          <a:xfrm>
            <a:off x="457200" y="1604520"/>
            <a:ext cx="8229240" cy="3977280"/>
          </a:xfrm>
          <a:prstGeom prst="rect">
            <a:avLst/>
          </a:prstGeom>
        </p:spPr>
        <p:txBody>
          <a:bodyPr lIns="0" tIns="0" rIns="0" bIns="0"/>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50"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a:p>
        </p:txBody>
      </p:sp>
      <p:sp>
        <p:nvSpPr>
          <p:cNvPr id="151" name="PlaceHolder 2"/>
          <p:cNvSpPr>
            <a:spLocks noGrp="1"/>
          </p:cNvSpPr>
          <p:nvPr>
            <p:ph type="body"/>
          </p:nvPr>
        </p:nvSpPr>
        <p:spPr>
          <a:xfrm>
            <a:off x="457200" y="1604520"/>
            <a:ext cx="4015800" cy="3977280"/>
          </a:xfrm>
          <a:prstGeom prst="rect">
            <a:avLst/>
          </a:prstGeom>
        </p:spPr>
        <p:txBody>
          <a:bodyPr lIns="0" tIns="0" rIns="0" bIns="0"/>
          <a:lstStyle/>
          <a:p>
            <a:endParaRPr/>
          </a:p>
        </p:txBody>
      </p:sp>
      <p:sp>
        <p:nvSpPr>
          <p:cNvPr id="152" name="PlaceHolder 3"/>
          <p:cNvSpPr>
            <a:spLocks noGrp="1"/>
          </p:cNvSpPr>
          <p:nvPr>
            <p:ph type="body"/>
          </p:nvPr>
        </p:nvSpPr>
        <p:spPr>
          <a:xfrm>
            <a:off x="4674240" y="1604520"/>
            <a:ext cx="4015800" cy="3977280"/>
          </a:xfrm>
          <a:prstGeom prst="rect">
            <a:avLst/>
          </a:prstGeom>
        </p:spPr>
        <p:txBody>
          <a:bodyPr lIns="0" tIns="0" rIns="0" bIns="0"/>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53"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54"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55"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a:p>
        </p:txBody>
      </p:sp>
      <p:sp>
        <p:nvSpPr>
          <p:cNvPr id="156"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157" name="PlaceHolder 3"/>
          <p:cNvSpPr>
            <a:spLocks noGrp="1"/>
          </p:cNvSpPr>
          <p:nvPr>
            <p:ph type="body"/>
          </p:nvPr>
        </p:nvSpPr>
        <p:spPr>
          <a:xfrm>
            <a:off x="457200" y="3682080"/>
            <a:ext cx="4015800" cy="1896840"/>
          </a:xfrm>
          <a:prstGeom prst="rect">
            <a:avLst/>
          </a:prstGeom>
        </p:spPr>
        <p:txBody>
          <a:bodyPr lIns="0" tIns="0" rIns="0" bIns="0"/>
          <a:lstStyle/>
          <a:p>
            <a:endParaRPr/>
          </a:p>
        </p:txBody>
      </p:sp>
      <p:sp>
        <p:nvSpPr>
          <p:cNvPr id="158" name="PlaceHolder 4"/>
          <p:cNvSpPr>
            <a:spLocks noGrp="1"/>
          </p:cNvSpPr>
          <p:nvPr>
            <p:ph type="body"/>
          </p:nvPr>
        </p:nvSpPr>
        <p:spPr>
          <a:xfrm>
            <a:off x="4674240" y="1604520"/>
            <a:ext cx="4015800" cy="3977280"/>
          </a:xfrm>
          <a:prstGeom prst="rect">
            <a:avLst/>
          </a:prstGeom>
        </p:spPr>
        <p:txBody>
          <a:bodyPr lIns="0" tIns="0" rIns="0" bIns="0"/>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8"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a:p>
        </p:txBody>
      </p:sp>
      <p:sp>
        <p:nvSpPr>
          <p:cNvPr id="39"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9"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a:p>
        </p:txBody>
      </p:sp>
      <p:sp>
        <p:nvSpPr>
          <p:cNvPr id="160" name="PlaceHolder 2"/>
          <p:cNvSpPr>
            <a:spLocks noGrp="1"/>
          </p:cNvSpPr>
          <p:nvPr>
            <p:ph type="body"/>
          </p:nvPr>
        </p:nvSpPr>
        <p:spPr>
          <a:xfrm>
            <a:off x="457200" y="1604520"/>
            <a:ext cx="4015800" cy="3977280"/>
          </a:xfrm>
          <a:prstGeom prst="rect">
            <a:avLst/>
          </a:prstGeom>
        </p:spPr>
        <p:txBody>
          <a:bodyPr lIns="0" tIns="0" rIns="0" bIns="0"/>
          <a:lstStyle/>
          <a:p>
            <a:endParaRPr/>
          </a:p>
        </p:txBody>
      </p:sp>
      <p:sp>
        <p:nvSpPr>
          <p:cNvPr id="161"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162" name="PlaceHolder 4"/>
          <p:cNvSpPr>
            <a:spLocks noGrp="1"/>
          </p:cNvSpPr>
          <p:nvPr>
            <p:ph type="body"/>
          </p:nvPr>
        </p:nvSpPr>
        <p:spPr>
          <a:xfrm>
            <a:off x="4674240" y="3682080"/>
            <a:ext cx="4015800" cy="1896840"/>
          </a:xfrm>
          <a:prstGeom prst="rect">
            <a:avLst/>
          </a:prstGeom>
        </p:spPr>
        <p:txBody>
          <a:bodyPr lIns="0" tIns="0" rIns="0" bIns="0"/>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63"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a:p>
        </p:txBody>
      </p:sp>
      <p:sp>
        <p:nvSpPr>
          <p:cNvPr id="164"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165"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166" name="PlaceHolder 4"/>
          <p:cNvSpPr>
            <a:spLocks noGrp="1"/>
          </p:cNvSpPr>
          <p:nvPr>
            <p:ph type="body"/>
          </p:nvPr>
        </p:nvSpPr>
        <p:spPr>
          <a:xfrm>
            <a:off x="457200" y="3682080"/>
            <a:ext cx="8229240" cy="1896840"/>
          </a:xfrm>
          <a:prstGeom prst="rect">
            <a:avLst/>
          </a:prstGeom>
        </p:spPr>
        <p:txBody>
          <a:bodyPr lIns="0" tIns="0" rIns="0" bIns="0"/>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67"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a:p>
        </p:txBody>
      </p:sp>
      <p:sp>
        <p:nvSpPr>
          <p:cNvPr id="168" name="PlaceHolder 2"/>
          <p:cNvSpPr>
            <a:spLocks noGrp="1"/>
          </p:cNvSpPr>
          <p:nvPr>
            <p:ph type="body"/>
          </p:nvPr>
        </p:nvSpPr>
        <p:spPr>
          <a:xfrm>
            <a:off x="457200" y="1604520"/>
            <a:ext cx="8229240" cy="1896840"/>
          </a:xfrm>
          <a:prstGeom prst="rect">
            <a:avLst/>
          </a:prstGeom>
        </p:spPr>
        <p:txBody>
          <a:bodyPr lIns="0" tIns="0" rIns="0" bIns="0"/>
          <a:lstStyle/>
          <a:p>
            <a:endParaRPr/>
          </a:p>
        </p:txBody>
      </p:sp>
      <p:sp>
        <p:nvSpPr>
          <p:cNvPr id="169" name="PlaceHolder 3"/>
          <p:cNvSpPr>
            <a:spLocks noGrp="1"/>
          </p:cNvSpPr>
          <p:nvPr>
            <p:ph type="body"/>
          </p:nvPr>
        </p:nvSpPr>
        <p:spPr>
          <a:xfrm>
            <a:off x="457200" y="3682080"/>
            <a:ext cx="8229240" cy="1896840"/>
          </a:xfrm>
          <a:prstGeom prst="rect">
            <a:avLst/>
          </a:prstGeom>
        </p:spPr>
        <p:txBody>
          <a:bodyPr lIns="0" tIns="0" rIns="0" bIns="0"/>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70"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a:p>
        </p:txBody>
      </p:sp>
      <p:sp>
        <p:nvSpPr>
          <p:cNvPr id="171"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172"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173" name="PlaceHolder 4"/>
          <p:cNvSpPr>
            <a:spLocks noGrp="1"/>
          </p:cNvSpPr>
          <p:nvPr>
            <p:ph type="body"/>
          </p:nvPr>
        </p:nvSpPr>
        <p:spPr>
          <a:xfrm>
            <a:off x="4674240" y="3682080"/>
            <a:ext cx="4015800" cy="1896840"/>
          </a:xfrm>
          <a:prstGeom prst="rect">
            <a:avLst/>
          </a:prstGeom>
        </p:spPr>
        <p:txBody>
          <a:bodyPr lIns="0" tIns="0" rIns="0" bIns="0"/>
          <a:lstStyle/>
          <a:p>
            <a:endParaRPr/>
          </a:p>
        </p:txBody>
      </p:sp>
      <p:sp>
        <p:nvSpPr>
          <p:cNvPr id="174" name="PlaceHolder 5"/>
          <p:cNvSpPr>
            <a:spLocks noGrp="1"/>
          </p:cNvSpPr>
          <p:nvPr>
            <p:ph type="body"/>
          </p:nvPr>
        </p:nvSpPr>
        <p:spPr>
          <a:xfrm>
            <a:off x="457200" y="3682080"/>
            <a:ext cx="4015800" cy="1896840"/>
          </a:xfrm>
          <a:prstGeom prst="rect">
            <a:avLst/>
          </a:prstGeom>
        </p:spPr>
        <p:txBody>
          <a:bodyPr lIns="0" tIns="0" rIns="0" bIns="0"/>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75"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a:p>
        </p:txBody>
      </p:sp>
      <p:sp>
        <p:nvSpPr>
          <p:cNvPr id="176" name="PlaceHolder 2"/>
          <p:cNvSpPr>
            <a:spLocks noGrp="1"/>
          </p:cNvSpPr>
          <p:nvPr>
            <p:ph type="body"/>
          </p:nvPr>
        </p:nvSpPr>
        <p:spPr>
          <a:xfrm>
            <a:off x="457200" y="1604520"/>
            <a:ext cx="8229240" cy="3977280"/>
          </a:xfrm>
          <a:prstGeom prst="rect">
            <a:avLst/>
          </a:prstGeom>
        </p:spPr>
        <p:txBody>
          <a:bodyPr lIns="0" tIns="0" rIns="0" bIns="0"/>
          <a:lstStyle/>
          <a:p>
            <a:endParaRPr/>
          </a:p>
        </p:txBody>
      </p:sp>
      <p:sp>
        <p:nvSpPr>
          <p:cNvPr id="177" name="PlaceHolder 3"/>
          <p:cNvSpPr>
            <a:spLocks noGrp="1"/>
          </p:cNvSpPr>
          <p:nvPr>
            <p:ph type="body"/>
          </p:nvPr>
        </p:nvSpPr>
        <p:spPr>
          <a:xfrm>
            <a:off x="457200" y="1604520"/>
            <a:ext cx="8229240" cy="3977280"/>
          </a:xfrm>
          <a:prstGeom prst="rect">
            <a:avLst/>
          </a:prstGeom>
        </p:spPr>
        <p:txBody>
          <a:bodyPr lIns="0" tIns="0" rIns="0" bIns="0"/>
          <a:lstStyle/>
          <a:p>
            <a:endParaRPr/>
          </a:p>
        </p:txBody>
      </p:sp>
      <p:pic>
        <p:nvPicPr>
          <p:cNvPr id="178" name="Рисунок 177"/>
          <p:cNvPicPr/>
          <p:nvPr/>
        </p:nvPicPr>
        <p:blipFill>
          <a:blip r:embed="rId2" cstate="print"/>
          <a:stretch/>
        </p:blipFill>
        <p:spPr>
          <a:xfrm>
            <a:off x="2079000" y="1604520"/>
            <a:ext cx="4984920" cy="3977280"/>
          </a:xfrm>
          <a:prstGeom prst="rect">
            <a:avLst/>
          </a:prstGeom>
          <a:ln>
            <a:noFill/>
          </a:ln>
        </p:spPr>
      </p:pic>
      <p:pic>
        <p:nvPicPr>
          <p:cNvPr id="179" name="Рисунок 178"/>
          <p:cNvPicPr/>
          <p:nvPr/>
        </p:nvPicPr>
        <p:blipFill>
          <a:blip r:embed="rId2" cstate="print"/>
          <a:stretch/>
        </p:blipFill>
        <p:spPr>
          <a:xfrm>
            <a:off x="2079000" y="1604520"/>
            <a:ext cx="4984920" cy="3977280"/>
          </a:xfrm>
          <a:prstGeom prst="rect">
            <a:avLst/>
          </a:prstGeom>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0"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a:p>
        </p:txBody>
      </p:sp>
      <p:sp>
        <p:nvSpPr>
          <p:cNvPr id="41" name="PlaceHolder 2"/>
          <p:cNvSpPr>
            <a:spLocks noGrp="1"/>
          </p:cNvSpPr>
          <p:nvPr>
            <p:ph type="body"/>
          </p:nvPr>
        </p:nvSpPr>
        <p:spPr>
          <a:xfrm>
            <a:off x="457200" y="1604520"/>
            <a:ext cx="8229240" cy="3977280"/>
          </a:xfrm>
          <a:prstGeom prst="rect">
            <a:avLst/>
          </a:prstGeom>
        </p:spPr>
        <p:txBody>
          <a:bodyPr lIns="0" tIns="0" rIns="0" bIns="0"/>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a:p>
        </p:txBody>
      </p:sp>
      <p:sp>
        <p:nvSpPr>
          <p:cNvPr id="43" name="PlaceHolder 2"/>
          <p:cNvSpPr>
            <a:spLocks noGrp="1"/>
          </p:cNvSpPr>
          <p:nvPr>
            <p:ph type="body"/>
          </p:nvPr>
        </p:nvSpPr>
        <p:spPr>
          <a:xfrm>
            <a:off x="457200" y="1604520"/>
            <a:ext cx="4015800" cy="3977280"/>
          </a:xfrm>
          <a:prstGeom prst="rect">
            <a:avLst/>
          </a:prstGeom>
        </p:spPr>
        <p:txBody>
          <a:bodyPr lIns="0" tIns="0" rIns="0" bIns="0"/>
          <a:lstStyle/>
          <a:p>
            <a:endParaRPr/>
          </a:p>
        </p:txBody>
      </p:sp>
      <p:sp>
        <p:nvSpPr>
          <p:cNvPr id="44" name="PlaceHolder 3"/>
          <p:cNvSpPr>
            <a:spLocks noGrp="1"/>
          </p:cNvSpPr>
          <p:nvPr>
            <p:ph type="body"/>
          </p:nvPr>
        </p:nvSpPr>
        <p:spPr>
          <a:xfrm>
            <a:off x="4674240" y="1604520"/>
            <a:ext cx="4015800" cy="3977280"/>
          </a:xfrm>
          <a:prstGeom prst="rect">
            <a:avLst/>
          </a:prstGeom>
        </p:spPr>
        <p:txBody>
          <a:bodyPr lIns="0" tIns="0" rIns="0" bIns="0"/>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5"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6"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7"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a:p>
        </p:txBody>
      </p:sp>
      <p:sp>
        <p:nvSpPr>
          <p:cNvPr id="48"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49" name="PlaceHolder 3"/>
          <p:cNvSpPr>
            <a:spLocks noGrp="1"/>
          </p:cNvSpPr>
          <p:nvPr>
            <p:ph type="body"/>
          </p:nvPr>
        </p:nvSpPr>
        <p:spPr>
          <a:xfrm>
            <a:off x="457200" y="3682080"/>
            <a:ext cx="4015800" cy="1896840"/>
          </a:xfrm>
          <a:prstGeom prst="rect">
            <a:avLst/>
          </a:prstGeom>
        </p:spPr>
        <p:txBody>
          <a:bodyPr lIns="0" tIns="0" rIns="0" bIns="0"/>
          <a:lstStyle/>
          <a:p>
            <a:endParaRPr/>
          </a:p>
        </p:txBody>
      </p:sp>
      <p:sp>
        <p:nvSpPr>
          <p:cNvPr id="50" name="PlaceHolder 4"/>
          <p:cNvSpPr>
            <a:spLocks noGrp="1"/>
          </p:cNvSpPr>
          <p:nvPr>
            <p:ph type="body"/>
          </p:nvPr>
        </p:nvSpPr>
        <p:spPr>
          <a:xfrm>
            <a:off x="4674240" y="1604520"/>
            <a:ext cx="4015800" cy="3977280"/>
          </a:xfrm>
          <a:prstGeom prst="rect">
            <a:avLst/>
          </a:prstGeom>
        </p:spPr>
        <p:txBody>
          <a:bodyPr lIns="0" tIns="0" rIns="0" bIns="0"/>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a:p>
        </p:txBody>
      </p:sp>
      <p:sp>
        <p:nvSpPr>
          <p:cNvPr id="52" name="PlaceHolder 2"/>
          <p:cNvSpPr>
            <a:spLocks noGrp="1"/>
          </p:cNvSpPr>
          <p:nvPr>
            <p:ph type="body"/>
          </p:nvPr>
        </p:nvSpPr>
        <p:spPr>
          <a:xfrm>
            <a:off x="457200" y="1604520"/>
            <a:ext cx="4015800" cy="3977280"/>
          </a:xfrm>
          <a:prstGeom prst="rect">
            <a:avLst/>
          </a:prstGeom>
        </p:spPr>
        <p:txBody>
          <a:bodyPr lIns="0" tIns="0" rIns="0" bIns="0"/>
          <a:lstStyle/>
          <a:p>
            <a:endParaRPr/>
          </a:p>
        </p:txBody>
      </p:sp>
      <p:sp>
        <p:nvSpPr>
          <p:cNvPr id="53"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54" name="PlaceHolder 4"/>
          <p:cNvSpPr>
            <a:spLocks noGrp="1"/>
          </p:cNvSpPr>
          <p:nvPr>
            <p:ph type="body"/>
          </p:nvPr>
        </p:nvSpPr>
        <p:spPr>
          <a:xfrm>
            <a:off x="4674240" y="3682080"/>
            <a:ext cx="4015800" cy="1896840"/>
          </a:xfrm>
          <a:prstGeom prst="rect">
            <a:avLst/>
          </a:prstGeom>
        </p:spPr>
        <p:txBody>
          <a:bodyPr lIns="0" tIns="0" rIns="0" bIns="0"/>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a:p>
        </p:txBody>
      </p:sp>
      <p:sp>
        <p:nvSpPr>
          <p:cNvPr id="56"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57"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58" name="PlaceHolder 4"/>
          <p:cNvSpPr>
            <a:spLocks noGrp="1"/>
          </p:cNvSpPr>
          <p:nvPr>
            <p:ph type="body"/>
          </p:nvPr>
        </p:nvSpPr>
        <p:spPr>
          <a:xfrm>
            <a:off x="457200" y="3682080"/>
            <a:ext cx="8229240" cy="1896840"/>
          </a:xfrm>
          <a:prstGeom prst="rect">
            <a:avLst/>
          </a:prstGeom>
        </p:spPr>
        <p:txBody>
          <a:bodyPr lIns="0" tIns="0" rIns="0" bIns="0"/>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4" cstate="print"/>
          <a:stretch>
            <a:fillRect/>
          </a:stretch>
        </a:blipFill>
        <a:effectLst/>
      </p:bgPr>
    </p:bg>
    <p:spTree>
      <p:nvGrpSpPr>
        <p:cNvPr id="1" name=""/>
        <p:cNvGrpSpPr/>
        <p:nvPr/>
      </p:nvGrpSpPr>
      <p:grpSpPr>
        <a:xfrm>
          <a:off x="0" y="0"/>
          <a:ext cx="0" cy="0"/>
          <a:chOff x="0" y="0"/>
          <a:chExt cx="0" cy="0"/>
        </a:xfrm>
      </p:grpSpPr>
      <p:sp>
        <p:nvSpPr>
          <p:cNvPr id="36" name="PlaceHolder 1"/>
          <p:cNvSpPr>
            <a:spLocks noGrp="1"/>
          </p:cNvSpPr>
          <p:nvPr>
            <p:ph type="title"/>
          </p:nvPr>
        </p:nvSpPr>
        <p:spPr>
          <a:xfrm>
            <a:off x="457200" y="221040"/>
            <a:ext cx="8228880" cy="1249920"/>
          </a:xfrm>
          <a:prstGeom prst="rect">
            <a:avLst/>
          </a:prstGeom>
        </p:spPr>
        <p:txBody>
          <a:bodyPr lIns="0" tIns="0" rIns="0" bIns="0" anchor="ctr"/>
          <a:lstStyle/>
          <a:p>
            <a:r>
              <a:rPr lang="ru-RU">
                <a:latin typeface="Arial"/>
              </a:rPr>
              <a:t>Для правки текста заголовка щёлкните мышью</a:t>
            </a:r>
            <a:endParaRPr/>
          </a:p>
        </p:txBody>
      </p:sp>
      <p:sp>
        <p:nvSpPr>
          <p:cNvPr id="37" name="PlaceHolder 2"/>
          <p:cNvSpPr>
            <a:spLocks noGrp="1"/>
          </p:cNvSpPr>
          <p:nvPr>
            <p:ph type="body"/>
          </p:nvPr>
        </p:nvSpPr>
        <p:spPr>
          <a:xfrm>
            <a:off x="457200" y="1604520"/>
            <a:ext cx="8229240" cy="3977280"/>
          </a:xfrm>
          <a:prstGeom prst="rect">
            <a:avLst/>
          </a:prstGeom>
        </p:spPr>
        <p:txBody>
          <a:bodyPr lIns="0" tIns="0" rIns="0" bIns="0"/>
          <a:lstStyle/>
          <a:p>
            <a:pPr>
              <a:buSzPct val="45000"/>
              <a:buFont typeface="StarSymbol"/>
              <a:buChar char=""/>
            </a:pPr>
            <a:r>
              <a:rPr lang="ru-RU" sz="3200">
                <a:latin typeface="Arial"/>
              </a:rPr>
              <a:t>Для правки структуры щёлкните мышью</a:t>
            </a:r>
            <a:endParaRPr/>
          </a:p>
          <a:p>
            <a:pPr lvl="1">
              <a:buSzPct val="75000"/>
              <a:buFont typeface="StarSymbol"/>
              <a:buChar char=""/>
            </a:pPr>
            <a:r>
              <a:rPr lang="ru-RU" sz="2800">
                <a:latin typeface="Arial"/>
              </a:rPr>
              <a:t>Второй уровень структуры</a:t>
            </a:r>
            <a:endParaRPr/>
          </a:p>
          <a:p>
            <a:pPr lvl="2">
              <a:buSzPct val="45000"/>
              <a:buFont typeface="StarSymbol"/>
              <a:buChar char=""/>
            </a:pPr>
            <a:r>
              <a:rPr lang="ru-RU" sz="2400">
                <a:latin typeface="Arial"/>
              </a:rPr>
              <a:t>Третий уровень структуры</a:t>
            </a:r>
            <a:endParaRPr/>
          </a:p>
          <a:p>
            <a:pPr lvl="3">
              <a:buSzPct val="75000"/>
              <a:buFont typeface="StarSymbol"/>
              <a:buChar char=""/>
            </a:pPr>
            <a:r>
              <a:rPr lang="ru-RU" sz="2000">
                <a:latin typeface="Arial"/>
              </a:rPr>
              <a:t>Четвёртый уровень структуры</a:t>
            </a:r>
            <a:endParaRPr/>
          </a:p>
          <a:p>
            <a:pPr lvl="4">
              <a:buSzPct val="45000"/>
              <a:buFont typeface="StarSymbol"/>
              <a:buChar char=""/>
            </a:pPr>
            <a:r>
              <a:rPr lang="ru-RU" sz="2000">
                <a:latin typeface="Arial"/>
              </a:rPr>
              <a:t>Пятый уровень структуры</a:t>
            </a:r>
            <a:endParaRPr/>
          </a:p>
          <a:p>
            <a:pPr lvl="5">
              <a:buSzPct val="45000"/>
              <a:buFont typeface="StarSymbol"/>
              <a:buChar char=""/>
            </a:pPr>
            <a:r>
              <a:rPr lang="ru-RU" sz="2000">
                <a:latin typeface="Arial"/>
              </a:rPr>
              <a:t>Шестой уровень структуры</a:t>
            </a:r>
            <a:endParaRPr/>
          </a:p>
          <a:p>
            <a:pPr lvl="6">
              <a:buSzPct val="45000"/>
              <a:buFont typeface="StarSymbol"/>
              <a:buChar char=""/>
            </a:pPr>
            <a:r>
              <a:rPr lang="ru-RU" sz="2000">
                <a:latin typeface="Arial"/>
              </a:rPr>
              <a:t>Седьмой уровень структуры</a:t>
            </a:r>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4" cstate="print"/>
          <a:stretch>
            <a:fillRect/>
          </a:stretch>
        </a:blipFill>
        <a:effectLst/>
      </p:bgPr>
    </p:bg>
    <p:spTree>
      <p:nvGrpSpPr>
        <p:cNvPr id="1" name=""/>
        <p:cNvGrpSpPr/>
        <p:nvPr/>
      </p:nvGrpSpPr>
      <p:grpSpPr>
        <a:xfrm>
          <a:off x="0" y="0"/>
          <a:ext cx="0" cy="0"/>
          <a:chOff x="0" y="0"/>
          <a:chExt cx="0" cy="0"/>
        </a:xfrm>
      </p:grpSpPr>
      <p:sp>
        <p:nvSpPr>
          <p:cNvPr id="144" name="PlaceHolder 1"/>
          <p:cNvSpPr>
            <a:spLocks noGrp="1"/>
          </p:cNvSpPr>
          <p:nvPr>
            <p:ph type="title"/>
          </p:nvPr>
        </p:nvSpPr>
        <p:spPr>
          <a:xfrm>
            <a:off x="457200" y="273600"/>
            <a:ext cx="8229240" cy="1144800"/>
          </a:xfrm>
          <a:prstGeom prst="rect">
            <a:avLst/>
          </a:prstGeom>
        </p:spPr>
        <p:txBody>
          <a:bodyPr lIns="0" tIns="0" rIns="0" bIns="0" anchor="ctr"/>
          <a:lstStyle/>
          <a:p>
            <a:pPr algn="ctr"/>
            <a:r>
              <a:rPr lang="ru-RU" sz="4400">
                <a:latin typeface="Arial"/>
              </a:rPr>
              <a:t>Для правки текста заголовка щёлкните мышью</a:t>
            </a:r>
            <a:endParaRPr/>
          </a:p>
        </p:txBody>
      </p:sp>
      <p:sp>
        <p:nvSpPr>
          <p:cNvPr id="145" name="PlaceHolder 2"/>
          <p:cNvSpPr>
            <a:spLocks noGrp="1"/>
          </p:cNvSpPr>
          <p:nvPr>
            <p:ph type="body"/>
          </p:nvPr>
        </p:nvSpPr>
        <p:spPr>
          <a:xfrm>
            <a:off x="457200" y="1604520"/>
            <a:ext cx="8229240" cy="3977280"/>
          </a:xfrm>
          <a:prstGeom prst="rect">
            <a:avLst/>
          </a:prstGeom>
        </p:spPr>
        <p:txBody>
          <a:bodyPr lIns="0" tIns="0" rIns="0" bIns="0"/>
          <a:lstStyle/>
          <a:p>
            <a:pPr>
              <a:buSzPct val="45000"/>
              <a:buFont typeface="StarSymbol"/>
              <a:buChar char=""/>
            </a:pPr>
            <a:r>
              <a:rPr lang="ru-RU" sz="3200">
                <a:latin typeface="Arial"/>
              </a:rPr>
              <a:t>Для правки структуры щёлкните мышью</a:t>
            </a:r>
            <a:endParaRPr/>
          </a:p>
          <a:p>
            <a:pPr lvl="1">
              <a:buSzPct val="75000"/>
              <a:buFont typeface="StarSymbol"/>
              <a:buChar char=""/>
            </a:pPr>
            <a:r>
              <a:rPr lang="ru-RU" sz="2800">
                <a:latin typeface="Arial"/>
              </a:rPr>
              <a:t>Второй уровень структуры</a:t>
            </a:r>
            <a:endParaRPr/>
          </a:p>
          <a:p>
            <a:pPr lvl="2">
              <a:buSzPct val="45000"/>
              <a:buFont typeface="StarSymbol"/>
              <a:buChar char=""/>
            </a:pPr>
            <a:r>
              <a:rPr lang="ru-RU" sz="2400">
                <a:latin typeface="Arial"/>
              </a:rPr>
              <a:t>Третий уровень структуры</a:t>
            </a:r>
            <a:endParaRPr/>
          </a:p>
          <a:p>
            <a:pPr lvl="3">
              <a:buSzPct val="75000"/>
              <a:buFont typeface="StarSymbol"/>
              <a:buChar char=""/>
            </a:pPr>
            <a:r>
              <a:rPr lang="ru-RU" sz="2000">
                <a:latin typeface="Arial"/>
              </a:rPr>
              <a:t>Четвёртый уровень структуры</a:t>
            </a:r>
            <a:endParaRPr/>
          </a:p>
          <a:p>
            <a:pPr lvl="4">
              <a:buSzPct val="45000"/>
              <a:buFont typeface="StarSymbol"/>
              <a:buChar char=""/>
            </a:pPr>
            <a:r>
              <a:rPr lang="ru-RU" sz="2000">
                <a:latin typeface="Arial"/>
              </a:rPr>
              <a:t>Пятый уровень структуры</a:t>
            </a:r>
            <a:endParaRPr/>
          </a:p>
          <a:p>
            <a:pPr lvl="5">
              <a:buSzPct val="45000"/>
              <a:buFont typeface="StarSymbol"/>
              <a:buChar char=""/>
            </a:pPr>
            <a:r>
              <a:rPr lang="ru-RU" sz="2000">
                <a:latin typeface="Arial"/>
              </a:rPr>
              <a:t>Шестой уровень структуры</a:t>
            </a:r>
            <a:endParaRPr/>
          </a:p>
          <a:p>
            <a:pPr lvl="6">
              <a:buSzPct val="45000"/>
              <a:buFont typeface="StarSymbol"/>
              <a:buChar char=""/>
            </a:pPr>
            <a:r>
              <a:rPr lang="ru-RU" sz="2000">
                <a:latin typeface="Arial"/>
              </a:rPr>
              <a:t>Седьмой уровень структуры</a:t>
            </a:r>
            <a:endParaRP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p:bodyStyle/>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eg"/><Relationship Id="rId7"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3.png"/><Relationship Id="rId11" Type="http://schemas.openxmlformats.org/officeDocument/2006/relationships/image" Target="../media/image5.png"/><Relationship Id="rId5" Type="http://schemas.openxmlformats.org/officeDocument/2006/relationships/image" Target="../media/image9.png"/><Relationship Id="rId10" Type="http://schemas.openxmlformats.org/officeDocument/2006/relationships/image" Target="../media/image4.png"/><Relationship Id="rId4" Type="http://schemas.openxmlformats.org/officeDocument/2006/relationships/image" Target="../media/image8.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pic>
        <p:nvPicPr>
          <p:cNvPr id="7" name="Picture 5">
            <a:extLst>
              <a:ext uri="{FF2B5EF4-FFF2-40B4-BE49-F238E27FC236}">
                <a16:creationId xmlns="" xmlns:a16="http://schemas.microsoft.com/office/drawing/2014/main" id="{40341962-B69D-47D7-9FAA-6AA3FAA1E5A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43037" y="188638"/>
            <a:ext cx="1354272" cy="63411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CustomShape 1"/>
          <p:cNvSpPr/>
          <p:nvPr/>
        </p:nvSpPr>
        <p:spPr>
          <a:xfrm>
            <a:off x="0" y="1340768"/>
            <a:ext cx="9143280" cy="155592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25000"/>
              </a:lnSpc>
            </a:pPr>
            <a:r>
              <a:rPr lang="en-US" sz="3600" dirty="0" smtClean="0">
                <a:solidFill>
                  <a:srgbClr val="000066"/>
                </a:solidFill>
              </a:rPr>
              <a:t>Regolith Textures on Mercury and the Moon</a:t>
            </a:r>
            <a:endParaRPr lang="ru-RU" sz="3600" dirty="0" smtClean="0">
              <a:solidFill>
                <a:srgbClr val="000066"/>
              </a:solidFill>
            </a:endParaRPr>
          </a:p>
          <a:p>
            <a:pPr algn="ctr">
              <a:lnSpc>
                <a:spcPct val="125000"/>
              </a:lnSpc>
            </a:pPr>
            <a:endParaRPr lang="en-US" sz="3600" dirty="0">
              <a:solidFill>
                <a:srgbClr val="000066"/>
              </a:solidFill>
            </a:endParaRPr>
          </a:p>
        </p:txBody>
      </p:sp>
      <p:sp>
        <p:nvSpPr>
          <p:cNvPr id="10" name="CustomShape 4"/>
          <p:cNvSpPr/>
          <p:nvPr/>
        </p:nvSpPr>
        <p:spPr>
          <a:xfrm>
            <a:off x="-10723" y="6525344"/>
            <a:ext cx="9143280" cy="303120"/>
          </a:xfrm>
          <a:prstGeom prst="rect">
            <a:avLst/>
          </a:prstGeom>
          <a:noFill/>
          <a:ln>
            <a:noFill/>
          </a:ln>
          <a:effectLst/>
        </p:spPr>
        <p:style>
          <a:lnRef idx="0">
            <a:scrgbClr r="0" g="0" b="0"/>
          </a:lnRef>
          <a:fillRef idx="0">
            <a:scrgbClr r="0" g="0" b="0"/>
          </a:fillRef>
          <a:effectRef idx="0">
            <a:scrgbClr r="0" g="0" b="0"/>
          </a:effectRef>
          <a:fontRef idx="minor"/>
        </p:style>
        <p:txBody>
          <a:bodyPr lIns="90000" tIns="45000" rIns="90000" bIns="45000"/>
          <a:lstStyle/>
          <a:p>
            <a:pPr algn="ctr"/>
            <a:r>
              <a:rPr lang="en-US" sz="1400" b="1" dirty="0" smtClean="0"/>
              <a:t>EGU | Online </a:t>
            </a:r>
            <a:r>
              <a:rPr lang="en-US" sz="1400" b="1" dirty="0"/>
              <a:t>| 4–8 May 2020</a:t>
            </a:r>
            <a:r>
              <a:rPr lang="en-US" sz="1400" dirty="0"/>
              <a:t/>
            </a:r>
            <a:br>
              <a:rPr lang="en-US" sz="1400" dirty="0"/>
            </a:br>
            <a:endParaRPr lang="ru-RU" sz="1400" b="1" dirty="0">
              <a:solidFill>
                <a:schemeClr val="bg1"/>
              </a:solidFill>
            </a:endParaRPr>
          </a:p>
        </p:txBody>
      </p:sp>
      <p:sp>
        <p:nvSpPr>
          <p:cNvPr id="11" name="Text Box 2">
            <a:extLst>
              <a:ext uri="{FF2B5EF4-FFF2-40B4-BE49-F238E27FC236}">
                <a16:creationId xmlns="" xmlns:a16="http://schemas.microsoft.com/office/drawing/2014/main" id="{6B6E4DE3-F16A-48AC-B7D6-1FC494AA9137}"/>
              </a:ext>
            </a:extLst>
          </p:cNvPr>
          <p:cNvSpPr txBox="1">
            <a:spLocks noChangeArrowheads="1"/>
          </p:cNvSpPr>
          <p:nvPr/>
        </p:nvSpPr>
        <p:spPr bwMode="auto">
          <a:xfrm>
            <a:off x="-34316" y="4340602"/>
            <a:ext cx="9161101" cy="8165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a:solidFill>
                  <a:schemeClr val="bg1"/>
                </a:solidFill>
                <a:latin typeface="Arial" charset="0"/>
                <a:ea typeface="Microsoft YaHei" pitchFamily="32"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a:solidFill>
                  <a:schemeClr val="bg1"/>
                </a:solidFill>
                <a:latin typeface="Arial" charset="0"/>
                <a:ea typeface="Microsoft YaHei" pitchFamily="32"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a:solidFill>
                  <a:schemeClr val="bg1"/>
                </a:solidFill>
                <a:latin typeface="Arial" charset="0"/>
                <a:ea typeface="Microsoft YaHei" pitchFamily="32"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a:solidFill>
                  <a:schemeClr val="bg1"/>
                </a:solidFill>
                <a:latin typeface="Arial" charset="0"/>
                <a:ea typeface="Microsoft YaHei" pitchFamily="32"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a:solidFill>
                  <a:schemeClr val="bg1"/>
                </a:solidFill>
                <a:latin typeface="Arial" charset="0"/>
                <a:ea typeface="Microsoft YaHei" pitchFamily="32"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a:solidFill>
                  <a:schemeClr val="bg1"/>
                </a:solidFill>
                <a:latin typeface="Arial" charset="0"/>
                <a:ea typeface="Microsoft YaHei" pitchFamily="32"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a:solidFill>
                  <a:schemeClr val="bg1"/>
                </a:solidFill>
                <a:latin typeface="Arial" charset="0"/>
                <a:ea typeface="Microsoft YaHei" pitchFamily="32"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a:solidFill>
                  <a:schemeClr val="bg1"/>
                </a:solidFill>
                <a:latin typeface="Arial" charset="0"/>
                <a:ea typeface="Microsoft YaHei" pitchFamily="32"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a:solidFill>
                  <a:schemeClr val="bg1"/>
                </a:solidFill>
                <a:latin typeface="Arial" charset="0"/>
                <a:ea typeface="Microsoft YaHei" pitchFamily="32" charset="-122"/>
              </a:defRPr>
            </a:lvl9pPr>
          </a:lstStyle>
          <a:p>
            <a:pPr algn="ctr"/>
            <a:r>
              <a:rPr lang="en-US" b="1" dirty="0">
                <a:solidFill>
                  <a:schemeClr val="tx1"/>
                </a:solidFill>
              </a:rPr>
              <a:t>Presenting </a:t>
            </a:r>
            <a:r>
              <a:rPr lang="en-US" b="1" dirty="0" smtClean="0">
                <a:solidFill>
                  <a:schemeClr val="tx1"/>
                </a:solidFill>
              </a:rPr>
              <a:t>author</a:t>
            </a:r>
            <a:r>
              <a:rPr lang="en-US" b="1" dirty="0">
                <a:solidFill>
                  <a:schemeClr val="tx1"/>
                </a:solidFill>
              </a:rPr>
              <a:t>: </a:t>
            </a:r>
            <a:r>
              <a:rPr lang="en-US" dirty="0">
                <a:solidFill>
                  <a:schemeClr val="tx1"/>
                </a:solidFill>
              </a:rPr>
              <a:t>Anastasia </a:t>
            </a:r>
            <a:r>
              <a:rPr lang="en-US" dirty="0" smtClean="0">
                <a:solidFill>
                  <a:schemeClr val="tx1"/>
                </a:solidFill>
              </a:rPr>
              <a:t>Zharkova</a:t>
            </a:r>
            <a:endParaRPr lang="ru-RU" dirty="0">
              <a:solidFill>
                <a:schemeClr val="tx1"/>
              </a:solidFill>
            </a:endParaRPr>
          </a:p>
          <a:p>
            <a:pPr algn="ctr"/>
            <a:r>
              <a:rPr lang="en-US" dirty="0" smtClean="0">
                <a:solidFill>
                  <a:schemeClr val="tx1"/>
                </a:solidFill>
              </a:rPr>
              <a:t>a_zharkova@miigaik.ru</a:t>
            </a:r>
            <a:endParaRPr lang="ru-RU" dirty="0">
              <a:solidFill>
                <a:schemeClr val="tx1"/>
              </a:solidFill>
            </a:endParaRPr>
          </a:p>
          <a:p>
            <a:pPr algn="ctr" eaLnBrk="1">
              <a:lnSpc>
                <a:spcPct val="93000"/>
              </a:lnSpc>
              <a:buSzPct val="100000"/>
              <a:defRPr/>
            </a:pPr>
            <a:endParaRPr lang="ru-RU" sz="1200" i="1" dirty="0">
              <a:solidFill>
                <a:schemeClr val="tx1"/>
              </a:solidFill>
              <a:latin typeface="+mj-lt"/>
            </a:endParaRPr>
          </a:p>
        </p:txBody>
      </p:sp>
      <p:pic>
        <p:nvPicPr>
          <p:cNvPr id="13" name="Picture 3" descr="C:\Users\a_zharkova\Desktop\spacecraft5.png"/>
          <p:cNvPicPr>
            <a:picLocks noChangeAspect="1" noChangeArrowheads="1"/>
          </p:cNvPicPr>
          <p:nvPr/>
        </p:nvPicPr>
        <p:blipFill>
          <a:blip r:embed="rId5" cstate="print"/>
          <a:srcRect/>
          <a:stretch>
            <a:fillRect/>
          </a:stretch>
        </p:blipFill>
        <p:spPr bwMode="auto">
          <a:xfrm rot="10800000">
            <a:off x="6660232" y="5321163"/>
            <a:ext cx="1296143" cy="1304477"/>
          </a:xfrm>
          <a:prstGeom prst="rect">
            <a:avLst/>
          </a:prstGeom>
          <a:noFill/>
        </p:spPr>
      </p:pic>
      <p:pic>
        <p:nvPicPr>
          <p:cNvPr id="14" name="Picture 4" descr="ÐÐ°ÑÑÐ¸Ð½ÐºÐ¸ Ð¿Ð¾ Ð·Ð°Ð¿ÑÐ¾ÑÑ lro spacecraft png"/>
          <p:cNvPicPr>
            <a:picLocks noChangeAspect="1" noChangeArrowheads="1"/>
          </p:cNvPicPr>
          <p:nvPr/>
        </p:nvPicPr>
        <p:blipFill>
          <a:blip r:embed="rId6" cstate="print"/>
          <a:srcRect/>
          <a:stretch>
            <a:fillRect/>
          </a:stretch>
        </p:blipFill>
        <p:spPr bwMode="auto">
          <a:xfrm>
            <a:off x="395535" y="4077072"/>
            <a:ext cx="1408853" cy="1080120"/>
          </a:xfrm>
          <a:prstGeom prst="rect">
            <a:avLst/>
          </a:prstGeom>
          <a:noFill/>
        </p:spPr>
      </p:pic>
      <p:sp>
        <p:nvSpPr>
          <p:cNvPr id="2" name="Прямоугольник 1"/>
          <p:cNvSpPr/>
          <p:nvPr/>
        </p:nvSpPr>
        <p:spPr>
          <a:xfrm>
            <a:off x="-1" y="2147372"/>
            <a:ext cx="9126785" cy="1692771"/>
          </a:xfrm>
          <a:prstGeom prst="rect">
            <a:avLst/>
          </a:prstGeom>
        </p:spPr>
        <p:txBody>
          <a:bodyPr wrap="square">
            <a:spAutoFit/>
          </a:bodyPr>
          <a:lstStyle/>
          <a:p>
            <a:pPr algn="ctr"/>
            <a:r>
              <a:rPr lang="en-US" b="1" dirty="0" err="1"/>
              <a:t>A.Yu</a:t>
            </a:r>
            <a:r>
              <a:rPr lang="en-US" b="1" dirty="0"/>
              <a:t>. Zharkova</a:t>
            </a:r>
            <a:r>
              <a:rPr lang="en-US" b="1" baseline="30000" dirty="0"/>
              <a:t>1,2</a:t>
            </a:r>
            <a:r>
              <a:rPr lang="en-US" b="1" dirty="0"/>
              <a:t>, M.A. </a:t>
            </a:r>
            <a:r>
              <a:rPr lang="en-US" b="1" dirty="0" smtClean="0"/>
              <a:t>Kreslavsky</a:t>
            </a:r>
            <a:r>
              <a:rPr lang="en-US" b="1" baseline="30000" dirty="0" smtClean="0"/>
              <a:t>3</a:t>
            </a:r>
            <a:r>
              <a:rPr lang="en-US" b="1" dirty="0"/>
              <a:t> </a:t>
            </a:r>
            <a:r>
              <a:rPr lang="en-US" b="1" dirty="0" smtClean="0"/>
              <a:t>and M.M. Kolenkina</a:t>
            </a:r>
            <a:r>
              <a:rPr lang="en-US" b="1" baseline="30000" dirty="0"/>
              <a:t>1</a:t>
            </a:r>
            <a:endParaRPr lang="ru-RU" b="1" dirty="0"/>
          </a:p>
          <a:p>
            <a:pPr algn="ctr"/>
            <a:r>
              <a:rPr lang="en-US" i="1" baseline="30000" dirty="0"/>
              <a:t>1</a:t>
            </a:r>
            <a:r>
              <a:rPr lang="en-US" i="1" dirty="0"/>
              <a:t>Moscow State University of Geodesy and Cartography (</a:t>
            </a:r>
            <a:r>
              <a:rPr lang="en-US" i="1" dirty="0" err="1"/>
              <a:t>MIIGAiK</a:t>
            </a:r>
            <a:r>
              <a:rPr lang="en-US" i="1" dirty="0"/>
              <a:t>), Moscow, Russia;</a:t>
            </a:r>
            <a:endParaRPr lang="ru-RU" dirty="0"/>
          </a:p>
          <a:p>
            <a:pPr algn="ctr"/>
            <a:r>
              <a:rPr lang="en-US" i="1" baseline="30000" dirty="0"/>
              <a:t>2</a:t>
            </a:r>
            <a:r>
              <a:rPr lang="en-US" i="1" dirty="0"/>
              <a:t>Sternberg Astronomical Institute, Moscow State University, Moscow, 119234, Russia;</a:t>
            </a:r>
            <a:endParaRPr lang="ru-RU" dirty="0"/>
          </a:p>
          <a:p>
            <a:pPr algn="ctr"/>
            <a:r>
              <a:rPr lang="en-US" i="1" baseline="30000" dirty="0"/>
              <a:t>3</a:t>
            </a:r>
            <a:r>
              <a:rPr lang="en-US" i="1" dirty="0"/>
              <a:t>University of California Santa Cruz, Santa Cruz, CA, United States.</a:t>
            </a:r>
            <a:endParaRPr lang="ru-RU" dirty="0"/>
          </a:p>
          <a:p>
            <a:pPr algn="ctr"/>
            <a:endParaRPr lang="ru-RU" sz="1600" dirty="0"/>
          </a:p>
          <a:p>
            <a:pPr algn="ctr"/>
            <a:endParaRPr lang="ru-RU" sz="1600" dirty="0"/>
          </a:p>
        </p:txBody>
      </p:sp>
      <p:pic>
        <p:nvPicPr>
          <p:cNvPr id="1034" name="Picture 10" descr="It's UC Santa Cruz! – Devashish Purandar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44001" y="133976"/>
            <a:ext cx="2469132" cy="68036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ÐÐ¾ÑÐ¾Ð¶ÐµÐµ Ð¸Ð·Ð¾Ð±ÑÐ°Ð¶ÐµÐ½Ð¸Ðµ"/>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96796" y="44624"/>
            <a:ext cx="778440" cy="976866"/>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21" descr="Европейский союз наук о Земле — Википедия"/>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7504" y="29516"/>
            <a:ext cx="1296144" cy="1027194"/>
          </a:xfrm>
          <a:prstGeom prst="rect">
            <a:avLst/>
          </a:prstGeom>
          <a:noFill/>
          <a:extLst>
            <a:ext uri="{909E8E84-426E-40DD-AFC4-6F175D3DCCD1}">
              <a14:hiddenFill xmlns:a14="http://schemas.microsoft.com/office/drawing/2010/main">
                <a:solidFill>
                  <a:srgbClr val="FFFFFF"/>
                </a:solidFill>
              </a14:hiddenFill>
            </a:ext>
          </a:extLst>
        </p:spPr>
      </p:pic>
      <p:pic>
        <p:nvPicPr>
          <p:cNvPr id="12" name="Рисунок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6652294"/>
            <a:ext cx="587940" cy="205706"/>
          </a:xfrm>
          <a:prstGeom prst="rect">
            <a:avLst/>
          </a:prstGeom>
        </p:spPr>
      </p:pic>
      <p:pic>
        <p:nvPicPr>
          <p:cNvPr id="1026" name="Picture 2" descr="Эмблема ГАИШ: ГАИШ"/>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77429" y="62019"/>
            <a:ext cx="962187" cy="962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30997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1000">
              <a:schemeClr val="accent1">
                <a:lumMod val="45000"/>
                <a:lumOff val="55000"/>
              </a:schemeClr>
            </a:gs>
            <a:gs pos="73000">
              <a:schemeClr val="tx2">
                <a:lumMod val="40000"/>
                <a:lumOff val="60000"/>
              </a:schemeClr>
            </a:gs>
            <a:gs pos="93000">
              <a:schemeClr val="tx2">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00" name="CustomShape 1"/>
          <p:cNvSpPr/>
          <p:nvPr/>
        </p:nvSpPr>
        <p:spPr>
          <a:xfrm>
            <a:off x="0" y="0"/>
            <a:ext cx="9143640" cy="6116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lstStyle/>
          <a:p>
            <a:pPr algn="ctr"/>
            <a:r>
              <a:rPr lang="en-US" sz="3600" dirty="0">
                <a:solidFill>
                  <a:srgbClr val="000066"/>
                </a:solidFill>
                <a:latin typeface="Arial"/>
              </a:rPr>
              <a:t>Young features: small </a:t>
            </a:r>
            <a:r>
              <a:rPr lang="en-US" sz="3600" dirty="0" smtClean="0">
                <a:solidFill>
                  <a:srgbClr val="000066"/>
                </a:solidFill>
                <a:latin typeface="Arial"/>
              </a:rPr>
              <a:t>hollows</a:t>
            </a:r>
            <a:endParaRPr lang="en-US" sz="3600" dirty="0">
              <a:solidFill>
                <a:srgbClr val="000066"/>
              </a:solidFill>
              <a:latin typeface="Arial"/>
            </a:endParaRPr>
          </a:p>
        </p:txBody>
      </p:sp>
      <p:sp>
        <p:nvSpPr>
          <p:cNvPr id="2" name="Прямоугольник 1"/>
          <p:cNvSpPr/>
          <p:nvPr/>
        </p:nvSpPr>
        <p:spPr>
          <a:xfrm>
            <a:off x="107504" y="692696"/>
            <a:ext cx="8928992" cy="6093976"/>
          </a:xfrm>
          <a:prstGeom prst="rect">
            <a:avLst/>
          </a:prstGeom>
        </p:spPr>
        <p:txBody>
          <a:bodyPr wrap="square">
            <a:spAutoFit/>
          </a:bodyPr>
          <a:lstStyle/>
          <a:p>
            <a:pPr algn="just"/>
            <a:r>
              <a:rPr lang="en-US" sz="2000" dirty="0"/>
              <a:t>Hollows are irregular flat-floored depressions with bright interiors and halos identified in regular-resolution MDIS images. They have no obvious lunar </a:t>
            </a:r>
            <a:r>
              <a:rPr lang="en-US" sz="2000" dirty="0" smtClean="0"/>
              <a:t>analogues and often </a:t>
            </a:r>
            <a:r>
              <a:rPr lang="en-US" sz="2000" dirty="0"/>
              <a:t>form large clusters covering tens or even hundreds of square kilometers</a:t>
            </a:r>
            <a:r>
              <a:rPr lang="en-US" sz="2000" dirty="0" smtClean="0"/>
              <a:t>.</a:t>
            </a:r>
            <a:endParaRPr lang="en-US" sz="2000" dirty="0"/>
          </a:p>
          <a:p>
            <a:pPr algn="just"/>
            <a:endParaRPr lang="ru-RU" sz="1500" dirty="0" smtClean="0"/>
          </a:p>
          <a:p>
            <a:pPr algn="just"/>
            <a:r>
              <a:rPr lang="en-US" sz="2000" dirty="0" smtClean="0"/>
              <a:t>We </a:t>
            </a:r>
            <a:r>
              <a:rPr lang="en-US" sz="2000" dirty="0"/>
              <a:t>found 14 images with decameter-size features that are morphologically identical to “classic” hollows, but smaller. The morphological similarity suggests the same formation mechanism.</a:t>
            </a:r>
          </a:p>
          <a:p>
            <a:pPr algn="just"/>
            <a:endParaRPr lang="en-US" sz="1500" dirty="0"/>
          </a:p>
          <a:p>
            <a:pPr algn="just"/>
            <a:r>
              <a:rPr lang="en-US" sz="2000" dirty="0"/>
              <a:t>First, a number of small hollows are apparently spatially associated with large hollow </a:t>
            </a:r>
            <a:r>
              <a:rPr lang="en-US" sz="2000" dirty="0" smtClean="0"/>
              <a:t>clusters. Second</a:t>
            </a:r>
            <a:r>
              <a:rPr lang="en-US" sz="2000" dirty="0"/>
              <a:t>, we found small hollows scattered within the inter-crater plains at a considerable distance from known larger hollows. We did not observe any systematic difference </a:t>
            </a:r>
            <a:r>
              <a:rPr lang="en-US" sz="2000" dirty="0" smtClean="0"/>
              <a:t>in their morphology. </a:t>
            </a:r>
            <a:r>
              <a:rPr lang="en-US" sz="2000" dirty="0"/>
              <a:t>This means that small amounts of hollow-forming material are present over large areas</a:t>
            </a:r>
            <a:r>
              <a:rPr lang="en-US" sz="2000" dirty="0" smtClean="0"/>
              <a:t>.</a:t>
            </a:r>
          </a:p>
          <a:p>
            <a:pPr algn="just"/>
            <a:endParaRPr lang="en-US" sz="1500" dirty="0" smtClean="0"/>
          </a:p>
          <a:p>
            <a:pPr algn="just"/>
            <a:r>
              <a:rPr lang="en-US" sz="2000" dirty="0" smtClean="0"/>
              <a:t>The </a:t>
            </a:r>
            <a:r>
              <a:rPr lang="en-US" sz="2000" dirty="0"/>
              <a:t>available data do not enable us to distinguish, whether this material is local or delivered to the site by distal impacts. However, the latter is less likely in the case of the dispersed small hollows: the putative volatile material is unlikely to survive the ejection and re-impact at the velocity needed to reach a range of hundreds of kilometers.</a:t>
            </a:r>
            <a:endParaRPr lang="ru-RU" sz="2000" dirty="0"/>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652294"/>
            <a:ext cx="587940" cy="205706"/>
          </a:xfrm>
          <a:prstGeom prst="rect">
            <a:avLst/>
          </a:prstGeom>
        </p:spPr>
      </p:pic>
    </p:spTree>
    <p:extLst>
      <p:ext uri="{BB962C8B-B14F-4D97-AF65-F5344CB8AC3E}">
        <p14:creationId xmlns:p14="http://schemas.microsoft.com/office/powerpoint/2010/main" val="118210464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1000">
              <a:schemeClr val="accent1">
                <a:lumMod val="45000"/>
                <a:lumOff val="55000"/>
              </a:schemeClr>
            </a:gs>
            <a:gs pos="73000">
              <a:schemeClr val="tx2">
                <a:lumMod val="40000"/>
                <a:lumOff val="60000"/>
              </a:schemeClr>
            </a:gs>
            <a:gs pos="93000">
              <a:schemeClr val="tx2">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00" name="CustomShape 1"/>
          <p:cNvSpPr/>
          <p:nvPr/>
        </p:nvSpPr>
        <p:spPr>
          <a:xfrm>
            <a:off x="0" y="0"/>
            <a:ext cx="9143640" cy="6116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lstStyle/>
          <a:p>
            <a:pPr algn="ctr"/>
            <a:r>
              <a:rPr lang="en-US" sz="3600" dirty="0">
                <a:solidFill>
                  <a:srgbClr val="000066"/>
                </a:solidFill>
              </a:rPr>
              <a:t>Young features: small hollows</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442" y="1142548"/>
            <a:ext cx="3862542" cy="385941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6835" y="1142549"/>
            <a:ext cx="3862543" cy="38594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Прямоугольник 5"/>
          <p:cNvSpPr/>
          <p:nvPr/>
        </p:nvSpPr>
        <p:spPr>
          <a:xfrm>
            <a:off x="175593" y="4714978"/>
            <a:ext cx="389850" cy="369332"/>
          </a:xfrm>
          <a:prstGeom prst="rect">
            <a:avLst/>
          </a:prstGeom>
        </p:spPr>
        <p:txBody>
          <a:bodyPr wrap="none">
            <a:spAutoFit/>
          </a:bodyPr>
          <a:lstStyle/>
          <a:p>
            <a:r>
              <a:rPr lang="en-US" dirty="0"/>
              <a:t>a)</a:t>
            </a:r>
            <a:endParaRPr lang="ru-RU" dirty="0"/>
          </a:p>
        </p:txBody>
      </p:sp>
      <p:sp>
        <p:nvSpPr>
          <p:cNvPr id="7" name="Прямоугольник 6"/>
          <p:cNvSpPr/>
          <p:nvPr/>
        </p:nvSpPr>
        <p:spPr>
          <a:xfrm>
            <a:off x="8459378" y="4714978"/>
            <a:ext cx="389850" cy="369332"/>
          </a:xfrm>
          <a:prstGeom prst="rect">
            <a:avLst/>
          </a:prstGeom>
        </p:spPr>
        <p:txBody>
          <a:bodyPr wrap="none">
            <a:spAutoFit/>
          </a:bodyPr>
          <a:lstStyle/>
          <a:p>
            <a:r>
              <a:rPr lang="en-US" dirty="0"/>
              <a:t>b)</a:t>
            </a:r>
            <a:endParaRPr lang="ru-RU" dirty="0"/>
          </a:p>
        </p:txBody>
      </p:sp>
      <p:sp>
        <p:nvSpPr>
          <p:cNvPr id="8" name="Прямоугольник 7"/>
          <p:cNvSpPr/>
          <p:nvPr/>
        </p:nvSpPr>
        <p:spPr>
          <a:xfrm>
            <a:off x="107504" y="5301208"/>
            <a:ext cx="8856984" cy="1015663"/>
          </a:xfrm>
          <a:prstGeom prst="rect">
            <a:avLst/>
          </a:prstGeom>
        </p:spPr>
        <p:txBody>
          <a:bodyPr wrap="square">
            <a:spAutoFit/>
          </a:bodyPr>
          <a:lstStyle/>
          <a:p>
            <a:pPr algn="just"/>
            <a:r>
              <a:rPr lang="en-US" sz="2000" dirty="0"/>
              <a:t>Examples of small hollows on </a:t>
            </a:r>
            <a:r>
              <a:rPr lang="en-US" sz="2000" dirty="0" smtClean="0"/>
              <a:t>Mercury</a:t>
            </a:r>
            <a:r>
              <a:rPr lang="ru-RU" sz="2000" dirty="0" smtClean="0"/>
              <a:t>:</a:t>
            </a:r>
            <a:r>
              <a:rPr lang="en-US" sz="2000" dirty="0" smtClean="0"/>
              <a:t> a</a:t>
            </a:r>
            <a:r>
              <a:rPr lang="en-US" sz="2000" dirty="0"/>
              <a:t>) MDIS NAC image CN1066557528M; </a:t>
            </a:r>
            <a:r>
              <a:rPr lang="en-US" sz="2000" dirty="0" smtClean="0"/>
              <a:t>b</a:t>
            </a:r>
            <a:r>
              <a:rPr lang="en-US" sz="2000" dirty="0"/>
              <a:t>) </a:t>
            </a:r>
            <a:r>
              <a:rPr lang="en-US" sz="2000" dirty="0" smtClean="0"/>
              <a:t>CN1066587367M. </a:t>
            </a:r>
            <a:r>
              <a:rPr lang="en-US" sz="2000" dirty="0"/>
              <a:t>Thin vertical lines are image artifacts.</a:t>
            </a:r>
            <a:endParaRPr lang="ru-RU" sz="2000" dirty="0"/>
          </a:p>
        </p:txBody>
      </p:sp>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652294"/>
            <a:ext cx="587940" cy="205706"/>
          </a:xfrm>
          <a:prstGeom prst="rect">
            <a:avLst/>
          </a:prstGeom>
        </p:spPr>
      </p:pic>
    </p:spTree>
    <p:extLst>
      <p:ext uri="{BB962C8B-B14F-4D97-AF65-F5344CB8AC3E}">
        <p14:creationId xmlns:p14="http://schemas.microsoft.com/office/powerpoint/2010/main" val="360420124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1000">
              <a:schemeClr val="accent1">
                <a:lumMod val="45000"/>
                <a:lumOff val="55000"/>
              </a:schemeClr>
            </a:gs>
            <a:gs pos="73000">
              <a:schemeClr val="tx2">
                <a:lumMod val="40000"/>
                <a:lumOff val="60000"/>
              </a:schemeClr>
            </a:gs>
            <a:gs pos="93000">
              <a:schemeClr val="tx2">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00" name="CustomShape 1"/>
          <p:cNvSpPr/>
          <p:nvPr/>
        </p:nvSpPr>
        <p:spPr>
          <a:xfrm>
            <a:off x="0" y="0"/>
            <a:ext cx="9143640" cy="6116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lstStyle/>
          <a:p>
            <a:pPr algn="ctr"/>
            <a:r>
              <a:rPr lang="en-US" sz="3600" dirty="0" smtClean="0">
                <a:solidFill>
                  <a:srgbClr val="000066"/>
                </a:solidFill>
                <a:latin typeface="Arial"/>
              </a:rPr>
              <a:t>Locations </a:t>
            </a:r>
            <a:r>
              <a:rPr lang="en-US" sz="3600" dirty="0">
                <a:solidFill>
                  <a:srgbClr val="000066"/>
                </a:solidFill>
                <a:latin typeface="Arial"/>
              </a:rPr>
              <a:t>of </a:t>
            </a:r>
            <a:r>
              <a:rPr lang="en-US" sz="3600" dirty="0" smtClean="0">
                <a:solidFill>
                  <a:srgbClr val="000066"/>
                </a:solidFill>
                <a:latin typeface="Arial"/>
              </a:rPr>
              <a:t>hollows</a:t>
            </a:r>
            <a:endParaRPr lang="en-US" sz="3600" dirty="0">
              <a:solidFill>
                <a:srgbClr val="000066"/>
              </a:solidFill>
              <a:latin typeface="Arial"/>
            </a:endParaRPr>
          </a:p>
        </p:txBody>
      </p:sp>
      <p:pic>
        <p:nvPicPr>
          <p:cNvPr id="9218" name="Picture 2" descr="map_1_n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540" y="611641"/>
            <a:ext cx="8660940" cy="598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652294"/>
            <a:ext cx="587940" cy="205706"/>
          </a:xfrm>
          <a:prstGeom prst="rect">
            <a:avLst/>
          </a:prstGeom>
        </p:spPr>
      </p:pic>
    </p:spTree>
    <p:extLst>
      <p:ext uri="{BB962C8B-B14F-4D97-AF65-F5344CB8AC3E}">
        <p14:creationId xmlns:p14="http://schemas.microsoft.com/office/powerpoint/2010/main" val="158666941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1000">
              <a:schemeClr val="accent1">
                <a:lumMod val="45000"/>
                <a:lumOff val="55000"/>
              </a:schemeClr>
            </a:gs>
            <a:gs pos="73000">
              <a:schemeClr val="tx2">
                <a:lumMod val="40000"/>
                <a:lumOff val="60000"/>
              </a:schemeClr>
            </a:gs>
            <a:gs pos="93000">
              <a:schemeClr val="tx2">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00" name="CustomShape 1"/>
          <p:cNvSpPr/>
          <p:nvPr/>
        </p:nvSpPr>
        <p:spPr>
          <a:xfrm>
            <a:off x="0" y="0"/>
            <a:ext cx="9143640" cy="6116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US" sz="3600" dirty="0" smtClean="0">
                <a:solidFill>
                  <a:srgbClr val="000066"/>
                </a:solidFill>
                <a:latin typeface="Arial"/>
              </a:rPr>
              <a:t>“Elephant </a:t>
            </a:r>
            <a:r>
              <a:rPr lang="en-US" sz="3600" dirty="0">
                <a:solidFill>
                  <a:srgbClr val="000066"/>
                </a:solidFill>
                <a:latin typeface="Arial"/>
              </a:rPr>
              <a:t>hide” texture</a:t>
            </a:r>
            <a:endParaRPr sz="3600" dirty="0">
              <a:solidFill>
                <a:srgbClr val="000066"/>
              </a:solidFill>
              <a:latin typeface="Arial"/>
            </a:endParaRPr>
          </a:p>
        </p:txBody>
      </p:sp>
      <p:sp>
        <p:nvSpPr>
          <p:cNvPr id="2" name="Прямоугольник 1"/>
          <p:cNvSpPr/>
          <p:nvPr/>
        </p:nvSpPr>
        <p:spPr>
          <a:xfrm>
            <a:off x="179512" y="744081"/>
            <a:ext cx="8784976" cy="5709255"/>
          </a:xfrm>
          <a:prstGeom prst="rect">
            <a:avLst/>
          </a:prstGeom>
        </p:spPr>
        <p:txBody>
          <a:bodyPr wrap="square">
            <a:spAutoFit/>
          </a:bodyPr>
          <a:lstStyle/>
          <a:p>
            <a:pPr algn="just"/>
            <a:r>
              <a:rPr lang="en-US" sz="2000" dirty="0"/>
              <a:t>On the Moon regolith-covered slopes –</a:t>
            </a:r>
            <a:r>
              <a:rPr lang="en-US" sz="2000" dirty="0" smtClean="0"/>
              <a:t> </a:t>
            </a:r>
            <a:r>
              <a:rPr lang="en-US" sz="2000" dirty="0"/>
              <a:t>both moderately steep and gentle –</a:t>
            </a:r>
            <a:r>
              <a:rPr lang="en-US" sz="2000" dirty="0" smtClean="0"/>
              <a:t> </a:t>
            </a:r>
            <a:r>
              <a:rPr lang="en-US" sz="2000" dirty="0"/>
              <a:t>have a specific subtle decameter-scale texture dubbed </a:t>
            </a:r>
            <a:r>
              <a:rPr lang="en-US" sz="2000" b="1" dirty="0"/>
              <a:t>“elephant hide”</a:t>
            </a:r>
            <a:r>
              <a:rPr lang="en-US" sz="2000" dirty="0"/>
              <a:t> or “leathery” texture.</a:t>
            </a:r>
          </a:p>
          <a:p>
            <a:pPr algn="just"/>
            <a:endParaRPr lang="en-US" sz="1500" dirty="0"/>
          </a:p>
          <a:p>
            <a:pPr algn="just"/>
            <a:r>
              <a:rPr lang="en-US" sz="2000" dirty="0"/>
              <a:t>On Mercury, “elephant hide” is typically not observed. </a:t>
            </a:r>
            <a:r>
              <a:rPr lang="en-US" sz="2000" dirty="0" smtClean="0"/>
              <a:t>The illumination geometry on all surveyed images is favorable for its identification; we very often encounter “elephant hide” in the lunar images taken under the same incidence angle.</a:t>
            </a:r>
          </a:p>
          <a:p>
            <a:pPr algn="just"/>
            <a:endParaRPr lang="en-US" sz="1500" dirty="0" smtClean="0"/>
          </a:p>
          <a:p>
            <a:pPr algn="just"/>
            <a:r>
              <a:rPr lang="en-US" sz="2000" dirty="0" smtClean="0"/>
              <a:t>In rare cases we do observe a texture very similar to the lunar “elephant hide” texture. In the absence of context images, it is difficult to distinguish, whether or not this pattern occurs on slopes, and is absent on horizontal surfaces (as on the Moon). </a:t>
            </a:r>
          </a:p>
          <a:p>
            <a:pPr algn="just"/>
            <a:endParaRPr lang="en-US" sz="1500" dirty="0"/>
          </a:p>
          <a:p>
            <a:pPr algn="just"/>
            <a:r>
              <a:rPr lang="en-US" sz="2000" dirty="0"/>
              <a:t>The “elephant hide” formation mechanism is unknown. Some researchers suggested seismic shaking as a factor producing the pattern but this hypothesis does not explain, why the “elephant hide” is observed only on slopes, </a:t>
            </a:r>
            <a:r>
              <a:rPr lang="en-US" sz="2000" dirty="0" smtClean="0"/>
              <a:t>not </a:t>
            </a:r>
            <a:r>
              <a:rPr lang="en-US" sz="2000" dirty="0"/>
              <a:t>on horizontal surfaces. The latter fact suggests that the “elephant hide” is related to downslope regolith transport.</a:t>
            </a:r>
            <a:endParaRPr lang="ru-RU" sz="2000" dirty="0"/>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652294"/>
            <a:ext cx="587940" cy="205706"/>
          </a:xfrm>
          <a:prstGeom prst="rect">
            <a:avLst/>
          </a:prstGeom>
        </p:spPr>
      </p:pic>
    </p:spTree>
    <p:extLst>
      <p:ext uri="{BB962C8B-B14F-4D97-AF65-F5344CB8AC3E}">
        <p14:creationId xmlns:p14="http://schemas.microsoft.com/office/powerpoint/2010/main" val="246218134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1000">
              <a:schemeClr val="accent1">
                <a:lumMod val="45000"/>
                <a:lumOff val="55000"/>
              </a:schemeClr>
            </a:gs>
            <a:gs pos="73000">
              <a:schemeClr val="tx2">
                <a:lumMod val="40000"/>
                <a:lumOff val="60000"/>
              </a:schemeClr>
            </a:gs>
            <a:gs pos="93000">
              <a:schemeClr val="tx2">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00" name="CustomShape 1"/>
          <p:cNvSpPr/>
          <p:nvPr/>
        </p:nvSpPr>
        <p:spPr>
          <a:xfrm>
            <a:off x="0" y="0"/>
            <a:ext cx="9143640" cy="6116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US" sz="3600" dirty="0" smtClean="0">
                <a:solidFill>
                  <a:srgbClr val="000066"/>
                </a:solidFill>
                <a:latin typeface="Arial"/>
              </a:rPr>
              <a:t>“Elephant </a:t>
            </a:r>
            <a:r>
              <a:rPr lang="en-US" sz="3600" dirty="0">
                <a:solidFill>
                  <a:srgbClr val="000066"/>
                </a:solidFill>
                <a:latin typeface="Arial"/>
              </a:rPr>
              <a:t>hide” texture</a:t>
            </a:r>
            <a:endParaRPr sz="3600" dirty="0">
              <a:solidFill>
                <a:srgbClr val="000066"/>
              </a:solidFill>
              <a:latin typeface="Aria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932" y="1062315"/>
            <a:ext cx="3948881" cy="39488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075"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6821" y="1052736"/>
            <a:ext cx="3958460" cy="3958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p:cNvSpPr/>
          <p:nvPr/>
        </p:nvSpPr>
        <p:spPr>
          <a:xfrm>
            <a:off x="175593" y="4714978"/>
            <a:ext cx="389850" cy="369332"/>
          </a:xfrm>
          <a:prstGeom prst="rect">
            <a:avLst/>
          </a:prstGeom>
        </p:spPr>
        <p:txBody>
          <a:bodyPr wrap="none">
            <a:spAutoFit/>
          </a:bodyPr>
          <a:lstStyle/>
          <a:p>
            <a:r>
              <a:rPr lang="en-US" dirty="0"/>
              <a:t>a)</a:t>
            </a:r>
            <a:endParaRPr lang="ru-RU" dirty="0"/>
          </a:p>
        </p:txBody>
      </p:sp>
      <p:sp>
        <p:nvSpPr>
          <p:cNvPr id="6" name="Прямоугольник 5"/>
          <p:cNvSpPr/>
          <p:nvPr/>
        </p:nvSpPr>
        <p:spPr>
          <a:xfrm>
            <a:off x="8459378" y="4714978"/>
            <a:ext cx="389850" cy="369332"/>
          </a:xfrm>
          <a:prstGeom prst="rect">
            <a:avLst/>
          </a:prstGeom>
        </p:spPr>
        <p:txBody>
          <a:bodyPr wrap="none">
            <a:spAutoFit/>
          </a:bodyPr>
          <a:lstStyle/>
          <a:p>
            <a:r>
              <a:rPr lang="en-US" dirty="0"/>
              <a:t>b)</a:t>
            </a:r>
            <a:endParaRPr lang="ru-RU" dirty="0"/>
          </a:p>
        </p:txBody>
      </p:sp>
      <p:sp>
        <p:nvSpPr>
          <p:cNvPr id="8" name="Прямоугольник 7"/>
          <p:cNvSpPr/>
          <p:nvPr/>
        </p:nvSpPr>
        <p:spPr>
          <a:xfrm>
            <a:off x="107504" y="5301208"/>
            <a:ext cx="8856984" cy="1323439"/>
          </a:xfrm>
          <a:prstGeom prst="rect">
            <a:avLst/>
          </a:prstGeom>
        </p:spPr>
        <p:txBody>
          <a:bodyPr wrap="square">
            <a:spAutoFit/>
          </a:bodyPr>
          <a:lstStyle/>
          <a:p>
            <a:pPr algn="just"/>
            <a:r>
              <a:rPr lang="en-US" sz="2000" dirty="0" smtClean="0"/>
              <a:t>“</a:t>
            </a:r>
            <a:r>
              <a:rPr lang="en-US" sz="2000" dirty="0"/>
              <a:t>Elephant hide” texture: </a:t>
            </a:r>
            <a:r>
              <a:rPr lang="en-US" sz="2000" dirty="0" smtClean="0"/>
              <a:t>a</a:t>
            </a:r>
            <a:r>
              <a:rPr lang="en-US" sz="2000" dirty="0"/>
              <a:t>) on the Moon, portion of LROC NAC image M1096151342LC; image quality is artificially degraded to match </a:t>
            </a:r>
            <a:r>
              <a:rPr lang="en-US" sz="2000" dirty="0" smtClean="0"/>
              <a:t>high-resolution </a:t>
            </a:r>
            <a:r>
              <a:rPr lang="en-US" sz="2000" dirty="0"/>
              <a:t>MDIS NAC images; </a:t>
            </a:r>
            <a:r>
              <a:rPr lang="en-US" sz="2000" dirty="0" smtClean="0"/>
              <a:t>b</a:t>
            </a:r>
            <a:r>
              <a:rPr lang="en-US" sz="2000" dirty="0"/>
              <a:t>) on Mercury, MDIS NAC image CN1067421557M.</a:t>
            </a:r>
            <a:endParaRPr lang="ru-RU" sz="2000" dirty="0"/>
          </a:p>
        </p:txBody>
      </p:sp>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652294"/>
            <a:ext cx="587940" cy="205706"/>
          </a:xfrm>
          <a:prstGeom prst="rect">
            <a:avLst/>
          </a:prstGeom>
        </p:spPr>
      </p:pic>
    </p:spTree>
    <p:extLst>
      <p:ext uri="{BB962C8B-B14F-4D97-AF65-F5344CB8AC3E}">
        <p14:creationId xmlns:p14="http://schemas.microsoft.com/office/powerpoint/2010/main" val="428827416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1000">
              <a:schemeClr val="accent1">
                <a:lumMod val="45000"/>
                <a:lumOff val="55000"/>
              </a:schemeClr>
            </a:gs>
            <a:gs pos="73000">
              <a:schemeClr val="tx2">
                <a:lumMod val="40000"/>
                <a:lumOff val="60000"/>
              </a:schemeClr>
            </a:gs>
            <a:gs pos="93000">
              <a:schemeClr val="tx2">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00" name="CustomShape 1"/>
          <p:cNvSpPr/>
          <p:nvPr/>
        </p:nvSpPr>
        <p:spPr>
          <a:xfrm>
            <a:off x="0" y="0"/>
            <a:ext cx="9143640" cy="6116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US" altLang="en-US" sz="3600" dirty="0" smtClean="0">
                <a:solidFill>
                  <a:srgbClr val="000066"/>
                </a:solidFill>
                <a:latin typeface="Arial"/>
              </a:rPr>
              <a:t>Finely-Textured </a:t>
            </a:r>
            <a:r>
              <a:rPr lang="en-US" altLang="en-US" sz="3600" dirty="0">
                <a:solidFill>
                  <a:srgbClr val="000066"/>
                </a:solidFill>
                <a:latin typeface="Arial"/>
              </a:rPr>
              <a:t>Slope Patches</a:t>
            </a:r>
            <a:endParaRPr sz="3600" dirty="0">
              <a:solidFill>
                <a:srgbClr val="000066"/>
              </a:solidFill>
              <a:latin typeface="Arial"/>
            </a:endParaRPr>
          </a:p>
        </p:txBody>
      </p:sp>
      <p:sp>
        <p:nvSpPr>
          <p:cNvPr id="2" name="Прямоугольник 1"/>
          <p:cNvSpPr/>
          <p:nvPr/>
        </p:nvSpPr>
        <p:spPr>
          <a:xfrm>
            <a:off x="179512" y="904066"/>
            <a:ext cx="8784976" cy="5632311"/>
          </a:xfrm>
          <a:prstGeom prst="rect">
            <a:avLst/>
          </a:prstGeom>
        </p:spPr>
        <p:txBody>
          <a:bodyPr wrap="square">
            <a:spAutoFit/>
          </a:bodyPr>
          <a:lstStyle/>
          <a:p>
            <a:pPr algn="just"/>
            <a:r>
              <a:rPr lang="en-US" sz="2100" dirty="0" smtClean="0"/>
              <a:t>We identified another type of young fresh “crisp” morphology on Mercury with no direct lunar analog. We called this type of unusual textures </a:t>
            </a:r>
            <a:r>
              <a:rPr lang="en-US" sz="2100" b="1" dirty="0" smtClean="0"/>
              <a:t>“Finely-Textured Slope Patches” (FTSP) </a:t>
            </a:r>
            <a:r>
              <a:rPr lang="en-US" sz="2100" dirty="0" smtClean="0"/>
              <a:t>and found 7 images containing the texture.</a:t>
            </a:r>
          </a:p>
          <a:p>
            <a:pPr algn="just"/>
            <a:endParaRPr lang="en-US" sz="1500" dirty="0" smtClean="0"/>
          </a:p>
          <a:p>
            <a:pPr algn="just"/>
            <a:r>
              <a:rPr lang="en-US" sz="2100" dirty="0" smtClean="0"/>
              <a:t>FTSP are patches of finely (meter-scale) textured slopes. This texture is characterized by a “wavy” slightly chaotic pattern with sharp outlines. It is dissimilar from landslides or other similar formations found on the slopes of young craters of different diameters on the Moon. The relatively small size of the individual elements of FTSP's and their sharpness distinguish FTSP from the previously described “elephant hide” texture.</a:t>
            </a:r>
          </a:p>
          <a:p>
            <a:pPr algn="just"/>
            <a:endParaRPr lang="en-US" sz="1500" dirty="0" smtClean="0"/>
          </a:p>
          <a:p>
            <a:pPr algn="just"/>
            <a:r>
              <a:rPr lang="en-US" sz="2100" dirty="0" smtClean="0"/>
              <a:t>The locations of FTSP's examples at the global level do not reveal clear relationships with other relief features.</a:t>
            </a:r>
            <a:endParaRPr lang="ru-RU" sz="2100" dirty="0" smtClean="0"/>
          </a:p>
          <a:p>
            <a:pPr algn="just"/>
            <a:endParaRPr lang="en-US" sz="1500" dirty="0" smtClean="0"/>
          </a:p>
          <a:p>
            <a:pPr algn="just"/>
            <a:r>
              <a:rPr lang="en-US" sz="2100" dirty="0" smtClean="0"/>
              <a:t>Crispness of morphology and the absence of superposed small impact craters suggest that FTSP formed recently. The formation mechanism is not clear.</a:t>
            </a:r>
            <a:endParaRPr lang="ru-RU" sz="2100" dirty="0"/>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652294"/>
            <a:ext cx="587940" cy="205706"/>
          </a:xfrm>
          <a:prstGeom prst="rect">
            <a:avLst/>
          </a:prstGeom>
        </p:spPr>
      </p:pic>
    </p:spTree>
    <p:extLst>
      <p:ext uri="{BB962C8B-B14F-4D97-AF65-F5344CB8AC3E}">
        <p14:creationId xmlns:p14="http://schemas.microsoft.com/office/powerpoint/2010/main" val="167339824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1000">
              <a:schemeClr val="accent1">
                <a:lumMod val="45000"/>
                <a:lumOff val="55000"/>
              </a:schemeClr>
            </a:gs>
            <a:gs pos="73000">
              <a:schemeClr val="tx2">
                <a:lumMod val="40000"/>
                <a:lumOff val="60000"/>
              </a:schemeClr>
            </a:gs>
            <a:gs pos="93000">
              <a:schemeClr val="tx2">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00" name="CustomShape 1"/>
          <p:cNvSpPr/>
          <p:nvPr/>
        </p:nvSpPr>
        <p:spPr>
          <a:xfrm>
            <a:off x="0" y="0"/>
            <a:ext cx="9143640" cy="6116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US" altLang="en-US" sz="3600" dirty="0" smtClean="0">
                <a:solidFill>
                  <a:srgbClr val="000066"/>
                </a:solidFill>
                <a:latin typeface="Arial"/>
              </a:rPr>
              <a:t>Finely-Textured </a:t>
            </a:r>
            <a:r>
              <a:rPr lang="en-US" altLang="en-US" sz="3600" dirty="0">
                <a:solidFill>
                  <a:srgbClr val="000066"/>
                </a:solidFill>
                <a:latin typeface="Arial"/>
              </a:rPr>
              <a:t>Slope Patches</a:t>
            </a:r>
            <a:endParaRPr sz="3600" dirty="0">
              <a:solidFill>
                <a:srgbClr val="000066"/>
              </a:solidFill>
              <a:latin typeface="Arial"/>
            </a:endParaRPr>
          </a:p>
        </p:txBody>
      </p:sp>
      <p:pic>
        <p:nvPicPr>
          <p:cNvPr id="512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443" y="1146708"/>
            <a:ext cx="3884402" cy="3884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1820" y="1146708"/>
            <a:ext cx="3887558" cy="3884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p:cNvSpPr/>
          <p:nvPr/>
        </p:nvSpPr>
        <p:spPr>
          <a:xfrm>
            <a:off x="175593" y="4714978"/>
            <a:ext cx="389850" cy="369332"/>
          </a:xfrm>
          <a:prstGeom prst="rect">
            <a:avLst/>
          </a:prstGeom>
        </p:spPr>
        <p:txBody>
          <a:bodyPr wrap="none">
            <a:spAutoFit/>
          </a:bodyPr>
          <a:lstStyle/>
          <a:p>
            <a:r>
              <a:rPr lang="en-US" dirty="0"/>
              <a:t>a)</a:t>
            </a:r>
            <a:endParaRPr lang="ru-RU" dirty="0"/>
          </a:p>
        </p:txBody>
      </p:sp>
      <p:sp>
        <p:nvSpPr>
          <p:cNvPr id="6" name="Прямоугольник 5"/>
          <p:cNvSpPr/>
          <p:nvPr/>
        </p:nvSpPr>
        <p:spPr>
          <a:xfrm>
            <a:off x="8459378" y="4714978"/>
            <a:ext cx="389850" cy="369332"/>
          </a:xfrm>
          <a:prstGeom prst="rect">
            <a:avLst/>
          </a:prstGeom>
        </p:spPr>
        <p:txBody>
          <a:bodyPr wrap="none">
            <a:spAutoFit/>
          </a:bodyPr>
          <a:lstStyle/>
          <a:p>
            <a:r>
              <a:rPr lang="en-US" dirty="0"/>
              <a:t>b)</a:t>
            </a:r>
            <a:endParaRPr lang="ru-RU" dirty="0"/>
          </a:p>
        </p:txBody>
      </p:sp>
      <p:sp>
        <p:nvSpPr>
          <p:cNvPr id="7" name="Прямоугольник 6"/>
          <p:cNvSpPr/>
          <p:nvPr/>
        </p:nvSpPr>
        <p:spPr>
          <a:xfrm>
            <a:off x="107504" y="5301208"/>
            <a:ext cx="8856984" cy="707886"/>
          </a:xfrm>
          <a:prstGeom prst="rect">
            <a:avLst/>
          </a:prstGeom>
        </p:spPr>
        <p:txBody>
          <a:bodyPr wrap="square">
            <a:spAutoFit/>
          </a:bodyPr>
          <a:lstStyle/>
          <a:p>
            <a:pPr algn="just"/>
            <a:r>
              <a:rPr lang="en-US" sz="2000" dirty="0"/>
              <a:t>Examples of finely textured slope </a:t>
            </a:r>
            <a:r>
              <a:rPr lang="en-US" sz="2000" dirty="0" smtClean="0"/>
              <a:t>patches</a:t>
            </a:r>
            <a:r>
              <a:rPr lang="ru-RU" sz="2000" dirty="0" smtClean="0"/>
              <a:t> (</a:t>
            </a:r>
            <a:r>
              <a:rPr lang="en-US" sz="2000" dirty="0" smtClean="0"/>
              <a:t>FTSP</a:t>
            </a:r>
            <a:r>
              <a:rPr lang="ru-RU" sz="2000" dirty="0" smtClean="0"/>
              <a:t>)</a:t>
            </a:r>
            <a:r>
              <a:rPr lang="en-US" sz="2000" dirty="0" smtClean="0"/>
              <a:t> </a:t>
            </a:r>
            <a:r>
              <a:rPr lang="en-US" sz="2000" dirty="0"/>
              <a:t>on </a:t>
            </a:r>
            <a:r>
              <a:rPr lang="en-US" sz="2000" dirty="0" smtClean="0"/>
              <a:t>Mercury</a:t>
            </a:r>
            <a:r>
              <a:rPr lang="ru-RU" sz="2000" dirty="0" smtClean="0"/>
              <a:t>: </a:t>
            </a:r>
            <a:r>
              <a:rPr lang="en-US" sz="2000" dirty="0" smtClean="0"/>
              <a:t>a</a:t>
            </a:r>
            <a:r>
              <a:rPr lang="en-US" sz="2000" dirty="0"/>
              <a:t>) MDIS NAC image CN1067272492M; </a:t>
            </a:r>
            <a:r>
              <a:rPr lang="en-US" sz="2000" dirty="0" smtClean="0"/>
              <a:t>b</a:t>
            </a:r>
            <a:r>
              <a:rPr lang="en-US" sz="2000" dirty="0"/>
              <a:t>) </a:t>
            </a:r>
            <a:r>
              <a:rPr lang="en-US" sz="2000" dirty="0" smtClean="0"/>
              <a:t>CN1067361831M.</a:t>
            </a:r>
            <a:endParaRPr lang="ru-RU" sz="2000" dirty="0"/>
          </a:p>
        </p:txBody>
      </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652294"/>
            <a:ext cx="587940" cy="205706"/>
          </a:xfrm>
          <a:prstGeom prst="rect">
            <a:avLst/>
          </a:prstGeom>
        </p:spPr>
      </p:pic>
    </p:spTree>
    <p:extLst>
      <p:ext uri="{BB962C8B-B14F-4D97-AF65-F5344CB8AC3E}">
        <p14:creationId xmlns:p14="http://schemas.microsoft.com/office/powerpoint/2010/main" val="308470677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1000">
              <a:schemeClr val="accent1">
                <a:lumMod val="45000"/>
                <a:lumOff val="55000"/>
              </a:schemeClr>
            </a:gs>
            <a:gs pos="73000">
              <a:schemeClr val="tx2">
                <a:lumMod val="40000"/>
                <a:lumOff val="60000"/>
              </a:schemeClr>
            </a:gs>
            <a:gs pos="93000">
              <a:schemeClr val="tx2">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00" name="CustomShape 1"/>
          <p:cNvSpPr/>
          <p:nvPr/>
        </p:nvSpPr>
        <p:spPr>
          <a:xfrm>
            <a:off x="0" y="0"/>
            <a:ext cx="9143640" cy="6116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US" sz="3600" dirty="0" smtClean="0">
                <a:solidFill>
                  <a:srgbClr val="000066"/>
                </a:solidFill>
                <a:latin typeface="Arial"/>
              </a:rPr>
              <a:t>Chevron </a:t>
            </a:r>
            <a:r>
              <a:rPr lang="en-US" sz="3600" dirty="0">
                <a:solidFill>
                  <a:srgbClr val="000066"/>
                </a:solidFill>
                <a:latin typeface="Arial"/>
              </a:rPr>
              <a:t>textures </a:t>
            </a:r>
            <a:endParaRPr sz="3600" dirty="0">
              <a:solidFill>
                <a:srgbClr val="000066"/>
              </a:solidFill>
              <a:latin typeface="Arial"/>
            </a:endParaRPr>
          </a:p>
        </p:txBody>
      </p:sp>
      <p:sp>
        <p:nvSpPr>
          <p:cNvPr id="2" name="Прямоугольник 1"/>
          <p:cNvSpPr/>
          <p:nvPr/>
        </p:nvSpPr>
        <p:spPr>
          <a:xfrm>
            <a:off x="107324" y="637520"/>
            <a:ext cx="8928992" cy="6093976"/>
          </a:xfrm>
          <a:prstGeom prst="rect">
            <a:avLst/>
          </a:prstGeom>
        </p:spPr>
        <p:txBody>
          <a:bodyPr wrap="square">
            <a:spAutoFit/>
          </a:bodyPr>
          <a:lstStyle/>
          <a:p>
            <a:pPr algn="just"/>
            <a:r>
              <a:rPr lang="en-US" sz="2000" dirty="0"/>
              <a:t>We identified one more type of unique fresh texture on Mercury with no direct lunar analogs. We refer it as </a:t>
            </a:r>
            <a:r>
              <a:rPr lang="en-US" sz="2000" b="1" dirty="0"/>
              <a:t>chevron</a:t>
            </a:r>
            <a:r>
              <a:rPr lang="en-US" sz="2000" dirty="0"/>
              <a:t> texture.</a:t>
            </a:r>
          </a:p>
          <a:p>
            <a:pPr algn="just"/>
            <a:endParaRPr lang="en-US" sz="1500" dirty="0"/>
          </a:p>
          <a:p>
            <a:pPr algn="just"/>
            <a:r>
              <a:rPr lang="en-US" sz="2000" dirty="0"/>
              <a:t>The texture is formed by shallow, elongated depressions, triangular in </a:t>
            </a:r>
            <a:r>
              <a:rPr lang="en-US" sz="2000" dirty="0" smtClean="0"/>
              <a:t>plan form. </a:t>
            </a:r>
            <a:r>
              <a:rPr lang="en-US" sz="2000" dirty="0"/>
              <a:t>All depressions are elongated in approximately east-west direction with the triangle tips pointing toward the west, and open sides facing the </a:t>
            </a:r>
            <a:r>
              <a:rPr lang="en-US" sz="2000" dirty="0" smtClean="0"/>
              <a:t>east. Sharpness </a:t>
            </a:r>
            <a:r>
              <a:rPr lang="en-US" sz="2000" dirty="0"/>
              <a:t>and superposition over subdued relatively small craters indicates the youthfulness of this texture</a:t>
            </a:r>
            <a:r>
              <a:rPr lang="en-US" sz="2000" dirty="0" smtClean="0"/>
              <a:t>.</a:t>
            </a:r>
            <a:endParaRPr lang="ru-RU" sz="2000" dirty="0" smtClean="0"/>
          </a:p>
          <a:p>
            <a:pPr algn="just"/>
            <a:endParaRPr lang="en-US" sz="1500" dirty="0"/>
          </a:p>
          <a:p>
            <a:pPr algn="just"/>
            <a:r>
              <a:rPr lang="en-US" sz="2000" dirty="0"/>
              <a:t>Chevron texture resembles small-scale textures produced in terrestrial environments by erosion by wind or water flow</a:t>
            </a:r>
            <a:r>
              <a:rPr lang="en-US" sz="2000" dirty="0" smtClean="0"/>
              <a:t>. </a:t>
            </a:r>
            <a:r>
              <a:rPr lang="en-US" sz="2000" dirty="0"/>
              <a:t>Under present-day conditions such processes on Mercury are </a:t>
            </a:r>
            <a:r>
              <a:rPr lang="en-US" sz="2000" dirty="0" smtClean="0"/>
              <a:t>impossible. Another </a:t>
            </a:r>
            <a:r>
              <a:rPr lang="en-US" sz="2000" dirty="0"/>
              <a:t>idea suggested by morphological similarity of chevron texture to terrestrial erosional morphologies is that the depressions are formed by sandblasting by fine-grained </a:t>
            </a:r>
            <a:r>
              <a:rPr lang="en-US" sz="2000" dirty="0" err="1"/>
              <a:t>ejecta</a:t>
            </a:r>
            <a:r>
              <a:rPr lang="en-US" sz="2000" dirty="0"/>
              <a:t> from recent impacts. But there is no large young impact crater in the immediate vicinity of the observed chevron texture.</a:t>
            </a:r>
          </a:p>
          <a:p>
            <a:pPr algn="just"/>
            <a:endParaRPr lang="en-US" sz="1500" dirty="0"/>
          </a:p>
          <a:p>
            <a:pPr algn="just"/>
            <a:r>
              <a:rPr lang="en-US" sz="2000" dirty="0" smtClean="0"/>
              <a:t>The </a:t>
            </a:r>
            <a:r>
              <a:rPr lang="en-US" sz="2000" dirty="0"/>
              <a:t>presence of erosion-like textures on Mercury might be explained by the presence of the predicted mechanically stronger uppermost regolith layer indurated due to sintering, as discussed above.</a:t>
            </a:r>
            <a:endParaRPr lang="ru-RU" sz="2000" dirty="0"/>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652294"/>
            <a:ext cx="587940" cy="205706"/>
          </a:xfrm>
          <a:prstGeom prst="rect">
            <a:avLst/>
          </a:prstGeom>
        </p:spPr>
      </p:pic>
    </p:spTree>
    <p:extLst>
      <p:ext uri="{BB962C8B-B14F-4D97-AF65-F5344CB8AC3E}">
        <p14:creationId xmlns:p14="http://schemas.microsoft.com/office/powerpoint/2010/main" val="291587433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1000">
              <a:schemeClr val="accent1">
                <a:lumMod val="45000"/>
                <a:lumOff val="55000"/>
              </a:schemeClr>
            </a:gs>
            <a:gs pos="73000">
              <a:schemeClr val="tx2">
                <a:lumMod val="40000"/>
                <a:lumOff val="60000"/>
              </a:schemeClr>
            </a:gs>
            <a:gs pos="93000">
              <a:schemeClr val="tx2">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00" name="CustomShape 1"/>
          <p:cNvSpPr/>
          <p:nvPr/>
        </p:nvSpPr>
        <p:spPr>
          <a:xfrm>
            <a:off x="0" y="0"/>
            <a:ext cx="9143640" cy="6116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US" sz="3600" dirty="0" smtClean="0">
                <a:solidFill>
                  <a:srgbClr val="000066"/>
                </a:solidFill>
                <a:latin typeface="Arial"/>
              </a:rPr>
              <a:t>Chevron </a:t>
            </a:r>
            <a:r>
              <a:rPr lang="en-US" sz="3600" dirty="0">
                <a:solidFill>
                  <a:srgbClr val="000066"/>
                </a:solidFill>
                <a:latin typeface="Arial"/>
              </a:rPr>
              <a:t>textures </a:t>
            </a:r>
            <a:endParaRPr sz="3600" dirty="0">
              <a:solidFill>
                <a:srgbClr val="000066"/>
              </a:solidFill>
              <a:latin typeface="Arial"/>
            </a:endParaRPr>
          </a:p>
        </p:txBody>
      </p:sp>
      <p:pic>
        <p:nvPicPr>
          <p:cNvPr id="614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442" y="1132379"/>
            <a:ext cx="3862541" cy="386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6836" y="1132378"/>
            <a:ext cx="3862541" cy="386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p:cNvSpPr/>
          <p:nvPr/>
        </p:nvSpPr>
        <p:spPr>
          <a:xfrm>
            <a:off x="175593" y="4714978"/>
            <a:ext cx="389850" cy="369332"/>
          </a:xfrm>
          <a:prstGeom prst="rect">
            <a:avLst/>
          </a:prstGeom>
        </p:spPr>
        <p:txBody>
          <a:bodyPr wrap="none">
            <a:spAutoFit/>
          </a:bodyPr>
          <a:lstStyle/>
          <a:p>
            <a:r>
              <a:rPr lang="en-US" dirty="0"/>
              <a:t>a)</a:t>
            </a:r>
            <a:endParaRPr lang="ru-RU" dirty="0"/>
          </a:p>
        </p:txBody>
      </p:sp>
      <p:sp>
        <p:nvSpPr>
          <p:cNvPr id="6" name="Прямоугольник 5"/>
          <p:cNvSpPr/>
          <p:nvPr/>
        </p:nvSpPr>
        <p:spPr>
          <a:xfrm>
            <a:off x="8459378" y="4714978"/>
            <a:ext cx="389850" cy="369332"/>
          </a:xfrm>
          <a:prstGeom prst="rect">
            <a:avLst/>
          </a:prstGeom>
        </p:spPr>
        <p:txBody>
          <a:bodyPr wrap="none">
            <a:spAutoFit/>
          </a:bodyPr>
          <a:lstStyle/>
          <a:p>
            <a:r>
              <a:rPr lang="en-US" dirty="0"/>
              <a:t>b)</a:t>
            </a:r>
            <a:endParaRPr lang="ru-RU" dirty="0"/>
          </a:p>
        </p:txBody>
      </p:sp>
      <p:sp>
        <p:nvSpPr>
          <p:cNvPr id="7" name="Прямоугольник 6"/>
          <p:cNvSpPr/>
          <p:nvPr/>
        </p:nvSpPr>
        <p:spPr>
          <a:xfrm>
            <a:off x="107504" y="5301208"/>
            <a:ext cx="8856984" cy="1323439"/>
          </a:xfrm>
          <a:prstGeom prst="rect">
            <a:avLst/>
          </a:prstGeom>
        </p:spPr>
        <p:txBody>
          <a:bodyPr wrap="square">
            <a:spAutoFit/>
          </a:bodyPr>
          <a:lstStyle/>
          <a:p>
            <a:pPr algn="just"/>
            <a:r>
              <a:rPr lang="en-US" sz="2000" dirty="0"/>
              <a:t>Examples of chevron textures on </a:t>
            </a:r>
            <a:r>
              <a:rPr lang="en-US" sz="2000" dirty="0" smtClean="0"/>
              <a:t>Mercury</a:t>
            </a:r>
            <a:r>
              <a:rPr lang="ru-RU" sz="2000" dirty="0" smtClean="0"/>
              <a:t>: </a:t>
            </a:r>
            <a:r>
              <a:rPr lang="en-US" sz="2000" dirty="0" smtClean="0"/>
              <a:t>a</a:t>
            </a:r>
            <a:r>
              <a:rPr lang="en-US" sz="2000" dirty="0"/>
              <a:t>) MDIS NAC image CN1066229937; chevron textures are seen in the lower, eastern part of the image; </a:t>
            </a:r>
            <a:r>
              <a:rPr lang="en-US" sz="2000" dirty="0" smtClean="0"/>
              <a:t>b</a:t>
            </a:r>
            <a:r>
              <a:rPr lang="en-US" sz="2000" dirty="0"/>
              <a:t>) CN1066289535; chevron textures are seen in the upper, western part.</a:t>
            </a:r>
            <a:endParaRPr lang="ru-RU" sz="2000" dirty="0"/>
          </a:p>
        </p:txBody>
      </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652294"/>
            <a:ext cx="587940" cy="205706"/>
          </a:xfrm>
          <a:prstGeom prst="rect">
            <a:avLst/>
          </a:prstGeom>
        </p:spPr>
      </p:pic>
    </p:spTree>
    <p:extLst>
      <p:ext uri="{BB962C8B-B14F-4D97-AF65-F5344CB8AC3E}">
        <p14:creationId xmlns:p14="http://schemas.microsoft.com/office/powerpoint/2010/main" val="267122167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1000">
              <a:schemeClr val="accent1">
                <a:lumMod val="45000"/>
                <a:lumOff val="55000"/>
              </a:schemeClr>
            </a:gs>
            <a:gs pos="73000">
              <a:schemeClr val="tx2">
                <a:lumMod val="40000"/>
                <a:lumOff val="60000"/>
              </a:schemeClr>
            </a:gs>
            <a:gs pos="93000">
              <a:schemeClr val="tx2">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00" name="CustomShape 1"/>
          <p:cNvSpPr/>
          <p:nvPr/>
        </p:nvSpPr>
        <p:spPr>
          <a:xfrm>
            <a:off x="0" y="0"/>
            <a:ext cx="9143640" cy="6116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lstStyle/>
          <a:p>
            <a:pPr algn="ctr"/>
            <a:r>
              <a:rPr lang="en-US" sz="3600" dirty="0" smtClean="0">
                <a:solidFill>
                  <a:srgbClr val="000066"/>
                </a:solidFill>
                <a:latin typeface="Arial"/>
              </a:rPr>
              <a:t>Locations </a:t>
            </a:r>
            <a:r>
              <a:rPr lang="en-US" sz="3600" dirty="0">
                <a:solidFill>
                  <a:srgbClr val="000066"/>
                </a:solidFill>
                <a:latin typeface="Arial"/>
              </a:rPr>
              <a:t>of </a:t>
            </a:r>
            <a:r>
              <a:rPr lang="en-US" sz="3600" dirty="0" smtClean="0">
                <a:solidFill>
                  <a:srgbClr val="000066"/>
                </a:solidFill>
                <a:latin typeface="Arial"/>
              </a:rPr>
              <a:t>images with </a:t>
            </a:r>
            <a:r>
              <a:rPr lang="en-US" sz="3600" dirty="0" smtClean="0">
                <a:solidFill>
                  <a:srgbClr val="000066"/>
                </a:solidFill>
              </a:rPr>
              <a:t>textures</a:t>
            </a:r>
            <a:r>
              <a:rPr lang="en-US" sz="3600" dirty="0" smtClean="0">
                <a:solidFill>
                  <a:srgbClr val="000066"/>
                </a:solidFill>
                <a:latin typeface="Arial"/>
              </a:rPr>
              <a:t> </a:t>
            </a:r>
            <a:endParaRPr lang="en-US" sz="3600" dirty="0">
              <a:solidFill>
                <a:srgbClr val="000066"/>
              </a:solidFill>
              <a:latin typeface="Arial"/>
            </a:endParaRPr>
          </a:p>
        </p:txBody>
      </p:sp>
      <p:pic>
        <p:nvPicPr>
          <p:cNvPr id="7170" name="Picture 2" descr="map_2_n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19" y="611640"/>
            <a:ext cx="8640961" cy="5971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652294"/>
            <a:ext cx="587940" cy="205706"/>
          </a:xfrm>
          <a:prstGeom prst="rect">
            <a:avLst/>
          </a:prstGeom>
        </p:spPr>
      </p:pic>
    </p:spTree>
    <p:extLst>
      <p:ext uri="{BB962C8B-B14F-4D97-AF65-F5344CB8AC3E}">
        <p14:creationId xmlns:p14="http://schemas.microsoft.com/office/powerpoint/2010/main" val="174428413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1000">
              <a:schemeClr val="accent1">
                <a:lumMod val="45000"/>
                <a:lumOff val="55000"/>
              </a:schemeClr>
            </a:gs>
            <a:gs pos="73000">
              <a:schemeClr val="tx2">
                <a:lumMod val="40000"/>
                <a:lumOff val="60000"/>
              </a:schemeClr>
            </a:gs>
            <a:gs pos="93000">
              <a:schemeClr val="tx2">
                <a:lumMod val="60000"/>
                <a:lumOff val="40000"/>
              </a:schemeClr>
            </a:gs>
          </a:gsLst>
          <a:lin ang="5400000" scaled="1"/>
        </a:gradFill>
        <a:effectLst/>
      </p:bgPr>
    </p:bg>
    <p:spTree>
      <p:nvGrpSpPr>
        <p:cNvPr id="1" name=""/>
        <p:cNvGrpSpPr/>
        <p:nvPr/>
      </p:nvGrpSpPr>
      <p:grpSpPr>
        <a:xfrm>
          <a:off x="0" y="0"/>
          <a:ext cx="0" cy="0"/>
          <a:chOff x="0" y="0"/>
          <a:chExt cx="0" cy="0"/>
        </a:xfrm>
      </p:grpSpPr>
      <p:sp>
        <p:nvSpPr>
          <p:cNvPr id="192" name="CustomShape 1"/>
          <p:cNvSpPr/>
          <p:nvPr/>
        </p:nvSpPr>
        <p:spPr>
          <a:xfrm>
            <a:off x="360" y="0"/>
            <a:ext cx="9143280" cy="6116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US" sz="3600" dirty="0">
                <a:solidFill>
                  <a:srgbClr val="000066"/>
                </a:solidFill>
              </a:rPr>
              <a:t>Our motivation</a:t>
            </a:r>
            <a:endParaRPr sz="2400" dirty="0"/>
          </a:p>
        </p:txBody>
      </p:sp>
      <p:sp>
        <p:nvSpPr>
          <p:cNvPr id="5" name="Прямоугольник 4"/>
          <p:cNvSpPr/>
          <p:nvPr/>
        </p:nvSpPr>
        <p:spPr>
          <a:xfrm>
            <a:off x="107504" y="836712"/>
            <a:ext cx="8928992" cy="3785652"/>
          </a:xfrm>
          <a:prstGeom prst="rect">
            <a:avLst/>
          </a:prstGeom>
        </p:spPr>
        <p:txBody>
          <a:bodyPr wrap="square">
            <a:spAutoFit/>
          </a:bodyPr>
          <a:lstStyle/>
          <a:p>
            <a:pPr algn="just"/>
            <a:r>
              <a:rPr lang="en-US" sz="2400" dirty="0"/>
              <a:t>The surfaces of Mercury and the Moon are covered with a layer of </a:t>
            </a:r>
            <a:r>
              <a:rPr lang="en-US" sz="2400" dirty="0" smtClean="0"/>
              <a:t>regolith</a:t>
            </a:r>
            <a:r>
              <a:rPr lang="en-US" sz="2400" dirty="0"/>
              <a:t>. </a:t>
            </a:r>
            <a:r>
              <a:rPr lang="en-US" sz="2400" dirty="0" smtClean="0"/>
              <a:t>Regolith’s formation</a:t>
            </a:r>
            <a:r>
              <a:rPr lang="en-US" sz="2400" dirty="0"/>
              <a:t>, modification and </a:t>
            </a:r>
            <a:r>
              <a:rPr lang="en-US" sz="2400" dirty="0" smtClean="0"/>
              <a:t>transport </a:t>
            </a:r>
            <a:r>
              <a:rPr lang="en-US" altLang="en-US" sz="2400" dirty="0"/>
              <a:t>occur due to (micro)meteoritic impacts and other </a:t>
            </a:r>
            <a:r>
              <a:rPr lang="en-US" altLang="en-US" sz="2400" dirty="0" smtClean="0"/>
              <a:t>processes</a:t>
            </a:r>
            <a:r>
              <a:rPr lang="en-US" altLang="en-US" sz="2400" dirty="0"/>
              <a:t> </a:t>
            </a:r>
            <a:r>
              <a:rPr lang="en-US" altLang="en-US" sz="2400" dirty="0" smtClean="0"/>
              <a:t>–</a:t>
            </a:r>
            <a:r>
              <a:rPr lang="en-US" sz="2400" dirty="0" smtClean="0"/>
              <a:t> </a:t>
            </a:r>
            <a:r>
              <a:rPr lang="en-US" sz="2400" dirty="0"/>
              <a:t>form </a:t>
            </a:r>
            <a:r>
              <a:rPr lang="en-US" sz="2400" b="1" dirty="0"/>
              <a:t>short-scale textures </a:t>
            </a:r>
            <a:r>
              <a:rPr lang="en-US" sz="2400" dirty="0"/>
              <a:t>seen in the high-resolution images</a:t>
            </a:r>
            <a:r>
              <a:rPr lang="en-US" sz="2400" dirty="0" smtClean="0"/>
              <a:t>.</a:t>
            </a:r>
          </a:p>
          <a:p>
            <a:pPr algn="just"/>
            <a:endParaRPr lang="en-US" sz="2400" b="1" dirty="0" smtClean="0"/>
          </a:p>
          <a:p>
            <a:pPr algn="just"/>
            <a:r>
              <a:rPr lang="en-US" sz="2400" b="1" dirty="0"/>
              <a:t>In this </a:t>
            </a:r>
            <a:r>
              <a:rPr lang="en-US" sz="2400" b="1" dirty="0" smtClean="0"/>
              <a:t>presentation</a:t>
            </a:r>
            <a:r>
              <a:rPr lang="ru-RU" sz="2400" b="1" dirty="0" smtClean="0"/>
              <a:t> </a:t>
            </a:r>
            <a:r>
              <a:rPr lang="en-US" sz="2400" b="1" dirty="0" smtClean="0"/>
              <a:t>we aimed to answer three questions:</a:t>
            </a:r>
          </a:p>
          <a:p>
            <a:pPr algn="just"/>
            <a:endParaRPr lang="en-US" sz="2400" b="1" dirty="0"/>
          </a:p>
          <a:p>
            <a:pPr marL="457200" indent="-457200" algn="just">
              <a:buFont typeface="Arial" pitchFamily="34" charset="0"/>
              <a:buChar char="•"/>
            </a:pPr>
            <a:r>
              <a:rPr lang="en-US" altLang="en-US" sz="2400" dirty="0"/>
              <a:t>What </a:t>
            </a:r>
            <a:r>
              <a:rPr lang="en-US" altLang="en-US" sz="2400" dirty="0" smtClean="0"/>
              <a:t>textures</a:t>
            </a:r>
            <a:r>
              <a:rPr lang="ru-RU" altLang="en-US" sz="2400" dirty="0" smtClean="0"/>
              <a:t> </a:t>
            </a:r>
            <a:r>
              <a:rPr lang="en-US" altLang="en-US" sz="2400" dirty="0" smtClean="0"/>
              <a:t>were found</a:t>
            </a:r>
            <a:r>
              <a:rPr lang="ru-RU" altLang="en-US" sz="2400" dirty="0" smtClean="0"/>
              <a:t>?</a:t>
            </a:r>
          </a:p>
          <a:p>
            <a:pPr marL="457200" indent="-457200" algn="just">
              <a:buFont typeface="Arial" pitchFamily="34" charset="0"/>
              <a:buChar char="•"/>
            </a:pPr>
            <a:r>
              <a:rPr lang="en-US" altLang="en-US" sz="2400" dirty="0" smtClean="0"/>
              <a:t>Which one are </a:t>
            </a:r>
            <a:r>
              <a:rPr lang="en-US" altLang="en-US" sz="2400" dirty="0"/>
              <a:t>unique to </a:t>
            </a:r>
            <a:r>
              <a:rPr lang="en-US" altLang="en-US" sz="2400" dirty="0" smtClean="0"/>
              <a:t>Mercury?</a:t>
            </a:r>
            <a:endParaRPr lang="en-US" altLang="en-US" sz="2400" dirty="0"/>
          </a:p>
          <a:p>
            <a:pPr marL="457200" indent="-457200" algn="just">
              <a:buFont typeface="Arial" pitchFamily="34" charset="0"/>
              <a:buChar char="•"/>
            </a:pPr>
            <a:r>
              <a:rPr lang="en-US" altLang="en-US" sz="2400" dirty="0" smtClean="0"/>
              <a:t>How </a:t>
            </a:r>
            <a:r>
              <a:rPr lang="en-US" altLang="en-US" sz="2400" dirty="0"/>
              <a:t>regolith on Mercury is different?</a:t>
            </a:r>
          </a:p>
        </p:txBody>
      </p:sp>
      <p:sp>
        <p:nvSpPr>
          <p:cNvPr id="2" name="Прямоугольник 1"/>
          <p:cNvSpPr/>
          <p:nvPr/>
        </p:nvSpPr>
        <p:spPr>
          <a:xfrm>
            <a:off x="107504" y="5355544"/>
            <a:ext cx="8920598" cy="830997"/>
          </a:xfrm>
          <a:prstGeom prst="rect">
            <a:avLst/>
          </a:prstGeom>
        </p:spPr>
        <p:txBody>
          <a:bodyPr wrap="square">
            <a:spAutoFit/>
          </a:bodyPr>
          <a:lstStyle/>
          <a:p>
            <a:pPr algn="just"/>
            <a:r>
              <a:rPr lang="en-US" sz="2400" dirty="0"/>
              <a:t>We carried out a survey of short-scale textures </a:t>
            </a:r>
            <a:r>
              <a:rPr lang="en-US" sz="2400" dirty="0" smtClean="0"/>
              <a:t>on </a:t>
            </a:r>
            <a:r>
              <a:rPr lang="en-US" sz="2400" dirty="0"/>
              <a:t>Mercury and compared them to better-known lunar analogs.</a:t>
            </a:r>
            <a:endParaRPr lang="ru-RU" sz="2400" dirty="0"/>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652294"/>
            <a:ext cx="587940" cy="205706"/>
          </a:xfrm>
          <a:prstGeom prst="rect">
            <a:avLst/>
          </a:prstGeom>
        </p:spPr>
      </p:pic>
    </p:spTree>
    <p:extLst>
      <p:ext uri="{BB962C8B-B14F-4D97-AF65-F5344CB8AC3E}">
        <p14:creationId xmlns:p14="http://schemas.microsoft.com/office/powerpoint/2010/main" val="323558452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1000">
              <a:schemeClr val="accent1">
                <a:lumMod val="45000"/>
                <a:lumOff val="55000"/>
              </a:schemeClr>
            </a:gs>
            <a:gs pos="73000">
              <a:schemeClr val="tx2">
                <a:lumMod val="40000"/>
                <a:lumOff val="60000"/>
              </a:schemeClr>
            </a:gs>
            <a:gs pos="93000">
              <a:schemeClr val="tx2">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00" name="CustomShape 1"/>
          <p:cNvSpPr/>
          <p:nvPr/>
        </p:nvSpPr>
        <p:spPr>
          <a:xfrm>
            <a:off x="0" y="9048"/>
            <a:ext cx="9143640" cy="6116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US" sz="3600" dirty="0" smtClean="0">
                <a:solidFill>
                  <a:srgbClr val="000066"/>
                </a:solidFill>
                <a:latin typeface="Arial"/>
              </a:rPr>
              <a:t>Conclusions</a:t>
            </a:r>
            <a:endParaRPr sz="3600" dirty="0">
              <a:solidFill>
                <a:srgbClr val="000066"/>
              </a:solidFill>
              <a:latin typeface="Arial"/>
            </a:endParaRPr>
          </a:p>
        </p:txBody>
      </p:sp>
      <p:sp>
        <p:nvSpPr>
          <p:cNvPr id="2" name="Прямоугольник 1"/>
          <p:cNvSpPr/>
          <p:nvPr/>
        </p:nvSpPr>
        <p:spPr>
          <a:xfrm>
            <a:off x="0" y="713884"/>
            <a:ext cx="8964488" cy="5955476"/>
          </a:xfrm>
          <a:prstGeom prst="rect">
            <a:avLst/>
          </a:prstGeom>
        </p:spPr>
        <p:txBody>
          <a:bodyPr wrap="square">
            <a:spAutoFit/>
          </a:bodyPr>
          <a:lstStyle/>
          <a:p>
            <a:pPr marL="342900" indent="-342900" algn="just">
              <a:buFont typeface="Wingdings" pitchFamily="2" charset="2"/>
              <a:buChar char="Ø"/>
            </a:pPr>
            <a:r>
              <a:rPr lang="en-US" sz="2100" dirty="0"/>
              <a:t>We surveyed meters and tens-of-meters scale textures of the surface of Mercury and compared them to textures of observed on the lunar surface. </a:t>
            </a:r>
            <a:endParaRPr lang="en-US" sz="2100" dirty="0" smtClean="0"/>
          </a:p>
          <a:p>
            <a:pPr marL="342900" indent="-342900" algn="just">
              <a:buFont typeface="Wingdings" pitchFamily="2" charset="2"/>
              <a:buChar char="Ø"/>
            </a:pPr>
            <a:endParaRPr lang="en-US" sz="1500" dirty="0"/>
          </a:p>
          <a:p>
            <a:pPr marL="342900" indent="-342900" algn="just">
              <a:buFont typeface="Wingdings" pitchFamily="2" charset="2"/>
              <a:buChar char="Ø"/>
            </a:pPr>
            <a:r>
              <a:rPr lang="en-US" sz="2100" dirty="0" smtClean="0"/>
              <a:t>We </a:t>
            </a:r>
            <a:r>
              <a:rPr lang="en-US" sz="2100" dirty="0"/>
              <a:t>clearly see morphological signs of the presence or regolith on Mercury and subdued morphologies, especially, degraded craters, smoothed due to regolith formation and </a:t>
            </a:r>
            <a:r>
              <a:rPr lang="en-US" sz="2100" dirty="0" smtClean="0"/>
              <a:t>transport.</a:t>
            </a:r>
          </a:p>
          <a:p>
            <a:pPr marL="342900" indent="-342900" algn="just">
              <a:buFont typeface="Wingdings" pitchFamily="2" charset="2"/>
              <a:buChar char="Ø"/>
            </a:pPr>
            <a:endParaRPr lang="en-US" sz="1500" dirty="0"/>
          </a:p>
          <a:p>
            <a:pPr marL="342900" indent="-342900" algn="just">
              <a:buFont typeface="Wingdings" pitchFamily="2" charset="2"/>
              <a:buChar char="Ø"/>
            </a:pPr>
            <a:r>
              <a:rPr lang="en-US" sz="2100" dirty="0" smtClean="0"/>
              <a:t>The </a:t>
            </a:r>
            <a:r>
              <a:rPr lang="en-US" sz="2100" dirty="0"/>
              <a:t>“elephant hide” texture, ubiquitous on the Moon is, however, almost absent on Mercury, at least, in the region surveyed</a:t>
            </a:r>
            <a:r>
              <a:rPr lang="en-US" sz="2100" dirty="0" smtClean="0"/>
              <a:t>.</a:t>
            </a:r>
          </a:p>
          <a:p>
            <a:pPr marL="342900" indent="-342900" algn="just">
              <a:buFont typeface="Wingdings" pitchFamily="2" charset="2"/>
              <a:buChar char="Ø"/>
            </a:pPr>
            <a:endParaRPr lang="ru-RU" sz="1500" dirty="0"/>
          </a:p>
          <a:p>
            <a:pPr marL="342900" indent="-342900" algn="just">
              <a:buFont typeface="Wingdings" pitchFamily="2" charset="2"/>
              <a:buChar char="Ø"/>
            </a:pPr>
            <a:r>
              <a:rPr lang="en-US" sz="2100" dirty="0"/>
              <a:t>We identified several types of geologically young morphological features on Mercury that do not have lunar analogs. </a:t>
            </a:r>
            <a:r>
              <a:rPr lang="en-US" sz="2100" dirty="0" smtClean="0"/>
              <a:t>The </a:t>
            </a:r>
            <a:r>
              <a:rPr lang="en-US" sz="2100" dirty="0"/>
              <a:t>chevron texture and FTSP are specifically </a:t>
            </a:r>
            <a:r>
              <a:rPr lang="en-US" sz="2100" dirty="0" smtClean="0"/>
              <a:t>features </a:t>
            </a:r>
            <a:r>
              <a:rPr lang="en-US" sz="2100" dirty="0"/>
              <a:t>unrelated to hollows. Their origin remains </a:t>
            </a:r>
            <a:r>
              <a:rPr lang="en-US" sz="2100" dirty="0" smtClean="0"/>
              <a:t>unclear.</a:t>
            </a:r>
          </a:p>
          <a:p>
            <a:pPr marL="342900" indent="-342900" algn="just">
              <a:buFont typeface="Wingdings" pitchFamily="2" charset="2"/>
              <a:buChar char="Ø"/>
            </a:pPr>
            <a:endParaRPr lang="en-US" sz="1500" dirty="0"/>
          </a:p>
          <a:p>
            <a:pPr marL="342900" indent="-342900" algn="just">
              <a:buFont typeface="Wingdings" pitchFamily="2" charset="2"/>
              <a:buChar char="Ø"/>
            </a:pPr>
            <a:r>
              <a:rPr lang="en-US" sz="2100" dirty="0" smtClean="0"/>
              <a:t>We </a:t>
            </a:r>
            <a:r>
              <a:rPr lang="en-US" sz="2100" dirty="0"/>
              <a:t>hypothesize that the presence of an indurated uppermost crust in </a:t>
            </a:r>
            <a:r>
              <a:rPr lang="en-US" sz="2100" dirty="0" smtClean="0"/>
              <a:t>the regolith </a:t>
            </a:r>
            <a:r>
              <a:rPr lang="en-US" sz="2100" dirty="0"/>
              <a:t>may explains the presence of such features on Mercury and their absence on the Moon. </a:t>
            </a:r>
            <a:endParaRPr lang="ru-RU" sz="2100" dirty="0"/>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652294"/>
            <a:ext cx="587940" cy="205706"/>
          </a:xfrm>
          <a:prstGeom prst="rect">
            <a:avLst/>
          </a:prstGeom>
        </p:spPr>
      </p:pic>
    </p:spTree>
    <p:extLst>
      <p:ext uri="{BB962C8B-B14F-4D97-AF65-F5344CB8AC3E}">
        <p14:creationId xmlns:p14="http://schemas.microsoft.com/office/powerpoint/2010/main" val="269277670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241" name="CustomShape 1"/>
          <p:cNvSpPr/>
          <p:nvPr/>
        </p:nvSpPr>
        <p:spPr>
          <a:xfrm>
            <a:off x="2459" y="2132856"/>
            <a:ext cx="9143280" cy="9802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US" sz="8000" b="1" dirty="0" smtClean="0">
                <a:solidFill>
                  <a:srgbClr val="000066"/>
                </a:solidFill>
              </a:rPr>
              <a:t>Thank you!</a:t>
            </a:r>
          </a:p>
          <a:p>
            <a:pPr algn="ctr">
              <a:lnSpc>
                <a:spcPct val="100000"/>
              </a:lnSpc>
            </a:pPr>
            <a:endParaRPr lang="en-US" sz="1500" b="1" dirty="0">
              <a:solidFill>
                <a:srgbClr val="000066"/>
              </a:solidFill>
            </a:endParaRPr>
          </a:p>
          <a:p>
            <a:pPr algn="ctr">
              <a:lnSpc>
                <a:spcPct val="100000"/>
              </a:lnSpc>
            </a:pPr>
            <a:r>
              <a:rPr lang="en-US" sz="4400" b="1" dirty="0">
                <a:solidFill>
                  <a:srgbClr val="000066"/>
                </a:solidFill>
              </a:rPr>
              <a:t>Any questions?</a:t>
            </a:r>
          </a:p>
          <a:p>
            <a:pPr algn="ctr">
              <a:lnSpc>
                <a:spcPct val="100000"/>
              </a:lnSpc>
            </a:pPr>
            <a:endParaRPr lang="ru-RU" dirty="0"/>
          </a:p>
          <a:p>
            <a:pPr algn="ctr">
              <a:lnSpc>
                <a:spcPct val="100000"/>
              </a:lnSpc>
            </a:pPr>
            <a:endParaRPr lang="ru-RU" dirty="0"/>
          </a:p>
        </p:txBody>
      </p:sp>
      <p:sp>
        <p:nvSpPr>
          <p:cNvPr id="8" name="CustomShape 4"/>
          <p:cNvSpPr/>
          <p:nvPr/>
        </p:nvSpPr>
        <p:spPr>
          <a:xfrm>
            <a:off x="-10723" y="6525344"/>
            <a:ext cx="9143280" cy="303120"/>
          </a:xfrm>
          <a:prstGeom prst="rect">
            <a:avLst/>
          </a:prstGeom>
          <a:noFill/>
          <a:ln>
            <a:noFill/>
          </a:ln>
          <a:effectLst/>
        </p:spPr>
        <p:style>
          <a:lnRef idx="0">
            <a:scrgbClr r="0" g="0" b="0"/>
          </a:lnRef>
          <a:fillRef idx="0">
            <a:scrgbClr r="0" g="0" b="0"/>
          </a:fillRef>
          <a:effectRef idx="0">
            <a:scrgbClr r="0" g="0" b="0"/>
          </a:effectRef>
          <a:fontRef idx="minor"/>
        </p:style>
        <p:txBody>
          <a:bodyPr lIns="90000" tIns="45000" rIns="90000" bIns="45000"/>
          <a:lstStyle/>
          <a:p>
            <a:pPr algn="ctr"/>
            <a:r>
              <a:rPr lang="en-US" sz="1400" b="1" dirty="0" smtClean="0"/>
              <a:t>EGU | Online </a:t>
            </a:r>
            <a:r>
              <a:rPr lang="en-US" sz="1400" b="1" dirty="0"/>
              <a:t>| 4–8 May 2020</a:t>
            </a:r>
            <a:r>
              <a:rPr lang="en-US" sz="1400" dirty="0"/>
              <a:t/>
            </a:r>
            <a:br>
              <a:rPr lang="en-US" sz="1400" dirty="0"/>
            </a:br>
            <a:endParaRPr lang="ru-RU" sz="1400" b="1" dirty="0">
              <a:solidFill>
                <a:schemeClr val="bg1"/>
              </a:solidFill>
            </a:endParaRPr>
          </a:p>
        </p:txBody>
      </p:sp>
      <p:pic>
        <p:nvPicPr>
          <p:cNvPr id="11" name="Picture 21" descr="Европейский союз наук о Земле — Википедия"/>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29516"/>
            <a:ext cx="1296144" cy="1027194"/>
          </a:xfrm>
          <a:prstGeom prst="rect">
            <a:avLst/>
          </a:prstGeom>
          <a:noFill/>
          <a:extLst>
            <a:ext uri="{909E8E84-426E-40DD-AFC4-6F175D3DCCD1}">
              <a14:hiddenFill xmlns:a14="http://schemas.microsoft.com/office/drawing/2010/main">
                <a:solidFill>
                  <a:srgbClr val="FFFFFF"/>
                </a:solidFill>
              </a14:hiddenFill>
            </a:ext>
          </a:extLst>
        </p:spPr>
      </p:pic>
      <p:pic>
        <p:nvPicPr>
          <p:cNvPr id="15" name="Рисунок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652294"/>
            <a:ext cx="587940" cy="205706"/>
          </a:xfrm>
          <a:prstGeom prst="rect">
            <a:avLst/>
          </a:prstGeom>
        </p:spPr>
      </p:pic>
      <p:pic>
        <p:nvPicPr>
          <p:cNvPr id="13" name="Picture 5">
            <a:extLst>
              <a:ext uri="{FF2B5EF4-FFF2-40B4-BE49-F238E27FC236}">
                <a16:creationId xmlns="" xmlns:a16="http://schemas.microsoft.com/office/drawing/2014/main" id="{40341962-B69D-47D7-9FAA-6AA3FAA1E5A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43037" y="188638"/>
            <a:ext cx="1354272" cy="63411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 name="Picture 10" descr="It's UC Santa Cruz! – Devashish Purandar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44001" y="133976"/>
            <a:ext cx="2469132" cy="68036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ÐÐ¾ÑÐ¾Ð¶ÐµÐµ Ð¸Ð·Ð¾Ð±ÑÐ°Ð¶ÐµÐ½Ð¸Ðµ"/>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96796" y="44624"/>
            <a:ext cx="778440" cy="97686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Эмблема ГАИШ: ГАИШ"/>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77429" y="62019"/>
            <a:ext cx="962187" cy="96218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a_zharkova\Desktop\spacecraft5.png"/>
          <p:cNvPicPr>
            <a:picLocks noChangeAspect="1" noChangeArrowheads="1"/>
          </p:cNvPicPr>
          <p:nvPr/>
        </p:nvPicPr>
        <p:blipFill>
          <a:blip r:embed="rId10" cstate="print"/>
          <a:srcRect/>
          <a:stretch>
            <a:fillRect/>
          </a:stretch>
        </p:blipFill>
        <p:spPr bwMode="auto">
          <a:xfrm rot="10800000">
            <a:off x="6660232" y="5321163"/>
            <a:ext cx="1296143" cy="1304477"/>
          </a:xfrm>
          <a:prstGeom prst="rect">
            <a:avLst/>
          </a:prstGeom>
          <a:noFill/>
        </p:spPr>
      </p:pic>
      <p:pic>
        <p:nvPicPr>
          <p:cNvPr id="19" name="Picture 4" descr="ÐÐ°ÑÑÐ¸Ð½ÐºÐ¸ Ð¿Ð¾ Ð·Ð°Ð¿ÑÐ¾ÑÑ lro spacecraft png"/>
          <p:cNvPicPr>
            <a:picLocks noChangeAspect="1" noChangeArrowheads="1"/>
          </p:cNvPicPr>
          <p:nvPr/>
        </p:nvPicPr>
        <p:blipFill>
          <a:blip r:embed="rId11" cstate="print"/>
          <a:srcRect/>
          <a:stretch>
            <a:fillRect/>
          </a:stretch>
        </p:blipFill>
        <p:spPr bwMode="auto">
          <a:xfrm>
            <a:off x="395535" y="4077072"/>
            <a:ext cx="1408853" cy="1080120"/>
          </a:xfrm>
          <a:prstGeom prst="rect">
            <a:avLst/>
          </a:prstGeom>
          <a:noFill/>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1000">
              <a:schemeClr val="accent1">
                <a:lumMod val="45000"/>
                <a:lumOff val="55000"/>
              </a:schemeClr>
            </a:gs>
            <a:gs pos="73000">
              <a:schemeClr val="tx2">
                <a:lumMod val="40000"/>
                <a:lumOff val="60000"/>
              </a:schemeClr>
            </a:gs>
            <a:gs pos="93000">
              <a:schemeClr val="tx2">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00" name="CustomShape 1"/>
          <p:cNvSpPr/>
          <p:nvPr/>
        </p:nvSpPr>
        <p:spPr>
          <a:xfrm>
            <a:off x="0" y="0"/>
            <a:ext cx="9143640" cy="6116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US" sz="3600" strike="noStrike" dirty="0" smtClean="0">
                <a:solidFill>
                  <a:srgbClr val="000066"/>
                </a:solidFill>
                <a:latin typeface="Arial"/>
              </a:rPr>
              <a:t>Data</a:t>
            </a:r>
            <a:r>
              <a:rPr lang="ru-RU" sz="3600" strike="noStrike" dirty="0" smtClean="0">
                <a:solidFill>
                  <a:srgbClr val="000066"/>
                </a:solidFill>
                <a:latin typeface="Arial"/>
              </a:rPr>
              <a:t>: </a:t>
            </a:r>
            <a:r>
              <a:rPr lang="en-US" sz="3600" strike="noStrike" dirty="0" smtClean="0">
                <a:solidFill>
                  <a:srgbClr val="000066"/>
                </a:solidFill>
                <a:latin typeface="Arial"/>
              </a:rPr>
              <a:t>Mercury</a:t>
            </a:r>
            <a:endParaRPr sz="2400" dirty="0"/>
          </a:p>
        </p:txBody>
      </p:sp>
      <p:pic>
        <p:nvPicPr>
          <p:cNvPr id="23" name="Picture 8">
            <a:extLst>
              <a:ext uri="{FF2B5EF4-FFF2-40B4-BE49-F238E27FC236}">
                <a16:creationId xmlns="" xmlns:a16="http://schemas.microsoft.com/office/drawing/2014/main" id="{645548A5-E947-400E-B421-CF9FFC3279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4836" y="1772816"/>
            <a:ext cx="1653572" cy="16461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Прямоугольник 1">
            <a:extLst>
              <a:ext uri="{FF2B5EF4-FFF2-40B4-BE49-F238E27FC236}">
                <a16:creationId xmlns="" xmlns:a16="http://schemas.microsoft.com/office/drawing/2014/main" id="{2D909DEF-3DEE-4F5E-B9AB-BDE56EC4CF9E}"/>
              </a:ext>
            </a:extLst>
          </p:cNvPr>
          <p:cNvSpPr/>
          <p:nvPr/>
        </p:nvSpPr>
        <p:spPr>
          <a:xfrm>
            <a:off x="0" y="836712"/>
            <a:ext cx="9143640" cy="769441"/>
          </a:xfrm>
          <a:prstGeom prst="rect">
            <a:avLst/>
          </a:prstGeom>
        </p:spPr>
        <p:txBody>
          <a:bodyPr wrap="square">
            <a:spAutoFit/>
          </a:bodyPr>
          <a:lstStyle/>
          <a:p>
            <a:pPr marL="0" lvl="1" algn="just"/>
            <a:r>
              <a:rPr lang="en-US" altLang="ru-RU" sz="2200" dirty="0" smtClean="0">
                <a:solidFill>
                  <a:srgbClr val="000000"/>
                </a:solidFill>
              </a:rPr>
              <a:t>Narrow </a:t>
            </a:r>
            <a:r>
              <a:rPr lang="en-US" altLang="ru-RU" sz="2200" dirty="0">
                <a:solidFill>
                  <a:srgbClr val="000000"/>
                </a:solidFill>
              </a:rPr>
              <a:t>angle (</a:t>
            </a:r>
            <a:r>
              <a:rPr lang="en-US" altLang="ru-RU" sz="2200" b="1" dirty="0">
                <a:solidFill>
                  <a:srgbClr val="000000"/>
                </a:solidFill>
              </a:rPr>
              <a:t>NAC</a:t>
            </a:r>
            <a:r>
              <a:rPr lang="en-US" altLang="ru-RU" sz="2200" dirty="0">
                <a:solidFill>
                  <a:srgbClr val="000000"/>
                </a:solidFill>
              </a:rPr>
              <a:t>)</a:t>
            </a:r>
            <a:r>
              <a:rPr lang="en-US" altLang="ru-RU" sz="2200" b="1" dirty="0">
                <a:solidFill>
                  <a:srgbClr val="000000"/>
                </a:solidFill>
              </a:rPr>
              <a:t> </a:t>
            </a:r>
            <a:r>
              <a:rPr lang="en-US" altLang="ru-RU" sz="2200" dirty="0" smtClean="0">
                <a:solidFill>
                  <a:srgbClr val="000000"/>
                </a:solidFill>
              </a:rPr>
              <a:t>images</a:t>
            </a:r>
            <a:r>
              <a:rPr lang="en-US" altLang="ru-RU" sz="2200" dirty="0" smtClean="0"/>
              <a:t> of </a:t>
            </a:r>
            <a:r>
              <a:rPr lang="en-US" altLang="ru-RU" sz="2200" b="1" dirty="0" smtClean="0">
                <a:solidFill>
                  <a:srgbClr val="000000"/>
                </a:solidFill>
              </a:rPr>
              <a:t>MESSENGER MDIS</a:t>
            </a:r>
            <a:r>
              <a:rPr lang="ru-RU" altLang="ru-RU" sz="2200" b="1" dirty="0" smtClean="0">
                <a:solidFill>
                  <a:srgbClr val="000000"/>
                </a:solidFill>
              </a:rPr>
              <a:t> (</a:t>
            </a:r>
            <a:r>
              <a:rPr lang="en-US" altLang="ru-RU" sz="2200" dirty="0">
                <a:solidFill>
                  <a:srgbClr val="000000"/>
                </a:solidFill>
              </a:rPr>
              <a:t>Mercury Dual Imaging System</a:t>
            </a:r>
            <a:r>
              <a:rPr lang="ru-RU" altLang="ru-RU" sz="2200" b="1" dirty="0" smtClean="0">
                <a:solidFill>
                  <a:srgbClr val="000000"/>
                </a:solidFill>
              </a:rPr>
              <a:t>)</a:t>
            </a:r>
            <a:endParaRPr lang="en-US" altLang="en-US" sz="2200" dirty="0"/>
          </a:p>
        </p:txBody>
      </p:sp>
      <p:pic>
        <p:nvPicPr>
          <p:cNvPr id="16" name="Picture 4">
            <a:extLst>
              <a:ext uri="{FF2B5EF4-FFF2-40B4-BE49-F238E27FC236}">
                <a16:creationId xmlns="" xmlns:a16="http://schemas.microsoft.com/office/drawing/2014/main" id="{52D2C6BF-B7B0-4303-B692-922EDA05104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4619"/>
          <a:stretch>
            <a:fillRect/>
          </a:stretch>
        </p:blipFill>
        <p:spPr bwMode="auto">
          <a:xfrm>
            <a:off x="174836" y="3432617"/>
            <a:ext cx="2654803" cy="2664297"/>
          </a:xfrm>
          <a:prstGeom prst="rect">
            <a:avLst/>
          </a:prstGeom>
          <a:noFill/>
          <a:ln w="9525">
            <a:solidFill>
              <a:schemeClr val="tx1"/>
            </a:solidFill>
            <a:round/>
            <a:headEnd/>
            <a:tailEnd/>
          </a:ln>
          <a:effectLst/>
          <a:extLst>
            <a:ext uri="{909E8E84-426E-40DD-AFC4-6F175D3DCCD1}">
              <a14:hiddenFill xmlns:a14="http://schemas.microsoft.com/office/drawing/2010/main">
                <a:blipFill dpi="0" rotWithShape="0">
                  <a:blip/>
                  <a:srcRect l="4619"/>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 name="Picture 9">
            <a:extLst>
              <a:ext uri="{FF2B5EF4-FFF2-40B4-BE49-F238E27FC236}">
                <a16:creationId xmlns="" xmlns:a16="http://schemas.microsoft.com/office/drawing/2014/main" id="{350BF7C9-3036-4F43-8D96-EA0C65D065C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7732"/>
          <a:stretch>
            <a:fillRect/>
          </a:stretch>
        </p:blipFill>
        <p:spPr bwMode="auto">
          <a:xfrm>
            <a:off x="1763688" y="1772817"/>
            <a:ext cx="2675247" cy="2684816"/>
          </a:xfrm>
          <a:prstGeom prst="rect">
            <a:avLst/>
          </a:prstGeom>
          <a:noFill/>
          <a:ln w="9525">
            <a:solidFill>
              <a:schemeClr val="tx1"/>
            </a:solidFill>
            <a:round/>
            <a:headEnd/>
            <a:tailEnd/>
          </a:ln>
          <a:effectLst/>
          <a:extLst>
            <a:ext uri="{909E8E84-426E-40DD-AFC4-6F175D3DCCD1}">
              <a14:hiddenFill xmlns:a14="http://schemas.microsoft.com/office/drawing/2010/main">
                <a:blipFill dpi="0" rotWithShape="0">
                  <a:blip/>
                  <a:srcRect l="7732"/>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Прямоугольник 2"/>
          <p:cNvSpPr/>
          <p:nvPr/>
        </p:nvSpPr>
        <p:spPr>
          <a:xfrm>
            <a:off x="4067944" y="1315778"/>
            <a:ext cx="5076057" cy="4862870"/>
          </a:xfrm>
          <a:prstGeom prst="rect">
            <a:avLst/>
          </a:prstGeom>
        </p:spPr>
        <p:txBody>
          <a:bodyPr wrap="square">
            <a:spAutoFit/>
          </a:bodyPr>
          <a:lstStyle/>
          <a:p>
            <a:pPr lvl="1">
              <a:defRPr/>
            </a:pPr>
            <a:endParaRPr lang="en-US" altLang="en-US" sz="2200" dirty="0"/>
          </a:p>
          <a:p>
            <a:pPr lvl="1">
              <a:defRPr/>
            </a:pPr>
            <a:r>
              <a:rPr lang="en-US" altLang="en-US" sz="2200" dirty="0" smtClean="0"/>
              <a:t>Very high resolution </a:t>
            </a:r>
            <a:r>
              <a:rPr lang="en-US" sz="2200" dirty="0"/>
              <a:t>acquired </a:t>
            </a:r>
            <a:r>
              <a:rPr lang="en-US" sz="2200" dirty="0" smtClean="0"/>
              <a:t>from </a:t>
            </a:r>
            <a:r>
              <a:rPr lang="en-US" altLang="en-US" sz="2200" dirty="0"/>
              <a:t>Feb. </a:t>
            </a:r>
            <a:r>
              <a:rPr lang="en-US" altLang="en-US" sz="2200" dirty="0" smtClean="0"/>
              <a:t>to </a:t>
            </a:r>
            <a:r>
              <a:rPr lang="en-US" altLang="en-US" sz="2200" dirty="0"/>
              <a:t>Apr. 2015 </a:t>
            </a:r>
            <a:r>
              <a:rPr lang="en-US" altLang="en-US" sz="2200" dirty="0" smtClean="0"/>
              <a:t> (</a:t>
            </a:r>
            <a:r>
              <a:rPr lang="en-US" sz="2200" dirty="0" smtClean="0"/>
              <a:t>less </a:t>
            </a:r>
            <a:r>
              <a:rPr lang="en-US" sz="2200" dirty="0"/>
              <a:t>than 2.5 </a:t>
            </a:r>
            <a:r>
              <a:rPr lang="en-US" sz="2200" dirty="0" smtClean="0"/>
              <a:t>m/pix), </a:t>
            </a:r>
            <a:r>
              <a:rPr lang="en-US" altLang="en-US" sz="2400" dirty="0"/>
              <a:t>low </a:t>
            </a:r>
            <a:r>
              <a:rPr lang="en-US" altLang="en-US" sz="2400" dirty="0" smtClean="0"/>
              <a:t>S/N</a:t>
            </a:r>
            <a:endParaRPr lang="en-US" sz="2200" dirty="0" smtClean="0"/>
          </a:p>
          <a:p>
            <a:pPr lvl="1">
              <a:defRPr/>
            </a:pPr>
            <a:endParaRPr lang="en-US" altLang="en-US" sz="2200" dirty="0"/>
          </a:p>
          <a:p>
            <a:pPr marL="800100" lvl="1" indent="-342900">
              <a:buFont typeface="Arial" pitchFamily="34" charset="0"/>
              <a:buChar char="•"/>
              <a:defRPr/>
            </a:pPr>
            <a:r>
              <a:rPr lang="en-US" altLang="en-US" sz="2200" dirty="0"/>
              <a:t>Scattered along orbits – cannot be </a:t>
            </a:r>
            <a:r>
              <a:rPr lang="en-US" altLang="en-US" sz="2200" dirty="0" smtClean="0"/>
              <a:t>mosaicked</a:t>
            </a:r>
            <a:endParaRPr lang="en-US" altLang="en-US" sz="2200" dirty="0"/>
          </a:p>
          <a:p>
            <a:pPr marL="800100" lvl="1" indent="-342900">
              <a:buFont typeface="Arial" pitchFamily="34" charset="0"/>
              <a:buChar char="•"/>
              <a:defRPr/>
            </a:pPr>
            <a:r>
              <a:rPr lang="en-US" altLang="en-US" sz="2200" dirty="0"/>
              <a:t>Often cannot be put in the </a:t>
            </a:r>
            <a:r>
              <a:rPr lang="en-US" altLang="en-US" sz="2200" dirty="0" smtClean="0"/>
              <a:t>context</a:t>
            </a:r>
            <a:endParaRPr lang="en-US" altLang="en-US" sz="2200" dirty="0"/>
          </a:p>
          <a:p>
            <a:pPr marL="800100" lvl="1" indent="-342900">
              <a:buFont typeface="Arial" pitchFamily="34" charset="0"/>
              <a:buChar char="•"/>
              <a:defRPr/>
            </a:pPr>
            <a:r>
              <a:rPr lang="en-US" altLang="en-US" sz="2200" dirty="0"/>
              <a:t>Random samples of surface </a:t>
            </a:r>
            <a:r>
              <a:rPr lang="en-US" altLang="en-US" sz="2200" dirty="0" smtClean="0"/>
              <a:t>morphology</a:t>
            </a:r>
            <a:endParaRPr lang="en-US" altLang="en-US" sz="2200" dirty="0"/>
          </a:p>
          <a:p>
            <a:pPr lvl="1">
              <a:defRPr/>
            </a:pPr>
            <a:endParaRPr lang="en-US" altLang="en-US" sz="2200" dirty="0" smtClean="0"/>
          </a:p>
          <a:p>
            <a:pPr lvl="1">
              <a:defRPr/>
            </a:pPr>
            <a:r>
              <a:rPr lang="en-US" altLang="en-US" sz="2200" dirty="0" smtClean="0"/>
              <a:t>Selected </a:t>
            </a:r>
            <a:r>
              <a:rPr lang="en-US" altLang="en-US" sz="2200" dirty="0"/>
              <a:t>for survey: </a:t>
            </a:r>
            <a:r>
              <a:rPr lang="en-US" altLang="en-US" sz="2200" b="1" dirty="0"/>
              <a:t>~</a:t>
            </a:r>
            <a:r>
              <a:rPr lang="en-US" altLang="en-US" sz="2200" b="1" dirty="0" smtClean="0"/>
              <a:t>3000 images</a:t>
            </a:r>
          </a:p>
          <a:p>
            <a:pPr lvl="1">
              <a:defRPr/>
            </a:pPr>
            <a:r>
              <a:rPr lang="en-US" altLang="en-US" sz="2200" dirty="0"/>
              <a:t>w</a:t>
            </a:r>
            <a:r>
              <a:rPr lang="en-US" altLang="en-US" sz="2200" dirty="0" smtClean="0"/>
              <a:t>ith smear </a:t>
            </a:r>
            <a:r>
              <a:rPr lang="en-US" altLang="en-US" sz="2200" dirty="0"/>
              <a:t>&lt; 10 pix </a:t>
            </a:r>
          </a:p>
        </p:txBody>
      </p:sp>
      <p:sp>
        <p:nvSpPr>
          <p:cNvPr id="31" name="Прямоугольник 30"/>
          <p:cNvSpPr/>
          <p:nvPr/>
        </p:nvSpPr>
        <p:spPr>
          <a:xfrm>
            <a:off x="2829640" y="4441599"/>
            <a:ext cx="1609296" cy="1200329"/>
          </a:xfrm>
          <a:prstGeom prst="rect">
            <a:avLst/>
          </a:prstGeom>
        </p:spPr>
        <p:txBody>
          <a:bodyPr wrap="square">
            <a:spAutoFit/>
          </a:bodyPr>
          <a:lstStyle/>
          <a:p>
            <a:r>
              <a:rPr lang="en-US" altLang="ru-RU" dirty="0">
                <a:solidFill>
                  <a:srgbClr val="000000"/>
                </a:solidFill>
              </a:rPr>
              <a:t>Examples </a:t>
            </a:r>
            <a:r>
              <a:rPr lang="en-US" altLang="ru-RU" dirty="0" smtClean="0">
                <a:solidFill>
                  <a:srgbClr val="000000"/>
                </a:solidFill>
              </a:rPr>
              <a:t>of MDIS NAC images with hollows</a:t>
            </a:r>
            <a:endParaRPr lang="ru-RU" dirty="0"/>
          </a:p>
        </p:txBody>
      </p:sp>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652294"/>
            <a:ext cx="587940" cy="205706"/>
          </a:xfrm>
          <a:prstGeom prst="rect">
            <a:avLst/>
          </a:prstGeom>
        </p:spPr>
      </p:pic>
    </p:spTree>
    <p:extLst>
      <p:ext uri="{BB962C8B-B14F-4D97-AF65-F5344CB8AC3E}">
        <p14:creationId xmlns:p14="http://schemas.microsoft.com/office/powerpoint/2010/main" val="262431505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1000">
              <a:schemeClr val="accent1">
                <a:lumMod val="45000"/>
                <a:lumOff val="55000"/>
              </a:schemeClr>
            </a:gs>
            <a:gs pos="73000">
              <a:schemeClr val="tx2">
                <a:lumMod val="40000"/>
                <a:lumOff val="60000"/>
              </a:schemeClr>
            </a:gs>
            <a:gs pos="93000">
              <a:schemeClr val="tx2">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00" name="CustomShape 1"/>
          <p:cNvSpPr/>
          <p:nvPr/>
        </p:nvSpPr>
        <p:spPr>
          <a:xfrm>
            <a:off x="0" y="0"/>
            <a:ext cx="9143640" cy="6116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US" sz="3600" strike="noStrike" dirty="0" smtClean="0">
                <a:solidFill>
                  <a:srgbClr val="000066"/>
                </a:solidFill>
                <a:latin typeface="Arial"/>
              </a:rPr>
              <a:t>Data</a:t>
            </a:r>
            <a:r>
              <a:rPr lang="ru-RU" sz="3600" strike="noStrike" dirty="0" smtClean="0">
                <a:solidFill>
                  <a:srgbClr val="000066"/>
                </a:solidFill>
                <a:latin typeface="Arial"/>
              </a:rPr>
              <a:t>:</a:t>
            </a:r>
            <a:r>
              <a:rPr lang="en-US" sz="3600" strike="noStrike" dirty="0" smtClean="0">
                <a:solidFill>
                  <a:srgbClr val="000066"/>
                </a:solidFill>
                <a:latin typeface="Arial"/>
              </a:rPr>
              <a:t> the Moon</a:t>
            </a:r>
            <a:endParaRPr sz="2400" dirty="0"/>
          </a:p>
        </p:txBody>
      </p:sp>
      <p:sp>
        <p:nvSpPr>
          <p:cNvPr id="2" name="Прямоугольник 1">
            <a:extLst>
              <a:ext uri="{FF2B5EF4-FFF2-40B4-BE49-F238E27FC236}">
                <a16:creationId xmlns="" xmlns:a16="http://schemas.microsoft.com/office/drawing/2014/main" id="{2D909DEF-3DEE-4F5E-B9AB-BDE56EC4CF9E}"/>
              </a:ext>
            </a:extLst>
          </p:cNvPr>
          <p:cNvSpPr/>
          <p:nvPr/>
        </p:nvSpPr>
        <p:spPr>
          <a:xfrm>
            <a:off x="0" y="836712"/>
            <a:ext cx="9143640" cy="769441"/>
          </a:xfrm>
          <a:prstGeom prst="rect">
            <a:avLst/>
          </a:prstGeom>
        </p:spPr>
        <p:txBody>
          <a:bodyPr wrap="square">
            <a:spAutoFit/>
          </a:bodyPr>
          <a:lstStyle/>
          <a:p>
            <a:r>
              <a:rPr lang="en-US" altLang="ru-RU" sz="2200" dirty="0">
                <a:solidFill>
                  <a:srgbClr val="000000"/>
                </a:solidFill>
              </a:rPr>
              <a:t>Narrow angle (</a:t>
            </a:r>
            <a:r>
              <a:rPr lang="en-US" altLang="ru-RU" sz="2200" b="1" dirty="0">
                <a:solidFill>
                  <a:srgbClr val="000000"/>
                </a:solidFill>
              </a:rPr>
              <a:t>NAC</a:t>
            </a:r>
            <a:r>
              <a:rPr lang="en-US" altLang="ru-RU" sz="2200" dirty="0">
                <a:solidFill>
                  <a:srgbClr val="000000"/>
                </a:solidFill>
              </a:rPr>
              <a:t>)</a:t>
            </a:r>
            <a:r>
              <a:rPr lang="en-US" altLang="ru-RU" sz="2200" b="1" dirty="0">
                <a:solidFill>
                  <a:srgbClr val="000000"/>
                </a:solidFill>
              </a:rPr>
              <a:t> </a:t>
            </a:r>
            <a:r>
              <a:rPr lang="en-US" altLang="ru-RU" sz="2200" dirty="0">
                <a:solidFill>
                  <a:srgbClr val="000000"/>
                </a:solidFill>
              </a:rPr>
              <a:t>images</a:t>
            </a:r>
            <a:r>
              <a:rPr lang="en-US" altLang="ru-RU" sz="2200" dirty="0"/>
              <a:t> of </a:t>
            </a:r>
            <a:r>
              <a:rPr lang="fr-FR" sz="2200" b="1" dirty="0" smtClean="0"/>
              <a:t>LROC</a:t>
            </a:r>
            <a:r>
              <a:rPr lang="en-US" sz="2200" dirty="0" smtClean="0">
                <a:solidFill>
                  <a:srgbClr val="000000"/>
                </a:solidFill>
              </a:rPr>
              <a:t> (</a:t>
            </a:r>
            <a:r>
              <a:rPr lang="fr-FR" sz="2200" dirty="0" smtClean="0"/>
              <a:t>Lunar </a:t>
            </a:r>
            <a:r>
              <a:rPr lang="fr-FR" sz="2200" dirty="0"/>
              <a:t>Reconnaissance Orbiter </a:t>
            </a:r>
            <a:r>
              <a:rPr lang="fr-FR" sz="2200" dirty="0" smtClean="0"/>
              <a:t>Camera)</a:t>
            </a:r>
            <a:endParaRPr lang="ru-RU" altLang="ru-RU" sz="2200" dirty="0">
              <a:solidFill>
                <a:srgbClr val="000000"/>
              </a:solidFill>
            </a:endParaRPr>
          </a:p>
        </p:txBody>
      </p:sp>
      <p:pic>
        <p:nvPicPr>
          <p:cNvPr id="55300" name="Picture 4" descr="C:\Users\a_zharkova\Desktop\content_lrocsubsystemsundergoingcertificationtestingpriortolaunch.png"/>
          <p:cNvPicPr>
            <a:picLocks noChangeAspect="1" noChangeArrowheads="1"/>
          </p:cNvPicPr>
          <p:nvPr/>
        </p:nvPicPr>
        <p:blipFill>
          <a:blip r:embed="rId3" cstate="print"/>
          <a:srcRect/>
          <a:stretch>
            <a:fillRect/>
          </a:stretch>
        </p:blipFill>
        <p:spPr bwMode="auto">
          <a:xfrm>
            <a:off x="137053" y="1844824"/>
            <a:ext cx="2114216" cy="1624422"/>
          </a:xfrm>
          <a:prstGeom prst="rect">
            <a:avLst/>
          </a:prstGeom>
          <a:noFill/>
          <a:ln w="12700">
            <a:solidFill>
              <a:schemeClr val="tx1"/>
            </a:solidFill>
          </a:ln>
        </p:spPr>
      </p:pic>
      <p:pic>
        <p:nvPicPr>
          <p:cNvPr id="55302" name="Picture 6" descr="C:\Users\a_zharkova\Downloads\moonsamp01 (1)\CN1066587469M.M1170070317LC.png"/>
          <p:cNvPicPr>
            <a:picLocks noChangeAspect="1" noChangeArrowheads="1"/>
          </p:cNvPicPr>
          <p:nvPr/>
        </p:nvPicPr>
        <p:blipFill>
          <a:blip r:embed="rId4" cstate="print"/>
          <a:srcRect/>
          <a:stretch>
            <a:fillRect/>
          </a:stretch>
        </p:blipFill>
        <p:spPr bwMode="auto">
          <a:xfrm>
            <a:off x="137053" y="3573016"/>
            <a:ext cx="2809900" cy="2809900"/>
          </a:xfrm>
          <a:prstGeom prst="rect">
            <a:avLst/>
          </a:prstGeom>
          <a:noFill/>
          <a:ln w="12700">
            <a:solidFill>
              <a:schemeClr val="tx1"/>
            </a:solidFill>
          </a:ln>
        </p:spPr>
      </p:pic>
      <p:pic>
        <p:nvPicPr>
          <p:cNvPr id="55303" name="Picture 7" descr="C:\Users\a_zharkova\Downloads\moonsamp01 (1)\CN1066795975M.M1184590468RC.png"/>
          <p:cNvPicPr>
            <a:picLocks noChangeAspect="1" noChangeArrowheads="1"/>
          </p:cNvPicPr>
          <p:nvPr/>
        </p:nvPicPr>
        <p:blipFill>
          <a:blip r:embed="rId5" cstate="print"/>
          <a:srcRect/>
          <a:stretch>
            <a:fillRect/>
          </a:stretch>
        </p:blipFill>
        <p:spPr bwMode="auto">
          <a:xfrm>
            <a:off x="2339752" y="1844824"/>
            <a:ext cx="2808312" cy="2808312"/>
          </a:xfrm>
          <a:prstGeom prst="rect">
            <a:avLst/>
          </a:prstGeom>
          <a:noFill/>
          <a:ln w="12700">
            <a:solidFill>
              <a:schemeClr val="tx1"/>
            </a:solidFill>
          </a:ln>
        </p:spPr>
      </p:pic>
      <p:sp>
        <p:nvSpPr>
          <p:cNvPr id="4" name="Прямоугольник 3"/>
          <p:cNvSpPr/>
          <p:nvPr/>
        </p:nvSpPr>
        <p:spPr>
          <a:xfrm>
            <a:off x="4860032" y="1746073"/>
            <a:ext cx="4283608" cy="4893647"/>
          </a:xfrm>
          <a:prstGeom prst="rect">
            <a:avLst/>
          </a:prstGeom>
        </p:spPr>
        <p:txBody>
          <a:bodyPr wrap="square">
            <a:spAutoFit/>
          </a:bodyPr>
          <a:lstStyle/>
          <a:p>
            <a:pPr marL="800100" lvl="1" indent="-342900">
              <a:buFont typeface="Arial" pitchFamily="34" charset="0"/>
              <a:buChar char="•"/>
              <a:defRPr/>
            </a:pPr>
            <a:r>
              <a:rPr lang="en-US" altLang="en-US" sz="2200" dirty="0" smtClean="0"/>
              <a:t>Resolution – from 0.5 to 3 m/pix, high S/N, </a:t>
            </a:r>
            <a:r>
              <a:rPr lang="en-US" altLang="en-US" sz="2200" dirty="0"/>
              <a:t>different illumination conditions </a:t>
            </a:r>
            <a:endParaRPr lang="en-US" altLang="en-US" sz="2200" dirty="0" smtClean="0"/>
          </a:p>
          <a:p>
            <a:pPr marL="800100" lvl="1" indent="-342900">
              <a:buFont typeface="Arial" pitchFamily="34" charset="0"/>
              <a:buChar char="•"/>
              <a:defRPr/>
            </a:pPr>
            <a:r>
              <a:rPr lang="en-US" altLang="en-US" sz="2200" dirty="0" smtClean="0"/>
              <a:t>Randomly </a:t>
            </a:r>
            <a:r>
              <a:rPr lang="en-US" altLang="en-US" sz="2200" dirty="0"/>
              <a:t>extracted 0.25 m/pix samples </a:t>
            </a:r>
            <a:r>
              <a:rPr lang="en-US" altLang="en-US" sz="2200" dirty="0" smtClean="0"/>
              <a:t>form </a:t>
            </a:r>
            <a:r>
              <a:rPr lang="en-US" altLang="en-US" sz="2200" dirty="0"/>
              <a:t>images of the same sampling (m/pix), incidence angle, phase angle as MDIS </a:t>
            </a:r>
            <a:r>
              <a:rPr lang="en-US" altLang="en-US" sz="2200" dirty="0" smtClean="0"/>
              <a:t>images</a:t>
            </a:r>
            <a:endParaRPr lang="en-US" altLang="en-US" sz="2200" dirty="0"/>
          </a:p>
          <a:p>
            <a:pPr lvl="1">
              <a:defRPr/>
            </a:pPr>
            <a:endParaRPr lang="ru-RU" altLang="en-US" sz="2200" dirty="0" smtClean="0"/>
          </a:p>
          <a:p>
            <a:pPr lvl="1" algn="ctr">
              <a:defRPr/>
            </a:pPr>
            <a:r>
              <a:rPr lang="en-US" altLang="en-US" sz="2200" b="1" dirty="0"/>
              <a:t>Q</a:t>
            </a:r>
            <a:r>
              <a:rPr lang="en-US" altLang="en-US" sz="2200" b="1" dirty="0" smtClean="0"/>
              <a:t>uality reduction:</a:t>
            </a:r>
            <a:endParaRPr lang="ru-RU" altLang="en-US" sz="2200" b="1" dirty="0" smtClean="0"/>
          </a:p>
          <a:p>
            <a:pPr lvl="1" algn="ctr">
              <a:defRPr/>
            </a:pPr>
            <a:r>
              <a:rPr lang="en-US" altLang="en-US" sz="2200" dirty="0" smtClean="0"/>
              <a:t>adding </a:t>
            </a:r>
            <a:r>
              <a:rPr lang="en-US" altLang="en-US" sz="2200" dirty="0"/>
              <a:t>blur, smear, noise to reproduce MDIS image </a:t>
            </a:r>
            <a:r>
              <a:rPr lang="en-US" altLang="en-US" sz="2200" dirty="0" smtClean="0"/>
              <a:t>quality!</a:t>
            </a:r>
            <a:endParaRPr lang="en-US" altLang="en-US" sz="2200" dirty="0"/>
          </a:p>
        </p:txBody>
      </p:sp>
      <p:sp>
        <p:nvSpPr>
          <p:cNvPr id="18" name="Прямоугольник 17"/>
          <p:cNvSpPr/>
          <p:nvPr/>
        </p:nvSpPr>
        <p:spPr>
          <a:xfrm>
            <a:off x="2946953" y="4653136"/>
            <a:ext cx="2201111" cy="646331"/>
          </a:xfrm>
          <a:prstGeom prst="rect">
            <a:avLst/>
          </a:prstGeom>
        </p:spPr>
        <p:txBody>
          <a:bodyPr wrap="square">
            <a:spAutoFit/>
          </a:bodyPr>
          <a:lstStyle/>
          <a:p>
            <a:r>
              <a:rPr lang="en-US" altLang="ru-RU" dirty="0">
                <a:solidFill>
                  <a:srgbClr val="000000"/>
                </a:solidFill>
              </a:rPr>
              <a:t>Examples </a:t>
            </a:r>
            <a:r>
              <a:rPr lang="en-US" altLang="ru-RU" dirty="0" smtClean="0">
                <a:solidFill>
                  <a:srgbClr val="000000"/>
                </a:solidFill>
              </a:rPr>
              <a:t>of LROC NAC images</a:t>
            </a:r>
            <a:endParaRPr lang="ru-RU" dirty="0"/>
          </a:p>
        </p:txBody>
      </p:sp>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652294"/>
            <a:ext cx="587940" cy="205706"/>
          </a:xfrm>
          <a:prstGeom prst="rect">
            <a:avLst/>
          </a:prstGeom>
        </p:spPr>
      </p:pic>
    </p:spTree>
    <p:extLst>
      <p:ext uri="{BB962C8B-B14F-4D97-AF65-F5344CB8AC3E}">
        <p14:creationId xmlns:p14="http://schemas.microsoft.com/office/powerpoint/2010/main" val="262431505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1000">
              <a:schemeClr val="accent1">
                <a:lumMod val="45000"/>
                <a:lumOff val="55000"/>
              </a:schemeClr>
            </a:gs>
            <a:gs pos="73000">
              <a:schemeClr val="tx2">
                <a:lumMod val="40000"/>
                <a:lumOff val="60000"/>
              </a:schemeClr>
            </a:gs>
            <a:gs pos="93000">
              <a:schemeClr val="tx2">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00" name="CustomShape 1"/>
          <p:cNvSpPr/>
          <p:nvPr/>
        </p:nvSpPr>
        <p:spPr>
          <a:xfrm>
            <a:off x="0" y="0"/>
            <a:ext cx="9143640" cy="6116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US" sz="3600" dirty="0">
                <a:solidFill>
                  <a:srgbClr val="000066"/>
                </a:solidFill>
                <a:latin typeface="Arial"/>
              </a:rPr>
              <a:t>H</a:t>
            </a:r>
            <a:r>
              <a:rPr lang="en-US" sz="3600" dirty="0" smtClean="0">
                <a:solidFill>
                  <a:srgbClr val="000066"/>
                </a:solidFill>
                <a:latin typeface="Arial"/>
              </a:rPr>
              <a:t>eavily </a:t>
            </a:r>
            <a:r>
              <a:rPr lang="en-US" sz="3600" dirty="0">
                <a:solidFill>
                  <a:srgbClr val="000066"/>
                </a:solidFill>
                <a:latin typeface="Arial"/>
              </a:rPr>
              <a:t>cratered terrain</a:t>
            </a:r>
            <a:endParaRPr sz="3600" dirty="0">
              <a:solidFill>
                <a:srgbClr val="000066"/>
              </a:solidFill>
              <a:latin typeface="Arial"/>
            </a:endParaRPr>
          </a:p>
        </p:txBody>
      </p:sp>
      <p:sp>
        <p:nvSpPr>
          <p:cNvPr id="7" name="Прямоугольник 6"/>
          <p:cNvSpPr/>
          <p:nvPr/>
        </p:nvSpPr>
        <p:spPr>
          <a:xfrm>
            <a:off x="35496" y="980728"/>
            <a:ext cx="8928992" cy="5293757"/>
          </a:xfrm>
          <a:prstGeom prst="rect">
            <a:avLst/>
          </a:prstGeom>
        </p:spPr>
        <p:txBody>
          <a:bodyPr wrap="square">
            <a:spAutoFit/>
          </a:bodyPr>
          <a:lstStyle/>
          <a:p>
            <a:pPr marL="457200" indent="-457200" algn="just">
              <a:buFont typeface="Wingdings" pitchFamily="2" charset="2"/>
              <a:buChar char="Ø"/>
            </a:pPr>
            <a:r>
              <a:rPr lang="en-US" sz="2600" dirty="0"/>
              <a:t>Primarily, </a:t>
            </a:r>
            <a:r>
              <a:rPr lang="en-US" sz="2600" dirty="0" smtClean="0"/>
              <a:t>surfaces of Mercury and the Moon </a:t>
            </a:r>
            <a:r>
              <a:rPr lang="en-US" sz="2600" dirty="0"/>
              <a:t>as seen at high resolution are </a:t>
            </a:r>
            <a:r>
              <a:rPr lang="en-US" sz="2600" dirty="0" smtClean="0"/>
              <a:t>similar.</a:t>
            </a:r>
            <a:endParaRPr lang="ru-RU" sz="2600" dirty="0" smtClean="0"/>
          </a:p>
          <a:p>
            <a:pPr marL="457200" indent="-457200" algn="just">
              <a:buFont typeface="Wingdings" pitchFamily="2" charset="2"/>
              <a:buChar char="Ø"/>
            </a:pPr>
            <a:endParaRPr lang="ru-RU" sz="2600" dirty="0"/>
          </a:p>
          <a:p>
            <a:pPr marL="457200" indent="-457200" algn="just">
              <a:buFont typeface="Wingdings" pitchFamily="2" charset="2"/>
              <a:buChar char="Ø"/>
            </a:pPr>
            <a:r>
              <a:rPr lang="en-US" sz="2600" dirty="0" smtClean="0"/>
              <a:t>The </a:t>
            </a:r>
            <a:r>
              <a:rPr lang="en-US" sz="2600" dirty="0"/>
              <a:t>most abundant morphological features are small impact craters of different sizes (10s and 100s of meters) at different stages of </a:t>
            </a:r>
            <a:r>
              <a:rPr lang="en-US" sz="2600" dirty="0" smtClean="0"/>
              <a:t>degradation.</a:t>
            </a:r>
          </a:p>
          <a:p>
            <a:pPr marL="457200" indent="-457200" algn="just">
              <a:buFont typeface="Wingdings" pitchFamily="2" charset="2"/>
              <a:buChar char="Ø"/>
            </a:pPr>
            <a:endParaRPr lang="en-US" sz="2600" dirty="0"/>
          </a:p>
          <a:p>
            <a:pPr marL="457200" indent="-457200" algn="just">
              <a:buFont typeface="Wingdings" pitchFamily="2" charset="2"/>
              <a:buChar char="Ø"/>
            </a:pPr>
            <a:r>
              <a:rPr lang="en-US" sz="2600" dirty="0" smtClean="0"/>
              <a:t>Fresh </a:t>
            </a:r>
            <a:r>
              <a:rPr lang="en-US" sz="2600" dirty="0"/>
              <a:t>craters are deeper and have crisp rims; the freshest are bright and have high-albedo proximal </a:t>
            </a:r>
            <a:r>
              <a:rPr lang="en-US" sz="2600" dirty="0" err="1"/>
              <a:t>ejecta</a:t>
            </a:r>
            <a:r>
              <a:rPr lang="en-US" sz="2600" dirty="0"/>
              <a:t>. </a:t>
            </a:r>
            <a:endParaRPr lang="en-US" sz="2600" dirty="0" smtClean="0"/>
          </a:p>
          <a:p>
            <a:pPr marL="457200" indent="-457200" algn="just">
              <a:buFont typeface="Wingdings" pitchFamily="2" charset="2"/>
              <a:buChar char="Ø"/>
            </a:pPr>
            <a:endParaRPr lang="en-US" sz="2600" dirty="0"/>
          </a:p>
          <a:p>
            <a:pPr marL="457200" indent="-457200" algn="just">
              <a:buFont typeface="Wingdings" pitchFamily="2" charset="2"/>
              <a:buChar char="Ø"/>
            </a:pPr>
            <a:r>
              <a:rPr lang="en-US" sz="2600" dirty="0" smtClean="0"/>
              <a:t>The </a:t>
            </a:r>
            <a:r>
              <a:rPr lang="en-US" sz="2600" dirty="0"/>
              <a:t>majority of craters are degraded: shallow and smoothed, in a manner similar to the </a:t>
            </a:r>
            <a:r>
              <a:rPr lang="en-US" sz="2600" dirty="0" smtClean="0"/>
              <a:t>Moo</a:t>
            </a:r>
            <a:r>
              <a:rPr lang="en-US" sz="2600" dirty="0"/>
              <a:t>n</a:t>
            </a:r>
            <a:r>
              <a:rPr lang="en-US" sz="2600" dirty="0" smtClean="0"/>
              <a:t>. </a:t>
            </a:r>
            <a:endParaRPr lang="ru-RU" sz="2600" dirty="0"/>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652294"/>
            <a:ext cx="587940" cy="205706"/>
          </a:xfrm>
          <a:prstGeom prst="rect">
            <a:avLst/>
          </a:prstGeom>
        </p:spPr>
      </p:pic>
    </p:spTree>
    <p:extLst>
      <p:ext uri="{BB962C8B-B14F-4D97-AF65-F5344CB8AC3E}">
        <p14:creationId xmlns:p14="http://schemas.microsoft.com/office/powerpoint/2010/main" val="346840019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1000">
              <a:schemeClr val="accent1">
                <a:lumMod val="45000"/>
                <a:lumOff val="55000"/>
              </a:schemeClr>
            </a:gs>
            <a:gs pos="73000">
              <a:schemeClr val="tx2">
                <a:lumMod val="40000"/>
                <a:lumOff val="60000"/>
              </a:schemeClr>
            </a:gs>
            <a:gs pos="93000">
              <a:schemeClr val="tx2">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00" name="CustomShape 1"/>
          <p:cNvSpPr/>
          <p:nvPr/>
        </p:nvSpPr>
        <p:spPr>
          <a:xfrm>
            <a:off x="0" y="0"/>
            <a:ext cx="9143640" cy="6116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US" sz="3600" dirty="0">
                <a:solidFill>
                  <a:srgbClr val="000066"/>
                </a:solidFill>
                <a:latin typeface="Arial"/>
              </a:rPr>
              <a:t>H</a:t>
            </a:r>
            <a:r>
              <a:rPr lang="en-US" sz="3600" dirty="0" smtClean="0">
                <a:solidFill>
                  <a:srgbClr val="000066"/>
                </a:solidFill>
                <a:latin typeface="Arial"/>
              </a:rPr>
              <a:t>eavily </a:t>
            </a:r>
            <a:r>
              <a:rPr lang="en-US" sz="3600" dirty="0">
                <a:solidFill>
                  <a:srgbClr val="000066"/>
                </a:solidFill>
                <a:latin typeface="Arial"/>
              </a:rPr>
              <a:t>cratered terrain</a:t>
            </a:r>
            <a:endParaRPr sz="3600" dirty="0">
              <a:solidFill>
                <a:srgbClr val="000066"/>
              </a:solidFill>
              <a:latin typeface="Aria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764" y="1212596"/>
            <a:ext cx="3871714" cy="387171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1820" y="1196752"/>
            <a:ext cx="3887558" cy="388755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p:cNvSpPr/>
          <p:nvPr/>
        </p:nvSpPr>
        <p:spPr>
          <a:xfrm>
            <a:off x="107504" y="5301208"/>
            <a:ext cx="8856984" cy="1323439"/>
          </a:xfrm>
          <a:prstGeom prst="rect">
            <a:avLst/>
          </a:prstGeom>
        </p:spPr>
        <p:txBody>
          <a:bodyPr wrap="square">
            <a:spAutoFit/>
          </a:bodyPr>
          <a:lstStyle/>
          <a:p>
            <a:pPr algn="just"/>
            <a:r>
              <a:rPr lang="en-US" sz="2000" dirty="0"/>
              <a:t>Typical surface texture: heavily cratered terrain with small smooth craters of different degrees of degradation: </a:t>
            </a:r>
            <a:r>
              <a:rPr lang="en-US" sz="2000" dirty="0" smtClean="0"/>
              <a:t>a</a:t>
            </a:r>
            <a:r>
              <a:rPr lang="en-US" sz="2000" dirty="0"/>
              <a:t>) on the Moon, portion of LROC NAC image M1170070317LC, image quality is artificially degraded to mimic MDIS NAC images; </a:t>
            </a:r>
            <a:r>
              <a:rPr lang="en-US" sz="2000" dirty="0" smtClean="0"/>
              <a:t>b</a:t>
            </a:r>
            <a:r>
              <a:rPr lang="en-US" sz="2000" dirty="0"/>
              <a:t>) on Mercury, MDIS NAC image CN1066766047M.</a:t>
            </a:r>
            <a:endParaRPr lang="ru-RU" sz="2000" dirty="0"/>
          </a:p>
        </p:txBody>
      </p:sp>
      <p:sp>
        <p:nvSpPr>
          <p:cNvPr id="5" name="Прямоугольник 4"/>
          <p:cNvSpPr/>
          <p:nvPr/>
        </p:nvSpPr>
        <p:spPr>
          <a:xfrm>
            <a:off x="175593" y="4787860"/>
            <a:ext cx="389850" cy="369332"/>
          </a:xfrm>
          <a:prstGeom prst="rect">
            <a:avLst/>
          </a:prstGeom>
        </p:spPr>
        <p:txBody>
          <a:bodyPr wrap="none">
            <a:spAutoFit/>
          </a:bodyPr>
          <a:lstStyle/>
          <a:p>
            <a:r>
              <a:rPr lang="en-US" dirty="0"/>
              <a:t>a)</a:t>
            </a:r>
            <a:endParaRPr lang="ru-RU" dirty="0"/>
          </a:p>
        </p:txBody>
      </p:sp>
      <p:sp>
        <p:nvSpPr>
          <p:cNvPr id="6" name="Прямоугольник 5"/>
          <p:cNvSpPr/>
          <p:nvPr/>
        </p:nvSpPr>
        <p:spPr>
          <a:xfrm>
            <a:off x="8459378" y="4787860"/>
            <a:ext cx="389850" cy="369332"/>
          </a:xfrm>
          <a:prstGeom prst="rect">
            <a:avLst/>
          </a:prstGeom>
        </p:spPr>
        <p:txBody>
          <a:bodyPr wrap="none">
            <a:spAutoFit/>
          </a:bodyPr>
          <a:lstStyle/>
          <a:p>
            <a:r>
              <a:rPr lang="en-US" dirty="0"/>
              <a:t>b)</a:t>
            </a:r>
            <a:endParaRPr lang="ru-RU" dirty="0"/>
          </a:p>
        </p:txBody>
      </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652294"/>
            <a:ext cx="587940" cy="205706"/>
          </a:xfrm>
          <a:prstGeom prst="rect">
            <a:avLst/>
          </a:prstGeom>
        </p:spPr>
      </p:pic>
    </p:spTree>
    <p:extLst>
      <p:ext uri="{BB962C8B-B14F-4D97-AF65-F5344CB8AC3E}">
        <p14:creationId xmlns:p14="http://schemas.microsoft.com/office/powerpoint/2010/main" val="130486804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1000">
              <a:schemeClr val="accent1">
                <a:lumMod val="45000"/>
                <a:lumOff val="55000"/>
              </a:schemeClr>
            </a:gs>
            <a:gs pos="73000">
              <a:schemeClr val="tx2">
                <a:lumMod val="40000"/>
                <a:lumOff val="60000"/>
              </a:schemeClr>
            </a:gs>
            <a:gs pos="93000">
              <a:schemeClr val="tx2">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00" name="CustomShape 1"/>
          <p:cNvSpPr/>
          <p:nvPr/>
        </p:nvSpPr>
        <p:spPr>
          <a:xfrm>
            <a:off x="0" y="0"/>
            <a:ext cx="9143640" cy="6116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US" sz="3600" dirty="0" smtClean="0">
                <a:solidFill>
                  <a:srgbClr val="000066"/>
                </a:solidFill>
                <a:latin typeface="Arial"/>
              </a:rPr>
              <a:t>Impact </a:t>
            </a:r>
            <a:r>
              <a:rPr lang="en-US" sz="3600" dirty="0">
                <a:solidFill>
                  <a:srgbClr val="000066"/>
                </a:solidFill>
                <a:latin typeface="Arial"/>
              </a:rPr>
              <a:t>melt on Mercury and the Moon</a:t>
            </a:r>
            <a:endParaRPr sz="3600" dirty="0">
              <a:solidFill>
                <a:srgbClr val="000066"/>
              </a:solidFill>
              <a:latin typeface="Arial"/>
            </a:endParaRPr>
          </a:p>
        </p:txBody>
      </p:sp>
      <p:sp>
        <p:nvSpPr>
          <p:cNvPr id="2" name="Прямоугольник 1"/>
          <p:cNvSpPr/>
          <p:nvPr/>
        </p:nvSpPr>
        <p:spPr>
          <a:xfrm>
            <a:off x="107504" y="801280"/>
            <a:ext cx="8928992" cy="5940088"/>
          </a:xfrm>
          <a:prstGeom prst="rect">
            <a:avLst/>
          </a:prstGeom>
        </p:spPr>
        <p:txBody>
          <a:bodyPr wrap="square">
            <a:spAutoFit/>
          </a:bodyPr>
          <a:lstStyle/>
          <a:p>
            <a:pPr algn="just"/>
            <a:r>
              <a:rPr lang="en-US" sz="2000" dirty="0"/>
              <a:t>Small fresh impact craters with sharp rims occur in a large number of the Mercury images surveyed. Their morphology is very similar to their lunar counterparts.</a:t>
            </a:r>
          </a:p>
          <a:p>
            <a:pPr algn="just"/>
            <a:endParaRPr lang="en-US" sz="1500" dirty="0"/>
          </a:p>
          <a:p>
            <a:pPr algn="just"/>
            <a:r>
              <a:rPr lang="en-US" sz="2000" dirty="0"/>
              <a:t>The </a:t>
            </a:r>
            <a:r>
              <a:rPr lang="en-US" sz="2000" dirty="0" smtClean="0"/>
              <a:t>high-resolution </a:t>
            </a:r>
            <a:r>
              <a:rPr lang="en-US" sz="2000" dirty="0"/>
              <a:t>images sampled only one large young </a:t>
            </a:r>
            <a:r>
              <a:rPr lang="en-US" sz="2000" dirty="0" smtClean="0"/>
              <a:t>crater – </a:t>
            </a:r>
            <a:r>
              <a:rPr lang="en-US" sz="2000" dirty="0"/>
              <a:t>an unnamed 34-km </a:t>
            </a:r>
            <a:r>
              <a:rPr lang="en-US" sz="2000" dirty="0" smtClean="0"/>
              <a:t>crater. </a:t>
            </a:r>
            <a:r>
              <a:rPr lang="en-US" sz="2000" dirty="0"/>
              <a:t>Morphologies observed there are also very similar to those in Copernican craters on the Moon. Figure (a) on next slide shows an example of characteristic textures of impact melt on a low terrace near the floor of this crater; Figure </a:t>
            </a:r>
            <a:r>
              <a:rPr lang="en-US" sz="2000" dirty="0" smtClean="0"/>
              <a:t>(b) </a:t>
            </a:r>
            <a:r>
              <a:rPr lang="en-US" sz="2000" dirty="0"/>
              <a:t>shows a similar morphology on the Moon on the floor of crater </a:t>
            </a:r>
            <a:r>
              <a:rPr lang="en-US" sz="2000" dirty="0" err="1"/>
              <a:t>Kepler</a:t>
            </a:r>
            <a:r>
              <a:rPr lang="en-US" sz="2000" dirty="0"/>
              <a:t>. Both scenes contain knobs apparently formed by </a:t>
            </a:r>
            <a:r>
              <a:rPr lang="en-US" sz="2000" dirty="0" err="1"/>
              <a:t>unmelted</a:t>
            </a:r>
            <a:r>
              <a:rPr lang="en-US" sz="2000" dirty="0"/>
              <a:t> blocks, and thermal contraction cracks in impact melt partly bridged by accumulating regolith. </a:t>
            </a:r>
          </a:p>
          <a:p>
            <a:pPr algn="just"/>
            <a:endParaRPr lang="en-US" sz="1500" dirty="0"/>
          </a:p>
          <a:p>
            <a:pPr algn="just"/>
            <a:r>
              <a:rPr lang="en-US" sz="2000" dirty="0"/>
              <a:t>Also we found two small impact melt ponds to the eastern outer wall of the same crater on Mercury. Lower resolution images show abundant larger melt ponds in the same area. Such a large amount of impact melt is not observed outside craters of the same size on the Moon, likely because a lower impact velocity on the Moon leads to a lower melt volume in comparison to craters of the same size on Mercury</a:t>
            </a:r>
            <a:r>
              <a:rPr lang="en-US" sz="2000" dirty="0" smtClean="0"/>
              <a:t>.</a:t>
            </a:r>
            <a:endParaRPr lang="en-US" sz="2000" dirty="0"/>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652294"/>
            <a:ext cx="587940" cy="205706"/>
          </a:xfrm>
          <a:prstGeom prst="rect">
            <a:avLst/>
          </a:prstGeom>
        </p:spPr>
      </p:pic>
    </p:spTree>
    <p:extLst>
      <p:ext uri="{BB962C8B-B14F-4D97-AF65-F5344CB8AC3E}">
        <p14:creationId xmlns:p14="http://schemas.microsoft.com/office/powerpoint/2010/main" val="9955082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1000">
              <a:schemeClr val="accent1">
                <a:lumMod val="45000"/>
                <a:lumOff val="55000"/>
              </a:schemeClr>
            </a:gs>
            <a:gs pos="73000">
              <a:schemeClr val="tx2">
                <a:lumMod val="40000"/>
                <a:lumOff val="60000"/>
              </a:schemeClr>
            </a:gs>
            <a:gs pos="93000">
              <a:schemeClr val="tx2">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00" name="CustomShape 1"/>
          <p:cNvSpPr/>
          <p:nvPr/>
        </p:nvSpPr>
        <p:spPr>
          <a:xfrm>
            <a:off x="0" y="0"/>
            <a:ext cx="9143640" cy="6116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US" sz="3600" dirty="0" smtClean="0">
                <a:solidFill>
                  <a:srgbClr val="000066"/>
                </a:solidFill>
                <a:latin typeface="Arial"/>
              </a:rPr>
              <a:t>Impact </a:t>
            </a:r>
            <a:r>
              <a:rPr lang="en-US" sz="3600" dirty="0">
                <a:solidFill>
                  <a:srgbClr val="000066"/>
                </a:solidFill>
                <a:latin typeface="Arial"/>
              </a:rPr>
              <a:t>melt on Mercury and the Moon</a:t>
            </a:r>
            <a:endParaRPr sz="3600" dirty="0">
              <a:solidFill>
                <a:srgbClr val="000066"/>
              </a:solidFill>
              <a:latin typeface="Arial"/>
            </a:endParaRPr>
          </a:p>
        </p:txBody>
      </p:sp>
      <p:sp>
        <p:nvSpPr>
          <p:cNvPr id="3" name="Прямоугольник 2"/>
          <p:cNvSpPr/>
          <p:nvPr/>
        </p:nvSpPr>
        <p:spPr>
          <a:xfrm>
            <a:off x="175593" y="4498954"/>
            <a:ext cx="389850" cy="369332"/>
          </a:xfrm>
          <a:prstGeom prst="rect">
            <a:avLst/>
          </a:prstGeom>
        </p:spPr>
        <p:txBody>
          <a:bodyPr wrap="none">
            <a:spAutoFit/>
          </a:bodyPr>
          <a:lstStyle/>
          <a:p>
            <a:r>
              <a:rPr lang="en-US" dirty="0"/>
              <a:t>a)</a:t>
            </a:r>
            <a:endParaRPr lang="ru-RU" dirty="0"/>
          </a:p>
        </p:txBody>
      </p:sp>
      <p:sp>
        <p:nvSpPr>
          <p:cNvPr id="4" name="Прямоугольник 3"/>
          <p:cNvSpPr/>
          <p:nvPr/>
        </p:nvSpPr>
        <p:spPr>
          <a:xfrm>
            <a:off x="8459378" y="4498954"/>
            <a:ext cx="389850" cy="369332"/>
          </a:xfrm>
          <a:prstGeom prst="rect">
            <a:avLst/>
          </a:prstGeom>
        </p:spPr>
        <p:txBody>
          <a:bodyPr wrap="none">
            <a:spAutoFit/>
          </a:bodyPr>
          <a:lstStyle/>
          <a:p>
            <a:r>
              <a:rPr lang="en-US" dirty="0"/>
              <a:t>b)</a:t>
            </a:r>
            <a:endParaRPr lang="ru-RU" dirty="0"/>
          </a:p>
        </p:txBody>
      </p:sp>
      <p:sp>
        <p:nvSpPr>
          <p:cNvPr id="5" name="Прямоугольник 4"/>
          <p:cNvSpPr/>
          <p:nvPr/>
        </p:nvSpPr>
        <p:spPr>
          <a:xfrm>
            <a:off x="107504" y="5013176"/>
            <a:ext cx="8856984" cy="1938992"/>
          </a:xfrm>
          <a:prstGeom prst="rect">
            <a:avLst/>
          </a:prstGeom>
        </p:spPr>
        <p:txBody>
          <a:bodyPr wrap="square">
            <a:spAutoFit/>
          </a:bodyPr>
          <a:lstStyle/>
          <a:p>
            <a:pPr algn="just"/>
            <a:r>
              <a:rPr lang="en-US" sz="2000" dirty="0"/>
              <a:t>Morphologies of impact melt on Mercury and the </a:t>
            </a:r>
            <a:r>
              <a:rPr lang="en-US" sz="2000" dirty="0" smtClean="0"/>
              <a:t>Moon</a:t>
            </a:r>
            <a:r>
              <a:rPr lang="ru-RU" sz="2000" dirty="0" smtClean="0"/>
              <a:t>: </a:t>
            </a:r>
            <a:r>
              <a:rPr lang="en-US" sz="2000" dirty="0" smtClean="0"/>
              <a:t>a</a:t>
            </a:r>
            <a:r>
              <a:rPr lang="en-US" sz="2000" dirty="0"/>
              <a:t>) Impact melt near the floor of an unnamed impact crater at 64.6°N 104.6°W, </a:t>
            </a:r>
            <a:r>
              <a:rPr lang="en-US" sz="2000" i="1" dirty="0"/>
              <a:t>D</a:t>
            </a:r>
            <a:r>
              <a:rPr lang="en-US" sz="2000" dirty="0"/>
              <a:t> = 34 km. MDIS image </a:t>
            </a:r>
            <a:r>
              <a:rPr lang="en-US" sz="2000" dirty="0" smtClean="0"/>
              <a:t>CN1067123666</a:t>
            </a:r>
            <a:r>
              <a:rPr lang="ru-RU" sz="2000" dirty="0" smtClean="0"/>
              <a:t>; </a:t>
            </a:r>
            <a:r>
              <a:rPr lang="en-US" sz="2000" dirty="0" smtClean="0"/>
              <a:t>b</a:t>
            </a:r>
            <a:r>
              <a:rPr lang="en-US" sz="2000" dirty="0"/>
              <a:t>) Impact melt on the floor of the lunar crater </a:t>
            </a:r>
            <a:r>
              <a:rPr lang="en-US" sz="2000" dirty="0" err="1"/>
              <a:t>Kepler</a:t>
            </a:r>
            <a:r>
              <a:rPr lang="en-US" sz="2000" dirty="0"/>
              <a:t>. Portion of LROC image M1188607587R. L</a:t>
            </a:r>
            <a:r>
              <a:rPr lang="en-US" sz="2000" dirty="0" smtClean="0"/>
              <a:t>unar image </a:t>
            </a:r>
            <a:r>
              <a:rPr lang="en-US" sz="2000" dirty="0"/>
              <a:t>have artificially reduced image quality to mimic </a:t>
            </a:r>
            <a:r>
              <a:rPr lang="en-US" sz="2000" dirty="0" smtClean="0"/>
              <a:t>high-resolution </a:t>
            </a:r>
            <a:r>
              <a:rPr lang="en-US" sz="2000" dirty="0"/>
              <a:t>MDIS NAC image quality.</a:t>
            </a:r>
            <a:endParaRPr lang="ru-RU" sz="2000" dirty="0"/>
          </a:p>
          <a:p>
            <a:pPr algn="just"/>
            <a:endParaRPr lang="ru-RU" sz="2000" dirty="0"/>
          </a:p>
        </p:txBody>
      </p:sp>
      <p:pic>
        <p:nvPicPr>
          <p:cNvPr id="4098" name="Picture 2" descr="CN1067123666M_IF_4_arr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442" y="912017"/>
            <a:ext cx="3862542" cy="3862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descr="FigKepl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1820" y="908720"/>
            <a:ext cx="3887558" cy="3887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652294"/>
            <a:ext cx="587940" cy="205706"/>
          </a:xfrm>
          <a:prstGeom prst="rect">
            <a:avLst/>
          </a:prstGeom>
        </p:spPr>
      </p:pic>
    </p:spTree>
    <p:extLst>
      <p:ext uri="{BB962C8B-B14F-4D97-AF65-F5344CB8AC3E}">
        <p14:creationId xmlns:p14="http://schemas.microsoft.com/office/powerpoint/2010/main" val="180806672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1000">
              <a:schemeClr val="accent1">
                <a:lumMod val="45000"/>
                <a:lumOff val="55000"/>
              </a:schemeClr>
            </a:gs>
            <a:gs pos="73000">
              <a:schemeClr val="tx2">
                <a:lumMod val="40000"/>
                <a:lumOff val="60000"/>
              </a:schemeClr>
            </a:gs>
            <a:gs pos="93000">
              <a:schemeClr val="tx2">
                <a:lumMod val="60000"/>
                <a:lumOff val="40000"/>
              </a:schemeClr>
            </a:gs>
          </a:gsLst>
          <a:lin ang="5400000" scaled="1"/>
        </a:gradFill>
        <a:effectLst/>
      </p:bgPr>
    </p:bg>
    <p:spTree>
      <p:nvGrpSpPr>
        <p:cNvPr id="1" name=""/>
        <p:cNvGrpSpPr/>
        <p:nvPr/>
      </p:nvGrpSpPr>
      <p:grpSpPr>
        <a:xfrm>
          <a:off x="0" y="0"/>
          <a:ext cx="0" cy="0"/>
          <a:chOff x="0" y="0"/>
          <a:chExt cx="0" cy="0"/>
        </a:xfrm>
      </p:grpSpPr>
      <p:sp>
        <p:nvSpPr>
          <p:cNvPr id="3" name="Прямоугольник 2"/>
          <p:cNvSpPr/>
          <p:nvPr/>
        </p:nvSpPr>
        <p:spPr>
          <a:xfrm>
            <a:off x="175593" y="4473938"/>
            <a:ext cx="389850" cy="369332"/>
          </a:xfrm>
          <a:prstGeom prst="rect">
            <a:avLst/>
          </a:prstGeom>
        </p:spPr>
        <p:txBody>
          <a:bodyPr wrap="none">
            <a:spAutoFit/>
          </a:bodyPr>
          <a:lstStyle/>
          <a:p>
            <a:r>
              <a:rPr lang="en-US" dirty="0"/>
              <a:t>a)</a:t>
            </a:r>
            <a:endParaRPr lang="ru-RU" dirty="0"/>
          </a:p>
        </p:txBody>
      </p:sp>
      <p:sp>
        <p:nvSpPr>
          <p:cNvPr id="4" name="Прямоугольник 3"/>
          <p:cNvSpPr/>
          <p:nvPr/>
        </p:nvSpPr>
        <p:spPr>
          <a:xfrm>
            <a:off x="8459378" y="4473938"/>
            <a:ext cx="389850" cy="369332"/>
          </a:xfrm>
          <a:prstGeom prst="rect">
            <a:avLst/>
          </a:prstGeom>
        </p:spPr>
        <p:txBody>
          <a:bodyPr wrap="none">
            <a:spAutoFit/>
          </a:bodyPr>
          <a:lstStyle/>
          <a:p>
            <a:r>
              <a:rPr lang="en-US" dirty="0"/>
              <a:t>b)</a:t>
            </a:r>
            <a:endParaRPr lang="ru-RU" dirty="0"/>
          </a:p>
        </p:txBody>
      </p:sp>
      <p:sp>
        <p:nvSpPr>
          <p:cNvPr id="5" name="Прямоугольник 4"/>
          <p:cNvSpPr/>
          <p:nvPr/>
        </p:nvSpPr>
        <p:spPr>
          <a:xfrm>
            <a:off x="107504" y="4988160"/>
            <a:ext cx="8856984" cy="1631216"/>
          </a:xfrm>
          <a:prstGeom prst="rect">
            <a:avLst/>
          </a:prstGeom>
        </p:spPr>
        <p:txBody>
          <a:bodyPr wrap="square">
            <a:spAutoFit/>
          </a:bodyPr>
          <a:lstStyle/>
          <a:p>
            <a:r>
              <a:rPr lang="en-US" sz="2000" dirty="0"/>
              <a:t>Morphologies of impact melt on Mercury and the </a:t>
            </a:r>
            <a:r>
              <a:rPr lang="en-US" sz="2000" dirty="0" smtClean="0"/>
              <a:t>Moon</a:t>
            </a:r>
            <a:r>
              <a:rPr lang="ru-RU" sz="2000" dirty="0" smtClean="0"/>
              <a:t>:</a:t>
            </a:r>
            <a:r>
              <a:rPr lang="en-US" sz="2000" dirty="0" smtClean="0"/>
              <a:t> a) </a:t>
            </a:r>
            <a:r>
              <a:rPr lang="en-US" sz="2000" dirty="0"/>
              <a:t>Impact melt ponds to the east of crater at 64.6°N 104.6°W. MDIS image </a:t>
            </a:r>
            <a:r>
              <a:rPr lang="en-US" sz="2000" dirty="0" smtClean="0"/>
              <a:t>CN1067093876</a:t>
            </a:r>
            <a:r>
              <a:rPr lang="ru-RU" sz="2000" dirty="0" smtClean="0"/>
              <a:t>;</a:t>
            </a:r>
            <a:r>
              <a:rPr lang="en-US" sz="2000" dirty="0" smtClean="0"/>
              <a:t> b) </a:t>
            </a:r>
            <a:r>
              <a:rPr lang="en-US" sz="2000" dirty="0"/>
              <a:t>Impact melt pond on the eastern outer wall of the lunar crater </a:t>
            </a:r>
            <a:r>
              <a:rPr lang="en-US" sz="2000" dirty="0" err="1"/>
              <a:t>Tycho</a:t>
            </a:r>
            <a:r>
              <a:rPr lang="en-US" sz="2000" dirty="0"/>
              <a:t>. Portion of LROC image M1182515316R. Lunar image </a:t>
            </a:r>
            <a:r>
              <a:rPr lang="en-US" sz="2000" dirty="0" smtClean="0"/>
              <a:t>have </a:t>
            </a:r>
            <a:r>
              <a:rPr lang="en-US" sz="2000" dirty="0"/>
              <a:t>artificially reduced image quality to mimic </a:t>
            </a:r>
            <a:r>
              <a:rPr lang="en-US" sz="2000" dirty="0" smtClean="0"/>
              <a:t>high-resolution </a:t>
            </a:r>
            <a:r>
              <a:rPr lang="en-US" sz="2000" dirty="0"/>
              <a:t>MDIS NAC image quality.</a:t>
            </a:r>
            <a:endParaRPr lang="ru-RU" sz="2000" dirty="0"/>
          </a:p>
        </p:txBody>
      </p:sp>
      <p:pic>
        <p:nvPicPr>
          <p:cNvPr id="4100" name="Picture 4" descr="CN1067093876M_IF_4_arr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442" y="908721"/>
            <a:ext cx="3862542" cy="3862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5" descr="FigTych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6836" y="908720"/>
            <a:ext cx="3862541" cy="386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stomShape 1"/>
          <p:cNvSpPr/>
          <p:nvPr/>
        </p:nvSpPr>
        <p:spPr>
          <a:xfrm>
            <a:off x="0" y="0"/>
            <a:ext cx="9143640" cy="6116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US" sz="3600" dirty="0" smtClean="0">
                <a:solidFill>
                  <a:srgbClr val="000066"/>
                </a:solidFill>
                <a:latin typeface="Arial"/>
              </a:rPr>
              <a:t>Impact </a:t>
            </a:r>
            <a:r>
              <a:rPr lang="en-US" sz="3600" dirty="0">
                <a:solidFill>
                  <a:srgbClr val="000066"/>
                </a:solidFill>
                <a:latin typeface="Arial"/>
              </a:rPr>
              <a:t>melt on Mercury and the Moon</a:t>
            </a:r>
            <a:endParaRPr sz="3600" dirty="0">
              <a:solidFill>
                <a:srgbClr val="000066"/>
              </a:solidFill>
              <a:latin typeface="Arial"/>
            </a:endParaRPr>
          </a:p>
        </p:txBody>
      </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652294"/>
            <a:ext cx="587940" cy="205706"/>
          </a:xfrm>
          <a:prstGeom prst="rect">
            <a:avLst/>
          </a:prstGeom>
        </p:spPr>
      </p:pic>
    </p:spTree>
    <p:extLst>
      <p:ext uri="{BB962C8B-B14F-4D97-AF65-F5344CB8AC3E}">
        <p14:creationId xmlns:p14="http://schemas.microsoft.com/office/powerpoint/2010/main" val="405226748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16957</TotalTime>
  <Words>2043</Words>
  <Application>Microsoft Office PowerPoint</Application>
  <PresentationFormat>Экран (4:3)</PresentationFormat>
  <Paragraphs>158</Paragraphs>
  <Slides>21</Slides>
  <Notes>21</Notes>
  <HiddenSlides>0</HiddenSlides>
  <MMClips>0</MMClips>
  <ScaleCrop>false</ScaleCrop>
  <HeadingPairs>
    <vt:vector size="4" baseType="variant">
      <vt:variant>
        <vt:lpstr>Тема</vt:lpstr>
      </vt:variant>
      <vt:variant>
        <vt:i4>2</vt:i4>
      </vt:variant>
      <vt:variant>
        <vt:lpstr>Заголовки слайдов</vt:lpstr>
      </vt:variant>
      <vt:variant>
        <vt:i4>21</vt:i4>
      </vt:variant>
    </vt:vector>
  </HeadingPairs>
  <TitlesOfParts>
    <vt:vector size="23" baseType="lpstr">
      <vt:lpstr>Office Theme</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Анастасия</dc:creator>
  <cp:lastModifiedBy>Xiaomi</cp:lastModifiedBy>
  <cp:revision>921</cp:revision>
  <dcterms:modified xsi:type="dcterms:W3CDTF">2020-05-06T11:27:43Z</dcterms:modified>
</cp:coreProperties>
</file>