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0" r:id="rId4"/>
    <p:sldId id="258" r:id="rId5"/>
    <p:sldId id="263" r:id="rId6"/>
    <p:sldId id="273" r:id="rId7"/>
    <p:sldId id="269" r:id="rId8"/>
    <p:sldId id="274" r:id="rId9"/>
    <p:sldId id="272" r:id="rId10"/>
    <p:sldId id="260" r:id="rId11"/>
    <p:sldId id="267" r:id="rId12"/>
    <p:sldId id="268" r:id="rId13"/>
    <p:sldId id="281" r:id="rId14"/>
    <p:sldId id="277" r:id="rId15"/>
    <p:sldId id="261" r:id="rId16"/>
    <p:sldId id="259" r:id="rId17"/>
    <p:sldId id="266" r:id="rId18"/>
    <p:sldId id="28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имофей Зиняков" initials="ТЗ" lastIdx="2" clrIdx="0">
    <p:extLst>
      <p:ext uri="{19B8F6BF-5375-455C-9EA6-DF929625EA0E}">
        <p15:presenceInfo xmlns:p15="http://schemas.microsoft.com/office/powerpoint/2012/main" userId="dfbbde5832e88d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053"/>
    <a:srgbClr val="FFFFFF"/>
    <a:srgbClr val="0C0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77262" autoAdjust="0"/>
  </p:normalViewPr>
  <p:slideViewPr>
    <p:cSldViewPr snapToGrid="0">
      <p:cViewPr varScale="1">
        <p:scale>
          <a:sx n="88" d="100"/>
          <a:sy n="88" d="100"/>
        </p:scale>
        <p:origin x="12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Тимофей Зиняков" userId="dfbbde5832e88d68" providerId="Windows Live" clId="Web-{BB69026C-E5E4-489C-9973-3684D1763566}"/>
    <pc:docChg chg="sldOrd">
      <pc:chgData name="Тимофей Зиняков" userId="dfbbde5832e88d68" providerId="Windows Live" clId="Web-{BB69026C-E5E4-489C-9973-3684D1763566}" dt="2019-11-05T11:30:30.661" v="1"/>
      <pc:docMkLst>
        <pc:docMk/>
      </pc:docMkLst>
      <pc:sldChg chg="ord">
        <pc:chgData name="Тимофей Зиняков" userId="dfbbde5832e88d68" providerId="Windows Live" clId="Web-{BB69026C-E5E4-489C-9973-3684D1763566}" dt="2019-11-05T11:30:30.661" v="1"/>
        <pc:sldMkLst>
          <pc:docMk/>
          <pc:sldMk cId="3544134801" sldId="275"/>
        </pc:sldMkLst>
      </pc:sldChg>
      <pc:sldChg chg="ord">
        <pc:chgData name="Тимофей Зиняков" userId="dfbbde5832e88d68" providerId="Windows Live" clId="Web-{BB69026C-E5E4-489C-9973-3684D1763566}" dt="2019-11-05T11:30:30.661" v="0"/>
        <pc:sldMkLst>
          <pc:docMk/>
          <pc:sldMk cId="1905354873" sldId="276"/>
        </pc:sldMkLst>
      </pc:sldChg>
    </pc:docChg>
  </pc:docChgLst>
  <pc:docChgLst>
    <pc:chgData name="Тимофей Зиняков" userId="dfbbde5832e88d68" providerId="Windows Live" clId="Web-{9B26A2BD-AFD2-4291-97B7-D35A55DE7079}"/>
    <pc:docChg chg="modSld sldOrd">
      <pc:chgData name="Тимофей Зиняков" userId="dfbbde5832e88d68" providerId="Windows Live" clId="Web-{9B26A2BD-AFD2-4291-97B7-D35A55DE7079}" dt="2019-11-05T11:35:22.227" v="24"/>
      <pc:docMkLst>
        <pc:docMk/>
      </pc:docMkLst>
      <pc:sldChg chg="ord">
        <pc:chgData name="Тимофей Зиняков" userId="dfbbde5832e88d68" providerId="Windows Live" clId="Web-{9B26A2BD-AFD2-4291-97B7-D35A55DE7079}" dt="2019-11-05T11:35:22.227" v="24"/>
        <pc:sldMkLst>
          <pc:docMk/>
          <pc:sldMk cId="954331271" sldId="266"/>
        </pc:sldMkLst>
      </pc:sldChg>
      <pc:sldChg chg="modSp">
        <pc:chgData name="Тимофей Зиняков" userId="dfbbde5832e88d68" providerId="Windows Live" clId="Web-{9B26A2BD-AFD2-4291-97B7-D35A55DE7079}" dt="2019-11-05T11:34:38.569" v="22" actId="1076"/>
        <pc:sldMkLst>
          <pc:docMk/>
          <pc:sldMk cId="1905354873" sldId="276"/>
        </pc:sldMkLst>
        <pc:spChg chg="mod">
          <ac:chgData name="Тимофей Зиняков" userId="dfbbde5832e88d68" providerId="Windows Live" clId="Web-{9B26A2BD-AFD2-4291-97B7-D35A55DE7079}" dt="2019-11-05T11:31:49.318" v="3" actId="14100"/>
          <ac:spMkLst>
            <pc:docMk/>
            <pc:sldMk cId="1905354873" sldId="276"/>
            <ac:spMk id="4" creationId="{00000000-0000-0000-0000-000000000000}"/>
          </ac:spMkLst>
        </pc:spChg>
        <pc:spChg chg="mod">
          <ac:chgData name="Тимофей Зиняков" userId="dfbbde5832e88d68" providerId="Windows Live" clId="Web-{9B26A2BD-AFD2-4291-97B7-D35A55DE7079}" dt="2019-11-05T11:31:44.206" v="2" actId="14100"/>
          <ac:spMkLst>
            <pc:docMk/>
            <pc:sldMk cId="1905354873" sldId="276"/>
            <ac:spMk id="30" creationId="{00000000-0000-0000-0000-000000000000}"/>
          </ac:spMkLst>
        </pc:spChg>
        <pc:spChg chg="mod">
          <ac:chgData name="Тимофей Зиняков" userId="dfbbde5832e88d68" providerId="Windows Live" clId="Web-{9B26A2BD-AFD2-4291-97B7-D35A55DE7079}" dt="2019-11-05T11:34:13.521" v="19"/>
          <ac:spMkLst>
            <pc:docMk/>
            <pc:sldMk cId="1905354873" sldId="276"/>
            <ac:spMk id="33" creationId="{00000000-0000-0000-0000-000000000000}"/>
          </ac:spMkLst>
        </pc:spChg>
        <pc:spChg chg="mod">
          <ac:chgData name="Тимофей Зиняков" userId="dfbbde5832e88d68" providerId="Windows Live" clId="Web-{9B26A2BD-AFD2-4291-97B7-D35A55DE7079}" dt="2019-11-05T11:34:28.490" v="20" actId="1076"/>
          <ac:spMkLst>
            <pc:docMk/>
            <pc:sldMk cId="1905354873" sldId="276"/>
            <ac:spMk id="35" creationId="{00000000-0000-0000-0000-000000000000}"/>
          </ac:spMkLst>
        </pc:spChg>
        <pc:spChg chg="mod">
          <ac:chgData name="Тимофей Зиняков" userId="dfbbde5832e88d68" providerId="Windows Live" clId="Web-{9B26A2BD-AFD2-4291-97B7-D35A55DE7079}" dt="2019-11-05T11:34:34.975" v="21" actId="1076"/>
          <ac:spMkLst>
            <pc:docMk/>
            <pc:sldMk cId="1905354873" sldId="276"/>
            <ac:spMk id="36" creationId="{00000000-0000-0000-0000-000000000000}"/>
          </ac:spMkLst>
        </pc:spChg>
        <pc:spChg chg="mod">
          <ac:chgData name="Тимофей Зиняков" userId="dfbbde5832e88d68" providerId="Windows Live" clId="Web-{9B26A2BD-AFD2-4291-97B7-D35A55DE7079}" dt="2019-11-05T11:34:38.569" v="22" actId="1076"/>
          <ac:spMkLst>
            <pc:docMk/>
            <pc:sldMk cId="1905354873" sldId="276"/>
            <ac:spMk id="37" creationId="{00000000-0000-0000-0000-000000000000}"/>
          </ac:spMkLst>
        </pc:spChg>
        <pc:picChg chg="mod">
          <ac:chgData name="Тимофей Зиняков" userId="dfbbde5832e88d68" providerId="Windows Live" clId="Web-{9B26A2BD-AFD2-4291-97B7-D35A55DE7079}" dt="2019-11-05T11:31:59.832" v="5" actId="1076"/>
          <ac:picMkLst>
            <pc:docMk/>
            <pc:sldMk cId="1905354873" sldId="276"/>
            <ac:picMk id="31" creationId="{00000000-0000-0000-0000-000000000000}"/>
          </ac:picMkLst>
        </pc:picChg>
        <pc:cxnChg chg="mod">
          <ac:chgData name="Тимофей Зиняков" userId="dfbbde5832e88d68" providerId="Windows Live" clId="Web-{9B26A2BD-AFD2-4291-97B7-D35A55DE7079}" dt="2019-11-05T11:32:19.191" v="8" actId="1076"/>
          <ac:cxnSpMkLst>
            <pc:docMk/>
            <pc:sldMk cId="1905354873" sldId="276"/>
            <ac:cxnSpMk id="32" creationId="{00000000-0000-0000-0000-000000000000}"/>
          </ac:cxnSpMkLst>
        </pc:cxnChg>
        <pc:cxnChg chg="mod">
          <ac:chgData name="Тимофей Зиняков" userId="dfbbde5832e88d68" providerId="Windows Live" clId="Web-{9B26A2BD-AFD2-4291-97B7-D35A55DE7079}" dt="2019-11-05T11:33:45.630" v="16" actId="14100"/>
          <ac:cxnSpMkLst>
            <pc:docMk/>
            <pc:sldMk cId="1905354873" sldId="276"/>
            <ac:cxnSpMk id="34" creationId="{00000000-0000-0000-0000-000000000000}"/>
          </ac:cxnSpMkLst>
        </pc:cxnChg>
      </pc:sldChg>
    </pc:docChg>
  </pc:docChgLst>
  <pc:docChgLst>
    <pc:chgData name="Тимофей Зиняков" userId="dfbbde5832e88d68" providerId="LiveId" clId="{46859735-FE9A-4527-B92A-EC6B5CB40B79}"/>
    <pc:docChg chg="undo custSel addSld delSld modSld">
      <pc:chgData name="Тимофей Зиняков" userId="dfbbde5832e88d68" providerId="LiveId" clId="{46859735-FE9A-4527-B92A-EC6B5CB40B79}" dt="2020-05-05T22:38:02.982" v="280" actId="20577"/>
      <pc:docMkLst>
        <pc:docMk/>
      </pc:docMkLst>
      <pc:sldChg chg="modSp mod">
        <pc:chgData name="Тимофей Зиняков" userId="dfbbde5832e88d68" providerId="LiveId" clId="{46859735-FE9A-4527-B92A-EC6B5CB40B79}" dt="2020-05-04T11:46:30.619" v="176" actId="20577"/>
        <pc:sldMkLst>
          <pc:docMk/>
          <pc:sldMk cId="2960545512" sldId="256"/>
        </pc:sldMkLst>
        <pc:spChg chg="mod">
          <ac:chgData name="Тимофей Зиняков" userId="dfbbde5832e88d68" providerId="LiveId" clId="{46859735-FE9A-4527-B92A-EC6B5CB40B79}" dt="2020-05-04T11:46:30.619" v="176" actId="20577"/>
          <ac:spMkLst>
            <pc:docMk/>
            <pc:sldMk cId="2960545512" sldId="256"/>
            <ac:spMk id="2" creationId="{00000000-0000-0000-0000-000000000000}"/>
          </ac:spMkLst>
        </pc:spChg>
      </pc:sldChg>
      <pc:sldChg chg="modNotesTx">
        <pc:chgData name="Тимофей Зиняков" userId="dfbbde5832e88d68" providerId="LiveId" clId="{46859735-FE9A-4527-B92A-EC6B5CB40B79}" dt="2020-05-05T22:35:44.596" v="278" actId="20577"/>
        <pc:sldMkLst>
          <pc:docMk/>
          <pc:sldMk cId="1220064786" sldId="257"/>
        </pc:sldMkLst>
      </pc:sldChg>
      <pc:sldChg chg="modNotesTx">
        <pc:chgData name="Тимофей Зиняков" userId="dfbbde5832e88d68" providerId="LiveId" clId="{46859735-FE9A-4527-B92A-EC6B5CB40B79}" dt="2020-05-05T22:35:37.974" v="276" actId="20577"/>
        <pc:sldMkLst>
          <pc:docMk/>
          <pc:sldMk cId="3717126783" sldId="258"/>
        </pc:sldMkLst>
      </pc:sldChg>
      <pc:sldChg chg="modSp mod modNotesTx">
        <pc:chgData name="Тимофей Зиняков" userId="dfbbde5832e88d68" providerId="LiveId" clId="{46859735-FE9A-4527-B92A-EC6B5CB40B79}" dt="2020-05-05T22:35:12.546" v="270" actId="20577"/>
        <pc:sldMkLst>
          <pc:docMk/>
          <pc:sldMk cId="515349634" sldId="260"/>
        </pc:sldMkLst>
        <pc:spChg chg="mod">
          <ac:chgData name="Тимофей Зиняков" userId="dfbbde5832e88d68" providerId="LiveId" clId="{46859735-FE9A-4527-B92A-EC6B5CB40B79}" dt="2020-05-04T11:35:54.335" v="146" actId="20577"/>
          <ac:spMkLst>
            <pc:docMk/>
            <pc:sldMk cId="515349634" sldId="260"/>
            <ac:spMk id="13" creationId="{00000000-0000-0000-0000-000000000000}"/>
          </ac:spMkLst>
        </pc:spChg>
      </pc:sldChg>
      <pc:sldChg chg="modNotesTx">
        <pc:chgData name="Тимофей Зиняков" userId="dfbbde5832e88d68" providerId="LiveId" clId="{46859735-FE9A-4527-B92A-EC6B5CB40B79}" dt="2020-05-05T22:35:31.602" v="275" actId="20577"/>
        <pc:sldMkLst>
          <pc:docMk/>
          <pc:sldMk cId="3471126855" sldId="263"/>
        </pc:sldMkLst>
      </pc:sldChg>
      <pc:sldChg chg="del">
        <pc:chgData name="Тимофей Зиняков" userId="dfbbde5832e88d68" providerId="LiveId" clId="{46859735-FE9A-4527-B92A-EC6B5CB40B79}" dt="2020-05-04T11:47:34.884" v="177" actId="2696"/>
        <pc:sldMkLst>
          <pc:docMk/>
          <pc:sldMk cId="954331271" sldId="266"/>
        </pc:sldMkLst>
      </pc:sldChg>
      <pc:sldChg chg="addSp delSp add mod">
        <pc:chgData name="Тимофей Зиняков" userId="dfbbde5832e88d68" providerId="LiveId" clId="{46859735-FE9A-4527-B92A-EC6B5CB40B79}" dt="2020-05-04T11:48:46.224" v="188"/>
        <pc:sldMkLst>
          <pc:docMk/>
          <pc:sldMk cId="1597876250" sldId="266"/>
        </pc:sldMkLst>
        <pc:spChg chg="del">
          <ac:chgData name="Тимофей Зиняков" userId="dfbbde5832e88d68" providerId="LiveId" clId="{46859735-FE9A-4527-B92A-EC6B5CB40B79}" dt="2020-05-04T11:48:16.758" v="185" actId="478"/>
          <ac:spMkLst>
            <pc:docMk/>
            <pc:sldMk cId="1597876250" sldId="266"/>
            <ac:spMk id="41" creationId="{00000000-0000-0000-0000-000000000000}"/>
          </ac:spMkLst>
        </pc:spChg>
        <pc:spChg chg="add">
          <ac:chgData name="Тимофей Зиняков" userId="dfbbde5832e88d68" providerId="LiveId" clId="{46859735-FE9A-4527-B92A-EC6B5CB40B79}" dt="2020-05-04T11:48:46.224" v="188"/>
          <ac:spMkLst>
            <pc:docMk/>
            <pc:sldMk cId="1597876250" sldId="266"/>
            <ac:spMk id="42" creationId="{D97E9EA7-CD63-4839-88A3-D390F211B765}"/>
          </ac:spMkLst>
        </pc:spChg>
      </pc:sldChg>
      <pc:sldChg chg="add del setBg">
        <pc:chgData name="Тимофей Зиняков" userId="dfbbde5832e88d68" providerId="LiveId" clId="{46859735-FE9A-4527-B92A-EC6B5CB40B79}" dt="2020-05-04T11:47:42.175" v="179"/>
        <pc:sldMkLst>
          <pc:docMk/>
          <pc:sldMk cId="3625736854" sldId="266"/>
        </pc:sldMkLst>
      </pc:sldChg>
      <pc:sldChg chg="addSp delSp mod modNotesTx">
        <pc:chgData name="Тимофей Зиняков" userId="dfbbde5832e88d68" providerId="LiveId" clId="{46859735-FE9A-4527-B92A-EC6B5CB40B79}" dt="2020-05-05T22:35:08.788" v="269" actId="20577"/>
        <pc:sldMkLst>
          <pc:docMk/>
          <pc:sldMk cId="24092092" sldId="267"/>
        </pc:sldMkLst>
        <pc:spChg chg="del">
          <ac:chgData name="Тимофей Зиняков" userId="dfbbde5832e88d68" providerId="LiveId" clId="{46859735-FE9A-4527-B92A-EC6B5CB40B79}" dt="2020-05-04T11:48:31.333" v="186" actId="478"/>
          <ac:spMkLst>
            <pc:docMk/>
            <pc:sldMk cId="24092092" sldId="267"/>
            <ac:spMk id="13" creationId="{00000000-0000-0000-0000-000000000000}"/>
          </ac:spMkLst>
        </pc:spChg>
        <pc:spChg chg="add">
          <ac:chgData name="Тимофей Зиняков" userId="dfbbde5832e88d68" providerId="LiveId" clId="{46859735-FE9A-4527-B92A-EC6B5CB40B79}" dt="2020-05-04T11:48:32.092" v="187"/>
          <ac:spMkLst>
            <pc:docMk/>
            <pc:sldMk cId="24092092" sldId="267"/>
            <ac:spMk id="14" creationId="{3E9FB03D-4E2B-4BC7-9564-F6F12464BD1A}"/>
          </ac:spMkLst>
        </pc:spChg>
      </pc:sldChg>
      <pc:sldChg chg="modSp mod">
        <pc:chgData name="Тимофей Зиняков" userId="dfbbde5832e88d68" providerId="LiveId" clId="{46859735-FE9A-4527-B92A-EC6B5CB40B79}" dt="2020-05-04T11:21:14.578" v="55" actId="6549"/>
        <pc:sldMkLst>
          <pc:docMk/>
          <pc:sldMk cId="3397032629" sldId="268"/>
        </pc:sldMkLst>
        <pc:spChg chg="mod">
          <ac:chgData name="Тимофей Зиняков" userId="dfbbde5832e88d68" providerId="LiveId" clId="{46859735-FE9A-4527-B92A-EC6B5CB40B79}" dt="2020-05-04T11:21:14.578" v="55" actId="6549"/>
          <ac:spMkLst>
            <pc:docMk/>
            <pc:sldMk cId="3397032629" sldId="268"/>
            <ac:spMk id="8" creationId="{00000000-0000-0000-0000-000000000000}"/>
          </ac:spMkLst>
        </pc:spChg>
      </pc:sldChg>
      <pc:sldChg chg="modNotesTx">
        <pc:chgData name="Тимофей Зиняков" userId="dfbbde5832e88d68" providerId="LiveId" clId="{46859735-FE9A-4527-B92A-EC6B5CB40B79}" dt="2020-05-05T22:35:24.024" v="273" actId="20577"/>
        <pc:sldMkLst>
          <pc:docMk/>
          <pc:sldMk cId="198863800" sldId="269"/>
        </pc:sldMkLst>
      </pc:sldChg>
      <pc:sldChg chg="modNotesTx">
        <pc:chgData name="Тимофей Зиняков" userId="dfbbde5832e88d68" providerId="LiveId" clId="{46859735-FE9A-4527-B92A-EC6B5CB40B79}" dt="2020-05-05T22:35:40.943" v="277" actId="20577"/>
        <pc:sldMkLst>
          <pc:docMk/>
          <pc:sldMk cId="2100159348" sldId="270"/>
        </pc:sldMkLst>
      </pc:sldChg>
      <pc:sldChg chg="modNotesTx">
        <pc:chgData name="Тимофей Зиняков" userId="dfbbde5832e88d68" providerId="LiveId" clId="{46859735-FE9A-4527-B92A-EC6B5CB40B79}" dt="2020-05-05T22:35:16.030" v="271" actId="20577"/>
        <pc:sldMkLst>
          <pc:docMk/>
          <pc:sldMk cId="170101283" sldId="272"/>
        </pc:sldMkLst>
      </pc:sldChg>
      <pc:sldChg chg="modNotesTx">
        <pc:chgData name="Тимофей Зиняков" userId="dfbbde5832e88d68" providerId="LiveId" clId="{46859735-FE9A-4527-B92A-EC6B5CB40B79}" dt="2020-05-05T22:35:27.735" v="274" actId="20577"/>
        <pc:sldMkLst>
          <pc:docMk/>
          <pc:sldMk cId="3053142251" sldId="273"/>
        </pc:sldMkLst>
      </pc:sldChg>
      <pc:sldChg chg="modNotesTx">
        <pc:chgData name="Тимофей Зиняков" userId="dfbbde5832e88d68" providerId="LiveId" clId="{46859735-FE9A-4527-B92A-EC6B5CB40B79}" dt="2020-05-05T22:35:19.680" v="272" actId="20577"/>
        <pc:sldMkLst>
          <pc:docMk/>
          <pc:sldMk cId="1065137307" sldId="274"/>
        </pc:sldMkLst>
      </pc:sldChg>
      <pc:sldChg chg="del">
        <pc:chgData name="Тимофей Зиняков" userId="dfbbde5832e88d68" providerId="LiveId" clId="{46859735-FE9A-4527-B92A-EC6B5CB40B79}" dt="2020-05-04T11:35:41.584" v="142" actId="47"/>
        <pc:sldMkLst>
          <pc:docMk/>
          <pc:sldMk cId="3544134801" sldId="275"/>
        </pc:sldMkLst>
      </pc:sldChg>
      <pc:sldChg chg="del">
        <pc:chgData name="Тимофей Зиняков" userId="dfbbde5832e88d68" providerId="LiveId" clId="{46859735-FE9A-4527-B92A-EC6B5CB40B79}" dt="2020-05-04T11:35:38.247" v="141" actId="47"/>
        <pc:sldMkLst>
          <pc:docMk/>
          <pc:sldMk cId="1905354873" sldId="276"/>
        </pc:sldMkLst>
      </pc:sldChg>
      <pc:sldChg chg="addSp delSp modSp mod modNotesTx">
        <pc:chgData name="Тимофей Зиняков" userId="dfbbde5832e88d68" providerId="LiveId" clId="{46859735-FE9A-4527-B92A-EC6B5CB40B79}" dt="2020-05-05T22:38:02.982" v="280" actId="20577"/>
        <pc:sldMkLst>
          <pc:docMk/>
          <pc:sldMk cId="1912358092" sldId="277"/>
        </pc:sldMkLst>
        <pc:spChg chg="mod">
          <ac:chgData name="Тимофей Зиняков" userId="dfbbde5832e88d68" providerId="LiveId" clId="{46859735-FE9A-4527-B92A-EC6B5CB40B79}" dt="2020-05-05T22:38:02.982" v="280" actId="20577"/>
          <ac:spMkLst>
            <pc:docMk/>
            <pc:sldMk cId="1912358092" sldId="277"/>
            <ac:spMk id="10" creationId="{00000000-0000-0000-0000-000000000000}"/>
          </ac:spMkLst>
        </pc:spChg>
        <pc:picChg chg="add del mod">
          <ac:chgData name="Тимофей Зиняков" userId="dfbbde5832e88d68" providerId="LiveId" clId="{46859735-FE9A-4527-B92A-EC6B5CB40B79}" dt="2020-05-04T11:24:41.259" v="94" actId="478"/>
          <ac:picMkLst>
            <pc:docMk/>
            <pc:sldMk cId="1912358092" sldId="277"/>
            <ac:picMk id="2" creationId="{6D901768-2671-45C9-9FB8-07124A02C06D}"/>
          </ac:picMkLst>
        </pc:picChg>
        <pc:picChg chg="add del">
          <ac:chgData name="Тимофей Зиняков" userId="dfbbde5832e88d68" providerId="LiveId" clId="{46859735-FE9A-4527-B92A-EC6B5CB40B79}" dt="2020-05-04T11:21:26.067" v="56" actId="478"/>
          <ac:picMkLst>
            <pc:docMk/>
            <pc:sldMk cId="1912358092" sldId="277"/>
            <ac:picMk id="3" creationId="{A8FBF2B2-7E14-4EDA-B53E-48F6DFC06356}"/>
          </ac:picMkLst>
        </pc:picChg>
      </pc:sldChg>
      <pc:sldChg chg="addSp delSp modSp add del mod setBg">
        <pc:chgData name="Тимофей Зиняков" userId="dfbbde5832e88d68" providerId="LiveId" clId="{46859735-FE9A-4527-B92A-EC6B5CB40B79}" dt="2020-05-04T11:24:05.951" v="93" actId="790"/>
        <pc:sldMkLst>
          <pc:docMk/>
          <pc:sldMk cId="3968660027" sldId="281"/>
        </pc:sldMkLst>
        <pc:spChg chg="add del">
          <ac:chgData name="Тимофей Зиняков" userId="dfbbde5832e88d68" providerId="LiveId" clId="{46859735-FE9A-4527-B92A-EC6B5CB40B79}" dt="2020-05-04T11:20:54.704" v="44"/>
          <ac:spMkLst>
            <pc:docMk/>
            <pc:sldMk cId="3968660027" sldId="281"/>
            <ac:spMk id="4" creationId="{3E548623-CD18-49D1-A399-A3CBC4115F56}"/>
          </ac:spMkLst>
        </pc:spChg>
        <pc:spChg chg="add del">
          <ac:chgData name="Тимофей Зиняков" userId="dfbbde5832e88d68" providerId="LiveId" clId="{46859735-FE9A-4527-B92A-EC6B5CB40B79}" dt="2020-05-04T11:20:54.704" v="44"/>
          <ac:spMkLst>
            <pc:docMk/>
            <pc:sldMk cId="3968660027" sldId="281"/>
            <ac:spMk id="5" creationId="{710A8E16-C283-4532-81E7-D3EE711ADDAC}"/>
          </ac:spMkLst>
        </pc:spChg>
        <pc:spChg chg="add del">
          <ac:chgData name="Тимофей Зиняков" userId="dfbbde5832e88d68" providerId="LiveId" clId="{46859735-FE9A-4527-B92A-EC6B5CB40B79}" dt="2020-05-04T11:21:37.327" v="62" actId="478"/>
          <ac:spMkLst>
            <pc:docMk/>
            <pc:sldMk cId="3968660027" sldId="281"/>
            <ac:spMk id="6" creationId="{84399690-2BFC-4471-BE13-3F730C6A4C76}"/>
          </ac:spMkLst>
        </pc:spChg>
        <pc:spChg chg="add del">
          <ac:chgData name="Тимофей Зиняков" userId="dfbbde5832e88d68" providerId="LiveId" clId="{46859735-FE9A-4527-B92A-EC6B5CB40B79}" dt="2020-05-04T11:21:31.209" v="60"/>
          <ac:spMkLst>
            <pc:docMk/>
            <pc:sldMk cId="3968660027" sldId="281"/>
            <ac:spMk id="7" creationId="{669C88CE-4339-46DA-ACB0-728FC1261539}"/>
          </ac:spMkLst>
        </pc:spChg>
        <pc:spChg chg="mod">
          <ac:chgData name="Тимофей Зиняков" userId="dfbbde5832e88d68" providerId="LiveId" clId="{46859735-FE9A-4527-B92A-EC6B5CB40B79}" dt="2020-05-04T11:21:08.256" v="50" actId="6549"/>
          <ac:spMkLst>
            <pc:docMk/>
            <pc:sldMk cId="3968660027" sldId="281"/>
            <ac:spMk id="8" creationId="{00000000-0000-0000-0000-000000000000}"/>
          </ac:spMkLst>
        </pc:spChg>
        <pc:spChg chg="mod">
          <ac:chgData name="Тимофей Зиняков" userId="dfbbde5832e88d68" providerId="LiveId" clId="{46859735-FE9A-4527-B92A-EC6B5CB40B79}" dt="2020-05-04T11:22:23.629" v="74" actId="20577"/>
          <ac:spMkLst>
            <pc:docMk/>
            <pc:sldMk cId="3968660027" sldId="281"/>
            <ac:spMk id="9" creationId="{00000000-0000-0000-0000-000000000000}"/>
          </ac:spMkLst>
        </pc:spChg>
        <pc:spChg chg="mod">
          <ac:chgData name="Тимофей Зиняков" userId="dfbbde5832e88d68" providerId="LiveId" clId="{46859735-FE9A-4527-B92A-EC6B5CB40B79}" dt="2020-05-04T11:24:05.951" v="93" actId="790"/>
          <ac:spMkLst>
            <pc:docMk/>
            <pc:sldMk cId="3968660027" sldId="281"/>
            <ac:spMk id="10" creationId="{00000000-0000-0000-0000-000000000000}"/>
          </ac:spMkLst>
        </pc:spChg>
        <pc:spChg chg="add del mod">
          <ac:chgData name="Тимофей Зиняков" userId="dfbbde5832e88d68" providerId="LiveId" clId="{46859735-FE9A-4527-B92A-EC6B5CB40B79}" dt="2020-05-04T11:21:49.286" v="66" actId="478"/>
          <ac:spMkLst>
            <pc:docMk/>
            <pc:sldMk cId="3968660027" sldId="281"/>
            <ac:spMk id="11" creationId="{FF789089-571C-41EE-BA2C-70457B3709D1}"/>
          </ac:spMkLst>
        </pc:spChg>
        <pc:graphicFrameChg chg="add del mod">
          <ac:chgData name="Тимофей Зиняков" userId="dfbbde5832e88d68" providerId="LiveId" clId="{46859735-FE9A-4527-B92A-EC6B5CB40B79}" dt="2020-05-04T11:20:54.704" v="44"/>
          <ac:graphicFrameMkLst>
            <pc:docMk/>
            <pc:sldMk cId="3968660027" sldId="281"/>
            <ac:graphicFrameMk id="3" creationId="{E1F39292-775E-44A5-9E40-45B539FBA3F4}"/>
          </ac:graphicFrameMkLst>
        </pc:graphicFrameChg>
      </pc:sldChg>
      <pc:sldChg chg="delSp modSp add del mod">
        <pc:chgData name="Тимофей Зиняков" userId="dfbbde5832e88d68" providerId="LiveId" clId="{46859735-FE9A-4527-B92A-EC6B5CB40B79}" dt="2020-05-04T11:49:34.391" v="202" actId="47"/>
        <pc:sldMkLst>
          <pc:docMk/>
          <pc:sldMk cId="557942192" sldId="282"/>
        </pc:sldMkLst>
        <pc:spChg chg="mod">
          <ac:chgData name="Тимофей Зиняков" userId="dfbbde5832e88d68" providerId="LiveId" clId="{46859735-FE9A-4527-B92A-EC6B5CB40B79}" dt="2020-05-04T11:49:21.602" v="201" actId="20577"/>
          <ac:spMkLst>
            <pc:docMk/>
            <pc:sldMk cId="557942192" sldId="282"/>
            <ac:spMk id="9" creationId="{00000000-0000-0000-0000-000000000000}"/>
          </ac:spMkLst>
        </pc:spChg>
        <pc:spChg chg="del">
          <ac:chgData name="Тимофей Зиняков" userId="dfbbde5832e88d68" providerId="LiveId" clId="{46859735-FE9A-4527-B92A-EC6B5CB40B79}" dt="2020-05-04T11:48:12.776" v="184" actId="478"/>
          <ac:spMkLst>
            <pc:docMk/>
            <pc:sldMk cId="557942192" sldId="282"/>
            <ac:spMk id="41" creationId="{00000000-0000-0000-0000-000000000000}"/>
          </ac:spMkLst>
        </pc:spChg>
      </pc:sldChg>
      <pc:sldChg chg="delSp modSp add del mod setBg">
        <pc:chgData name="Тимофей Зиняков" userId="dfbbde5832e88d68" providerId="LiveId" clId="{46859735-FE9A-4527-B92A-EC6B5CB40B79}" dt="2020-05-04T11:50:30.651" v="238" actId="478"/>
        <pc:sldMkLst>
          <pc:docMk/>
          <pc:sldMk cId="733576889" sldId="282"/>
        </pc:sldMkLst>
        <pc:spChg chg="mod">
          <ac:chgData name="Тимофей Зиняков" userId="dfbbde5832e88d68" providerId="LiveId" clId="{46859735-FE9A-4527-B92A-EC6B5CB40B79}" dt="2020-05-04T11:50:20.904" v="237" actId="20577"/>
          <ac:spMkLst>
            <pc:docMk/>
            <pc:sldMk cId="733576889" sldId="282"/>
            <ac:spMk id="9" creationId="{00000000-0000-0000-0000-000000000000}"/>
          </ac:spMkLst>
        </pc:spChg>
        <pc:spChg chg="del mod">
          <ac:chgData name="Тимофей Зиняков" userId="dfbbde5832e88d68" providerId="LiveId" clId="{46859735-FE9A-4527-B92A-EC6B5CB40B79}" dt="2020-05-04T11:50:30.651" v="238" actId="478"/>
          <ac:spMkLst>
            <pc:docMk/>
            <pc:sldMk cId="733576889" sldId="282"/>
            <ac:spMk id="41" creationId="{00000000-0000-0000-0000-000000000000}"/>
          </ac:spMkLst>
        </pc:spChg>
      </pc:sldChg>
      <pc:sldChg chg="add del setBg">
        <pc:chgData name="Тимофей Зиняков" userId="dfbbde5832e88d68" providerId="LiveId" clId="{46859735-FE9A-4527-B92A-EC6B5CB40B79}" dt="2020-05-04T11:48:05.876" v="182"/>
        <pc:sldMkLst>
          <pc:docMk/>
          <pc:sldMk cId="3624381624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70E65-757B-485D-B086-B00C2260A16C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29927-391C-4094-8DF6-846B5021B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0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53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48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45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133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29927-391C-4094-8DF6-846B5021B0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009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52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29927-391C-4094-8DF6-846B5021B0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768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29927-391C-4094-8DF6-846B5021B0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9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15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67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570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579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41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331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49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9927-391C-4094-8DF6-846B5021B01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09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47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355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72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80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38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8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6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232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7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61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1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C43DF-0E4E-404C-9C3C-D7D14BF917E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4826-C63D-428C-9ED7-FB5098F6A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85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250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9.png"/><Relationship Id="rId5" Type="http://schemas.openxmlformats.org/officeDocument/2006/relationships/image" Target="../media/image230.png"/><Relationship Id="rId10" Type="http://schemas.openxmlformats.org/officeDocument/2006/relationships/image" Target="../media/image28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1.png"/><Relationship Id="rId3" Type="http://schemas.openxmlformats.org/officeDocument/2006/relationships/image" Target="../media/image2.png"/><Relationship Id="rId7" Type="http://schemas.openxmlformats.org/officeDocument/2006/relationships/image" Target="../media/image2600.png"/><Relationship Id="rId12" Type="http://schemas.openxmlformats.org/officeDocument/2006/relationships/image" Target="../media/image3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300.png"/><Relationship Id="rId5" Type="http://schemas.openxmlformats.org/officeDocument/2006/relationships/image" Target="../media/image2300.png"/><Relationship Id="rId10" Type="http://schemas.openxmlformats.org/officeDocument/2006/relationships/image" Target="../media/image290.png"/><Relationship Id="rId4" Type="http://schemas.openxmlformats.org/officeDocument/2006/relationships/image" Target="../media/image2200.png"/><Relationship Id="rId9" Type="http://schemas.openxmlformats.org/officeDocument/2006/relationships/image" Target="../media/image280.png"/><Relationship Id="rId14" Type="http://schemas.openxmlformats.org/officeDocument/2006/relationships/image" Target="../media/image1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w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3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8027" y="1827389"/>
            <a:ext cx="9815946" cy="1825404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203053"/>
                </a:solidFill>
                <a:latin typeface="Candara" panose="020E0502030303020204" pitchFamily="34" charset="0"/>
              </a:rPr>
              <a:t>Inverse Cascade of Kinetic Energy </a:t>
            </a:r>
            <a:br>
              <a:rPr lang="en-US" sz="4800" b="1" dirty="0">
                <a:solidFill>
                  <a:srgbClr val="203053"/>
                </a:solidFill>
                <a:latin typeface="Candara" panose="020E0502030303020204" pitchFamily="34" charset="0"/>
              </a:rPr>
            </a:br>
            <a:r>
              <a:rPr lang="en-US" sz="4800" b="1" dirty="0">
                <a:solidFill>
                  <a:srgbClr val="203053"/>
                </a:solidFill>
                <a:latin typeface="Candara" panose="020E0502030303020204" pitchFamily="34" charset="0"/>
              </a:rPr>
              <a:t>in Two-Dimensional β-plane Magnetohydrodynamic Turbulence</a:t>
            </a:r>
            <a:endParaRPr lang="ru-RU" sz="4800" b="1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2622" y="4738707"/>
            <a:ext cx="10176164" cy="1075104"/>
          </a:xfrm>
          <a:solidFill>
            <a:schemeClr val="bg1"/>
          </a:solidFill>
          <a:ln w="38100">
            <a:solidFill>
              <a:srgbClr val="203053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000" dirty="0" err="1">
                <a:solidFill>
                  <a:srgbClr val="203053"/>
                </a:solidFill>
                <a:latin typeface="Candara" panose="020E0502030303020204" pitchFamily="34" charset="0"/>
              </a:rPr>
              <a:t>Zinyakov</a:t>
            </a:r>
            <a:r>
              <a:rPr lang="en-US" sz="3000" dirty="0">
                <a:solidFill>
                  <a:srgbClr val="203053"/>
                </a:solidFill>
                <a:latin typeface="Candara" panose="020E0502030303020204" pitchFamily="34" charset="0"/>
              </a:rPr>
              <a:t> Timofey &amp; </a:t>
            </a:r>
            <a:r>
              <a:rPr lang="en-US" sz="3000" dirty="0" err="1">
                <a:solidFill>
                  <a:srgbClr val="203053"/>
                </a:solidFill>
                <a:latin typeface="Candara" panose="020E0502030303020204" pitchFamily="34" charset="0"/>
              </a:rPr>
              <a:t>Petrosyan</a:t>
            </a:r>
            <a:r>
              <a:rPr lang="en-US" sz="3000" dirty="0">
                <a:solidFill>
                  <a:srgbClr val="203053"/>
                </a:solidFill>
                <a:latin typeface="Candara" panose="020E0502030303020204" pitchFamily="34" charset="0"/>
              </a:rPr>
              <a:t> </a:t>
            </a:r>
            <a:r>
              <a:rPr lang="en-US" sz="3000" dirty="0" err="1">
                <a:solidFill>
                  <a:srgbClr val="203053"/>
                </a:solidFill>
                <a:latin typeface="Candara" panose="020E0502030303020204" pitchFamily="34" charset="0"/>
              </a:rPr>
              <a:t>Arakel</a:t>
            </a:r>
            <a:endParaRPr lang="en-US" sz="3000" dirty="0">
              <a:solidFill>
                <a:srgbClr val="203053"/>
              </a:solidFill>
              <a:latin typeface="Candara" panose="020E0502030303020204" pitchFamily="34" charset="0"/>
            </a:endParaRPr>
          </a:p>
          <a:p>
            <a:pPr algn="l"/>
            <a:r>
              <a:rPr lang="en-US" sz="3000" dirty="0">
                <a:solidFill>
                  <a:srgbClr val="203053"/>
                </a:solidFill>
                <a:latin typeface="Candara" panose="020E0502030303020204" pitchFamily="34" charset="0"/>
              </a:rPr>
              <a:t>Space Research Institute of the Russian Academy of Sciences</a:t>
            </a:r>
            <a:endParaRPr lang="ru-RU" sz="3000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45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1959"/>
            <a:ext cx="10515600" cy="9371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Spectrum of β-plane decaying MHD turbulence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одзаголовок 2"/>
              <p:cNvSpPr txBox="1">
                <a:spLocks/>
              </p:cNvSpPr>
              <p:nvPr/>
            </p:nvSpPr>
            <p:spPr>
              <a:xfrm>
                <a:off x="622742" y="1543987"/>
                <a:ext cx="5435158" cy="4000000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38100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endParaRPr lang="ru-RU" sz="15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β-plane decaying MHD turbulence with high Reynolds numbers</a:t>
                </a:r>
              </a:p>
              <a:p>
                <a:pPr marL="0" lvl="0" indent="0">
                  <a:buNone/>
                  <a:defRPr/>
                </a:pPr>
                <a:endParaRPr lang="en-US" sz="10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𝑅𝑚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and slow rotation</a:t>
                </a:r>
                <a:endParaRPr lang="ru-RU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sz="10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ru-RU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8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2" y="1543987"/>
                <a:ext cx="5435158" cy="4000000"/>
              </a:xfrm>
              <a:prstGeom prst="rect">
                <a:avLst/>
              </a:prstGeom>
              <a:blipFill>
                <a:blip r:embed="rId4"/>
                <a:stretch>
                  <a:fillRect l="-1893" r="-111"/>
                </a:stretch>
              </a:blipFill>
              <a:ln w="38100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одзаголовок 2"/>
              <p:cNvSpPr txBox="1">
                <a:spLocks/>
              </p:cNvSpPr>
              <p:nvPr/>
            </p:nvSpPr>
            <p:spPr>
              <a:xfrm>
                <a:off x="622742" y="5818554"/>
                <a:ext cx="10864655" cy="642207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numCol="1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Iroshnikov-Kraichnan spectrum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ru-RU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′</m:t>
                    </m:r>
                    <m:sSup>
                      <m:sSupPr>
                        <m:ctrlP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20305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20305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03053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20305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−3/2</m:t>
                        </m:r>
                      </m:sup>
                    </m:sSup>
                  </m:oMath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1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2" y="5818554"/>
                <a:ext cx="10864655" cy="642207"/>
              </a:xfrm>
              <a:prstGeom prst="rect">
                <a:avLst/>
              </a:prstGeom>
              <a:blipFill>
                <a:blip r:embed="rId5"/>
                <a:stretch>
                  <a:fillRect b="-12613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78" y="1543986"/>
            <a:ext cx="5047619" cy="4000000"/>
          </a:xfrm>
          <a:prstGeom prst="rect">
            <a:avLst/>
          </a:prstGeom>
          <a:ln w="38100">
            <a:solidFill>
              <a:srgbClr val="203053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47" y="1543986"/>
            <a:ext cx="5047619" cy="4000000"/>
          </a:xfrm>
          <a:prstGeom prst="rect">
            <a:avLst/>
          </a:prstGeom>
          <a:ln w="38100">
            <a:solidFill>
              <a:srgbClr val="203053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47" y="1543986"/>
            <a:ext cx="5047619" cy="4000000"/>
          </a:xfrm>
          <a:prstGeom prst="rect">
            <a:avLst/>
          </a:prstGeom>
          <a:ln w="38100">
            <a:solidFill>
              <a:srgbClr val="203053"/>
            </a:solidFill>
          </a:ln>
        </p:spPr>
      </p:pic>
      <p:sp>
        <p:nvSpPr>
          <p:cNvPr id="13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552765"/>
            <a:ext cx="3419764" cy="365125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203053"/>
                </a:solidFill>
              </a:rPr>
              <a:t>Zinyakov</a:t>
            </a:r>
            <a:r>
              <a:rPr lang="en-US" b="1" dirty="0">
                <a:solidFill>
                  <a:srgbClr val="203053"/>
                </a:solidFill>
              </a:rPr>
              <a:t> T.A. and </a:t>
            </a:r>
            <a:r>
              <a:rPr lang="en-US" b="1" dirty="0" err="1">
                <a:solidFill>
                  <a:srgbClr val="203053"/>
                </a:solidFill>
              </a:rPr>
              <a:t>Petrosyan</a:t>
            </a:r>
            <a:r>
              <a:rPr lang="en-US" b="1" dirty="0">
                <a:solidFill>
                  <a:srgbClr val="203053"/>
                </a:solidFill>
              </a:rPr>
              <a:t> A.S., 2020</a:t>
            </a:r>
            <a:endParaRPr lang="ru-RU" b="1" dirty="0">
              <a:solidFill>
                <a:srgbClr val="2030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42248" y="1041772"/>
            <a:ext cx="11425641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42248" y="127530"/>
            <a:ext cx="10515600" cy="9371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Spectra of β-plane decaying MHD turbulence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068842" y="43995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9" y="1679170"/>
            <a:ext cx="11425641" cy="3448316"/>
          </a:xfrm>
          <a:prstGeom prst="rect">
            <a:avLst/>
          </a:prstGeom>
          <a:ln w="38100">
            <a:solidFill>
              <a:srgbClr val="203053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52187" y="4122501"/>
                <a:ext cx="7571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187" y="4122501"/>
                <a:ext cx="757195" cy="276999"/>
              </a:xfrm>
              <a:prstGeom prst="rect">
                <a:avLst/>
              </a:prstGeom>
              <a:blipFill>
                <a:blip r:embed="rId5"/>
                <a:stretch>
                  <a:fillRect l="-10484" t="-2174" r="-8065" b="-32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205966" y="4122501"/>
                <a:ext cx="7571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966" y="4122501"/>
                <a:ext cx="757195" cy="276999"/>
              </a:xfrm>
              <a:prstGeom prst="rect">
                <a:avLst/>
              </a:prstGeom>
              <a:blipFill>
                <a:blip r:embed="rId6"/>
                <a:stretch>
                  <a:fillRect l="-10484" t="-2174" r="-8065" b="-32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0759745" y="4122501"/>
                <a:ext cx="7571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9745" y="4122501"/>
                <a:ext cx="757195" cy="276999"/>
              </a:xfrm>
              <a:prstGeom prst="rect">
                <a:avLst/>
              </a:prstGeom>
              <a:blipFill>
                <a:blip r:embed="rId7"/>
                <a:stretch>
                  <a:fillRect l="-10484" t="-2174" r="-8065" b="-32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Подзаголовок 2"/>
          <p:cNvSpPr txBox="1">
            <a:spLocks/>
          </p:cNvSpPr>
          <p:nvPr/>
        </p:nvSpPr>
        <p:spPr>
          <a:xfrm>
            <a:off x="1042883" y="5537235"/>
            <a:ext cx="6369389" cy="1033653"/>
          </a:xfrm>
          <a:prstGeom prst="rect">
            <a:avLst/>
          </a:prstGeom>
          <a:solidFill>
            <a:srgbClr val="FFFFFF">
              <a:alpha val="80000"/>
            </a:srgbClr>
          </a:solidFill>
          <a:ln w="28575" cap="flat" cmpd="sng" algn="ctr">
            <a:solidFill>
              <a:srgbClr val="203053"/>
            </a:solidFill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2500" dirty="0">
                <a:solidFill>
                  <a:srgbClr val="203053"/>
                </a:solidFill>
              </a:rPr>
              <a:t>The characteristic scale of the boundary Rossby waves and inertial interval</a:t>
            </a:r>
            <a:r>
              <a:rPr lang="ru-RU" sz="2500" dirty="0">
                <a:solidFill>
                  <a:srgbClr val="203053"/>
                </a:solidFill>
              </a:rPr>
              <a:t> </a:t>
            </a:r>
            <a:r>
              <a:rPr lang="en-US" sz="2500" dirty="0">
                <a:solidFill>
                  <a:srgbClr val="203053"/>
                </a:solidFill>
              </a:rPr>
              <a:t>of the</a:t>
            </a:r>
            <a:r>
              <a:rPr lang="ru-RU" sz="2500" dirty="0">
                <a:solidFill>
                  <a:srgbClr val="203053"/>
                </a:solidFill>
              </a:rPr>
              <a:t> </a:t>
            </a:r>
            <a:r>
              <a:rPr lang="en-US" sz="2500" dirty="0">
                <a:solidFill>
                  <a:srgbClr val="203053"/>
                </a:solidFill>
              </a:rPr>
              <a:t>IK spectra</a:t>
            </a:r>
            <a:endParaRPr lang="en-US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8239338" y="5537235"/>
                <a:ext cx="2618510" cy="1033653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500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500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𝐼𝐾</m:t>
                          </m:r>
                        </m:sup>
                      </m:sSubSup>
                      <m:r>
                        <a:rPr lang="en-US" sz="2500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>
                                  <a:solidFill>
                                    <a:srgbClr val="20305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500" i="1">
                                      <a:solidFill>
                                        <a:srgbClr val="20305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500" i="1">
                                          <a:solidFill>
                                            <a:srgbClr val="20305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20305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ru-RU" sz="2500" i="1">
                                          <a:solidFill>
                                            <a:srgbClr val="20305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500" i="1">
                                      <a:solidFill>
                                        <a:srgbClr val="20305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r>
                                    <a:rPr lang="en-US" sz="2500" i="1">
                                      <a:solidFill>
                                        <a:srgbClr val="20305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2500" i="1">
                                          <a:solidFill>
                                            <a:srgbClr val="20305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20305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rgbClr val="20305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  <m:sup>
                                      <m:r>
                                        <a:rPr lang="en-US" sz="2500" i="1">
                                          <a:solidFill>
                                            <a:srgbClr val="20305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ru-RU" sz="2500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500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/7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sz="12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5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338" y="5537235"/>
                <a:ext cx="2618510" cy="10336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Нижний колонтитул 1">
            <a:extLst>
              <a:ext uri="{FF2B5EF4-FFF2-40B4-BE49-F238E27FC236}">
                <a16:creationId xmlns:a16="http://schemas.microsoft.com/office/drawing/2014/main" id="{3E9FB03D-4E2B-4BC7-9564-F6F12464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2765"/>
            <a:ext cx="341976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Zinyakov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T.A. and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Petrosyan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A.S., 2020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2030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6101"/>
            <a:ext cx="10515600" cy="9371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Disturbance of self-similarity of the decay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068842" y="43995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43" y="1507631"/>
            <a:ext cx="7142857" cy="47619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4" name="Группа 1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552765"/>
            <a:ext cx="3419764" cy="365125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203053"/>
                </a:solidFill>
              </a:rPr>
              <a:t>Zinyakov</a:t>
            </a:r>
            <a:r>
              <a:rPr lang="en-US" b="1" dirty="0">
                <a:solidFill>
                  <a:srgbClr val="203053"/>
                </a:solidFill>
              </a:rPr>
              <a:t> T.A. and </a:t>
            </a:r>
            <a:r>
              <a:rPr lang="en-US" b="1" dirty="0" err="1">
                <a:solidFill>
                  <a:srgbClr val="203053"/>
                </a:solidFill>
              </a:rPr>
              <a:t>Petrosyan</a:t>
            </a:r>
            <a:r>
              <a:rPr lang="en-US" b="1" dirty="0">
                <a:solidFill>
                  <a:srgbClr val="203053"/>
                </a:solidFill>
              </a:rPr>
              <a:t> A.S., 2020 </a:t>
            </a:r>
            <a:endParaRPr lang="ru-RU" b="1" dirty="0">
              <a:solidFill>
                <a:srgbClr val="203053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7980218" y="1507630"/>
            <a:ext cx="3510009" cy="4761906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flat" cmpd="sng" algn="ctr">
            <a:solidFill>
              <a:srgbClr val="203053"/>
            </a:solidFill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  <a:p>
            <a:pPr marL="0" lvl="0" indent="0">
              <a:buNone/>
              <a:defRPr/>
            </a:pPr>
            <a:r>
              <a:rPr lang="en-US" dirty="0">
                <a:solidFill>
                  <a:srgbClr val="203053"/>
                </a:solidFill>
                <a:latin typeface="Candara" panose="020E0502030303020204" pitchFamily="34" charset="0"/>
              </a:rPr>
              <a:t>On large time scales, the self-similarity of the decay is broken. </a:t>
            </a:r>
          </a:p>
          <a:p>
            <a:pPr marL="0" lvl="0" indent="0">
              <a:buNone/>
              <a:defRPr/>
            </a:pPr>
            <a:endParaRPr lang="en-US" dirty="0">
              <a:solidFill>
                <a:srgbClr val="203053"/>
              </a:solidFill>
              <a:latin typeface="Candara" panose="020E0502030303020204" pitchFamily="34" charset="0"/>
            </a:endParaRPr>
          </a:p>
          <a:p>
            <a:pPr marL="0" lvl="0" indent="0">
              <a:buNone/>
              <a:defRPr/>
            </a:pPr>
            <a:endParaRPr lang="en-US" dirty="0">
              <a:solidFill>
                <a:srgbClr val="203053"/>
              </a:solidFill>
              <a:latin typeface="Candara" panose="020E0502030303020204" pitchFamily="34" charset="0"/>
            </a:endParaRPr>
          </a:p>
          <a:p>
            <a:pPr marL="0" lvl="0" indent="0">
              <a:buNone/>
              <a:defRPr/>
            </a:pPr>
            <a:r>
              <a:rPr lang="en-US" dirty="0">
                <a:solidFill>
                  <a:srgbClr val="203053"/>
                </a:solidFill>
                <a:latin typeface="Candara" panose="020E0502030303020204" pitchFamily="34" charset="0"/>
              </a:rPr>
              <a:t>Zonal flows are formed at this large time scales.</a:t>
            </a:r>
          </a:p>
        </p:txBody>
      </p:sp>
    </p:spTree>
    <p:extLst>
      <p:ext uri="{BB962C8B-B14F-4D97-AF65-F5344CB8AC3E}">
        <p14:creationId xmlns:p14="http://schemas.microsoft.com/office/powerpoint/2010/main" val="3397032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6101"/>
            <a:ext cx="10515600" cy="9371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Kinetic energy spectra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068842" y="43995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22742" y="1053202"/>
            <a:ext cx="11302557" cy="21621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552765"/>
            <a:ext cx="341976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Zinyakov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T.A. and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Petrosyan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A.S., 2020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2030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7980218" y="1507630"/>
            <a:ext cx="3945082" cy="4761906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flat" cmpd="sng" algn="ctr">
            <a:solidFill>
              <a:srgbClr val="203053"/>
            </a:solidFill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rgbClr val="203053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en-US" altLang="ru-RU" dirty="0">
                <a:solidFill>
                  <a:srgbClr val="222222"/>
                </a:solidFill>
                <a:latin typeface="inherit"/>
              </a:rPr>
              <a:t>On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a </a:t>
            </a:r>
            <a:r>
              <a:rPr lang="en-US" altLang="ru-RU" dirty="0">
                <a:solidFill>
                  <a:srgbClr val="222222"/>
                </a:solidFill>
                <a:latin typeface="inherit"/>
              </a:rPr>
              <a:t>large time scale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, </a:t>
            </a:r>
            <a:r>
              <a:rPr lang="en-US" altLang="ru-RU" dirty="0">
                <a:solidFill>
                  <a:srgbClr val="222222"/>
                </a:solidFill>
                <a:latin typeface="inherit"/>
              </a:rPr>
              <a:t>the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</a:t>
            </a:r>
            <a:r>
              <a:rPr lang="en-US" altLang="ru-RU" dirty="0">
                <a:solidFill>
                  <a:srgbClr val="222222"/>
                </a:solidFill>
                <a:latin typeface="inherit"/>
              </a:rPr>
              <a:t>Kolmogorov spectrum is formed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. </a:t>
            </a:r>
            <a:endParaRPr lang="en-US" altLang="ru-RU" dirty="0">
              <a:solidFill>
                <a:srgbClr val="222222"/>
              </a:solidFill>
              <a:latin typeface="inherit"/>
            </a:endParaRPr>
          </a:p>
          <a:p>
            <a:pPr marL="0" indent="0">
              <a:buNone/>
              <a:defRPr/>
            </a:pPr>
            <a:endParaRPr lang="en-US" altLang="ru-RU" dirty="0">
              <a:solidFill>
                <a:srgbClr val="222222"/>
              </a:solidFill>
              <a:latin typeface="inherit"/>
            </a:endParaRPr>
          </a:p>
          <a:p>
            <a:pPr marL="0" indent="0">
              <a:buNone/>
              <a:defRPr/>
            </a:pPr>
            <a:r>
              <a:rPr lang="en-US" altLang="ru-RU" dirty="0">
                <a:solidFill>
                  <a:srgbClr val="222222"/>
                </a:solidFill>
                <a:latin typeface="inherit"/>
              </a:rPr>
              <a:t>The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</a:t>
            </a:r>
            <a:r>
              <a:rPr lang="en-US" altLang="ru-RU" dirty="0">
                <a:solidFill>
                  <a:srgbClr val="222222"/>
                </a:solidFill>
                <a:latin typeface="inherit"/>
              </a:rPr>
              <a:t>inverse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</a:t>
            </a:r>
            <a:r>
              <a:rPr lang="en-US" altLang="ru-RU" dirty="0">
                <a:solidFill>
                  <a:srgbClr val="222222"/>
                </a:solidFill>
                <a:latin typeface="inherit"/>
              </a:rPr>
              <a:t>energy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</a:t>
            </a:r>
            <a:r>
              <a:rPr lang="en-US" altLang="ru-RU" dirty="0">
                <a:solidFill>
                  <a:srgbClr val="222222"/>
                </a:solidFill>
                <a:latin typeface="inherit"/>
              </a:rPr>
              <a:t>cascade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</a:t>
            </a:r>
            <a:r>
              <a:rPr lang="en-US" altLang="ru-RU" dirty="0">
                <a:solidFill>
                  <a:srgbClr val="222222"/>
                </a:solidFill>
                <a:latin typeface="inherit"/>
              </a:rPr>
              <a:t>provides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</a:t>
            </a:r>
            <a:r>
              <a:rPr lang="en-US" altLang="ru-RU" dirty="0">
                <a:solidFill>
                  <a:srgbClr val="222222"/>
                </a:solidFill>
                <a:latin typeface="inherit"/>
              </a:rPr>
              <a:t>the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</a:t>
            </a:r>
            <a:r>
              <a:rPr lang="en-US" altLang="ru-RU" dirty="0">
                <a:solidFill>
                  <a:srgbClr val="222222"/>
                </a:solidFill>
                <a:latin typeface="inherit"/>
              </a:rPr>
              <a:t>formation of zonal flows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.</a:t>
            </a: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2" y="1507631"/>
            <a:ext cx="7142857" cy="4761905"/>
          </a:xfrm>
          <a:prstGeom prst="rect">
            <a:avLst/>
          </a:prstGeom>
          <a:ln w="38100">
            <a:solidFill>
              <a:srgbClr val="203053"/>
            </a:solidFill>
          </a:ln>
        </p:spPr>
      </p:pic>
    </p:spTree>
    <p:extLst>
      <p:ext uri="{BB962C8B-B14F-4D97-AF65-F5344CB8AC3E}">
        <p14:creationId xmlns:p14="http://schemas.microsoft.com/office/powerpoint/2010/main" val="3968660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6101"/>
            <a:ext cx="10515600" cy="9371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Conclusion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068842" y="43995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552765"/>
            <a:ext cx="3419764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203053"/>
                </a:solidFill>
              </a:rPr>
              <a:t> </a:t>
            </a:r>
            <a:endParaRPr lang="ru-RU" b="1" dirty="0">
              <a:solidFill>
                <a:srgbClr val="203053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19913" y="1541918"/>
            <a:ext cx="10867484" cy="5224641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flat" cmpd="sng" algn="ctr">
            <a:solidFill>
              <a:srgbClr val="203053"/>
            </a:solidFill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700" dirty="0">
                <a:solidFill>
                  <a:srgbClr val="203053"/>
                </a:solidFill>
              </a:rPr>
              <a:t>The formation of zonal flows in β-plane decaying MHD turbulence has been demonstrated. Despite strong anisotropy, zonal flows are unsteady. Isotropic magnetic islands appearing in the system affect the flow dynamics.</a:t>
            </a:r>
            <a:endParaRPr lang="en-US" sz="2700" dirty="0">
              <a:solidFill>
                <a:srgbClr val="203053"/>
              </a:solidFill>
              <a:latin typeface="Candara" panose="020E0502030303020204" pitchFamily="34" charset="0"/>
            </a:endParaRPr>
          </a:p>
          <a:p>
            <a:pPr algn="just"/>
            <a:r>
              <a:rPr lang="en-US" sz="2700" dirty="0">
                <a:solidFill>
                  <a:srgbClr val="203053"/>
                </a:solidFill>
                <a:latin typeface="Candara" panose="020E0502030303020204" pitchFamily="34" charset="0"/>
              </a:rPr>
              <a:t>It is shown that in β-plane two-dimensional decaying magnetohydrodynamic </a:t>
            </a:r>
            <a:r>
              <a:rPr lang="en-US" sz="2700" dirty="0" err="1">
                <a:solidFill>
                  <a:srgbClr val="203053"/>
                </a:solidFill>
                <a:latin typeface="Candara" panose="020E0502030303020204" pitchFamily="34" charset="0"/>
              </a:rPr>
              <a:t>Iroshnikov-Kraichnan</a:t>
            </a:r>
            <a:r>
              <a:rPr lang="en-US" sz="2700" dirty="0">
                <a:solidFill>
                  <a:srgbClr val="203053"/>
                </a:solidFill>
                <a:latin typeface="Candara" panose="020E0502030303020204" pitchFamily="34" charset="0"/>
              </a:rPr>
              <a:t> spectrum forms. It is found that the found spectrum self-similarly decay according to the expression of the time dependence of the </a:t>
            </a:r>
            <a:r>
              <a:rPr lang="en-US" sz="2700" dirty="0" err="1">
                <a:solidFill>
                  <a:srgbClr val="203053"/>
                </a:solidFill>
                <a:latin typeface="Candara" panose="020E0502030303020204" pitchFamily="34" charset="0"/>
              </a:rPr>
              <a:t>Iroshnikov-Kraichnan</a:t>
            </a:r>
            <a:r>
              <a:rPr lang="en-US" sz="2700" dirty="0">
                <a:solidFill>
                  <a:srgbClr val="203053"/>
                </a:solidFill>
                <a:latin typeface="Candara" panose="020E0502030303020204" pitchFamily="34" charset="0"/>
              </a:rPr>
              <a:t> spectrum.</a:t>
            </a:r>
            <a:endParaRPr lang="ru-RU" sz="2700" dirty="0">
              <a:solidFill>
                <a:srgbClr val="203053"/>
              </a:solidFill>
              <a:latin typeface="Candara" panose="020E0502030303020204" pitchFamily="34" charset="0"/>
            </a:endParaRPr>
          </a:p>
          <a:p>
            <a:pPr algn="just"/>
            <a:r>
              <a:rPr lang="en-US" sz="2700" dirty="0">
                <a:solidFill>
                  <a:srgbClr val="203053"/>
                </a:solidFill>
                <a:latin typeface="Candara" panose="020E0502030303020204" pitchFamily="34" charset="0"/>
              </a:rPr>
              <a:t>It is found that at large time scales, a violation of the self-similar attenuation of the spectrum occurs and an inverse cascade of kinetic energy occurs. Zonal flows in </a:t>
            </a:r>
            <a:r>
              <a:rPr lang="en-US" sz="2700" dirty="0">
                <a:solidFill>
                  <a:srgbClr val="203053"/>
                </a:solidFill>
              </a:rPr>
              <a:t> β-plane </a:t>
            </a:r>
            <a:r>
              <a:rPr lang="en-US" sz="2700" dirty="0">
                <a:solidFill>
                  <a:srgbClr val="203053"/>
                </a:solidFill>
                <a:latin typeface="Candara" panose="020E0502030303020204" pitchFamily="34" charset="0"/>
              </a:rPr>
              <a:t> two-dimensional MHD turbulence at large time scales occur due to the inverse cascade of kinetic energy.</a:t>
            </a:r>
          </a:p>
        </p:txBody>
      </p:sp>
    </p:spTree>
    <p:extLst>
      <p:ext uri="{BB962C8B-B14F-4D97-AF65-F5344CB8AC3E}">
        <p14:creationId xmlns:p14="http://schemas.microsoft.com/office/powerpoint/2010/main" val="1912358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1959"/>
            <a:ext cx="10515600" cy="9371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Spectral laws in two-dimensional turbulence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одзаголовок 2"/>
              <p:cNvSpPr txBox="1">
                <a:spLocks/>
              </p:cNvSpPr>
              <p:nvPr/>
            </p:nvSpPr>
            <p:spPr>
              <a:xfrm>
                <a:off x="622744" y="1543987"/>
                <a:ext cx="5312544" cy="470496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Inertial intervals and spectra: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Energy interval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b="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indent="0">
                  <a:buNone/>
                  <a:defRPr/>
                </a:pPr>
                <a:endParaRPr lang="en-US" sz="10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−5/3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US" sz="10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Enstrophy interval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indent="0">
                  <a:buNone/>
                  <a:defRPr/>
                </a:pPr>
                <a:endParaRPr lang="en-US" sz="12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sz="12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− energy dissipation rate </a:t>
                </a:r>
              </a:p>
              <a:p>
                <a:pPr marL="0" indent="0">
                  <a:buNone/>
                  <a:defRPr/>
                </a:pPr>
                <a14:m>
                  <m:oMath xmlns:m="http://schemas.openxmlformats.org/officeDocument/2006/math">
                    <m:r>
                      <a:rPr lang="el-GR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− enstrophy dissipation rate </a:t>
                </a:r>
              </a:p>
              <a:p>
                <a:pPr marL="0" lvl="0" indent="0">
                  <a:buNone/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2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4" y="1543987"/>
                <a:ext cx="5312544" cy="4704962"/>
              </a:xfrm>
              <a:prstGeom prst="rect">
                <a:avLst/>
              </a:prstGeom>
              <a:blipFill>
                <a:blip r:embed="rId3"/>
                <a:stretch>
                  <a:fillRect l="-2052" t="-1802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" r="3275"/>
          <a:stretch/>
        </p:blipFill>
        <p:spPr>
          <a:xfrm>
            <a:off x="6242858" y="1553306"/>
            <a:ext cx="5244539" cy="4695643"/>
          </a:xfrm>
          <a:prstGeom prst="rect">
            <a:avLst/>
          </a:prstGeom>
          <a:ln w="28575">
            <a:solidFill>
              <a:srgbClr val="203053"/>
            </a:solidFill>
          </a:ln>
        </p:spPr>
      </p:pic>
    </p:spTree>
    <p:extLst>
      <p:ext uri="{BB962C8B-B14F-4D97-AF65-F5344CB8AC3E}">
        <p14:creationId xmlns:p14="http://schemas.microsoft.com/office/powerpoint/2010/main" val="3168633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2" y="111959"/>
            <a:ext cx="11101379" cy="9371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Spectral laws in two-dimensional</a:t>
            </a:r>
            <a:r>
              <a:rPr lang="ru-RU" b="1" dirty="0">
                <a:solidFill>
                  <a:srgbClr val="203053"/>
                </a:solidFill>
                <a:latin typeface="Candara" panose="020E0502030303020204" pitchFamily="34" charset="0"/>
              </a:rPr>
              <a:t> </a:t>
            </a:r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MHD turbulence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одзаголовок 2"/>
              <p:cNvSpPr txBox="1">
                <a:spLocks/>
              </p:cNvSpPr>
              <p:nvPr/>
            </p:nvSpPr>
            <p:spPr>
              <a:xfrm>
                <a:off x="622743" y="2267194"/>
                <a:ext cx="5440253" cy="3623638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Direct cascade of total energy</a:t>
                </a:r>
              </a:p>
              <a:p>
                <a:pPr>
                  <a:defRPr/>
                </a:pPr>
                <a:r>
                  <a:rPr lang="en-US" dirty="0" err="1">
                    <a:solidFill>
                      <a:srgbClr val="203053"/>
                    </a:solidFill>
                    <a:latin typeface="Candara" panose="020E0502030303020204" pitchFamily="34" charset="0"/>
                  </a:rPr>
                  <a:t>Iroshnikov-Kraichnan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spectrum</a:t>
                </a:r>
              </a:p>
              <a:p>
                <a:pPr marL="0" indent="0">
                  <a:buNone/>
                  <a:defRPr/>
                </a:pPr>
                <a:endParaRPr lang="en-US" sz="12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ru-RU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20305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20305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203053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20305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−3/2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sz="12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− </a:t>
                </a:r>
                <a:r>
                  <a:rPr lang="en-US" dirty="0" err="1">
                    <a:solidFill>
                      <a:srgbClr val="203053"/>
                    </a:solidFill>
                    <a:latin typeface="Candara" panose="020E0502030303020204" pitchFamily="34" charset="0"/>
                  </a:rPr>
                  <a:t>Alfvén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velocity </a:t>
                </a:r>
              </a:p>
              <a:p>
                <a:pPr marL="0" lvl="0" indent="0">
                  <a:buNone/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2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3" y="2267194"/>
                <a:ext cx="5440253" cy="3623638"/>
              </a:xfrm>
              <a:prstGeom prst="rect">
                <a:avLst/>
              </a:prstGeom>
              <a:blipFill>
                <a:blip r:embed="rId3"/>
                <a:stretch>
                  <a:fillRect l="-1782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64" y="2267194"/>
            <a:ext cx="5171233" cy="36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78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1959"/>
            <a:ext cx="10515600" cy="9371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Spectrum of β-plane decaying MHD turbulence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p:grpSp>
        <p:nvGrpSpPr>
          <p:cNvPr id="105" name="Группа 104"/>
          <p:cNvGrpSpPr/>
          <p:nvPr/>
        </p:nvGrpSpPr>
        <p:grpSpPr>
          <a:xfrm>
            <a:off x="3998986" y="1438100"/>
            <a:ext cx="7488411" cy="5073641"/>
            <a:chOff x="3816898" y="1571104"/>
            <a:chExt cx="7488411" cy="507364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816898" y="1571104"/>
              <a:ext cx="7488411" cy="507364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828813" y="1676471"/>
              <a:ext cx="3" cy="415254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>
              <a:off x="6740457" y="1676471"/>
              <a:ext cx="2" cy="415254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>
              <a:off x="5904205" y="1676471"/>
              <a:ext cx="9093" cy="415254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 rot="16200000">
                  <a:off x="3736891" y="3592046"/>
                  <a:ext cx="649280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736891" y="3592046"/>
                  <a:ext cx="649280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15094" r="-33929" b="-943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7699712" y="6161529"/>
                  <a:ext cx="227883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oMath>
                    </m:oMathPara>
                  </a14:m>
                  <a:endPara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9712" y="6161529"/>
                  <a:ext cx="227883" cy="338554"/>
                </a:xfrm>
                <a:prstGeom prst="rect">
                  <a:avLst/>
                </a:prstGeom>
                <a:blipFill>
                  <a:blip r:embed="rId5"/>
                  <a:stretch>
                    <a:fillRect l="-32432" r="-24324" b="-72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6588950" y="5883954"/>
                  <a:ext cx="303014" cy="4033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ru-RU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ru-RU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sub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𝐼𝐾</m:t>
                            </m:r>
                          </m:sup>
                        </m:sSubSup>
                      </m:oMath>
                    </m:oMathPara>
                  </a14:m>
                  <a:endPara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950" y="5883954"/>
                  <a:ext cx="303014" cy="403316"/>
                </a:xfrm>
                <a:prstGeom prst="rect">
                  <a:avLst/>
                </a:prstGeom>
                <a:blipFill>
                  <a:blip r:embed="rId6"/>
                  <a:stretch>
                    <a:fillRect l="-34694" r="-53061" b="-2238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5770992" y="5881958"/>
                  <a:ext cx="266425" cy="4033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ru-RU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ru-RU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sub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sup>
                        </m:sSubSup>
                      </m:oMath>
                    </m:oMathPara>
                  </a14:m>
                  <a:endPara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0992" y="5881958"/>
                  <a:ext cx="266425" cy="403316"/>
                </a:xfrm>
                <a:prstGeom prst="rect">
                  <a:avLst/>
                </a:prstGeom>
                <a:blipFill>
                  <a:blip r:embed="rId7"/>
                  <a:stretch>
                    <a:fillRect l="-39535" r="-58140" b="-2424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9689363" y="5939230"/>
                  <a:ext cx="303014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ru-RU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9363" y="5939230"/>
                  <a:ext cx="303014" cy="338554"/>
                </a:xfrm>
                <a:prstGeom prst="rect">
                  <a:avLst/>
                </a:prstGeom>
                <a:blipFill>
                  <a:blip r:embed="rId8"/>
                  <a:stretch>
                    <a:fillRect l="-32000" r="-18000" b="-1428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Прямая соединительная линия 80"/>
            <p:cNvCxnSpPr/>
            <p:nvPr/>
          </p:nvCxnSpPr>
          <p:spPr>
            <a:xfrm>
              <a:off x="7576256" y="2633949"/>
              <a:ext cx="1534410" cy="55808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166935" y="2542298"/>
                  <a:ext cx="520303" cy="2488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ru-RU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−3/2</m:t>
                            </m:r>
                          </m:sup>
                        </m:sSup>
                      </m:oMath>
                    </m:oMathPara>
                  </a14:m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6935" y="2542298"/>
                  <a:ext cx="520303" cy="248881"/>
                </a:xfrm>
                <a:prstGeom prst="rect">
                  <a:avLst/>
                </a:prstGeom>
                <a:blipFill>
                  <a:blip r:embed="rId9"/>
                  <a:stretch>
                    <a:fillRect l="-17647" t="-9756" r="-27059" b="-3658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Прямая со стрелкой 82"/>
            <p:cNvCxnSpPr/>
            <p:nvPr/>
          </p:nvCxnSpPr>
          <p:spPr>
            <a:xfrm flipV="1">
              <a:off x="6740457" y="4870549"/>
              <a:ext cx="3100414" cy="17376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7591768" y="4532504"/>
              <a:ext cx="1615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Inertial interval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Прямая со стрелкой 84"/>
            <p:cNvCxnSpPr/>
            <p:nvPr/>
          </p:nvCxnSpPr>
          <p:spPr>
            <a:xfrm>
              <a:off x="4424818" y="4887926"/>
              <a:ext cx="2315639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000577" y="4499506"/>
              <a:ext cx="1460528" cy="36933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Rossby waves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7" name="Прямая со стрелкой 86"/>
            <p:cNvCxnSpPr/>
            <p:nvPr/>
          </p:nvCxnSpPr>
          <p:spPr>
            <a:xfrm>
              <a:off x="5904205" y="5595769"/>
              <a:ext cx="3936666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7083730" y="5269323"/>
              <a:ext cx="1747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MHD turbulence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9" name="Прямая со стрелкой 88"/>
            <p:cNvCxnSpPr/>
            <p:nvPr/>
          </p:nvCxnSpPr>
          <p:spPr>
            <a:xfrm flipV="1">
              <a:off x="4418791" y="5597807"/>
              <a:ext cx="1485414" cy="535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4356072" y="4968527"/>
              <a:ext cx="16173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Dominance of Rossby waves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/>
          </p:nvCxnSpPr>
          <p:spPr>
            <a:xfrm flipV="1">
              <a:off x="10108168" y="2416010"/>
              <a:ext cx="380141" cy="5165"/>
            </a:xfrm>
            <a:prstGeom prst="line">
              <a:avLst/>
            </a:pr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10523346" y="2284427"/>
                  <a:ext cx="423399" cy="2591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𝑘𝑖𝑛</m:t>
                            </m:r>
                          </m:sup>
                        </m:sSubSup>
                      </m:oMath>
                    </m:oMathPara>
                  </a14:m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3346" y="2284427"/>
                  <a:ext cx="423399" cy="259177"/>
                </a:xfrm>
                <a:prstGeom prst="rect">
                  <a:avLst/>
                </a:prstGeom>
                <a:blipFill>
                  <a:blip r:embed="rId10"/>
                  <a:stretch>
                    <a:fillRect l="-20000" r="-27143" b="-5238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Полилиния 92"/>
            <p:cNvSpPr/>
            <p:nvPr/>
          </p:nvSpPr>
          <p:spPr>
            <a:xfrm>
              <a:off x="4411233" y="1977589"/>
              <a:ext cx="6804104" cy="3137182"/>
            </a:xfrm>
            <a:custGeom>
              <a:avLst/>
              <a:gdLst>
                <a:gd name="connsiteX0" fmla="*/ 0 w 8811491"/>
                <a:gd name="connsiteY0" fmla="*/ 1606039 h 4025043"/>
                <a:gd name="connsiteX1" fmla="*/ 1521229 w 8811491"/>
                <a:gd name="connsiteY1" fmla="*/ 26621 h 4025043"/>
                <a:gd name="connsiteX2" fmla="*/ 3000894 w 8811491"/>
                <a:gd name="connsiteY2" fmla="*/ 741516 h 4025043"/>
                <a:gd name="connsiteX3" fmla="*/ 6941127 w 8811491"/>
                <a:gd name="connsiteY3" fmla="*/ 2362497 h 4025043"/>
                <a:gd name="connsiteX4" fmla="*/ 8811491 w 8811491"/>
                <a:gd name="connsiteY4" fmla="*/ 4025043 h 402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11491" h="4025043">
                  <a:moveTo>
                    <a:pt x="0" y="1606039"/>
                  </a:moveTo>
                  <a:cubicBezTo>
                    <a:pt x="510540" y="888373"/>
                    <a:pt x="1021080" y="170708"/>
                    <a:pt x="1521229" y="26621"/>
                  </a:cubicBezTo>
                  <a:cubicBezTo>
                    <a:pt x="2021378" y="-117466"/>
                    <a:pt x="2097578" y="352203"/>
                    <a:pt x="3000894" y="741516"/>
                  </a:cubicBezTo>
                  <a:cubicBezTo>
                    <a:pt x="3904210" y="1130829"/>
                    <a:pt x="5972694" y="1815243"/>
                    <a:pt x="6941127" y="2362497"/>
                  </a:cubicBezTo>
                  <a:cubicBezTo>
                    <a:pt x="7909560" y="2909751"/>
                    <a:pt x="8492837" y="3796443"/>
                    <a:pt x="8811491" y="4025043"/>
                  </a:cubicBezTo>
                </a:path>
              </a:pathLst>
            </a:custGeom>
            <a:noFill/>
            <a:ln w="28575">
              <a:solidFill>
                <a:srgbClr val="63A0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4425271" y="2762094"/>
              <a:ext cx="6790066" cy="3053962"/>
            </a:xfrm>
            <a:custGeom>
              <a:avLst/>
              <a:gdLst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2975956 w 8711738"/>
                <a:gd name="connsiteY4" fmla="*/ 593231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83280 w 8711738"/>
                <a:gd name="connsiteY4" fmla="*/ 767798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83280 w 8711738"/>
                <a:gd name="connsiteY4" fmla="*/ 767798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83280 w 8711738"/>
                <a:gd name="connsiteY4" fmla="*/ 767798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931920 w 8711738"/>
                <a:gd name="connsiteY4" fmla="*/ 817674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931920 w 8711738"/>
                <a:gd name="connsiteY4" fmla="*/ 817674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665913 w 8711738"/>
                <a:gd name="connsiteY4" fmla="*/ 825987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665913 w 8711738"/>
                <a:gd name="connsiteY4" fmla="*/ 825987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99905 w 8711738"/>
                <a:gd name="connsiteY4" fmla="*/ 801049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99905 w 8711738"/>
                <a:gd name="connsiteY4" fmla="*/ 801049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99905 w 8711738"/>
                <a:gd name="connsiteY4" fmla="*/ 801049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3399905 w 8711738"/>
                <a:gd name="connsiteY4" fmla="*/ 800998 h 3918271"/>
                <a:gd name="connsiteX5" fmla="*/ 6924502 w 8711738"/>
                <a:gd name="connsiteY5" fmla="*/ 2305602 h 3918271"/>
                <a:gd name="connsiteX6" fmla="*/ 8711738 w 8711738"/>
                <a:gd name="connsiteY6" fmla="*/ 3918271 h 3918271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3865418 w 8711738"/>
                <a:gd name="connsiteY4" fmla="*/ 992191 h 3918271"/>
                <a:gd name="connsiteX5" fmla="*/ 6924502 w 8711738"/>
                <a:gd name="connsiteY5" fmla="*/ 2305602 h 3918271"/>
                <a:gd name="connsiteX6" fmla="*/ 8711738 w 8711738"/>
                <a:gd name="connsiteY6" fmla="*/ 3918271 h 3918271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3740727 w 8711738"/>
                <a:gd name="connsiteY4" fmla="*/ 934002 h 3918271"/>
                <a:gd name="connsiteX5" fmla="*/ 6924502 w 8711738"/>
                <a:gd name="connsiteY5" fmla="*/ 2305602 h 3918271"/>
                <a:gd name="connsiteX6" fmla="*/ 8711738 w 8711738"/>
                <a:gd name="connsiteY6" fmla="*/ 3918271 h 391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11738" h="3918271">
                  <a:moveTo>
                    <a:pt x="0" y="1100256"/>
                  </a:moveTo>
                  <a:cubicBezTo>
                    <a:pt x="428798" y="602878"/>
                    <a:pt x="857596" y="105500"/>
                    <a:pt x="1180407" y="11289"/>
                  </a:cubicBezTo>
                  <a:cubicBezTo>
                    <a:pt x="1503218" y="-82922"/>
                    <a:pt x="1673630" y="440780"/>
                    <a:pt x="1936866" y="534991"/>
                  </a:cubicBezTo>
                  <a:cubicBezTo>
                    <a:pt x="2200102" y="629202"/>
                    <a:pt x="2459183" y="510053"/>
                    <a:pt x="2759826" y="576555"/>
                  </a:cubicBezTo>
                  <a:cubicBezTo>
                    <a:pt x="3060469" y="643057"/>
                    <a:pt x="3046614" y="645828"/>
                    <a:pt x="3740727" y="934002"/>
                  </a:cubicBezTo>
                  <a:cubicBezTo>
                    <a:pt x="4434840" y="1222177"/>
                    <a:pt x="6096000" y="1808224"/>
                    <a:pt x="6924502" y="2305602"/>
                  </a:cubicBezTo>
                  <a:cubicBezTo>
                    <a:pt x="7753004" y="2802980"/>
                    <a:pt x="8379229" y="3643951"/>
                    <a:pt x="8711738" y="3918271"/>
                  </a:cubicBezTo>
                </a:path>
              </a:pathLst>
            </a:cu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Полилиния 94"/>
            <p:cNvSpPr/>
            <p:nvPr/>
          </p:nvSpPr>
          <p:spPr>
            <a:xfrm>
              <a:off x="4441296" y="2007864"/>
              <a:ext cx="6767559" cy="3506917"/>
            </a:xfrm>
            <a:custGeom>
              <a:avLst/>
              <a:gdLst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2975956 w 8711738"/>
                <a:gd name="connsiteY4" fmla="*/ 593231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83280 w 8711738"/>
                <a:gd name="connsiteY4" fmla="*/ 767798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83280 w 8711738"/>
                <a:gd name="connsiteY4" fmla="*/ 767798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83280 w 8711738"/>
                <a:gd name="connsiteY4" fmla="*/ 767798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931920 w 8711738"/>
                <a:gd name="connsiteY4" fmla="*/ 817674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931920 w 8711738"/>
                <a:gd name="connsiteY4" fmla="*/ 817674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665913 w 8711738"/>
                <a:gd name="connsiteY4" fmla="*/ 825987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665913 w 8711738"/>
                <a:gd name="connsiteY4" fmla="*/ 825987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99905 w 8711738"/>
                <a:gd name="connsiteY4" fmla="*/ 801049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99905 w 8711738"/>
                <a:gd name="connsiteY4" fmla="*/ 801049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99905 w 8711738"/>
                <a:gd name="connsiteY4" fmla="*/ 801049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3399905 w 8711738"/>
                <a:gd name="connsiteY4" fmla="*/ 800998 h 3918271"/>
                <a:gd name="connsiteX5" fmla="*/ 6924502 w 8711738"/>
                <a:gd name="connsiteY5" fmla="*/ 2305602 h 3918271"/>
                <a:gd name="connsiteX6" fmla="*/ 8711738 w 8711738"/>
                <a:gd name="connsiteY6" fmla="*/ 3918271 h 3918271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3865418 w 8711738"/>
                <a:gd name="connsiteY4" fmla="*/ 992191 h 3918271"/>
                <a:gd name="connsiteX5" fmla="*/ 6924502 w 8711738"/>
                <a:gd name="connsiteY5" fmla="*/ 2305602 h 3918271"/>
                <a:gd name="connsiteX6" fmla="*/ 8711738 w 8711738"/>
                <a:gd name="connsiteY6" fmla="*/ 3918271 h 3918271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3740727 w 8711738"/>
                <a:gd name="connsiteY4" fmla="*/ 934002 h 3918271"/>
                <a:gd name="connsiteX5" fmla="*/ 6924502 w 8711738"/>
                <a:gd name="connsiteY5" fmla="*/ 2305602 h 3918271"/>
                <a:gd name="connsiteX6" fmla="*/ 8711738 w 8711738"/>
                <a:gd name="connsiteY6" fmla="*/ 3918271 h 3918271"/>
                <a:gd name="connsiteX0" fmla="*/ 0 w 8682862"/>
                <a:gd name="connsiteY0" fmla="*/ 1480781 h 3933036"/>
                <a:gd name="connsiteX1" fmla="*/ 1151531 w 8682862"/>
                <a:gd name="connsiteY1" fmla="*/ 26054 h 3933036"/>
                <a:gd name="connsiteX2" fmla="*/ 1907990 w 8682862"/>
                <a:gd name="connsiteY2" fmla="*/ 549756 h 3933036"/>
                <a:gd name="connsiteX3" fmla="*/ 2730950 w 8682862"/>
                <a:gd name="connsiteY3" fmla="*/ 591320 h 3933036"/>
                <a:gd name="connsiteX4" fmla="*/ 3711851 w 8682862"/>
                <a:gd name="connsiteY4" fmla="*/ 948767 h 3933036"/>
                <a:gd name="connsiteX5" fmla="*/ 6895626 w 8682862"/>
                <a:gd name="connsiteY5" fmla="*/ 2320367 h 3933036"/>
                <a:gd name="connsiteX6" fmla="*/ 8682862 w 8682862"/>
                <a:gd name="connsiteY6" fmla="*/ 3933036 h 3933036"/>
                <a:gd name="connsiteX0" fmla="*/ 0 w 8682862"/>
                <a:gd name="connsiteY0" fmla="*/ 2038098 h 4490353"/>
                <a:gd name="connsiteX1" fmla="*/ 1536541 w 8682862"/>
                <a:gd name="connsiteY1" fmla="*/ 15481 h 4490353"/>
                <a:gd name="connsiteX2" fmla="*/ 1907990 w 8682862"/>
                <a:gd name="connsiteY2" fmla="*/ 1107073 h 4490353"/>
                <a:gd name="connsiteX3" fmla="*/ 2730950 w 8682862"/>
                <a:gd name="connsiteY3" fmla="*/ 1148637 h 4490353"/>
                <a:gd name="connsiteX4" fmla="*/ 3711851 w 8682862"/>
                <a:gd name="connsiteY4" fmla="*/ 1506084 h 4490353"/>
                <a:gd name="connsiteX5" fmla="*/ 6895626 w 8682862"/>
                <a:gd name="connsiteY5" fmla="*/ 2877684 h 4490353"/>
                <a:gd name="connsiteX6" fmla="*/ 8682862 w 8682862"/>
                <a:gd name="connsiteY6" fmla="*/ 4490353 h 4490353"/>
                <a:gd name="connsiteX0" fmla="*/ 0 w 8682862"/>
                <a:gd name="connsiteY0" fmla="*/ 2024098 h 4476353"/>
                <a:gd name="connsiteX1" fmla="*/ 1536541 w 8682862"/>
                <a:gd name="connsiteY1" fmla="*/ 1481 h 4476353"/>
                <a:gd name="connsiteX2" fmla="*/ 1907990 w 8682862"/>
                <a:gd name="connsiteY2" fmla="*/ 1093073 h 4476353"/>
                <a:gd name="connsiteX3" fmla="*/ 2730950 w 8682862"/>
                <a:gd name="connsiteY3" fmla="*/ 1134637 h 4476353"/>
                <a:gd name="connsiteX4" fmla="*/ 3711851 w 8682862"/>
                <a:gd name="connsiteY4" fmla="*/ 1492084 h 4476353"/>
                <a:gd name="connsiteX5" fmla="*/ 6895626 w 8682862"/>
                <a:gd name="connsiteY5" fmla="*/ 2863684 h 4476353"/>
                <a:gd name="connsiteX6" fmla="*/ 8682862 w 8682862"/>
                <a:gd name="connsiteY6" fmla="*/ 4476353 h 4476353"/>
                <a:gd name="connsiteX0" fmla="*/ 0 w 8682862"/>
                <a:gd name="connsiteY0" fmla="*/ 2067700 h 4519955"/>
                <a:gd name="connsiteX1" fmla="*/ 1536541 w 8682862"/>
                <a:gd name="connsiteY1" fmla="*/ 45083 h 4519955"/>
                <a:gd name="connsiteX2" fmla="*/ 2475881 w 8682862"/>
                <a:gd name="connsiteY2" fmla="*/ 703538 h 4519955"/>
                <a:gd name="connsiteX3" fmla="*/ 2730950 w 8682862"/>
                <a:gd name="connsiteY3" fmla="*/ 1178239 h 4519955"/>
                <a:gd name="connsiteX4" fmla="*/ 3711851 w 8682862"/>
                <a:gd name="connsiteY4" fmla="*/ 1535686 h 4519955"/>
                <a:gd name="connsiteX5" fmla="*/ 6895626 w 8682862"/>
                <a:gd name="connsiteY5" fmla="*/ 2907286 h 4519955"/>
                <a:gd name="connsiteX6" fmla="*/ 8682862 w 8682862"/>
                <a:gd name="connsiteY6" fmla="*/ 4519955 h 4519955"/>
                <a:gd name="connsiteX0" fmla="*/ 0 w 8682862"/>
                <a:gd name="connsiteY0" fmla="*/ 2195748 h 4648003"/>
                <a:gd name="connsiteX1" fmla="*/ 1536541 w 8682862"/>
                <a:gd name="connsiteY1" fmla="*/ 173131 h 4648003"/>
                <a:gd name="connsiteX2" fmla="*/ 1774114 w 8682862"/>
                <a:gd name="connsiteY2" fmla="*/ 183412 h 4648003"/>
                <a:gd name="connsiteX3" fmla="*/ 2475881 w 8682862"/>
                <a:gd name="connsiteY3" fmla="*/ 831586 h 4648003"/>
                <a:gd name="connsiteX4" fmla="*/ 2730950 w 8682862"/>
                <a:gd name="connsiteY4" fmla="*/ 1306287 h 4648003"/>
                <a:gd name="connsiteX5" fmla="*/ 3711851 w 8682862"/>
                <a:gd name="connsiteY5" fmla="*/ 1663734 h 4648003"/>
                <a:gd name="connsiteX6" fmla="*/ 6895626 w 8682862"/>
                <a:gd name="connsiteY6" fmla="*/ 3035334 h 4648003"/>
                <a:gd name="connsiteX7" fmla="*/ 8682862 w 8682862"/>
                <a:gd name="connsiteY7" fmla="*/ 4648003 h 4648003"/>
                <a:gd name="connsiteX0" fmla="*/ 0 w 8682862"/>
                <a:gd name="connsiteY0" fmla="*/ 2117140 h 4569395"/>
                <a:gd name="connsiteX1" fmla="*/ 1295909 w 8682862"/>
                <a:gd name="connsiteY1" fmla="*/ 229277 h 4569395"/>
                <a:gd name="connsiteX2" fmla="*/ 1774114 w 8682862"/>
                <a:gd name="connsiteY2" fmla="*/ 104804 h 4569395"/>
                <a:gd name="connsiteX3" fmla="*/ 2475881 w 8682862"/>
                <a:gd name="connsiteY3" fmla="*/ 752978 h 4569395"/>
                <a:gd name="connsiteX4" fmla="*/ 2730950 w 8682862"/>
                <a:gd name="connsiteY4" fmla="*/ 1227679 h 4569395"/>
                <a:gd name="connsiteX5" fmla="*/ 3711851 w 8682862"/>
                <a:gd name="connsiteY5" fmla="*/ 1585126 h 4569395"/>
                <a:gd name="connsiteX6" fmla="*/ 6895626 w 8682862"/>
                <a:gd name="connsiteY6" fmla="*/ 2956726 h 4569395"/>
                <a:gd name="connsiteX7" fmla="*/ 8682862 w 8682862"/>
                <a:gd name="connsiteY7" fmla="*/ 4569395 h 4569395"/>
                <a:gd name="connsiteX0" fmla="*/ 0 w 8682862"/>
                <a:gd name="connsiteY0" fmla="*/ 2085443 h 4537698"/>
                <a:gd name="connsiteX1" fmla="*/ 1180406 w 8682862"/>
                <a:gd name="connsiteY1" fmla="*/ 274582 h 4537698"/>
                <a:gd name="connsiteX2" fmla="*/ 1774114 w 8682862"/>
                <a:gd name="connsiteY2" fmla="*/ 73107 h 4537698"/>
                <a:gd name="connsiteX3" fmla="*/ 2475881 w 8682862"/>
                <a:gd name="connsiteY3" fmla="*/ 721281 h 4537698"/>
                <a:gd name="connsiteX4" fmla="*/ 2730950 w 8682862"/>
                <a:gd name="connsiteY4" fmla="*/ 1195982 h 4537698"/>
                <a:gd name="connsiteX5" fmla="*/ 3711851 w 8682862"/>
                <a:gd name="connsiteY5" fmla="*/ 1553429 h 4537698"/>
                <a:gd name="connsiteX6" fmla="*/ 6895626 w 8682862"/>
                <a:gd name="connsiteY6" fmla="*/ 2925029 h 4537698"/>
                <a:gd name="connsiteX7" fmla="*/ 8682862 w 8682862"/>
                <a:gd name="connsiteY7" fmla="*/ 4537698 h 4537698"/>
                <a:gd name="connsiteX0" fmla="*/ 0 w 8682862"/>
                <a:gd name="connsiteY0" fmla="*/ 2047163 h 4499418"/>
                <a:gd name="connsiteX1" fmla="*/ 1180406 w 8682862"/>
                <a:gd name="connsiteY1" fmla="*/ 236302 h 4499418"/>
                <a:gd name="connsiteX2" fmla="*/ 1899242 w 8682862"/>
                <a:gd name="connsiteY2" fmla="*/ 92579 h 4499418"/>
                <a:gd name="connsiteX3" fmla="*/ 2475881 w 8682862"/>
                <a:gd name="connsiteY3" fmla="*/ 683001 h 4499418"/>
                <a:gd name="connsiteX4" fmla="*/ 2730950 w 8682862"/>
                <a:gd name="connsiteY4" fmla="*/ 1157702 h 4499418"/>
                <a:gd name="connsiteX5" fmla="*/ 3711851 w 8682862"/>
                <a:gd name="connsiteY5" fmla="*/ 1515149 h 4499418"/>
                <a:gd name="connsiteX6" fmla="*/ 6895626 w 8682862"/>
                <a:gd name="connsiteY6" fmla="*/ 2886749 h 4499418"/>
                <a:gd name="connsiteX7" fmla="*/ 8682862 w 8682862"/>
                <a:gd name="connsiteY7" fmla="*/ 4499418 h 4499418"/>
                <a:gd name="connsiteX0" fmla="*/ 0 w 8682862"/>
                <a:gd name="connsiteY0" fmla="*/ 2047163 h 4499418"/>
                <a:gd name="connsiteX1" fmla="*/ 1180406 w 8682862"/>
                <a:gd name="connsiteY1" fmla="*/ 236302 h 4499418"/>
                <a:gd name="connsiteX2" fmla="*/ 1899242 w 8682862"/>
                <a:gd name="connsiteY2" fmla="*/ 92579 h 4499418"/>
                <a:gd name="connsiteX3" fmla="*/ 2610635 w 8682862"/>
                <a:gd name="connsiteY3" fmla="*/ 702251 h 4499418"/>
                <a:gd name="connsiteX4" fmla="*/ 2730950 w 8682862"/>
                <a:gd name="connsiteY4" fmla="*/ 1157702 h 4499418"/>
                <a:gd name="connsiteX5" fmla="*/ 3711851 w 8682862"/>
                <a:gd name="connsiteY5" fmla="*/ 1515149 h 4499418"/>
                <a:gd name="connsiteX6" fmla="*/ 6895626 w 8682862"/>
                <a:gd name="connsiteY6" fmla="*/ 2886749 h 4499418"/>
                <a:gd name="connsiteX7" fmla="*/ 8682862 w 8682862"/>
                <a:gd name="connsiteY7" fmla="*/ 4499418 h 4499418"/>
                <a:gd name="connsiteX0" fmla="*/ 0 w 8682862"/>
                <a:gd name="connsiteY0" fmla="*/ 2047163 h 4499418"/>
                <a:gd name="connsiteX1" fmla="*/ 1180406 w 8682862"/>
                <a:gd name="connsiteY1" fmla="*/ 236302 h 4499418"/>
                <a:gd name="connsiteX2" fmla="*/ 1899242 w 8682862"/>
                <a:gd name="connsiteY2" fmla="*/ 92579 h 4499418"/>
                <a:gd name="connsiteX3" fmla="*/ 2610635 w 8682862"/>
                <a:gd name="connsiteY3" fmla="*/ 702251 h 4499418"/>
                <a:gd name="connsiteX4" fmla="*/ 3106335 w 8682862"/>
                <a:gd name="connsiteY4" fmla="*/ 1148077 h 4499418"/>
                <a:gd name="connsiteX5" fmla="*/ 3711851 w 8682862"/>
                <a:gd name="connsiteY5" fmla="*/ 1515149 h 4499418"/>
                <a:gd name="connsiteX6" fmla="*/ 6895626 w 8682862"/>
                <a:gd name="connsiteY6" fmla="*/ 2886749 h 4499418"/>
                <a:gd name="connsiteX7" fmla="*/ 8682862 w 8682862"/>
                <a:gd name="connsiteY7" fmla="*/ 4499418 h 4499418"/>
                <a:gd name="connsiteX0" fmla="*/ 0 w 8682862"/>
                <a:gd name="connsiteY0" fmla="*/ 2047163 h 4499418"/>
                <a:gd name="connsiteX1" fmla="*/ 1180406 w 8682862"/>
                <a:gd name="connsiteY1" fmla="*/ 236302 h 4499418"/>
                <a:gd name="connsiteX2" fmla="*/ 1899242 w 8682862"/>
                <a:gd name="connsiteY2" fmla="*/ 92579 h 4499418"/>
                <a:gd name="connsiteX3" fmla="*/ 2610635 w 8682862"/>
                <a:gd name="connsiteY3" fmla="*/ 702251 h 4499418"/>
                <a:gd name="connsiteX4" fmla="*/ 3106335 w 8682862"/>
                <a:gd name="connsiteY4" fmla="*/ 1148077 h 4499418"/>
                <a:gd name="connsiteX5" fmla="*/ 3711851 w 8682862"/>
                <a:gd name="connsiteY5" fmla="*/ 1515149 h 4499418"/>
                <a:gd name="connsiteX6" fmla="*/ 6895626 w 8682862"/>
                <a:gd name="connsiteY6" fmla="*/ 2886749 h 4499418"/>
                <a:gd name="connsiteX7" fmla="*/ 8682862 w 8682862"/>
                <a:gd name="connsiteY7" fmla="*/ 4499418 h 4499418"/>
                <a:gd name="connsiteX0" fmla="*/ 0 w 8682862"/>
                <a:gd name="connsiteY0" fmla="*/ 2047163 h 4499418"/>
                <a:gd name="connsiteX1" fmla="*/ 1180406 w 8682862"/>
                <a:gd name="connsiteY1" fmla="*/ 236302 h 4499418"/>
                <a:gd name="connsiteX2" fmla="*/ 1899242 w 8682862"/>
                <a:gd name="connsiteY2" fmla="*/ 92579 h 4499418"/>
                <a:gd name="connsiteX3" fmla="*/ 2610635 w 8682862"/>
                <a:gd name="connsiteY3" fmla="*/ 702251 h 4499418"/>
                <a:gd name="connsiteX4" fmla="*/ 3106335 w 8682862"/>
                <a:gd name="connsiteY4" fmla="*/ 1148077 h 4499418"/>
                <a:gd name="connsiteX5" fmla="*/ 4992011 w 8682862"/>
                <a:gd name="connsiteY5" fmla="*/ 1986787 h 4499418"/>
                <a:gd name="connsiteX6" fmla="*/ 6895626 w 8682862"/>
                <a:gd name="connsiteY6" fmla="*/ 2886749 h 4499418"/>
                <a:gd name="connsiteX7" fmla="*/ 8682862 w 8682862"/>
                <a:gd name="connsiteY7" fmla="*/ 4499418 h 4499418"/>
                <a:gd name="connsiteX0" fmla="*/ 0 w 8682862"/>
                <a:gd name="connsiteY0" fmla="*/ 2047163 h 4499418"/>
                <a:gd name="connsiteX1" fmla="*/ 1180406 w 8682862"/>
                <a:gd name="connsiteY1" fmla="*/ 236302 h 4499418"/>
                <a:gd name="connsiteX2" fmla="*/ 1899242 w 8682862"/>
                <a:gd name="connsiteY2" fmla="*/ 92579 h 4499418"/>
                <a:gd name="connsiteX3" fmla="*/ 2591385 w 8682862"/>
                <a:gd name="connsiteY3" fmla="*/ 731127 h 4499418"/>
                <a:gd name="connsiteX4" fmla="*/ 3106335 w 8682862"/>
                <a:gd name="connsiteY4" fmla="*/ 1148077 h 4499418"/>
                <a:gd name="connsiteX5" fmla="*/ 4992011 w 8682862"/>
                <a:gd name="connsiteY5" fmla="*/ 1986787 h 4499418"/>
                <a:gd name="connsiteX6" fmla="*/ 6895626 w 8682862"/>
                <a:gd name="connsiteY6" fmla="*/ 2886749 h 4499418"/>
                <a:gd name="connsiteX7" fmla="*/ 8682862 w 8682862"/>
                <a:gd name="connsiteY7" fmla="*/ 4499418 h 449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82862" h="4499418">
                  <a:moveTo>
                    <a:pt x="0" y="2047163"/>
                  </a:moveTo>
                  <a:cubicBezTo>
                    <a:pt x="428798" y="1549785"/>
                    <a:pt x="863866" y="562066"/>
                    <a:pt x="1180406" y="236302"/>
                  </a:cubicBezTo>
                  <a:cubicBezTo>
                    <a:pt x="1496946" y="-89462"/>
                    <a:pt x="1742685" y="-17164"/>
                    <a:pt x="1899242" y="92579"/>
                  </a:cubicBezTo>
                  <a:cubicBezTo>
                    <a:pt x="2055799" y="202322"/>
                    <a:pt x="2390203" y="555211"/>
                    <a:pt x="2591385" y="731127"/>
                  </a:cubicBezTo>
                  <a:cubicBezTo>
                    <a:pt x="2792567" y="907043"/>
                    <a:pt x="2706231" y="938800"/>
                    <a:pt x="3106335" y="1148077"/>
                  </a:cubicBezTo>
                  <a:cubicBezTo>
                    <a:pt x="3506439" y="1357354"/>
                    <a:pt x="4360462" y="1697008"/>
                    <a:pt x="4992011" y="1986787"/>
                  </a:cubicBezTo>
                  <a:cubicBezTo>
                    <a:pt x="5623560" y="2276566"/>
                    <a:pt x="6067124" y="2389371"/>
                    <a:pt x="6895626" y="2886749"/>
                  </a:cubicBezTo>
                  <a:cubicBezTo>
                    <a:pt x="7724128" y="3384127"/>
                    <a:pt x="8350353" y="4225098"/>
                    <a:pt x="8682862" y="4499418"/>
                  </a:cubicBezTo>
                </a:path>
              </a:pathLst>
            </a:custGeom>
            <a:ln w="28575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842759" y="4720696"/>
              <a:ext cx="1311971" cy="646331"/>
            </a:xfrm>
            <a:prstGeom prst="rect">
              <a:avLst/>
            </a:prstGeom>
            <a:solidFill>
              <a:srgbClr val="F8F8F8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Dissipation interval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203962" y="1876791"/>
              <a:ext cx="2201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Iroshnikov-Kraichnan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spectrum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4411233" y="1676471"/>
              <a:ext cx="6797622" cy="41525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9" name="Прямая соединительная линия 98"/>
            <p:cNvCxnSpPr/>
            <p:nvPr/>
          </p:nvCxnSpPr>
          <p:spPr>
            <a:xfrm flipV="1">
              <a:off x="10108168" y="2047213"/>
              <a:ext cx="380141" cy="5165"/>
            </a:xfrm>
            <a:prstGeom prst="line">
              <a:avLst/>
            </a:prstGeom>
            <a:ln w="28575">
              <a:solidFill>
                <a:srgbClr val="63A0D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10523346" y="1915630"/>
                  <a:ext cx="547090" cy="2556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𝑡𝑜𝑡𝑎𝑙</m:t>
                            </m:r>
                          </m:sup>
                        </m:sSubSup>
                      </m:oMath>
                    </m:oMathPara>
                  </a14:m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3346" y="1915630"/>
                  <a:ext cx="547090" cy="255679"/>
                </a:xfrm>
                <a:prstGeom prst="rect">
                  <a:avLst/>
                </a:prstGeom>
                <a:blipFill>
                  <a:blip r:embed="rId11"/>
                  <a:stretch>
                    <a:fillRect l="-15556" r="-26667" b="-50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Прямая соединительная линия 100"/>
            <p:cNvCxnSpPr/>
            <p:nvPr/>
          </p:nvCxnSpPr>
          <p:spPr>
            <a:xfrm flipV="1">
              <a:off x="10108168" y="2848880"/>
              <a:ext cx="380141" cy="5165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/>
                <p:cNvSpPr txBox="1"/>
                <p:nvPr/>
              </p:nvSpPr>
              <p:spPr>
                <a:xfrm>
                  <a:off x="10523346" y="2717296"/>
                  <a:ext cx="512107" cy="2680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𝑚𝑎𝑔</m:t>
                            </m:r>
                          </m:sup>
                        </m:sSubSup>
                      </m:oMath>
                    </m:oMathPara>
                  </a14:m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2" name="TextBox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3346" y="2717296"/>
                  <a:ext cx="512107" cy="268023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27381" b="-522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Прямая со стрелкой 102"/>
            <p:cNvCxnSpPr/>
            <p:nvPr/>
          </p:nvCxnSpPr>
          <p:spPr>
            <a:xfrm>
              <a:off x="9828813" y="5335741"/>
              <a:ext cx="1374010" cy="16058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Подзаголовок 2"/>
              <p:cNvSpPr txBox="1">
                <a:spLocks/>
              </p:cNvSpPr>
              <p:nvPr/>
            </p:nvSpPr>
            <p:spPr>
              <a:xfrm>
                <a:off x="606117" y="1438099"/>
                <a:ext cx="3142340" cy="507364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3053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The characteristic scale of the boundary between Rossby waves region and inertial interval of the IK spectra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𝐼𝐾</m:t>
                          </m:r>
                        </m:sup>
                      </m:sSub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030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030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030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kumimoji="0" lang="ru-RU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030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030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sub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ru-RU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/7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305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characteristic scale of the boundary between the region of dominance of Rossby waves and magnetohydrodynamic turbulence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b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𝑈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17" y="1438099"/>
                <a:ext cx="3142340" cy="5073641"/>
              </a:xfrm>
              <a:prstGeom prst="rect">
                <a:avLst/>
              </a:prstGeom>
              <a:blipFill>
                <a:blip r:embed="rId13"/>
                <a:stretch>
                  <a:fillRect l="-1536" t="-1075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Прямоугольник 108"/>
          <p:cNvSpPr/>
          <p:nvPr/>
        </p:nvSpPr>
        <p:spPr>
          <a:xfrm>
            <a:off x="1068842" y="43995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Нижний колонтитул 1">
            <a:extLst>
              <a:ext uri="{FF2B5EF4-FFF2-40B4-BE49-F238E27FC236}">
                <a16:creationId xmlns:a16="http://schemas.microsoft.com/office/drawing/2014/main" id="{D97E9EA7-CD63-4839-88A3-D390F211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2765"/>
            <a:ext cx="341976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Zinyakov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T.A. and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Petrosyan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030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A.S., 2020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2030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876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1959"/>
            <a:ext cx="10515600" cy="9371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Spectrum on large time-scale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p:grpSp>
        <p:nvGrpSpPr>
          <p:cNvPr id="105" name="Группа 104"/>
          <p:cNvGrpSpPr/>
          <p:nvPr/>
        </p:nvGrpSpPr>
        <p:grpSpPr>
          <a:xfrm>
            <a:off x="3998986" y="1416139"/>
            <a:ext cx="7488411" cy="5073641"/>
            <a:chOff x="3816898" y="1549143"/>
            <a:chExt cx="7488411" cy="507364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816898" y="1549143"/>
              <a:ext cx="7488411" cy="507364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828813" y="1676471"/>
              <a:ext cx="3" cy="415254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>
              <a:off x="7256028" y="1676471"/>
              <a:ext cx="2" cy="415254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>
              <a:off x="5651280" y="1676471"/>
              <a:ext cx="9093" cy="415254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 rot="16200000">
                  <a:off x="3736891" y="3592046"/>
                  <a:ext cx="649280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736891" y="3592046"/>
                  <a:ext cx="649280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15094" r="-33929" b="-943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7699712" y="6161529"/>
                  <a:ext cx="227883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oMath>
                    </m:oMathPara>
                  </a14:m>
                  <a:endPara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9712" y="6161529"/>
                  <a:ext cx="227883" cy="338554"/>
                </a:xfrm>
                <a:prstGeom prst="rect">
                  <a:avLst/>
                </a:prstGeom>
                <a:blipFill>
                  <a:blip r:embed="rId5"/>
                  <a:stretch>
                    <a:fillRect l="-32432" r="-24324" b="-72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5566704" y="5881958"/>
                  <a:ext cx="266425" cy="4033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ru-RU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ru-RU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sub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sup>
                        </m:sSubSup>
                      </m:oMath>
                    </m:oMathPara>
                  </a14:m>
                  <a:endPara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6704" y="5881958"/>
                  <a:ext cx="266425" cy="403316"/>
                </a:xfrm>
                <a:prstGeom prst="rect">
                  <a:avLst/>
                </a:prstGeom>
                <a:blipFill>
                  <a:blip r:embed="rId6"/>
                  <a:stretch>
                    <a:fillRect l="-36364" r="-56818" b="-2424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9689363" y="5939230"/>
                  <a:ext cx="303014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ru-RU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kumimoji="0" lang="ru-RU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9363" y="5939230"/>
                  <a:ext cx="303014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32000" r="-18000" b="-1428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Прямая соединительная линия 80"/>
            <p:cNvCxnSpPr/>
            <p:nvPr/>
          </p:nvCxnSpPr>
          <p:spPr>
            <a:xfrm>
              <a:off x="7576256" y="2633949"/>
              <a:ext cx="1534410" cy="55808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166935" y="2542298"/>
                  <a:ext cx="520303" cy="2488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ru-RU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−3/2</m:t>
                            </m:r>
                          </m:sup>
                        </m:sSup>
                      </m:oMath>
                    </m:oMathPara>
                  </a14:m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6935" y="2542298"/>
                  <a:ext cx="520303" cy="248881"/>
                </a:xfrm>
                <a:prstGeom prst="rect">
                  <a:avLst/>
                </a:prstGeom>
                <a:blipFill>
                  <a:blip r:embed="rId8"/>
                  <a:stretch>
                    <a:fillRect l="-17647" t="-9756" r="-27059" b="-3658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Прямая со стрелкой 82"/>
            <p:cNvCxnSpPr/>
            <p:nvPr/>
          </p:nvCxnSpPr>
          <p:spPr>
            <a:xfrm flipV="1">
              <a:off x="7256028" y="5104011"/>
              <a:ext cx="2584843" cy="31287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7591768" y="4765966"/>
              <a:ext cx="1704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Inertial intervals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Прямая со стрелкой 84"/>
            <p:cNvCxnSpPr/>
            <p:nvPr/>
          </p:nvCxnSpPr>
          <p:spPr>
            <a:xfrm>
              <a:off x="4424818" y="4887926"/>
              <a:ext cx="2831210" cy="1391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000577" y="4499506"/>
              <a:ext cx="1460528" cy="36933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Rossby waves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7" name="Прямая со стрелкой 86"/>
            <p:cNvCxnSpPr/>
            <p:nvPr/>
          </p:nvCxnSpPr>
          <p:spPr>
            <a:xfrm flipV="1">
              <a:off x="5660373" y="5595769"/>
              <a:ext cx="4180498" cy="2574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6717971" y="5171623"/>
              <a:ext cx="1747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MHD turbulence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9" name="Прямая со стрелкой 88"/>
            <p:cNvCxnSpPr/>
            <p:nvPr/>
          </p:nvCxnSpPr>
          <p:spPr>
            <a:xfrm>
              <a:off x="4418791" y="5598343"/>
              <a:ext cx="1241582" cy="13209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4230808" y="5209758"/>
              <a:ext cx="1617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Zonal flow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/>
          </p:nvCxnSpPr>
          <p:spPr>
            <a:xfrm flipV="1">
              <a:off x="10108168" y="2416010"/>
              <a:ext cx="380141" cy="5165"/>
            </a:xfrm>
            <a:prstGeom prst="line">
              <a:avLst/>
            </a:pr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10523346" y="2284427"/>
                  <a:ext cx="423399" cy="2591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𝑘𝑖𝑛</m:t>
                            </m:r>
                          </m:sup>
                        </m:sSubSup>
                      </m:oMath>
                    </m:oMathPara>
                  </a14:m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3346" y="2284427"/>
                  <a:ext cx="423399" cy="259177"/>
                </a:xfrm>
                <a:prstGeom prst="rect">
                  <a:avLst/>
                </a:prstGeom>
                <a:blipFill>
                  <a:blip r:embed="rId9"/>
                  <a:stretch>
                    <a:fillRect l="-20000" r="-27143" b="-5238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Полилиния 92"/>
            <p:cNvSpPr/>
            <p:nvPr/>
          </p:nvSpPr>
          <p:spPr>
            <a:xfrm>
              <a:off x="4411233" y="1731909"/>
              <a:ext cx="6804104" cy="3139664"/>
            </a:xfrm>
            <a:custGeom>
              <a:avLst/>
              <a:gdLst>
                <a:gd name="connsiteX0" fmla="*/ 0 w 8811491"/>
                <a:gd name="connsiteY0" fmla="*/ 1606039 h 4025043"/>
                <a:gd name="connsiteX1" fmla="*/ 1521229 w 8811491"/>
                <a:gd name="connsiteY1" fmla="*/ 26621 h 4025043"/>
                <a:gd name="connsiteX2" fmla="*/ 3000894 w 8811491"/>
                <a:gd name="connsiteY2" fmla="*/ 741516 h 4025043"/>
                <a:gd name="connsiteX3" fmla="*/ 6941127 w 8811491"/>
                <a:gd name="connsiteY3" fmla="*/ 2362497 h 4025043"/>
                <a:gd name="connsiteX4" fmla="*/ 8811491 w 8811491"/>
                <a:gd name="connsiteY4" fmla="*/ 4025043 h 4025043"/>
                <a:gd name="connsiteX0" fmla="*/ 0 w 8811491"/>
                <a:gd name="connsiteY0" fmla="*/ 1609223 h 4028227"/>
                <a:gd name="connsiteX1" fmla="*/ 1521229 w 8811491"/>
                <a:gd name="connsiteY1" fmla="*/ 29805 h 4028227"/>
                <a:gd name="connsiteX2" fmla="*/ 3000894 w 8811491"/>
                <a:gd name="connsiteY2" fmla="*/ 744700 h 4028227"/>
                <a:gd name="connsiteX3" fmla="*/ 7029311 w 8811491"/>
                <a:gd name="connsiteY3" fmla="*/ 2777544 h 4028227"/>
                <a:gd name="connsiteX4" fmla="*/ 8811491 w 8811491"/>
                <a:gd name="connsiteY4" fmla="*/ 4028227 h 402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11491" h="4028227">
                  <a:moveTo>
                    <a:pt x="0" y="1609223"/>
                  </a:moveTo>
                  <a:cubicBezTo>
                    <a:pt x="510540" y="891557"/>
                    <a:pt x="1021080" y="173892"/>
                    <a:pt x="1521229" y="29805"/>
                  </a:cubicBezTo>
                  <a:cubicBezTo>
                    <a:pt x="2021378" y="-114282"/>
                    <a:pt x="2082880" y="286744"/>
                    <a:pt x="3000894" y="744700"/>
                  </a:cubicBezTo>
                  <a:cubicBezTo>
                    <a:pt x="3918908" y="1202656"/>
                    <a:pt x="6060878" y="2230290"/>
                    <a:pt x="7029311" y="2777544"/>
                  </a:cubicBezTo>
                  <a:cubicBezTo>
                    <a:pt x="7997744" y="3324798"/>
                    <a:pt x="8492837" y="3799627"/>
                    <a:pt x="8811491" y="4028227"/>
                  </a:cubicBezTo>
                </a:path>
              </a:pathLst>
            </a:custGeom>
            <a:noFill/>
            <a:ln w="28575">
              <a:solidFill>
                <a:srgbClr val="63A0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4425271" y="3323590"/>
              <a:ext cx="6063038" cy="2505423"/>
            </a:xfrm>
            <a:custGeom>
              <a:avLst/>
              <a:gdLst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2975956 w 8711738"/>
                <a:gd name="connsiteY4" fmla="*/ 593231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83280 w 8711738"/>
                <a:gd name="connsiteY4" fmla="*/ 767798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83280 w 8711738"/>
                <a:gd name="connsiteY4" fmla="*/ 767798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83280 w 8711738"/>
                <a:gd name="connsiteY4" fmla="*/ 767798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931920 w 8711738"/>
                <a:gd name="connsiteY4" fmla="*/ 817674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931920 w 8711738"/>
                <a:gd name="connsiteY4" fmla="*/ 817674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665913 w 8711738"/>
                <a:gd name="connsiteY4" fmla="*/ 825987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665913 w 8711738"/>
                <a:gd name="connsiteY4" fmla="*/ 825987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99905 w 8711738"/>
                <a:gd name="connsiteY4" fmla="*/ 801049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99905 w 8711738"/>
                <a:gd name="connsiteY4" fmla="*/ 801049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307 h 3918322"/>
                <a:gd name="connsiteX1" fmla="*/ 1180407 w 8711738"/>
                <a:gd name="connsiteY1" fmla="*/ 11340 h 3918322"/>
                <a:gd name="connsiteX2" fmla="*/ 1936866 w 8711738"/>
                <a:gd name="connsiteY2" fmla="*/ 535042 h 3918322"/>
                <a:gd name="connsiteX3" fmla="*/ 2452255 w 8711738"/>
                <a:gd name="connsiteY3" fmla="*/ 593231 h 3918322"/>
                <a:gd name="connsiteX4" fmla="*/ 3399905 w 8711738"/>
                <a:gd name="connsiteY4" fmla="*/ 801049 h 3918322"/>
                <a:gd name="connsiteX5" fmla="*/ 6924502 w 8711738"/>
                <a:gd name="connsiteY5" fmla="*/ 2305653 h 3918322"/>
                <a:gd name="connsiteX6" fmla="*/ 8711738 w 8711738"/>
                <a:gd name="connsiteY6" fmla="*/ 3918322 h 3918322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3399905 w 8711738"/>
                <a:gd name="connsiteY4" fmla="*/ 800998 h 3918271"/>
                <a:gd name="connsiteX5" fmla="*/ 6924502 w 8711738"/>
                <a:gd name="connsiteY5" fmla="*/ 2305602 h 3918271"/>
                <a:gd name="connsiteX6" fmla="*/ 8711738 w 8711738"/>
                <a:gd name="connsiteY6" fmla="*/ 3918271 h 3918271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3865418 w 8711738"/>
                <a:gd name="connsiteY4" fmla="*/ 992191 h 3918271"/>
                <a:gd name="connsiteX5" fmla="*/ 6924502 w 8711738"/>
                <a:gd name="connsiteY5" fmla="*/ 2305602 h 3918271"/>
                <a:gd name="connsiteX6" fmla="*/ 8711738 w 8711738"/>
                <a:gd name="connsiteY6" fmla="*/ 3918271 h 3918271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3740727 w 8711738"/>
                <a:gd name="connsiteY4" fmla="*/ 934002 h 3918271"/>
                <a:gd name="connsiteX5" fmla="*/ 6924502 w 8711738"/>
                <a:gd name="connsiteY5" fmla="*/ 2305602 h 3918271"/>
                <a:gd name="connsiteX6" fmla="*/ 8711738 w 8711738"/>
                <a:gd name="connsiteY6" fmla="*/ 3918271 h 3918271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3740727 w 8711738"/>
                <a:gd name="connsiteY4" fmla="*/ 934002 h 3918271"/>
                <a:gd name="connsiteX5" fmla="*/ 6912021 w 8711738"/>
                <a:gd name="connsiteY5" fmla="*/ 2655061 h 3918271"/>
                <a:gd name="connsiteX6" fmla="*/ 8711738 w 8711738"/>
                <a:gd name="connsiteY6" fmla="*/ 3918271 h 3918271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5313298 w 8711738"/>
                <a:gd name="connsiteY4" fmla="*/ 1533077 h 3918271"/>
                <a:gd name="connsiteX5" fmla="*/ 6912021 w 8711738"/>
                <a:gd name="connsiteY5" fmla="*/ 2655061 h 3918271"/>
                <a:gd name="connsiteX6" fmla="*/ 8711738 w 8711738"/>
                <a:gd name="connsiteY6" fmla="*/ 3918271 h 3918271"/>
                <a:gd name="connsiteX0" fmla="*/ 0 w 8711738"/>
                <a:gd name="connsiteY0" fmla="*/ 1100256 h 3918271"/>
                <a:gd name="connsiteX1" fmla="*/ 1180407 w 8711738"/>
                <a:gd name="connsiteY1" fmla="*/ 11289 h 3918271"/>
                <a:gd name="connsiteX2" fmla="*/ 1936866 w 8711738"/>
                <a:gd name="connsiteY2" fmla="*/ 534991 h 3918271"/>
                <a:gd name="connsiteX3" fmla="*/ 2759826 w 8711738"/>
                <a:gd name="connsiteY3" fmla="*/ 576555 h 3918271"/>
                <a:gd name="connsiteX4" fmla="*/ 5313298 w 8711738"/>
                <a:gd name="connsiteY4" fmla="*/ 1533077 h 3918271"/>
                <a:gd name="connsiteX5" fmla="*/ 6912021 w 8711738"/>
                <a:gd name="connsiteY5" fmla="*/ 2655061 h 3918271"/>
                <a:gd name="connsiteX6" fmla="*/ 8711738 w 8711738"/>
                <a:gd name="connsiteY6" fmla="*/ 3918271 h 3918271"/>
                <a:gd name="connsiteX0" fmla="*/ 0 w 8711738"/>
                <a:gd name="connsiteY0" fmla="*/ 1100611 h 3918626"/>
                <a:gd name="connsiteX1" fmla="*/ 1180407 w 8711738"/>
                <a:gd name="connsiteY1" fmla="*/ 11644 h 3918626"/>
                <a:gd name="connsiteX2" fmla="*/ 1936866 w 8711738"/>
                <a:gd name="connsiteY2" fmla="*/ 535346 h 3918626"/>
                <a:gd name="connsiteX3" fmla="*/ 3583553 w 8711738"/>
                <a:gd name="connsiteY3" fmla="*/ 689236 h 3918626"/>
                <a:gd name="connsiteX4" fmla="*/ 5313298 w 8711738"/>
                <a:gd name="connsiteY4" fmla="*/ 1533432 h 3918626"/>
                <a:gd name="connsiteX5" fmla="*/ 6912021 w 8711738"/>
                <a:gd name="connsiteY5" fmla="*/ 2655416 h 3918626"/>
                <a:gd name="connsiteX6" fmla="*/ 8711738 w 8711738"/>
                <a:gd name="connsiteY6" fmla="*/ 3918626 h 3918626"/>
                <a:gd name="connsiteX0" fmla="*/ 0 w 8711738"/>
                <a:gd name="connsiteY0" fmla="*/ 1102069 h 3920084"/>
                <a:gd name="connsiteX1" fmla="*/ 1180407 w 8711738"/>
                <a:gd name="connsiteY1" fmla="*/ 13102 h 3920084"/>
                <a:gd name="connsiteX2" fmla="*/ 1649809 w 8711738"/>
                <a:gd name="connsiteY2" fmla="*/ 511842 h 3920084"/>
                <a:gd name="connsiteX3" fmla="*/ 3583553 w 8711738"/>
                <a:gd name="connsiteY3" fmla="*/ 690694 h 3920084"/>
                <a:gd name="connsiteX4" fmla="*/ 5313298 w 8711738"/>
                <a:gd name="connsiteY4" fmla="*/ 1534890 h 3920084"/>
                <a:gd name="connsiteX5" fmla="*/ 6912021 w 8711738"/>
                <a:gd name="connsiteY5" fmla="*/ 2656874 h 3920084"/>
                <a:gd name="connsiteX6" fmla="*/ 8711738 w 8711738"/>
                <a:gd name="connsiteY6" fmla="*/ 3920084 h 3920084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5313298 w 8711738"/>
                <a:gd name="connsiteY4" fmla="*/ 1461666 h 3846860"/>
                <a:gd name="connsiteX5" fmla="*/ 6912021 w 8711738"/>
                <a:gd name="connsiteY5" fmla="*/ 2583650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5830457 w 8711738"/>
                <a:gd name="connsiteY4" fmla="*/ 1715579 h 3846860"/>
                <a:gd name="connsiteX5" fmla="*/ 6912021 w 8711738"/>
                <a:gd name="connsiteY5" fmla="*/ 2583650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5900344 w 8711738"/>
                <a:gd name="connsiteY4" fmla="*/ 1640899 h 3846860"/>
                <a:gd name="connsiteX5" fmla="*/ 6912021 w 8711738"/>
                <a:gd name="connsiteY5" fmla="*/ 2583650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6235799 w 8711738"/>
                <a:gd name="connsiteY4" fmla="*/ 1760388 h 3846860"/>
                <a:gd name="connsiteX5" fmla="*/ 6912021 w 8711738"/>
                <a:gd name="connsiteY5" fmla="*/ 2583650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6235799 w 8711738"/>
                <a:gd name="connsiteY4" fmla="*/ 1760388 h 3846860"/>
                <a:gd name="connsiteX5" fmla="*/ 6912021 w 8711738"/>
                <a:gd name="connsiteY5" fmla="*/ 2583650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6347617 w 8711738"/>
                <a:gd name="connsiteY4" fmla="*/ 1879876 h 3846860"/>
                <a:gd name="connsiteX5" fmla="*/ 6912021 w 8711738"/>
                <a:gd name="connsiteY5" fmla="*/ 2583650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6347617 w 8711738"/>
                <a:gd name="connsiteY4" fmla="*/ 1879876 h 3846860"/>
                <a:gd name="connsiteX5" fmla="*/ 7107703 w 8711738"/>
                <a:gd name="connsiteY5" fmla="*/ 2494035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6347617 w 8711738"/>
                <a:gd name="connsiteY4" fmla="*/ 1879876 h 3846860"/>
                <a:gd name="connsiteX5" fmla="*/ 7107703 w 8711738"/>
                <a:gd name="connsiteY5" fmla="*/ 2494035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6347617 w 8711738"/>
                <a:gd name="connsiteY4" fmla="*/ 1879876 h 3846860"/>
                <a:gd name="connsiteX5" fmla="*/ 6981908 w 8711738"/>
                <a:gd name="connsiteY5" fmla="*/ 2195316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6054094 w 8711738"/>
                <a:gd name="connsiteY4" fmla="*/ 1655836 h 3846860"/>
                <a:gd name="connsiteX5" fmla="*/ 6981908 w 8711738"/>
                <a:gd name="connsiteY5" fmla="*/ 2195316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5634775 w 8711738"/>
                <a:gd name="connsiteY4" fmla="*/ 1491540 h 3846860"/>
                <a:gd name="connsiteX5" fmla="*/ 6981908 w 8711738"/>
                <a:gd name="connsiteY5" fmla="*/ 2195316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5634775 w 8711738"/>
                <a:gd name="connsiteY4" fmla="*/ 1491540 h 3846860"/>
                <a:gd name="connsiteX5" fmla="*/ 6981908 w 8711738"/>
                <a:gd name="connsiteY5" fmla="*/ 2195316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5634775 w 8711738"/>
                <a:gd name="connsiteY4" fmla="*/ 1491540 h 3846860"/>
                <a:gd name="connsiteX5" fmla="*/ 6981908 w 8711738"/>
                <a:gd name="connsiteY5" fmla="*/ 2195316 h 3846860"/>
                <a:gd name="connsiteX6" fmla="*/ 8711738 w 8711738"/>
                <a:gd name="connsiteY6" fmla="*/ 3846860 h 3846860"/>
                <a:gd name="connsiteX0" fmla="*/ 0 w 8711738"/>
                <a:gd name="connsiteY0" fmla="*/ 1028845 h 3846860"/>
                <a:gd name="connsiteX1" fmla="*/ 768544 w 8711738"/>
                <a:gd name="connsiteY1" fmla="*/ 14762 h 3846860"/>
                <a:gd name="connsiteX2" fmla="*/ 1649809 w 8711738"/>
                <a:gd name="connsiteY2" fmla="*/ 438618 h 3846860"/>
                <a:gd name="connsiteX3" fmla="*/ 3583553 w 8711738"/>
                <a:gd name="connsiteY3" fmla="*/ 617470 h 3846860"/>
                <a:gd name="connsiteX4" fmla="*/ 5341252 w 8711738"/>
                <a:gd name="connsiteY4" fmla="*/ 1342180 h 3846860"/>
                <a:gd name="connsiteX5" fmla="*/ 6981908 w 8711738"/>
                <a:gd name="connsiteY5" fmla="*/ 2195316 h 3846860"/>
                <a:gd name="connsiteX6" fmla="*/ 8711738 w 8711738"/>
                <a:gd name="connsiteY6" fmla="*/ 3846860 h 384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11738" h="3846860">
                  <a:moveTo>
                    <a:pt x="0" y="1028845"/>
                  </a:moveTo>
                  <a:cubicBezTo>
                    <a:pt x="428798" y="531467"/>
                    <a:pt x="493576" y="113133"/>
                    <a:pt x="768544" y="14762"/>
                  </a:cubicBezTo>
                  <a:cubicBezTo>
                    <a:pt x="1043512" y="-83609"/>
                    <a:pt x="1180641" y="338167"/>
                    <a:pt x="1649809" y="438618"/>
                  </a:cubicBezTo>
                  <a:cubicBezTo>
                    <a:pt x="2118977" y="539069"/>
                    <a:pt x="2968313" y="466876"/>
                    <a:pt x="3583553" y="617470"/>
                  </a:cubicBezTo>
                  <a:cubicBezTo>
                    <a:pt x="4198793" y="768064"/>
                    <a:pt x="4774859" y="1079206"/>
                    <a:pt x="5341252" y="1342180"/>
                  </a:cubicBezTo>
                  <a:cubicBezTo>
                    <a:pt x="5907645" y="1605154"/>
                    <a:pt x="6265225" y="1638194"/>
                    <a:pt x="6981908" y="2195316"/>
                  </a:cubicBezTo>
                  <a:cubicBezTo>
                    <a:pt x="7810410" y="2692694"/>
                    <a:pt x="8379229" y="3572540"/>
                    <a:pt x="8711738" y="3846860"/>
                  </a:cubicBezTo>
                </a:path>
              </a:pathLst>
            </a:cu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842759" y="4720696"/>
              <a:ext cx="1311971" cy="646331"/>
            </a:xfrm>
            <a:prstGeom prst="rect">
              <a:avLst/>
            </a:prstGeom>
            <a:solidFill>
              <a:srgbClr val="F8F8F8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Dissipation interval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4411233" y="1676471"/>
              <a:ext cx="6797622" cy="41525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9" name="Прямая соединительная линия 98"/>
            <p:cNvCxnSpPr/>
            <p:nvPr/>
          </p:nvCxnSpPr>
          <p:spPr>
            <a:xfrm flipV="1">
              <a:off x="10108168" y="2047213"/>
              <a:ext cx="380141" cy="5165"/>
            </a:xfrm>
            <a:prstGeom prst="line">
              <a:avLst/>
            </a:prstGeom>
            <a:ln w="28575">
              <a:solidFill>
                <a:srgbClr val="63A0D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10523346" y="1915630"/>
                  <a:ext cx="547090" cy="2556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𝑡𝑜𝑡𝑎𝑙</m:t>
                            </m:r>
                          </m:sup>
                        </m:sSubSup>
                      </m:oMath>
                    </m:oMathPara>
                  </a14:m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3346" y="1915630"/>
                  <a:ext cx="547090" cy="255679"/>
                </a:xfrm>
                <a:prstGeom prst="rect">
                  <a:avLst/>
                </a:prstGeom>
                <a:blipFill>
                  <a:blip r:embed="rId10"/>
                  <a:stretch>
                    <a:fillRect l="-15556" r="-26667" b="-50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Прямая соединительная линия 100"/>
            <p:cNvCxnSpPr/>
            <p:nvPr/>
          </p:nvCxnSpPr>
          <p:spPr>
            <a:xfrm flipV="1">
              <a:off x="10108168" y="2848880"/>
              <a:ext cx="380141" cy="5165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/>
                <p:cNvSpPr txBox="1"/>
                <p:nvPr/>
              </p:nvSpPr>
              <p:spPr>
                <a:xfrm>
                  <a:off x="10523346" y="2717296"/>
                  <a:ext cx="512107" cy="2680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𝑚𝑎𝑔</m:t>
                            </m:r>
                          </m:sup>
                        </m:sSubSup>
                      </m:oMath>
                    </m:oMathPara>
                  </a14:m>
                  <a:endPara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2" name="TextBox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3346" y="2717296"/>
                  <a:ext cx="512107" cy="268023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27381" b="-522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Прямая со стрелкой 102"/>
            <p:cNvCxnSpPr/>
            <p:nvPr/>
          </p:nvCxnSpPr>
          <p:spPr>
            <a:xfrm>
              <a:off x="9828813" y="5335741"/>
              <a:ext cx="1374010" cy="16058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Подзаголовок 2"/>
              <p:cNvSpPr txBox="1">
                <a:spLocks/>
              </p:cNvSpPr>
              <p:nvPr/>
            </p:nvSpPr>
            <p:spPr>
              <a:xfrm>
                <a:off x="606117" y="1438099"/>
                <a:ext cx="3142340" cy="507364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3053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The characteristic scale of the boundary between Rossby waves region and inertial interval of the IK spectra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𝐼𝐾</m:t>
                          </m:r>
                        </m:sup>
                      </m:sSub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030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030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030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kumimoji="0" lang="ru-RU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030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030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sub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030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ru-RU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030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/7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305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characteristic scale of the boundary between the region of dominance of Rossby waves and magnetohydrodynamic turbulence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b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𝑈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17" y="1438099"/>
                <a:ext cx="3142340" cy="5073641"/>
              </a:xfrm>
              <a:prstGeom prst="rect">
                <a:avLst/>
              </a:prstGeom>
              <a:blipFill>
                <a:blip r:embed="rId12"/>
                <a:stretch>
                  <a:fillRect l="-1536" t="-1075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Прямоугольник 108"/>
          <p:cNvSpPr/>
          <p:nvPr/>
        </p:nvSpPr>
        <p:spPr>
          <a:xfrm>
            <a:off x="1068842" y="43995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7595007" y="3645880"/>
            <a:ext cx="984686" cy="41779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844345" y="3309001"/>
                <a:ext cx="667555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ru-RU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−5/3</m:t>
                          </m:r>
                        </m:sup>
                      </m:sSup>
                    </m:oMath>
                  </m:oMathPara>
                </a14:m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345" y="3309001"/>
                <a:ext cx="667555" cy="319318"/>
              </a:xfrm>
              <a:prstGeom prst="rect">
                <a:avLst/>
              </a:prstGeom>
              <a:blipFill>
                <a:blip r:embed="rId13"/>
                <a:stretch>
                  <a:fillRect l="-9174" t="-7692" r="-3670"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Прямая соединительная линия 50"/>
          <p:cNvCxnSpPr/>
          <p:nvPr/>
        </p:nvCxnSpPr>
        <p:spPr>
          <a:xfrm>
            <a:off x="8910147" y="4158817"/>
            <a:ext cx="938161" cy="57701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9179214" y="4016083"/>
                <a:ext cx="667555" cy="319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ru-RU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214" y="4016083"/>
                <a:ext cx="667555" cy="319318"/>
              </a:xfrm>
              <a:prstGeom prst="rect">
                <a:avLst/>
              </a:prstGeom>
              <a:blipFill>
                <a:blip r:embed="rId14"/>
                <a:stretch>
                  <a:fillRect t="-3846" b="-3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Полилиния 53"/>
          <p:cNvSpPr/>
          <p:nvPr/>
        </p:nvSpPr>
        <p:spPr>
          <a:xfrm>
            <a:off x="4607359" y="1757983"/>
            <a:ext cx="6804104" cy="3139664"/>
          </a:xfrm>
          <a:custGeom>
            <a:avLst/>
            <a:gdLst>
              <a:gd name="connsiteX0" fmla="*/ 0 w 8811491"/>
              <a:gd name="connsiteY0" fmla="*/ 1606039 h 4025043"/>
              <a:gd name="connsiteX1" fmla="*/ 1521229 w 8811491"/>
              <a:gd name="connsiteY1" fmla="*/ 26621 h 4025043"/>
              <a:gd name="connsiteX2" fmla="*/ 3000894 w 8811491"/>
              <a:gd name="connsiteY2" fmla="*/ 741516 h 4025043"/>
              <a:gd name="connsiteX3" fmla="*/ 6941127 w 8811491"/>
              <a:gd name="connsiteY3" fmla="*/ 2362497 h 4025043"/>
              <a:gd name="connsiteX4" fmla="*/ 8811491 w 8811491"/>
              <a:gd name="connsiteY4" fmla="*/ 4025043 h 4025043"/>
              <a:gd name="connsiteX0" fmla="*/ 0 w 8811491"/>
              <a:gd name="connsiteY0" fmla="*/ 1609223 h 4028227"/>
              <a:gd name="connsiteX1" fmla="*/ 1521229 w 8811491"/>
              <a:gd name="connsiteY1" fmla="*/ 29805 h 4028227"/>
              <a:gd name="connsiteX2" fmla="*/ 3000894 w 8811491"/>
              <a:gd name="connsiteY2" fmla="*/ 744700 h 4028227"/>
              <a:gd name="connsiteX3" fmla="*/ 7029311 w 8811491"/>
              <a:gd name="connsiteY3" fmla="*/ 2777544 h 4028227"/>
              <a:gd name="connsiteX4" fmla="*/ 8811491 w 8811491"/>
              <a:gd name="connsiteY4" fmla="*/ 4028227 h 402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1491" h="4028227">
                <a:moveTo>
                  <a:pt x="0" y="1609223"/>
                </a:moveTo>
                <a:cubicBezTo>
                  <a:pt x="510540" y="891557"/>
                  <a:pt x="1021080" y="173892"/>
                  <a:pt x="1521229" y="29805"/>
                </a:cubicBezTo>
                <a:cubicBezTo>
                  <a:pt x="2021378" y="-114282"/>
                  <a:pt x="2082880" y="286744"/>
                  <a:pt x="3000894" y="744700"/>
                </a:cubicBezTo>
                <a:cubicBezTo>
                  <a:pt x="3918908" y="1202656"/>
                  <a:pt x="6060878" y="2230290"/>
                  <a:pt x="7029311" y="2777544"/>
                </a:cubicBezTo>
                <a:cubicBezTo>
                  <a:pt x="7997744" y="3324798"/>
                  <a:pt x="8492837" y="3799627"/>
                  <a:pt x="8811491" y="4028227"/>
                </a:cubicBezTo>
              </a:path>
            </a:pathLst>
          </a:custGeom>
          <a:ln w="1905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57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44416" y="1007838"/>
            <a:ext cx="10346268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44416" y="171263"/>
            <a:ext cx="10515600" cy="9371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MHD equations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454" y="2470628"/>
            <a:ext cx="7809524" cy="1895238"/>
          </a:xfrm>
          <a:prstGeom prst="rect">
            <a:avLst/>
          </a:prstGeom>
          <a:ln w="28575">
            <a:solidFill>
              <a:srgbClr val="203053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216" y="5398868"/>
            <a:ext cx="4466667" cy="904762"/>
          </a:xfrm>
          <a:prstGeom prst="rect">
            <a:avLst/>
          </a:prstGeom>
          <a:ln w="28575">
            <a:solidFill>
              <a:srgbClr val="203053"/>
            </a:solidFill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844416" y="1706331"/>
            <a:ext cx="10413056" cy="50603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203053"/>
            </a:solidFill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203053"/>
                </a:solidFill>
                <a:latin typeface="Candara" panose="020E0502030303020204" pitchFamily="34" charset="0"/>
              </a:rPr>
              <a:t>Navier-Stokes equation for rotating conductive incompressible</a:t>
            </a:r>
            <a:r>
              <a:rPr lang="ru-RU" dirty="0">
                <a:solidFill>
                  <a:srgbClr val="203053"/>
                </a:solidFill>
                <a:latin typeface="Candara" panose="020E0502030303020204" pitchFamily="34" charset="0"/>
              </a:rPr>
              <a:t> </a:t>
            </a:r>
            <a:r>
              <a:rPr lang="en-US" dirty="0">
                <a:solidFill>
                  <a:srgbClr val="203053"/>
                </a:solidFill>
                <a:latin typeface="Candara" panose="020E0502030303020204" pitchFamily="34" charset="0"/>
              </a:rPr>
              <a:t>fluid: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844416" y="4624134"/>
            <a:ext cx="5513252" cy="51646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203053"/>
            </a:solidFill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203053"/>
                </a:solidFill>
                <a:latin typeface="Candara" panose="020E0502030303020204" pitchFamily="34" charset="0"/>
              </a:rPr>
              <a:t>Magnetic field evolution equation: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64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51"/>
                    </a14:imgEffect>
                    <a14:imgEffect>
                      <a14:saturation sat="86000"/>
                    </a14:imgEffect>
                  </a14:imgLayer>
                </a14:imgProps>
              </a:ext>
            </a:extLst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1959"/>
            <a:ext cx="10515600" cy="9371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Approximation and functions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одзаголовок 2"/>
              <p:cNvSpPr txBox="1">
                <a:spLocks/>
              </p:cNvSpPr>
              <p:nvPr/>
            </p:nvSpPr>
            <p:spPr>
              <a:xfrm>
                <a:off x="622743" y="1446922"/>
                <a:ext cx="10864654" cy="4900538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Vorticity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20305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and stream function </a:t>
                </a:r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solidFill>
                    <a:srgbClr val="203053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   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   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p>
                      </m:sSup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  <a:p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Magnetic potential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0305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200" dirty="0">
                  <a:solidFill>
                    <a:srgbClr val="203053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   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p>
                      </m:sSup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  <a:p>
                <a:r>
                  <a:rPr lang="ru-RU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β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-plane approximation</a:t>
                </a:r>
              </a:p>
              <a:p>
                <a:pPr marL="0" indent="0">
                  <a:buNone/>
                </a:pPr>
                <a:endParaRPr lang="en-US" sz="12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solidFill>
                    <a:srgbClr val="203053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203053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− Coriolis parameter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203053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− Rossby parameter</a:t>
                </a:r>
              </a:p>
              <a:p>
                <a:endParaRPr lang="ru-RU" dirty="0">
                  <a:solidFill>
                    <a:srgbClr val="203053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3" y="1446922"/>
                <a:ext cx="10864654" cy="4900538"/>
              </a:xfrm>
              <a:prstGeom prst="rect">
                <a:avLst/>
              </a:prstGeom>
              <a:blipFill>
                <a:blip r:embed="rId6"/>
                <a:stretch>
                  <a:fillRect l="-895" t="-1731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0159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51"/>
                    </a14:imgEffect>
                    <a14:imgEffect>
                      <a14:saturation sat="86000"/>
                    </a14:imgEffect>
                  </a14:imgLayer>
                </a14:imgProps>
              </a:ext>
            </a:extLst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1959"/>
            <a:ext cx="10515600" cy="9371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β-plane MHD equations</a:t>
            </a:r>
            <a:endParaRPr lang="ru-RU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одзаголовок 2"/>
              <p:cNvSpPr txBox="1">
                <a:spLocks/>
              </p:cNvSpPr>
              <p:nvPr/>
            </p:nvSpPr>
            <p:spPr>
              <a:xfrm>
                <a:off x="622743" y="1585467"/>
                <a:ext cx="10864654" cy="90624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Equations of evolution of vorticity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and magnetic potential</a:t>
                </a:r>
                <a:r>
                  <a:rPr lang="ru-RU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of two-dimensional magnetohydrodynamic flow in β-plane approximation:</a:t>
                </a:r>
                <a:endPara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2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3" y="1585467"/>
                <a:ext cx="10864654" cy="906241"/>
              </a:xfrm>
              <a:prstGeom prst="rect">
                <a:avLst/>
              </a:prstGeom>
              <a:blipFill>
                <a:blip r:embed="rId5"/>
                <a:stretch>
                  <a:fillRect l="-1007" t="-9091" b="-11688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одзаголовок 2"/>
              <p:cNvSpPr txBox="1">
                <a:spLocks/>
              </p:cNvSpPr>
              <p:nvPr/>
            </p:nvSpPr>
            <p:spPr>
              <a:xfrm>
                <a:off x="622743" y="5427152"/>
                <a:ext cx="10864654" cy="90624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where</a:t>
                </a:r>
                <a:r>
                  <a:rPr lang="ru-RU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J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3053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 is</a:t>
                </a:r>
                <a:r>
                  <a:rPr kumimoji="0" lang="en-US" b="0" i="0" u="none" strike="noStrike" kern="1200" cap="none" spc="0" normalizeH="0" noProof="0" dirty="0">
                    <a:ln>
                      <a:noFill/>
                    </a:ln>
                    <a:solidFill>
                      <a:srgbClr val="203053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 the Jacobian of the functions </a:t>
                </a: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0" lang="en-US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r>
                      <a:rPr kumimoji="0" lang="en-US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3053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ru-RU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3" y="5427152"/>
                <a:ext cx="10864654" cy="906241"/>
              </a:xfrm>
              <a:prstGeom prst="rect">
                <a:avLst/>
              </a:prstGeom>
              <a:blipFill>
                <a:blip r:embed="rId6"/>
                <a:stretch>
                  <a:fillRect l="-1007" t="-7792" b="-14935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534388" y="2854214"/>
                <a:ext cx="7041363" cy="2063514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 w="28575">
                <a:solidFill>
                  <a:srgbClr val="203053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1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𝜕𝜔</m:t>
                          </m:r>
                        </m:num>
                        <m:den>
                          <m:r>
                            <a:rPr lang="ru-RU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J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3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sz="3000" b="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3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000" b="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J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3000" b="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l-G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3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ru-RU" sz="3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30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ru-R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J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3000" i="1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l-GR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3000" i="1" dirty="0"/>
              </a:p>
              <a:p>
                <a:endParaRPr lang="ru-RU" sz="1000" i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388" y="2854214"/>
                <a:ext cx="7041363" cy="2063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203053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12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1959"/>
            <a:ext cx="10515600" cy="9371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Numerical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одзаголовок 2"/>
              <p:cNvSpPr txBox="1">
                <a:spLocks/>
              </p:cNvSpPr>
              <p:nvPr/>
            </p:nvSpPr>
            <p:spPr>
              <a:xfrm>
                <a:off x="622743" y="1543987"/>
                <a:ext cx="10864653" cy="470496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Square box of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203053"/>
                            </a:solidFill>
                            <a:latin typeface="Candara" panose="020E0502030303020204" pitchFamily="34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203053"/>
                            </a:solidFill>
                            <a:latin typeface="Candara" panose="020E0502030303020204" pitchFamily="34" charset="0"/>
                          </a:rPr>
                          <m:t>π</m:t>
                        </m:r>
                        <m:r>
                          <a:rPr lang="en-US" b="0" i="1" dirty="0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with periodic boundary conditions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1024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094</m:t>
                        </m:r>
                      </m:e>
                      <m:sup>
                        <m:r>
                          <a:rPr lang="en-US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collocation points in space for different Reynolds numbers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Pseudospectral method with </a:t>
                </a:r>
                <a:r>
                  <a:rPr lang="en-US" dirty="0" err="1">
                    <a:solidFill>
                      <a:srgbClr val="203053"/>
                    </a:solidFill>
                    <a:latin typeface="Candara" panose="020E0502030303020204" pitchFamily="34" charset="0"/>
                  </a:rPr>
                  <a:t>dealiasing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according to the 2/3 rule</a:t>
                </a:r>
              </a:p>
              <a:p>
                <a:pPr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CUDA Parallel Technology with using CUDA C++</a:t>
                </a:r>
              </a:p>
              <a:p>
                <a:pPr>
                  <a:defRPr/>
                </a:pPr>
                <a:r>
                  <a:rPr lang="en-US" dirty="0" err="1">
                    <a:solidFill>
                      <a:srgbClr val="203053"/>
                    </a:solidFill>
                    <a:latin typeface="Candara" panose="020E0502030303020204" pitchFamily="34" charset="0"/>
                  </a:rPr>
                  <a:t>Nvidia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Tesla k40 and </a:t>
                </a:r>
                <a:r>
                  <a:rPr lang="en-US" dirty="0" err="1">
                    <a:solidFill>
                      <a:srgbClr val="203053"/>
                    </a:solidFill>
                    <a:latin typeface="Candara" panose="020E0502030303020204" pitchFamily="34" charset="0"/>
                  </a:rPr>
                  <a:t>Nvidia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GeForce 1070</a:t>
                </a:r>
              </a:p>
              <a:p>
                <a:pPr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  <a:p>
                <a:pPr marL="0" indent="0">
                  <a:buNone/>
                  <a:defRPr/>
                </a:pPr>
                <a:endParaRPr lang="en-US" sz="12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2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3" y="1543987"/>
                <a:ext cx="10864653" cy="4704962"/>
              </a:xfrm>
              <a:prstGeom prst="rect">
                <a:avLst/>
              </a:prstGeom>
              <a:blipFill>
                <a:blip r:embed="rId4"/>
                <a:stretch>
                  <a:fillRect l="-895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126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одзаголовок 2"/>
              <p:cNvSpPr txBox="1">
                <a:spLocks/>
              </p:cNvSpPr>
              <p:nvPr/>
            </p:nvSpPr>
            <p:spPr>
              <a:xfrm>
                <a:off x="6274606" y="1543987"/>
                <a:ext cx="5212791" cy="509788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  <a:defRPr/>
                </a:pPr>
                <a:r>
                  <a:rPr lang="en-US" sz="2500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β-plane</a:t>
                </a:r>
                <a:r>
                  <a:rPr lang="ru-RU" sz="2500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en-US" sz="2500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decaying MHD turbulence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25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𝑅𝑚</m:t>
                    </m:r>
                    <m:r>
                      <a:rPr lang="en-US" sz="25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00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5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500" i="1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=10;25;50</m:t>
                      </m:r>
                    </m:oMath>
                  </m:oMathPara>
                </a14:m>
                <a:endParaRPr lang="en-US" sz="25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 algn="ctr">
                  <a:buNone/>
                  <a:defRPr/>
                </a:pPr>
                <a:r>
                  <a:rPr lang="en-US" sz="2500" dirty="0">
                    <a:solidFill>
                      <a:srgbClr val="203053"/>
                    </a:solidFill>
                  </a:rPr>
                  <a:t>Spatial resolution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4096</m:t>
                        </m:r>
                      </m:e>
                      <m:sup>
                        <m:r>
                          <a:rPr lang="en-US" sz="2500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5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indent="0">
                  <a:buNone/>
                  <a:defRPr/>
                </a:pPr>
                <a:endParaRPr lang="en-US" sz="25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sz="25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8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606" y="1543987"/>
                <a:ext cx="5212791" cy="5097882"/>
              </a:xfrm>
              <a:prstGeom prst="rect">
                <a:avLst/>
              </a:prstGeom>
              <a:blipFill>
                <a:blip r:embed="rId4"/>
                <a:stretch>
                  <a:fillRect t="-1306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70" y="3325092"/>
            <a:ext cx="4494673" cy="319418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622743" y="1041772"/>
            <a:ext cx="10864654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3" y="111959"/>
            <a:ext cx="10515600" cy="9371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03053"/>
                </a:solidFill>
                <a:latin typeface="Candara" panose="020E0502030303020204" pitchFamily="34" charset="0"/>
              </a:rPr>
              <a:t>Initial condition and parameters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одзаголовок 2"/>
              <p:cNvSpPr txBox="1">
                <a:spLocks/>
              </p:cNvSpPr>
              <p:nvPr/>
            </p:nvSpPr>
            <p:spPr>
              <a:xfrm>
                <a:off x="622744" y="1543987"/>
                <a:ext cx="5212791" cy="509788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  <a:defRPr/>
                </a:pPr>
                <a:r>
                  <a:rPr lang="en-US" sz="2500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β-plane</a:t>
                </a:r>
                <a:r>
                  <a:rPr lang="ru-RU" sz="2500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en-US" sz="2500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decaying MHD turbulence 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25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𝑅𝑚</m:t>
                    </m:r>
                    <m:r>
                      <a:rPr lang="en-US" sz="25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00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500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30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kumimoji="0" lang="en-US" sz="2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30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=10;25;50</m:t>
                      </m:r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  <a:p>
                <a:pPr marL="0" lvl="0" indent="0" algn="ctr">
                  <a:buNone/>
                  <a:defRPr/>
                </a:pPr>
                <a:r>
                  <a:rPr lang="en-US" sz="2500" dirty="0">
                    <a:solidFill>
                      <a:srgbClr val="203053"/>
                    </a:solidFill>
                  </a:rPr>
                  <a:t>Spatial resolution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305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203053"/>
                            </a:solidFill>
                            <a:latin typeface="Cambria Math" panose="02040503050406030204" pitchFamily="18" charset="0"/>
                          </a:rPr>
                          <m:t>1024</m:t>
                        </m:r>
                      </m:e>
                      <m:sup>
                        <m:r>
                          <a:rPr kumimoji="0" lang="en-US" sz="2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305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305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53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2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4" y="1543987"/>
                <a:ext cx="5212791" cy="5097882"/>
              </a:xfrm>
              <a:prstGeom prst="rect">
                <a:avLst/>
              </a:prstGeom>
              <a:blipFill>
                <a:blip r:embed="rId6"/>
                <a:stretch>
                  <a:fillRect t="-1306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2" y="3316779"/>
            <a:ext cx="4494673" cy="319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2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1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2742" y="1041772"/>
            <a:ext cx="11104159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2" y="111959"/>
            <a:ext cx="11207307" cy="93710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203053"/>
                </a:solidFill>
                <a:latin typeface="Candara" panose="020E0502030303020204" pitchFamily="34" charset="0"/>
              </a:rPr>
              <a:t>Zonal flows in β-plane decaying MHD turbulence</a:t>
            </a:r>
            <a:endParaRPr lang="ru-RU" sz="4000" b="1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p:pic>
        <p:nvPicPr>
          <p:cNvPr id="10" name="Мультимедиа1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lum contrast="28000"/>
          </a:blip>
          <a:stretch>
            <a:fillRect/>
          </a:stretch>
        </p:blipFill>
        <p:spPr>
          <a:xfrm>
            <a:off x="6855286" y="1628371"/>
            <a:ext cx="4871616" cy="4871616"/>
          </a:xfrm>
          <a:prstGeom prst="rect">
            <a:avLst/>
          </a:prstGeom>
          <a:ln w="38100">
            <a:solidFill>
              <a:srgbClr val="203053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одзаголовок 2"/>
              <p:cNvSpPr txBox="1">
                <a:spLocks/>
              </p:cNvSpPr>
              <p:nvPr/>
            </p:nvSpPr>
            <p:spPr>
              <a:xfrm>
                <a:off x="622742" y="1628371"/>
                <a:ext cx="5558982" cy="349571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endParaRPr lang="ru-RU" sz="15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β-plane</a:t>
                </a:r>
                <a:r>
                  <a:rPr lang="ru-RU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decaying MHD turbulence with Reynolds numbers</a:t>
                </a:r>
              </a:p>
              <a:p>
                <a:pPr marL="0" lvl="0" indent="0">
                  <a:buNone/>
                  <a:defRPr/>
                </a:pPr>
                <a:endParaRPr lang="en-US" sz="10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𝑅𝑚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and slow rotation</a:t>
                </a:r>
                <a:endParaRPr lang="ru-RU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sz="10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ru-RU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2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2" y="1628371"/>
                <a:ext cx="5558982" cy="3495712"/>
              </a:xfrm>
              <a:prstGeom prst="rect">
                <a:avLst/>
              </a:prstGeom>
              <a:blipFill>
                <a:blip r:embed="rId7"/>
                <a:stretch>
                  <a:fillRect l="-1963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одзаголовок 2"/>
              <p:cNvSpPr txBox="1">
                <a:spLocks/>
              </p:cNvSpPr>
              <p:nvPr/>
            </p:nvSpPr>
            <p:spPr>
              <a:xfrm>
                <a:off x="622742" y="5476875"/>
                <a:ext cx="5558982" cy="1052054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Color</a:t>
                </a:r>
                <a:r>
                  <a:rPr lang="ru-RU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map of the stream function </a:t>
                </a:r>
                <a14:m>
                  <m:oMath xmlns:m="http://schemas.openxmlformats.org/officeDocument/2006/math">
                    <m:r>
                      <a:rPr lang="el-GR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over time</a:t>
                </a:r>
              </a:p>
            </p:txBody>
          </p:sp>
        </mc:Choice>
        <mc:Fallback xmlns="">
          <p:sp>
            <p:nvSpPr>
              <p:cNvPr id="13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2" y="5476875"/>
                <a:ext cx="5558982" cy="1052054"/>
              </a:xfrm>
              <a:prstGeom prst="rect">
                <a:avLst/>
              </a:prstGeom>
              <a:blipFill>
                <a:blip r:embed="rId8"/>
                <a:stretch>
                  <a:fillRect l="-1963" b="-5618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 стрелкой 14"/>
          <p:cNvCxnSpPr>
            <a:stCxn id="13" idx="3"/>
          </p:cNvCxnSpPr>
          <p:nvPr/>
        </p:nvCxnSpPr>
        <p:spPr>
          <a:xfrm flipV="1">
            <a:off x="6181724" y="5361710"/>
            <a:ext cx="601461" cy="641192"/>
          </a:xfrm>
          <a:prstGeom prst="straightConnector1">
            <a:avLst/>
          </a:prstGeom>
          <a:ln w="57150">
            <a:solidFill>
              <a:srgbClr val="2030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928655" y="6528929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Zonal</a:t>
            </a:r>
            <a:endParaRPr lang="ru-RU" b="1" dirty="0"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948" y="3193627"/>
            <a:ext cx="461665" cy="116794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Meridional</a:t>
            </a:r>
            <a:endParaRPr lang="ru-RU" b="1" dirty="0">
              <a:latin typeface="Candara" panose="020E0502030303020204" pitchFamily="34" charset="0"/>
            </a:endParaRPr>
          </a:p>
        </p:txBody>
      </p:sp>
      <p:sp>
        <p:nvSpPr>
          <p:cNvPr id="1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552765"/>
            <a:ext cx="3419764" cy="365125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203053"/>
                </a:solidFill>
              </a:rPr>
              <a:t>Zinyakov</a:t>
            </a:r>
            <a:r>
              <a:rPr lang="en-US" b="1" dirty="0">
                <a:solidFill>
                  <a:srgbClr val="203053"/>
                </a:solidFill>
              </a:rPr>
              <a:t> T.A. and </a:t>
            </a:r>
            <a:r>
              <a:rPr lang="en-US" b="1" dirty="0" err="1">
                <a:solidFill>
                  <a:srgbClr val="203053"/>
                </a:solidFill>
              </a:rPr>
              <a:t>Petrosyan</a:t>
            </a:r>
            <a:r>
              <a:rPr lang="en-US" b="1" dirty="0">
                <a:solidFill>
                  <a:srgbClr val="203053"/>
                </a:solidFill>
              </a:rPr>
              <a:t> A.S., 2018</a:t>
            </a:r>
            <a:endParaRPr lang="ru-RU" b="1" dirty="0">
              <a:solidFill>
                <a:srgbClr val="2030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1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Мультимедиа2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56101" y="1629187"/>
            <a:ext cx="4870800" cy="4870800"/>
          </a:xfrm>
          <a:prstGeom prst="rect">
            <a:avLst/>
          </a:prstGeom>
          <a:ln w="38100">
            <a:solidFill>
              <a:srgbClr val="203053"/>
            </a:solidFill>
          </a:ln>
        </p:spPr>
      </p:pic>
      <p:grpSp>
        <p:nvGrpSpPr>
          <p:cNvPr id="4" name="Группа 3"/>
          <p:cNvGrpSpPr/>
          <p:nvPr/>
        </p:nvGrpSpPr>
        <p:grpSpPr>
          <a:xfrm>
            <a:off x="622742" y="1041772"/>
            <a:ext cx="11104159" cy="227647"/>
            <a:chOff x="931333" y="2566352"/>
            <a:chExt cx="10346268" cy="227647"/>
          </a:xfrm>
          <a:solidFill>
            <a:srgbClr val="203053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1333" y="2589212"/>
              <a:ext cx="6402123" cy="204787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31333" y="2566352"/>
              <a:ext cx="10346268" cy="45719"/>
            </a:xfrm>
            <a:prstGeom prst="rect">
              <a:avLst/>
            </a:prstGeom>
            <a:grpFill/>
            <a:ln>
              <a:solidFill>
                <a:srgbClr val="203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2742" y="111959"/>
            <a:ext cx="11207307" cy="9371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203053"/>
                </a:solidFill>
                <a:latin typeface="Candara" panose="020E0502030303020204" pitchFamily="34" charset="0"/>
              </a:rPr>
              <a:t>Magnetic islands in β-plane decaying MHD turbulence</a:t>
            </a:r>
            <a:endParaRPr lang="ru-RU" sz="4000" b="1" dirty="0">
              <a:solidFill>
                <a:srgbClr val="203053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одзаголовок 2"/>
              <p:cNvSpPr txBox="1">
                <a:spLocks/>
              </p:cNvSpPr>
              <p:nvPr/>
            </p:nvSpPr>
            <p:spPr>
              <a:xfrm>
                <a:off x="622742" y="1628371"/>
                <a:ext cx="5558982" cy="349571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endParaRPr lang="ru-RU" sz="15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β-plane</a:t>
                </a:r>
                <a:r>
                  <a:rPr lang="ru-RU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decaying MHD turbulence with Reynolds numbers</a:t>
                </a:r>
              </a:p>
              <a:p>
                <a:pPr marL="0" lvl="0" indent="0">
                  <a:buNone/>
                  <a:defRPr/>
                </a:pPr>
                <a:endParaRPr lang="en-US" sz="10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𝑅𝑚</m:t>
                      </m:r>
                      <m:r>
                        <a:rPr lang="en-US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b="0" i="1" smtClean="0">
                              <a:solidFill>
                                <a:srgbClr val="203053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r>
                  <a:rPr lang="en-US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and slow rotation</a:t>
                </a:r>
                <a:endParaRPr lang="ru-RU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sz="1000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ru-RU" b="0" i="1" smtClean="0">
                          <a:solidFill>
                            <a:srgbClr val="20305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en-US" dirty="0">
                  <a:solidFill>
                    <a:srgbClr val="203053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2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2" y="1628371"/>
                <a:ext cx="5558982" cy="3495712"/>
              </a:xfrm>
              <a:prstGeom prst="rect">
                <a:avLst/>
              </a:prstGeom>
              <a:blipFill>
                <a:blip r:embed="rId7"/>
                <a:stretch>
                  <a:fillRect l="-1963"/>
                </a:stretch>
              </a:blipFill>
              <a:ln w="28575" cap="flat" cmpd="sng" algn="ctr">
                <a:solidFill>
                  <a:srgbClr val="203053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одзаголовок 2"/>
          <p:cNvSpPr txBox="1">
            <a:spLocks/>
          </p:cNvSpPr>
          <p:nvPr/>
        </p:nvSpPr>
        <p:spPr>
          <a:xfrm>
            <a:off x="622742" y="5476875"/>
            <a:ext cx="5558982" cy="1052054"/>
          </a:xfrm>
          <a:prstGeom prst="rect">
            <a:avLst/>
          </a:prstGeom>
          <a:solidFill>
            <a:srgbClr val="FFFFFF">
              <a:alpha val="80000"/>
            </a:srgbClr>
          </a:solidFill>
          <a:ln w="28575" cap="flat" cmpd="sng" algn="ctr">
            <a:solidFill>
              <a:srgbClr val="203053"/>
            </a:solidFill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dirty="0">
                <a:solidFill>
                  <a:srgbClr val="203053"/>
                </a:solidFill>
                <a:latin typeface="Candara" panose="020E0502030303020204" pitchFamily="34" charset="0"/>
              </a:rPr>
              <a:t>Color</a:t>
            </a:r>
            <a:r>
              <a:rPr lang="ru-RU" dirty="0">
                <a:solidFill>
                  <a:srgbClr val="203053"/>
                </a:solidFill>
                <a:latin typeface="Candara" panose="020E0502030303020204" pitchFamily="34" charset="0"/>
              </a:rPr>
              <a:t> </a:t>
            </a:r>
            <a:r>
              <a:rPr lang="en-US" dirty="0">
                <a:solidFill>
                  <a:srgbClr val="203053"/>
                </a:solidFill>
                <a:latin typeface="Candara" panose="020E0502030303020204" pitchFamily="34" charset="0"/>
              </a:rPr>
              <a:t>map of the magnetic potential A(𝑥,𝑦) over time</a:t>
            </a:r>
          </a:p>
        </p:txBody>
      </p:sp>
      <p:cxnSp>
        <p:nvCxnSpPr>
          <p:cNvPr id="15" name="Прямая со стрелкой 14"/>
          <p:cNvCxnSpPr>
            <a:stCxn id="13" idx="3"/>
          </p:cNvCxnSpPr>
          <p:nvPr/>
        </p:nvCxnSpPr>
        <p:spPr>
          <a:xfrm flipV="1">
            <a:off x="6181724" y="5361710"/>
            <a:ext cx="601461" cy="641192"/>
          </a:xfrm>
          <a:prstGeom prst="straightConnector1">
            <a:avLst/>
          </a:prstGeom>
          <a:ln w="57150">
            <a:solidFill>
              <a:srgbClr val="2030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928655" y="6528929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Zonal</a:t>
            </a:r>
            <a:endParaRPr lang="ru-RU" b="1" dirty="0"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948" y="3193627"/>
            <a:ext cx="461665" cy="116794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Meridional</a:t>
            </a:r>
            <a:endParaRPr lang="ru-RU" b="1" dirty="0">
              <a:latin typeface="Candara" panose="020E0502030303020204" pitchFamily="34" charset="0"/>
            </a:endParaRPr>
          </a:p>
        </p:txBody>
      </p:sp>
      <p:sp>
        <p:nvSpPr>
          <p:cNvPr id="18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552765"/>
            <a:ext cx="3419764" cy="365125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203053"/>
                </a:solidFill>
              </a:rPr>
              <a:t>Zinyakov</a:t>
            </a:r>
            <a:r>
              <a:rPr lang="en-US" b="1" dirty="0">
                <a:solidFill>
                  <a:srgbClr val="203053"/>
                </a:solidFill>
              </a:rPr>
              <a:t> T.A. and </a:t>
            </a:r>
            <a:r>
              <a:rPr lang="en-US" b="1" dirty="0" err="1">
                <a:solidFill>
                  <a:srgbClr val="203053"/>
                </a:solidFill>
              </a:rPr>
              <a:t>Petrosyan</a:t>
            </a:r>
            <a:r>
              <a:rPr lang="en-US" b="1" dirty="0">
                <a:solidFill>
                  <a:srgbClr val="203053"/>
                </a:solidFill>
              </a:rPr>
              <a:t> A.S., 2018</a:t>
            </a:r>
            <a:endParaRPr lang="ru-RU" b="1" dirty="0">
              <a:solidFill>
                <a:srgbClr val="2030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3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tile tx="0" ty="-40640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6" y="230220"/>
            <a:ext cx="11826640" cy="6322545"/>
          </a:xfrm>
          <a:prstGeom prst="rect">
            <a:avLst/>
          </a:prstGeom>
          <a:ln w="38100">
            <a:solidFill>
              <a:srgbClr val="203053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174188" y="126585"/>
                <a:ext cx="11848918" cy="937101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Contour lines of stream function</a:t>
                </a:r>
                <a:r>
                  <a:rPr lang="el-GR" sz="3000" dirty="0">
                    <a:solidFill>
                      <a:srgbClr val="20305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l-GR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000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and </a:t>
                </a:r>
                <a:r>
                  <a:rPr lang="en-US" sz="3000" dirty="0">
                    <a:solidFill>
                      <a:srgbClr val="203053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magnetic potential </a:t>
                </a:r>
                <a:r>
                  <a:rPr lang="en-US" sz="3000" i="1" dirty="0">
                    <a:solidFill>
                      <a:srgbClr val="203053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000" i="1">
                        <a:solidFill>
                          <a:srgbClr val="20305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000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ru-RU" sz="3000" dirty="0">
                    <a:solidFill>
                      <a:srgbClr val="203053"/>
                    </a:solidFill>
                    <a:latin typeface="Candara" panose="020E0502030303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4188" y="126585"/>
                <a:ext cx="11848918" cy="937101"/>
              </a:xfrm>
              <a:blipFill>
                <a:blip r:embed="rId5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552765"/>
            <a:ext cx="3419764" cy="365125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203053"/>
                </a:solidFill>
              </a:rPr>
              <a:t>Zinyakov</a:t>
            </a:r>
            <a:r>
              <a:rPr lang="en-US" b="1" dirty="0">
                <a:solidFill>
                  <a:srgbClr val="203053"/>
                </a:solidFill>
              </a:rPr>
              <a:t> T.A. and </a:t>
            </a:r>
            <a:r>
              <a:rPr lang="en-US" b="1" dirty="0" err="1">
                <a:solidFill>
                  <a:srgbClr val="203053"/>
                </a:solidFill>
              </a:rPr>
              <a:t>Petrosyan</a:t>
            </a:r>
            <a:r>
              <a:rPr lang="en-US" b="1" dirty="0">
                <a:solidFill>
                  <a:srgbClr val="203053"/>
                </a:solidFill>
              </a:rPr>
              <a:t> A.S., 2018</a:t>
            </a:r>
            <a:endParaRPr lang="ru-RU" b="1" dirty="0">
              <a:solidFill>
                <a:srgbClr val="2030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096" y="2935933"/>
            <a:ext cx="324000" cy="1167948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 anchor="ctr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Meridional</a:t>
            </a:r>
            <a:endParaRPr lang="ru-RU" b="1" dirty="0"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9708" y="2935933"/>
            <a:ext cx="324000" cy="1167948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 anchor="ctr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Meridional</a:t>
            </a:r>
            <a:endParaRPr lang="ru-RU" b="1" dirty="0"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7164" y="6181330"/>
            <a:ext cx="7248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Zonal</a:t>
            </a:r>
            <a:endParaRPr lang="ru-RU" b="1" dirty="0"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7898" y="6181330"/>
            <a:ext cx="7248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Zonal</a:t>
            </a:r>
            <a:endParaRPr lang="ru-RU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12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8749</TotalTime>
  <Words>909</Words>
  <Application>Microsoft Office PowerPoint</Application>
  <PresentationFormat>Широкоэкранный</PresentationFormat>
  <Paragraphs>191</Paragraphs>
  <Slides>18</Slides>
  <Notes>16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Candara</vt:lpstr>
      <vt:lpstr>inherit</vt:lpstr>
      <vt:lpstr>Times New Roman</vt:lpstr>
      <vt:lpstr>Тема Office</vt:lpstr>
      <vt:lpstr>Inverse Cascade of Kinetic Energy  in Two-Dimensional β-plane Magnetohydrodynamic Turbulence</vt:lpstr>
      <vt:lpstr>MHD equations</vt:lpstr>
      <vt:lpstr>Approximation and functions</vt:lpstr>
      <vt:lpstr>β-plane MHD equations</vt:lpstr>
      <vt:lpstr>Numerical Simulation</vt:lpstr>
      <vt:lpstr>Initial condition and parameters </vt:lpstr>
      <vt:lpstr>Zonal flows in β-plane decaying MHD turbulence</vt:lpstr>
      <vt:lpstr>Magnetic islands in β-plane decaying MHD turbulence</vt:lpstr>
      <vt:lpstr>Contour lines of stream function ψ(x,y) and magnetic potential A(x,y)  </vt:lpstr>
      <vt:lpstr>Spectrum of β-plane decaying MHD turbulence</vt:lpstr>
      <vt:lpstr>Spectra of β-plane decaying MHD turbulence</vt:lpstr>
      <vt:lpstr>Disturbance of self-similarity of the decay</vt:lpstr>
      <vt:lpstr>Kinetic energy spectra</vt:lpstr>
      <vt:lpstr>Conclusion</vt:lpstr>
      <vt:lpstr>Spectral laws in two-dimensional turbulence</vt:lpstr>
      <vt:lpstr>Spectral laws in two-dimensional MHD turbulence</vt:lpstr>
      <vt:lpstr>Spectrum of β-plane decaying MHD turbulence</vt:lpstr>
      <vt:lpstr>Spectrum on large time-scale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Zonal Flows and Energy Spectra in Two-Dimensional Decaying β-plane Magnetohydrodynamic Turbulence</dc:title>
  <dc:creator>Тимофей Зиняков</dc:creator>
  <cp:lastModifiedBy>Тимофей Зиняков</cp:lastModifiedBy>
  <cp:revision>111</cp:revision>
  <dcterms:created xsi:type="dcterms:W3CDTF">2019-10-01T06:40:55Z</dcterms:created>
  <dcterms:modified xsi:type="dcterms:W3CDTF">2020-05-05T22:38:34Z</dcterms:modified>
</cp:coreProperties>
</file>