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6"/>
  </p:notesMasterIdLst>
  <p:handoutMasterIdLst>
    <p:handoutMasterId r:id="rId17"/>
  </p:handoutMasterIdLst>
  <p:sldIdLst>
    <p:sldId id="256" r:id="rId2"/>
    <p:sldId id="257" r:id="rId3"/>
    <p:sldId id="258" r:id="rId4"/>
    <p:sldId id="259" r:id="rId5"/>
    <p:sldId id="260" r:id="rId6"/>
    <p:sldId id="270" r:id="rId7"/>
    <p:sldId id="265" r:id="rId8"/>
    <p:sldId id="264" r:id="rId9"/>
    <p:sldId id="261" r:id="rId10"/>
    <p:sldId id="262"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FCB2B0-28B1-4936-99AE-90BB179BF567}" type="datetimeFigureOut">
              <a:rPr lang="bg-BG" smtClean="0"/>
              <a:t>3.5.2020 г.</a:t>
            </a:fld>
            <a:endParaRPr lang="bg-BG"/>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34D54-E183-4DA7-A7F9-AF7B7B0AA1C8}" type="slidenum">
              <a:rPr lang="bg-BG" smtClean="0"/>
              <a:t>‹#›</a:t>
            </a:fld>
            <a:endParaRPr lang="bg-BG"/>
          </a:p>
        </p:txBody>
      </p:sp>
    </p:spTree>
    <p:extLst>
      <p:ext uri="{BB962C8B-B14F-4D97-AF65-F5344CB8AC3E}">
        <p14:creationId xmlns:p14="http://schemas.microsoft.com/office/powerpoint/2010/main" val="4148514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4C39E-3E58-4835-A886-60B6656D41F5}" type="datetimeFigureOut">
              <a:rPr lang="bg-BG" smtClean="0"/>
              <a:t>3.5.2020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3D681-69DC-4F51-BCE5-FAECDF10A88F}" type="slidenum">
              <a:rPr lang="bg-BG" smtClean="0"/>
              <a:t>‹#›</a:t>
            </a:fld>
            <a:endParaRPr lang="bg-BG"/>
          </a:p>
        </p:txBody>
      </p:sp>
    </p:spTree>
    <p:extLst>
      <p:ext uri="{BB962C8B-B14F-4D97-AF65-F5344CB8AC3E}">
        <p14:creationId xmlns:p14="http://schemas.microsoft.com/office/powerpoint/2010/main" val="23810722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EDB471-6182-4C9E-AC48-06DA8136B609}"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28343393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8CA035-2933-4C8F-8838-7CFCC32A48A6}"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405173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E00B37-02AB-46BA-97F3-92FBEA99BA9E}"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852EBF-4982-4DC7-9B17-B6DC09D7CBF1}" type="slidenum">
              <a:rPr lang="bg-BG" smtClean="0"/>
              <a:t>‹#›</a:t>
            </a:fld>
            <a:endParaRPr lang="bg-B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049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A6E08DC-AFD7-4BEC-B37A-76CB7067F28C}"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224756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2502C50-107B-419B-B232-893B46F814A6}"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bg-B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852EBF-4982-4DC7-9B17-B6DC09D7CBF1}" type="slidenum">
              <a:rPr lang="bg-BG" smtClean="0"/>
              <a:t>‹#›</a:t>
            </a:fld>
            <a:endParaRPr lang="bg-B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078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5057703-7C99-45C4-B8EA-C9F67324B5E8}"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51504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0BE7E5-D859-41A0-9851-CFE72061A506}"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53006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43BDE-B0E7-4C51-87CD-41F3B05A8C9D}"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364448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D8231-249D-4C86-A9E3-BC8154D5A139}"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685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407D1E-4035-4CAF-9F4C-EF70A8113157}" type="datetime1">
              <a:rPr lang="bg-BG" smtClean="0"/>
              <a:t>3.5.2020 г.</a:t>
            </a:fld>
            <a:endParaRPr lang="bg-BG"/>
          </a:p>
        </p:txBody>
      </p:sp>
      <p:sp>
        <p:nvSpPr>
          <p:cNvPr id="5" name="Footer Placeholder 4"/>
          <p:cNvSpPr>
            <a:spLocks noGrp="1"/>
          </p:cNvSpPr>
          <p:nvPr>
            <p:ph type="ftr" sz="quarter" idx="11"/>
          </p:nvPr>
        </p:nvSpPr>
        <p:spPr/>
        <p:txBody>
          <a:bodyPr/>
          <a:lstStyle/>
          <a:p>
            <a:r>
              <a:rPr lang="en-US" smtClean="0"/>
              <a:t>EGU Sharing Geoscience Online: EMRP3.2   D1233 EGU2020-4523</a:t>
            </a:r>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225426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2114D0-3982-4F50-A436-A3020235778B}"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bg-BG"/>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10508613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37C306-996C-41A6-86B1-E5D0B5492388}" type="datetime1">
              <a:rPr lang="bg-BG" smtClean="0"/>
              <a:t>3.5.2020 г.</a:t>
            </a:fld>
            <a:endParaRPr lang="bg-BG"/>
          </a:p>
        </p:txBody>
      </p:sp>
      <p:sp>
        <p:nvSpPr>
          <p:cNvPr id="8" name="Footer Placeholder 7"/>
          <p:cNvSpPr>
            <a:spLocks noGrp="1"/>
          </p:cNvSpPr>
          <p:nvPr>
            <p:ph type="ftr" sz="quarter" idx="11"/>
          </p:nvPr>
        </p:nvSpPr>
        <p:spPr/>
        <p:txBody>
          <a:bodyPr/>
          <a:lstStyle/>
          <a:p>
            <a:r>
              <a:rPr lang="en-US" smtClean="0"/>
              <a:t>EGU Sharing Geoscience Online: EMRP3.2   D1233 EGU2020-4523</a:t>
            </a:r>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33873333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73A773-C944-43FD-91B2-325164435934}" type="datetime1">
              <a:rPr lang="bg-BG" smtClean="0"/>
              <a:t>3.5.2020 г.</a:t>
            </a:fld>
            <a:endParaRPr lang="bg-BG"/>
          </a:p>
        </p:txBody>
      </p:sp>
      <p:sp>
        <p:nvSpPr>
          <p:cNvPr id="4" name="Footer Placeholder 3"/>
          <p:cNvSpPr>
            <a:spLocks noGrp="1"/>
          </p:cNvSpPr>
          <p:nvPr>
            <p:ph type="ftr" sz="quarter" idx="11"/>
          </p:nvPr>
        </p:nvSpPr>
        <p:spPr/>
        <p:txBody>
          <a:bodyPr/>
          <a:lstStyle/>
          <a:p>
            <a:r>
              <a:rPr lang="en-US" smtClean="0"/>
              <a:t>EGU Sharing Geoscience Online: EMRP3.2   D1233 EGU2020-4523</a:t>
            </a:r>
            <a:endParaRPr lang="bg-B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372205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B57A4-7BB4-4CF9-A742-A51A8738101E}" type="datetime1">
              <a:rPr lang="bg-BG" smtClean="0"/>
              <a:t>3.5.2020 г.</a:t>
            </a:fld>
            <a:endParaRPr lang="bg-BG"/>
          </a:p>
        </p:txBody>
      </p:sp>
      <p:sp>
        <p:nvSpPr>
          <p:cNvPr id="3" name="Footer Placeholder 2"/>
          <p:cNvSpPr>
            <a:spLocks noGrp="1"/>
          </p:cNvSpPr>
          <p:nvPr>
            <p:ph type="ftr" sz="quarter" idx="11"/>
          </p:nvPr>
        </p:nvSpPr>
        <p:spPr/>
        <p:txBody>
          <a:bodyPr/>
          <a:lstStyle/>
          <a:p>
            <a:r>
              <a:rPr lang="en-US" smtClean="0"/>
              <a:t>EGU Sharing Geoscience Online: EMRP3.2   D1233 EGU2020-4523</a:t>
            </a:r>
            <a:endParaRPr lang="bg-B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39794705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377CD2-A55A-45CD-8830-9FAA7EE62753}"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bg-B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1623572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C906578-7159-47DF-94F6-513E81CA1E50}" type="datetime1">
              <a:rPr lang="bg-BG" smtClean="0"/>
              <a:t>3.5.2020 г.</a:t>
            </a:fld>
            <a:endParaRPr lang="bg-BG"/>
          </a:p>
        </p:txBody>
      </p:sp>
      <p:sp>
        <p:nvSpPr>
          <p:cNvPr id="6" name="Footer Placeholder 5"/>
          <p:cNvSpPr>
            <a:spLocks noGrp="1"/>
          </p:cNvSpPr>
          <p:nvPr>
            <p:ph type="ftr" sz="quarter" idx="11"/>
          </p:nvPr>
        </p:nvSpPr>
        <p:spPr/>
        <p:txBody>
          <a:bodyPr/>
          <a:lstStyle/>
          <a:p>
            <a:r>
              <a:rPr lang="en-US" smtClean="0"/>
              <a:t>EGU Sharing Geoscience Online: EMRP3.2   D1233 EGU2020-4523</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852EBF-4982-4DC7-9B17-B6DC09D7CBF1}" type="slidenum">
              <a:rPr lang="bg-BG" smtClean="0"/>
              <a:t>‹#›</a:t>
            </a:fld>
            <a:endParaRPr lang="bg-BG"/>
          </a:p>
        </p:txBody>
      </p:sp>
    </p:spTree>
    <p:extLst>
      <p:ext uri="{BB962C8B-B14F-4D97-AF65-F5344CB8AC3E}">
        <p14:creationId xmlns:p14="http://schemas.microsoft.com/office/powerpoint/2010/main" val="22782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45FE5C-3AF5-437C-B4D8-138A1B05A1F0}" type="datetime1">
              <a:rPr lang="bg-BG" smtClean="0"/>
              <a:t>3.5.2020 г.</a:t>
            </a:fld>
            <a:endParaRPr lang="bg-B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EGU Sharing Geoscience Online: EMRP3.2   D1233 EGU2020-4523</a:t>
            </a:r>
            <a:endParaRPr lang="bg-B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852EBF-4982-4DC7-9B17-B6DC09D7CBF1}" type="slidenum">
              <a:rPr lang="bg-BG" smtClean="0"/>
              <a:t>‹#›</a:t>
            </a:fld>
            <a:endParaRPr lang="bg-BG"/>
          </a:p>
        </p:txBody>
      </p:sp>
    </p:spTree>
    <p:extLst>
      <p:ext uri="{BB962C8B-B14F-4D97-AF65-F5344CB8AC3E}">
        <p14:creationId xmlns:p14="http://schemas.microsoft.com/office/powerpoint/2010/main" val="18082376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6036" y="792481"/>
            <a:ext cx="8915399" cy="3619141"/>
          </a:xfrm>
        </p:spPr>
        <p:txBody>
          <a:bodyPr>
            <a:normAutofit fontScale="90000"/>
          </a:bodyPr>
          <a:lstStyle/>
          <a:p>
            <a:pPr algn="ctr"/>
            <a:r>
              <a:rPr lang="bg-BG" sz="3600" dirty="0">
                <a:effectLst>
                  <a:outerShdw blurRad="38100" dist="38100" dir="2700000" algn="tl">
                    <a:srgbClr val="000000">
                      <a:alpha val="43137"/>
                    </a:srgbClr>
                  </a:outerShdw>
                </a:effectLst>
              </a:rPr>
              <a:t>Deducing the role of eolian dust sedimentation during soil forming periods on mineral magnetic records and its implications for paleoclimate reconstructions </a:t>
            </a:r>
            <a:r>
              <a:rPr lang="bg-BG" dirty="0"/>
              <a:t/>
            </a:r>
            <a:br>
              <a:rPr lang="bg-BG" dirty="0"/>
            </a:br>
            <a:endParaRPr lang="bg-BG" dirty="0"/>
          </a:p>
        </p:txBody>
      </p:sp>
      <p:sp>
        <p:nvSpPr>
          <p:cNvPr id="3" name="Subtitle 2"/>
          <p:cNvSpPr>
            <a:spLocks noGrp="1"/>
          </p:cNvSpPr>
          <p:nvPr>
            <p:ph type="subTitle" idx="1"/>
          </p:nvPr>
        </p:nvSpPr>
        <p:spPr>
          <a:xfrm>
            <a:off x="2885305" y="4411622"/>
            <a:ext cx="8915399" cy="1623421"/>
          </a:xfrm>
        </p:spPr>
        <p:txBody>
          <a:bodyPr/>
          <a:lstStyle/>
          <a:p>
            <a:r>
              <a:rPr lang="en-US" sz="2400" dirty="0" smtClean="0"/>
              <a:t>Diana </a:t>
            </a:r>
            <a:r>
              <a:rPr lang="en-US" sz="2400" dirty="0" err="1" smtClean="0"/>
              <a:t>Jordanova</a:t>
            </a:r>
            <a:r>
              <a:rPr lang="en-US" sz="2400" dirty="0" smtClean="0"/>
              <a:t>  and  Neli </a:t>
            </a:r>
            <a:r>
              <a:rPr lang="en-US" sz="2400" dirty="0" err="1" smtClean="0"/>
              <a:t>Jordanova</a:t>
            </a:r>
            <a:endParaRPr lang="en-US" sz="2400" dirty="0" smtClean="0"/>
          </a:p>
          <a:p>
            <a:r>
              <a:rPr lang="en-US" sz="1400" i="1" dirty="0" smtClean="0"/>
              <a:t>National Institute of Geophysics, Geodesy and Geography, Bulgarian Academy of Sciences, Acad. G. </a:t>
            </a:r>
            <a:r>
              <a:rPr lang="en-US" sz="1400" i="1" dirty="0" err="1" smtClean="0"/>
              <a:t>Bonchev</a:t>
            </a:r>
            <a:r>
              <a:rPr lang="en-US" sz="1400" i="1" dirty="0" smtClean="0"/>
              <a:t> str., block 3, 1113 Sofia, BULGARIA</a:t>
            </a:r>
          </a:p>
          <a:p>
            <a:r>
              <a:rPr lang="en-US" sz="1400" dirty="0" smtClean="0"/>
              <a:t>diana_jordanova77@abv.bg</a:t>
            </a:r>
            <a:endParaRPr lang="bg-BG"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5" name="Footer Placeholder 4"/>
          <p:cNvSpPr>
            <a:spLocks noGrp="1"/>
          </p:cNvSpPr>
          <p:nvPr>
            <p:ph type="ftr" sz="quarter" idx="11"/>
          </p:nvPr>
        </p:nvSpPr>
        <p:spPr>
          <a:xfrm>
            <a:off x="7796939" y="6305369"/>
            <a:ext cx="4151221" cy="365125"/>
          </a:xfrm>
        </p:spPr>
        <p:txBody>
          <a:bodyPr/>
          <a:lstStyle/>
          <a:p>
            <a:r>
              <a:rPr lang="en-US" dirty="0" smtClean="0"/>
              <a:t>EGU Sharing Geoscience Online: EMRP3.2   D1233 EGU2020-4523</a:t>
            </a:r>
            <a:endParaRPr lang="bg-BG" dirty="0"/>
          </a:p>
        </p:txBody>
      </p:sp>
    </p:spTree>
    <p:extLst>
      <p:ext uri="{BB962C8B-B14F-4D97-AF65-F5344CB8AC3E}">
        <p14:creationId xmlns:p14="http://schemas.microsoft.com/office/powerpoint/2010/main" val="371229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119155" y="6400800"/>
            <a:ext cx="3759337" cy="36512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6" name="Title 1"/>
          <p:cNvSpPr>
            <a:spLocks noGrp="1"/>
          </p:cNvSpPr>
          <p:nvPr>
            <p:ph type="title"/>
          </p:nvPr>
        </p:nvSpPr>
        <p:spPr>
          <a:xfrm>
            <a:off x="1530479" y="197391"/>
            <a:ext cx="10112880" cy="560256"/>
          </a:xfrm>
        </p:spPr>
        <p:txBody>
          <a:bodyPr>
            <a:normAutofit/>
          </a:bodyPr>
          <a:lstStyle/>
          <a:p>
            <a:r>
              <a:rPr lang="en-US" sz="2400" b="1" dirty="0"/>
              <a:t>Variations of magnetic parameters with depth in Holocene soils</a:t>
            </a:r>
            <a:endParaRPr lang="bg-BG" sz="2400" b="1" dirty="0"/>
          </a:p>
        </p:txBody>
      </p:sp>
      <p:pic>
        <p:nvPicPr>
          <p:cNvPr id="9" name="Picture 8"/>
          <p:cNvPicPr>
            <a:picLocks noChangeAspect="1"/>
          </p:cNvPicPr>
          <p:nvPr/>
        </p:nvPicPr>
        <p:blipFill rotWithShape="1">
          <a:blip r:embed="rId3"/>
          <a:srcRect r="4315" b="33449"/>
          <a:stretch/>
        </p:blipFill>
        <p:spPr>
          <a:xfrm>
            <a:off x="566056" y="1223712"/>
            <a:ext cx="5677989" cy="5183240"/>
          </a:xfrm>
          <a:prstGeom prst="rect">
            <a:avLst/>
          </a:prstGeom>
        </p:spPr>
      </p:pic>
      <p:pic>
        <p:nvPicPr>
          <p:cNvPr id="10" name="Picture 9"/>
          <p:cNvPicPr>
            <a:picLocks noChangeAspect="1"/>
          </p:cNvPicPr>
          <p:nvPr/>
        </p:nvPicPr>
        <p:blipFill rotWithShape="1">
          <a:blip r:embed="rId3"/>
          <a:srcRect t="66792" r="6996"/>
          <a:stretch/>
        </p:blipFill>
        <p:spPr>
          <a:xfrm>
            <a:off x="6244045" y="1223711"/>
            <a:ext cx="5750978" cy="2695145"/>
          </a:xfrm>
          <a:prstGeom prst="rect">
            <a:avLst/>
          </a:prstGeom>
        </p:spPr>
      </p:pic>
      <p:sp>
        <p:nvSpPr>
          <p:cNvPr id="2" name="TextBox 1"/>
          <p:cNvSpPr txBox="1"/>
          <p:nvPr/>
        </p:nvSpPr>
        <p:spPr>
          <a:xfrm>
            <a:off x="6122127" y="3918856"/>
            <a:ext cx="6069874" cy="2800767"/>
          </a:xfrm>
          <a:prstGeom prst="rect">
            <a:avLst/>
          </a:prstGeom>
          <a:noFill/>
        </p:spPr>
        <p:txBody>
          <a:bodyPr wrap="square" rtlCol="0">
            <a:spAutoFit/>
          </a:bodyPr>
          <a:lstStyle/>
          <a:p>
            <a:r>
              <a:rPr lang="en-US" sz="1600" dirty="0" smtClean="0"/>
              <a:t>Examining the behavior of magnetic proxy parameters along depth of the three profiles in light of the proposed conceptual model, we observe: </a:t>
            </a:r>
          </a:p>
          <a:p>
            <a:r>
              <a:rPr lang="en-US" sz="1600" dirty="0"/>
              <a:t>	</a:t>
            </a:r>
            <a:r>
              <a:rPr lang="en-US" sz="1600" dirty="0" smtClean="0"/>
              <a:t>- parallel changes in </a:t>
            </a:r>
            <a:r>
              <a:rPr lang="en-US" sz="1600" dirty="0" smtClean="0">
                <a:sym typeface="Symbol" panose="05050102010706020507" pitchFamily="18" charset="2"/>
              </a:rPr>
              <a:t></a:t>
            </a:r>
            <a:r>
              <a:rPr lang="en-US" sz="1600" baseline="-25000" dirty="0" smtClean="0">
                <a:sym typeface="Symbol" panose="05050102010706020507" pitchFamily="18" charset="2"/>
              </a:rPr>
              <a:t>fd</a:t>
            </a:r>
            <a:r>
              <a:rPr lang="en-US" sz="1600" dirty="0" smtClean="0">
                <a:sym typeface="Symbol" panose="05050102010706020507" pitchFamily="18" charset="2"/>
              </a:rPr>
              <a:t>, </a:t>
            </a:r>
            <a:r>
              <a:rPr lang="en-US" sz="1600" baseline="-25000" dirty="0" smtClean="0">
                <a:sym typeface="Symbol" panose="05050102010706020507" pitchFamily="18" charset="2"/>
              </a:rPr>
              <a:t>arm</a:t>
            </a:r>
            <a:r>
              <a:rPr lang="en-US" sz="1600" dirty="0" smtClean="0">
                <a:sym typeface="Symbol" panose="05050102010706020507" pitchFamily="18" charset="2"/>
              </a:rPr>
              <a:t> and </a:t>
            </a:r>
            <a:r>
              <a:rPr lang="en-US" sz="1600" baseline="-25000" dirty="0" smtClean="0">
                <a:sym typeface="Symbol" panose="05050102010706020507" pitchFamily="18" charset="2"/>
              </a:rPr>
              <a:t>arm</a:t>
            </a:r>
            <a:r>
              <a:rPr lang="en-US" sz="1600" dirty="0" smtClean="0">
                <a:sym typeface="Symbol" panose="05050102010706020507" pitchFamily="18" charset="2"/>
              </a:rPr>
              <a:t>/IRM</a:t>
            </a:r>
            <a:r>
              <a:rPr lang="en-US" sz="1600" baseline="-25000" dirty="0" smtClean="0">
                <a:sym typeface="Symbol" panose="05050102010706020507" pitchFamily="18" charset="2"/>
              </a:rPr>
              <a:t>100mT</a:t>
            </a:r>
            <a:r>
              <a:rPr lang="en-US" sz="1600" dirty="0" smtClean="0">
                <a:sym typeface="Symbol" panose="05050102010706020507" pitchFamily="18" charset="2"/>
              </a:rPr>
              <a:t> with depth for soil profile DK, consistent with an </a:t>
            </a:r>
            <a:r>
              <a:rPr lang="en-US" sz="1600" dirty="0" err="1" smtClean="0">
                <a:sym typeface="Symbol" panose="05050102010706020507" pitchFamily="18" charset="2"/>
              </a:rPr>
              <a:t>accretional</a:t>
            </a:r>
            <a:r>
              <a:rPr lang="en-US" sz="1600" dirty="0" smtClean="0">
                <a:sym typeface="Symbol" panose="05050102010706020507" pitchFamily="18" charset="2"/>
              </a:rPr>
              <a:t> mechanism of soil formation.</a:t>
            </a:r>
          </a:p>
          <a:p>
            <a:r>
              <a:rPr lang="en-US" sz="1600" dirty="0">
                <a:sym typeface="Symbol" panose="05050102010706020507" pitchFamily="18" charset="2"/>
              </a:rPr>
              <a:t>	</a:t>
            </a:r>
            <a:r>
              <a:rPr lang="en-US" sz="1600" dirty="0" smtClean="0">
                <a:sym typeface="Symbol" panose="05050102010706020507" pitchFamily="18" charset="2"/>
              </a:rPr>
              <a:t>- progressively shallower depths of maxima </a:t>
            </a:r>
            <a:r>
              <a:rPr lang="en-US" sz="1600" baseline="-25000" dirty="0">
                <a:sym typeface="Symbol" panose="05050102010706020507" pitchFamily="18" charset="2"/>
              </a:rPr>
              <a:t>arm</a:t>
            </a:r>
            <a:r>
              <a:rPr lang="en-US" sz="1600" dirty="0">
                <a:sym typeface="Symbol" panose="05050102010706020507" pitchFamily="18" charset="2"/>
              </a:rPr>
              <a:t> and </a:t>
            </a:r>
            <a:r>
              <a:rPr lang="en-US" sz="1600" baseline="-25000" dirty="0">
                <a:sym typeface="Symbol" panose="05050102010706020507" pitchFamily="18" charset="2"/>
              </a:rPr>
              <a:t>arm</a:t>
            </a:r>
            <a:r>
              <a:rPr lang="en-US" sz="1600" dirty="0">
                <a:sym typeface="Symbol" panose="05050102010706020507" pitchFamily="18" charset="2"/>
              </a:rPr>
              <a:t>/IRM</a:t>
            </a:r>
            <a:r>
              <a:rPr lang="en-US" sz="1600" baseline="-25000" dirty="0">
                <a:sym typeface="Symbol" panose="05050102010706020507" pitchFamily="18" charset="2"/>
              </a:rPr>
              <a:t>100mT</a:t>
            </a:r>
            <a:r>
              <a:rPr lang="en-US" sz="1600" dirty="0">
                <a:sym typeface="Symbol" panose="05050102010706020507" pitchFamily="18" charset="2"/>
              </a:rPr>
              <a:t> </a:t>
            </a:r>
            <a:r>
              <a:rPr lang="en-US" sz="1600" dirty="0" smtClean="0">
                <a:sym typeface="Symbol" panose="05050102010706020507" pitchFamily="18" charset="2"/>
              </a:rPr>
              <a:t>as compared to depth of maximum </a:t>
            </a:r>
            <a:r>
              <a:rPr lang="en-US" sz="1600" baseline="-25000" dirty="0" smtClean="0">
                <a:sym typeface="Symbol" panose="05050102010706020507" pitchFamily="18" charset="2"/>
              </a:rPr>
              <a:t>fd</a:t>
            </a:r>
            <a:r>
              <a:rPr lang="en-US" sz="1600" dirty="0" smtClean="0">
                <a:sym typeface="Symbol" panose="05050102010706020507" pitchFamily="18" charset="2"/>
              </a:rPr>
              <a:t> for profiles GT and KOL, consistent with bedrock weathering mechanism of soil formation.</a:t>
            </a:r>
          </a:p>
          <a:p>
            <a:endParaRPr lang="bg-BG" sz="1600" dirty="0"/>
          </a:p>
        </p:txBody>
      </p:sp>
    </p:spTree>
    <p:extLst>
      <p:ext uri="{BB962C8B-B14F-4D97-AF65-F5344CB8AC3E}">
        <p14:creationId xmlns:p14="http://schemas.microsoft.com/office/powerpoint/2010/main" val="210335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70" y="195223"/>
            <a:ext cx="11487061" cy="847618"/>
          </a:xfrm>
        </p:spPr>
        <p:txBody>
          <a:bodyPr>
            <a:normAutofit/>
          </a:bodyPr>
          <a:lstStyle/>
          <a:p>
            <a:r>
              <a:rPr lang="en-US" sz="2400" b="1" dirty="0" smtClean="0"/>
              <a:t>MORE  ON  MINERALOGY  AND  MAGNETIC GRAIN  SIZE  DISTRIBUTIONS (GSD)</a:t>
            </a:r>
            <a:endParaRPr lang="bg-BG" sz="2400" b="1" dirty="0"/>
          </a:p>
        </p:txBody>
      </p:sp>
      <p:sp>
        <p:nvSpPr>
          <p:cNvPr id="4" name="Footer Placeholder 3"/>
          <p:cNvSpPr>
            <a:spLocks noGrp="1"/>
          </p:cNvSpPr>
          <p:nvPr>
            <p:ph type="ftr" sz="quarter" idx="11"/>
          </p:nvPr>
        </p:nvSpPr>
        <p:spPr>
          <a:xfrm>
            <a:off x="8084322" y="6430099"/>
            <a:ext cx="3898674" cy="365125"/>
          </a:xfrm>
        </p:spPr>
        <p:txBody>
          <a:bodyPr/>
          <a:lstStyle/>
          <a:p>
            <a:r>
              <a:rPr lang="en-US" smtClean="0"/>
              <a:t>EGU Sharing Geoscience Online: EMRP3.2   D1233 EGU2020-4523</a:t>
            </a:r>
            <a:endParaRPr lang="bg-BG"/>
          </a:p>
        </p:txBody>
      </p:sp>
      <p:grpSp>
        <p:nvGrpSpPr>
          <p:cNvPr id="15" name="Group 14"/>
          <p:cNvGrpSpPr/>
          <p:nvPr/>
        </p:nvGrpSpPr>
        <p:grpSpPr>
          <a:xfrm>
            <a:off x="5172892" y="1209833"/>
            <a:ext cx="6653348" cy="3402617"/>
            <a:chOff x="5416732" y="2925382"/>
            <a:chExt cx="6653348" cy="3402617"/>
          </a:xfrm>
        </p:grpSpPr>
        <p:grpSp>
          <p:nvGrpSpPr>
            <p:cNvPr id="8" name="Group 7"/>
            <p:cNvGrpSpPr/>
            <p:nvPr/>
          </p:nvGrpSpPr>
          <p:grpSpPr>
            <a:xfrm>
              <a:off x="5416732" y="2973306"/>
              <a:ext cx="6653348" cy="3354693"/>
              <a:chOff x="1158241" y="2963677"/>
              <a:chExt cx="6653348" cy="3354693"/>
            </a:xfrm>
          </p:grpSpPr>
          <p:pic>
            <p:nvPicPr>
              <p:cNvPr id="6" name="Picture 5"/>
              <p:cNvPicPr>
                <a:picLocks noChangeAspect="1"/>
              </p:cNvPicPr>
              <p:nvPr/>
            </p:nvPicPr>
            <p:blipFill rotWithShape="1">
              <a:blip r:embed="rId2"/>
              <a:srcRect l="1851" t="5922" r="2024"/>
              <a:stretch/>
            </p:blipFill>
            <p:spPr>
              <a:xfrm>
                <a:off x="1158241" y="2963677"/>
                <a:ext cx="6653348" cy="3354693"/>
              </a:xfrm>
              <a:prstGeom prst="rect">
                <a:avLst/>
              </a:prstGeom>
            </p:spPr>
          </p:pic>
          <p:sp>
            <p:nvSpPr>
              <p:cNvPr id="7" name="Rectangle 6"/>
              <p:cNvSpPr/>
              <p:nvPr/>
            </p:nvSpPr>
            <p:spPr>
              <a:xfrm>
                <a:off x="1210491" y="4145280"/>
                <a:ext cx="23513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9" name="TextBox 8"/>
            <p:cNvSpPr txBox="1"/>
            <p:nvPr/>
          </p:nvSpPr>
          <p:spPr>
            <a:xfrm>
              <a:off x="6451935" y="2942600"/>
              <a:ext cx="744114" cy="338554"/>
            </a:xfrm>
            <a:prstGeom prst="rect">
              <a:avLst/>
            </a:prstGeom>
            <a:noFill/>
          </p:spPr>
          <p:txBody>
            <a:bodyPr wrap="none" rtlCol="0">
              <a:spAutoFit/>
            </a:bodyPr>
            <a:lstStyle/>
            <a:p>
              <a:r>
                <a:rPr lang="en-US" sz="1600" b="1" dirty="0" smtClean="0"/>
                <a:t>DK 40</a:t>
              </a:r>
              <a:endParaRPr lang="bg-BG" sz="1600" b="1" dirty="0"/>
            </a:p>
          </p:txBody>
        </p:sp>
        <p:sp>
          <p:nvSpPr>
            <p:cNvPr id="10" name="TextBox 9"/>
            <p:cNvSpPr txBox="1"/>
            <p:nvPr/>
          </p:nvSpPr>
          <p:spPr>
            <a:xfrm>
              <a:off x="8442871" y="2942600"/>
              <a:ext cx="732893" cy="338554"/>
            </a:xfrm>
            <a:prstGeom prst="rect">
              <a:avLst/>
            </a:prstGeom>
            <a:noFill/>
          </p:spPr>
          <p:txBody>
            <a:bodyPr wrap="none" rtlCol="0">
              <a:spAutoFit/>
            </a:bodyPr>
            <a:lstStyle/>
            <a:p>
              <a:r>
                <a:rPr lang="en-US" sz="1600" b="1" dirty="0" smtClean="0"/>
                <a:t>GT 42</a:t>
              </a:r>
              <a:endParaRPr lang="bg-BG" sz="1600" b="1" dirty="0"/>
            </a:p>
          </p:txBody>
        </p:sp>
        <p:sp>
          <p:nvSpPr>
            <p:cNvPr id="11" name="TextBox 10"/>
            <p:cNvSpPr txBox="1"/>
            <p:nvPr/>
          </p:nvSpPr>
          <p:spPr>
            <a:xfrm>
              <a:off x="10474381" y="2925382"/>
              <a:ext cx="862737" cy="338554"/>
            </a:xfrm>
            <a:prstGeom prst="rect">
              <a:avLst/>
            </a:prstGeom>
            <a:noFill/>
          </p:spPr>
          <p:txBody>
            <a:bodyPr wrap="none" rtlCol="0">
              <a:spAutoFit/>
            </a:bodyPr>
            <a:lstStyle/>
            <a:p>
              <a:r>
                <a:rPr lang="en-US" sz="1600" b="1" dirty="0" smtClean="0"/>
                <a:t>KOL </a:t>
              </a:r>
              <a:r>
                <a:rPr lang="en-US" sz="1600" b="1" dirty="0"/>
                <a:t>5</a:t>
              </a:r>
              <a:r>
                <a:rPr lang="en-US" sz="1600" b="1" dirty="0" smtClean="0"/>
                <a:t>0</a:t>
              </a:r>
              <a:endParaRPr lang="bg-BG" sz="1600" b="1" dirty="0"/>
            </a:p>
          </p:txBody>
        </p:sp>
      </p:grpSp>
      <p:sp>
        <p:nvSpPr>
          <p:cNvPr id="12" name="TextBox 11"/>
          <p:cNvSpPr txBox="1"/>
          <p:nvPr/>
        </p:nvSpPr>
        <p:spPr>
          <a:xfrm>
            <a:off x="531222" y="4561809"/>
            <a:ext cx="11295018" cy="1828129"/>
          </a:xfrm>
          <a:prstGeom prst="rect">
            <a:avLst/>
          </a:prstGeom>
          <a:noFill/>
        </p:spPr>
        <p:txBody>
          <a:bodyPr wrap="square" rtlCol="0">
            <a:spAutoFit/>
          </a:bodyPr>
          <a:lstStyle/>
          <a:p>
            <a:pPr>
              <a:lnSpc>
                <a:spcPts val="2300"/>
              </a:lnSpc>
            </a:pPr>
            <a:r>
              <a:rPr lang="en-US" sz="1400" dirty="0"/>
              <a:t>In the context of the proposed model for </a:t>
            </a:r>
            <a:r>
              <a:rPr lang="en-US" sz="1400" dirty="0" smtClean="0"/>
              <a:t>“top-down” </a:t>
            </a:r>
            <a:r>
              <a:rPr lang="en-US" sz="1400" dirty="0" err="1"/>
              <a:t>pedogenesis</a:t>
            </a:r>
            <a:r>
              <a:rPr lang="en-US" sz="1400" dirty="0"/>
              <a:t>, at the point of maximum </a:t>
            </a:r>
            <a:r>
              <a:rPr lang="en-US" sz="1400" dirty="0" smtClean="0"/>
              <a:t>χ</a:t>
            </a:r>
            <a:r>
              <a:rPr lang="en-US" sz="1400" baseline="-25000" dirty="0" smtClean="0"/>
              <a:t>fd</a:t>
            </a:r>
            <a:r>
              <a:rPr lang="en-US" sz="1400" dirty="0" smtClean="0"/>
              <a:t> there </a:t>
            </a:r>
            <a:r>
              <a:rPr lang="en-US" sz="1400" dirty="0"/>
              <a:t>should </a:t>
            </a:r>
            <a:r>
              <a:rPr lang="en-US" sz="1400" dirty="0" smtClean="0"/>
              <a:t>dominate </a:t>
            </a:r>
            <a:r>
              <a:rPr lang="en-US" sz="1400" dirty="0"/>
              <a:t>large population of </a:t>
            </a:r>
            <a:r>
              <a:rPr lang="en-US" sz="1400" dirty="0" err="1" smtClean="0"/>
              <a:t>pedogenic</a:t>
            </a:r>
            <a:r>
              <a:rPr lang="en-US" sz="1400" dirty="0" smtClean="0"/>
              <a:t> SP </a:t>
            </a:r>
            <a:r>
              <a:rPr lang="en-US" sz="1400" dirty="0"/>
              <a:t>particles with narrower </a:t>
            </a:r>
            <a:r>
              <a:rPr lang="en-US" sz="1400" dirty="0" smtClean="0"/>
              <a:t>GSD, </a:t>
            </a:r>
            <a:r>
              <a:rPr lang="en-US" sz="1400" dirty="0"/>
              <a:t>and relatively </a:t>
            </a:r>
            <a:r>
              <a:rPr lang="en-US" sz="1400" dirty="0" smtClean="0"/>
              <a:t>smaller </a:t>
            </a:r>
            <a:r>
              <a:rPr lang="en-US" sz="1400" dirty="0"/>
              <a:t>part of SD-PSD </a:t>
            </a:r>
            <a:r>
              <a:rPr lang="en-US" sz="1400" dirty="0" err="1"/>
              <a:t>pedogenic</a:t>
            </a:r>
            <a:r>
              <a:rPr lang="en-US" sz="1400" dirty="0"/>
              <a:t> grains. Such a trend could be deduced from </a:t>
            </a:r>
            <a:r>
              <a:rPr lang="en-US" sz="1400" dirty="0" smtClean="0"/>
              <a:t>IRM acquisition curves </a:t>
            </a:r>
            <a:r>
              <a:rPr lang="en-US" sz="1400" dirty="0" err="1" smtClean="0"/>
              <a:t>unmixing</a:t>
            </a:r>
            <a:r>
              <a:rPr lang="en-US" sz="1400" dirty="0" smtClean="0"/>
              <a:t>. </a:t>
            </a:r>
            <a:r>
              <a:rPr lang="en-US" sz="1400" dirty="0"/>
              <a:t>Mean </a:t>
            </a:r>
            <a:r>
              <a:rPr lang="en-US" sz="1400" dirty="0" err="1"/>
              <a:t>coercivity</a:t>
            </a:r>
            <a:r>
              <a:rPr lang="en-US" sz="1400" dirty="0"/>
              <a:t> of the </a:t>
            </a:r>
            <a:r>
              <a:rPr lang="en-US" sz="1400" dirty="0" err="1"/>
              <a:t>pedogenic</a:t>
            </a:r>
            <a:r>
              <a:rPr lang="en-US" sz="1400" dirty="0"/>
              <a:t> component in </a:t>
            </a:r>
            <a:r>
              <a:rPr lang="en-US" sz="1400" dirty="0" smtClean="0"/>
              <a:t>KOL 50 </a:t>
            </a:r>
            <a:r>
              <a:rPr lang="en-US" sz="1400" dirty="0"/>
              <a:t>is less than that in </a:t>
            </a:r>
            <a:r>
              <a:rPr lang="en-US" sz="1400" dirty="0" smtClean="0"/>
              <a:t>DK40 and GT 42, </a:t>
            </a:r>
            <a:r>
              <a:rPr lang="en-US" sz="1400" dirty="0"/>
              <a:t>which is consistent with the assumption for a shift towards smaller grain sizes of the </a:t>
            </a:r>
            <a:r>
              <a:rPr lang="en-US" sz="1400" dirty="0" err="1"/>
              <a:t>pedogenic</a:t>
            </a:r>
            <a:r>
              <a:rPr lang="en-US" sz="1400" dirty="0"/>
              <a:t> </a:t>
            </a:r>
            <a:r>
              <a:rPr lang="en-US" sz="1400" dirty="0" smtClean="0"/>
              <a:t>GSD. </a:t>
            </a:r>
            <a:r>
              <a:rPr lang="en-US" sz="1400" dirty="0"/>
              <a:t>Particularly high </a:t>
            </a:r>
            <a:r>
              <a:rPr lang="en-US" sz="1400" dirty="0" err="1"/>
              <a:t>Bh</a:t>
            </a:r>
            <a:r>
              <a:rPr lang="en-US" sz="1400" dirty="0"/>
              <a:t> value of the </a:t>
            </a:r>
            <a:r>
              <a:rPr lang="en-US" sz="1400" dirty="0" err="1"/>
              <a:t>pedogenic</a:t>
            </a:r>
            <a:r>
              <a:rPr lang="en-US" sz="1400" dirty="0"/>
              <a:t> component in DK40 suggests that the strongly magnetic careers are with sizes near true SD threshold or with oxidized surface layer</a:t>
            </a:r>
            <a:r>
              <a:rPr lang="en-US" sz="1400" dirty="0" smtClean="0"/>
              <a:t>. </a:t>
            </a:r>
            <a:endParaRPr lang="bg-BG" sz="1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14" name="TextBox 13"/>
          <p:cNvSpPr txBox="1"/>
          <p:nvPr/>
        </p:nvSpPr>
        <p:spPr>
          <a:xfrm>
            <a:off x="6374676" y="806669"/>
            <a:ext cx="5364480" cy="369332"/>
          </a:xfrm>
          <a:prstGeom prst="rect">
            <a:avLst/>
          </a:prstGeom>
          <a:noFill/>
        </p:spPr>
        <p:txBody>
          <a:bodyPr wrap="square" rtlCol="0">
            <a:spAutoFit/>
          </a:bodyPr>
          <a:lstStyle/>
          <a:p>
            <a:r>
              <a:rPr lang="en-US" b="1" dirty="0"/>
              <a:t>s</a:t>
            </a:r>
            <a:r>
              <a:rPr lang="en-US" b="1" dirty="0" smtClean="0"/>
              <a:t>amples from depths of maximum </a:t>
            </a:r>
            <a:r>
              <a:rPr lang="en-US" b="1" dirty="0" smtClean="0">
                <a:sym typeface="Symbol" panose="05050102010706020507" pitchFamily="18" charset="2"/>
              </a:rPr>
              <a:t></a:t>
            </a:r>
            <a:r>
              <a:rPr lang="en-US" b="1" baseline="-25000" dirty="0" smtClean="0">
                <a:sym typeface="Symbol" panose="05050102010706020507" pitchFamily="18" charset="2"/>
              </a:rPr>
              <a:t>fd</a:t>
            </a:r>
            <a:endParaRPr lang="bg-BG" b="1" baseline="-25000" dirty="0"/>
          </a:p>
        </p:txBody>
      </p:sp>
      <p:sp>
        <p:nvSpPr>
          <p:cNvPr id="16" name="TextBox 15"/>
          <p:cNvSpPr txBox="1"/>
          <p:nvPr/>
        </p:nvSpPr>
        <p:spPr>
          <a:xfrm>
            <a:off x="635270" y="1352486"/>
            <a:ext cx="4378254" cy="2913618"/>
          </a:xfrm>
          <a:prstGeom prst="rect">
            <a:avLst/>
          </a:prstGeom>
          <a:noFill/>
        </p:spPr>
        <p:txBody>
          <a:bodyPr wrap="square" rtlCol="0">
            <a:spAutoFit/>
          </a:bodyPr>
          <a:lstStyle/>
          <a:p>
            <a:pPr>
              <a:lnSpc>
                <a:spcPts val="2200"/>
              </a:lnSpc>
            </a:pPr>
            <a:r>
              <a:rPr lang="en-US" sz="1400" dirty="0"/>
              <a:t>Frequency dependent susceptibility calculated as a difference of the measured signal at frequencies of 1Hz and 1000Hz is depicted for the </a:t>
            </a:r>
            <a:r>
              <a:rPr lang="en-US" sz="1400" dirty="0" smtClean="0"/>
              <a:t>temperature </a:t>
            </a:r>
            <a:r>
              <a:rPr lang="en-US" sz="1400" dirty="0"/>
              <a:t>range (10–300 </a:t>
            </a:r>
            <a:r>
              <a:rPr lang="en-US" sz="1400" dirty="0" smtClean="0"/>
              <a:t>K). </a:t>
            </a:r>
            <a:r>
              <a:rPr lang="en-US" sz="1400" dirty="0"/>
              <a:t>The samples show wide spectra of unblocking up to room temperature with slightly more concave shape for sample KOL50. </a:t>
            </a:r>
            <a:r>
              <a:rPr lang="en-US" sz="1400" dirty="0" smtClean="0"/>
              <a:t>The widest GSD (expressed by DP parameter) can be deduced for sample DK40, representative for </a:t>
            </a:r>
            <a:r>
              <a:rPr lang="en-US" sz="1400" dirty="0" err="1" smtClean="0"/>
              <a:t>accretional</a:t>
            </a:r>
            <a:r>
              <a:rPr lang="en-US" sz="1400" dirty="0" smtClean="0"/>
              <a:t> soil profile DK. </a:t>
            </a:r>
            <a:endParaRPr lang="bg-BG" sz="1400" dirty="0"/>
          </a:p>
        </p:txBody>
      </p:sp>
    </p:spTree>
    <p:extLst>
      <p:ext uri="{BB962C8B-B14F-4D97-AF65-F5344CB8AC3E}">
        <p14:creationId xmlns:p14="http://schemas.microsoft.com/office/powerpoint/2010/main" val="370248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413760" y="6240311"/>
            <a:ext cx="3863839" cy="365125"/>
          </a:xfrm>
        </p:spPr>
        <p:txBody>
          <a:bodyPr/>
          <a:lstStyle/>
          <a:p>
            <a:r>
              <a:rPr lang="en-US" smtClean="0"/>
              <a:t>EGU Sharing Geoscience Online: EMRP3.2   D1233 EGU2020-4523</a:t>
            </a:r>
            <a:endParaRPr lang="bg-BG"/>
          </a:p>
        </p:txBody>
      </p:sp>
      <p:sp>
        <p:nvSpPr>
          <p:cNvPr id="6" name="Content Placeholder 4"/>
          <p:cNvSpPr txBox="1">
            <a:spLocks noGrp="1"/>
          </p:cNvSpPr>
          <p:nvPr>
            <p:ph idx="1"/>
          </p:nvPr>
        </p:nvSpPr>
        <p:spPr>
          <a:xfrm>
            <a:off x="879566" y="2184364"/>
            <a:ext cx="11058770" cy="2621230"/>
          </a:xfrm>
          <a:prstGeom prst="rect">
            <a:avLst/>
          </a:prstGeom>
          <a:noFill/>
        </p:spPr>
        <p:txBody>
          <a:bodyPr wrap="square" rtlCol="0">
            <a:spAutoFit/>
          </a:bodyPr>
          <a:lstStyle/>
          <a:p>
            <a:r>
              <a:rPr lang="en-US" sz="1600" dirty="0" smtClean="0"/>
              <a:t>“maximum </a:t>
            </a:r>
            <a:r>
              <a:rPr lang="en-US" sz="1600" dirty="0"/>
              <a:t>absolute magnetic </a:t>
            </a:r>
            <a:r>
              <a:rPr lang="en-US" sz="1600" dirty="0" smtClean="0"/>
              <a:t>enhancement</a:t>
            </a:r>
            <a:r>
              <a:rPr lang="en-US" sz="1600" dirty="0"/>
              <a:t>” for different </a:t>
            </a:r>
            <a:r>
              <a:rPr lang="en-US" sz="1600" dirty="0" smtClean="0"/>
              <a:t>magnetic grain </a:t>
            </a:r>
            <a:r>
              <a:rPr lang="en-US" sz="1600" dirty="0"/>
              <a:t>size </a:t>
            </a:r>
            <a:r>
              <a:rPr lang="en-US" sz="1600" dirty="0" smtClean="0"/>
              <a:t>fractions: </a:t>
            </a:r>
          </a:p>
          <a:p>
            <a:r>
              <a:rPr lang="en-US" sz="1600" dirty="0" smtClean="0"/>
              <a:t> </a:t>
            </a:r>
            <a:r>
              <a:rPr lang="en-US" sz="1600" dirty="0" smtClean="0">
                <a:sym typeface="Symbol" panose="05050102010706020507" pitchFamily="18" charset="2"/>
              </a:rPr>
              <a:t></a:t>
            </a:r>
            <a:r>
              <a:rPr lang="en-US" sz="1600" dirty="0" smtClean="0"/>
              <a:t>χ</a:t>
            </a:r>
            <a:r>
              <a:rPr lang="en-US" sz="1600" baseline="-25000" dirty="0" smtClean="0"/>
              <a:t>fd</a:t>
            </a:r>
            <a:r>
              <a:rPr lang="en-US" sz="1600" dirty="0" smtClean="0"/>
              <a:t> =</a:t>
            </a:r>
            <a:r>
              <a:rPr lang="en-US" sz="1600" dirty="0"/>
              <a:t> </a:t>
            </a:r>
            <a:r>
              <a:rPr lang="en-US" sz="1600" dirty="0" smtClean="0"/>
              <a:t>χ</a:t>
            </a:r>
            <a:r>
              <a:rPr lang="en-US" sz="1600" baseline="-25000" dirty="0" smtClean="0"/>
              <a:t>fd</a:t>
            </a:r>
            <a:r>
              <a:rPr lang="en-US" sz="1600" baseline="-25000" dirty="0"/>
              <a:t> </a:t>
            </a:r>
            <a:r>
              <a:rPr lang="en-US" sz="1600" dirty="0" smtClean="0"/>
              <a:t>max</a:t>
            </a:r>
            <a:r>
              <a:rPr lang="en-US" sz="1600" baseline="-25000" dirty="0" smtClean="0"/>
              <a:t> </a:t>
            </a:r>
            <a:r>
              <a:rPr lang="en-US" sz="1600" dirty="0" smtClean="0"/>
              <a:t>-  </a:t>
            </a:r>
            <a:r>
              <a:rPr lang="en-US" sz="1600" dirty="0"/>
              <a:t>χ</a:t>
            </a:r>
            <a:r>
              <a:rPr lang="en-US" sz="1600" baseline="-25000" dirty="0"/>
              <a:t>fd</a:t>
            </a:r>
            <a:r>
              <a:rPr lang="en-US" sz="1600" dirty="0" smtClean="0"/>
              <a:t> min;    (x10</a:t>
            </a:r>
            <a:r>
              <a:rPr lang="en-US" sz="1600" baseline="30000" dirty="0" smtClean="0"/>
              <a:t>-8</a:t>
            </a:r>
            <a:r>
              <a:rPr lang="en-US" sz="1600" dirty="0" smtClean="0"/>
              <a:t> m</a:t>
            </a:r>
            <a:r>
              <a:rPr lang="en-US" sz="1600" baseline="30000" dirty="0" smtClean="0"/>
              <a:t>3</a:t>
            </a:r>
            <a:r>
              <a:rPr lang="en-US" sz="1600" dirty="0" smtClean="0"/>
              <a:t>/kg)                          </a:t>
            </a:r>
            <a:r>
              <a:rPr lang="en-US" sz="1600" b="1" dirty="0" smtClean="0"/>
              <a:t>DK</a:t>
            </a:r>
            <a:r>
              <a:rPr lang="en-US" sz="1600" dirty="0" smtClean="0"/>
              <a:t> 4.6;  </a:t>
            </a:r>
            <a:r>
              <a:rPr lang="en-US" sz="1600" b="1" dirty="0" smtClean="0"/>
              <a:t>GT</a:t>
            </a:r>
            <a:r>
              <a:rPr lang="en-US" sz="1600" dirty="0" smtClean="0"/>
              <a:t>  6.6;  </a:t>
            </a:r>
            <a:r>
              <a:rPr lang="en-US" sz="1600" b="1" dirty="0" smtClean="0"/>
              <a:t>KOL</a:t>
            </a:r>
            <a:r>
              <a:rPr lang="en-US" sz="1600" dirty="0" smtClean="0"/>
              <a:t>  8.4    </a:t>
            </a:r>
          </a:p>
          <a:p>
            <a:r>
              <a:rPr lang="en-US" sz="1600" dirty="0" smtClean="0">
                <a:sym typeface="Symbol" panose="05050102010706020507" pitchFamily="18" charset="2"/>
              </a:rPr>
              <a:t></a:t>
            </a:r>
            <a:r>
              <a:rPr lang="en-US" sz="1600" dirty="0"/>
              <a:t>χ</a:t>
            </a:r>
            <a:r>
              <a:rPr lang="en-US" sz="1600" baseline="-25000" dirty="0"/>
              <a:t>arm</a:t>
            </a:r>
            <a:r>
              <a:rPr lang="en-US" sz="1600" dirty="0"/>
              <a:t> = χ</a:t>
            </a:r>
            <a:r>
              <a:rPr lang="en-US" sz="1600" baseline="-25000" dirty="0"/>
              <a:t>arm</a:t>
            </a:r>
            <a:r>
              <a:rPr lang="en-US" sz="1600" dirty="0"/>
              <a:t> max -  χ</a:t>
            </a:r>
            <a:r>
              <a:rPr lang="en-US" sz="1600" baseline="-25000" dirty="0"/>
              <a:t>arm</a:t>
            </a:r>
            <a:r>
              <a:rPr lang="en-US" sz="1600" dirty="0"/>
              <a:t> </a:t>
            </a:r>
            <a:r>
              <a:rPr lang="en-US" sz="1600" dirty="0" smtClean="0"/>
              <a:t>min;  (x10</a:t>
            </a:r>
            <a:r>
              <a:rPr lang="en-US" sz="1600" baseline="30000" dirty="0" smtClean="0"/>
              <a:t>-8</a:t>
            </a:r>
            <a:r>
              <a:rPr lang="en-US" sz="1600" dirty="0" smtClean="0"/>
              <a:t> m</a:t>
            </a:r>
            <a:r>
              <a:rPr lang="en-US" sz="1600" baseline="30000" dirty="0" smtClean="0"/>
              <a:t>3</a:t>
            </a:r>
            <a:r>
              <a:rPr lang="en-US" sz="1600" dirty="0" smtClean="0"/>
              <a:t>/kg)                            295         435         499</a:t>
            </a:r>
          </a:p>
          <a:p>
            <a:r>
              <a:rPr lang="en-US" sz="1600" dirty="0" smtClean="0">
                <a:sym typeface="Symbol" panose="05050102010706020507" pitchFamily="18" charset="2"/>
              </a:rPr>
              <a:t></a:t>
            </a:r>
            <a:r>
              <a:rPr lang="en-US" sz="1600" dirty="0"/>
              <a:t>IRM = IRM </a:t>
            </a:r>
            <a:r>
              <a:rPr lang="en-US" sz="1600" baseline="-25000" dirty="0"/>
              <a:t>max</a:t>
            </a:r>
            <a:r>
              <a:rPr lang="en-US" sz="1600" dirty="0"/>
              <a:t> – IRM </a:t>
            </a:r>
            <a:r>
              <a:rPr lang="en-US" sz="1600" baseline="-25000" dirty="0" smtClean="0"/>
              <a:t>min   </a:t>
            </a:r>
            <a:r>
              <a:rPr lang="en-US" sz="1600" dirty="0"/>
              <a:t>    </a:t>
            </a:r>
            <a:r>
              <a:rPr lang="en-US" sz="1600" dirty="0" smtClean="0"/>
              <a:t>(x10</a:t>
            </a:r>
            <a:r>
              <a:rPr lang="en-US" sz="1600" baseline="30000" dirty="0" smtClean="0"/>
              <a:t>-3</a:t>
            </a:r>
            <a:r>
              <a:rPr lang="en-US" sz="1600" dirty="0" smtClean="0"/>
              <a:t> Am</a:t>
            </a:r>
            <a:r>
              <a:rPr lang="en-US" sz="1600" baseline="30000" dirty="0" smtClean="0"/>
              <a:t>2</a:t>
            </a:r>
            <a:r>
              <a:rPr lang="en-US" sz="1600" dirty="0" smtClean="0"/>
              <a:t>/kg)                            2.1          3.3         4.8</a:t>
            </a:r>
            <a:endParaRPr lang="en-US" sz="1600" dirty="0"/>
          </a:p>
          <a:p>
            <a:pPr marL="0" indent="0">
              <a:buNone/>
            </a:pPr>
            <a:r>
              <a:rPr lang="en-US" sz="1600" baseline="-25000" dirty="0" smtClean="0"/>
              <a:t> </a:t>
            </a:r>
            <a:endParaRPr lang="bg-BG" sz="1600" baseline="-25000" dirty="0"/>
          </a:p>
          <a:p>
            <a:pPr marL="0" indent="0">
              <a:buNone/>
            </a:pPr>
            <a:r>
              <a:rPr lang="en-US" sz="1600" dirty="0" smtClean="0"/>
              <a:t> For all three magnetic characteristics DK&lt;GT&lt;KOL </a:t>
            </a:r>
            <a:r>
              <a:rPr lang="en-US" sz="1600" dirty="0" smtClean="0">
                <a:sym typeface="Symbol" panose="05050102010706020507" pitchFamily="18" charset="2"/>
              </a:rPr>
              <a:t> </a:t>
            </a:r>
            <a:r>
              <a:rPr lang="en-US" sz="1600" dirty="0" smtClean="0"/>
              <a:t>the </a:t>
            </a:r>
            <a:r>
              <a:rPr lang="en-US" sz="1600" dirty="0"/>
              <a:t>highest amount of </a:t>
            </a:r>
            <a:r>
              <a:rPr lang="en-US" sz="1600" dirty="0" err="1"/>
              <a:t>pedogenic</a:t>
            </a:r>
            <a:r>
              <a:rPr lang="en-US" sz="1600" dirty="0"/>
              <a:t> strongly magnetic fractions of SP-SD-PSD magnetic grain sizes is produced in soil proﬁle KOL</a:t>
            </a:r>
            <a:r>
              <a:rPr lang="en-US" sz="1600" dirty="0" smtClean="0"/>
              <a:t>. However, the depth of this maximum enhancement for each proxy parameter is </a:t>
            </a:r>
            <a:r>
              <a:rPr lang="en-US" sz="1600" i="1" dirty="0" smtClean="0">
                <a:effectLst>
                  <a:outerShdw blurRad="38100" dist="38100" dir="2700000" algn="tl">
                    <a:srgbClr val="000000">
                      <a:alpha val="43137"/>
                    </a:srgbClr>
                  </a:outerShdw>
                </a:effectLst>
              </a:rPr>
              <a:t>DIFFERENT</a:t>
            </a:r>
            <a:r>
              <a:rPr lang="en-US" sz="1600" dirty="0" smtClean="0"/>
              <a:t>. </a:t>
            </a:r>
          </a:p>
        </p:txBody>
      </p:sp>
      <p:sp>
        <p:nvSpPr>
          <p:cNvPr id="7" name="Title 1"/>
          <p:cNvSpPr txBox="1">
            <a:spLocks/>
          </p:cNvSpPr>
          <p:nvPr/>
        </p:nvSpPr>
        <p:spPr>
          <a:xfrm>
            <a:off x="1234388" y="239331"/>
            <a:ext cx="10528662" cy="5863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effectLst>
                  <a:outerShdw blurRad="38100" dist="38100" dir="2700000" algn="tl">
                    <a:srgbClr val="000000">
                      <a:alpha val="43137"/>
                    </a:srgbClr>
                  </a:outerShdw>
                </a:effectLst>
              </a:rPr>
              <a:t>Present day climate and soil formation mechanisms at the three sites</a:t>
            </a:r>
            <a:endParaRPr lang="bg-BG" sz="2400" dirty="0">
              <a:effectLst>
                <a:outerShdw blurRad="38100" dist="38100" dir="2700000" algn="tl">
                  <a:srgbClr val="000000">
                    <a:alpha val="43137"/>
                  </a:srgbClr>
                </a:outerShdw>
              </a:effectLst>
            </a:endParaRPr>
          </a:p>
        </p:txBody>
      </p:sp>
      <p:sp>
        <p:nvSpPr>
          <p:cNvPr id="2" name="TextBox 1"/>
          <p:cNvSpPr txBox="1"/>
          <p:nvPr/>
        </p:nvSpPr>
        <p:spPr>
          <a:xfrm>
            <a:off x="1111353" y="1231642"/>
            <a:ext cx="10826983" cy="830997"/>
          </a:xfrm>
          <a:prstGeom prst="rect">
            <a:avLst/>
          </a:prstGeom>
          <a:noFill/>
        </p:spPr>
        <p:txBody>
          <a:bodyPr wrap="square" rtlCol="0">
            <a:spAutoFit/>
          </a:bodyPr>
          <a:lstStyle/>
          <a:p>
            <a:r>
              <a:rPr lang="en-US" sz="1600" dirty="0" smtClean="0"/>
              <a:t>The three soil profiles are located at sites with different present day climate conditions. Significantly dryer climate is distinctive for the Black sea cost, where MAP is only 480mm.  This factor, combined with the </a:t>
            </a:r>
            <a:r>
              <a:rPr lang="en-US" sz="1600" dirty="0" err="1" smtClean="0"/>
              <a:t>accretional</a:t>
            </a:r>
            <a:r>
              <a:rPr lang="en-US" sz="1600" dirty="0" smtClean="0"/>
              <a:t> soil forming mechanism at site DK results in lower </a:t>
            </a:r>
            <a:r>
              <a:rPr lang="en-US" sz="1600" dirty="0" err="1" smtClean="0"/>
              <a:t>pedogenic</a:t>
            </a:r>
            <a:r>
              <a:rPr lang="en-US" sz="1600" dirty="0" smtClean="0"/>
              <a:t> magnetic enhancement.</a:t>
            </a:r>
          </a:p>
        </p:txBody>
      </p:sp>
      <p:sp>
        <p:nvSpPr>
          <p:cNvPr id="8" name="TextBox 7"/>
          <p:cNvSpPr txBox="1"/>
          <p:nvPr/>
        </p:nvSpPr>
        <p:spPr>
          <a:xfrm>
            <a:off x="808781" y="5061287"/>
            <a:ext cx="11129555" cy="830997"/>
          </a:xfrm>
          <a:prstGeom prst="rect">
            <a:avLst/>
          </a:prstGeom>
          <a:noFill/>
        </p:spPr>
        <p:txBody>
          <a:bodyPr wrap="square" rtlCol="0">
            <a:spAutoFit/>
          </a:bodyPr>
          <a:lstStyle/>
          <a:p>
            <a:r>
              <a:rPr lang="en-US" sz="1600" dirty="0" err="1"/>
              <a:t>P</a:t>
            </a:r>
            <a:r>
              <a:rPr lang="en-US" sz="1600" dirty="0" err="1" smtClean="0"/>
              <a:t>edogenic</a:t>
            </a:r>
            <a:r>
              <a:rPr lang="en-US" sz="1600" dirty="0" smtClean="0"/>
              <a:t> </a:t>
            </a:r>
            <a:r>
              <a:rPr lang="en-US" sz="1600" dirty="0"/>
              <a:t>fraction in </a:t>
            </a:r>
            <a:r>
              <a:rPr lang="en-US" sz="1600" dirty="0" err="1"/>
              <a:t>accretional</a:t>
            </a:r>
            <a:r>
              <a:rPr lang="en-US" sz="1600" dirty="0"/>
              <a:t> soils would possess wider </a:t>
            </a:r>
            <a:r>
              <a:rPr lang="en-US" sz="1600" dirty="0" smtClean="0"/>
              <a:t>effective magnetic grain size distribution </a:t>
            </a:r>
            <a:r>
              <a:rPr lang="en-US" sz="1600" dirty="0"/>
              <a:t>skewed towards larger grain sizes as compared to the GSD of the </a:t>
            </a:r>
            <a:r>
              <a:rPr lang="en-US" sz="1600" dirty="0" err="1"/>
              <a:t>pedogenic</a:t>
            </a:r>
            <a:r>
              <a:rPr lang="en-US" sz="1600" dirty="0"/>
              <a:t> fraction in soils with top-down </a:t>
            </a:r>
            <a:r>
              <a:rPr lang="en-US" sz="1600" dirty="0" err="1"/>
              <a:t>pedogenesis</a:t>
            </a:r>
            <a:r>
              <a:rPr lang="en-US" sz="1600" dirty="0"/>
              <a:t>. </a:t>
            </a:r>
            <a:endParaRPr lang="bg-BG" sz="1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Tree>
    <p:extLst>
      <p:ext uri="{BB962C8B-B14F-4D97-AF65-F5344CB8AC3E}">
        <p14:creationId xmlns:p14="http://schemas.microsoft.com/office/powerpoint/2010/main" val="128949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127864" y="6353522"/>
            <a:ext cx="3785462" cy="365125"/>
          </a:xfrm>
        </p:spPr>
        <p:txBody>
          <a:bodyPr/>
          <a:lstStyle/>
          <a:p>
            <a:r>
              <a:rPr lang="en-US" dirty="0" smtClean="0"/>
              <a:t>EGU Sharing Geoscience Online: EMRP3.2   D1233 EGU2020-4523</a:t>
            </a:r>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7" name="Title 6"/>
          <p:cNvSpPr>
            <a:spLocks noGrp="1"/>
          </p:cNvSpPr>
          <p:nvPr>
            <p:ph type="title"/>
          </p:nvPr>
        </p:nvSpPr>
        <p:spPr>
          <a:xfrm>
            <a:off x="1774319" y="571859"/>
            <a:ext cx="3076355" cy="708301"/>
          </a:xfrm>
        </p:spPr>
        <p:txBody>
          <a:bodyPr>
            <a:normAutofit/>
          </a:bodyPr>
          <a:lstStyle/>
          <a:p>
            <a:r>
              <a:rPr lang="en-US" sz="2800" b="1" dirty="0" smtClean="0">
                <a:effectLst>
                  <a:outerShdw blurRad="38100" dist="38100" dir="2700000" algn="tl">
                    <a:srgbClr val="000000">
                      <a:alpha val="43137"/>
                    </a:srgbClr>
                  </a:outerShdw>
                </a:effectLst>
              </a:rPr>
              <a:t>CONCLUSIONS:</a:t>
            </a:r>
            <a:endParaRPr lang="bg-BG" sz="2800" b="1" dirty="0">
              <a:effectLst>
                <a:outerShdw blurRad="38100" dist="38100" dir="2700000" algn="tl">
                  <a:srgbClr val="000000">
                    <a:alpha val="43137"/>
                  </a:srgbClr>
                </a:outerShdw>
              </a:effectLst>
            </a:endParaRPr>
          </a:p>
        </p:txBody>
      </p:sp>
      <p:sp>
        <p:nvSpPr>
          <p:cNvPr id="2" name="TextBox 1"/>
          <p:cNvSpPr txBox="1"/>
          <p:nvPr/>
        </p:nvSpPr>
        <p:spPr>
          <a:xfrm>
            <a:off x="844732" y="1349829"/>
            <a:ext cx="11068594" cy="4524315"/>
          </a:xfrm>
          <a:prstGeom prst="rect">
            <a:avLst/>
          </a:prstGeom>
          <a:noFill/>
        </p:spPr>
        <p:txBody>
          <a:bodyPr wrap="square" rtlCol="0">
            <a:spAutoFit/>
          </a:bodyPr>
          <a:lstStyle/>
          <a:p>
            <a:r>
              <a:rPr lang="en-US" dirty="0" smtClean="0"/>
              <a:t>	</a:t>
            </a:r>
            <a:r>
              <a:rPr lang="en-US" dirty="0" smtClean="0">
                <a:sym typeface="Wingdings" panose="05000000000000000000" pitchFamily="2" charset="2"/>
              </a:rPr>
              <a:t></a:t>
            </a:r>
            <a:r>
              <a:rPr lang="en-US" dirty="0" smtClean="0"/>
              <a:t> Presence </a:t>
            </a:r>
            <a:r>
              <a:rPr lang="en-US" dirty="0"/>
              <a:t>or absence of </a:t>
            </a:r>
            <a:r>
              <a:rPr lang="en-US" dirty="0" err="1"/>
              <a:t>eolian</a:t>
            </a:r>
            <a:r>
              <a:rPr lang="en-US" dirty="0"/>
              <a:t> dust sedimentation during soil formation on loess parent material can be deduced from the high-resolution grain-size selective magnetic records along the profiles</a:t>
            </a:r>
            <a:r>
              <a:rPr lang="en-US" dirty="0" smtClean="0"/>
              <a:t>.</a:t>
            </a:r>
          </a:p>
          <a:p>
            <a:r>
              <a:rPr lang="en-US" dirty="0"/>
              <a:t>	</a:t>
            </a:r>
            <a:r>
              <a:rPr lang="en-US" dirty="0" smtClean="0">
                <a:sym typeface="Wingdings" panose="05000000000000000000" pitchFamily="2" charset="2"/>
              </a:rPr>
              <a:t> </a:t>
            </a:r>
            <a:r>
              <a:rPr lang="en-US" dirty="0" smtClean="0"/>
              <a:t>Soil </a:t>
            </a:r>
            <a:r>
              <a:rPr lang="en-US" dirty="0"/>
              <a:t>formation taking place at stable landscape </a:t>
            </a:r>
            <a:r>
              <a:rPr lang="en-US" dirty="0" smtClean="0"/>
              <a:t>conditions </a:t>
            </a:r>
            <a:r>
              <a:rPr lang="en-US" dirty="0"/>
              <a:t>without significant additions of </a:t>
            </a:r>
            <a:r>
              <a:rPr lang="en-US" dirty="0" err="1"/>
              <a:t>eolian</a:t>
            </a:r>
            <a:r>
              <a:rPr lang="en-US" dirty="0"/>
              <a:t> dust (“top-down” </a:t>
            </a:r>
            <a:r>
              <a:rPr lang="en-US" dirty="0" err="1"/>
              <a:t>pedogenesis</a:t>
            </a:r>
            <a:r>
              <a:rPr lang="en-US" dirty="0"/>
              <a:t>) show differences in the depths, at which </a:t>
            </a:r>
            <a:r>
              <a:rPr lang="en-US" dirty="0" smtClean="0"/>
              <a:t>maximum </a:t>
            </a:r>
            <a:r>
              <a:rPr lang="en-US" dirty="0"/>
              <a:t>values of the grain-size sensitive magnetic parameters are observed. The maximum value of χ</a:t>
            </a:r>
            <a:r>
              <a:rPr lang="en-US" baseline="-25000" dirty="0"/>
              <a:t>fd</a:t>
            </a:r>
            <a:r>
              <a:rPr lang="en-US" dirty="0"/>
              <a:t>, indicative for the dominance of finest SP particles, occurs at deepest level, </a:t>
            </a:r>
            <a:r>
              <a:rPr lang="en-US" dirty="0" smtClean="0"/>
              <a:t>followed </a:t>
            </a:r>
            <a:r>
              <a:rPr lang="en-US" dirty="0"/>
              <a:t>by depth of χ</a:t>
            </a:r>
            <a:r>
              <a:rPr lang="en-US" baseline="-25000" dirty="0"/>
              <a:t>arm</a:t>
            </a:r>
            <a:r>
              <a:rPr lang="en-US" dirty="0"/>
              <a:t>maximum, and closest to the surface is obtained the maximum of </a:t>
            </a:r>
            <a:r>
              <a:rPr lang="en-US" dirty="0" smtClean="0"/>
              <a:t>χ</a:t>
            </a:r>
            <a:r>
              <a:rPr lang="en-US" baseline="-25000" dirty="0" smtClean="0"/>
              <a:t>arm</a:t>
            </a:r>
            <a:r>
              <a:rPr lang="en-US" dirty="0" smtClean="0"/>
              <a:t>/IRM</a:t>
            </a:r>
            <a:r>
              <a:rPr lang="en-US" baseline="-25000" dirty="0" smtClean="0"/>
              <a:t>100mT </a:t>
            </a:r>
            <a:r>
              <a:rPr lang="en-US" dirty="0" smtClean="0"/>
              <a:t>proxy </a:t>
            </a:r>
            <a:r>
              <a:rPr lang="en-US" dirty="0"/>
              <a:t>indicative of stable near SD magnetic grains.</a:t>
            </a:r>
          </a:p>
          <a:p>
            <a:r>
              <a:rPr lang="en-US" dirty="0" smtClean="0"/>
              <a:t>	</a:t>
            </a:r>
            <a:r>
              <a:rPr lang="en-US" dirty="0" smtClean="0">
                <a:sym typeface="Wingdings" panose="05000000000000000000" pitchFamily="2" charset="2"/>
              </a:rPr>
              <a:t> </a:t>
            </a:r>
            <a:r>
              <a:rPr lang="en-US" dirty="0" smtClean="0"/>
              <a:t>Magnetic </a:t>
            </a:r>
            <a:r>
              <a:rPr lang="en-US" dirty="0"/>
              <a:t>signature with depth of soils developed under </a:t>
            </a:r>
            <a:r>
              <a:rPr lang="en-US" dirty="0" smtClean="0"/>
              <a:t>continuous </a:t>
            </a:r>
            <a:r>
              <a:rPr lang="en-US" dirty="0"/>
              <a:t>additions of </a:t>
            </a:r>
            <a:r>
              <a:rPr lang="en-US" dirty="0" err="1"/>
              <a:t>eolian</a:t>
            </a:r>
            <a:r>
              <a:rPr lang="en-US" dirty="0"/>
              <a:t> dust during soil-forming period (</a:t>
            </a:r>
            <a:r>
              <a:rPr lang="en-US" dirty="0" err="1"/>
              <a:t>accretional</a:t>
            </a:r>
            <a:r>
              <a:rPr lang="en-US" dirty="0"/>
              <a:t> soils) exhibit parallel variations of the magnetic proxies utilized for characterization of grain size of the </a:t>
            </a:r>
            <a:r>
              <a:rPr lang="en-US" dirty="0" err="1" smtClean="0"/>
              <a:t>pedogenic</a:t>
            </a:r>
            <a:r>
              <a:rPr lang="en-US" dirty="0" smtClean="0"/>
              <a:t> </a:t>
            </a:r>
            <a:r>
              <a:rPr lang="en-US" dirty="0"/>
              <a:t>magnetic component (χ</a:t>
            </a:r>
            <a:r>
              <a:rPr lang="en-US" baseline="-25000" dirty="0"/>
              <a:t>fd</a:t>
            </a:r>
            <a:r>
              <a:rPr lang="en-US" dirty="0"/>
              <a:t>, χ</a:t>
            </a:r>
            <a:r>
              <a:rPr lang="en-US" baseline="-25000" dirty="0"/>
              <a:t>arm</a:t>
            </a:r>
            <a:r>
              <a:rPr lang="en-US" dirty="0"/>
              <a:t>, </a:t>
            </a:r>
            <a:r>
              <a:rPr lang="en-US" dirty="0" smtClean="0"/>
              <a:t>χ</a:t>
            </a:r>
            <a:r>
              <a:rPr lang="en-US" baseline="-25000" dirty="0" smtClean="0"/>
              <a:t>arm</a:t>
            </a:r>
            <a:r>
              <a:rPr lang="en-US" dirty="0" smtClean="0"/>
              <a:t>/IRM</a:t>
            </a:r>
            <a:r>
              <a:rPr lang="en-US" baseline="-25000" dirty="0" smtClean="0"/>
              <a:t>100mT</a:t>
            </a:r>
            <a:r>
              <a:rPr lang="en-US" dirty="0" smtClean="0"/>
              <a:t>).</a:t>
            </a:r>
          </a:p>
          <a:p>
            <a:r>
              <a:rPr lang="en-US" dirty="0"/>
              <a:t>	</a:t>
            </a:r>
            <a:r>
              <a:rPr lang="en-US" dirty="0" smtClean="0">
                <a:sym typeface="Wingdings" panose="05000000000000000000" pitchFamily="2" charset="2"/>
              </a:rPr>
              <a:t></a:t>
            </a:r>
            <a:r>
              <a:rPr lang="en-US" dirty="0" smtClean="0"/>
              <a:t> </a:t>
            </a:r>
            <a:r>
              <a:rPr lang="en-US" dirty="0"/>
              <a:t>Mean </a:t>
            </a:r>
            <a:r>
              <a:rPr lang="en-US" dirty="0" err="1"/>
              <a:t>coercivity</a:t>
            </a:r>
            <a:r>
              <a:rPr lang="en-US" dirty="0"/>
              <a:t> of the </a:t>
            </a:r>
            <a:r>
              <a:rPr lang="en-US" dirty="0" err="1"/>
              <a:t>pedogenic</a:t>
            </a:r>
            <a:r>
              <a:rPr lang="en-US" dirty="0"/>
              <a:t> component of </a:t>
            </a:r>
            <a:r>
              <a:rPr lang="en-US" dirty="0" err="1"/>
              <a:t>accretional</a:t>
            </a:r>
            <a:r>
              <a:rPr lang="en-US" dirty="0"/>
              <a:t> soils will be higher than that in soils, developed through top-down mechanism at comparable temperature and </a:t>
            </a:r>
            <a:r>
              <a:rPr lang="en-US" dirty="0" smtClean="0"/>
              <a:t>precipitation regimes.</a:t>
            </a:r>
            <a:endParaRPr lang="bg-BG" dirty="0"/>
          </a:p>
        </p:txBody>
      </p:sp>
    </p:spTree>
    <p:extLst>
      <p:ext uri="{BB962C8B-B14F-4D97-AF65-F5344CB8AC3E}">
        <p14:creationId xmlns:p14="http://schemas.microsoft.com/office/powerpoint/2010/main" val="302491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77" y="89986"/>
            <a:ext cx="1996492" cy="551547"/>
          </a:xfrm>
        </p:spPr>
        <p:txBody>
          <a:bodyPr>
            <a:normAutofit/>
          </a:bodyPr>
          <a:lstStyle/>
          <a:p>
            <a:r>
              <a:rPr lang="en-US" sz="2400" b="1" dirty="0" smtClean="0"/>
              <a:t>References</a:t>
            </a:r>
            <a:endParaRPr lang="bg-BG" sz="2400" b="1" dirty="0"/>
          </a:p>
        </p:txBody>
      </p:sp>
      <p:sp>
        <p:nvSpPr>
          <p:cNvPr id="3" name="Content Placeholder 2"/>
          <p:cNvSpPr>
            <a:spLocks noGrp="1"/>
          </p:cNvSpPr>
          <p:nvPr>
            <p:ph idx="1"/>
          </p:nvPr>
        </p:nvSpPr>
        <p:spPr>
          <a:xfrm>
            <a:off x="1367246" y="705395"/>
            <a:ext cx="10694125" cy="4362994"/>
          </a:xfrm>
        </p:spPr>
        <p:txBody>
          <a:bodyPr>
            <a:noAutofit/>
          </a:bodyPr>
          <a:lstStyle/>
          <a:p>
            <a:pPr>
              <a:lnSpc>
                <a:spcPts val="1100"/>
              </a:lnSpc>
            </a:pPr>
            <a:r>
              <a:rPr lang="en-US" sz="1000" dirty="0" smtClean="0"/>
              <a:t>Brantley </a:t>
            </a:r>
            <a:r>
              <a:rPr lang="en-US" sz="1000" dirty="0"/>
              <a:t>S.L., </a:t>
            </a:r>
            <a:r>
              <a:rPr lang="en-US" sz="1000" dirty="0" err="1"/>
              <a:t>Lebedeva</a:t>
            </a:r>
            <a:r>
              <a:rPr lang="en-US" sz="1000" dirty="0"/>
              <a:t> M., </a:t>
            </a:r>
            <a:r>
              <a:rPr lang="en-US" sz="1000" dirty="0" err="1"/>
              <a:t>Bazilevskaya</a:t>
            </a:r>
            <a:r>
              <a:rPr lang="en-US" sz="1000" dirty="0"/>
              <a:t> E., 2014. Relating Weathering Fronts for Acid Neutralization and Oxidation to pCO2 and pO2. In: Treatise on Geochemistry, 2nd Edition, pp. 327 – 352, </a:t>
            </a:r>
            <a:r>
              <a:rPr lang="en-US" sz="1000" dirty="0" smtClean="0"/>
              <a:t>Elsevier</a:t>
            </a:r>
          </a:p>
          <a:p>
            <a:pPr>
              <a:lnSpc>
                <a:spcPts val="1100"/>
              </a:lnSpc>
            </a:pPr>
            <a:r>
              <a:rPr lang="en-US" sz="1000" dirty="0"/>
              <a:t> </a:t>
            </a:r>
            <a:r>
              <a:rPr lang="en-US" sz="1000" dirty="0" err="1"/>
              <a:t>Brevik</a:t>
            </a:r>
            <a:r>
              <a:rPr lang="en-US" sz="1000" dirty="0"/>
              <a:t>, E.C. </a:t>
            </a:r>
            <a:r>
              <a:rPr lang="en-US" sz="1000" dirty="0" smtClean="0"/>
              <a:t>2013. The </a:t>
            </a:r>
            <a:r>
              <a:rPr lang="en-US" sz="1000" dirty="0"/>
              <a:t>Potential Impact of Climate Change on Soil Properties and Processes and Corresponding Influence on Food Security. </a:t>
            </a:r>
            <a:r>
              <a:rPr lang="en-US" sz="1000" dirty="0" smtClean="0"/>
              <a:t>Agriculture, </a:t>
            </a:r>
            <a:r>
              <a:rPr lang="en-US" sz="1000" dirty="0"/>
              <a:t>3, </a:t>
            </a:r>
            <a:r>
              <a:rPr lang="en-US" sz="1000" dirty="0" smtClean="0"/>
              <a:t>398-417</a:t>
            </a:r>
          </a:p>
          <a:p>
            <a:pPr>
              <a:lnSpc>
                <a:spcPts val="1100"/>
              </a:lnSpc>
            </a:pPr>
            <a:r>
              <a:rPr lang="en-US" sz="1000" dirty="0"/>
              <a:t> </a:t>
            </a:r>
            <a:r>
              <a:rPr lang="en-US" sz="1000" dirty="0" err="1"/>
              <a:t>Buylaert</a:t>
            </a:r>
            <a:r>
              <a:rPr lang="en-US" sz="1000" dirty="0"/>
              <a:t>, J.-P., Jain, M., Murray, A.S., Thomsen, K., Thiel, C., </a:t>
            </a:r>
            <a:r>
              <a:rPr lang="en-US" sz="1000" dirty="0" err="1"/>
              <a:t>Sohbati</a:t>
            </a:r>
            <a:r>
              <a:rPr lang="en-US" sz="1000" dirty="0"/>
              <a:t>, R., 2012. A robust feldspar luminescence dating method for Middle and Late Pleistocene sediments. Boreas 41, 435–451.</a:t>
            </a:r>
            <a:endParaRPr lang="en-US" sz="1000" dirty="0" smtClean="0"/>
          </a:p>
          <a:p>
            <a:pPr>
              <a:lnSpc>
                <a:spcPts val="1100"/>
              </a:lnSpc>
            </a:pPr>
            <a:r>
              <a:rPr lang="en-US" sz="1000" dirty="0" smtClean="0"/>
              <a:t>Cohen</a:t>
            </a:r>
            <a:r>
              <a:rPr lang="en-US" sz="1000" dirty="0"/>
              <a:t>, S., </a:t>
            </a:r>
            <a:r>
              <a:rPr lang="en-US" sz="1000" dirty="0" err="1"/>
              <a:t>Willgoose</a:t>
            </a:r>
            <a:r>
              <a:rPr lang="en-US" sz="1000" dirty="0"/>
              <a:t>, G., </a:t>
            </a:r>
            <a:r>
              <a:rPr lang="en-US" sz="1000" dirty="0" err="1"/>
              <a:t>Svoray</a:t>
            </a:r>
            <a:r>
              <a:rPr lang="en-US" sz="1000" dirty="0"/>
              <a:t>, T., Hancock, G., </a:t>
            </a:r>
            <a:r>
              <a:rPr lang="en-US" sz="1000" dirty="0" err="1"/>
              <a:t>Sela</a:t>
            </a:r>
            <a:r>
              <a:rPr lang="en-US" sz="1000" dirty="0"/>
              <a:t>, S</a:t>
            </a:r>
            <a:r>
              <a:rPr lang="en-US" sz="1000" dirty="0" smtClean="0"/>
              <a:t>., 2015. </a:t>
            </a:r>
            <a:r>
              <a:rPr lang="en-US" sz="1000" dirty="0"/>
              <a:t>The effects of sediment transport, weathering, and </a:t>
            </a:r>
            <a:r>
              <a:rPr lang="en-US" sz="1000" dirty="0" err="1"/>
              <a:t>aeolian</a:t>
            </a:r>
            <a:r>
              <a:rPr lang="en-US" sz="1000" dirty="0"/>
              <a:t> mechanisms on soil </a:t>
            </a:r>
            <a:r>
              <a:rPr lang="en-US" sz="1000" dirty="0" smtClean="0"/>
              <a:t>evolution. J</a:t>
            </a:r>
            <a:r>
              <a:rPr lang="en-US" sz="1000" dirty="0"/>
              <a:t>. </a:t>
            </a:r>
            <a:r>
              <a:rPr lang="en-US" sz="1000" dirty="0" err="1"/>
              <a:t>Geophys</a:t>
            </a:r>
            <a:r>
              <a:rPr lang="en-US" sz="1000" dirty="0"/>
              <a:t>. Res. Earth Surf., 120, </a:t>
            </a:r>
            <a:r>
              <a:rPr lang="en-US" sz="1000" dirty="0" smtClean="0"/>
              <a:t>260–274</a:t>
            </a:r>
          </a:p>
          <a:p>
            <a:pPr>
              <a:lnSpc>
                <a:spcPts val="1100"/>
              </a:lnSpc>
            </a:pPr>
            <a:r>
              <a:rPr lang="en-US" sz="1000" dirty="0"/>
              <a:t> Constantin, D., </a:t>
            </a:r>
            <a:r>
              <a:rPr lang="en-US" sz="1000" dirty="0" err="1"/>
              <a:t>Veres</a:t>
            </a:r>
            <a:r>
              <a:rPr lang="en-US" sz="1000" dirty="0"/>
              <a:t>, D., </a:t>
            </a:r>
            <a:r>
              <a:rPr lang="en-US" sz="1000" dirty="0" err="1"/>
              <a:t>Panaiotu</a:t>
            </a:r>
            <a:r>
              <a:rPr lang="en-US" sz="1000" dirty="0"/>
              <a:t>, C., </a:t>
            </a:r>
            <a:r>
              <a:rPr lang="en-US" sz="1000" dirty="0" err="1"/>
              <a:t>Anechitei-Deacua</a:t>
            </a:r>
            <a:r>
              <a:rPr lang="en-US" sz="1000" dirty="0"/>
              <a:t>, V., </a:t>
            </a:r>
            <a:r>
              <a:rPr lang="en-US" sz="1000" dirty="0" err="1"/>
              <a:t>Groza</a:t>
            </a:r>
            <a:r>
              <a:rPr lang="en-US" sz="1000" dirty="0"/>
              <a:t>, S.M., </a:t>
            </a:r>
            <a:r>
              <a:rPr lang="en-US" sz="1000" dirty="0" err="1"/>
              <a:t>Begy</a:t>
            </a:r>
            <a:r>
              <a:rPr lang="en-US" sz="1000" dirty="0"/>
              <a:t>, R., </a:t>
            </a:r>
            <a:r>
              <a:rPr lang="en-US" sz="1000" dirty="0" err="1"/>
              <a:t>Kelemen</a:t>
            </a:r>
            <a:r>
              <a:rPr lang="en-US" sz="1000" dirty="0"/>
              <a:t>, S., </a:t>
            </a:r>
            <a:r>
              <a:rPr lang="en-US" sz="1000" dirty="0" err="1"/>
              <a:t>Buylaert</a:t>
            </a:r>
            <a:r>
              <a:rPr lang="en-US" sz="1000" dirty="0"/>
              <a:t>, J.-P., </a:t>
            </a:r>
            <a:r>
              <a:rPr lang="en-US" sz="1000" dirty="0" err="1"/>
              <a:t>Hambach</a:t>
            </a:r>
            <a:r>
              <a:rPr lang="en-US" sz="1000" dirty="0"/>
              <a:t>, U., </a:t>
            </a:r>
            <a:r>
              <a:rPr lang="en-US" sz="1000" dirty="0" err="1"/>
              <a:t>Markovi´ch</a:t>
            </a:r>
            <a:r>
              <a:rPr lang="en-US" sz="1000" dirty="0"/>
              <a:t>, S.B., </a:t>
            </a:r>
            <a:r>
              <a:rPr lang="en-US" sz="1000" dirty="0" err="1"/>
              <a:t>Gerasimenko</a:t>
            </a:r>
            <a:r>
              <a:rPr lang="en-US" sz="1000" dirty="0"/>
              <a:t>, N., </a:t>
            </a:r>
            <a:r>
              <a:rPr lang="en-US" sz="1000" dirty="0" err="1"/>
              <a:t>Timar</a:t>
            </a:r>
            <a:r>
              <a:rPr lang="en-US" sz="1000" dirty="0"/>
              <a:t>-Gabor, A., 2019. Luminescence age constraints on the Pleistocene-Holocene transition recorded in loess sequences across SE Europe. </a:t>
            </a:r>
            <a:r>
              <a:rPr lang="en-US" sz="1000" dirty="0" err="1"/>
              <a:t>Quat</a:t>
            </a:r>
            <a:r>
              <a:rPr lang="en-US" sz="1000" dirty="0"/>
              <a:t>. Geochronol.49, 71–77.</a:t>
            </a:r>
            <a:endParaRPr lang="en-US" sz="1000" dirty="0" smtClean="0"/>
          </a:p>
          <a:p>
            <a:pPr>
              <a:lnSpc>
                <a:spcPts val="1100"/>
              </a:lnSpc>
            </a:pPr>
            <a:r>
              <a:rPr lang="en-US" sz="1000" dirty="0"/>
              <a:t> Dearing, J., Bird, P. </a:t>
            </a:r>
            <a:r>
              <a:rPr lang="en-US" sz="1000" dirty="0" err="1"/>
              <a:t>Dann</a:t>
            </a:r>
            <a:r>
              <a:rPr lang="en-US" sz="1000" dirty="0"/>
              <a:t>, R., Benjamin, S., 1997. Secondary </a:t>
            </a:r>
            <a:r>
              <a:rPr lang="en-US" sz="1000" dirty="0" err="1"/>
              <a:t>ferrimagnetic</a:t>
            </a:r>
            <a:r>
              <a:rPr lang="en-US" sz="1000" dirty="0"/>
              <a:t> minerals in Welsh soils: a comparison of mineral magnetic detection methods and implications for mineral formation. </a:t>
            </a:r>
            <a:r>
              <a:rPr lang="en-US" sz="1000" dirty="0" err="1"/>
              <a:t>Geophys</a:t>
            </a:r>
            <a:r>
              <a:rPr lang="en-US" sz="1000" dirty="0"/>
              <a:t>. J. Int., 130, 727-736</a:t>
            </a:r>
            <a:r>
              <a:rPr lang="en-US" sz="1000" dirty="0" smtClean="0"/>
              <a:t>.</a:t>
            </a:r>
          </a:p>
          <a:p>
            <a:pPr>
              <a:lnSpc>
                <a:spcPts val="1100"/>
              </a:lnSpc>
            </a:pPr>
            <a:r>
              <a:rPr lang="en-US" sz="1000" dirty="0"/>
              <a:t> </a:t>
            </a:r>
            <a:r>
              <a:rPr lang="en-US" sz="1000" dirty="0" err="1"/>
              <a:t>Geiss</a:t>
            </a:r>
            <a:r>
              <a:rPr lang="en-US" sz="1000" dirty="0"/>
              <a:t>, C.E., </a:t>
            </a:r>
            <a:r>
              <a:rPr lang="en-US" sz="1000" dirty="0" err="1"/>
              <a:t>Egli</a:t>
            </a:r>
            <a:r>
              <a:rPr lang="en-US" sz="1000" dirty="0"/>
              <a:t>, R., </a:t>
            </a:r>
            <a:r>
              <a:rPr lang="en-US" sz="1000" dirty="0" err="1"/>
              <a:t>Zanner</a:t>
            </a:r>
            <a:r>
              <a:rPr lang="en-US" sz="1000" dirty="0"/>
              <a:t>, C.W., 2008. Direct estimates of </a:t>
            </a:r>
            <a:r>
              <a:rPr lang="en-US" sz="1000" dirty="0" err="1"/>
              <a:t>pedogenic</a:t>
            </a:r>
            <a:r>
              <a:rPr lang="en-US" sz="1000" dirty="0"/>
              <a:t> magnetite as a tool to reconstruct past climates from buried soils. J. </a:t>
            </a:r>
            <a:r>
              <a:rPr lang="en-US" sz="1000" dirty="0" err="1"/>
              <a:t>Geophys</a:t>
            </a:r>
            <a:r>
              <a:rPr lang="en-US" sz="1000" dirty="0"/>
              <a:t>. Res.113, B11102. https://doi .org /10 .1029 /2008JB005669</a:t>
            </a:r>
            <a:r>
              <a:rPr lang="en-US" sz="1000" dirty="0" smtClean="0"/>
              <a:t>.</a:t>
            </a:r>
          </a:p>
          <a:p>
            <a:pPr>
              <a:lnSpc>
                <a:spcPts val="1100"/>
              </a:lnSpc>
            </a:pPr>
            <a:r>
              <a:rPr lang="en-US" sz="1000" dirty="0"/>
              <a:t> Kemp, R.A., 2001. </a:t>
            </a:r>
            <a:r>
              <a:rPr lang="en-US" sz="1000" dirty="0" err="1"/>
              <a:t>Pedogenic</a:t>
            </a:r>
            <a:r>
              <a:rPr lang="en-US" sz="1000" dirty="0"/>
              <a:t> modification of loess: significance for </a:t>
            </a:r>
            <a:r>
              <a:rPr lang="en-US" sz="1000" dirty="0" err="1"/>
              <a:t>palaeoclimatic</a:t>
            </a:r>
            <a:r>
              <a:rPr lang="en-US" sz="1000" dirty="0"/>
              <a:t> reconstructions. Earth-Sci. Rev.54, 145–156</a:t>
            </a:r>
            <a:r>
              <a:rPr lang="en-US" sz="1000" dirty="0" smtClean="0"/>
              <a:t>.</a:t>
            </a:r>
          </a:p>
          <a:p>
            <a:pPr>
              <a:lnSpc>
                <a:spcPts val="1100"/>
              </a:lnSpc>
            </a:pPr>
            <a:r>
              <a:rPr lang="en-US" sz="1000" dirty="0"/>
              <a:t> Maher, B.A., 1988. Magnetic properties of some synthetic sub-micron </a:t>
            </a:r>
            <a:r>
              <a:rPr lang="en-US" sz="1000" dirty="0" err="1"/>
              <a:t>magnetites</a:t>
            </a:r>
            <a:r>
              <a:rPr lang="en-US" sz="1000" dirty="0"/>
              <a:t>. </a:t>
            </a:r>
            <a:r>
              <a:rPr lang="en-US" sz="1000" dirty="0" err="1"/>
              <a:t>Geophys</a:t>
            </a:r>
            <a:r>
              <a:rPr lang="en-US" sz="1000" dirty="0"/>
              <a:t>. J.94, 83–96</a:t>
            </a:r>
            <a:r>
              <a:rPr lang="en-US" sz="1000" dirty="0" smtClean="0"/>
              <a:t>.</a:t>
            </a:r>
          </a:p>
          <a:p>
            <a:pPr>
              <a:lnSpc>
                <a:spcPts val="1100"/>
              </a:lnSpc>
            </a:pPr>
            <a:r>
              <a:rPr lang="en-US" sz="1000" dirty="0"/>
              <a:t> Maher, B.A., 2016. </a:t>
            </a:r>
            <a:r>
              <a:rPr lang="en-US" sz="1000" dirty="0" err="1"/>
              <a:t>Palaeoclimatic</a:t>
            </a:r>
            <a:r>
              <a:rPr lang="en-US" sz="1000" dirty="0"/>
              <a:t> records of the loess/</a:t>
            </a:r>
            <a:r>
              <a:rPr lang="en-US" sz="1000" dirty="0" err="1"/>
              <a:t>palaeosol</a:t>
            </a:r>
            <a:r>
              <a:rPr lang="en-US" sz="1000" dirty="0"/>
              <a:t> sequences of the Chinese Loess Plateau. </a:t>
            </a:r>
            <a:r>
              <a:rPr lang="en-US" sz="1000" dirty="0" err="1"/>
              <a:t>Quat</a:t>
            </a:r>
            <a:r>
              <a:rPr lang="en-US" sz="1000" dirty="0"/>
              <a:t>. Sci. Rev.154, 23–84.</a:t>
            </a:r>
            <a:endParaRPr lang="en-US" sz="1000" dirty="0" smtClean="0"/>
          </a:p>
          <a:p>
            <a:pPr>
              <a:lnSpc>
                <a:spcPts val="1100"/>
              </a:lnSpc>
            </a:pPr>
            <a:r>
              <a:rPr lang="en-US" sz="1000" dirty="0"/>
              <a:t> Rousseau, D.-D., </a:t>
            </a:r>
            <a:r>
              <a:rPr lang="en-US" sz="1000" dirty="0" err="1"/>
              <a:t>Svensson</a:t>
            </a:r>
            <a:r>
              <a:rPr lang="en-US" sz="1000" dirty="0"/>
              <a:t>, A., </a:t>
            </a:r>
            <a:r>
              <a:rPr lang="en-US" sz="1000" dirty="0" err="1"/>
              <a:t>Bigler</a:t>
            </a:r>
            <a:r>
              <a:rPr lang="en-US" sz="1000" dirty="0"/>
              <a:t>, M., </a:t>
            </a:r>
            <a:r>
              <a:rPr lang="en-US" sz="1000" dirty="0" err="1"/>
              <a:t>Sima</a:t>
            </a:r>
            <a:r>
              <a:rPr lang="en-US" sz="1000" dirty="0"/>
              <a:t>, A., </a:t>
            </a:r>
            <a:r>
              <a:rPr lang="en-US" sz="1000" dirty="0" err="1"/>
              <a:t>Steffensen</a:t>
            </a:r>
            <a:r>
              <a:rPr lang="en-US" sz="1000" dirty="0"/>
              <a:t>, J.P., Boers, N., 2017. Eurasian contribution to the last glacial dust cycle: how are loess sequences built? </a:t>
            </a:r>
            <a:r>
              <a:rPr lang="en-US" sz="1000" dirty="0" err="1"/>
              <a:t>Clim</a:t>
            </a:r>
            <a:r>
              <a:rPr lang="en-US" sz="1000" dirty="0"/>
              <a:t>. Past13, 1181–1197. https://doi .org /10 .5194 /</a:t>
            </a:r>
            <a:r>
              <a:rPr lang="en-US" sz="1000" dirty="0" err="1"/>
              <a:t>cp</a:t>
            </a:r>
            <a:r>
              <a:rPr lang="en-US" sz="1000" dirty="0"/>
              <a:t> -2017 -67</a:t>
            </a:r>
            <a:r>
              <a:rPr lang="en-US" sz="1000" dirty="0" smtClean="0"/>
              <a:t>.</a:t>
            </a:r>
          </a:p>
          <a:p>
            <a:pPr>
              <a:lnSpc>
                <a:spcPts val="1100"/>
              </a:lnSpc>
            </a:pPr>
            <a:r>
              <a:rPr lang="en-US" sz="1000" dirty="0"/>
              <a:t> </a:t>
            </a:r>
            <a:r>
              <a:rPr lang="en-US" sz="1000" dirty="0" err="1"/>
              <a:t>Varga</a:t>
            </a:r>
            <a:r>
              <a:rPr lang="en-US" sz="1000" dirty="0"/>
              <a:t>, G., 2015. Changing nature of Pleistocene </a:t>
            </a:r>
            <a:r>
              <a:rPr lang="en-US" sz="1000" dirty="0" err="1"/>
              <a:t>interglacials</a:t>
            </a:r>
            <a:r>
              <a:rPr lang="en-US" sz="1000" dirty="0"/>
              <a:t> – is it recorded by </a:t>
            </a:r>
            <a:r>
              <a:rPr lang="en-US" sz="1000" dirty="0" err="1" smtClean="0"/>
              <a:t>paleosoils</a:t>
            </a:r>
            <a:r>
              <a:rPr lang="en-US" sz="1000" dirty="0" smtClean="0"/>
              <a:t> </a:t>
            </a:r>
            <a:r>
              <a:rPr lang="en-US" sz="1000" dirty="0"/>
              <a:t>in Hungary (Central Europe)? Hung. </a:t>
            </a:r>
            <a:r>
              <a:rPr lang="en-US" sz="1000" dirty="0" err="1"/>
              <a:t>Geogr</a:t>
            </a:r>
            <a:r>
              <a:rPr lang="en-US" sz="1000" dirty="0"/>
              <a:t>. Bull.64 (4), 317–326.</a:t>
            </a:r>
            <a:endParaRPr lang="bg-BG" sz="1000" dirty="0"/>
          </a:p>
        </p:txBody>
      </p:sp>
      <p:sp>
        <p:nvSpPr>
          <p:cNvPr id="4" name="Footer Placeholder 3"/>
          <p:cNvSpPr>
            <a:spLocks noGrp="1"/>
          </p:cNvSpPr>
          <p:nvPr>
            <p:ph type="ftr" sz="quarter" idx="11"/>
          </p:nvPr>
        </p:nvSpPr>
        <p:spPr>
          <a:xfrm>
            <a:off x="8093030" y="6466734"/>
            <a:ext cx="3968342" cy="30853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pic>
        <p:nvPicPr>
          <p:cNvPr id="6" name="Picture 5"/>
          <p:cNvPicPr>
            <a:picLocks noChangeAspect="1"/>
          </p:cNvPicPr>
          <p:nvPr/>
        </p:nvPicPr>
        <p:blipFill>
          <a:blip r:embed="rId3"/>
          <a:stretch>
            <a:fillRect/>
          </a:stretch>
        </p:blipFill>
        <p:spPr>
          <a:xfrm>
            <a:off x="2786269" y="5016264"/>
            <a:ext cx="4920817" cy="1759005"/>
          </a:xfrm>
          <a:prstGeom prst="rect">
            <a:avLst/>
          </a:prstGeom>
        </p:spPr>
      </p:pic>
      <p:sp>
        <p:nvSpPr>
          <p:cNvPr id="7" name="TextBox 6"/>
          <p:cNvSpPr txBox="1"/>
          <p:nvPr/>
        </p:nvSpPr>
        <p:spPr>
          <a:xfrm>
            <a:off x="8264435" y="5444396"/>
            <a:ext cx="3448594" cy="646331"/>
          </a:xfrm>
          <a:prstGeom prst="rect">
            <a:avLst/>
          </a:prstGeom>
          <a:noFill/>
        </p:spPr>
        <p:txBody>
          <a:bodyPr wrap="square" rtlCol="0">
            <a:spAutoFit/>
          </a:bodyPr>
          <a:lstStyle/>
          <a:p>
            <a:pPr algn="ctr"/>
            <a:r>
              <a:rPr lang="en-US" sz="1200" dirty="0" smtClean="0"/>
              <a:t>This contribution is supported financially by project No </a:t>
            </a:r>
            <a:r>
              <a:rPr lang="bg-BG" sz="1200" dirty="0" smtClean="0"/>
              <a:t>КП-06-Н34/2</a:t>
            </a:r>
            <a:r>
              <a:rPr lang="en-US" sz="1200" dirty="0" smtClean="0"/>
              <a:t> of the Bulgarian Science Fund</a:t>
            </a:r>
            <a:endParaRPr lang="bg-BG" sz="1200" dirty="0"/>
          </a:p>
        </p:txBody>
      </p:sp>
    </p:spTree>
    <p:extLst>
      <p:ext uri="{BB962C8B-B14F-4D97-AF65-F5344CB8AC3E}">
        <p14:creationId xmlns:p14="http://schemas.microsoft.com/office/powerpoint/2010/main" val="234537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823" y="267058"/>
            <a:ext cx="2902184" cy="656051"/>
          </a:xfrm>
        </p:spPr>
        <p:txBody>
          <a:bodyPr>
            <a:normAutofit/>
          </a:bodyPr>
          <a:lstStyle/>
          <a:p>
            <a:r>
              <a:rPr lang="en-US" sz="2800" dirty="0" smtClean="0">
                <a:effectLst>
                  <a:outerShdw blurRad="38100" dist="38100" dir="2700000" algn="tl">
                    <a:srgbClr val="000000">
                      <a:alpha val="43137"/>
                    </a:srgbClr>
                  </a:outerShdw>
                </a:effectLst>
              </a:rPr>
              <a:t>THE  PROBLEM</a:t>
            </a:r>
            <a:endParaRPr lang="bg-BG"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4070" y="1010195"/>
            <a:ext cx="11025050" cy="5399314"/>
          </a:xfrm>
        </p:spPr>
        <p:txBody>
          <a:bodyPr>
            <a:noAutofit/>
          </a:bodyPr>
          <a:lstStyle/>
          <a:p>
            <a:pPr>
              <a:lnSpc>
                <a:spcPct val="170000"/>
              </a:lnSpc>
            </a:pPr>
            <a:r>
              <a:rPr lang="en-US" sz="1400" dirty="0" smtClean="0"/>
              <a:t>Loess-</a:t>
            </a:r>
            <a:r>
              <a:rPr lang="en-US" sz="1400" dirty="0" err="1" smtClean="0"/>
              <a:t>paleosol</a:t>
            </a:r>
            <a:r>
              <a:rPr lang="en-US" sz="1400" dirty="0" smtClean="0"/>
              <a:t> sequences are widely utilized for reconstructions of past climate and environmental changes during the glacial Pleistocene. Different proxy records are utilized: magnetic susceptibility; chemical weathering indexes; isotopic ratios; biomarkers</a:t>
            </a:r>
            <a:r>
              <a:rPr lang="en-US" sz="1400" dirty="0"/>
              <a:t>; pollens; </a:t>
            </a:r>
            <a:r>
              <a:rPr lang="en-US" sz="1400" dirty="0" smtClean="0"/>
              <a:t>snail </a:t>
            </a:r>
            <a:r>
              <a:rPr lang="en-US" sz="1400" dirty="0"/>
              <a:t>and opal </a:t>
            </a:r>
            <a:r>
              <a:rPr lang="en-US" sz="1400" dirty="0" err="1"/>
              <a:t>phytolith</a:t>
            </a:r>
            <a:r>
              <a:rPr lang="en-US" sz="1400" dirty="0"/>
              <a:t> </a:t>
            </a:r>
            <a:r>
              <a:rPr lang="en-US" sz="1400" dirty="0" smtClean="0"/>
              <a:t>assemblages; soil </a:t>
            </a:r>
            <a:r>
              <a:rPr lang="en-US" sz="1400" dirty="0" err="1" smtClean="0"/>
              <a:t>micromorphologies</a:t>
            </a:r>
            <a:r>
              <a:rPr lang="en-US" sz="1400" dirty="0" smtClean="0"/>
              <a:t>.</a:t>
            </a:r>
          </a:p>
          <a:p>
            <a:pPr>
              <a:lnSpc>
                <a:spcPct val="170000"/>
              </a:lnSpc>
            </a:pPr>
            <a:r>
              <a:rPr lang="en-US" sz="1400" dirty="0" smtClean="0"/>
              <a:t>In all records, a basic assumption is the continuity of dust deposition, allowing for complete and uninterrupted recording.</a:t>
            </a:r>
          </a:p>
          <a:p>
            <a:pPr>
              <a:lnSpc>
                <a:spcPct val="170000"/>
              </a:lnSpc>
            </a:pPr>
            <a:r>
              <a:rPr lang="en-US" sz="1400" dirty="0" smtClean="0"/>
              <a:t>Continuous dust deposition is assumed based on detailed (high resolution) </a:t>
            </a:r>
            <a:r>
              <a:rPr lang="en-US" sz="1400" baseline="30000" dirty="0" smtClean="0"/>
              <a:t>14</a:t>
            </a:r>
            <a:r>
              <a:rPr lang="en-US" sz="1400" dirty="0" smtClean="0"/>
              <a:t>C and OSL/IRSL dating of loess-</a:t>
            </a:r>
            <a:r>
              <a:rPr lang="en-US" sz="1400" dirty="0" err="1" smtClean="0"/>
              <a:t>paleosol</a:t>
            </a:r>
            <a:r>
              <a:rPr lang="en-US" sz="1400" dirty="0" smtClean="0"/>
              <a:t> sequences for Late Pleistocene, e.g. last 120 </a:t>
            </a:r>
            <a:r>
              <a:rPr lang="en-US" sz="1400" dirty="0" err="1" smtClean="0"/>
              <a:t>ka</a:t>
            </a:r>
            <a:r>
              <a:rPr lang="en-US" sz="1400" dirty="0" smtClean="0"/>
              <a:t> with possible extensions using method’s modifications up to 350 </a:t>
            </a:r>
            <a:r>
              <a:rPr lang="en-US" sz="1400" dirty="0" err="1" smtClean="0"/>
              <a:t>ka</a:t>
            </a:r>
            <a:r>
              <a:rPr lang="en-US" sz="1400" dirty="0" smtClean="0"/>
              <a:t> </a:t>
            </a:r>
            <a:r>
              <a:rPr lang="en-US" sz="1400" dirty="0"/>
              <a:t>(</a:t>
            </a:r>
            <a:r>
              <a:rPr lang="en-US" sz="1400" dirty="0" err="1"/>
              <a:t>Buylaert</a:t>
            </a:r>
            <a:r>
              <a:rPr lang="en-US" sz="1400" dirty="0"/>
              <a:t> </a:t>
            </a:r>
            <a:r>
              <a:rPr lang="en-US" sz="1400" dirty="0" smtClean="0"/>
              <a:t> et al., 2012)</a:t>
            </a:r>
          </a:p>
          <a:p>
            <a:pPr>
              <a:lnSpc>
                <a:spcPct val="170000"/>
              </a:lnSpc>
            </a:pPr>
            <a:r>
              <a:rPr lang="en-US" sz="1400" dirty="0"/>
              <a:t> </a:t>
            </a:r>
            <a:r>
              <a:rPr lang="en-US" sz="1400" dirty="0" smtClean="0"/>
              <a:t>Worldwide correlation analyses of deep-sea and terrestrial records of climate change assume straightforward continuous time flow of both archives and try to deduce time lags, inter-relationships and interactions between land and ocean. </a:t>
            </a:r>
          </a:p>
          <a:p>
            <a:r>
              <a:rPr lang="en-US" sz="1400" b="1" dirty="0" smtClean="0"/>
              <a:t>HOWEVER</a:t>
            </a:r>
            <a:r>
              <a:rPr lang="en-US" sz="1400" dirty="0" smtClean="0"/>
              <a:t>: </a:t>
            </a:r>
          </a:p>
          <a:p>
            <a:pPr lvl="3"/>
            <a:r>
              <a:rPr lang="en-US" sz="1400" dirty="0" smtClean="0"/>
              <a:t>No direct evidence for persistence of the same continuous dust deposition regime deeper in time </a:t>
            </a:r>
          </a:p>
          <a:p>
            <a:pPr lvl="3"/>
            <a:r>
              <a:rPr lang="en-US" sz="1400" dirty="0" smtClean="0"/>
              <a:t>Large IRSL error estimates for older units, reaching tens of thousands of years</a:t>
            </a:r>
          </a:p>
          <a:p>
            <a:pPr lvl="3"/>
            <a:r>
              <a:rPr lang="en-US" sz="1400" dirty="0" smtClean="0"/>
              <a:t>Soil development on loess can proceed until mature stage within some 1000 – 2000 years, well within the error estimates of luminescence dating method itself</a:t>
            </a:r>
          </a:p>
          <a:p>
            <a:pPr lvl="3"/>
            <a:r>
              <a:rPr lang="en-US" sz="1400" dirty="0" smtClean="0"/>
              <a:t> ……..</a:t>
            </a:r>
            <a:endParaRPr lang="bg-BG" sz="1400" dirty="0"/>
          </a:p>
        </p:txBody>
      </p:sp>
      <p:sp>
        <p:nvSpPr>
          <p:cNvPr id="4" name="Footer Placeholder 3"/>
          <p:cNvSpPr>
            <a:spLocks noGrp="1"/>
          </p:cNvSpPr>
          <p:nvPr>
            <p:ph type="ftr" sz="quarter" idx="11"/>
          </p:nvPr>
        </p:nvSpPr>
        <p:spPr>
          <a:xfrm>
            <a:off x="8005945" y="6400800"/>
            <a:ext cx="3750628" cy="365125"/>
          </a:xfrm>
        </p:spPr>
        <p:txBody>
          <a:bodyPr/>
          <a:lstStyle/>
          <a:p>
            <a:r>
              <a:rPr lang="en-US" smtClean="0"/>
              <a:t>EGU Sharing Geoscience Online: EMRP3.2   D1233 EGU2020-4523</a:t>
            </a:r>
            <a:endParaRPr lang="bg-BG"/>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Tree>
    <p:extLst>
      <p:ext uri="{BB962C8B-B14F-4D97-AF65-F5344CB8AC3E}">
        <p14:creationId xmlns:p14="http://schemas.microsoft.com/office/powerpoint/2010/main" val="266621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868" y="363132"/>
            <a:ext cx="8911687" cy="740958"/>
          </a:xfrm>
        </p:spPr>
        <p:txBody>
          <a:bodyPr>
            <a:normAutofit/>
          </a:bodyPr>
          <a:lstStyle/>
          <a:p>
            <a:r>
              <a:rPr lang="en-US" sz="3200" dirty="0" smtClean="0">
                <a:effectLst>
                  <a:outerShdw blurRad="38100" dist="38100" dir="2700000" algn="tl">
                    <a:srgbClr val="000000">
                      <a:alpha val="43137"/>
                    </a:srgbClr>
                  </a:outerShdw>
                </a:effectLst>
              </a:rPr>
              <a:t>IMPORTANCE  FOR  SOIL  SCIENCE </a:t>
            </a:r>
            <a:endParaRPr lang="bg-BG"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35178" y="1256490"/>
            <a:ext cx="10438812" cy="3132554"/>
          </a:xfrm>
        </p:spPr>
        <p:txBody>
          <a:bodyPr>
            <a:normAutofit/>
          </a:bodyPr>
          <a:lstStyle/>
          <a:p>
            <a:r>
              <a:rPr lang="en-US" dirty="0" smtClean="0"/>
              <a:t>Modelling soil formation and soil evolution: currently most of the modelling efforts consider soil formation as downward propagation of weathering reactions, taking into account interactions of inorganic constituents with biological (microbes, vegetation, soil fauna) and atmospheric (CO</a:t>
            </a:r>
            <a:r>
              <a:rPr lang="en-US" baseline="-25000" dirty="0" smtClean="0"/>
              <a:t>2</a:t>
            </a:r>
            <a:r>
              <a:rPr lang="en-US" dirty="0" smtClean="0"/>
              <a:t>, O</a:t>
            </a:r>
            <a:r>
              <a:rPr lang="en-US" baseline="-25000" dirty="0" smtClean="0"/>
              <a:t>2</a:t>
            </a:r>
            <a:r>
              <a:rPr lang="en-US" dirty="0" smtClean="0"/>
              <a:t>, CH</a:t>
            </a:r>
            <a:r>
              <a:rPr lang="en-US" baseline="-25000" dirty="0" smtClean="0"/>
              <a:t>4</a:t>
            </a:r>
            <a:r>
              <a:rPr lang="en-US" dirty="0" smtClean="0"/>
              <a:t>) agents (Brantley et al., 2014). Few studies deal with modelling of soil formation under </a:t>
            </a:r>
            <a:r>
              <a:rPr lang="en-US" dirty="0" err="1" smtClean="0"/>
              <a:t>aeolian</a:t>
            </a:r>
            <a:r>
              <a:rPr lang="en-US" dirty="0" smtClean="0"/>
              <a:t> additions (Cohen et al., 2015). </a:t>
            </a:r>
          </a:p>
          <a:p>
            <a:r>
              <a:rPr lang="en-US" dirty="0"/>
              <a:t> Understanding and </a:t>
            </a:r>
            <a:r>
              <a:rPr lang="en-US" dirty="0" smtClean="0"/>
              <a:t>predicting the effects of climate change and agricultural practices on soil properties and functioning (</a:t>
            </a:r>
            <a:r>
              <a:rPr lang="en-US" dirty="0" err="1" smtClean="0"/>
              <a:t>Brevik</a:t>
            </a:r>
            <a:r>
              <a:rPr lang="en-US" dirty="0" smtClean="0"/>
              <a:t>, 2013) is critical for ensuring sustainable food security. However, it requires proper identification of all factors affecting the process of soil carbon </a:t>
            </a:r>
            <a:r>
              <a:rPr lang="en-US" dirty="0"/>
              <a:t>formation and </a:t>
            </a:r>
            <a:r>
              <a:rPr lang="en-US" dirty="0" smtClean="0"/>
              <a:t>stabilization. The latter also responds to dynamics in dust cycle among other factors.    </a:t>
            </a:r>
            <a:endParaRPr lang="bg-BG" dirty="0"/>
          </a:p>
        </p:txBody>
      </p:sp>
      <p:sp>
        <p:nvSpPr>
          <p:cNvPr id="4" name="Footer Placeholder 3"/>
          <p:cNvSpPr>
            <a:spLocks noGrp="1"/>
          </p:cNvSpPr>
          <p:nvPr>
            <p:ph type="ftr" sz="quarter" idx="11"/>
          </p:nvPr>
        </p:nvSpPr>
        <p:spPr>
          <a:xfrm>
            <a:off x="8171407" y="6400800"/>
            <a:ext cx="3846422" cy="36512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7" name="Title 1"/>
          <p:cNvSpPr txBox="1">
            <a:spLocks/>
          </p:cNvSpPr>
          <p:nvPr/>
        </p:nvSpPr>
        <p:spPr>
          <a:xfrm>
            <a:off x="1776548" y="4283485"/>
            <a:ext cx="10106887" cy="740958"/>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effectLst>
                  <a:outerShdw blurRad="38100" dist="38100" dir="2700000" algn="tl">
                    <a:srgbClr val="000000">
                      <a:alpha val="43137"/>
                    </a:srgbClr>
                  </a:outerShdw>
                </a:effectLst>
              </a:rPr>
              <a:t>Global dust distribution during past climate epochs</a:t>
            </a:r>
            <a:endParaRPr lang="bg-BG" dirty="0">
              <a:effectLst>
                <a:outerShdw blurRad="38100" dist="38100" dir="2700000" algn="tl">
                  <a:srgbClr val="000000">
                    <a:alpha val="43137"/>
                  </a:srgbClr>
                </a:outerShdw>
              </a:effectLst>
            </a:endParaRPr>
          </a:p>
        </p:txBody>
      </p:sp>
      <p:sp>
        <p:nvSpPr>
          <p:cNvPr id="8" name="Content Placeholder 2"/>
          <p:cNvSpPr txBox="1">
            <a:spLocks/>
          </p:cNvSpPr>
          <p:nvPr/>
        </p:nvSpPr>
        <p:spPr>
          <a:xfrm>
            <a:off x="1444623" y="4889787"/>
            <a:ext cx="10438812" cy="15110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Western </a:t>
            </a:r>
            <a:r>
              <a:rPr lang="en-US" dirty="0"/>
              <a:t>European sequences reveal that there were no active periglacial dust sources during the time since the last interglacial period (Kemp, 2001; Rousseau et al., 2017</a:t>
            </a:r>
            <a:r>
              <a:rPr lang="en-US" dirty="0" smtClean="0"/>
              <a:t>).</a:t>
            </a:r>
          </a:p>
          <a:p>
            <a:r>
              <a:rPr lang="en-US" dirty="0" smtClean="0"/>
              <a:t>Recent studies evidence continuing dust deposition during the Holocene for sites from Central and Eastern Europe (Constantin et al., 2019; Varga,2015).   </a:t>
            </a:r>
            <a:endParaRPr lang="bg-BG" dirty="0"/>
          </a:p>
        </p:txBody>
      </p:sp>
    </p:spTree>
    <p:extLst>
      <p:ext uri="{BB962C8B-B14F-4D97-AF65-F5344CB8AC3E}">
        <p14:creationId xmlns:p14="http://schemas.microsoft.com/office/powerpoint/2010/main" val="15648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4641" y="6432958"/>
            <a:ext cx="3794171" cy="36512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2" name="TextBox 1"/>
          <p:cNvSpPr txBox="1"/>
          <p:nvPr/>
        </p:nvSpPr>
        <p:spPr>
          <a:xfrm>
            <a:off x="757329" y="1110765"/>
            <a:ext cx="4357707" cy="2308324"/>
          </a:xfrm>
          <a:prstGeom prst="rect">
            <a:avLst/>
          </a:prstGeom>
          <a:noFill/>
        </p:spPr>
        <p:txBody>
          <a:bodyPr wrap="square" rtlCol="0">
            <a:spAutoFit/>
          </a:bodyPr>
          <a:lstStyle/>
          <a:p>
            <a:r>
              <a:rPr lang="en-US" dirty="0" smtClean="0"/>
              <a:t>Magnetic </a:t>
            </a:r>
            <a:r>
              <a:rPr lang="en-US" dirty="0"/>
              <a:t>susceptibility records along loess-</a:t>
            </a:r>
            <a:r>
              <a:rPr lang="en-US" dirty="0" err="1"/>
              <a:t>paleosol</a:t>
            </a:r>
            <a:r>
              <a:rPr lang="en-US" dirty="0"/>
              <a:t> sequences </a:t>
            </a:r>
            <a:r>
              <a:rPr lang="en-US" dirty="0" smtClean="0"/>
              <a:t>are frequently utilized as sensitive </a:t>
            </a:r>
            <a:r>
              <a:rPr lang="en-US" dirty="0"/>
              <a:t>climate proxies </a:t>
            </a:r>
            <a:r>
              <a:rPr lang="en-US" dirty="0" smtClean="0"/>
              <a:t>assuming </a:t>
            </a:r>
            <a:r>
              <a:rPr lang="en-US" dirty="0" err="1"/>
              <a:t>quasy</a:t>
            </a:r>
            <a:r>
              <a:rPr lang="en-US" dirty="0"/>
              <a:t>-continuous nature of dust sedimentation, thus definitely ascribing certain part of the record to a soil-forming interval </a:t>
            </a:r>
            <a:r>
              <a:rPr lang="en-US" dirty="0" smtClean="0"/>
              <a:t>(for review - Maher</a:t>
            </a:r>
            <a:r>
              <a:rPr lang="en-US" dirty="0"/>
              <a:t>, </a:t>
            </a:r>
            <a:r>
              <a:rPr lang="en-US" dirty="0" smtClean="0"/>
              <a:t>2016) (Fig. 1a)</a:t>
            </a:r>
            <a:endParaRPr lang="bg-BG" dirty="0"/>
          </a:p>
        </p:txBody>
      </p:sp>
      <p:sp>
        <p:nvSpPr>
          <p:cNvPr id="6" name="Title 1"/>
          <p:cNvSpPr txBox="1">
            <a:spLocks/>
          </p:cNvSpPr>
          <p:nvPr/>
        </p:nvSpPr>
        <p:spPr>
          <a:xfrm>
            <a:off x="1718853" y="251082"/>
            <a:ext cx="9828212" cy="7724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effectLst>
                  <a:outerShdw blurRad="38100" dist="38100" dir="2700000" algn="tl">
                    <a:srgbClr val="000000">
                      <a:alpha val="43137"/>
                    </a:srgbClr>
                  </a:outerShdw>
                </a:effectLst>
              </a:rPr>
              <a:t>…… AND ENVIRONMENTAL  MAGNETISM</a:t>
            </a:r>
            <a:endParaRPr lang="bg-BG" sz="3200" dirty="0">
              <a:effectLst>
                <a:outerShdw blurRad="38100" dist="38100" dir="2700000" algn="tl">
                  <a:srgbClr val="000000">
                    <a:alpha val="43137"/>
                  </a:srgbClr>
                </a:outerShdw>
              </a:effectLst>
            </a:endParaRPr>
          </a:p>
        </p:txBody>
      </p:sp>
      <p:sp>
        <p:nvSpPr>
          <p:cNvPr id="3" name="TextBox 2"/>
          <p:cNvSpPr txBox="1"/>
          <p:nvPr/>
        </p:nvSpPr>
        <p:spPr>
          <a:xfrm>
            <a:off x="5115036" y="1110764"/>
            <a:ext cx="7089277" cy="2585323"/>
          </a:xfrm>
          <a:prstGeom prst="rect">
            <a:avLst/>
          </a:prstGeom>
          <a:noFill/>
        </p:spPr>
        <p:txBody>
          <a:bodyPr wrap="square" rtlCol="0">
            <a:spAutoFit/>
          </a:bodyPr>
          <a:lstStyle/>
          <a:p>
            <a:r>
              <a:rPr lang="en-US" dirty="0" smtClean="0"/>
              <a:t>In </a:t>
            </a:r>
            <a:r>
              <a:rPr lang="en-US" dirty="0"/>
              <a:t>other cases, some periods of soil formation are considered as hiatuses in the sedimentary records (</a:t>
            </a:r>
            <a:r>
              <a:rPr lang="en-US" dirty="0" smtClean="0"/>
              <a:t>Rousseau </a:t>
            </a:r>
            <a:r>
              <a:rPr lang="en-US" dirty="0"/>
              <a:t>et al., </a:t>
            </a:r>
            <a:r>
              <a:rPr lang="en-US" dirty="0" smtClean="0"/>
              <a:t>2017). </a:t>
            </a:r>
            <a:r>
              <a:rPr lang="en-US" dirty="0"/>
              <a:t>However, it should be explicitly pointed out that in terms of dust sedimentation there is a hiatus, but at the same time, in terms of </a:t>
            </a:r>
            <a:r>
              <a:rPr lang="en-US" dirty="0" smtClean="0"/>
              <a:t>temporal </a:t>
            </a:r>
            <a:r>
              <a:rPr lang="en-US" dirty="0"/>
              <a:t>evolution </a:t>
            </a:r>
            <a:r>
              <a:rPr lang="en-US" dirty="0" smtClean="0"/>
              <a:t>of </a:t>
            </a:r>
            <a:r>
              <a:rPr lang="en-US" dirty="0" err="1"/>
              <a:t>aeolian</a:t>
            </a:r>
            <a:r>
              <a:rPr lang="en-US" dirty="0"/>
              <a:t> </a:t>
            </a:r>
            <a:r>
              <a:rPr lang="en-US" dirty="0" smtClean="0"/>
              <a:t>sediments </a:t>
            </a:r>
            <a:r>
              <a:rPr lang="en-US" dirty="0"/>
              <a:t>and </a:t>
            </a:r>
            <a:r>
              <a:rPr lang="en-US" dirty="0" err="1"/>
              <a:t>pedogenesis</a:t>
            </a:r>
            <a:r>
              <a:rPr lang="en-US" dirty="0"/>
              <a:t>, there will be downward soil development. This particular case results in over-writing of the original (initial) loess signal by later soil record on a reverse time scale (</a:t>
            </a:r>
            <a:r>
              <a:rPr lang="en-US" dirty="0" smtClean="0"/>
              <a:t>Fig.1b). </a:t>
            </a:r>
            <a:endParaRPr lang="bg-BG" dirty="0"/>
          </a:p>
          <a:p>
            <a:endParaRPr lang="bg-B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791" y="3924325"/>
            <a:ext cx="3195964" cy="24764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338" y="3419089"/>
            <a:ext cx="2626043" cy="3081550"/>
          </a:xfrm>
          <a:prstGeom prst="rect">
            <a:avLst/>
          </a:prstGeom>
        </p:spPr>
      </p:pic>
      <p:sp>
        <p:nvSpPr>
          <p:cNvPr id="9" name="TextBox 8"/>
          <p:cNvSpPr txBox="1"/>
          <p:nvPr/>
        </p:nvSpPr>
        <p:spPr>
          <a:xfrm>
            <a:off x="9184703" y="6031468"/>
            <a:ext cx="912429" cy="369332"/>
          </a:xfrm>
          <a:prstGeom prst="rect">
            <a:avLst/>
          </a:prstGeom>
          <a:noFill/>
        </p:spPr>
        <p:txBody>
          <a:bodyPr wrap="none" rtlCol="0">
            <a:spAutoFit/>
          </a:bodyPr>
          <a:lstStyle/>
          <a:p>
            <a:r>
              <a:rPr lang="en-US" b="1" dirty="0" smtClean="0"/>
              <a:t>Fig. 1b</a:t>
            </a:r>
            <a:endParaRPr lang="bg-BG" b="1" dirty="0"/>
          </a:p>
        </p:txBody>
      </p:sp>
      <p:sp>
        <p:nvSpPr>
          <p:cNvPr id="10" name="TextBox 9"/>
          <p:cNvSpPr txBox="1"/>
          <p:nvPr/>
        </p:nvSpPr>
        <p:spPr>
          <a:xfrm>
            <a:off x="4921726" y="6031468"/>
            <a:ext cx="914033" cy="369332"/>
          </a:xfrm>
          <a:prstGeom prst="rect">
            <a:avLst/>
          </a:prstGeom>
          <a:noFill/>
        </p:spPr>
        <p:txBody>
          <a:bodyPr wrap="none" rtlCol="0">
            <a:spAutoFit/>
          </a:bodyPr>
          <a:lstStyle/>
          <a:p>
            <a:r>
              <a:rPr lang="en-US" b="1" dirty="0" smtClean="0"/>
              <a:t>Fig. 1a</a:t>
            </a:r>
            <a:endParaRPr lang="bg-BG" b="1" dirty="0"/>
          </a:p>
        </p:txBody>
      </p:sp>
      <p:sp>
        <p:nvSpPr>
          <p:cNvPr id="11" name="TextBox 10"/>
          <p:cNvSpPr txBox="1"/>
          <p:nvPr/>
        </p:nvSpPr>
        <p:spPr>
          <a:xfrm>
            <a:off x="1718853" y="3511421"/>
            <a:ext cx="3038011" cy="369332"/>
          </a:xfrm>
          <a:prstGeom prst="rect">
            <a:avLst/>
          </a:prstGeom>
          <a:noFill/>
        </p:spPr>
        <p:txBody>
          <a:bodyPr wrap="none" rtlCol="0">
            <a:spAutoFit/>
          </a:bodyPr>
          <a:lstStyle/>
          <a:p>
            <a:r>
              <a:rPr lang="en-US" b="1" dirty="0" err="1" smtClean="0">
                <a:solidFill>
                  <a:srgbClr val="FF0000"/>
                </a:solidFill>
                <a:effectLst>
                  <a:outerShdw blurRad="38100" dist="38100" dir="2700000" algn="tl">
                    <a:srgbClr val="000000">
                      <a:alpha val="43137"/>
                    </a:srgbClr>
                  </a:outerShdw>
                </a:effectLst>
              </a:rPr>
              <a:t>Accretional</a:t>
            </a:r>
            <a:r>
              <a:rPr lang="en-US" b="1" dirty="0" smtClean="0">
                <a:solidFill>
                  <a:srgbClr val="FF0000"/>
                </a:solidFill>
                <a:effectLst>
                  <a:outerShdw blurRad="38100" dist="38100" dir="2700000" algn="tl">
                    <a:srgbClr val="000000">
                      <a:alpha val="43137"/>
                    </a:srgbClr>
                  </a:outerShdw>
                </a:effectLst>
              </a:rPr>
              <a:t> soil formation</a:t>
            </a:r>
            <a:endParaRPr lang="bg-BG"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9342960" y="3557587"/>
            <a:ext cx="2476960" cy="646331"/>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Bedrock-weathering</a:t>
            </a:r>
          </a:p>
          <a:p>
            <a:r>
              <a:rPr lang="en-US" b="1" dirty="0" smtClean="0">
                <a:solidFill>
                  <a:srgbClr val="FF0000"/>
                </a:solidFill>
                <a:effectLst>
                  <a:outerShdw blurRad="38100" dist="38100" dir="2700000" algn="tl">
                    <a:srgbClr val="000000">
                      <a:alpha val="43137"/>
                    </a:srgbClr>
                  </a:outerShdw>
                </a:effectLst>
              </a:rPr>
              <a:t> soil formation</a:t>
            </a:r>
            <a:endParaRPr lang="bg-BG"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07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395" y="188682"/>
            <a:ext cx="10111242" cy="1535616"/>
          </a:xfrm>
        </p:spPr>
        <p:txBody>
          <a:bodyPr>
            <a:normAutofit/>
          </a:bodyPr>
          <a:lstStyle/>
          <a:p>
            <a:r>
              <a:rPr lang="en-US" sz="2400" b="1" dirty="0" smtClean="0"/>
              <a:t>QUESTION</a:t>
            </a:r>
            <a:r>
              <a:rPr lang="en-US" sz="2400" dirty="0" smtClean="0"/>
              <a:t>: </a:t>
            </a:r>
            <a:r>
              <a:rPr lang="en-US" sz="2200" dirty="0" smtClean="0"/>
              <a:t>How  can we discriminate between the two mechanisms of soil formation and perform correctly depth - time correlation between loess-</a:t>
            </a:r>
            <a:r>
              <a:rPr lang="en-US" sz="2200" dirty="0" err="1" smtClean="0"/>
              <a:t>paleosol</a:t>
            </a:r>
            <a:r>
              <a:rPr lang="en-US" sz="2200" dirty="0" smtClean="0"/>
              <a:t> record with sedimentary hiatuses during the soil forming periods, and  time series of climate change?   </a:t>
            </a:r>
            <a:endParaRPr lang="bg-BG" sz="2200" dirty="0"/>
          </a:p>
        </p:txBody>
      </p:sp>
      <p:sp>
        <p:nvSpPr>
          <p:cNvPr id="3" name="Content Placeholder 2"/>
          <p:cNvSpPr>
            <a:spLocks noGrp="1"/>
          </p:cNvSpPr>
          <p:nvPr>
            <p:ph idx="1"/>
          </p:nvPr>
        </p:nvSpPr>
        <p:spPr>
          <a:xfrm>
            <a:off x="1245329" y="5391844"/>
            <a:ext cx="10554787" cy="970387"/>
          </a:xfrm>
        </p:spPr>
        <p:txBody>
          <a:bodyPr/>
          <a:lstStyle/>
          <a:p>
            <a:r>
              <a:rPr lang="en-US" b="1" dirty="0"/>
              <a:t>W</a:t>
            </a:r>
            <a:r>
              <a:rPr lang="en-US" b="1" dirty="0" smtClean="0"/>
              <a:t>e </a:t>
            </a:r>
            <a:r>
              <a:rPr lang="en-US" b="1" dirty="0"/>
              <a:t>propose a conceptual framework that uses a combination of magnetic parameters and their variation with depth which could allow for the </a:t>
            </a:r>
            <a:r>
              <a:rPr lang="en-US" b="1" dirty="0" smtClean="0"/>
              <a:t>discrimination </a:t>
            </a:r>
            <a:r>
              <a:rPr lang="en-US" b="1" dirty="0"/>
              <a:t>of past regimes of </a:t>
            </a:r>
            <a:r>
              <a:rPr lang="en-US" b="1" dirty="0" err="1"/>
              <a:t>eolian</a:t>
            </a:r>
            <a:r>
              <a:rPr lang="en-US" b="1" dirty="0"/>
              <a:t> dust deposition and soil formation intensities.</a:t>
            </a:r>
            <a:endParaRPr lang="bg-BG" b="1" dirty="0"/>
          </a:p>
        </p:txBody>
      </p:sp>
      <p:sp>
        <p:nvSpPr>
          <p:cNvPr id="4" name="Footer Placeholder 3"/>
          <p:cNvSpPr>
            <a:spLocks noGrp="1"/>
          </p:cNvSpPr>
          <p:nvPr>
            <p:ph type="ftr" sz="quarter" idx="11"/>
          </p:nvPr>
        </p:nvSpPr>
        <p:spPr>
          <a:xfrm>
            <a:off x="8023362" y="6362231"/>
            <a:ext cx="3776754" cy="36512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pic>
        <p:nvPicPr>
          <p:cNvPr id="6" name="Picture 5"/>
          <p:cNvPicPr>
            <a:picLocks noChangeAspect="1"/>
          </p:cNvPicPr>
          <p:nvPr/>
        </p:nvPicPr>
        <p:blipFill>
          <a:blip r:embed="rId3"/>
          <a:stretch>
            <a:fillRect/>
          </a:stretch>
        </p:blipFill>
        <p:spPr>
          <a:xfrm>
            <a:off x="1524190" y="1762847"/>
            <a:ext cx="8387549" cy="3628997"/>
          </a:xfrm>
          <a:prstGeom prst="rect">
            <a:avLst/>
          </a:prstGeom>
        </p:spPr>
      </p:pic>
      <p:sp>
        <p:nvSpPr>
          <p:cNvPr id="7" name="TextBox 6"/>
          <p:cNvSpPr txBox="1"/>
          <p:nvPr/>
        </p:nvSpPr>
        <p:spPr>
          <a:xfrm>
            <a:off x="9911739" y="2647406"/>
            <a:ext cx="1888377" cy="1231106"/>
          </a:xfrm>
          <a:prstGeom prst="rect">
            <a:avLst/>
          </a:prstGeom>
          <a:noFill/>
        </p:spPr>
        <p:txBody>
          <a:bodyPr wrap="square" rtlCol="0">
            <a:spAutoFit/>
          </a:bodyPr>
          <a:lstStyle/>
          <a:p>
            <a:pPr algn="ctr"/>
            <a:r>
              <a:rPr lang="en-US" b="1" dirty="0" smtClean="0"/>
              <a:t>From</a:t>
            </a:r>
            <a:r>
              <a:rPr lang="en-US" dirty="0" smtClean="0"/>
              <a:t>: </a:t>
            </a:r>
          </a:p>
          <a:p>
            <a:pPr algn="ctr"/>
            <a:r>
              <a:rPr lang="en-US" sz="1400" dirty="0" smtClean="0"/>
              <a:t>B</a:t>
            </a:r>
            <a:r>
              <a:rPr lang="en-US" sz="1400" dirty="0"/>
              <a:t>. </a:t>
            </a:r>
            <a:r>
              <a:rPr lang="en-US" sz="1400" dirty="0" err="1"/>
              <a:t>Basarin</a:t>
            </a:r>
            <a:r>
              <a:rPr lang="en-US" sz="1400" dirty="0"/>
              <a:t> et al. / Global and Planetary Change 122 (2014) 89–106</a:t>
            </a:r>
            <a:endParaRPr lang="bg-BG" sz="1400" dirty="0"/>
          </a:p>
        </p:txBody>
      </p:sp>
    </p:spTree>
    <p:extLst>
      <p:ext uri="{BB962C8B-B14F-4D97-AF65-F5344CB8AC3E}">
        <p14:creationId xmlns:p14="http://schemas.microsoft.com/office/powerpoint/2010/main" val="322079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EGU Sharing Geoscience Online: EMRP3.2   D1233 EGU2020-4523</a:t>
            </a:r>
            <a:endParaRPr lang="bg-BG"/>
          </a:p>
        </p:txBody>
      </p:sp>
      <p:pic>
        <p:nvPicPr>
          <p:cNvPr id="27" name="Picture 26"/>
          <p:cNvPicPr>
            <a:picLocks noChangeAspect="1"/>
          </p:cNvPicPr>
          <p:nvPr/>
        </p:nvPicPr>
        <p:blipFill>
          <a:blip r:embed="rId2"/>
          <a:stretch>
            <a:fillRect/>
          </a:stretch>
        </p:blipFill>
        <p:spPr>
          <a:xfrm>
            <a:off x="1778114" y="622441"/>
            <a:ext cx="9733051" cy="5513367"/>
          </a:xfrm>
          <a:prstGeom prst="rect">
            <a:avLst/>
          </a:prstGeom>
        </p:spPr>
      </p:pic>
    </p:spTree>
    <p:extLst>
      <p:ext uri="{BB962C8B-B14F-4D97-AF65-F5344CB8AC3E}">
        <p14:creationId xmlns:p14="http://schemas.microsoft.com/office/powerpoint/2010/main" val="199522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770" y="437599"/>
            <a:ext cx="4687441" cy="586381"/>
          </a:xfrm>
        </p:spPr>
        <p:txBody>
          <a:bodyPr>
            <a:normAutofit fontScale="90000"/>
          </a:bodyPr>
          <a:lstStyle/>
          <a:p>
            <a:r>
              <a:rPr lang="en-US" b="1" dirty="0"/>
              <a:t>THE  NEW  CONCEPT</a:t>
            </a:r>
            <a:endParaRPr lang="bg-BG" dirty="0"/>
          </a:p>
        </p:txBody>
      </p:sp>
      <p:sp>
        <p:nvSpPr>
          <p:cNvPr id="3" name="Content Placeholder 2"/>
          <p:cNvSpPr>
            <a:spLocks noGrp="1"/>
          </p:cNvSpPr>
          <p:nvPr>
            <p:ph idx="1"/>
          </p:nvPr>
        </p:nvSpPr>
        <p:spPr>
          <a:xfrm>
            <a:off x="564469" y="1158137"/>
            <a:ext cx="11486606" cy="5177969"/>
          </a:xfrm>
        </p:spPr>
        <p:txBody>
          <a:bodyPr>
            <a:noAutofit/>
          </a:bodyPr>
          <a:lstStyle/>
          <a:p>
            <a:pPr>
              <a:lnSpc>
                <a:spcPct val="170000"/>
              </a:lnSpc>
            </a:pPr>
            <a:r>
              <a:rPr lang="en-US" sz="1200" dirty="0" err="1" smtClean="0"/>
              <a:t>Pedogenic</a:t>
            </a:r>
            <a:r>
              <a:rPr lang="en-US" sz="1200" dirty="0" smtClean="0"/>
              <a:t> magnetic enhancement is not taken as “stationary state” of a mature soil </a:t>
            </a:r>
            <a:r>
              <a:rPr lang="en-US" sz="1200" b="1" dirty="0" smtClean="0"/>
              <a:t>BUT</a:t>
            </a:r>
            <a:r>
              <a:rPr lang="en-US" sz="1200" dirty="0" smtClean="0"/>
              <a:t> is considered as a process occurring throughout the entire soil-forming period. This allows to discriminate between different “exposure  time” of “</a:t>
            </a:r>
            <a:r>
              <a:rPr lang="en-US" sz="1200" i="1" dirty="0" smtClean="0"/>
              <a:t>in situ</a:t>
            </a:r>
            <a:r>
              <a:rPr lang="en-US" sz="1200" dirty="0" smtClean="0"/>
              <a:t>” formed iron oxides to soil surface conditions in case of </a:t>
            </a:r>
            <a:r>
              <a:rPr lang="en-US" sz="1200" dirty="0" err="1" smtClean="0"/>
              <a:t>accretional</a:t>
            </a:r>
            <a:r>
              <a:rPr lang="en-US" sz="1200" dirty="0" smtClean="0"/>
              <a:t> soil formation, or bedrock-weathering soil formation. </a:t>
            </a:r>
          </a:p>
          <a:p>
            <a:pPr>
              <a:lnSpc>
                <a:spcPct val="170000"/>
              </a:lnSpc>
            </a:pPr>
            <a:r>
              <a:rPr lang="en-US" sz="1200" dirty="0" smtClean="0"/>
              <a:t>We consider </a:t>
            </a:r>
            <a:r>
              <a:rPr lang="en-US" sz="1200" dirty="0"/>
              <a:t>the buildup of the soil magnetic </a:t>
            </a:r>
            <a:r>
              <a:rPr lang="en-US" sz="1200" dirty="0" smtClean="0"/>
              <a:t>signature </a:t>
            </a:r>
            <a:r>
              <a:rPr lang="en-US" sz="1200" dirty="0"/>
              <a:t>as a time-dependent evolution of </a:t>
            </a:r>
            <a:r>
              <a:rPr lang="en-US" sz="1200" i="1" dirty="0"/>
              <a:t>concentration, grain size distribution, stability and reactivity </a:t>
            </a:r>
            <a:r>
              <a:rPr lang="en-US" sz="1200" dirty="0"/>
              <a:t>of a continuously evolving iron oxides in the soil </a:t>
            </a:r>
            <a:r>
              <a:rPr lang="en-US" sz="1200" dirty="0" smtClean="0"/>
              <a:t>system. </a:t>
            </a:r>
          </a:p>
          <a:p>
            <a:pPr>
              <a:lnSpc>
                <a:spcPct val="170000"/>
              </a:lnSpc>
            </a:pPr>
            <a:r>
              <a:rPr lang="en-US" sz="1200" dirty="0"/>
              <a:t> </a:t>
            </a:r>
            <a:r>
              <a:rPr lang="en-US" sz="1200" dirty="0" smtClean="0"/>
              <a:t>The underlying </a:t>
            </a:r>
            <a:r>
              <a:rPr lang="en-US" sz="1200" dirty="0"/>
              <a:t>hypothesis </a:t>
            </a:r>
            <a:r>
              <a:rPr lang="en-US" sz="1200" dirty="0" smtClean="0"/>
              <a:t>is </a:t>
            </a:r>
            <a:r>
              <a:rPr lang="en-US" sz="1200" dirty="0"/>
              <a:t>that </a:t>
            </a:r>
            <a:r>
              <a:rPr lang="en-US" sz="1200" dirty="0">
                <a:effectLst>
                  <a:outerShdw blurRad="38100" dist="38100" dir="2700000" algn="tl">
                    <a:srgbClr val="000000">
                      <a:alpha val="43137"/>
                    </a:srgbClr>
                  </a:outerShdw>
                </a:effectLst>
              </a:rPr>
              <a:t>nucleation</a:t>
            </a:r>
            <a:r>
              <a:rPr lang="en-US" sz="1200" dirty="0"/>
              <a:t> and </a:t>
            </a:r>
            <a:r>
              <a:rPr lang="en-US" sz="1200" dirty="0">
                <a:effectLst>
                  <a:outerShdw blurRad="38100" dist="38100" dir="2700000" algn="tl">
                    <a:srgbClr val="000000">
                      <a:alpha val="43137"/>
                    </a:srgbClr>
                  </a:outerShdw>
                </a:effectLst>
              </a:rPr>
              <a:t>growth</a:t>
            </a:r>
            <a:r>
              <a:rPr lang="en-US" sz="1200" dirty="0"/>
              <a:t> of </a:t>
            </a:r>
            <a:r>
              <a:rPr lang="en-US" sz="1200" dirty="0" err="1"/>
              <a:t>pedogenic</a:t>
            </a:r>
            <a:r>
              <a:rPr lang="en-US" sz="1200" dirty="0"/>
              <a:t> strongly magnetic iron oxides are two competing processes during soil </a:t>
            </a:r>
            <a:r>
              <a:rPr lang="en-US" sz="1200" dirty="0" smtClean="0"/>
              <a:t>evolution </a:t>
            </a:r>
            <a:r>
              <a:rPr lang="en-US" sz="1200" dirty="0"/>
              <a:t>with time. Relative importance of the one over the other </a:t>
            </a:r>
            <a:r>
              <a:rPr lang="en-US" sz="1200" dirty="0" smtClean="0"/>
              <a:t>will </a:t>
            </a:r>
            <a:r>
              <a:rPr lang="en-US" sz="1200" dirty="0"/>
              <a:t>depend on the concentration of Fe</a:t>
            </a:r>
            <a:r>
              <a:rPr lang="en-US" sz="1200" baseline="30000" dirty="0"/>
              <a:t>2+</a:t>
            </a:r>
            <a:r>
              <a:rPr lang="en-US" sz="1200" dirty="0"/>
              <a:t> ions in soil solution released as a result of weathering of the </a:t>
            </a:r>
            <a:r>
              <a:rPr lang="en-US" sz="1200" dirty="0" err="1"/>
              <a:t>lithogenic</a:t>
            </a:r>
            <a:r>
              <a:rPr lang="en-US" sz="1200" dirty="0"/>
              <a:t> minerals</a:t>
            </a:r>
            <a:r>
              <a:rPr lang="en-US" sz="1200" dirty="0" smtClean="0"/>
              <a:t>.</a:t>
            </a:r>
          </a:p>
          <a:p>
            <a:pPr>
              <a:lnSpc>
                <a:spcPct val="170000"/>
              </a:lnSpc>
            </a:pPr>
            <a:r>
              <a:rPr lang="en-US" sz="1200" b="1" dirty="0" smtClean="0"/>
              <a:t>Bedrock-weathering (“top – down”) </a:t>
            </a:r>
            <a:r>
              <a:rPr lang="en-US" sz="1200" b="1" dirty="0" err="1" smtClean="0"/>
              <a:t>pedogenesis</a:t>
            </a:r>
            <a:r>
              <a:rPr lang="en-US" sz="1200" b="1" dirty="0" smtClean="0"/>
              <a:t> </a:t>
            </a:r>
            <a:r>
              <a:rPr lang="en-US" sz="1200" dirty="0" smtClean="0"/>
              <a:t>is </a:t>
            </a:r>
            <a:r>
              <a:rPr lang="en-US" sz="1200" dirty="0"/>
              <a:t>realized through downward migration of weathering fronts of the primary </a:t>
            </a:r>
            <a:r>
              <a:rPr lang="en-US" sz="1200" dirty="0" smtClean="0"/>
              <a:t>minerals </a:t>
            </a:r>
            <a:r>
              <a:rPr lang="en-US" sz="1200" dirty="0"/>
              <a:t>in the parent material. As a </a:t>
            </a:r>
            <a:r>
              <a:rPr lang="en-US" sz="1200" dirty="0" smtClean="0"/>
              <a:t>result</a:t>
            </a:r>
            <a:r>
              <a:rPr lang="en-US" sz="1200" dirty="0"/>
              <a:t>, </a:t>
            </a:r>
            <a:r>
              <a:rPr lang="en-US" sz="1200" dirty="0" err="1">
                <a:effectLst>
                  <a:outerShdw blurRad="38100" dist="38100" dir="2700000" algn="tl">
                    <a:srgbClr val="000000">
                      <a:alpha val="43137"/>
                    </a:srgbClr>
                  </a:outerShdw>
                </a:effectLst>
              </a:rPr>
              <a:t>pedogenic</a:t>
            </a:r>
            <a:r>
              <a:rPr lang="en-US" sz="1200" dirty="0">
                <a:effectLst>
                  <a:outerShdw blurRad="38100" dist="38100" dir="2700000" algn="tl">
                    <a:srgbClr val="000000">
                      <a:alpha val="43137"/>
                    </a:srgbClr>
                  </a:outerShdw>
                </a:effectLst>
              </a:rPr>
              <a:t> minerals form at different soil depths</a:t>
            </a:r>
            <a:r>
              <a:rPr lang="en-US" sz="1200" dirty="0"/>
              <a:t>, with the ones found at greater depth </a:t>
            </a:r>
            <a:r>
              <a:rPr lang="en-US" sz="1200" dirty="0" smtClean="0"/>
              <a:t>(in </a:t>
            </a:r>
            <a:r>
              <a:rPr lang="en-US" sz="1200" dirty="0"/>
              <a:t>B-horizons) never experiencing surface (topsoil) conditions. Thus, </a:t>
            </a:r>
            <a:r>
              <a:rPr lang="en-US" sz="1200" dirty="0" err="1"/>
              <a:t>pedogenic</a:t>
            </a:r>
            <a:r>
              <a:rPr lang="en-US" sz="1200" dirty="0"/>
              <a:t> minerals formed from the weathering products at the bottom of the soil collectively are the </a:t>
            </a:r>
            <a:r>
              <a:rPr lang="en-US" sz="1200" dirty="0" smtClean="0"/>
              <a:t>youngest. </a:t>
            </a:r>
          </a:p>
          <a:p>
            <a:pPr>
              <a:lnSpc>
                <a:spcPct val="170000"/>
              </a:lnSpc>
            </a:pPr>
            <a:r>
              <a:rPr lang="en-US" sz="1200" dirty="0" smtClean="0"/>
              <a:t>In </a:t>
            </a:r>
            <a:r>
              <a:rPr lang="en-US" sz="1200" b="1" dirty="0" err="1" smtClean="0"/>
              <a:t>accretional</a:t>
            </a:r>
            <a:r>
              <a:rPr lang="en-US" sz="1200" b="1" dirty="0" smtClean="0"/>
              <a:t> </a:t>
            </a:r>
            <a:r>
              <a:rPr lang="en-US" sz="1200" b="1" dirty="0"/>
              <a:t>soils </a:t>
            </a:r>
            <a:r>
              <a:rPr lang="en-US" sz="1200" dirty="0" smtClean="0"/>
              <a:t>“</a:t>
            </a:r>
            <a:r>
              <a:rPr lang="en-US" sz="1200" dirty="0"/>
              <a:t>in situ” formed </a:t>
            </a:r>
            <a:r>
              <a:rPr lang="en-US" sz="1200" dirty="0" err="1">
                <a:effectLst>
                  <a:outerShdw blurRad="38100" dist="38100" dir="2700000" algn="tl">
                    <a:srgbClr val="000000">
                      <a:alpha val="43137"/>
                    </a:srgbClr>
                  </a:outerShdw>
                </a:effectLst>
              </a:rPr>
              <a:t>pedogenic</a:t>
            </a:r>
            <a:r>
              <a:rPr lang="en-US" sz="1200" dirty="0">
                <a:effectLst>
                  <a:outerShdw blurRad="38100" dist="38100" dir="2700000" algn="tl">
                    <a:srgbClr val="000000">
                      <a:alpha val="43137"/>
                    </a:srgbClr>
                  </a:outerShdw>
                </a:effectLst>
              </a:rPr>
              <a:t> minerals from each soil level </a:t>
            </a:r>
            <a:r>
              <a:rPr lang="en-US" sz="1200" dirty="0" smtClean="0">
                <a:effectLst>
                  <a:outerShdw blurRad="38100" dist="38100" dir="2700000" algn="tl">
                    <a:srgbClr val="000000">
                      <a:alpha val="43137"/>
                    </a:srgbClr>
                  </a:outerShdw>
                </a:effectLst>
              </a:rPr>
              <a:t>experience </a:t>
            </a:r>
            <a:r>
              <a:rPr lang="en-US" sz="1200" dirty="0">
                <a:effectLst>
                  <a:outerShdw blurRad="38100" dist="38100" dir="2700000" algn="tl">
                    <a:srgbClr val="000000">
                      <a:alpha val="43137"/>
                    </a:srgbClr>
                  </a:outerShdw>
                </a:effectLst>
              </a:rPr>
              <a:t>surface conditions at one point during their life </a:t>
            </a:r>
            <a:r>
              <a:rPr lang="en-US" sz="1200" dirty="0" smtClean="0">
                <a:effectLst>
                  <a:outerShdw blurRad="38100" dist="38100" dir="2700000" algn="tl">
                    <a:srgbClr val="000000">
                      <a:alpha val="43137"/>
                    </a:srgbClr>
                  </a:outerShdw>
                </a:effectLst>
              </a:rPr>
              <a:t>time</a:t>
            </a:r>
            <a:r>
              <a:rPr lang="en-US" sz="1200" dirty="0" smtClean="0"/>
              <a:t>. </a:t>
            </a:r>
            <a:r>
              <a:rPr lang="en-US" sz="1200" dirty="0"/>
              <a:t>This universal history of the magnetic minerals’ evolution at each depth of the </a:t>
            </a:r>
            <a:r>
              <a:rPr lang="en-US" sz="1200" dirty="0" smtClean="0"/>
              <a:t>soil leads to </a:t>
            </a:r>
            <a:r>
              <a:rPr lang="en-US" sz="1200" dirty="0"/>
              <a:t>wide grain size </a:t>
            </a:r>
            <a:r>
              <a:rPr lang="en-US" sz="1200" dirty="0" smtClean="0"/>
              <a:t>distribution </a:t>
            </a:r>
            <a:r>
              <a:rPr lang="en-US" sz="1200" dirty="0"/>
              <a:t>of the </a:t>
            </a:r>
            <a:r>
              <a:rPr lang="en-US" sz="1200" dirty="0" err="1"/>
              <a:t>pedogenic</a:t>
            </a:r>
            <a:r>
              <a:rPr lang="en-US" sz="1200" dirty="0"/>
              <a:t> </a:t>
            </a:r>
            <a:r>
              <a:rPr lang="en-US" sz="1200" dirty="0" smtClean="0"/>
              <a:t>component, spanning SP-SD-PSD range. </a:t>
            </a:r>
            <a:r>
              <a:rPr lang="en-US" sz="1200" dirty="0"/>
              <a:t>Its total amount will depend on the amount and seasonality of precipitation. </a:t>
            </a:r>
            <a:r>
              <a:rPr lang="en-US" sz="1200" dirty="0" smtClean="0"/>
              <a:t>Another </a:t>
            </a:r>
            <a:r>
              <a:rPr lang="en-US" sz="1200" dirty="0"/>
              <a:t>consequence from the surface exposure of each soil level is that </a:t>
            </a:r>
            <a:r>
              <a:rPr lang="en-US" sz="1200" dirty="0" err="1"/>
              <a:t>pedogenic</a:t>
            </a:r>
            <a:r>
              <a:rPr lang="en-US" sz="1200" dirty="0"/>
              <a:t> minerals form at higher soil surface temperatures as compared to lower temperatures at deeper </a:t>
            </a:r>
            <a:r>
              <a:rPr lang="en-US" sz="1200" dirty="0" smtClean="0"/>
              <a:t>soil. </a:t>
            </a:r>
            <a:endParaRPr lang="bg-BG" sz="1200" dirty="0"/>
          </a:p>
        </p:txBody>
      </p:sp>
      <p:sp>
        <p:nvSpPr>
          <p:cNvPr id="4" name="Footer Placeholder 3"/>
          <p:cNvSpPr>
            <a:spLocks noGrp="1"/>
          </p:cNvSpPr>
          <p:nvPr>
            <p:ph type="ftr" sz="quarter" idx="11"/>
          </p:nvPr>
        </p:nvSpPr>
        <p:spPr>
          <a:xfrm>
            <a:off x="8101738" y="6336106"/>
            <a:ext cx="3809999" cy="36512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09" y="6377668"/>
            <a:ext cx="1227411" cy="429442"/>
          </a:xfrm>
          <a:prstGeom prst="rect">
            <a:avLst/>
          </a:prstGeom>
        </p:spPr>
      </p:pic>
    </p:spTree>
    <p:extLst>
      <p:ext uri="{BB962C8B-B14F-4D97-AF65-F5344CB8AC3E}">
        <p14:creationId xmlns:p14="http://schemas.microsoft.com/office/powerpoint/2010/main" val="166719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455" y="444816"/>
            <a:ext cx="5427156" cy="810243"/>
          </a:xfrm>
        </p:spPr>
        <p:txBody>
          <a:bodyPr>
            <a:normAutofit/>
          </a:bodyPr>
          <a:lstStyle/>
          <a:p>
            <a:r>
              <a:rPr lang="en-US" dirty="0" smtClean="0">
                <a:effectLst>
                  <a:outerShdw blurRad="38100" dist="38100" dir="2700000" algn="tl">
                    <a:srgbClr val="000000">
                      <a:alpha val="43137"/>
                    </a:srgbClr>
                  </a:outerShdw>
                </a:effectLst>
              </a:rPr>
              <a:t>THE  EMPIRICAL MODEL</a:t>
            </a:r>
            <a:endParaRPr lang="bg-BG"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8418115" y="6592389"/>
            <a:ext cx="3773885" cy="291055"/>
          </a:xfrm>
        </p:spPr>
        <p:txBody>
          <a:bodyPr/>
          <a:lstStyle/>
          <a:p>
            <a:r>
              <a:rPr lang="en-US" dirty="0" smtClean="0"/>
              <a:t>EGU Sharing Geoscience Online: EMRP3.2   D1233 EGU2020-4523</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09" y="6377668"/>
            <a:ext cx="1227411" cy="429442"/>
          </a:xfrm>
          <a:prstGeom prst="rect">
            <a:avLst/>
          </a:prstGeom>
        </p:spPr>
      </p:pic>
      <p:pic>
        <p:nvPicPr>
          <p:cNvPr id="6" name="Picture 5"/>
          <p:cNvPicPr>
            <a:picLocks noChangeAspect="1"/>
          </p:cNvPicPr>
          <p:nvPr/>
        </p:nvPicPr>
        <p:blipFill>
          <a:blip r:embed="rId3"/>
          <a:stretch>
            <a:fillRect/>
          </a:stretch>
        </p:blipFill>
        <p:spPr>
          <a:xfrm>
            <a:off x="519442" y="1145380"/>
            <a:ext cx="8073928" cy="4976076"/>
          </a:xfrm>
          <a:prstGeom prst="rect">
            <a:avLst/>
          </a:prstGeom>
        </p:spPr>
      </p:pic>
      <p:sp>
        <p:nvSpPr>
          <p:cNvPr id="7" name="TextBox 6"/>
          <p:cNvSpPr txBox="1"/>
          <p:nvPr/>
        </p:nvSpPr>
        <p:spPr>
          <a:xfrm>
            <a:off x="1367246" y="6100718"/>
            <a:ext cx="7846423" cy="769441"/>
          </a:xfrm>
          <a:prstGeom prst="rect">
            <a:avLst/>
          </a:prstGeom>
          <a:noFill/>
        </p:spPr>
        <p:txBody>
          <a:bodyPr wrap="square" rtlCol="0">
            <a:spAutoFit/>
          </a:bodyPr>
          <a:lstStyle/>
          <a:p>
            <a:r>
              <a:rPr lang="en-US" sz="1100" i="1" dirty="0" smtClean="0"/>
              <a:t>Depth </a:t>
            </a:r>
            <a:r>
              <a:rPr lang="en-US" sz="1100" i="1" dirty="0"/>
              <a:t>variations in the concentration of the ﬁnest superparamagnetic (SP) and coarser (single/pseudo single domain (SD -PSD)) magnetic grain size fractions together with idealized curves of suggested behavior of magnetic proxy parameters with depth of soil proﬁles developed under different </a:t>
            </a:r>
            <a:r>
              <a:rPr lang="en-US" sz="1100" i="1" dirty="0" err="1"/>
              <a:t>eolian</a:t>
            </a:r>
            <a:r>
              <a:rPr lang="en-US" sz="1100" i="1" dirty="0"/>
              <a:t> dust sedimentation regimes: A) “top-down”; B) </a:t>
            </a:r>
            <a:r>
              <a:rPr lang="en-US" sz="1100" i="1" dirty="0" err="1"/>
              <a:t>accretional</a:t>
            </a:r>
            <a:r>
              <a:rPr lang="en-US" sz="1100" i="1" dirty="0"/>
              <a:t>.</a:t>
            </a:r>
            <a:endParaRPr lang="bg-BG" sz="1100" i="1" dirty="0"/>
          </a:p>
        </p:txBody>
      </p:sp>
      <p:sp>
        <p:nvSpPr>
          <p:cNvPr id="8" name="TextBox 7"/>
          <p:cNvSpPr txBox="1"/>
          <p:nvPr/>
        </p:nvSpPr>
        <p:spPr>
          <a:xfrm>
            <a:off x="8593370" y="1145380"/>
            <a:ext cx="3446230" cy="5262979"/>
          </a:xfrm>
          <a:prstGeom prst="rect">
            <a:avLst/>
          </a:prstGeom>
          <a:noFill/>
        </p:spPr>
        <p:txBody>
          <a:bodyPr wrap="square" rtlCol="0">
            <a:spAutoFit/>
          </a:bodyPr>
          <a:lstStyle/>
          <a:p>
            <a:pPr marL="285750" indent="-285750">
              <a:buFontTx/>
              <a:buChar char="-"/>
            </a:pPr>
            <a:r>
              <a:rPr lang="en-US" sz="1200" dirty="0" smtClean="0"/>
              <a:t>The </a:t>
            </a:r>
            <a:r>
              <a:rPr lang="en-US" sz="1200" dirty="0"/>
              <a:t>amount of </a:t>
            </a:r>
            <a:r>
              <a:rPr lang="en-US" sz="1200" dirty="0" err="1"/>
              <a:t>weatherable</a:t>
            </a:r>
            <a:r>
              <a:rPr lang="en-US" sz="1200" dirty="0"/>
              <a:t> minerals </a:t>
            </a:r>
            <a:r>
              <a:rPr lang="en-US" sz="1200" dirty="0" smtClean="0"/>
              <a:t>(sources </a:t>
            </a:r>
            <a:r>
              <a:rPr lang="en-US" sz="1200" dirty="0"/>
              <a:t>of Fe</a:t>
            </a:r>
            <a:r>
              <a:rPr lang="en-US" sz="1200" baseline="30000" dirty="0"/>
              <a:t>2+</a:t>
            </a:r>
            <a:r>
              <a:rPr lang="en-US" sz="1200" dirty="0"/>
              <a:t>) decreases exponentially with time </a:t>
            </a:r>
            <a:r>
              <a:rPr lang="en-US" sz="1200" dirty="0" smtClean="0">
                <a:sym typeface="Symbol" panose="05050102010706020507" pitchFamily="18" charset="2"/>
              </a:rPr>
              <a:t></a:t>
            </a:r>
            <a:r>
              <a:rPr lang="en-US" sz="1200" dirty="0" smtClean="0"/>
              <a:t> </a:t>
            </a:r>
            <a:r>
              <a:rPr lang="en-US" sz="1200" dirty="0"/>
              <a:t>addition of ions into </a:t>
            </a:r>
            <a:r>
              <a:rPr lang="en-US" sz="1200" dirty="0" smtClean="0"/>
              <a:t>soil </a:t>
            </a:r>
            <a:r>
              <a:rPr lang="en-US" sz="1200" dirty="0"/>
              <a:t>solution </a:t>
            </a:r>
            <a:r>
              <a:rPr lang="en-US" sz="1200" dirty="0" smtClean="0"/>
              <a:t>decreases, favoring </a:t>
            </a:r>
            <a:r>
              <a:rPr lang="en-US" sz="1200" dirty="0"/>
              <a:t>grain growth </a:t>
            </a:r>
            <a:r>
              <a:rPr lang="en-US" sz="1200" dirty="0" smtClean="0"/>
              <a:t>at the expense of </a:t>
            </a:r>
            <a:r>
              <a:rPr lang="en-US" sz="1200" dirty="0"/>
              <a:t>continuous </a:t>
            </a:r>
            <a:r>
              <a:rPr lang="en-US" sz="1200" dirty="0" smtClean="0"/>
              <a:t>nucleation.</a:t>
            </a:r>
          </a:p>
          <a:p>
            <a:pPr marL="285750" indent="-285750">
              <a:buFontTx/>
              <a:buChar char="-"/>
            </a:pPr>
            <a:r>
              <a:rPr lang="en-US" sz="1200" dirty="0"/>
              <a:t> </a:t>
            </a:r>
            <a:r>
              <a:rPr lang="en-US" sz="1200" dirty="0" smtClean="0"/>
              <a:t>magnetite grains in topsoil grow from SP to SD-PSD sizes </a:t>
            </a:r>
            <a:r>
              <a:rPr lang="en-US" sz="1200" dirty="0" smtClean="0">
                <a:sym typeface="Symbol" panose="05050102010706020507" pitchFamily="18" charset="2"/>
              </a:rPr>
              <a:t> </a:t>
            </a:r>
            <a:r>
              <a:rPr lang="en-US" sz="1200" baseline="-25000" dirty="0" smtClean="0">
                <a:sym typeface="Symbol" panose="05050102010706020507" pitchFamily="18" charset="2"/>
              </a:rPr>
              <a:t>arm</a:t>
            </a:r>
            <a:r>
              <a:rPr lang="en-US" sz="1200" dirty="0" smtClean="0">
                <a:sym typeface="Symbol" panose="05050102010706020507" pitchFamily="18" charset="2"/>
              </a:rPr>
              <a:t> increases towards the top and </a:t>
            </a:r>
            <a:r>
              <a:rPr lang="en-US" sz="1200" dirty="0">
                <a:sym typeface="Symbol" panose="05050102010706020507" pitchFamily="18" charset="2"/>
              </a:rPr>
              <a:t></a:t>
            </a:r>
            <a:r>
              <a:rPr lang="en-US" sz="1200" baseline="-25000" dirty="0" smtClean="0">
                <a:sym typeface="Symbol" panose="05050102010706020507" pitchFamily="18" charset="2"/>
              </a:rPr>
              <a:t>arm</a:t>
            </a:r>
            <a:r>
              <a:rPr lang="en-US" sz="1200" dirty="0" smtClean="0">
                <a:sym typeface="Symbol" panose="05050102010706020507" pitchFamily="18" charset="2"/>
              </a:rPr>
              <a:t>/IRM</a:t>
            </a:r>
            <a:r>
              <a:rPr lang="en-US" sz="1200" baseline="-25000" dirty="0" smtClean="0">
                <a:sym typeface="Symbol" panose="05050102010706020507" pitchFamily="18" charset="2"/>
              </a:rPr>
              <a:t>100mT</a:t>
            </a:r>
            <a:r>
              <a:rPr lang="en-US" sz="1200" dirty="0" smtClean="0">
                <a:sym typeface="Symbol" panose="05050102010706020507" pitchFamily="18" charset="2"/>
              </a:rPr>
              <a:t> peaks there. </a:t>
            </a:r>
            <a:r>
              <a:rPr lang="en-US" sz="1200" baseline="-18000" dirty="0" smtClean="0">
                <a:sym typeface="Symbol" panose="05050102010706020507" pitchFamily="18" charset="2"/>
              </a:rPr>
              <a:t>fd</a:t>
            </a:r>
            <a:r>
              <a:rPr lang="en-US" sz="1200" dirty="0" smtClean="0">
                <a:sym typeface="Symbol" panose="05050102010706020507" pitchFamily="18" charset="2"/>
              </a:rPr>
              <a:t> has maximum at deeper level, where most recent nucleation occurred. </a:t>
            </a:r>
          </a:p>
          <a:p>
            <a:r>
              <a:rPr lang="en-US" sz="1200" dirty="0" smtClean="0">
                <a:sym typeface="Symbol" panose="05050102010706020507" pitchFamily="18" charset="2"/>
              </a:rPr>
              <a:t>__________________________________________</a:t>
            </a:r>
          </a:p>
          <a:p>
            <a:endParaRPr lang="en-US" sz="1200" dirty="0">
              <a:sym typeface="Symbol" panose="05050102010706020507" pitchFamily="18" charset="2"/>
            </a:endParaRPr>
          </a:p>
          <a:p>
            <a:pPr marL="285750" indent="-285750">
              <a:buFontTx/>
              <a:buChar char="-"/>
            </a:pPr>
            <a:r>
              <a:rPr lang="en-US" sz="1200" dirty="0" smtClean="0"/>
              <a:t>Every depth of an </a:t>
            </a:r>
            <a:r>
              <a:rPr lang="en-US" sz="1200" dirty="0" err="1" smtClean="0"/>
              <a:t>accretional</a:t>
            </a:r>
            <a:r>
              <a:rPr lang="en-US" sz="1200" dirty="0" smtClean="0"/>
              <a:t> soil had formed under similar conditions of high </a:t>
            </a:r>
            <a:r>
              <a:rPr lang="en-US" sz="1200" dirty="0"/>
              <a:t>organic content, intense microbial activities, high weathering rates and fa- </a:t>
            </a:r>
            <a:r>
              <a:rPr lang="en-US" sz="1200" dirty="0" err="1"/>
              <a:t>vorable</a:t>
            </a:r>
            <a:r>
              <a:rPr lang="en-US" sz="1200" dirty="0"/>
              <a:t> climate </a:t>
            </a:r>
            <a:r>
              <a:rPr lang="en-US" sz="1200" dirty="0" smtClean="0"/>
              <a:t>conditions.</a:t>
            </a:r>
          </a:p>
          <a:p>
            <a:pPr marL="285750" indent="-285750">
              <a:buFontTx/>
              <a:buChar char="-"/>
            </a:pPr>
            <a:r>
              <a:rPr lang="en-US" sz="1200" dirty="0"/>
              <a:t>This universal history of the magnetic minerals’ evolution at each depth of the soil is expressed by wide grain size </a:t>
            </a:r>
            <a:r>
              <a:rPr lang="en-US" sz="1200" dirty="0" smtClean="0"/>
              <a:t>distribution </a:t>
            </a:r>
            <a:r>
              <a:rPr lang="en-US" sz="1200" dirty="0"/>
              <a:t>of the </a:t>
            </a:r>
            <a:r>
              <a:rPr lang="en-US" sz="1200" dirty="0" err="1"/>
              <a:t>pedogenic</a:t>
            </a:r>
            <a:r>
              <a:rPr lang="en-US" sz="1200" dirty="0"/>
              <a:t> </a:t>
            </a:r>
            <a:r>
              <a:rPr lang="en-US" sz="1200" dirty="0" smtClean="0"/>
              <a:t>component. </a:t>
            </a:r>
            <a:r>
              <a:rPr lang="en-US" sz="1200" dirty="0"/>
              <a:t>Its total amount will depend on the amount and seasonality of precipitation</a:t>
            </a:r>
            <a:r>
              <a:rPr lang="en-US" sz="1200" dirty="0" smtClean="0"/>
              <a:t>.</a:t>
            </a:r>
          </a:p>
          <a:p>
            <a:pPr marL="285750" indent="-285750">
              <a:buFontTx/>
              <a:buChar char="-"/>
            </a:pPr>
            <a:r>
              <a:rPr lang="en-US" sz="1200" dirty="0"/>
              <a:t> </a:t>
            </a:r>
            <a:r>
              <a:rPr lang="en-US" sz="1200" dirty="0" smtClean="0">
                <a:sym typeface="Symbol" panose="05050102010706020507" pitchFamily="18" charset="2"/>
              </a:rPr>
              <a:t></a:t>
            </a:r>
            <a:r>
              <a:rPr lang="en-US" sz="1200" baseline="-14000" dirty="0" smtClean="0">
                <a:sym typeface="Symbol" panose="05050102010706020507" pitchFamily="18" charset="2"/>
              </a:rPr>
              <a:t>fd</a:t>
            </a:r>
            <a:r>
              <a:rPr lang="en-US" sz="1200" dirty="0" smtClean="0">
                <a:sym typeface="Symbol" panose="05050102010706020507" pitchFamily="18" charset="2"/>
              </a:rPr>
              <a:t>, </a:t>
            </a:r>
            <a:r>
              <a:rPr lang="en-US" sz="1200" baseline="-16000" dirty="0" smtClean="0">
                <a:sym typeface="Symbol" panose="05050102010706020507" pitchFamily="18" charset="2"/>
              </a:rPr>
              <a:t>arm</a:t>
            </a:r>
            <a:r>
              <a:rPr lang="en-US" sz="1200" dirty="0" smtClean="0">
                <a:sym typeface="Symbol" panose="05050102010706020507" pitchFamily="18" charset="2"/>
              </a:rPr>
              <a:t>,  - exhibit relative maxima and minima at the same depths</a:t>
            </a:r>
            <a:endParaRPr lang="bg-BG" sz="1200" dirty="0"/>
          </a:p>
        </p:txBody>
      </p:sp>
    </p:spTree>
    <p:extLst>
      <p:ext uri="{BB962C8B-B14F-4D97-AF65-F5344CB8AC3E}">
        <p14:creationId xmlns:p14="http://schemas.microsoft.com/office/powerpoint/2010/main" val="36930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1224505"/>
            <a:ext cx="1473977" cy="357271"/>
          </a:xfrm>
        </p:spPr>
        <p:txBody>
          <a:bodyPr>
            <a:normAutofit fontScale="90000"/>
          </a:bodyPr>
          <a:lstStyle/>
          <a:p>
            <a:r>
              <a:rPr lang="en-US" sz="1800" b="1" dirty="0" smtClean="0"/>
              <a:t>Study area</a:t>
            </a:r>
            <a:endParaRPr lang="bg-BG" sz="1800" b="1" dirty="0"/>
          </a:p>
        </p:txBody>
      </p:sp>
      <p:sp>
        <p:nvSpPr>
          <p:cNvPr id="4" name="Footer Placeholder 3"/>
          <p:cNvSpPr>
            <a:spLocks noGrp="1"/>
          </p:cNvSpPr>
          <p:nvPr>
            <p:ph type="ftr" sz="quarter" idx="11"/>
          </p:nvPr>
        </p:nvSpPr>
        <p:spPr>
          <a:xfrm>
            <a:off x="8127864" y="6292562"/>
            <a:ext cx="3802879" cy="365125"/>
          </a:xfrm>
        </p:spPr>
        <p:txBody>
          <a:bodyPr/>
          <a:lstStyle/>
          <a:p>
            <a:r>
              <a:rPr lang="en-US" smtClean="0"/>
              <a:t>EGU Sharing Geoscience Online: EMRP3.2   D1233 EGU2020-4523</a:t>
            </a:r>
            <a:endParaRPr lang="bg-BG"/>
          </a:p>
        </p:txBody>
      </p:sp>
      <p:grpSp>
        <p:nvGrpSpPr>
          <p:cNvPr id="3" name="Group 2"/>
          <p:cNvGrpSpPr/>
          <p:nvPr/>
        </p:nvGrpSpPr>
        <p:grpSpPr>
          <a:xfrm>
            <a:off x="304997" y="1629523"/>
            <a:ext cx="4221035" cy="4771277"/>
            <a:chOff x="304997" y="1240138"/>
            <a:chExt cx="4221035" cy="4771277"/>
          </a:xfrm>
        </p:grpSpPr>
        <p:pic>
          <p:nvPicPr>
            <p:cNvPr id="5" name="Picture 4"/>
            <p:cNvPicPr>
              <a:picLocks noChangeAspect="1"/>
            </p:cNvPicPr>
            <p:nvPr/>
          </p:nvPicPr>
          <p:blipFill rotWithShape="1">
            <a:blip r:embed="rId2"/>
            <a:srcRect r="11439" b="9691"/>
            <a:stretch/>
          </p:blipFill>
          <p:spPr>
            <a:xfrm>
              <a:off x="546412" y="1240138"/>
              <a:ext cx="3738206" cy="4347661"/>
            </a:xfrm>
            <a:prstGeom prst="rect">
              <a:avLst/>
            </a:prstGeom>
          </p:spPr>
        </p:pic>
        <p:pic>
          <p:nvPicPr>
            <p:cNvPr id="6" name="Picture 5"/>
            <p:cNvPicPr>
              <a:picLocks noChangeAspect="1"/>
            </p:cNvPicPr>
            <p:nvPr/>
          </p:nvPicPr>
          <p:blipFill rotWithShape="1">
            <a:blip r:embed="rId2"/>
            <a:srcRect t="91201"/>
            <a:stretch/>
          </p:blipFill>
          <p:spPr>
            <a:xfrm>
              <a:off x="304997" y="5587799"/>
              <a:ext cx="4221035" cy="423616"/>
            </a:xfrm>
            <a:prstGeom prst="rect">
              <a:avLst/>
            </a:prstGeom>
          </p:spPr>
        </p:pic>
      </p:grpSp>
      <p:sp>
        <p:nvSpPr>
          <p:cNvPr id="7" name="TextBox 6"/>
          <p:cNvSpPr txBox="1"/>
          <p:nvPr/>
        </p:nvSpPr>
        <p:spPr>
          <a:xfrm>
            <a:off x="4498874" y="1125707"/>
            <a:ext cx="4232364" cy="2585323"/>
          </a:xfrm>
          <a:prstGeom prst="rect">
            <a:avLst/>
          </a:prstGeom>
          <a:noFill/>
        </p:spPr>
        <p:txBody>
          <a:bodyPr wrap="square" rtlCol="0">
            <a:spAutoFit/>
          </a:bodyPr>
          <a:lstStyle/>
          <a:p>
            <a:r>
              <a:rPr lang="en-US" sz="1600" b="1" dirty="0" smtClean="0"/>
              <a:t>                                       </a:t>
            </a:r>
            <a:r>
              <a:rPr lang="en-US" b="1" dirty="0" smtClean="0"/>
              <a:t>SITES</a:t>
            </a:r>
          </a:p>
          <a:p>
            <a:r>
              <a:rPr lang="en-US" sz="1600" b="1" dirty="0" smtClean="0">
                <a:effectLst>
                  <a:outerShdw blurRad="38100" dist="38100" dir="2700000" algn="tl">
                    <a:srgbClr val="000000">
                      <a:alpha val="43137"/>
                    </a:srgbClr>
                  </a:outerShdw>
                </a:effectLst>
              </a:rPr>
              <a:t>Holocene soils from:</a:t>
            </a:r>
          </a:p>
          <a:p>
            <a:endParaRPr lang="en-US" sz="1600" dirty="0"/>
          </a:p>
          <a:p>
            <a:r>
              <a:rPr lang="en-US" sz="1600" dirty="0" smtClean="0"/>
              <a:t>DK  -  section </a:t>
            </a:r>
            <a:r>
              <a:rPr lang="en-US" sz="1600" dirty="0" err="1" smtClean="0"/>
              <a:t>Durankulak</a:t>
            </a:r>
            <a:r>
              <a:rPr lang="en-US" sz="1600" dirty="0" smtClean="0"/>
              <a:t>  </a:t>
            </a:r>
            <a:r>
              <a:rPr lang="en-US" sz="1600" dirty="0"/>
              <a:t>(Bulgarian Black sea coast</a:t>
            </a:r>
            <a:r>
              <a:rPr lang="en-US" sz="1600" dirty="0" smtClean="0"/>
              <a:t>) – </a:t>
            </a:r>
            <a:r>
              <a:rPr lang="en-US" sz="1600" i="1" dirty="0" smtClean="0"/>
              <a:t>Calcic </a:t>
            </a:r>
            <a:r>
              <a:rPr lang="en-US" sz="1600" i="1" dirty="0" err="1" smtClean="0"/>
              <a:t>Chernozem</a:t>
            </a:r>
            <a:endParaRPr lang="en-US" sz="1600" i="1" dirty="0" smtClean="0"/>
          </a:p>
          <a:p>
            <a:r>
              <a:rPr lang="en-US" sz="1600" dirty="0"/>
              <a:t>GT  -  section General </a:t>
            </a:r>
            <a:r>
              <a:rPr lang="en-US" sz="1600" dirty="0" err="1" smtClean="0"/>
              <a:t>Toshevo</a:t>
            </a:r>
            <a:r>
              <a:rPr lang="en-US" sz="1600" dirty="0" smtClean="0"/>
              <a:t> (Dobrogea loess plateau) – </a:t>
            </a:r>
            <a:r>
              <a:rPr lang="en-US" sz="1600" i="1" dirty="0" smtClean="0"/>
              <a:t>Leached </a:t>
            </a:r>
            <a:r>
              <a:rPr lang="en-US" sz="1600" i="1" dirty="0" err="1" smtClean="0"/>
              <a:t>Chernozem</a:t>
            </a:r>
            <a:endParaRPr lang="en-US" sz="1600" i="1" dirty="0" smtClean="0"/>
          </a:p>
          <a:p>
            <a:r>
              <a:rPr lang="en-US" sz="1600" dirty="0" smtClean="0"/>
              <a:t>KOL – section </a:t>
            </a:r>
            <a:r>
              <a:rPr lang="en-US" sz="1600" dirty="0" err="1" smtClean="0"/>
              <a:t>Kolobar</a:t>
            </a:r>
            <a:r>
              <a:rPr lang="en-US" sz="1600" dirty="0" smtClean="0"/>
              <a:t> (</a:t>
            </a:r>
            <a:r>
              <a:rPr lang="en-US" sz="1600" dirty="0" err="1" smtClean="0"/>
              <a:t>Ludogorie</a:t>
            </a:r>
            <a:r>
              <a:rPr lang="en-US" sz="1600" dirty="0" smtClean="0"/>
              <a:t> hilly area) – </a:t>
            </a:r>
            <a:r>
              <a:rPr lang="en-US" sz="1600" i="1" dirty="0" err="1" smtClean="0"/>
              <a:t>Luvic</a:t>
            </a:r>
            <a:r>
              <a:rPr lang="en-US" sz="1600" i="1" dirty="0" smtClean="0"/>
              <a:t> </a:t>
            </a:r>
            <a:r>
              <a:rPr lang="en-US" sz="1600" i="1" dirty="0" err="1" smtClean="0"/>
              <a:t>Chernozem</a:t>
            </a:r>
            <a:r>
              <a:rPr lang="en-US" sz="1600" i="1" dirty="0" smtClean="0"/>
              <a:t> </a:t>
            </a:r>
            <a:endParaRPr lang="bg-BG" sz="1600" i="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34" y="6400800"/>
            <a:ext cx="1227411" cy="429442"/>
          </a:xfrm>
          <a:prstGeom prst="rect">
            <a:avLst/>
          </a:prstGeom>
        </p:spPr>
      </p:pic>
      <p:sp>
        <p:nvSpPr>
          <p:cNvPr id="10" name="Title 1"/>
          <p:cNvSpPr txBox="1">
            <a:spLocks/>
          </p:cNvSpPr>
          <p:nvPr/>
        </p:nvSpPr>
        <p:spPr>
          <a:xfrm>
            <a:off x="374666" y="193385"/>
            <a:ext cx="11290843" cy="6969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t>VERIFICATION OF THE CONCEPT BY MAGNETIC  RECORDS  ALONG  THREE  HOLOCENE  SOILS  FROM  BULGARIA </a:t>
            </a:r>
            <a:endParaRPr lang="bg-BG" sz="2000" b="1" dirty="0"/>
          </a:p>
        </p:txBody>
      </p:sp>
      <p:sp>
        <p:nvSpPr>
          <p:cNvPr id="12" name="TextBox 11"/>
          <p:cNvSpPr txBox="1"/>
          <p:nvPr/>
        </p:nvSpPr>
        <p:spPr>
          <a:xfrm>
            <a:off x="9045778" y="1012697"/>
            <a:ext cx="3021875" cy="1692771"/>
          </a:xfrm>
          <a:prstGeom prst="rect">
            <a:avLst/>
          </a:prstGeom>
          <a:noFill/>
        </p:spPr>
        <p:txBody>
          <a:bodyPr wrap="square" rtlCol="0">
            <a:spAutoFit/>
          </a:bodyPr>
          <a:lstStyle/>
          <a:p>
            <a:r>
              <a:rPr lang="sv-SE" sz="1600" b="1" dirty="0" smtClean="0">
                <a:effectLst>
                  <a:outerShdw blurRad="38100" dist="38100" dir="2700000" algn="tl">
                    <a:srgbClr val="000000">
                      <a:alpha val="43137"/>
                    </a:srgbClr>
                  </a:outerShdw>
                </a:effectLst>
              </a:rPr>
              <a:t>      Present day climate</a:t>
            </a:r>
          </a:p>
          <a:p>
            <a:endParaRPr lang="sv-SE" sz="1600" dirty="0" smtClean="0"/>
          </a:p>
          <a:p>
            <a:r>
              <a:rPr lang="sv-SE" sz="1400" b="1" dirty="0" smtClean="0"/>
              <a:t>site  MAT (</a:t>
            </a:r>
            <a:r>
              <a:rPr lang="sv-SE" sz="1400" b="1" baseline="30000" dirty="0"/>
              <a:t>o</a:t>
            </a:r>
            <a:r>
              <a:rPr lang="sv-SE" sz="1400" b="1" dirty="0"/>
              <a:t>C</a:t>
            </a:r>
            <a:r>
              <a:rPr lang="sv-SE" sz="1400" b="1" dirty="0" smtClean="0"/>
              <a:t>)     MAP (</a:t>
            </a:r>
            <a:r>
              <a:rPr lang="sv-SE" sz="1400" b="1" dirty="0"/>
              <a:t>mm)</a:t>
            </a:r>
          </a:p>
          <a:p>
            <a:r>
              <a:rPr lang="sv-SE" sz="1400" dirty="0" smtClean="0"/>
              <a:t>DK     11.8</a:t>
            </a:r>
            <a:r>
              <a:rPr lang="sv-SE" sz="1400" dirty="0"/>
              <a:t>	</a:t>
            </a:r>
            <a:r>
              <a:rPr lang="sv-SE" sz="1400" dirty="0" smtClean="0"/>
              <a:t>         480  </a:t>
            </a:r>
            <a:endParaRPr lang="sv-SE" sz="1400" dirty="0"/>
          </a:p>
          <a:p>
            <a:r>
              <a:rPr lang="sv-SE" sz="1400" dirty="0" smtClean="0"/>
              <a:t>GT     10.2</a:t>
            </a:r>
            <a:r>
              <a:rPr lang="sv-SE" sz="1400" dirty="0"/>
              <a:t>	</a:t>
            </a:r>
            <a:r>
              <a:rPr lang="sv-SE" sz="1400" dirty="0" smtClean="0"/>
              <a:t>         556</a:t>
            </a:r>
            <a:endParaRPr lang="sv-SE" sz="1400" dirty="0"/>
          </a:p>
          <a:p>
            <a:r>
              <a:rPr lang="sv-SE" sz="1400" dirty="0" smtClean="0"/>
              <a:t>KOL   10.6</a:t>
            </a:r>
            <a:r>
              <a:rPr lang="sv-SE" sz="1400" dirty="0"/>
              <a:t>	</a:t>
            </a:r>
            <a:r>
              <a:rPr lang="sv-SE" sz="1400" dirty="0" smtClean="0"/>
              <a:t>         607</a:t>
            </a:r>
            <a:endParaRPr lang="sv-SE" sz="1400" dirty="0"/>
          </a:p>
          <a:p>
            <a:endParaRPr lang="bg-BG" sz="1600" dirty="0"/>
          </a:p>
        </p:txBody>
      </p:sp>
      <p:sp>
        <p:nvSpPr>
          <p:cNvPr id="8" name="TextBox 7"/>
          <p:cNvSpPr txBox="1"/>
          <p:nvPr/>
        </p:nvSpPr>
        <p:spPr>
          <a:xfrm>
            <a:off x="4526032" y="4030198"/>
            <a:ext cx="7541621" cy="2492990"/>
          </a:xfrm>
          <a:prstGeom prst="rect">
            <a:avLst/>
          </a:prstGeom>
          <a:noFill/>
        </p:spPr>
        <p:txBody>
          <a:bodyPr wrap="square" rtlCol="0">
            <a:spAutoFit/>
          </a:bodyPr>
          <a:lstStyle/>
          <a:p>
            <a:r>
              <a:rPr lang="en-US" b="1" dirty="0" smtClean="0"/>
              <a:t>Magnetic proxy parameters utilized in the study:</a:t>
            </a:r>
          </a:p>
          <a:p>
            <a:r>
              <a:rPr lang="en-US" dirty="0"/>
              <a:t>	</a:t>
            </a:r>
            <a:r>
              <a:rPr lang="en-US" dirty="0" smtClean="0"/>
              <a:t>- </a:t>
            </a:r>
            <a:r>
              <a:rPr lang="en-US" dirty="0" smtClean="0">
                <a:sym typeface="Symbol" panose="05050102010706020507" pitchFamily="18" charset="2"/>
              </a:rPr>
              <a:t></a:t>
            </a:r>
            <a:r>
              <a:rPr lang="en-US" baseline="-25000" dirty="0" smtClean="0">
                <a:sym typeface="Symbol" panose="05050102010706020507" pitchFamily="18" charset="2"/>
              </a:rPr>
              <a:t>fd</a:t>
            </a:r>
            <a:r>
              <a:rPr lang="en-US" dirty="0" smtClean="0">
                <a:sym typeface="Symbol" panose="05050102010706020507" pitchFamily="18" charset="2"/>
              </a:rPr>
              <a:t> – frequency dependent magnetic susceptibility – </a:t>
            </a:r>
            <a:r>
              <a:rPr lang="en-US" sz="1600" dirty="0" smtClean="0">
                <a:sym typeface="Symbol" panose="05050102010706020507" pitchFamily="18" charset="2"/>
              </a:rPr>
              <a:t>reflection of the amount of </a:t>
            </a:r>
            <a:r>
              <a:rPr lang="en-US" sz="1600" dirty="0" err="1" smtClean="0">
                <a:sym typeface="Symbol" panose="05050102010706020507" pitchFamily="18" charset="2"/>
              </a:rPr>
              <a:t>pedogenic</a:t>
            </a:r>
            <a:r>
              <a:rPr lang="en-US" sz="1600" dirty="0" smtClean="0">
                <a:sym typeface="Symbol" panose="05050102010706020507" pitchFamily="18" charset="2"/>
              </a:rPr>
              <a:t> superparamagnetic (SP) magnetite (</a:t>
            </a:r>
            <a:r>
              <a:rPr lang="en-US" sz="1600" dirty="0" err="1" smtClean="0">
                <a:sym typeface="Symbol" panose="05050102010706020507" pitchFamily="18" charset="2"/>
              </a:rPr>
              <a:t>maghemite</a:t>
            </a:r>
            <a:r>
              <a:rPr lang="en-US" sz="1600" dirty="0" smtClean="0">
                <a:sym typeface="Symbol" panose="05050102010706020507" pitchFamily="18" charset="2"/>
              </a:rPr>
              <a:t>) (Dearing et al., 1997)</a:t>
            </a:r>
          </a:p>
          <a:p>
            <a:r>
              <a:rPr lang="en-US" dirty="0">
                <a:sym typeface="Symbol" panose="05050102010706020507" pitchFamily="18" charset="2"/>
              </a:rPr>
              <a:t>	</a:t>
            </a:r>
            <a:r>
              <a:rPr lang="en-US" dirty="0" smtClean="0">
                <a:sym typeface="Symbol" panose="05050102010706020507" pitchFamily="18" charset="2"/>
              </a:rPr>
              <a:t>- </a:t>
            </a:r>
            <a:r>
              <a:rPr lang="en-US" baseline="-25000" dirty="0" smtClean="0">
                <a:sym typeface="Symbol" panose="05050102010706020507" pitchFamily="18" charset="2"/>
              </a:rPr>
              <a:t>arm</a:t>
            </a:r>
            <a:r>
              <a:rPr lang="en-US" dirty="0" smtClean="0">
                <a:sym typeface="Symbol" panose="05050102010706020507" pitchFamily="18" charset="2"/>
              </a:rPr>
              <a:t> – </a:t>
            </a:r>
            <a:r>
              <a:rPr lang="en-US" dirty="0" err="1" smtClean="0">
                <a:sym typeface="Symbol" panose="05050102010706020507" pitchFamily="18" charset="2"/>
              </a:rPr>
              <a:t>anhysteretic</a:t>
            </a:r>
            <a:r>
              <a:rPr lang="en-US" dirty="0" smtClean="0">
                <a:sym typeface="Symbol" panose="05050102010706020507" pitchFamily="18" charset="2"/>
              </a:rPr>
              <a:t> susceptibility – </a:t>
            </a:r>
            <a:r>
              <a:rPr lang="en-US" sz="1600" dirty="0" smtClean="0">
                <a:sym typeface="Symbol" panose="05050102010706020507" pitchFamily="18" charset="2"/>
              </a:rPr>
              <a:t>sensitive to the presence of stable single domain (SD) magnetic fraction (Maher, 1988)</a:t>
            </a:r>
          </a:p>
          <a:p>
            <a:r>
              <a:rPr lang="en-US" dirty="0" smtClean="0">
                <a:sym typeface="Symbol" panose="05050102010706020507" pitchFamily="18" charset="2"/>
              </a:rPr>
              <a:t>	- ratio </a:t>
            </a:r>
            <a:r>
              <a:rPr lang="en-US" dirty="0">
                <a:sym typeface="Symbol" panose="05050102010706020507" pitchFamily="18" charset="2"/>
              </a:rPr>
              <a:t></a:t>
            </a:r>
            <a:r>
              <a:rPr lang="en-US" baseline="-25000" dirty="0" smtClean="0">
                <a:sym typeface="Symbol" panose="05050102010706020507" pitchFamily="18" charset="2"/>
              </a:rPr>
              <a:t>arm</a:t>
            </a:r>
            <a:r>
              <a:rPr lang="en-US" dirty="0" smtClean="0">
                <a:sym typeface="Symbol" panose="05050102010706020507" pitchFamily="18" charset="2"/>
              </a:rPr>
              <a:t>/IRM</a:t>
            </a:r>
            <a:r>
              <a:rPr lang="en-US" baseline="-25000" dirty="0" smtClean="0">
                <a:sym typeface="Symbol" panose="05050102010706020507" pitchFamily="18" charset="2"/>
              </a:rPr>
              <a:t>100mT</a:t>
            </a:r>
            <a:r>
              <a:rPr lang="en-US" dirty="0" smtClean="0">
                <a:sym typeface="Symbol" panose="05050102010706020507" pitchFamily="18" charset="2"/>
              </a:rPr>
              <a:t> – </a:t>
            </a:r>
            <a:r>
              <a:rPr lang="en-US" sz="1600" dirty="0" smtClean="0">
                <a:sym typeface="Symbol" panose="05050102010706020507" pitchFamily="18" charset="2"/>
              </a:rPr>
              <a:t>proxy for the presence of true SD particles (</a:t>
            </a:r>
            <a:r>
              <a:rPr lang="en-US" sz="1600" dirty="0" err="1" smtClean="0">
                <a:sym typeface="Symbol" panose="05050102010706020507" pitchFamily="18" charset="2"/>
              </a:rPr>
              <a:t>Geiss</a:t>
            </a:r>
            <a:r>
              <a:rPr lang="en-US" sz="1600" dirty="0" smtClean="0">
                <a:sym typeface="Symbol" panose="05050102010706020507" pitchFamily="18" charset="2"/>
              </a:rPr>
              <a:t> et al., 2008)</a:t>
            </a:r>
          </a:p>
          <a:p>
            <a:r>
              <a:rPr lang="en-US" dirty="0">
                <a:sym typeface="Symbol" panose="05050102010706020507" pitchFamily="18" charset="2"/>
              </a:rPr>
              <a:t>	</a:t>
            </a:r>
            <a:endParaRPr lang="bg-BG" dirty="0"/>
          </a:p>
        </p:txBody>
      </p:sp>
      <p:pic>
        <p:nvPicPr>
          <p:cNvPr id="13" name="Picture 12"/>
          <p:cNvPicPr>
            <a:picLocks noChangeAspect="1"/>
          </p:cNvPicPr>
          <p:nvPr/>
        </p:nvPicPr>
        <p:blipFill>
          <a:blip r:embed="rId4"/>
          <a:stretch>
            <a:fillRect/>
          </a:stretch>
        </p:blipFill>
        <p:spPr>
          <a:xfrm>
            <a:off x="8416698" y="2505852"/>
            <a:ext cx="3650955" cy="1538417"/>
          </a:xfrm>
          <a:prstGeom prst="rect">
            <a:avLst/>
          </a:prstGeom>
        </p:spPr>
      </p:pic>
    </p:spTree>
    <p:extLst>
      <p:ext uri="{BB962C8B-B14F-4D97-AF65-F5344CB8AC3E}">
        <p14:creationId xmlns:p14="http://schemas.microsoft.com/office/powerpoint/2010/main" val="123713030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3710</TotalTime>
  <Words>2788</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Symbol</vt:lpstr>
      <vt:lpstr>Wingdings</vt:lpstr>
      <vt:lpstr>Wingdings 3</vt:lpstr>
      <vt:lpstr>Wisp</vt:lpstr>
      <vt:lpstr>Deducing the role of eolian dust sedimentation during soil forming periods on mineral magnetic records and its implications for paleoclimate reconstructions  </vt:lpstr>
      <vt:lpstr>THE  PROBLEM</vt:lpstr>
      <vt:lpstr>IMPORTANCE  FOR  SOIL  SCIENCE </vt:lpstr>
      <vt:lpstr>PowerPoint Presentation</vt:lpstr>
      <vt:lpstr>QUESTION: How  can we discriminate between the two mechanisms of soil formation and perform correctly depth - time correlation between loess-paleosol record with sedimentary hiatuses during the soil forming periods, and  time series of climate change?   </vt:lpstr>
      <vt:lpstr>PowerPoint Presentation</vt:lpstr>
      <vt:lpstr>THE  NEW  CONCEPT</vt:lpstr>
      <vt:lpstr>THE  EMPIRICAL MODEL</vt:lpstr>
      <vt:lpstr>Study area</vt:lpstr>
      <vt:lpstr>Variations of magnetic parameters with depth in Holocene soils</vt:lpstr>
      <vt:lpstr>MORE  ON  MINERALOGY  AND  MAGNETIC GRAIN  SIZE  DISTRIBUTIONS (GSD)</vt:lpstr>
      <vt:lpstr>PowerPoint Presentation</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Deducing the role of eolian dust sedimentation during soil forming periods on mineral magnetic records and its implications for paleoclimate reconstructions</dc:title>
  <dc:creator>Neli</dc:creator>
  <cp:lastModifiedBy>Neli</cp:lastModifiedBy>
  <cp:revision>121</cp:revision>
  <dcterms:created xsi:type="dcterms:W3CDTF">2020-04-13T06:31:39Z</dcterms:created>
  <dcterms:modified xsi:type="dcterms:W3CDTF">2020-05-03T19:14:59Z</dcterms:modified>
</cp:coreProperties>
</file>