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3" r:id="rId4"/>
    <p:sldId id="265" r:id="rId5"/>
    <p:sldId id="266" r:id="rId6"/>
    <p:sldId id="269" r:id="rId7"/>
    <p:sldId id="279" r:id="rId8"/>
    <p:sldId id="270" r:id="rId9"/>
    <p:sldId id="280" r:id="rId10"/>
    <p:sldId id="273" r:id="rId11"/>
    <p:sldId id="272" r:id="rId12"/>
    <p:sldId id="271" r:id="rId13"/>
    <p:sldId id="275" r:id="rId14"/>
    <p:sldId id="277" r:id="rId15"/>
    <p:sldId id="276" r:id="rId16"/>
    <p:sldId id="278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16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1\Flow_System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ario_23-10-19\Ph.D\Samples\Results\Water_Samples\Flow_systems\Flow_Systems_V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25640395867948"/>
          <c:y val="2.9840922465735199E-2"/>
          <c:w val="0.83192544968576176"/>
          <c:h val="0.87799541491575073"/>
        </c:manualLayout>
      </c:layout>
      <c:scatterChart>
        <c:scatterStyle val="lineMarker"/>
        <c:varyColors val="0"/>
        <c:ser>
          <c:idx val="0"/>
          <c:order val="0"/>
          <c:tx>
            <c:v>Local flow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Local_Flow!$E$2:$E$9</c:f>
              <c:numCache>
                <c:formatCode>0.00</c:formatCode>
                <c:ptCount val="8"/>
                <c:pt idx="0">
                  <c:v>2.1409777680986116E-2</c:v>
                </c:pt>
                <c:pt idx="1">
                  <c:v>2.9788183439251294E-2</c:v>
                </c:pt>
                <c:pt idx="2">
                  <c:v>3.3544721910093604E-2</c:v>
                </c:pt>
                <c:pt idx="3">
                  <c:v>4.1950112805143082E-2</c:v>
                </c:pt>
                <c:pt idx="4">
                  <c:v>4.9215767019003265E-2</c:v>
                </c:pt>
                <c:pt idx="5">
                  <c:v>0.05</c:v>
                </c:pt>
                <c:pt idx="6">
                  <c:v>5.8487629113619981E-2</c:v>
                </c:pt>
                <c:pt idx="7">
                  <c:v>7.6931127846443612E-2</c:v>
                </c:pt>
              </c:numCache>
            </c:numRef>
          </c:xVal>
          <c:yVal>
            <c:numRef>
              <c:f>Local_Flow!$D$2:$D$9</c:f>
              <c:numCache>
                <c:formatCode>0.00</c:formatCode>
                <c:ptCount val="8"/>
                <c:pt idx="0">
                  <c:v>3.4601035332486685</c:v>
                </c:pt>
                <c:pt idx="1">
                  <c:v>4.7135477219888227</c:v>
                </c:pt>
                <c:pt idx="2">
                  <c:v>2.0493836682162461</c:v>
                </c:pt>
                <c:pt idx="3">
                  <c:v>3.9756142789687492</c:v>
                </c:pt>
                <c:pt idx="4">
                  <c:v>4.668284939606191</c:v>
                </c:pt>
                <c:pt idx="5">
                  <c:v>6.0039999999999996</c:v>
                </c:pt>
                <c:pt idx="6">
                  <c:v>14.138246666666669</c:v>
                </c:pt>
                <c:pt idx="7">
                  <c:v>3.6218255904457695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256-45F4-9362-D60BE905D3E4}"/>
            </c:ext>
          </c:extLst>
        </c:ser>
        <c:ser>
          <c:idx val="1"/>
          <c:order val="1"/>
          <c:tx>
            <c:v>Intermediate flow</c:v>
          </c:tx>
          <c:spPr>
            <a:ln w="19050">
              <a:noFill/>
            </a:ln>
          </c:spPr>
          <c:marker>
            <c:symbol val="triang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Inter_Flow!$E$2:$E$44</c:f>
              <c:numCache>
                <c:formatCode>0.00</c:formatCode>
                <c:ptCount val="43"/>
                <c:pt idx="0">
                  <c:v>0.26611266572466413</c:v>
                </c:pt>
                <c:pt idx="1">
                  <c:v>0.26842406182735629</c:v>
                </c:pt>
                <c:pt idx="2">
                  <c:v>0.22323350556891841</c:v>
                </c:pt>
                <c:pt idx="3">
                  <c:v>0.39165300593748509</c:v>
                </c:pt>
                <c:pt idx="4">
                  <c:v>0.7665358323544077</c:v>
                </c:pt>
                <c:pt idx="5">
                  <c:v>0.76115909095008005</c:v>
                </c:pt>
                <c:pt idx="6">
                  <c:v>0.49437371729741492</c:v>
                </c:pt>
                <c:pt idx="7">
                  <c:v>0.59659121335865228</c:v>
                </c:pt>
                <c:pt idx="8">
                  <c:v>0.34283064979569283</c:v>
                </c:pt>
                <c:pt idx="9">
                  <c:v>0.94775726749284617</c:v>
                </c:pt>
                <c:pt idx="10">
                  <c:v>0.56189992138420752</c:v>
                </c:pt>
                <c:pt idx="11">
                  <c:v>1.2927756901396432</c:v>
                </c:pt>
                <c:pt idx="12">
                  <c:v>0.5450661000944288</c:v>
                </c:pt>
                <c:pt idx="13">
                  <c:v>0.62294987262165269</c:v>
                </c:pt>
                <c:pt idx="14">
                  <c:v>1.6971490461806402</c:v>
                </c:pt>
                <c:pt idx="15">
                  <c:v>1.2675264400377715</c:v>
                </c:pt>
                <c:pt idx="16">
                  <c:v>1.847507034515248</c:v>
                </c:pt>
                <c:pt idx="17">
                  <c:v>0.94048677998111418</c:v>
                </c:pt>
                <c:pt idx="18">
                  <c:v>1.9095484519780703</c:v>
                </c:pt>
                <c:pt idx="19">
                  <c:v>1.0671388100392116</c:v>
                </c:pt>
                <c:pt idx="20">
                  <c:v>1.4903703203199716</c:v>
                </c:pt>
                <c:pt idx="21">
                  <c:v>1.2560179409452932</c:v>
                </c:pt>
                <c:pt idx="22">
                  <c:v>1.8996617744823314</c:v>
                </c:pt>
                <c:pt idx="23">
                  <c:v>1.6986421421033386</c:v>
                </c:pt>
                <c:pt idx="24">
                  <c:v>1.4862179006560448</c:v>
                </c:pt>
                <c:pt idx="25">
                  <c:v>1.5032331109595791</c:v>
                </c:pt>
                <c:pt idx="26">
                  <c:v>2.4494762158105994</c:v>
                </c:pt>
                <c:pt idx="27">
                  <c:v>2.3009902880518154</c:v>
                </c:pt>
                <c:pt idx="28">
                  <c:v>1.5081178174794785</c:v>
                </c:pt>
                <c:pt idx="29">
                  <c:v>1.8799774563923355</c:v>
                </c:pt>
                <c:pt idx="30">
                  <c:v>1.9892052394836841</c:v>
                </c:pt>
                <c:pt idx="31">
                  <c:v>1.4988058317192472</c:v>
                </c:pt>
                <c:pt idx="32">
                  <c:v>1.6209480444102091</c:v>
                </c:pt>
                <c:pt idx="33">
                  <c:v>2.0449020618556704</c:v>
                </c:pt>
                <c:pt idx="34">
                  <c:v>1.5005102089839057</c:v>
                </c:pt>
                <c:pt idx="35">
                  <c:v>1.7449459156390175</c:v>
                </c:pt>
                <c:pt idx="36">
                  <c:v>1.5942670207629164</c:v>
                </c:pt>
                <c:pt idx="37">
                  <c:v>1.8412970946579195</c:v>
                </c:pt>
                <c:pt idx="38">
                  <c:v>1.3338447753053992</c:v>
                </c:pt>
                <c:pt idx="39">
                  <c:v>2.1600690950959645</c:v>
                </c:pt>
                <c:pt idx="40">
                  <c:v>2.0633838190512259</c:v>
                </c:pt>
                <c:pt idx="41">
                  <c:v>2.2658965567241922</c:v>
                </c:pt>
                <c:pt idx="42">
                  <c:v>0.79859637678333306</c:v>
                </c:pt>
              </c:numCache>
            </c:numRef>
          </c:xVal>
          <c:yVal>
            <c:numRef>
              <c:f>Inter_Flow!$D$2:$D$44</c:f>
              <c:numCache>
                <c:formatCode>0.00</c:formatCode>
                <c:ptCount val="43"/>
                <c:pt idx="0">
                  <c:v>17.309586262068329</c:v>
                </c:pt>
                <c:pt idx="1">
                  <c:v>17.322814607045476</c:v>
                </c:pt>
                <c:pt idx="2">
                  <c:v>20.385039674059044</c:v>
                </c:pt>
                <c:pt idx="3">
                  <c:v>20.866234722538472</c:v>
                </c:pt>
                <c:pt idx="4">
                  <c:v>22.415156410886869</c:v>
                </c:pt>
                <c:pt idx="5">
                  <c:v>33.597172195312147</c:v>
                </c:pt>
                <c:pt idx="6">
                  <c:v>34.405270640430366</c:v>
                </c:pt>
                <c:pt idx="7">
                  <c:v>41.234652319707862</c:v>
                </c:pt>
                <c:pt idx="8">
                  <c:v>45.425552547224001</c:v>
                </c:pt>
                <c:pt idx="9">
                  <c:v>53.566004686599285</c:v>
                </c:pt>
                <c:pt idx="10">
                  <c:v>57.185904103846347</c:v>
                </c:pt>
                <c:pt idx="11">
                  <c:v>88.738273392665505</c:v>
                </c:pt>
                <c:pt idx="12">
                  <c:v>95.104523444682826</c:v>
                </c:pt>
                <c:pt idx="13">
                  <c:v>104.0715047463313</c:v>
                </c:pt>
                <c:pt idx="14">
                  <c:v>108.02991851360979</c:v>
                </c:pt>
                <c:pt idx="15">
                  <c:v>110.86558994790073</c:v>
                </c:pt>
                <c:pt idx="16">
                  <c:v>110.97713515895312</c:v>
                </c:pt>
                <c:pt idx="17">
                  <c:v>112.43212994177139</c:v>
                </c:pt>
                <c:pt idx="18">
                  <c:v>112.50123832791024</c:v>
                </c:pt>
                <c:pt idx="19">
                  <c:v>112.79512766711417</c:v>
                </c:pt>
                <c:pt idx="20">
                  <c:v>114.43125301516555</c:v>
                </c:pt>
                <c:pt idx="21">
                  <c:v>115.74785280769306</c:v>
                </c:pt>
                <c:pt idx="22">
                  <c:v>117.34048709193294</c:v>
                </c:pt>
                <c:pt idx="23">
                  <c:v>119.52612106040613</c:v>
                </c:pt>
                <c:pt idx="24">
                  <c:v>120.173119816986</c:v>
                </c:pt>
                <c:pt idx="25">
                  <c:v>121.26370012057761</c:v>
                </c:pt>
                <c:pt idx="26">
                  <c:v>128.09388594081409</c:v>
                </c:pt>
                <c:pt idx="27">
                  <c:v>129.93023688663658</c:v>
                </c:pt>
                <c:pt idx="28">
                  <c:v>130.15232136977284</c:v>
                </c:pt>
                <c:pt idx="29">
                  <c:v>130.74703718394281</c:v>
                </c:pt>
                <c:pt idx="30">
                  <c:v>132.38174927391421</c:v>
                </c:pt>
                <c:pt idx="31">
                  <c:v>133.32534035976272</c:v>
                </c:pt>
                <c:pt idx="32">
                  <c:v>133.35830779231853</c:v>
                </c:pt>
                <c:pt idx="33">
                  <c:v>134.90185873605949</c:v>
                </c:pt>
                <c:pt idx="34">
                  <c:v>137.09026666666671</c:v>
                </c:pt>
                <c:pt idx="35">
                  <c:v>138.74749918613986</c:v>
                </c:pt>
                <c:pt idx="36">
                  <c:v>139.27454725057626</c:v>
                </c:pt>
                <c:pt idx="37">
                  <c:v>140.03460108664572</c:v>
                </c:pt>
                <c:pt idx="38">
                  <c:v>141.07276250097627</c:v>
                </c:pt>
                <c:pt idx="39">
                  <c:v>144.49077454440575</c:v>
                </c:pt>
                <c:pt idx="40">
                  <c:v>149.2852306800325</c:v>
                </c:pt>
                <c:pt idx="41">
                  <c:v>149.53065372537156</c:v>
                </c:pt>
                <c:pt idx="42">
                  <c:v>156.42575300623733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256-45F4-9362-D60BE905D3E4}"/>
            </c:ext>
          </c:extLst>
        </c:ser>
        <c:ser>
          <c:idx val="2"/>
          <c:order val="2"/>
          <c:tx>
            <c:v>Regional flow</c:v>
          </c:tx>
          <c:spPr>
            <a:ln w="19050">
              <a:noFill/>
            </a:ln>
          </c:spPr>
          <c:marker>
            <c:symbol val="x"/>
            <c:size val="6"/>
            <c:spPr>
              <a:noFill/>
              <a:ln w="22225">
                <a:solidFill>
                  <a:schemeClr val="tx1"/>
                </a:solidFill>
              </a:ln>
            </c:spPr>
          </c:marker>
          <c:xVal>
            <c:numRef>
              <c:f>Regional_Flow!$E$2:$E$68</c:f>
              <c:numCache>
                <c:formatCode>0.00</c:formatCode>
                <c:ptCount val="67"/>
                <c:pt idx="0">
                  <c:v>2.0685084348641052</c:v>
                </c:pt>
                <c:pt idx="1">
                  <c:v>1.885147271849348</c:v>
                </c:pt>
                <c:pt idx="2">
                  <c:v>2.0949743520643365</c:v>
                </c:pt>
                <c:pt idx="3">
                  <c:v>1.8624838394555883</c:v>
                </c:pt>
                <c:pt idx="4">
                  <c:v>2.1622943646100854</c:v>
                </c:pt>
                <c:pt idx="5">
                  <c:v>1.9829353327085284</c:v>
                </c:pt>
                <c:pt idx="6">
                  <c:v>2.1623635998886606</c:v>
                </c:pt>
                <c:pt idx="7">
                  <c:v>2.1799584671034822</c:v>
                </c:pt>
                <c:pt idx="8">
                  <c:v>1.815164437583527</c:v>
                </c:pt>
                <c:pt idx="9">
                  <c:v>2.3917283849792521</c:v>
                </c:pt>
                <c:pt idx="10">
                  <c:v>2.0665673587638822</c:v>
                </c:pt>
                <c:pt idx="11">
                  <c:v>1.7731233583489678</c:v>
                </c:pt>
                <c:pt idx="12">
                  <c:v>2.048795996364734</c:v>
                </c:pt>
                <c:pt idx="13">
                  <c:v>2.0734024390243899</c:v>
                </c:pt>
                <c:pt idx="14">
                  <c:v>2.1054758068228772</c:v>
                </c:pt>
                <c:pt idx="15">
                  <c:v>2.3665388940955951</c:v>
                </c:pt>
                <c:pt idx="16">
                  <c:v>2.1568895462501896</c:v>
                </c:pt>
                <c:pt idx="17">
                  <c:v>1.9256880733944952</c:v>
                </c:pt>
                <c:pt idx="18">
                  <c:v>1.9652110481586405</c:v>
                </c:pt>
                <c:pt idx="19">
                  <c:v>2.1020405601158858</c:v>
                </c:pt>
                <c:pt idx="20">
                  <c:v>2.2689362429950641</c:v>
                </c:pt>
                <c:pt idx="21">
                  <c:v>2.3577230329081091</c:v>
                </c:pt>
                <c:pt idx="22">
                  <c:v>1.9887335834896809</c:v>
                </c:pt>
                <c:pt idx="23">
                  <c:v>2.2807947373462296</c:v>
                </c:pt>
                <c:pt idx="24">
                  <c:v>1.9162241622216842</c:v>
                </c:pt>
                <c:pt idx="25">
                  <c:v>2.0087475378332931</c:v>
                </c:pt>
                <c:pt idx="26">
                  <c:v>1.8466851349396243</c:v>
                </c:pt>
                <c:pt idx="27">
                  <c:v>2.1773673641991604</c:v>
                </c:pt>
                <c:pt idx="28">
                  <c:v>2.1371528969512257</c:v>
                </c:pt>
                <c:pt idx="29">
                  <c:v>2.1324461612747463</c:v>
                </c:pt>
                <c:pt idx="30">
                  <c:v>2.2709550894183983</c:v>
                </c:pt>
                <c:pt idx="31">
                  <c:v>2.4896267839880175</c:v>
                </c:pt>
                <c:pt idx="32">
                  <c:v>2.0809750423873297</c:v>
                </c:pt>
                <c:pt idx="33">
                  <c:v>2.0616425337363422</c:v>
                </c:pt>
                <c:pt idx="34">
                  <c:v>1.9139099437148217</c:v>
                </c:pt>
                <c:pt idx="35">
                  <c:v>2.2060277775696204</c:v>
                </c:pt>
                <c:pt idx="36">
                  <c:v>1.885358818011257</c:v>
                </c:pt>
                <c:pt idx="37">
                  <c:v>1.9875709824645686</c:v>
                </c:pt>
                <c:pt idx="38">
                  <c:v>2.0065417057169634</c:v>
                </c:pt>
                <c:pt idx="39">
                  <c:v>2.1638786214329033</c:v>
                </c:pt>
                <c:pt idx="40">
                  <c:v>2.0385472143531631</c:v>
                </c:pt>
                <c:pt idx="41">
                  <c:v>1.994941926345609</c:v>
                </c:pt>
                <c:pt idx="42">
                  <c:v>2.3044766729559529</c:v>
                </c:pt>
                <c:pt idx="43">
                  <c:v>2.1953926897844425</c:v>
                </c:pt>
                <c:pt idx="44">
                  <c:v>2.3988488003272663</c:v>
                </c:pt>
                <c:pt idx="45">
                  <c:v>2.0249273667299534</c:v>
                </c:pt>
                <c:pt idx="46">
                  <c:v>1.9007941454202077</c:v>
                </c:pt>
                <c:pt idx="47">
                  <c:v>3.0390641012901631</c:v>
                </c:pt>
                <c:pt idx="48">
                  <c:v>2.5359260597347646</c:v>
                </c:pt>
                <c:pt idx="49">
                  <c:v>2.0488364573570759</c:v>
                </c:pt>
                <c:pt idx="50">
                  <c:v>1.7531307837582624</c:v>
                </c:pt>
                <c:pt idx="51">
                  <c:v>3.6461625392714092</c:v>
                </c:pt>
                <c:pt idx="52">
                  <c:v>2.6337467251955293</c:v>
                </c:pt>
                <c:pt idx="53">
                  <c:v>2.0440723494822146</c:v>
                </c:pt>
                <c:pt idx="54">
                  <c:v>1.8765393059870492</c:v>
                </c:pt>
                <c:pt idx="55">
                  <c:v>1.9230108402915469</c:v>
                </c:pt>
                <c:pt idx="56">
                  <c:v>2.3210557625877613</c:v>
                </c:pt>
                <c:pt idx="57">
                  <c:v>2.1485514636449481</c:v>
                </c:pt>
                <c:pt idx="58">
                  <c:v>1.8678542642924085</c:v>
                </c:pt>
                <c:pt idx="59">
                  <c:v>2.2249242312918334</c:v>
                </c:pt>
                <c:pt idx="60">
                  <c:v>2.1825329212580993</c:v>
                </c:pt>
                <c:pt idx="61">
                  <c:v>5.2842127256146965</c:v>
                </c:pt>
                <c:pt idx="62">
                  <c:v>2.5154043836958087</c:v>
                </c:pt>
                <c:pt idx="63">
                  <c:v>2.2694570349386214</c:v>
                </c:pt>
                <c:pt idx="64">
                  <c:v>3.6053220722212935</c:v>
                </c:pt>
                <c:pt idx="65">
                  <c:v>3.3958453447076735</c:v>
                </c:pt>
                <c:pt idx="66">
                  <c:v>2.9862528722629622</c:v>
                </c:pt>
              </c:numCache>
            </c:numRef>
          </c:xVal>
          <c:yVal>
            <c:numRef>
              <c:f>Regional_Flow!$D$2:$D$68</c:f>
              <c:numCache>
                <c:formatCode>0.00</c:formatCode>
                <c:ptCount val="67"/>
                <c:pt idx="0">
                  <c:v>150.18850443237062</c:v>
                </c:pt>
                <c:pt idx="1">
                  <c:v>150.32400395126774</c:v>
                </c:pt>
                <c:pt idx="2">
                  <c:v>153.22644139000971</c:v>
                </c:pt>
                <c:pt idx="3">
                  <c:v>153.24874769084337</c:v>
                </c:pt>
                <c:pt idx="4">
                  <c:v>153.5318131127874</c:v>
                </c:pt>
                <c:pt idx="5">
                  <c:v>153.64752645124392</c:v>
                </c:pt>
                <c:pt idx="6">
                  <c:v>154.14938210828532</c:v>
                </c:pt>
                <c:pt idx="7">
                  <c:v>155.30140831305241</c:v>
                </c:pt>
                <c:pt idx="8">
                  <c:v>156.03659584270201</c:v>
                </c:pt>
                <c:pt idx="9">
                  <c:v>156.34085653889605</c:v>
                </c:pt>
                <c:pt idx="10">
                  <c:v>157.51899901218309</c:v>
                </c:pt>
                <c:pt idx="11">
                  <c:v>157.86800782341439</c:v>
                </c:pt>
                <c:pt idx="12">
                  <c:v>158.10832291229295</c:v>
                </c:pt>
                <c:pt idx="13">
                  <c:v>158.52215702710257</c:v>
                </c:pt>
                <c:pt idx="14">
                  <c:v>159.83824319039635</c:v>
                </c:pt>
                <c:pt idx="15">
                  <c:v>160.78873319988563</c:v>
                </c:pt>
                <c:pt idx="16">
                  <c:v>161.08126879218739</c:v>
                </c:pt>
                <c:pt idx="17">
                  <c:v>161.75890681593683</c:v>
                </c:pt>
                <c:pt idx="18">
                  <c:v>162.39399325773832</c:v>
                </c:pt>
                <c:pt idx="19">
                  <c:v>162.78676325321044</c:v>
                </c:pt>
                <c:pt idx="20">
                  <c:v>163.20865414647935</c:v>
                </c:pt>
                <c:pt idx="21">
                  <c:v>164.25704725262602</c:v>
                </c:pt>
                <c:pt idx="22">
                  <c:v>167.24414640961166</c:v>
                </c:pt>
                <c:pt idx="23">
                  <c:v>167.72620842431209</c:v>
                </c:pt>
                <c:pt idx="24">
                  <c:v>167.76975543735023</c:v>
                </c:pt>
                <c:pt idx="25">
                  <c:v>168.04613333333336</c:v>
                </c:pt>
                <c:pt idx="26">
                  <c:v>168.52522050642523</c:v>
                </c:pt>
                <c:pt idx="27">
                  <c:v>168.64303697297282</c:v>
                </c:pt>
                <c:pt idx="28">
                  <c:v>168.68452378224606</c:v>
                </c:pt>
                <c:pt idx="29">
                  <c:v>169.0823839315114</c:v>
                </c:pt>
                <c:pt idx="30">
                  <c:v>169.96366443992687</c:v>
                </c:pt>
                <c:pt idx="31">
                  <c:v>172.3689861679841</c:v>
                </c:pt>
                <c:pt idx="32">
                  <c:v>172.71522266244901</c:v>
                </c:pt>
                <c:pt idx="33">
                  <c:v>172.7699577228787</c:v>
                </c:pt>
                <c:pt idx="34">
                  <c:v>173.0224643755239</c:v>
                </c:pt>
                <c:pt idx="35">
                  <c:v>173.9561050252276</c:v>
                </c:pt>
                <c:pt idx="36">
                  <c:v>174.33076278290028</c:v>
                </c:pt>
                <c:pt idx="37">
                  <c:v>176.24033333333335</c:v>
                </c:pt>
                <c:pt idx="38">
                  <c:v>177.19119245067202</c:v>
                </c:pt>
                <c:pt idx="39">
                  <c:v>180.74414694750928</c:v>
                </c:pt>
                <c:pt idx="40">
                  <c:v>183.56022065583824</c:v>
                </c:pt>
                <c:pt idx="41">
                  <c:v>184.63646950658909</c:v>
                </c:pt>
                <c:pt idx="42">
                  <c:v>184.84878381540787</c:v>
                </c:pt>
                <c:pt idx="43">
                  <c:v>184.89030597655133</c:v>
                </c:pt>
                <c:pt idx="44">
                  <c:v>188.70846732237723</c:v>
                </c:pt>
                <c:pt idx="45">
                  <c:v>189.83474179360243</c:v>
                </c:pt>
                <c:pt idx="46">
                  <c:v>190.6156297885382</c:v>
                </c:pt>
                <c:pt idx="47">
                  <c:v>191.46945624771828</c:v>
                </c:pt>
                <c:pt idx="48">
                  <c:v>191.80373586905847</c:v>
                </c:pt>
                <c:pt idx="49">
                  <c:v>191.91993136974551</c:v>
                </c:pt>
                <c:pt idx="50">
                  <c:v>195.27937480845856</c:v>
                </c:pt>
                <c:pt idx="51">
                  <c:v>199.71249149522106</c:v>
                </c:pt>
                <c:pt idx="52">
                  <c:v>200.59893297943296</c:v>
                </c:pt>
                <c:pt idx="53">
                  <c:v>204.62121014931049</c:v>
                </c:pt>
                <c:pt idx="54">
                  <c:v>208.04052426219499</c:v>
                </c:pt>
                <c:pt idx="55">
                  <c:v>213.61699955949379</c:v>
                </c:pt>
                <c:pt idx="56">
                  <c:v>224.29619460845939</c:v>
                </c:pt>
                <c:pt idx="57">
                  <c:v>229.24100520992957</c:v>
                </c:pt>
                <c:pt idx="58">
                  <c:v>229.96917357735202</c:v>
                </c:pt>
                <c:pt idx="59">
                  <c:v>232.51461227696637</c:v>
                </c:pt>
                <c:pt idx="60">
                  <c:v>242.32206117089629</c:v>
                </c:pt>
                <c:pt idx="61">
                  <c:v>246.75980070003146</c:v>
                </c:pt>
                <c:pt idx="62">
                  <c:v>250.94311486493413</c:v>
                </c:pt>
                <c:pt idx="63">
                  <c:v>262.72430278884468</c:v>
                </c:pt>
                <c:pt idx="64">
                  <c:v>338.51842638544707</c:v>
                </c:pt>
                <c:pt idx="65">
                  <c:v>339.82762134226044</c:v>
                </c:pt>
                <c:pt idx="66">
                  <c:v>348.33928413475678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256-45F4-9362-D60BE905D3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714399"/>
        <c:axId val="1814718143"/>
      </c:scatterChart>
      <c:valAx>
        <c:axId val="1814714399"/>
        <c:scaling>
          <c:logBase val="10"/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2000" b="0" i="0" baseline="0" dirty="0">
                    <a:effectLst/>
                  </a:rPr>
                  <a:t>Ge </a:t>
                </a:r>
                <a:r>
                  <a:rPr lang="es-MX" sz="2000" b="0" i="0" baseline="0" dirty="0" smtClean="0">
                    <a:effectLst/>
                  </a:rPr>
                  <a:t>[</a:t>
                </a:r>
                <a:r>
                  <a:rPr lang="es-MX" sz="2000" b="0" i="0" u="none" strike="noStrike" baseline="0" dirty="0" smtClean="0">
                    <a:effectLst/>
                  </a:rPr>
                  <a:t>µg/L</a:t>
                </a:r>
                <a:r>
                  <a:rPr lang="es-MX" sz="2000" b="0" i="0" baseline="0" dirty="0" smtClean="0">
                    <a:effectLst/>
                  </a:rPr>
                  <a:t>]</a:t>
                </a:r>
                <a:endParaRPr lang="es-MX" sz="2000" b="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47920853119872825"/>
              <c:y val="0.9419646808499998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out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718143"/>
        <c:crossesAt val="0"/>
        <c:crossBetween val="midCat"/>
      </c:valAx>
      <c:valAx>
        <c:axId val="1814718143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2000" b="0" dirty="0"/>
                  <a:t>Li </a:t>
                </a:r>
                <a:r>
                  <a:rPr lang="es-MX" sz="2000" b="0" dirty="0" smtClean="0"/>
                  <a:t>[</a:t>
                </a:r>
                <a:r>
                  <a:rPr lang="es-MX" sz="2000" b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µg/L</a:t>
                </a:r>
                <a:r>
                  <a:rPr lang="es-MX" sz="2000" b="0" dirty="0" smtClean="0"/>
                  <a:t>]</a:t>
                </a:r>
                <a:endParaRPr lang="es-MX" sz="2000" b="0" dirty="0"/>
              </a:p>
            </c:rich>
          </c:tx>
          <c:layout>
            <c:manualLayout>
              <c:xMode val="edge"/>
              <c:yMode val="edge"/>
              <c:x val="1.1530628076610545E-2"/>
              <c:y val="0.4018170468363366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714399"/>
        <c:crossesAt val="1.0000000000000002E-2"/>
        <c:crossBetween val="midCat"/>
      </c:valAx>
      <c:spPr>
        <a:noFill/>
        <a:ln w="15875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9085527703532473"/>
          <c:y val="0.12383276250530327"/>
          <c:w val="0.28140362638156469"/>
          <c:h val="0.24001401051011051"/>
        </c:manualLayout>
      </c:layout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25640395867948"/>
          <c:y val="2.9840922465735199E-2"/>
          <c:w val="0.83192544968576176"/>
          <c:h val="0.87799541491575073"/>
        </c:manualLayout>
      </c:layout>
      <c:scatterChart>
        <c:scatterStyle val="lineMarker"/>
        <c:varyColors val="0"/>
        <c:ser>
          <c:idx val="0"/>
          <c:order val="0"/>
          <c:tx>
            <c:v>Local flow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Local_Flow!$F$2:$F$9</c:f>
              <c:numCache>
                <c:formatCode>0.00</c:formatCode>
                <c:ptCount val="8"/>
                <c:pt idx="0">
                  <c:v>0.69397424765416527</c:v>
                </c:pt>
                <c:pt idx="1">
                  <c:v>0.92027532748864815</c:v>
                </c:pt>
                <c:pt idx="2">
                  <c:v>2.3399510442439611</c:v>
                </c:pt>
                <c:pt idx="3">
                  <c:v>3.3896008933455928</c:v>
                </c:pt>
                <c:pt idx="4">
                  <c:v>11.164977993777374</c:v>
                </c:pt>
                <c:pt idx="5">
                  <c:v>6.4316719840478553</c:v>
                </c:pt>
                <c:pt idx="6">
                  <c:v>3.267745762711864</c:v>
                </c:pt>
                <c:pt idx="7">
                  <c:v>6.0087953888760977</c:v>
                </c:pt>
              </c:numCache>
            </c:numRef>
          </c:xVal>
          <c:yVal>
            <c:numRef>
              <c:f>Local_Flow!$D$2:$D$9</c:f>
              <c:numCache>
                <c:formatCode>0.00</c:formatCode>
                <c:ptCount val="8"/>
                <c:pt idx="0">
                  <c:v>3.4601035332486685</c:v>
                </c:pt>
                <c:pt idx="1">
                  <c:v>4.7135477219888227</c:v>
                </c:pt>
                <c:pt idx="2">
                  <c:v>2.0493836682162461</c:v>
                </c:pt>
                <c:pt idx="3">
                  <c:v>3.9756142789687492</c:v>
                </c:pt>
                <c:pt idx="4">
                  <c:v>4.668284939606191</c:v>
                </c:pt>
                <c:pt idx="5">
                  <c:v>6.0039999999999996</c:v>
                </c:pt>
                <c:pt idx="6">
                  <c:v>14.138246666666669</c:v>
                </c:pt>
                <c:pt idx="7">
                  <c:v>3.6218255904457695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60-4B05-82B4-68395F830244}"/>
            </c:ext>
          </c:extLst>
        </c:ser>
        <c:ser>
          <c:idx val="1"/>
          <c:order val="1"/>
          <c:tx>
            <c:v>Intermediate flow</c:v>
          </c:tx>
          <c:spPr>
            <a:ln w="19050">
              <a:noFill/>
            </a:ln>
          </c:spPr>
          <c:marker>
            <c:symbol val="triang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Inter_Flow!$F$2:$F$44</c:f>
              <c:numCache>
                <c:formatCode>0.00</c:formatCode>
                <c:ptCount val="43"/>
                <c:pt idx="0">
                  <c:v>3.614363975493375</c:v>
                </c:pt>
                <c:pt idx="1">
                  <c:v>7.1165375345897317</c:v>
                </c:pt>
                <c:pt idx="2">
                  <c:v>9.6761206890233851</c:v>
                </c:pt>
                <c:pt idx="3">
                  <c:v>4.8244593749967919</c:v>
                </c:pt>
                <c:pt idx="4">
                  <c:v>11.376448274621545</c:v>
                </c:pt>
                <c:pt idx="5">
                  <c:v>8.4541000588897646</c:v>
                </c:pt>
                <c:pt idx="6">
                  <c:v>9.5069101347427765</c:v>
                </c:pt>
                <c:pt idx="7">
                  <c:v>7.4455971598298074</c:v>
                </c:pt>
                <c:pt idx="8">
                  <c:v>9.0232457281212017</c:v>
                </c:pt>
                <c:pt idx="9">
                  <c:v>7.9293510140333163</c:v>
                </c:pt>
                <c:pt idx="10">
                  <c:v>7.3652485223888844</c:v>
                </c:pt>
                <c:pt idx="11">
                  <c:v>11.442411178835842</c:v>
                </c:pt>
                <c:pt idx="12">
                  <c:v>5.5348936372269701</c:v>
                </c:pt>
                <c:pt idx="13">
                  <c:v>4.7209340348338751</c:v>
                </c:pt>
                <c:pt idx="14">
                  <c:v>13.252602138008667</c:v>
                </c:pt>
                <c:pt idx="15">
                  <c:v>10.447075023741691</c:v>
                </c:pt>
                <c:pt idx="16">
                  <c:v>12.661039059285647</c:v>
                </c:pt>
                <c:pt idx="17">
                  <c:v>8.8432972459639121</c:v>
                </c:pt>
                <c:pt idx="18">
                  <c:v>14.671115538000224</c:v>
                </c:pt>
                <c:pt idx="19">
                  <c:v>9.5073786421796171</c:v>
                </c:pt>
                <c:pt idx="20">
                  <c:v>14.41523296682705</c:v>
                </c:pt>
                <c:pt idx="21">
                  <c:v>8.6904283447861097</c:v>
                </c:pt>
                <c:pt idx="22">
                  <c:v>14.441832716406241</c:v>
                </c:pt>
                <c:pt idx="23">
                  <c:v>22.282692454043861</c:v>
                </c:pt>
                <c:pt idx="24">
                  <c:v>12.574445724821388</c:v>
                </c:pt>
                <c:pt idx="25">
                  <c:v>13.589188396224339</c:v>
                </c:pt>
                <c:pt idx="26">
                  <c:v>10.890070527018835</c:v>
                </c:pt>
                <c:pt idx="27">
                  <c:v>18.209185679948128</c:v>
                </c:pt>
                <c:pt idx="28">
                  <c:v>12.294188679245282</c:v>
                </c:pt>
                <c:pt idx="29">
                  <c:v>12.727826537403239</c:v>
                </c:pt>
                <c:pt idx="30">
                  <c:v>10.668881976496515</c:v>
                </c:pt>
                <c:pt idx="31">
                  <c:v>12.401269816495175</c:v>
                </c:pt>
                <c:pt idx="32">
                  <c:v>9.9491570768926465</c:v>
                </c:pt>
                <c:pt idx="33">
                  <c:v>19.721825305369901</c:v>
                </c:pt>
                <c:pt idx="34">
                  <c:v>13.671286141575273</c:v>
                </c:pt>
                <c:pt idx="35">
                  <c:v>10.994184451073483</c:v>
                </c:pt>
                <c:pt idx="36">
                  <c:v>17.139240251572325</c:v>
                </c:pt>
                <c:pt idx="37">
                  <c:v>14.389804102327725</c:v>
                </c:pt>
                <c:pt idx="38">
                  <c:v>6.4197638162841519</c:v>
                </c:pt>
                <c:pt idx="39">
                  <c:v>12.936306750509996</c:v>
                </c:pt>
                <c:pt idx="40">
                  <c:v>15.091981398347313</c:v>
                </c:pt>
                <c:pt idx="41">
                  <c:v>15.723792898204783</c:v>
                </c:pt>
                <c:pt idx="42">
                  <c:v>6.247134895982791</c:v>
                </c:pt>
              </c:numCache>
            </c:numRef>
          </c:xVal>
          <c:yVal>
            <c:numRef>
              <c:f>Inter_Flow!$D$2:$D$44</c:f>
              <c:numCache>
                <c:formatCode>0.00</c:formatCode>
                <c:ptCount val="43"/>
                <c:pt idx="0">
                  <c:v>17.309586262068329</c:v>
                </c:pt>
                <c:pt idx="1">
                  <c:v>17.322814607045476</c:v>
                </c:pt>
                <c:pt idx="2">
                  <c:v>20.385039674059044</c:v>
                </c:pt>
                <c:pt idx="3">
                  <c:v>20.866234722538472</c:v>
                </c:pt>
                <c:pt idx="4">
                  <c:v>22.415156410886869</c:v>
                </c:pt>
                <c:pt idx="5">
                  <c:v>33.597172195312147</c:v>
                </c:pt>
                <c:pt idx="6">
                  <c:v>34.405270640430366</c:v>
                </c:pt>
                <c:pt idx="7">
                  <c:v>41.234652319707862</c:v>
                </c:pt>
                <c:pt idx="8">
                  <c:v>45.425552547224001</c:v>
                </c:pt>
                <c:pt idx="9">
                  <c:v>53.566004686599285</c:v>
                </c:pt>
                <c:pt idx="10">
                  <c:v>57.185904103846347</c:v>
                </c:pt>
                <c:pt idx="11">
                  <c:v>88.738273392665505</c:v>
                </c:pt>
                <c:pt idx="12">
                  <c:v>95.104523444682826</c:v>
                </c:pt>
                <c:pt idx="13">
                  <c:v>104.0715047463313</c:v>
                </c:pt>
                <c:pt idx="14">
                  <c:v>108.02991851360979</c:v>
                </c:pt>
                <c:pt idx="15">
                  <c:v>110.86558994790073</c:v>
                </c:pt>
                <c:pt idx="16">
                  <c:v>110.97713515895312</c:v>
                </c:pt>
                <c:pt idx="17">
                  <c:v>112.43212994177139</c:v>
                </c:pt>
                <c:pt idx="18">
                  <c:v>112.50123832791024</c:v>
                </c:pt>
                <c:pt idx="19">
                  <c:v>112.79512766711417</c:v>
                </c:pt>
                <c:pt idx="20">
                  <c:v>114.43125301516555</c:v>
                </c:pt>
                <c:pt idx="21">
                  <c:v>115.74785280769306</c:v>
                </c:pt>
                <c:pt idx="22">
                  <c:v>117.34048709193294</c:v>
                </c:pt>
                <c:pt idx="23">
                  <c:v>119.52612106040613</c:v>
                </c:pt>
                <c:pt idx="24">
                  <c:v>120.173119816986</c:v>
                </c:pt>
                <c:pt idx="25">
                  <c:v>121.26370012057761</c:v>
                </c:pt>
                <c:pt idx="26">
                  <c:v>128.09388594081409</c:v>
                </c:pt>
                <c:pt idx="27">
                  <c:v>129.93023688663658</c:v>
                </c:pt>
                <c:pt idx="28">
                  <c:v>130.15232136977284</c:v>
                </c:pt>
                <c:pt idx="29">
                  <c:v>130.74703718394281</c:v>
                </c:pt>
                <c:pt idx="30">
                  <c:v>132.38174927391421</c:v>
                </c:pt>
                <c:pt idx="31">
                  <c:v>133.32534035976272</c:v>
                </c:pt>
                <c:pt idx="32">
                  <c:v>133.35830779231853</c:v>
                </c:pt>
                <c:pt idx="33">
                  <c:v>134.90185873605949</c:v>
                </c:pt>
                <c:pt idx="34">
                  <c:v>137.09026666666671</c:v>
                </c:pt>
                <c:pt idx="35">
                  <c:v>138.74749918613986</c:v>
                </c:pt>
                <c:pt idx="36">
                  <c:v>139.27454725057626</c:v>
                </c:pt>
                <c:pt idx="37">
                  <c:v>140.03460108664572</c:v>
                </c:pt>
                <c:pt idx="38">
                  <c:v>141.07276250097627</c:v>
                </c:pt>
                <c:pt idx="39">
                  <c:v>144.49077454440575</c:v>
                </c:pt>
                <c:pt idx="40">
                  <c:v>149.2852306800325</c:v>
                </c:pt>
                <c:pt idx="41">
                  <c:v>149.53065372537156</c:v>
                </c:pt>
                <c:pt idx="42">
                  <c:v>156.42575300623733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60-4B05-82B4-68395F830244}"/>
            </c:ext>
          </c:extLst>
        </c:ser>
        <c:ser>
          <c:idx val="2"/>
          <c:order val="2"/>
          <c:tx>
            <c:v>Regional flow</c:v>
          </c:tx>
          <c:spPr>
            <a:ln w="19050">
              <a:noFill/>
            </a:ln>
          </c:spPr>
          <c:marker>
            <c:symbol val="x"/>
            <c:size val="6"/>
            <c:spPr>
              <a:noFill/>
              <a:ln w="22225">
                <a:solidFill>
                  <a:schemeClr val="tx1"/>
                </a:solidFill>
              </a:ln>
            </c:spPr>
          </c:marker>
          <c:xVal>
            <c:numRef>
              <c:f>Regional_Flow!$F$2:$F$68</c:f>
              <c:numCache>
                <c:formatCode>0.00</c:formatCode>
                <c:ptCount val="67"/>
                <c:pt idx="0">
                  <c:v>15.625388338326804</c:v>
                </c:pt>
                <c:pt idx="1">
                  <c:v>13.03080251572327</c:v>
                </c:pt>
                <c:pt idx="2">
                  <c:v>15.809506803195017</c:v>
                </c:pt>
                <c:pt idx="3">
                  <c:v>13.11932564225231</c:v>
                </c:pt>
                <c:pt idx="4">
                  <c:v>12.796464483278701</c:v>
                </c:pt>
                <c:pt idx="5">
                  <c:v>14.513362525927633</c:v>
                </c:pt>
                <c:pt idx="6">
                  <c:v>13.411012299156047</c:v>
                </c:pt>
                <c:pt idx="7">
                  <c:v>9.7926699819603478</c:v>
                </c:pt>
                <c:pt idx="8">
                  <c:v>12.245963744863113</c:v>
                </c:pt>
                <c:pt idx="9">
                  <c:v>22.426124501186898</c:v>
                </c:pt>
                <c:pt idx="10">
                  <c:v>12.366812578616351</c:v>
                </c:pt>
                <c:pt idx="11">
                  <c:v>14.064341736694677</c:v>
                </c:pt>
                <c:pt idx="12">
                  <c:v>10.815148534328495</c:v>
                </c:pt>
                <c:pt idx="13">
                  <c:v>13.506003734827264</c:v>
                </c:pt>
                <c:pt idx="14">
                  <c:v>13.100714864631826</c:v>
                </c:pt>
                <c:pt idx="15">
                  <c:v>19.873897211339017</c:v>
                </c:pt>
                <c:pt idx="16">
                  <c:v>14.801020212640791</c:v>
                </c:pt>
                <c:pt idx="17">
                  <c:v>15.427391194968552</c:v>
                </c:pt>
                <c:pt idx="18">
                  <c:v>13.178784425451093</c:v>
                </c:pt>
                <c:pt idx="19">
                  <c:v>17.253363522012577</c:v>
                </c:pt>
                <c:pt idx="20">
                  <c:v>13.000098443035576</c:v>
                </c:pt>
                <c:pt idx="21">
                  <c:v>15.476579432204353</c:v>
                </c:pt>
                <c:pt idx="22">
                  <c:v>11.8406162464986</c:v>
                </c:pt>
                <c:pt idx="23">
                  <c:v>10.998123676728961</c:v>
                </c:pt>
                <c:pt idx="24">
                  <c:v>9.5797054172787846</c:v>
                </c:pt>
                <c:pt idx="25">
                  <c:v>13.547936191425721</c:v>
                </c:pt>
                <c:pt idx="26">
                  <c:v>9.184773675853414</c:v>
                </c:pt>
                <c:pt idx="27">
                  <c:v>11.529382829076786</c:v>
                </c:pt>
                <c:pt idx="28">
                  <c:v>11.535851733956308</c:v>
                </c:pt>
                <c:pt idx="29">
                  <c:v>13.777791194968552</c:v>
                </c:pt>
                <c:pt idx="30">
                  <c:v>11.34245163596513</c:v>
                </c:pt>
                <c:pt idx="31">
                  <c:v>17.672590805810479</c:v>
                </c:pt>
                <c:pt idx="32">
                  <c:v>7.0788472578386648</c:v>
                </c:pt>
                <c:pt idx="33">
                  <c:v>7.6374191294028755</c:v>
                </c:pt>
                <c:pt idx="34">
                  <c:v>12.658870214752568</c:v>
                </c:pt>
                <c:pt idx="35">
                  <c:v>11.722935017249792</c:v>
                </c:pt>
                <c:pt idx="36">
                  <c:v>11.157133520074696</c:v>
                </c:pt>
                <c:pt idx="37">
                  <c:v>12.273320039880357</c:v>
                </c:pt>
                <c:pt idx="38">
                  <c:v>10.464448029499884</c:v>
                </c:pt>
                <c:pt idx="39">
                  <c:v>12.145582741045123</c:v>
                </c:pt>
                <c:pt idx="40">
                  <c:v>9.8498195631528969</c:v>
                </c:pt>
                <c:pt idx="41">
                  <c:v>10.231671415004747</c:v>
                </c:pt>
                <c:pt idx="42">
                  <c:v>14.785489253550207</c:v>
                </c:pt>
                <c:pt idx="43">
                  <c:v>11.205798571099331</c:v>
                </c:pt>
                <c:pt idx="44">
                  <c:v>12.071059810576697</c:v>
                </c:pt>
                <c:pt idx="45">
                  <c:v>10.326752911341696</c:v>
                </c:pt>
                <c:pt idx="46">
                  <c:v>7.3002241215574557</c:v>
                </c:pt>
                <c:pt idx="47">
                  <c:v>18.69117596510781</c:v>
                </c:pt>
                <c:pt idx="48">
                  <c:v>11.046024003397427</c:v>
                </c:pt>
                <c:pt idx="49">
                  <c:v>9.6850795114081585</c:v>
                </c:pt>
                <c:pt idx="50">
                  <c:v>9.5433589743589735</c:v>
                </c:pt>
                <c:pt idx="51">
                  <c:v>13.51991260420799</c:v>
                </c:pt>
                <c:pt idx="52">
                  <c:v>12.817351907718397</c:v>
                </c:pt>
                <c:pt idx="53">
                  <c:v>9.7410391346309382</c:v>
                </c:pt>
                <c:pt idx="54">
                  <c:v>6.6633903621800465</c:v>
                </c:pt>
                <c:pt idx="55">
                  <c:v>7.584490703456618</c:v>
                </c:pt>
                <c:pt idx="56">
                  <c:v>5.6692189653120337</c:v>
                </c:pt>
                <c:pt idx="57">
                  <c:v>5.0541519468186138</c:v>
                </c:pt>
                <c:pt idx="58">
                  <c:v>4.9119225628024887</c:v>
                </c:pt>
                <c:pt idx="59">
                  <c:v>6.2842575722779692</c:v>
                </c:pt>
                <c:pt idx="60">
                  <c:v>10.315694621302137</c:v>
                </c:pt>
                <c:pt idx="61">
                  <c:v>8.362363760592709</c:v>
                </c:pt>
                <c:pt idx="62">
                  <c:v>12.397956386099702</c:v>
                </c:pt>
                <c:pt idx="63">
                  <c:v>6.0587160493827161</c:v>
                </c:pt>
                <c:pt idx="64">
                  <c:v>6.1364598544586313</c:v>
                </c:pt>
                <c:pt idx="65">
                  <c:v>4.7992193493306265</c:v>
                </c:pt>
                <c:pt idx="66">
                  <c:v>16.000432726847613</c:v>
                </c:pt>
              </c:numCache>
            </c:numRef>
          </c:xVal>
          <c:yVal>
            <c:numRef>
              <c:f>Regional_Flow!$D$2:$D$68</c:f>
              <c:numCache>
                <c:formatCode>0.00</c:formatCode>
                <c:ptCount val="67"/>
                <c:pt idx="0">
                  <c:v>150.18850443237062</c:v>
                </c:pt>
                <c:pt idx="1">
                  <c:v>150.32400395126774</c:v>
                </c:pt>
                <c:pt idx="2">
                  <c:v>153.22644139000971</c:v>
                </c:pt>
                <c:pt idx="3">
                  <c:v>153.24874769084337</c:v>
                </c:pt>
                <c:pt idx="4">
                  <c:v>153.5318131127874</c:v>
                </c:pt>
                <c:pt idx="5">
                  <c:v>153.64752645124392</c:v>
                </c:pt>
                <c:pt idx="6">
                  <c:v>154.14938210828532</c:v>
                </c:pt>
                <c:pt idx="7">
                  <c:v>155.30140831305241</c:v>
                </c:pt>
                <c:pt idx="8">
                  <c:v>156.03659584270201</c:v>
                </c:pt>
                <c:pt idx="9">
                  <c:v>156.34085653889605</c:v>
                </c:pt>
                <c:pt idx="10">
                  <c:v>157.51899901218309</c:v>
                </c:pt>
                <c:pt idx="11">
                  <c:v>157.86800782341439</c:v>
                </c:pt>
                <c:pt idx="12">
                  <c:v>158.10832291229295</c:v>
                </c:pt>
                <c:pt idx="13">
                  <c:v>158.52215702710257</c:v>
                </c:pt>
                <c:pt idx="14">
                  <c:v>159.83824319039635</c:v>
                </c:pt>
                <c:pt idx="15">
                  <c:v>160.78873319988563</c:v>
                </c:pt>
                <c:pt idx="16">
                  <c:v>161.08126879218739</c:v>
                </c:pt>
                <c:pt idx="17">
                  <c:v>161.75890681593683</c:v>
                </c:pt>
                <c:pt idx="18">
                  <c:v>162.39399325773832</c:v>
                </c:pt>
                <c:pt idx="19">
                  <c:v>162.78676325321044</c:v>
                </c:pt>
                <c:pt idx="20">
                  <c:v>163.20865414647935</c:v>
                </c:pt>
                <c:pt idx="21">
                  <c:v>164.25704725262602</c:v>
                </c:pt>
                <c:pt idx="22">
                  <c:v>167.24414640961166</c:v>
                </c:pt>
                <c:pt idx="23">
                  <c:v>167.72620842431209</c:v>
                </c:pt>
                <c:pt idx="24">
                  <c:v>167.76975543735023</c:v>
                </c:pt>
                <c:pt idx="25">
                  <c:v>168.04613333333336</c:v>
                </c:pt>
                <c:pt idx="26">
                  <c:v>168.52522050642523</c:v>
                </c:pt>
                <c:pt idx="27">
                  <c:v>168.64303697297282</c:v>
                </c:pt>
                <c:pt idx="28">
                  <c:v>168.68452378224606</c:v>
                </c:pt>
                <c:pt idx="29">
                  <c:v>169.0823839315114</c:v>
                </c:pt>
                <c:pt idx="30">
                  <c:v>169.96366443992687</c:v>
                </c:pt>
                <c:pt idx="31">
                  <c:v>172.3689861679841</c:v>
                </c:pt>
                <c:pt idx="32">
                  <c:v>172.71522266244901</c:v>
                </c:pt>
                <c:pt idx="33">
                  <c:v>172.7699577228787</c:v>
                </c:pt>
                <c:pt idx="34">
                  <c:v>173.0224643755239</c:v>
                </c:pt>
                <c:pt idx="35">
                  <c:v>173.9561050252276</c:v>
                </c:pt>
                <c:pt idx="36">
                  <c:v>174.33076278290028</c:v>
                </c:pt>
                <c:pt idx="37">
                  <c:v>176.24033333333335</c:v>
                </c:pt>
                <c:pt idx="38">
                  <c:v>177.19119245067202</c:v>
                </c:pt>
                <c:pt idx="39">
                  <c:v>180.74414694750928</c:v>
                </c:pt>
                <c:pt idx="40">
                  <c:v>183.56022065583824</c:v>
                </c:pt>
                <c:pt idx="41">
                  <c:v>184.63646950658909</c:v>
                </c:pt>
                <c:pt idx="42">
                  <c:v>184.84878381540787</c:v>
                </c:pt>
                <c:pt idx="43">
                  <c:v>184.89030597655133</c:v>
                </c:pt>
                <c:pt idx="44">
                  <c:v>188.70846732237723</c:v>
                </c:pt>
                <c:pt idx="45">
                  <c:v>189.83474179360243</c:v>
                </c:pt>
                <c:pt idx="46">
                  <c:v>190.6156297885382</c:v>
                </c:pt>
                <c:pt idx="47">
                  <c:v>191.46945624771828</c:v>
                </c:pt>
                <c:pt idx="48">
                  <c:v>191.80373586905847</c:v>
                </c:pt>
                <c:pt idx="49">
                  <c:v>191.91993136974551</c:v>
                </c:pt>
                <c:pt idx="50">
                  <c:v>195.27937480845856</c:v>
                </c:pt>
                <c:pt idx="51">
                  <c:v>199.71249149522106</c:v>
                </c:pt>
                <c:pt idx="52">
                  <c:v>200.59893297943296</c:v>
                </c:pt>
                <c:pt idx="53">
                  <c:v>204.62121014931049</c:v>
                </c:pt>
                <c:pt idx="54">
                  <c:v>208.04052426219499</c:v>
                </c:pt>
                <c:pt idx="55">
                  <c:v>213.61699955949379</c:v>
                </c:pt>
                <c:pt idx="56">
                  <c:v>224.29619460845939</c:v>
                </c:pt>
                <c:pt idx="57">
                  <c:v>229.24100520992957</c:v>
                </c:pt>
                <c:pt idx="58">
                  <c:v>229.96917357735202</c:v>
                </c:pt>
                <c:pt idx="59">
                  <c:v>232.51461227696637</c:v>
                </c:pt>
                <c:pt idx="60">
                  <c:v>242.32206117089629</c:v>
                </c:pt>
                <c:pt idx="61">
                  <c:v>246.75980070003146</c:v>
                </c:pt>
                <c:pt idx="62">
                  <c:v>250.94311486493413</c:v>
                </c:pt>
                <c:pt idx="63">
                  <c:v>262.72430278884468</c:v>
                </c:pt>
                <c:pt idx="64">
                  <c:v>338.51842638544707</c:v>
                </c:pt>
                <c:pt idx="65">
                  <c:v>339.82762134226044</c:v>
                </c:pt>
                <c:pt idx="66">
                  <c:v>348.33928413475678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E60-4B05-82B4-68395F8302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714399"/>
        <c:axId val="1814718143"/>
      </c:scatterChart>
      <c:valAx>
        <c:axId val="1814714399"/>
        <c:scaling>
          <c:logBase val="10"/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2000" b="1" i="0" baseline="0" dirty="0">
                    <a:effectLst/>
                  </a:rPr>
                  <a:t>As </a:t>
                </a:r>
                <a:r>
                  <a:rPr lang="es-MX" sz="2000" b="1" i="0" baseline="0" dirty="0" smtClean="0">
                    <a:effectLst/>
                  </a:rPr>
                  <a:t>[</a:t>
                </a:r>
                <a:r>
                  <a:rPr lang="es-MX" sz="2000" b="1" i="0" u="none" strike="noStrike" baseline="0" dirty="0" smtClean="0">
                    <a:effectLst/>
                  </a:rPr>
                  <a:t>µg/L</a:t>
                </a:r>
                <a:r>
                  <a:rPr lang="es-MX" sz="2000" b="1" i="0" baseline="0" dirty="0" smtClean="0">
                    <a:effectLst/>
                  </a:rPr>
                  <a:t>]</a:t>
                </a:r>
                <a:endParaRPr lang="es-MX" sz="2000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out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718143"/>
        <c:crossesAt val="0"/>
        <c:crossBetween val="midCat"/>
      </c:valAx>
      <c:valAx>
        <c:axId val="1814718143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2400" b="1" dirty="0"/>
                  <a:t>Li </a:t>
                </a:r>
                <a:r>
                  <a:rPr lang="es-MX" sz="2400" b="1" dirty="0" smtClean="0"/>
                  <a:t>[</a:t>
                </a:r>
                <a:r>
                  <a:rPr lang="es-MX" sz="24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µg/L</a:t>
                </a:r>
                <a:r>
                  <a:rPr lang="es-MX" sz="2400" b="1" dirty="0" smtClean="0"/>
                  <a:t>]</a:t>
                </a:r>
                <a:endParaRPr lang="es-MX" sz="2400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714399"/>
        <c:crossesAt val="1.0000000000000002E-2"/>
        <c:crossBetween val="midCat"/>
      </c:valAx>
      <c:spPr>
        <a:noFill/>
        <a:ln w="15875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9085527703532473"/>
          <c:y val="0.12383276250530327"/>
          <c:w val="0.28140362638156469"/>
          <c:h val="0.24001401051011051"/>
        </c:manualLayout>
      </c:layout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00DF-FA59-44DF-9A50-880511A385F0}" type="datetimeFigureOut">
              <a:rPr lang="en-US" smtClean="0"/>
              <a:t>04-May-20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5E07-9618-4D64-B07C-09E0A54E0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8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00DF-FA59-44DF-9A50-880511A385F0}" type="datetimeFigureOut">
              <a:rPr lang="en-US" smtClean="0"/>
              <a:t>04-May-20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5E07-9618-4D64-B07C-09E0A54E0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91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00DF-FA59-44DF-9A50-880511A385F0}" type="datetimeFigureOut">
              <a:rPr lang="en-US" smtClean="0"/>
              <a:t>04-May-20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5E07-9618-4D64-B07C-09E0A54E0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67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00DF-FA59-44DF-9A50-880511A385F0}" type="datetimeFigureOut">
              <a:rPr lang="en-US" smtClean="0"/>
              <a:t>04-May-20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5E07-9618-4D64-B07C-09E0A54E0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80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00DF-FA59-44DF-9A50-880511A385F0}" type="datetimeFigureOut">
              <a:rPr lang="en-US" smtClean="0"/>
              <a:t>04-May-20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5E07-9618-4D64-B07C-09E0A54E0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0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00DF-FA59-44DF-9A50-880511A385F0}" type="datetimeFigureOut">
              <a:rPr lang="en-US" smtClean="0"/>
              <a:t>04-May-20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5E07-9618-4D64-B07C-09E0A54E0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1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00DF-FA59-44DF-9A50-880511A385F0}" type="datetimeFigureOut">
              <a:rPr lang="en-US" smtClean="0"/>
              <a:t>04-May-20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5E07-9618-4D64-B07C-09E0A54E0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00DF-FA59-44DF-9A50-880511A385F0}" type="datetimeFigureOut">
              <a:rPr lang="en-US" smtClean="0"/>
              <a:t>04-May-20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5E07-9618-4D64-B07C-09E0A54E0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1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00DF-FA59-44DF-9A50-880511A385F0}" type="datetimeFigureOut">
              <a:rPr lang="en-US" smtClean="0"/>
              <a:t>04-May-20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5E07-9618-4D64-B07C-09E0A54E0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47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00DF-FA59-44DF-9A50-880511A385F0}" type="datetimeFigureOut">
              <a:rPr lang="en-US" smtClean="0"/>
              <a:t>04-May-20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5E07-9618-4D64-B07C-09E0A54E0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8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00DF-FA59-44DF-9A50-880511A385F0}" type="datetimeFigureOut">
              <a:rPr lang="en-US" smtClean="0"/>
              <a:t>04-May-20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5E07-9618-4D64-B07C-09E0A54E0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2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300DF-FA59-44DF-9A50-880511A385F0}" type="datetimeFigureOut">
              <a:rPr lang="en-US" smtClean="0"/>
              <a:t>04-May-20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F5E07-9618-4D64-B07C-09E0A54E0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6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emf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emf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jp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emf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emf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7646" y="1422087"/>
            <a:ext cx="10596154" cy="620167"/>
          </a:xfrm>
        </p:spPr>
        <p:txBody>
          <a:bodyPr>
            <a:noAutofit/>
          </a:bodyPr>
          <a:lstStyle/>
          <a:p>
            <a:r>
              <a:rPr lang="es-MX" sz="3600" b="1" dirty="0" smtClean="0">
                <a:solidFill>
                  <a:srgbClr val="0070C0"/>
                </a:solidFill>
              </a:rPr>
              <a:t>EGU General </a:t>
            </a:r>
            <a:r>
              <a:rPr lang="es-MX" sz="3600" b="1" dirty="0" err="1" smtClean="0">
                <a:solidFill>
                  <a:srgbClr val="0070C0"/>
                </a:solidFill>
              </a:rPr>
              <a:t>Assembly</a:t>
            </a:r>
            <a:r>
              <a:rPr lang="es-MX" sz="3600" b="1" dirty="0" smtClean="0">
                <a:solidFill>
                  <a:srgbClr val="0070C0"/>
                </a:solidFill>
              </a:rPr>
              <a:t> 2020</a:t>
            </a:r>
            <a:endParaRPr lang="es-MX" sz="3600" b="1" dirty="0">
              <a:solidFill>
                <a:srgbClr val="0070C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164652"/>
            <a:ext cx="9144000" cy="1966748"/>
          </a:xfrm>
        </p:spPr>
        <p:txBody>
          <a:bodyPr>
            <a:normAutofit fontScale="92500" lnSpcReduction="10000"/>
          </a:bodyPr>
          <a:lstStyle/>
          <a:p>
            <a:r>
              <a:rPr lang="es-MX" dirty="0" smtClean="0"/>
              <a:t>PhD </a:t>
            </a:r>
            <a:r>
              <a:rPr lang="es-MX" dirty="0" err="1" smtClean="0"/>
              <a:t>Student</a:t>
            </a:r>
            <a:r>
              <a:rPr lang="es-MX" dirty="0" smtClean="0"/>
              <a:t>: </a:t>
            </a:r>
            <a:r>
              <a:rPr lang="es-MX" dirty="0" err="1" smtClean="0"/>
              <a:t>Dario</a:t>
            </a:r>
            <a:r>
              <a:rPr lang="es-MX" dirty="0" smtClean="0"/>
              <a:t> del </a:t>
            </a:r>
            <a:r>
              <a:rPr lang="es-MX" dirty="0" err="1" smtClean="0"/>
              <a:t>Angel</a:t>
            </a:r>
            <a:r>
              <a:rPr lang="es-MX" dirty="0" smtClean="0"/>
              <a:t> </a:t>
            </a:r>
            <a:r>
              <a:rPr lang="es-MX" dirty="0" err="1" smtClean="0"/>
              <a:t>Cauich</a:t>
            </a:r>
            <a:r>
              <a:rPr lang="es-MX" dirty="0" smtClean="0"/>
              <a:t> </a:t>
            </a:r>
            <a:r>
              <a:rPr lang="es-MX" dirty="0" err="1" smtClean="0"/>
              <a:t>Kau</a:t>
            </a:r>
            <a:endParaRPr lang="es-MX" dirty="0" smtClean="0"/>
          </a:p>
          <a:p>
            <a:r>
              <a:rPr lang="es-MX" sz="2200" dirty="0" smtClean="0"/>
              <a:t>dario.cauich@Gmail.com</a:t>
            </a:r>
          </a:p>
          <a:p>
            <a:r>
              <a:rPr lang="es-MX" dirty="0" smtClean="0"/>
              <a:t>Univ. Prof. Dr. </a:t>
            </a:r>
            <a:r>
              <a:rPr lang="en-US" dirty="0"/>
              <a:t>Thomas R. </a:t>
            </a:r>
            <a:r>
              <a:rPr lang="en-US" dirty="0" err="1"/>
              <a:t>Rüde</a:t>
            </a:r>
            <a:endParaRPr lang="es-MX" dirty="0"/>
          </a:p>
          <a:p>
            <a:r>
              <a:rPr lang="es-MX" dirty="0" smtClean="0"/>
              <a:t>Dr. Antonio Cardona Benavides</a:t>
            </a:r>
          </a:p>
          <a:p>
            <a:r>
              <a:rPr lang="es-MX" dirty="0" smtClean="0"/>
              <a:t>Dr. Javier Castro </a:t>
            </a:r>
            <a:r>
              <a:rPr lang="es-MX" dirty="0" err="1" smtClean="0"/>
              <a:t>Larragoitia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0598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1</a:t>
            </a:fld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757646" y="2559598"/>
            <a:ext cx="10596154" cy="12530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Understanding co-occurrence and mobility of uranium and arsenic</a:t>
            </a:r>
          </a:p>
          <a:p>
            <a:r>
              <a:rPr lang="en-US" sz="2800" dirty="0"/>
              <a:t>sources in groundwater flow systems in semi-arid zones in the</a:t>
            </a:r>
          </a:p>
          <a:p>
            <a:r>
              <a:rPr lang="en-US" sz="2800" dirty="0"/>
              <a:t>Mexican Altiplano</a:t>
            </a:r>
            <a:endParaRPr lang="es-MX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1028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72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0598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10</a:t>
            </a:fld>
            <a:endParaRPr lang="es-MX" b="1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23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1"/>
          <p:cNvSpPr txBox="1"/>
          <p:nvPr/>
        </p:nvSpPr>
        <p:spPr>
          <a:xfrm>
            <a:off x="103870" y="901333"/>
            <a:ext cx="1901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Results</a:t>
            </a:r>
            <a:r>
              <a:rPr lang="es-MX" sz="2000" b="1" dirty="0" smtClean="0"/>
              <a:t>: Cerritos </a:t>
            </a:r>
            <a:r>
              <a:rPr lang="es-MX" sz="2000" b="1" dirty="0" err="1" smtClean="0"/>
              <a:t>Isotopes</a:t>
            </a:r>
            <a:endParaRPr lang="es-MX" sz="2000" b="1" dirty="0"/>
          </a:p>
        </p:txBody>
      </p:sp>
      <p:sp>
        <p:nvSpPr>
          <p:cNvPr id="25" name="CuadroTexto 12"/>
          <p:cNvSpPr txBox="1"/>
          <p:nvPr/>
        </p:nvSpPr>
        <p:spPr>
          <a:xfrm>
            <a:off x="103869" y="1993710"/>
            <a:ext cx="2117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Springs </a:t>
            </a:r>
            <a:r>
              <a:rPr lang="es-MX" sz="1400" dirty="0" err="1" smtClean="0"/>
              <a:t>located</a:t>
            </a:r>
            <a:r>
              <a:rPr lang="es-MX" sz="1400" dirty="0" smtClean="0"/>
              <a:t> at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limestone</a:t>
            </a:r>
            <a:r>
              <a:rPr lang="es-MX" sz="1400" dirty="0"/>
              <a:t> </a:t>
            </a:r>
            <a:r>
              <a:rPr lang="es-MX" sz="1400" dirty="0" err="1" smtClean="0"/>
              <a:t>units</a:t>
            </a:r>
            <a:r>
              <a:rPr lang="es-MX" sz="1400" dirty="0" smtClean="0"/>
              <a:t> </a:t>
            </a:r>
            <a:r>
              <a:rPr lang="es-MX" sz="1400" dirty="0" err="1" smtClean="0"/>
              <a:t>does</a:t>
            </a:r>
            <a:r>
              <a:rPr lang="es-MX" sz="1400" dirty="0" smtClean="0"/>
              <a:t> </a:t>
            </a:r>
            <a:r>
              <a:rPr lang="es-MX" sz="1400" dirty="0" err="1" smtClean="0"/>
              <a:t>not</a:t>
            </a:r>
            <a:r>
              <a:rPr lang="es-MX" sz="1400" dirty="0" smtClean="0"/>
              <a:t> </a:t>
            </a:r>
            <a:r>
              <a:rPr lang="es-MX" sz="1400" dirty="0" err="1" smtClean="0"/>
              <a:t>have</a:t>
            </a:r>
            <a:r>
              <a:rPr lang="es-MX" sz="1400" dirty="0"/>
              <a:t> </a:t>
            </a:r>
            <a:r>
              <a:rPr lang="es-MX" sz="1400" dirty="0" err="1" smtClean="0"/>
              <a:t>evaportation</a:t>
            </a:r>
            <a:r>
              <a:rPr lang="es-MX" sz="1400" dirty="0" smtClean="0"/>
              <a:t> </a:t>
            </a:r>
            <a:r>
              <a:rPr lang="es-MX" sz="1400" dirty="0" err="1" smtClean="0"/>
              <a:t>influence</a:t>
            </a:r>
            <a:endParaRPr lang="es-MX" sz="1400" dirty="0" smtClean="0"/>
          </a:p>
        </p:txBody>
      </p:sp>
      <p:sp>
        <p:nvSpPr>
          <p:cNvPr id="26" name="CuadroTexto 12"/>
          <p:cNvSpPr txBox="1"/>
          <p:nvPr/>
        </p:nvSpPr>
        <p:spPr>
          <a:xfrm>
            <a:off x="103868" y="3055539"/>
            <a:ext cx="2117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47 % of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Dug</a:t>
            </a:r>
            <a:r>
              <a:rPr lang="es-MX" sz="1400" dirty="0" smtClean="0"/>
              <a:t> Wells placed at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basin</a:t>
            </a:r>
            <a:r>
              <a:rPr lang="es-MX" sz="1400" dirty="0" smtClean="0"/>
              <a:t> </a:t>
            </a:r>
            <a:r>
              <a:rPr lang="es-MX" sz="1400" dirty="0" err="1" smtClean="0"/>
              <a:t>fill</a:t>
            </a:r>
            <a:r>
              <a:rPr lang="es-MX" sz="1400" dirty="0" smtClean="0"/>
              <a:t> </a:t>
            </a:r>
            <a:r>
              <a:rPr lang="es-MX" sz="1400" dirty="0" err="1" smtClean="0"/>
              <a:t>have</a:t>
            </a:r>
            <a:r>
              <a:rPr lang="es-MX" sz="1400" dirty="0" smtClean="0"/>
              <a:t> </a:t>
            </a:r>
            <a:r>
              <a:rPr lang="es-MX" sz="1400" dirty="0" err="1" smtClean="0"/>
              <a:t>evaportation</a:t>
            </a:r>
            <a:r>
              <a:rPr lang="es-MX" sz="1400" dirty="0" smtClean="0"/>
              <a:t> </a:t>
            </a:r>
            <a:r>
              <a:rPr lang="es-MX" sz="1400" dirty="0" err="1" smtClean="0"/>
              <a:t>influence</a:t>
            </a:r>
            <a:endParaRPr lang="es-MX" sz="1400" dirty="0" smtClean="0"/>
          </a:p>
        </p:txBody>
      </p:sp>
      <p:sp>
        <p:nvSpPr>
          <p:cNvPr id="27" name="CuadroTexto 12"/>
          <p:cNvSpPr txBox="1"/>
          <p:nvPr/>
        </p:nvSpPr>
        <p:spPr>
          <a:xfrm>
            <a:off x="103868" y="4117368"/>
            <a:ext cx="2117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2 Wells placed at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basin</a:t>
            </a:r>
            <a:r>
              <a:rPr lang="es-MX" sz="1400" dirty="0" smtClean="0"/>
              <a:t> </a:t>
            </a:r>
            <a:r>
              <a:rPr lang="es-MX" sz="1400" dirty="0" err="1" smtClean="0"/>
              <a:t>fill</a:t>
            </a:r>
            <a:r>
              <a:rPr lang="es-MX" sz="1400" dirty="0" smtClean="0"/>
              <a:t> </a:t>
            </a:r>
            <a:r>
              <a:rPr lang="es-MX" sz="1400" dirty="0" err="1" smtClean="0"/>
              <a:t>have</a:t>
            </a:r>
            <a:r>
              <a:rPr lang="es-MX" sz="1400" dirty="0" smtClean="0"/>
              <a:t> </a:t>
            </a:r>
            <a:r>
              <a:rPr lang="es-MX" sz="1400" dirty="0" err="1" smtClean="0"/>
              <a:t>evaportation</a:t>
            </a:r>
            <a:r>
              <a:rPr lang="es-MX" sz="1400" dirty="0" smtClean="0"/>
              <a:t> </a:t>
            </a:r>
            <a:r>
              <a:rPr lang="es-MX" sz="1400" dirty="0" err="1" smtClean="0"/>
              <a:t>influence</a:t>
            </a:r>
            <a:endParaRPr lang="es-MX" sz="1400" dirty="0" smtClean="0"/>
          </a:p>
        </p:txBody>
      </p:sp>
      <p:sp>
        <p:nvSpPr>
          <p:cNvPr id="20" name="CuadroTexto 8"/>
          <p:cNvSpPr txBox="1"/>
          <p:nvPr/>
        </p:nvSpPr>
        <p:spPr>
          <a:xfrm>
            <a:off x="10074998" y="2732374"/>
            <a:ext cx="2040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 smtClean="0"/>
              <a:t>Figure </a:t>
            </a:r>
            <a:r>
              <a:rPr lang="en-US" sz="1200" dirty="0" smtClean="0"/>
              <a:t>11. </a:t>
            </a:r>
            <a:r>
              <a:rPr lang="en-US" sz="1200" dirty="0" smtClean="0"/>
              <a:t>Distribution of the Arsenic concentrations in groundwater samples.</a:t>
            </a:r>
            <a:endParaRPr lang="es-MX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16" y="901333"/>
            <a:ext cx="7957996" cy="58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0598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11</a:t>
            </a:fld>
            <a:endParaRPr lang="es-MX" b="1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23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1"/>
          <p:cNvSpPr txBox="1"/>
          <p:nvPr/>
        </p:nvSpPr>
        <p:spPr>
          <a:xfrm>
            <a:off x="103869" y="901333"/>
            <a:ext cx="300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Results</a:t>
            </a:r>
            <a:r>
              <a:rPr lang="es-MX" sz="2000" b="1" dirty="0" smtClean="0"/>
              <a:t>: </a:t>
            </a:r>
            <a:r>
              <a:rPr lang="es-MX" sz="2000" b="1" dirty="0" err="1" smtClean="0"/>
              <a:t>Statistical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analysis</a:t>
            </a:r>
            <a:endParaRPr lang="es-MX" sz="2000" b="1" dirty="0"/>
          </a:p>
        </p:txBody>
      </p:sp>
      <p:sp>
        <p:nvSpPr>
          <p:cNvPr id="18" name="CuadroTexto 8"/>
          <p:cNvSpPr txBox="1"/>
          <p:nvPr/>
        </p:nvSpPr>
        <p:spPr>
          <a:xfrm>
            <a:off x="4969964" y="6566939"/>
            <a:ext cx="5152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 smtClean="0"/>
              <a:t>Figure </a:t>
            </a:r>
            <a:r>
              <a:rPr lang="en-US" sz="1200" dirty="0" smtClean="0"/>
              <a:t>12. </a:t>
            </a:r>
            <a:r>
              <a:rPr lang="en-US" sz="1200" dirty="0" smtClean="0"/>
              <a:t>Distribution of the Arsenic concentrations in water samples.</a:t>
            </a:r>
            <a:endParaRPr lang="es-MX" sz="2800" b="1" dirty="0"/>
          </a:p>
        </p:txBody>
      </p:sp>
      <p:sp>
        <p:nvSpPr>
          <p:cNvPr id="16" name="CuadroTexto 12"/>
          <p:cNvSpPr txBox="1"/>
          <p:nvPr/>
        </p:nvSpPr>
        <p:spPr>
          <a:xfrm>
            <a:off x="103869" y="1598585"/>
            <a:ext cx="4436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 smtClean="0"/>
              <a:t>With</a:t>
            </a:r>
            <a:r>
              <a:rPr lang="es-MX" sz="1400" dirty="0" smtClean="0"/>
              <a:t> 4 </a:t>
            </a:r>
            <a:r>
              <a:rPr lang="es-MX" sz="1400" dirty="0" err="1" smtClean="0"/>
              <a:t>factors</a:t>
            </a:r>
            <a:r>
              <a:rPr lang="es-MX" sz="1400" dirty="0" smtClean="0"/>
              <a:t> </a:t>
            </a:r>
            <a:r>
              <a:rPr lang="es-MX" sz="1400" dirty="0" err="1" smtClean="0"/>
              <a:t>is</a:t>
            </a:r>
            <a:r>
              <a:rPr lang="es-MX" sz="1400" dirty="0" smtClean="0"/>
              <a:t> </a:t>
            </a:r>
            <a:r>
              <a:rPr lang="es-MX" sz="1400" dirty="0" err="1" smtClean="0"/>
              <a:t>possible</a:t>
            </a:r>
            <a:r>
              <a:rPr lang="es-MX" sz="1400" dirty="0" smtClean="0"/>
              <a:t> to </a:t>
            </a:r>
            <a:r>
              <a:rPr lang="es-MX" sz="1400" dirty="0" err="1" smtClean="0"/>
              <a:t>explain</a:t>
            </a:r>
            <a:r>
              <a:rPr lang="es-MX" sz="1400" dirty="0" smtClean="0"/>
              <a:t> 80 % of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Varience</a:t>
            </a:r>
            <a:endParaRPr lang="es-MX" sz="1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69" y="1994761"/>
            <a:ext cx="1712555" cy="1813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00" y="138705"/>
            <a:ext cx="5613081" cy="6480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701774">
            <a:off x="7279465" y="5625364"/>
            <a:ext cx="1375316" cy="356738"/>
          </a:xfrm>
          <a:custGeom>
            <a:avLst/>
            <a:gdLst>
              <a:gd name="connsiteX0" fmla="*/ 0 w 1392472"/>
              <a:gd name="connsiteY0" fmla="*/ 194857 h 389714"/>
              <a:gd name="connsiteX1" fmla="*/ 696236 w 1392472"/>
              <a:gd name="connsiteY1" fmla="*/ 0 h 389714"/>
              <a:gd name="connsiteX2" fmla="*/ 1392472 w 1392472"/>
              <a:gd name="connsiteY2" fmla="*/ 194857 h 389714"/>
              <a:gd name="connsiteX3" fmla="*/ 696236 w 1392472"/>
              <a:gd name="connsiteY3" fmla="*/ 389714 h 389714"/>
              <a:gd name="connsiteX4" fmla="*/ 0 w 1392472"/>
              <a:gd name="connsiteY4" fmla="*/ 194857 h 389714"/>
              <a:gd name="connsiteX0" fmla="*/ 200 w 1392672"/>
              <a:gd name="connsiteY0" fmla="*/ 112723 h 307580"/>
              <a:gd name="connsiteX1" fmla="*/ 644791 w 1392672"/>
              <a:gd name="connsiteY1" fmla="*/ 0 h 307580"/>
              <a:gd name="connsiteX2" fmla="*/ 1392672 w 1392672"/>
              <a:gd name="connsiteY2" fmla="*/ 112723 h 307580"/>
              <a:gd name="connsiteX3" fmla="*/ 696436 w 1392672"/>
              <a:gd name="connsiteY3" fmla="*/ 307580 h 307580"/>
              <a:gd name="connsiteX4" fmla="*/ 200 w 1392672"/>
              <a:gd name="connsiteY4" fmla="*/ 112723 h 307580"/>
              <a:gd name="connsiteX0" fmla="*/ 127 w 1325652"/>
              <a:gd name="connsiteY0" fmla="*/ 120620 h 315681"/>
              <a:gd name="connsiteX1" fmla="*/ 644718 w 1325652"/>
              <a:gd name="connsiteY1" fmla="*/ 7897 h 315681"/>
              <a:gd name="connsiteX2" fmla="*/ 1325652 w 1325652"/>
              <a:gd name="connsiteY2" fmla="*/ 81643 h 315681"/>
              <a:gd name="connsiteX3" fmla="*/ 696363 w 1325652"/>
              <a:gd name="connsiteY3" fmla="*/ 315477 h 315681"/>
              <a:gd name="connsiteX4" fmla="*/ 127 w 1325652"/>
              <a:gd name="connsiteY4" fmla="*/ 120620 h 315681"/>
              <a:gd name="connsiteX0" fmla="*/ 209 w 1325734"/>
              <a:gd name="connsiteY0" fmla="*/ 141045 h 336112"/>
              <a:gd name="connsiteX1" fmla="*/ 630844 w 1325734"/>
              <a:gd name="connsiteY1" fmla="*/ 2470 h 336112"/>
              <a:gd name="connsiteX2" fmla="*/ 1325734 w 1325734"/>
              <a:gd name="connsiteY2" fmla="*/ 102068 h 336112"/>
              <a:gd name="connsiteX3" fmla="*/ 696445 w 1325734"/>
              <a:gd name="connsiteY3" fmla="*/ 335902 h 336112"/>
              <a:gd name="connsiteX4" fmla="*/ 209 w 1325734"/>
              <a:gd name="connsiteY4" fmla="*/ 141045 h 336112"/>
              <a:gd name="connsiteX0" fmla="*/ 211 w 1352560"/>
              <a:gd name="connsiteY0" fmla="*/ 152377 h 347950"/>
              <a:gd name="connsiteX1" fmla="*/ 630846 w 1352560"/>
              <a:gd name="connsiteY1" fmla="*/ 13802 h 347950"/>
              <a:gd name="connsiteX2" fmla="*/ 1352560 w 1352560"/>
              <a:gd name="connsiteY2" fmla="*/ 78052 h 347950"/>
              <a:gd name="connsiteX3" fmla="*/ 696447 w 1352560"/>
              <a:gd name="connsiteY3" fmla="*/ 347234 h 347950"/>
              <a:gd name="connsiteX4" fmla="*/ 211 w 1352560"/>
              <a:gd name="connsiteY4" fmla="*/ 152377 h 347950"/>
              <a:gd name="connsiteX0" fmla="*/ 22967 w 1375316"/>
              <a:gd name="connsiteY0" fmla="*/ 152377 h 356738"/>
              <a:gd name="connsiteX1" fmla="*/ 653602 w 1375316"/>
              <a:gd name="connsiteY1" fmla="*/ 13802 h 356738"/>
              <a:gd name="connsiteX2" fmla="*/ 1375316 w 1375316"/>
              <a:gd name="connsiteY2" fmla="*/ 78052 h 356738"/>
              <a:gd name="connsiteX3" fmla="*/ 719203 w 1375316"/>
              <a:gd name="connsiteY3" fmla="*/ 347234 h 356738"/>
              <a:gd name="connsiteX4" fmla="*/ 192998 w 1375316"/>
              <a:gd name="connsiteY4" fmla="*/ 282677 h 356738"/>
              <a:gd name="connsiteX5" fmla="*/ 22967 w 1375316"/>
              <a:gd name="connsiteY5" fmla="*/ 152377 h 35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5316" h="356738">
                <a:moveTo>
                  <a:pt x="22967" y="152377"/>
                </a:moveTo>
                <a:cubicBezTo>
                  <a:pt x="99734" y="107565"/>
                  <a:pt x="428211" y="26190"/>
                  <a:pt x="653602" y="13802"/>
                </a:cubicBezTo>
                <a:cubicBezTo>
                  <a:pt x="878994" y="1414"/>
                  <a:pt x="1375316" y="-29565"/>
                  <a:pt x="1375316" y="78052"/>
                </a:cubicBezTo>
                <a:cubicBezTo>
                  <a:pt x="1375316" y="185669"/>
                  <a:pt x="916256" y="313130"/>
                  <a:pt x="719203" y="347234"/>
                </a:cubicBezTo>
                <a:cubicBezTo>
                  <a:pt x="522150" y="381338"/>
                  <a:pt x="309037" y="315153"/>
                  <a:pt x="192998" y="282677"/>
                </a:cubicBezTo>
                <a:cubicBezTo>
                  <a:pt x="76959" y="250201"/>
                  <a:pt x="-53800" y="197189"/>
                  <a:pt x="22967" y="152377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1701774">
            <a:off x="7384313" y="4022076"/>
            <a:ext cx="1319571" cy="826481"/>
          </a:xfrm>
          <a:custGeom>
            <a:avLst/>
            <a:gdLst>
              <a:gd name="connsiteX0" fmla="*/ 0 w 1535349"/>
              <a:gd name="connsiteY0" fmla="*/ 346939 h 693878"/>
              <a:gd name="connsiteX1" fmla="*/ 767675 w 1535349"/>
              <a:gd name="connsiteY1" fmla="*/ 0 h 693878"/>
              <a:gd name="connsiteX2" fmla="*/ 1535350 w 1535349"/>
              <a:gd name="connsiteY2" fmla="*/ 346939 h 693878"/>
              <a:gd name="connsiteX3" fmla="*/ 767675 w 1535349"/>
              <a:gd name="connsiteY3" fmla="*/ 693878 h 693878"/>
              <a:gd name="connsiteX4" fmla="*/ 0 w 1535349"/>
              <a:gd name="connsiteY4" fmla="*/ 346939 h 693878"/>
              <a:gd name="connsiteX0" fmla="*/ 15292 w 1550642"/>
              <a:gd name="connsiteY0" fmla="*/ 362186 h 709125"/>
              <a:gd name="connsiteX1" fmla="*/ 309843 w 1550642"/>
              <a:gd name="connsiteY1" fmla="*/ 91697 h 709125"/>
              <a:gd name="connsiteX2" fmla="*/ 782967 w 1550642"/>
              <a:gd name="connsiteY2" fmla="*/ 15247 h 709125"/>
              <a:gd name="connsiteX3" fmla="*/ 1550642 w 1550642"/>
              <a:gd name="connsiteY3" fmla="*/ 362186 h 709125"/>
              <a:gd name="connsiteX4" fmla="*/ 782967 w 1550642"/>
              <a:gd name="connsiteY4" fmla="*/ 709125 h 709125"/>
              <a:gd name="connsiteX5" fmla="*/ 15292 w 1550642"/>
              <a:gd name="connsiteY5" fmla="*/ 362186 h 709125"/>
              <a:gd name="connsiteX0" fmla="*/ 15292 w 1550642"/>
              <a:gd name="connsiteY0" fmla="*/ 356455 h 703394"/>
              <a:gd name="connsiteX1" fmla="*/ 309843 w 1550642"/>
              <a:gd name="connsiteY1" fmla="*/ 85966 h 703394"/>
              <a:gd name="connsiteX2" fmla="*/ 782967 w 1550642"/>
              <a:gd name="connsiteY2" fmla="*/ 9516 h 703394"/>
              <a:gd name="connsiteX3" fmla="*/ 1550642 w 1550642"/>
              <a:gd name="connsiteY3" fmla="*/ 356455 h 703394"/>
              <a:gd name="connsiteX4" fmla="*/ 782967 w 1550642"/>
              <a:gd name="connsiteY4" fmla="*/ 703394 h 703394"/>
              <a:gd name="connsiteX5" fmla="*/ 15292 w 1550642"/>
              <a:gd name="connsiteY5" fmla="*/ 356455 h 703394"/>
              <a:gd name="connsiteX0" fmla="*/ 13727 w 1549077"/>
              <a:gd name="connsiteY0" fmla="*/ 356455 h 703394"/>
              <a:gd name="connsiteX1" fmla="*/ 308278 w 1549077"/>
              <a:gd name="connsiteY1" fmla="*/ 85966 h 703394"/>
              <a:gd name="connsiteX2" fmla="*/ 781402 w 1549077"/>
              <a:gd name="connsiteY2" fmla="*/ 9516 h 703394"/>
              <a:gd name="connsiteX3" fmla="*/ 1549077 w 1549077"/>
              <a:gd name="connsiteY3" fmla="*/ 356455 h 703394"/>
              <a:gd name="connsiteX4" fmla="*/ 781402 w 1549077"/>
              <a:gd name="connsiteY4" fmla="*/ 703394 h 703394"/>
              <a:gd name="connsiteX5" fmla="*/ 13727 w 1549077"/>
              <a:gd name="connsiteY5" fmla="*/ 356455 h 703394"/>
              <a:gd name="connsiteX0" fmla="*/ 8019 w 1543369"/>
              <a:gd name="connsiteY0" fmla="*/ 348026 h 694965"/>
              <a:gd name="connsiteX1" fmla="*/ 384563 w 1543369"/>
              <a:gd name="connsiteY1" fmla="*/ 229413 h 694965"/>
              <a:gd name="connsiteX2" fmla="*/ 775694 w 1543369"/>
              <a:gd name="connsiteY2" fmla="*/ 1087 h 694965"/>
              <a:gd name="connsiteX3" fmla="*/ 1543369 w 1543369"/>
              <a:gd name="connsiteY3" fmla="*/ 348026 h 694965"/>
              <a:gd name="connsiteX4" fmla="*/ 775694 w 1543369"/>
              <a:gd name="connsiteY4" fmla="*/ 694965 h 694965"/>
              <a:gd name="connsiteX5" fmla="*/ 8019 w 1543369"/>
              <a:gd name="connsiteY5" fmla="*/ 348026 h 694965"/>
              <a:gd name="connsiteX0" fmla="*/ 10451 w 1545801"/>
              <a:gd name="connsiteY0" fmla="*/ 348026 h 694965"/>
              <a:gd name="connsiteX1" fmla="*/ 386995 w 1545801"/>
              <a:gd name="connsiteY1" fmla="*/ 229413 h 694965"/>
              <a:gd name="connsiteX2" fmla="*/ 778126 w 1545801"/>
              <a:gd name="connsiteY2" fmla="*/ 1087 h 694965"/>
              <a:gd name="connsiteX3" fmla="*/ 1545801 w 1545801"/>
              <a:gd name="connsiteY3" fmla="*/ 348026 h 694965"/>
              <a:gd name="connsiteX4" fmla="*/ 778126 w 1545801"/>
              <a:gd name="connsiteY4" fmla="*/ 694965 h 694965"/>
              <a:gd name="connsiteX5" fmla="*/ 10451 w 1545801"/>
              <a:gd name="connsiteY5" fmla="*/ 348026 h 694965"/>
              <a:gd name="connsiteX0" fmla="*/ 10451 w 1545801"/>
              <a:gd name="connsiteY0" fmla="*/ 349473 h 696412"/>
              <a:gd name="connsiteX1" fmla="*/ 386995 w 1545801"/>
              <a:gd name="connsiteY1" fmla="*/ 230860 h 696412"/>
              <a:gd name="connsiteX2" fmla="*/ 778126 w 1545801"/>
              <a:gd name="connsiteY2" fmla="*/ 2534 h 696412"/>
              <a:gd name="connsiteX3" fmla="*/ 1545801 w 1545801"/>
              <a:gd name="connsiteY3" fmla="*/ 349473 h 696412"/>
              <a:gd name="connsiteX4" fmla="*/ 778126 w 1545801"/>
              <a:gd name="connsiteY4" fmla="*/ 696412 h 696412"/>
              <a:gd name="connsiteX5" fmla="*/ 10451 w 1545801"/>
              <a:gd name="connsiteY5" fmla="*/ 349473 h 696412"/>
              <a:gd name="connsiteX0" fmla="*/ 10451 w 1545801"/>
              <a:gd name="connsiteY0" fmla="*/ 349473 h 711325"/>
              <a:gd name="connsiteX1" fmla="*/ 386995 w 1545801"/>
              <a:gd name="connsiteY1" fmla="*/ 230860 h 711325"/>
              <a:gd name="connsiteX2" fmla="*/ 778126 w 1545801"/>
              <a:gd name="connsiteY2" fmla="*/ 2534 h 711325"/>
              <a:gd name="connsiteX3" fmla="*/ 1545801 w 1545801"/>
              <a:gd name="connsiteY3" fmla="*/ 349473 h 711325"/>
              <a:gd name="connsiteX4" fmla="*/ 778126 w 1545801"/>
              <a:gd name="connsiteY4" fmla="*/ 696412 h 711325"/>
              <a:gd name="connsiteX5" fmla="*/ 395873 w 1545801"/>
              <a:gd name="connsiteY5" fmla="*/ 618358 h 711325"/>
              <a:gd name="connsiteX6" fmla="*/ 10451 w 1545801"/>
              <a:gd name="connsiteY6" fmla="*/ 349473 h 711325"/>
              <a:gd name="connsiteX0" fmla="*/ 10451 w 1545801"/>
              <a:gd name="connsiteY0" fmla="*/ 349473 h 838463"/>
              <a:gd name="connsiteX1" fmla="*/ 386995 w 1545801"/>
              <a:gd name="connsiteY1" fmla="*/ 230860 h 838463"/>
              <a:gd name="connsiteX2" fmla="*/ 778126 w 1545801"/>
              <a:gd name="connsiteY2" fmla="*/ 2534 h 838463"/>
              <a:gd name="connsiteX3" fmla="*/ 1545801 w 1545801"/>
              <a:gd name="connsiteY3" fmla="*/ 349473 h 838463"/>
              <a:gd name="connsiteX4" fmla="*/ 751162 w 1545801"/>
              <a:gd name="connsiteY4" fmla="*/ 831994 h 838463"/>
              <a:gd name="connsiteX5" fmla="*/ 395873 w 1545801"/>
              <a:gd name="connsiteY5" fmla="*/ 618358 h 838463"/>
              <a:gd name="connsiteX6" fmla="*/ 10451 w 1545801"/>
              <a:gd name="connsiteY6" fmla="*/ 349473 h 838463"/>
              <a:gd name="connsiteX0" fmla="*/ 1 w 1535351"/>
              <a:gd name="connsiteY0" fmla="*/ 349473 h 844317"/>
              <a:gd name="connsiteX1" fmla="*/ 376545 w 1535351"/>
              <a:gd name="connsiteY1" fmla="*/ 230860 h 844317"/>
              <a:gd name="connsiteX2" fmla="*/ 767676 w 1535351"/>
              <a:gd name="connsiteY2" fmla="*/ 2534 h 844317"/>
              <a:gd name="connsiteX3" fmla="*/ 1535351 w 1535351"/>
              <a:gd name="connsiteY3" fmla="*/ 349473 h 844317"/>
              <a:gd name="connsiteX4" fmla="*/ 740712 w 1535351"/>
              <a:gd name="connsiteY4" fmla="*/ 831994 h 844317"/>
              <a:gd name="connsiteX5" fmla="*/ 374301 w 1535351"/>
              <a:gd name="connsiteY5" fmla="*/ 682788 h 844317"/>
              <a:gd name="connsiteX6" fmla="*/ 1 w 1535351"/>
              <a:gd name="connsiteY6" fmla="*/ 349473 h 844317"/>
              <a:gd name="connsiteX0" fmla="*/ 1 w 1480615"/>
              <a:gd name="connsiteY0" fmla="*/ 365829 h 844317"/>
              <a:gd name="connsiteX1" fmla="*/ 321809 w 1480615"/>
              <a:gd name="connsiteY1" fmla="*/ 230860 h 844317"/>
              <a:gd name="connsiteX2" fmla="*/ 712940 w 1480615"/>
              <a:gd name="connsiteY2" fmla="*/ 2534 h 844317"/>
              <a:gd name="connsiteX3" fmla="*/ 1480615 w 1480615"/>
              <a:gd name="connsiteY3" fmla="*/ 349473 h 844317"/>
              <a:gd name="connsiteX4" fmla="*/ 685976 w 1480615"/>
              <a:gd name="connsiteY4" fmla="*/ 831994 h 844317"/>
              <a:gd name="connsiteX5" fmla="*/ 319565 w 1480615"/>
              <a:gd name="connsiteY5" fmla="*/ 682788 h 844317"/>
              <a:gd name="connsiteX6" fmla="*/ 1 w 1480615"/>
              <a:gd name="connsiteY6" fmla="*/ 365829 h 844317"/>
              <a:gd name="connsiteX0" fmla="*/ 3167 w 1483781"/>
              <a:gd name="connsiteY0" fmla="*/ 365829 h 844317"/>
              <a:gd name="connsiteX1" fmla="*/ 168578 w 1483781"/>
              <a:gd name="connsiteY1" fmla="*/ 273565 h 844317"/>
              <a:gd name="connsiteX2" fmla="*/ 324975 w 1483781"/>
              <a:gd name="connsiteY2" fmla="*/ 230860 h 844317"/>
              <a:gd name="connsiteX3" fmla="*/ 716106 w 1483781"/>
              <a:gd name="connsiteY3" fmla="*/ 2534 h 844317"/>
              <a:gd name="connsiteX4" fmla="*/ 1483781 w 1483781"/>
              <a:gd name="connsiteY4" fmla="*/ 349473 h 844317"/>
              <a:gd name="connsiteX5" fmla="*/ 689142 w 1483781"/>
              <a:gd name="connsiteY5" fmla="*/ 831994 h 844317"/>
              <a:gd name="connsiteX6" fmla="*/ 322731 w 1483781"/>
              <a:gd name="connsiteY6" fmla="*/ 682788 h 844317"/>
              <a:gd name="connsiteX7" fmla="*/ 3167 w 1483781"/>
              <a:gd name="connsiteY7" fmla="*/ 365829 h 844317"/>
              <a:gd name="connsiteX0" fmla="*/ 3167 w 1483781"/>
              <a:gd name="connsiteY0" fmla="*/ 365829 h 844317"/>
              <a:gd name="connsiteX1" fmla="*/ 168578 w 1483781"/>
              <a:gd name="connsiteY1" fmla="*/ 273565 h 844317"/>
              <a:gd name="connsiteX2" fmla="*/ 324975 w 1483781"/>
              <a:gd name="connsiteY2" fmla="*/ 230860 h 844317"/>
              <a:gd name="connsiteX3" fmla="*/ 716106 w 1483781"/>
              <a:gd name="connsiteY3" fmla="*/ 2534 h 844317"/>
              <a:gd name="connsiteX4" fmla="*/ 1483781 w 1483781"/>
              <a:gd name="connsiteY4" fmla="*/ 349473 h 844317"/>
              <a:gd name="connsiteX5" fmla="*/ 689142 w 1483781"/>
              <a:gd name="connsiteY5" fmla="*/ 831994 h 844317"/>
              <a:gd name="connsiteX6" fmla="*/ 322731 w 1483781"/>
              <a:gd name="connsiteY6" fmla="*/ 682788 h 844317"/>
              <a:gd name="connsiteX7" fmla="*/ 3167 w 1483781"/>
              <a:gd name="connsiteY7" fmla="*/ 365829 h 844317"/>
              <a:gd name="connsiteX0" fmla="*/ 3167 w 1483781"/>
              <a:gd name="connsiteY0" fmla="*/ 366750 h 845238"/>
              <a:gd name="connsiteX1" fmla="*/ 168578 w 1483781"/>
              <a:gd name="connsiteY1" fmla="*/ 274486 h 845238"/>
              <a:gd name="connsiteX2" fmla="*/ 413254 w 1483781"/>
              <a:gd name="connsiteY2" fmla="*/ 217508 h 845238"/>
              <a:gd name="connsiteX3" fmla="*/ 716106 w 1483781"/>
              <a:gd name="connsiteY3" fmla="*/ 3455 h 845238"/>
              <a:gd name="connsiteX4" fmla="*/ 1483781 w 1483781"/>
              <a:gd name="connsiteY4" fmla="*/ 350394 h 845238"/>
              <a:gd name="connsiteX5" fmla="*/ 689142 w 1483781"/>
              <a:gd name="connsiteY5" fmla="*/ 832915 h 845238"/>
              <a:gd name="connsiteX6" fmla="*/ 322731 w 1483781"/>
              <a:gd name="connsiteY6" fmla="*/ 683709 h 845238"/>
              <a:gd name="connsiteX7" fmla="*/ 3167 w 1483781"/>
              <a:gd name="connsiteY7" fmla="*/ 366750 h 845238"/>
              <a:gd name="connsiteX0" fmla="*/ 3167 w 1483781"/>
              <a:gd name="connsiteY0" fmla="*/ 366193 h 844681"/>
              <a:gd name="connsiteX1" fmla="*/ 168578 w 1483781"/>
              <a:gd name="connsiteY1" fmla="*/ 273929 h 844681"/>
              <a:gd name="connsiteX2" fmla="*/ 413254 w 1483781"/>
              <a:gd name="connsiteY2" fmla="*/ 216951 h 844681"/>
              <a:gd name="connsiteX3" fmla="*/ 716106 w 1483781"/>
              <a:gd name="connsiteY3" fmla="*/ 2898 h 844681"/>
              <a:gd name="connsiteX4" fmla="*/ 1483781 w 1483781"/>
              <a:gd name="connsiteY4" fmla="*/ 349837 h 844681"/>
              <a:gd name="connsiteX5" fmla="*/ 689142 w 1483781"/>
              <a:gd name="connsiteY5" fmla="*/ 832358 h 844681"/>
              <a:gd name="connsiteX6" fmla="*/ 322731 w 1483781"/>
              <a:gd name="connsiteY6" fmla="*/ 683152 h 844681"/>
              <a:gd name="connsiteX7" fmla="*/ 3167 w 1483781"/>
              <a:gd name="connsiteY7" fmla="*/ 366193 h 844681"/>
              <a:gd name="connsiteX0" fmla="*/ 3167 w 1483781"/>
              <a:gd name="connsiteY0" fmla="*/ 394298 h 872786"/>
              <a:gd name="connsiteX1" fmla="*/ 168578 w 1483781"/>
              <a:gd name="connsiteY1" fmla="*/ 302034 h 872786"/>
              <a:gd name="connsiteX2" fmla="*/ 413254 w 1483781"/>
              <a:gd name="connsiteY2" fmla="*/ 245056 h 872786"/>
              <a:gd name="connsiteX3" fmla="*/ 738212 w 1483781"/>
              <a:gd name="connsiteY3" fmla="*/ 2376 h 872786"/>
              <a:gd name="connsiteX4" fmla="*/ 1483781 w 1483781"/>
              <a:gd name="connsiteY4" fmla="*/ 377942 h 872786"/>
              <a:gd name="connsiteX5" fmla="*/ 689142 w 1483781"/>
              <a:gd name="connsiteY5" fmla="*/ 860463 h 872786"/>
              <a:gd name="connsiteX6" fmla="*/ 322731 w 1483781"/>
              <a:gd name="connsiteY6" fmla="*/ 711257 h 872786"/>
              <a:gd name="connsiteX7" fmla="*/ 3167 w 1483781"/>
              <a:gd name="connsiteY7" fmla="*/ 394298 h 872786"/>
              <a:gd name="connsiteX0" fmla="*/ 3167 w 1483781"/>
              <a:gd name="connsiteY0" fmla="*/ 392890 h 871378"/>
              <a:gd name="connsiteX1" fmla="*/ 168578 w 1483781"/>
              <a:gd name="connsiteY1" fmla="*/ 300626 h 871378"/>
              <a:gd name="connsiteX2" fmla="*/ 413254 w 1483781"/>
              <a:gd name="connsiteY2" fmla="*/ 243648 h 871378"/>
              <a:gd name="connsiteX3" fmla="*/ 738212 w 1483781"/>
              <a:gd name="connsiteY3" fmla="*/ 968 h 871378"/>
              <a:gd name="connsiteX4" fmla="*/ 1483781 w 1483781"/>
              <a:gd name="connsiteY4" fmla="*/ 376534 h 871378"/>
              <a:gd name="connsiteX5" fmla="*/ 689142 w 1483781"/>
              <a:gd name="connsiteY5" fmla="*/ 859055 h 871378"/>
              <a:gd name="connsiteX6" fmla="*/ 322731 w 1483781"/>
              <a:gd name="connsiteY6" fmla="*/ 709849 h 871378"/>
              <a:gd name="connsiteX7" fmla="*/ 3167 w 1483781"/>
              <a:gd name="connsiteY7" fmla="*/ 392890 h 871378"/>
              <a:gd name="connsiteX0" fmla="*/ 3167 w 1312138"/>
              <a:gd name="connsiteY0" fmla="*/ 393589 h 873427"/>
              <a:gd name="connsiteX1" fmla="*/ 168578 w 1312138"/>
              <a:gd name="connsiteY1" fmla="*/ 301325 h 873427"/>
              <a:gd name="connsiteX2" fmla="*/ 413254 w 1312138"/>
              <a:gd name="connsiteY2" fmla="*/ 244347 h 873427"/>
              <a:gd name="connsiteX3" fmla="*/ 738212 w 1312138"/>
              <a:gd name="connsiteY3" fmla="*/ 1667 h 873427"/>
              <a:gd name="connsiteX4" fmla="*/ 1312138 w 1312138"/>
              <a:gd name="connsiteY4" fmla="*/ 353045 h 873427"/>
              <a:gd name="connsiteX5" fmla="*/ 689142 w 1312138"/>
              <a:gd name="connsiteY5" fmla="*/ 859754 h 873427"/>
              <a:gd name="connsiteX6" fmla="*/ 322731 w 1312138"/>
              <a:gd name="connsiteY6" fmla="*/ 710548 h 873427"/>
              <a:gd name="connsiteX7" fmla="*/ 3167 w 1312138"/>
              <a:gd name="connsiteY7" fmla="*/ 393589 h 873427"/>
              <a:gd name="connsiteX0" fmla="*/ 3167 w 1314677"/>
              <a:gd name="connsiteY0" fmla="*/ 393589 h 860070"/>
              <a:gd name="connsiteX1" fmla="*/ 168578 w 1314677"/>
              <a:gd name="connsiteY1" fmla="*/ 301325 h 860070"/>
              <a:gd name="connsiteX2" fmla="*/ 413254 w 1314677"/>
              <a:gd name="connsiteY2" fmla="*/ 244347 h 860070"/>
              <a:gd name="connsiteX3" fmla="*/ 738212 w 1314677"/>
              <a:gd name="connsiteY3" fmla="*/ 1667 h 860070"/>
              <a:gd name="connsiteX4" fmla="*/ 1312138 w 1314677"/>
              <a:gd name="connsiteY4" fmla="*/ 353045 h 860070"/>
              <a:gd name="connsiteX5" fmla="*/ 938089 w 1314677"/>
              <a:gd name="connsiteY5" fmla="*/ 737243 h 860070"/>
              <a:gd name="connsiteX6" fmla="*/ 689142 w 1314677"/>
              <a:gd name="connsiteY6" fmla="*/ 859754 h 860070"/>
              <a:gd name="connsiteX7" fmla="*/ 322731 w 1314677"/>
              <a:gd name="connsiteY7" fmla="*/ 710548 h 860070"/>
              <a:gd name="connsiteX8" fmla="*/ 3167 w 1314677"/>
              <a:gd name="connsiteY8" fmla="*/ 393589 h 860070"/>
              <a:gd name="connsiteX0" fmla="*/ 3167 w 1317750"/>
              <a:gd name="connsiteY0" fmla="*/ 393589 h 860070"/>
              <a:gd name="connsiteX1" fmla="*/ 168578 w 1317750"/>
              <a:gd name="connsiteY1" fmla="*/ 301325 h 860070"/>
              <a:gd name="connsiteX2" fmla="*/ 413254 w 1317750"/>
              <a:gd name="connsiteY2" fmla="*/ 244347 h 860070"/>
              <a:gd name="connsiteX3" fmla="*/ 738212 w 1317750"/>
              <a:gd name="connsiteY3" fmla="*/ 1667 h 860070"/>
              <a:gd name="connsiteX4" fmla="*/ 1312138 w 1317750"/>
              <a:gd name="connsiteY4" fmla="*/ 353045 h 860070"/>
              <a:gd name="connsiteX5" fmla="*/ 938089 w 1317750"/>
              <a:gd name="connsiteY5" fmla="*/ 737243 h 860070"/>
              <a:gd name="connsiteX6" fmla="*/ 689142 w 1317750"/>
              <a:gd name="connsiteY6" fmla="*/ 859754 h 860070"/>
              <a:gd name="connsiteX7" fmla="*/ 322731 w 1317750"/>
              <a:gd name="connsiteY7" fmla="*/ 710548 h 860070"/>
              <a:gd name="connsiteX8" fmla="*/ 3167 w 1317750"/>
              <a:gd name="connsiteY8" fmla="*/ 393589 h 860070"/>
              <a:gd name="connsiteX0" fmla="*/ 3167 w 1312016"/>
              <a:gd name="connsiteY0" fmla="*/ 394166 h 860647"/>
              <a:gd name="connsiteX1" fmla="*/ 168578 w 1312016"/>
              <a:gd name="connsiteY1" fmla="*/ 301902 h 860647"/>
              <a:gd name="connsiteX2" fmla="*/ 413254 w 1312016"/>
              <a:gd name="connsiteY2" fmla="*/ 244924 h 860647"/>
              <a:gd name="connsiteX3" fmla="*/ 738212 w 1312016"/>
              <a:gd name="connsiteY3" fmla="*/ 2244 h 860647"/>
              <a:gd name="connsiteX4" fmla="*/ 1306190 w 1312016"/>
              <a:gd name="connsiteY4" fmla="*/ 373526 h 860647"/>
              <a:gd name="connsiteX5" fmla="*/ 938089 w 1312016"/>
              <a:gd name="connsiteY5" fmla="*/ 737820 h 860647"/>
              <a:gd name="connsiteX6" fmla="*/ 689142 w 1312016"/>
              <a:gd name="connsiteY6" fmla="*/ 860331 h 860647"/>
              <a:gd name="connsiteX7" fmla="*/ 322731 w 1312016"/>
              <a:gd name="connsiteY7" fmla="*/ 711125 h 860647"/>
              <a:gd name="connsiteX8" fmla="*/ 3167 w 1312016"/>
              <a:gd name="connsiteY8" fmla="*/ 394166 h 860647"/>
              <a:gd name="connsiteX0" fmla="*/ 3167 w 1306190"/>
              <a:gd name="connsiteY0" fmla="*/ 394166 h 860647"/>
              <a:gd name="connsiteX1" fmla="*/ 168578 w 1306190"/>
              <a:gd name="connsiteY1" fmla="*/ 301902 h 860647"/>
              <a:gd name="connsiteX2" fmla="*/ 413254 w 1306190"/>
              <a:gd name="connsiteY2" fmla="*/ 244924 h 860647"/>
              <a:gd name="connsiteX3" fmla="*/ 738212 w 1306190"/>
              <a:gd name="connsiteY3" fmla="*/ 2244 h 860647"/>
              <a:gd name="connsiteX4" fmla="*/ 1306190 w 1306190"/>
              <a:gd name="connsiteY4" fmla="*/ 373526 h 860647"/>
              <a:gd name="connsiteX5" fmla="*/ 938089 w 1306190"/>
              <a:gd name="connsiteY5" fmla="*/ 737820 h 860647"/>
              <a:gd name="connsiteX6" fmla="*/ 689142 w 1306190"/>
              <a:gd name="connsiteY6" fmla="*/ 860331 h 860647"/>
              <a:gd name="connsiteX7" fmla="*/ 322731 w 1306190"/>
              <a:gd name="connsiteY7" fmla="*/ 711125 h 860647"/>
              <a:gd name="connsiteX8" fmla="*/ 3167 w 1306190"/>
              <a:gd name="connsiteY8" fmla="*/ 394166 h 860647"/>
              <a:gd name="connsiteX0" fmla="*/ 3167 w 1347425"/>
              <a:gd name="connsiteY0" fmla="*/ 392911 h 859392"/>
              <a:gd name="connsiteX1" fmla="*/ 168578 w 1347425"/>
              <a:gd name="connsiteY1" fmla="*/ 300647 h 859392"/>
              <a:gd name="connsiteX2" fmla="*/ 413254 w 1347425"/>
              <a:gd name="connsiteY2" fmla="*/ 243669 h 859392"/>
              <a:gd name="connsiteX3" fmla="*/ 738212 w 1347425"/>
              <a:gd name="connsiteY3" fmla="*/ 989 h 859392"/>
              <a:gd name="connsiteX4" fmla="*/ 1347425 w 1347425"/>
              <a:gd name="connsiteY4" fmla="*/ 324970 h 859392"/>
              <a:gd name="connsiteX5" fmla="*/ 938089 w 1347425"/>
              <a:gd name="connsiteY5" fmla="*/ 736565 h 859392"/>
              <a:gd name="connsiteX6" fmla="*/ 689142 w 1347425"/>
              <a:gd name="connsiteY6" fmla="*/ 859076 h 859392"/>
              <a:gd name="connsiteX7" fmla="*/ 322731 w 1347425"/>
              <a:gd name="connsiteY7" fmla="*/ 709870 h 859392"/>
              <a:gd name="connsiteX8" fmla="*/ 3167 w 1347425"/>
              <a:gd name="connsiteY8" fmla="*/ 392911 h 859392"/>
              <a:gd name="connsiteX0" fmla="*/ 3167 w 1347425"/>
              <a:gd name="connsiteY0" fmla="*/ 392911 h 859392"/>
              <a:gd name="connsiteX1" fmla="*/ 168578 w 1347425"/>
              <a:gd name="connsiteY1" fmla="*/ 300647 h 859392"/>
              <a:gd name="connsiteX2" fmla="*/ 413254 w 1347425"/>
              <a:gd name="connsiteY2" fmla="*/ 243669 h 859392"/>
              <a:gd name="connsiteX3" fmla="*/ 738212 w 1347425"/>
              <a:gd name="connsiteY3" fmla="*/ 989 h 859392"/>
              <a:gd name="connsiteX4" fmla="*/ 1347425 w 1347425"/>
              <a:gd name="connsiteY4" fmla="*/ 324970 h 859392"/>
              <a:gd name="connsiteX5" fmla="*/ 938089 w 1347425"/>
              <a:gd name="connsiteY5" fmla="*/ 736565 h 859392"/>
              <a:gd name="connsiteX6" fmla="*/ 689142 w 1347425"/>
              <a:gd name="connsiteY6" fmla="*/ 859076 h 859392"/>
              <a:gd name="connsiteX7" fmla="*/ 322731 w 1347425"/>
              <a:gd name="connsiteY7" fmla="*/ 709870 h 859392"/>
              <a:gd name="connsiteX8" fmla="*/ 3167 w 1347425"/>
              <a:gd name="connsiteY8" fmla="*/ 392911 h 859392"/>
              <a:gd name="connsiteX0" fmla="*/ 3167 w 1307875"/>
              <a:gd name="connsiteY0" fmla="*/ 392830 h 859311"/>
              <a:gd name="connsiteX1" fmla="*/ 168578 w 1307875"/>
              <a:gd name="connsiteY1" fmla="*/ 300566 h 859311"/>
              <a:gd name="connsiteX2" fmla="*/ 413254 w 1307875"/>
              <a:gd name="connsiteY2" fmla="*/ 243588 h 859311"/>
              <a:gd name="connsiteX3" fmla="*/ 738212 w 1307875"/>
              <a:gd name="connsiteY3" fmla="*/ 908 h 859311"/>
              <a:gd name="connsiteX4" fmla="*/ 1307875 w 1307875"/>
              <a:gd name="connsiteY4" fmla="*/ 321201 h 859311"/>
              <a:gd name="connsiteX5" fmla="*/ 938089 w 1307875"/>
              <a:gd name="connsiteY5" fmla="*/ 736484 h 859311"/>
              <a:gd name="connsiteX6" fmla="*/ 689142 w 1307875"/>
              <a:gd name="connsiteY6" fmla="*/ 858995 h 859311"/>
              <a:gd name="connsiteX7" fmla="*/ 322731 w 1307875"/>
              <a:gd name="connsiteY7" fmla="*/ 709789 h 859311"/>
              <a:gd name="connsiteX8" fmla="*/ 3167 w 1307875"/>
              <a:gd name="connsiteY8" fmla="*/ 392830 h 859311"/>
              <a:gd name="connsiteX0" fmla="*/ 3167 w 1308325"/>
              <a:gd name="connsiteY0" fmla="*/ 392830 h 859311"/>
              <a:gd name="connsiteX1" fmla="*/ 168578 w 1308325"/>
              <a:gd name="connsiteY1" fmla="*/ 300566 h 859311"/>
              <a:gd name="connsiteX2" fmla="*/ 413254 w 1308325"/>
              <a:gd name="connsiteY2" fmla="*/ 243588 h 859311"/>
              <a:gd name="connsiteX3" fmla="*/ 738212 w 1308325"/>
              <a:gd name="connsiteY3" fmla="*/ 908 h 859311"/>
              <a:gd name="connsiteX4" fmla="*/ 1307875 w 1308325"/>
              <a:gd name="connsiteY4" fmla="*/ 321201 h 859311"/>
              <a:gd name="connsiteX5" fmla="*/ 938089 w 1308325"/>
              <a:gd name="connsiteY5" fmla="*/ 736484 h 859311"/>
              <a:gd name="connsiteX6" fmla="*/ 689142 w 1308325"/>
              <a:gd name="connsiteY6" fmla="*/ 858995 h 859311"/>
              <a:gd name="connsiteX7" fmla="*/ 322731 w 1308325"/>
              <a:gd name="connsiteY7" fmla="*/ 709789 h 859311"/>
              <a:gd name="connsiteX8" fmla="*/ 3167 w 1308325"/>
              <a:gd name="connsiteY8" fmla="*/ 392830 h 859311"/>
              <a:gd name="connsiteX0" fmla="*/ 3167 w 1321197"/>
              <a:gd name="connsiteY0" fmla="*/ 392686 h 859167"/>
              <a:gd name="connsiteX1" fmla="*/ 168578 w 1321197"/>
              <a:gd name="connsiteY1" fmla="*/ 300422 h 859167"/>
              <a:gd name="connsiteX2" fmla="*/ 413254 w 1321197"/>
              <a:gd name="connsiteY2" fmla="*/ 243444 h 859167"/>
              <a:gd name="connsiteX3" fmla="*/ 738212 w 1321197"/>
              <a:gd name="connsiteY3" fmla="*/ 764 h 859167"/>
              <a:gd name="connsiteX4" fmla="*/ 1320800 w 1321197"/>
              <a:gd name="connsiteY4" fmla="*/ 314079 h 859167"/>
              <a:gd name="connsiteX5" fmla="*/ 938089 w 1321197"/>
              <a:gd name="connsiteY5" fmla="*/ 736340 h 859167"/>
              <a:gd name="connsiteX6" fmla="*/ 689142 w 1321197"/>
              <a:gd name="connsiteY6" fmla="*/ 858851 h 859167"/>
              <a:gd name="connsiteX7" fmla="*/ 322731 w 1321197"/>
              <a:gd name="connsiteY7" fmla="*/ 709645 h 859167"/>
              <a:gd name="connsiteX8" fmla="*/ 3167 w 1321197"/>
              <a:gd name="connsiteY8" fmla="*/ 392686 h 859167"/>
              <a:gd name="connsiteX0" fmla="*/ 3167 w 1321141"/>
              <a:gd name="connsiteY0" fmla="*/ 392686 h 859717"/>
              <a:gd name="connsiteX1" fmla="*/ 168578 w 1321141"/>
              <a:gd name="connsiteY1" fmla="*/ 300422 h 859717"/>
              <a:gd name="connsiteX2" fmla="*/ 413254 w 1321141"/>
              <a:gd name="connsiteY2" fmla="*/ 243444 h 859717"/>
              <a:gd name="connsiteX3" fmla="*/ 738212 w 1321141"/>
              <a:gd name="connsiteY3" fmla="*/ 764 h 859717"/>
              <a:gd name="connsiteX4" fmla="*/ 1320800 w 1321141"/>
              <a:gd name="connsiteY4" fmla="*/ 314079 h 859717"/>
              <a:gd name="connsiteX5" fmla="*/ 920326 w 1321141"/>
              <a:gd name="connsiteY5" fmla="*/ 641597 h 859717"/>
              <a:gd name="connsiteX6" fmla="*/ 689142 w 1321141"/>
              <a:gd name="connsiteY6" fmla="*/ 858851 h 859717"/>
              <a:gd name="connsiteX7" fmla="*/ 322731 w 1321141"/>
              <a:gd name="connsiteY7" fmla="*/ 709645 h 859717"/>
              <a:gd name="connsiteX8" fmla="*/ 3167 w 1321141"/>
              <a:gd name="connsiteY8" fmla="*/ 392686 h 859717"/>
              <a:gd name="connsiteX0" fmla="*/ 3167 w 1321141"/>
              <a:gd name="connsiteY0" fmla="*/ 392686 h 806982"/>
              <a:gd name="connsiteX1" fmla="*/ 168578 w 1321141"/>
              <a:gd name="connsiteY1" fmla="*/ 300422 h 806982"/>
              <a:gd name="connsiteX2" fmla="*/ 413254 w 1321141"/>
              <a:gd name="connsiteY2" fmla="*/ 243444 h 806982"/>
              <a:gd name="connsiteX3" fmla="*/ 738212 w 1321141"/>
              <a:gd name="connsiteY3" fmla="*/ 764 h 806982"/>
              <a:gd name="connsiteX4" fmla="*/ 1320800 w 1321141"/>
              <a:gd name="connsiteY4" fmla="*/ 314079 h 806982"/>
              <a:gd name="connsiteX5" fmla="*/ 920326 w 1321141"/>
              <a:gd name="connsiteY5" fmla="*/ 641597 h 806982"/>
              <a:gd name="connsiteX6" fmla="*/ 718681 w 1321141"/>
              <a:gd name="connsiteY6" fmla="*/ 805344 h 806982"/>
              <a:gd name="connsiteX7" fmla="*/ 322731 w 1321141"/>
              <a:gd name="connsiteY7" fmla="*/ 709645 h 806982"/>
              <a:gd name="connsiteX8" fmla="*/ 3167 w 1321141"/>
              <a:gd name="connsiteY8" fmla="*/ 392686 h 806982"/>
              <a:gd name="connsiteX0" fmla="*/ 3167 w 1321141"/>
              <a:gd name="connsiteY0" fmla="*/ 392686 h 810843"/>
              <a:gd name="connsiteX1" fmla="*/ 168578 w 1321141"/>
              <a:gd name="connsiteY1" fmla="*/ 300422 h 810843"/>
              <a:gd name="connsiteX2" fmla="*/ 413254 w 1321141"/>
              <a:gd name="connsiteY2" fmla="*/ 243444 h 810843"/>
              <a:gd name="connsiteX3" fmla="*/ 738212 w 1321141"/>
              <a:gd name="connsiteY3" fmla="*/ 764 h 810843"/>
              <a:gd name="connsiteX4" fmla="*/ 1320800 w 1321141"/>
              <a:gd name="connsiteY4" fmla="*/ 314079 h 810843"/>
              <a:gd name="connsiteX5" fmla="*/ 920326 w 1321141"/>
              <a:gd name="connsiteY5" fmla="*/ 641597 h 810843"/>
              <a:gd name="connsiteX6" fmla="*/ 718681 w 1321141"/>
              <a:gd name="connsiteY6" fmla="*/ 805344 h 810843"/>
              <a:gd name="connsiteX7" fmla="*/ 322731 w 1321141"/>
              <a:gd name="connsiteY7" fmla="*/ 709645 h 810843"/>
              <a:gd name="connsiteX8" fmla="*/ 3167 w 1321141"/>
              <a:gd name="connsiteY8" fmla="*/ 392686 h 810843"/>
              <a:gd name="connsiteX0" fmla="*/ 3167 w 1321141"/>
              <a:gd name="connsiteY0" fmla="*/ 392686 h 826481"/>
              <a:gd name="connsiteX1" fmla="*/ 168578 w 1321141"/>
              <a:gd name="connsiteY1" fmla="*/ 300422 h 826481"/>
              <a:gd name="connsiteX2" fmla="*/ 413254 w 1321141"/>
              <a:gd name="connsiteY2" fmla="*/ 243444 h 826481"/>
              <a:gd name="connsiteX3" fmla="*/ 738212 w 1321141"/>
              <a:gd name="connsiteY3" fmla="*/ 764 h 826481"/>
              <a:gd name="connsiteX4" fmla="*/ 1320800 w 1321141"/>
              <a:gd name="connsiteY4" fmla="*/ 314079 h 826481"/>
              <a:gd name="connsiteX5" fmla="*/ 920326 w 1321141"/>
              <a:gd name="connsiteY5" fmla="*/ 641597 h 826481"/>
              <a:gd name="connsiteX6" fmla="*/ 718681 w 1321141"/>
              <a:gd name="connsiteY6" fmla="*/ 805344 h 826481"/>
              <a:gd name="connsiteX7" fmla="*/ 322731 w 1321141"/>
              <a:gd name="connsiteY7" fmla="*/ 709645 h 826481"/>
              <a:gd name="connsiteX8" fmla="*/ 3167 w 1321141"/>
              <a:gd name="connsiteY8" fmla="*/ 392686 h 826481"/>
              <a:gd name="connsiteX0" fmla="*/ 1597 w 1319571"/>
              <a:gd name="connsiteY0" fmla="*/ 392686 h 826481"/>
              <a:gd name="connsiteX1" fmla="*/ 203128 w 1319571"/>
              <a:gd name="connsiteY1" fmla="*/ 351868 h 826481"/>
              <a:gd name="connsiteX2" fmla="*/ 411684 w 1319571"/>
              <a:gd name="connsiteY2" fmla="*/ 243444 h 826481"/>
              <a:gd name="connsiteX3" fmla="*/ 736642 w 1319571"/>
              <a:gd name="connsiteY3" fmla="*/ 764 h 826481"/>
              <a:gd name="connsiteX4" fmla="*/ 1319230 w 1319571"/>
              <a:gd name="connsiteY4" fmla="*/ 314079 h 826481"/>
              <a:gd name="connsiteX5" fmla="*/ 918756 w 1319571"/>
              <a:gd name="connsiteY5" fmla="*/ 641597 h 826481"/>
              <a:gd name="connsiteX6" fmla="*/ 717111 w 1319571"/>
              <a:gd name="connsiteY6" fmla="*/ 805344 h 826481"/>
              <a:gd name="connsiteX7" fmla="*/ 321161 w 1319571"/>
              <a:gd name="connsiteY7" fmla="*/ 709645 h 826481"/>
              <a:gd name="connsiteX8" fmla="*/ 1597 w 1319571"/>
              <a:gd name="connsiteY8" fmla="*/ 392686 h 826481"/>
              <a:gd name="connsiteX0" fmla="*/ 1597 w 1319571"/>
              <a:gd name="connsiteY0" fmla="*/ 392686 h 826481"/>
              <a:gd name="connsiteX1" fmla="*/ 203128 w 1319571"/>
              <a:gd name="connsiteY1" fmla="*/ 351868 h 826481"/>
              <a:gd name="connsiteX2" fmla="*/ 411684 w 1319571"/>
              <a:gd name="connsiteY2" fmla="*/ 243444 h 826481"/>
              <a:gd name="connsiteX3" fmla="*/ 736642 w 1319571"/>
              <a:gd name="connsiteY3" fmla="*/ 764 h 826481"/>
              <a:gd name="connsiteX4" fmla="*/ 1319230 w 1319571"/>
              <a:gd name="connsiteY4" fmla="*/ 314079 h 826481"/>
              <a:gd name="connsiteX5" fmla="*/ 918756 w 1319571"/>
              <a:gd name="connsiteY5" fmla="*/ 641597 h 826481"/>
              <a:gd name="connsiteX6" fmla="*/ 717111 w 1319571"/>
              <a:gd name="connsiteY6" fmla="*/ 805344 h 826481"/>
              <a:gd name="connsiteX7" fmla="*/ 321161 w 1319571"/>
              <a:gd name="connsiteY7" fmla="*/ 709645 h 826481"/>
              <a:gd name="connsiteX8" fmla="*/ 1597 w 1319571"/>
              <a:gd name="connsiteY8" fmla="*/ 392686 h 82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9571" h="826481">
                <a:moveTo>
                  <a:pt x="1597" y="392686"/>
                </a:moveTo>
                <a:cubicBezTo>
                  <a:pt x="-18075" y="333057"/>
                  <a:pt x="149493" y="374363"/>
                  <a:pt x="203128" y="351868"/>
                </a:cubicBezTo>
                <a:cubicBezTo>
                  <a:pt x="335091" y="312125"/>
                  <a:pt x="320429" y="288616"/>
                  <a:pt x="411684" y="243444"/>
                </a:cubicBezTo>
                <a:cubicBezTo>
                  <a:pt x="476630" y="115302"/>
                  <a:pt x="585385" y="-11008"/>
                  <a:pt x="736642" y="764"/>
                </a:cubicBezTo>
                <a:cubicBezTo>
                  <a:pt x="887899" y="12536"/>
                  <a:pt x="1100061" y="133235"/>
                  <a:pt x="1319230" y="314079"/>
                </a:cubicBezTo>
                <a:cubicBezTo>
                  <a:pt x="1326690" y="450631"/>
                  <a:pt x="1212355" y="321155"/>
                  <a:pt x="918756" y="641597"/>
                </a:cubicBezTo>
                <a:cubicBezTo>
                  <a:pt x="814923" y="726048"/>
                  <a:pt x="824858" y="739524"/>
                  <a:pt x="717111" y="805344"/>
                </a:cubicBezTo>
                <a:cubicBezTo>
                  <a:pt x="609364" y="871164"/>
                  <a:pt x="449107" y="767468"/>
                  <a:pt x="321161" y="709645"/>
                </a:cubicBezTo>
                <a:cubicBezTo>
                  <a:pt x="193215" y="651822"/>
                  <a:pt x="21269" y="452315"/>
                  <a:pt x="1597" y="392686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701774">
            <a:off x="7326412" y="2919835"/>
            <a:ext cx="859184" cy="4568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adroTexto 12"/>
          <p:cNvSpPr txBox="1"/>
          <p:nvPr/>
        </p:nvSpPr>
        <p:spPr>
          <a:xfrm>
            <a:off x="103869" y="3968696"/>
            <a:ext cx="4547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 smtClean="0"/>
              <a:t>Arsenic</a:t>
            </a:r>
            <a:r>
              <a:rPr lang="es-MX" sz="1400" dirty="0" smtClean="0"/>
              <a:t> – </a:t>
            </a:r>
            <a:r>
              <a:rPr lang="es-MX" sz="1400" dirty="0" err="1" smtClean="0"/>
              <a:t>Uranium</a:t>
            </a:r>
            <a:r>
              <a:rPr lang="es-MX" sz="1400" dirty="0" smtClean="0"/>
              <a:t> factor </a:t>
            </a:r>
            <a:r>
              <a:rPr lang="es-MX" sz="1400" dirty="0" err="1" smtClean="0"/>
              <a:t>related</a:t>
            </a:r>
            <a:r>
              <a:rPr lang="es-MX" sz="1400" dirty="0" smtClean="0"/>
              <a:t> to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evaporation</a:t>
            </a:r>
            <a:r>
              <a:rPr lang="es-MX" sz="1400" dirty="0" smtClean="0"/>
              <a:t> </a:t>
            </a:r>
            <a:r>
              <a:rPr lang="es-MX" sz="1400" dirty="0" err="1" smtClean="0"/>
              <a:t>process</a:t>
            </a:r>
            <a:r>
              <a:rPr lang="es-MX" sz="1400" dirty="0" smtClean="0"/>
              <a:t> </a:t>
            </a:r>
          </a:p>
        </p:txBody>
      </p:sp>
      <p:sp>
        <p:nvSpPr>
          <p:cNvPr id="25" name="CuadroTexto 12"/>
          <p:cNvSpPr txBox="1"/>
          <p:nvPr/>
        </p:nvSpPr>
        <p:spPr>
          <a:xfrm>
            <a:off x="103869" y="4386614"/>
            <a:ext cx="3820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 smtClean="0"/>
              <a:t>Sulphate</a:t>
            </a:r>
            <a:r>
              <a:rPr lang="es-MX" sz="1400" dirty="0" smtClean="0"/>
              <a:t> factor </a:t>
            </a:r>
            <a:r>
              <a:rPr lang="es-MX" sz="1400" dirty="0" err="1" smtClean="0"/>
              <a:t>related</a:t>
            </a:r>
            <a:r>
              <a:rPr lang="es-MX" sz="1400" dirty="0" smtClean="0"/>
              <a:t> to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Gypsum</a:t>
            </a:r>
            <a:r>
              <a:rPr lang="es-MX" sz="1400" dirty="0" smtClean="0"/>
              <a:t> - </a:t>
            </a:r>
            <a:r>
              <a:rPr lang="es-MX" sz="1400" dirty="0" err="1" smtClean="0"/>
              <a:t>Anhydrite</a:t>
            </a:r>
            <a:endParaRPr lang="es-MX" sz="1400" dirty="0" smtClean="0"/>
          </a:p>
        </p:txBody>
      </p:sp>
      <p:sp>
        <p:nvSpPr>
          <p:cNvPr id="26" name="CuadroTexto 12"/>
          <p:cNvSpPr txBox="1"/>
          <p:nvPr/>
        </p:nvSpPr>
        <p:spPr>
          <a:xfrm>
            <a:off x="103869" y="4804532"/>
            <a:ext cx="350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 smtClean="0"/>
              <a:t>Nitrate</a:t>
            </a:r>
            <a:r>
              <a:rPr lang="es-MX" sz="1400" dirty="0" smtClean="0"/>
              <a:t> factor </a:t>
            </a:r>
            <a:r>
              <a:rPr lang="es-MX" sz="1400" dirty="0" err="1" smtClean="0"/>
              <a:t>related</a:t>
            </a:r>
            <a:r>
              <a:rPr lang="es-MX" sz="1400" dirty="0" smtClean="0"/>
              <a:t> to </a:t>
            </a:r>
            <a:r>
              <a:rPr lang="de-DE" sz="1400" dirty="0" err="1" smtClean="0"/>
              <a:t>agricultural</a:t>
            </a:r>
            <a:r>
              <a:rPr lang="de-DE" sz="1400" dirty="0" smtClean="0"/>
              <a:t> </a:t>
            </a:r>
            <a:r>
              <a:rPr lang="de-DE" sz="1400" dirty="0" err="1" smtClean="0"/>
              <a:t>influence</a:t>
            </a:r>
            <a:endParaRPr lang="es-MX" sz="1400" dirty="0" smtClean="0"/>
          </a:p>
        </p:txBody>
      </p:sp>
      <p:sp>
        <p:nvSpPr>
          <p:cNvPr id="27" name="CuadroTexto 12"/>
          <p:cNvSpPr txBox="1"/>
          <p:nvPr/>
        </p:nvSpPr>
        <p:spPr>
          <a:xfrm>
            <a:off x="103869" y="5222450"/>
            <a:ext cx="413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 smtClean="0"/>
              <a:t>Sodium</a:t>
            </a:r>
            <a:r>
              <a:rPr lang="es-MX" sz="1400" dirty="0" smtClean="0"/>
              <a:t> – </a:t>
            </a:r>
            <a:r>
              <a:rPr lang="es-MX" sz="1400" dirty="0" err="1" smtClean="0"/>
              <a:t>Chloride</a:t>
            </a:r>
            <a:r>
              <a:rPr lang="es-MX" sz="1400" dirty="0" smtClean="0"/>
              <a:t> factor </a:t>
            </a:r>
            <a:r>
              <a:rPr lang="es-MX" sz="1400" dirty="0" err="1" smtClean="0"/>
              <a:t>related</a:t>
            </a:r>
            <a:r>
              <a:rPr lang="es-MX" sz="1400" dirty="0" smtClean="0"/>
              <a:t> to </a:t>
            </a:r>
            <a:r>
              <a:rPr lang="es-MX" sz="1400" dirty="0" err="1" smtClean="0"/>
              <a:t>deep</a:t>
            </a:r>
            <a:r>
              <a:rPr lang="es-MX" sz="1400" dirty="0" smtClean="0"/>
              <a:t> </a:t>
            </a:r>
            <a:r>
              <a:rPr lang="es-MX" sz="1400" dirty="0" err="1" smtClean="0"/>
              <a:t>groundwater</a:t>
            </a:r>
            <a:endParaRPr lang="es-MX" sz="1400" dirty="0" smtClean="0"/>
          </a:p>
        </p:txBody>
      </p:sp>
      <p:sp>
        <p:nvSpPr>
          <p:cNvPr id="3" name="Oval 2"/>
          <p:cNvSpPr/>
          <p:nvPr/>
        </p:nvSpPr>
        <p:spPr>
          <a:xfrm rot="3594525">
            <a:off x="8305519" y="4475557"/>
            <a:ext cx="514433" cy="14023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934271">
            <a:off x="7564031" y="2954153"/>
            <a:ext cx="559863" cy="121888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5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1" grpId="0" animBg="1"/>
      <p:bldP spid="24" grpId="0"/>
      <p:bldP spid="25" grpId="0"/>
      <p:bldP spid="26" grpId="0"/>
      <p:bldP spid="27" grpId="0"/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0598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12</a:t>
            </a:fld>
            <a:endParaRPr lang="es-MX" b="1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23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1"/>
          <p:cNvSpPr txBox="1"/>
          <p:nvPr/>
        </p:nvSpPr>
        <p:spPr>
          <a:xfrm>
            <a:off x="103869" y="901333"/>
            <a:ext cx="254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Results</a:t>
            </a:r>
            <a:r>
              <a:rPr lang="es-MX" sz="2000" b="1" dirty="0" smtClean="0"/>
              <a:t>: Villa de Reyes</a:t>
            </a:r>
            <a:endParaRPr lang="es-MX" sz="2000" b="1" dirty="0"/>
          </a:p>
        </p:txBody>
      </p:sp>
      <p:sp>
        <p:nvSpPr>
          <p:cNvPr id="18" name="CuadroTexto 8"/>
          <p:cNvSpPr txBox="1"/>
          <p:nvPr/>
        </p:nvSpPr>
        <p:spPr>
          <a:xfrm>
            <a:off x="5110017" y="6444476"/>
            <a:ext cx="50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1200" dirty="0" smtClean="0"/>
              <a:t>Figure </a:t>
            </a:r>
            <a:r>
              <a:rPr lang="en-US" sz="1200" dirty="0" smtClean="0"/>
              <a:t>13. </a:t>
            </a:r>
            <a:r>
              <a:rPr lang="en-US" sz="1200" dirty="0" smtClean="0"/>
              <a:t>Distribution of the Arsenic concentrations in solid samples.</a:t>
            </a:r>
            <a:endParaRPr lang="es-MX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55" y="58912"/>
            <a:ext cx="6480000" cy="6480000"/>
          </a:xfrm>
          <a:prstGeom prst="rect">
            <a:avLst/>
          </a:prstGeom>
        </p:spPr>
      </p:pic>
      <p:pic>
        <p:nvPicPr>
          <p:cNvPr id="15" name="Imagen 2"/>
          <p:cNvPicPr>
            <a:picLocks noChangeAspect="1"/>
          </p:cNvPicPr>
          <p:nvPr/>
        </p:nvPicPr>
        <p:blipFill rotWithShape="1">
          <a:blip r:embed="rId6"/>
          <a:srcRect b="57663"/>
          <a:stretch/>
        </p:blipFill>
        <p:spPr>
          <a:xfrm>
            <a:off x="52081" y="1616280"/>
            <a:ext cx="1879618" cy="1440000"/>
          </a:xfrm>
          <a:prstGeom prst="rect">
            <a:avLst/>
          </a:prstGeom>
        </p:spPr>
      </p:pic>
      <p:pic>
        <p:nvPicPr>
          <p:cNvPr id="16" name="Imagen 24"/>
          <p:cNvPicPr>
            <a:picLocks noChangeAspect="1"/>
          </p:cNvPicPr>
          <p:nvPr/>
        </p:nvPicPr>
        <p:blipFill rotWithShape="1">
          <a:blip r:embed="rId6"/>
          <a:srcRect t="57857"/>
          <a:stretch/>
        </p:blipFill>
        <p:spPr>
          <a:xfrm>
            <a:off x="1951865" y="1616280"/>
            <a:ext cx="1888272" cy="1440000"/>
          </a:xfrm>
          <a:prstGeom prst="rect">
            <a:avLst/>
          </a:prstGeom>
        </p:spPr>
      </p:pic>
      <p:grpSp>
        <p:nvGrpSpPr>
          <p:cNvPr id="17" name="Grupo 4"/>
          <p:cNvGrpSpPr/>
          <p:nvPr/>
        </p:nvGrpSpPr>
        <p:grpSpPr>
          <a:xfrm>
            <a:off x="409566" y="3200399"/>
            <a:ext cx="2971314" cy="3108543"/>
            <a:chOff x="409566" y="3704356"/>
            <a:chExt cx="2971314" cy="2616162"/>
          </a:xfrm>
        </p:grpSpPr>
        <p:sp>
          <p:nvSpPr>
            <p:cNvPr id="19" name="CuadroTexto 12"/>
            <p:cNvSpPr txBox="1"/>
            <p:nvPr/>
          </p:nvSpPr>
          <p:spPr>
            <a:xfrm>
              <a:off x="409566" y="3704356"/>
              <a:ext cx="1222514" cy="2616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dirty="0" err="1" smtClean="0"/>
                <a:t>Arsenic</a:t>
              </a:r>
              <a:r>
                <a:rPr lang="es-MX" sz="1400" dirty="0" smtClean="0"/>
                <a:t> </a:t>
              </a:r>
              <a:r>
                <a:rPr lang="es-MX" sz="1400" dirty="0" err="1" smtClean="0"/>
                <a:t>values</a:t>
              </a:r>
              <a:endParaRPr lang="es-MX" sz="1400" dirty="0" smtClean="0"/>
            </a:p>
            <a:p>
              <a:endParaRPr lang="es-MX" sz="1400" dirty="0" smtClean="0"/>
            </a:p>
            <a:p>
              <a:r>
                <a:rPr lang="es-MX" sz="1400" dirty="0" err="1" smtClean="0"/>
                <a:t>Mexican</a:t>
              </a:r>
              <a:r>
                <a:rPr lang="es-MX" sz="1400" dirty="0" smtClean="0"/>
                <a:t> </a:t>
              </a:r>
              <a:r>
                <a:rPr lang="es-MX" sz="1400" dirty="0" err="1" smtClean="0"/>
                <a:t>Law</a:t>
              </a:r>
              <a:r>
                <a:rPr lang="es-MX" sz="1400" dirty="0" smtClean="0"/>
                <a:t>:</a:t>
              </a:r>
            </a:p>
            <a:p>
              <a:r>
                <a:rPr lang="es-MX" sz="1400" dirty="0" smtClean="0"/>
                <a:t>25 [µg/L]</a:t>
              </a:r>
            </a:p>
            <a:p>
              <a:endParaRPr lang="es-MX" sz="1400" dirty="0" smtClean="0"/>
            </a:p>
            <a:p>
              <a:r>
                <a:rPr lang="es-MX" sz="1400" dirty="0" smtClean="0"/>
                <a:t>German </a:t>
              </a:r>
              <a:r>
                <a:rPr lang="es-MX" sz="1400" dirty="0" err="1" smtClean="0"/>
                <a:t>Law</a:t>
              </a:r>
              <a:r>
                <a:rPr lang="es-MX" sz="1400" dirty="0" smtClean="0"/>
                <a:t>:</a:t>
              </a:r>
            </a:p>
            <a:p>
              <a:r>
                <a:rPr lang="es-MX" sz="1400" dirty="0" smtClean="0"/>
                <a:t>10 [µg/L]</a:t>
              </a:r>
            </a:p>
            <a:p>
              <a:endParaRPr lang="es-MX" sz="1400" dirty="0" smtClean="0"/>
            </a:p>
            <a:p>
              <a:r>
                <a:rPr lang="es-MX" sz="1400" dirty="0" smtClean="0"/>
                <a:t>WHO:</a:t>
              </a:r>
            </a:p>
            <a:p>
              <a:r>
                <a:rPr lang="es-MX" sz="1400" dirty="0" smtClean="0"/>
                <a:t>10 [µg/L]</a:t>
              </a:r>
            </a:p>
            <a:p>
              <a:endParaRPr lang="es-MX" sz="1400" dirty="0"/>
            </a:p>
            <a:p>
              <a:r>
                <a:rPr lang="es-MX" sz="1400" dirty="0" smtClean="0"/>
                <a:t>US-EPA:</a:t>
              </a:r>
            </a:p>
            <a:p>
              <a:r>
                <a:rPr lang="es-MX" sz="1400" dirty="0" smtClean="0"/>
                <a:t>10 [µg/L]</a:t>
              </a:r>
            </a:p>
            <a:p>
              <a:endParaRPr lang="es-MX" sz="1400" dirty="0" smtClean="0"/>
            </a:p>
          </p:txBody>
        </p:sp>
        <p:sp>
          <p:nvSpPr>
            <p:cNvPr id="20" name="CuadroTexto 13"/>
            <p:cNvSpPr txBox="1"/>
            <p:nvPr/>
          </p:nvSpPr>
          <p:spPr>
            <a:xfrm>
              <a:off x="2059556" y="3704356"/>
              <a:ext cx="1321324" cy="2616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dirty="0" err="1" smtClean="0"/>
                <a:t>Uranium</a:t>
              </a:r>
              <a:r>
                <a:rPr lang="es-MX" sz="1400" dirty="0" smtClean="0"/>
                <a:t> </a:t>
              </a:r>
              <a:r>
                <a:rPr lang="es-MX" sz="1400" dirty="0" err="1" smtClean="0"/>
                <a:t>values</a:t>
              </a:r>
              <a:endParaRPr lang="es-MX" sz="1400" dirty="0" smtClean="0"/>
            </a:p>
            <a:p>
              <a:endParaRPr lang="es-MX" sz="1400" dirty="0" smtClean="0"/>
            </a:p>
            <a:p>
              <a:r>
                <a:rPr lang="es-MX" sz="1400" dirty="0" err="1" smtClean="0"/>
                <a:t>Mexican</a:t>
              </a:r>
              <a:r>
                <a:rPr lang="es-MX" sz="1400" dirty="0" smtClean="0"/>
                <a:t> </a:t>
              </a:r>
              <a:r>
                <a:rPr lang="es-MX" sz="1400" dirty="0" err="1" smtClean="0"/>
                <a:t>Law</a:t>
              </a:r>
              <a:r>
                <a:rPr lang="es-MX" sz="1400" dirty="0" smtClean="0"/>
                <a:t>:</a:t>
              </a:r>
            </a:p>
            <a:p>
              <a:r>
                <a:rPr lang="es-MX" sz="1400" dirty="0" err="1" smtClean="0"/>
                <a:t>Not</a:t>
              </a:r>
              <a:r>
                <a:rPr lang="es-MX" sz="1400" dirty="0" smtClean="0"/>
                <a:t> </a:t>
              </a:r>
              <a:r>
                <a:rPr lang="es-MX" sz="1400" dirty="0" err="1" smtClean="0"/>
                <a:t>considered</a:t>
              </a:r>
              <a:endParaRPr lang="es-MX" sz="1400" dirty="0" smtClean="0"/>
            </a:p>
            <a:p>
              <a:endParaRPr lang="es-MX" sz="1400" dirty="0" smtClean="0"/>
            </a:p>
            <a:p>
              <a:r>
                <a:rPr lang="es-MX" sz="1400" dirty="0" smtClean="0"/>
                <a:t>German </a:t>
              </a:r>
              <a:r>
                <a:rPr lang="es-MX" sz="1400" dirty="0" err="1" smtClean="0"/>
                <a:t>Law</a:t>
              </a:r>
              <a:r>
                <a:rPr lang="es-MX" sz="1400" dirty="0" smtClean="0"/>
                <a:t>:</a:t>
              </a:r>
            </a:p>
            <a:p>
              <a:r>
                <a:rPr lang="es-MX" sz="1400" dirty="0" smtClean="0"/>
                <a:t>10 [µg/L]</a:t>
              </a:r>
            </a:p>
            <a:p>
              <a:endParaRPr lang="es-MX" sz="1400" dirty="0" smtClean="0"/>
            </a:p>
            <a:p>
              <a:r>
                <a:rPr lang="es-MX" sz="1400" dirty="0" smtClean="0"/>
                <a:t>WHO:</a:t>
              </a:r>
            </a:p>
            <a:p>
              <a:r>
                <a:rPr lang="es-MX" sz="1400" dirty="0"/>
                <a:t>3</a:t>
              </a:r>
              <a:r>
                <a:rPr lang="es-MX" sz="1400" dirty="0" smtClean="0"/>
                <a:t>0 [µg/L]</a:t>
              </a:r>
            </a:p>
            <a:p>
              <a:endParaRPr lang="es-MX" sz="1400" dirty="0"/>
            </a:p>
            <a:p>
              <a:r>
                <a:rPr lang="es-MX" sz="1400" dirty="0" smtClean="0"/>
                <a:t>US-EPA:</a:t>
              </a:r>
            </a:p>
            <a:p>
              <a:r>
                <a:rPr lang="es-MX" sz="1400" dirty="0"/>
                <a:t>3</a:t>
              </a:r>
              <a:r>
                <a:rPr lang="es-MX" sz="1400" dirty="0" smtClean="0"/>
                <a:t>0 [µg/L]</a:t>
              </a:r>
            </a:p>
            <a:p>
              <a:endParaRPr lang="es-MX" sz="14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5826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0598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13</a:t>
            </a:fld>
            <a:endParaRPr lang="es-MX" b="1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23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1"/>
          <p:cNvSpPr txBox="1"/>
          <p:nvPr/>
        </p:nvSpPr>
        <p:spPr>
          <a:xfrm>
            <a:off x="103869" y="901333"/>
            <a:ext cx="254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Results</a:t>
            </a:r>
            <a:r>
              <a:rPr lang="es-MX" sz="2000" b="1" dirty="0" smtClean="0"/>
              <a:t>: Villa de Reyes</a:t>
            </a:r>
            <a:endParaRPr lang="es-MX" sz="2000" b="1" dirty="0"/>
          </a:p>
        </p:txBody>
      </p:sp>
      <p:sp>
        <p:nvSpPr>
          <p:cNvPr id="18" name="CuadroTexto 8"/>
          <p:cNvSpPr txBox="1"/>
          <p:nvPr/>
        </p:nvSpPr>
        <p:spPr>
          <a:xfrm>
            <a:off x="-345720" y="4534557"/>
            <a:ext cx="2093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1200" dirty="0" smtClean="0"/>
              <a:t>Figure </a:t>
            </a:r>
            <a:r>
              <a:rPr lang="en-US" sz="1200" dirty="0" smtClean="0"/>
              <a:t>14. </a:t>
            </a:r>
            <a:r>
              <a:rPr lang="en-US" sz="1200" dirty="0" smtClean="0"/>
              <a:t>Plot Ge vs Li.</a:t>
            </a:r>
            <a:endParaRPr lang="es-MX" sz="2800" b="1" dirty="0"/>
          </a:p>
        </p:txBody>
      </p:sp>
      <p:graphicFrame>
        <p:nvGraphicFramePr>
          <p:cNvPr id="12" name="Gráfico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584979"/>
              </p:ext>
            </p:extLst>
          </p:nvPr>
        </p:nvGraphicFramePr>
        <p:xfrm>
          <a:off x="3074328" y="539617"/>
          <a:ext cx="8308047" cy="5999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" name="Conector recto 2"/>
          <p:cNvCxnSpPr/>
          <p:nvPr/>
        </p:nvCxnSpPr>
        <p:spPr>
          <a:xfrm flipV="1">
            <a:off x="7820526" y="1804738"/>
            <a:ext cx="3192379" cy="405865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92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0598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14</a:t>
            </a:fld>
            <a:endParaRPr lang="es-MX" b="1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23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1"/>
          <p:cNvSpPr txBox="1"/>
          <p:nvPr/>
        </p:nvSpPr>
        <p:spPr>
          <a:xfrm>
            <a:off x="103869" y="901333"/>
            <a:ext cx="1019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Results</a:t>
            </a:r>
            <a:r>
              <a:rPr lang="es-MX" sz="2000" b="1" dirty="0" smtClean="0"/>
              <a:t>:</a:t>
            </a:r>
            <a:endParaRPr lang="es-MX" sz="2000" b="1" dirty="0"/>
          </a:p>
        </p:txBody>
      </p:sp>
      <p:sp>
        <p:nvSpPr>
          <p:cNvPr id="18" name="CuadroTexto 8"/>
          <p:cNvSpPr txBox="1"/>
          <p:nvPr/>
        </p:nvSpPr>
        <p:spPr>
          <a:xfrm>
            <a:off x="1909733" y="6444476"/>
            <a:ext cx="2093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1200" dirty="0" smtClean="0"/>
              <a:t>Figure </a:t>
            </a:r>
            <a:r>
              <a:rPr lang="en-US" sz="1200" dirty="0" smtClean="0"/>
              <a:t>15. </a:t>
            </a:r>
            <a:r>
              <a:rPr lang="en-US" sz="1200" dirty="0" smtClean="0"/>
              <a:t>Plot Ge vs Li.</a:t>
            </a:r>
            <a:endParaRPr lang="es-MX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329" y="138705"/>
            <a:ext cx="6660000" cy="6660000"/>
          </a:xfrm>
          <a:prstGeom prst="rect">
            <a:avLst/>
          </a:prstGeom>
        </p:spPr>
      </p:pic>
      <p:grpSp>
        <p:nvGrpSpPr>
          <p:cNvPr id="14" name="Grupo 30"/>
          <p:cNvGrpSpPr/>
          <p:nvPr/>
        </p:nvGrpSpPr>
        <p:grpSpPr>
          <a:xfrm>
            <a:off x="1015427" y="2138289"/>
            <a:ext cx="1405286" cy="805437"/>
            <a:chOff x="1551195" y="1904587"/>
            <a:chExt cx="1356763" cy="756000"/>
          </a:xfrm>
        </p:grpSpPr>
        <p:grpSp>
          <p:nvGrpSpPr>
            <p:cNvPr id="15" name="Grupo 12"/>
            <p:cNvGrpSpPr/>
            <p:nvPr/>
          </p:nvGrpSpPr>
          <p:grpSpPr>
            <a:xfrm>
              <a:off x="1551195" y="1908806"/>
              <a:ext cx="225018" cy="742716"/>
              <a:chOff x="10536703" y="2940145"/>
              <a:chExt cx="225018" cy="742716"/>
            </a:xfrm>
          </p:grpSpPr>
          <p:pic>
            <p:nvPicPr>
              <p:cNvPr id="17" name="Imagen 11"/>
              <p:cNvPicPr>
                <a:picLocks noChangeAspect="1"/>
              </p:cNvPicPr>
              <p:nvPr/>
            </p:nvPicPr>
            <p:blipFill rotWithShape="1">
              <a:blip r:embed="rId6"/>
              <a:srcRect l="10056" t="37642" r="85256" b="55903"/>
              <a:stretch/>
            </p:blipFill>
            <p:spPr>
              <a:xfrm>
                <a:off x="10536703" y="2940145"/>
                <a:ext cx="180000" cy="180000"/>
              </a:xfrm>
              <a:prstGeom prst="rect">
                <a:avLst/>
              </a:prstGeom>
            </p:spPr>
          </p:pic>
          <p:pic>
            <p:nvPicPr>
              <p:cNvPr id="19" name="Imagen 27"/>
              <p:cNvPicPr>
                <a:picLocks noChangeAspect="1"/>
              </p:cNvPicPr>
              <p:nvPr/>
            </p:nvPicPr>
            <p:blipFill rotWithShape="1">
              <a:blip r:embed="rId6"/>
              <a:srcRect l="10110" t="63577" r="84002" b="29218"/>
              <a:stretch/>
            </p:blipFill>
            <p:spPr>
              <a:xfrm>
                <a:off x="10553588" y="3209858"/>
                <a:ext cx="202501" cy="180000"/>
              </a:xfrm>
              <a:prstGeom prst="rect">
                <a:avLst/>
              </a:prstGeom>
            </p:spPr>
          </p:pic>
          <p:pic>
            <p:nvPicPr>
              <p:cNvPr id="20" name="Imagen 28"/>
              <p:cNvPicPr>
                <a:picLocks noChangeAspect="1"/>
              </p:cNvPicPr>
              <p:nvPr/>
            </p:nvPicPr>
            <p:blipFill rotWithShape="1">
              <a:blip r:embed="rId6"/>
              <a:srcRect l="10249" t="85461" r="83209" b="5532"/>
              <a:stretch/>
            </p:blipFill>
            <p:spPr>
              <a:xfrm>
                <a:off x="10581722" y="3502861"/>
                <a:ext cx="179999" cy="180000"/>
              </a:xfrm>
              <a:prstGeom prst="rect">
                <a:avLst/>
              </a:prstGeom>
            </p:spPr>
          </p:pic>
        </p:grpSp>
        <p:pic>
          <p:nvPicPr>
            <p:cNvPr id="16" name="Imagen 16"/>
            <p:cNvPicPr>
              <a:picLocks noChangeAspect="1"/>
            </p:cNvPicPr>
            <p:nvPr/>
          </p:nvPicPr>
          <p:blipFill rotWithShape="1">
            <a:blip r:embed="rId7"/>
            <a:srcRect l="28814"/>
            <a:stretch/>
          </p:blipFill>
          <p:spPr>
            <a:xfrm>
              <a:off x="1793350" y="1904587"/>
              <a:ext cx="1114608" cy="756000"/>
            </a:xfrm>
            <a:prstGeom prst="rect">
              <a:avLst/>
            </a:prstGeom>
          </p:spPr>
        </p:pic>
      </p:grpSp>
      <p:sp>
        <p:nvSpPr>
          <p:cNvPr id="3" name="Freeform 2"/>
          <p:cNvSpPr/>
          <p:nvPr/>
        </p:nvSpPr>
        <p:spPr>
          <a:xfrm>
            <a:off x="5808743" y="2680705"/>
            <a:ext cx="1434970" cy="2026153"/>
          </a:xfrm>
          <a:custGeom>
            <a:avLst/>
            <a:gdLst>
              <a:gd name="connsiteX0" fmla="*/ 180907 w 1453831"/>
              <a:gd name="connsiteY0" fmla="*/ 766385 h 2049177"/>
              <a:gd name="connsiteX1" fmla="*/ 269716 w 1453831"/>
              <a:gd name="connsiteY1" fmla="*/ 361813 h 2049177"/>
              <a:gd name="connsiteX2" fmla="*/ 312475 w 1453831"/>
              <a:gd name="connsiteY2" fmla="*/ 256558 h 2049177"/>
              <a:gd name="connsiteX3" fmla="*/ 641396 w 1453831"/>
              <a:gd name="connsiteY3" fmla="*/ 128279 h 2049177"/>
              <a:gd name="connsiteX4" fmla="*/ 924268 w 1453831"/>
              <a:gd name="connsiteY4" fmla="*/ 0 h 2049177"/>
              <a:gd name="connsiteX5" fmla="*/ 1095307 w 1453831"/>
              <a:gd name="connsiteY5" fmla="*/ 108543 h 2049177"/>
              <a:gd name="connsiteX6" fmla="*/ 1154513 w 1453831"/>
              <a:gd name="connsiteY6" fmla="*/ 404572 h 2049177"/>
              <a:gd name="connsiteX7" fmla="*/ 1249900 w 1453831"/>
              <a:gd name="connsiteY7" fmla="*/ 647974 h 2049177"/>
              <a:gd name="connsiteX8" fmla="*/ 1345287 w 1453831"/>
              <a:gd name="connsiteY8" fmla="*/ 822302 h 2049177"/>
              <a:gd name="connsiteX9" fmla="*/ 1345287 w 1453831"/>
              <a:gd name="connsiteY9" fmla="*/ 822302 h 2049177"/>
              <a:gd name="connsiteX10" fmla="*/ 1427517 w 1453831"/>
              <a:gd name="connsiteY10" fmla="*/ 1289369 h 2049177"/>
              <a:gd name="connsiteX11" fmla="*/ 1453831 w 1453831"/>
              <a:gd name="connsiteY11" fmla="*/ 1670918 h 2049177"/>
              <a:gd name="connsiteX12" fmla="*/ 1272924 w 1453831"/>
              <a:gd name="connsiteY12" fmla="*/ 1907741 h 2049177"/>
              <a:gd name="connsiteX13" fmla="*/ 1003209 w 1453831"/>
              <a:gd name="connsiteY13" fmla="*/ 2009706 h 2049177"/>
              <a:gd name="connsiteX14" fmla="*/ 674288 w 1453831"/>
              <a:gd name="connsiteY14" fmla="*/ 2036020 h 2049177"/>
              <a:gd name="connsiteX15" fmla="*/ 559166 w 1453831"/>
              <a:gd name="connsiteY15" fmla="*/ 2049177 h 2049177"/>
              <a:gd name="connsiteX16" fmla="*/ 453911 w 1453831"/>
              <a:gd name="connsiteY16" fmla="*/ 2009706 h 2049177"/>
              <a:gd name="connsiteX17" fmla="*/ 240113 w 1453831"/>
              <a:gd name="connsiteY17" fmla="*/ 1874848 h 2049177"/>
              <a:gd name="connsiteX18" fmla="*/ 92098 w 1453831"/>
              <a:gd name="connsiteY18" fmla="*/ 1687364 h 2049177"/>
              <a:gd name="connsiteX19" fmla="*/ 9868 w 1453831"/>
              <a:gd name="connsiteY19" fmla="*/ 1473565 h 2049177"/>
              <a:gd name="connsiteX20" fmla="*/ 0 w 1453831"/>
              <a:gd name="connsiteY20" fmla="*/ 1240031 h 2049177"/>
              <a:gd name="connsiteX21" fmla="*/ 72363 w 1453831"/>
              <a:gd name="connsiteY21" fmla="*/ 996630 h 2049177"/>
              <a:gd name="connsiteX22" fmla="*/ 121701 w 1453831"/>
              <a:gd name="connsiteY22" fmla="*/ 884797 h 2049177"/>
              <a:gd name="connsiteX23" fmla="*/ 180907 w 1453831"/>
              <a:gd name="connsiteY23" fmla="*/ 766385 h 2049177"/>
              <a:gd name="connsiteX0" fmla="*/ 180907 w 1453831"/>
              <a:gd name="connsiteY0" fmla="*/ 743361 h 2026153"/>
              <a:gd name="connsiteX1" fmla="*/ 269716 w 1453831"/>
              <a:gd name="connsiteY1" fmla="*/ 338789 h 2026153"/>
              <a:gd name="connsiteX2" fmla="*/ 312475 w 1453831"/>
              <a:gd name="connsiteY2" fmla="*/ 233534 h 2026153"/>
              <a:gd name="connsiteX3" fmla="*/ 641396 w 1453831"/>
              <a:gd name="connsiteY3" fmla="*/ 105255 h 2026153"/>
              <a:gd name="connsiteX4" fmla="*/ 914400 w 1453831"/>
              <a:gd name="connsiteY4" fmla="*/ 0 h 2026153"/>
              <a:gd name="connsiteX5" fmla="*/ 1095307 w 1453831"/>
              <a:gd name="connsiteY5" fmla="*/ 85519 h 2026153"/>
              <a:gd name="connsiteX6" fmla="*/ 1154513 w 1453831"/>
              <a:gd name="connsiteY6" fmla="*/ 381548 h 2026153"/>
              <a:gd name="connsiteX7" fmla="*/ 1249900 w 1453831"/>
              <a:gd name="connsiteY7" fmla="*/ 624950 h 2026153"/>
              <a:gd name="connsiteX8" fmla="*/ 1345287 w 1453831"/>
              <a:gd name="connsiteY8" fmla="*/ 799278 h 2026153"/>
              <a:gd name="connsiteX9" fmla="*/ 1345287 w 1453831"/>
              <a:gd name="connsiteY9" fmla="*/ 799278 h 2026153"/>
              <a:gd name="connsiteX10" fmla="*/ 1427517 w 1453831"/>
              <a:gd name="connsiteY10" fmla="*/ 1266345 h 2026153"/>
              <a:gd name="connsiteX11" fmla="*/ 1453831 w 1453831"/>
              <a:gd name="connsiteY11" fmla="*/ 1647894 h 2026153"/>
              <a:gd name="connsiteX12" fmla="*/ 1272924 w 1453831"/>
              <a:gd name="connsiteY12" fmla="*/ 1884717 h 2026153"/>
              <a:gd name="connsiteX13" fmla="*/ 1003209 w 1453831"/>
              <a:gd name="connsiteY13" fmla="*/ 1986682 h 2026153"/>
              <a:gd name="connsiteX14" fmla="*/ 674288 w 1453831"/>
              <a:gd name="connsiteY14" fmla="*/ 2012996 h 2026153"/>
              <a:gd name="connsiteX15" fmla="*/ 559166 w 1453831"/>
              <a:gd name="connsiteY15" fmla="*/ 2026153 h 2026153"/>
              <a:gd name="connsiteX16" fmla="*/ 453911 w 1453831"/>
              <a:gd name="connsiteY16" fmla="*/ 1986682 h 2026153"/>
              <a:gd name="connsiteX17" fmla="*/ 240113 w 1453831"/>
              <a:gd name="connsiteY17" fmla="*/ 1851824 h 2026153"/>
              <a:gd name="connsiteX18" fmla="*/ 92098 w 1453831"/>
              <a:gd name="connsiteY18" fmla="*/ 1664340 h 2026153"/>
              <a:gd name="connsiteX19" fmla="*/ 9868 w 1453831"/>
              <a:gd name="connsiteY19" fmla="*/ 1450541 h 2026153"/>
              <a:gd name="connsiteX20" fmla="*/ 0 w 1453831"/>
              <a:gd name="connsiteY20" fmla="*/ 1217007 h 2026153"/>
              <a:gd name="connsiteX21" fmla="*/ 72363 w 1453831"/>
              <a:gd name="connsiteY21" fmla="*/ 973606 h 2026153"/>
              <a:gd name="connsiteX22" fmla="*/ 121701 w 1453831"/>
              <a:gd name="connsiteY22" fmla="*/ 861773 h 2026153"/>
              <a:gd name="connsiteX23" fmla="*/ 180907 w 1453831"/>
              <a:gd name="connsiteY23" fmla="*/ 743361 h 2026153"/>
              <a:gd name="connsiteX0" fmla="*/ 180907 w 1453831"/>
              <a:gd name="connsiteY0" fmla="*/ 743361 h 2026153"/>
              <a:gd name="connsiteX1" fmla="*/ 269716 w 1453831"/>
              <a:gd name="connsiteY1" fmla="*/ 338789 h 2026153"/>
              <a:gd name="connsiteX2" fmla="*/ 312475 w 1453831"/>
              <a:gd name="connsiteY2" fmla="*/ 233534 h 2026153"/>
              <a:gd name="connsiteX3" fmla="*/ 641396 w 1453831"/>
              <a:gd name="connsiteY3" fmla="*/ 105255 h 2026153"/>
              <a:gd name="connsiteX4" fmla="*/ 914400 w 1453831"/>
              <a:gd name="connsiteY4" fmla="*/ 0 h 2026153"/>
              <a:gd name="connsiteX5" fmla="*/ 1095307 w 1453831"/>
              <a:gd name="connsiteY5" fmla="*/ 85519 h 2026153"/>
              <a:gd name="connsiteX6" fmla="*/ 1154513 w 1453831"/>
              <a:gd name="connsiteY6" fmla="*/ 381548 h 2026153"/>
              <a:gd name="connsiteX7" fmla="*/ 1249900 w 1453831"/>
              <a:gd name="connsiteY7" fmla="*/ 624950 h 2026153"/>
              <a:gd name="connsiteX8" fmla="*/ 1345287 w 1453831"/>
              <a:gd name="connsiteY8" fmla="*/ 799278 h 2026153"/>
              <a:gd name="connsiteX9" fmla="*/ 1345287 w 1453831"/>
              <a:gd name="connsiteY9" fmla="*/ 799278 h 2026153"/>
              <a:gd name="connsiteX10" fmla="*/ 1427517 w 1453831"/>
              <a:gd name="connsiteY10" fmla="*/ 1266345 h 2026153"/>
              <a:gd name="connsiteX11" fmla="*/ 1453831 w 1453831"/>
              <a:gd name="connsiteY11" fmla="*/ 1647894 h 2026153"/>
              <a:gd name="connsiteX12" fmla="*/ 1272924 w 1453831"/>
              <a:gd name="connsiteY12" fmla="*/ 1884717 h 2026153"/>
              <a:gd name="connsiteX13" fmla="*/ 1003209 w 1453831"/>
              <a:gd name="connsiteY13" fmla="*/ 1986682 h 2026153"/>
              <a:gd name="connsiteX14" fmla="*/ 674288 w 1453831"/>
              <a:gd name="connsiteY14" fmla="*/ 2012996 h 2026153"/>
              <a:gd name="connsiteX15" fmla="*/ 559166 w 1453831"/>
              <a:gd name="connsiteY15" fmla="*/ 2026153 h 2026153"/>
              <a:gd name="connsiteX16" fmla="*/ 453911 w 1453831"/>
              <a:gd name="connsiteY16" fmla="*/ 1986682 h 2026153"/>
              <a:gd name="connsiteX17" fmla="*/ 240113 w 1453831"/>
              <a:gd name="connsiteY17" fmla="*/ 1851824 h 2026153"/>
              <a:gd name="connsiteX18" fmla="*/ 92098 w 1453831"/>
              <a:gd name="connsiteY18" fmla="*/ 1664340 h 2026153"/>
              <a:gd name="connsiteX19" fmla="*/ 9868 w 1453831"/>
              <a:gd name="connsiteY19" fmla="*/ 1450541 h 2026153"/>
              <a:gd name="connsiteX20" fmla="*/ 0 w 1453831"/>
              <a:gd name="connsiteY20" fmla="*/ 1217007 h 2026153"/>
              <a:gd name="connsiteX21" fmla="*/ 72363 w 1453831"/>
              <a:gd name="connsiteY21" fmla="*/ 973606 h 2026153"/>
              <a:gd name="connsiteX22" fmla="*/ 121701 w 1453831"/>
              <a:gd name="connsiteY22" fmla="*/ 861773 h 2026153"/>
              <a:gd name="connsiteX23" fmla="*/ 180907 w 1453831"/>
              <a:gd name="connsiteY23" fmla="*/ 743361 h 2026153"/>
              <a:gd name="connsiteX0" fmla="*/ 180907 w 1453831"/>
              <a:gd name="connsiteY0" fmla="*/ 743361 h 2026153"/>
              <a:gd name="connsiteX1" fmla="*/ 269716 w 1453831"/>
              <a:gd name="connsiteY1" fmla="*/ 338789 h 2026153"/>
              <a:gd name="connsiteX2" fmla="*/ 312475 w 1453831"/>
              <a:gd name="connsiteY2" fmla="*/ 233534 h 2026153"/>
              <a:gd name="connsiteX3" fmla="*/ 641396 w 1453831"/>
              <a:gd name="connsiteY3" fmla="*/ 105255 h 2026153"/>
              <a:gd name="connsiteX4" fmla="*/ 914400 w 1453831"/>
              <a:gd name="connsiteY4" fmla="*/ 0 h 2026153"/>
              <a:gd name="connsiteX5" fmla="*/ 1095307 w 1453831"/>
              <a:gd name="connsiteY5" fmla="*/ 85519 h 2026153"/>
              <a:gd name="connsiteX6" fmla="*/ 1154513 w 1453831"/>
              <a:gd name="connsiteY6" fmla="*/ 381548 h 2026153"/>
              <a:gd name="connsiteX7" fmla="*/ 1249900 w 1453831"/>
              <a:gd name="connsiteY7" fmla="*/ 624950 h 2026153"/>
              <a:gd name="connsiteX8" fmla="*/ 1345287 w 1453831"/>
              <a:gd name="connsiteY8" fmla="*/ 799278 h 2026153"/>
              <a:gd name="connsiteX9" fmla="*/ 1345287 w 1453831"/>
              <a:gd name="connsiteY9" fmla="*/ 799278 h 2026153"/>
              <a:gd name="connsiteX10" fmla="*/ 1427517 w 1453831"/>
              <a:gd name="connsiteY10" fmla="*/ 1266345 h 2026153"/>
              <a:gd name="connsiteX11" fmla="*/ 1453831 w 1453831"/>
              <a:gd name="connsiteY11" fmla="*/ 1647894 h 2026153"/>
              <a:gd name="connsiteX12" fmla="*/ 1272924 w 1453831"/>
              <a:gd name="connsiteY12" fmla="*/ 1884717 h 2026153"/>
              <a:gd name="connsiteX13" fmla="*/ 1003209 w 1453831"/>
              <a:gd name="connsiteY13" fmla="*/ 1986682 h 2026153"/>
              <a:gd name="connsiteX14" fmla="*/ 674288 w 1453831"/>
              <a:gd name="connsiteY14" fmla="*/ 2012996 h 2026153"/>
              <a:gd name="connsiteX15" fmla="*/ 559166 w 1453831"/>
              <a:gd name="connsiteY15" fmla="*/ 2026153 h 2026153"/>
              <a:gd name="connsiteX16" fmla="*/ 453911 w 1453831"/>
              <a:gd name="connsiteY16" fmla="*/ 1986682 h 2026153"/>
              <a:gd name="connsiteX17" fmla="*/ 240113 w 1453831"/>
              <a:gd name="connsiteY17" fmla="*/ 1851824 h 2026153"/>
              <a:gd name="connsiteX18" fmla="*/ 92098 w 1453831"/>
              <a:gd name="connsiteY18" fmla="*/ 1664340 h 2026153"/>
              <a:gd name="connsiteX19" fmla="*/ 9868 w 1453831"/>
              <a:gd name="connsiteY19" fmla="*/ 1450541 h 2026153"/>
              <a:gd name="connsiteX20" fmla="*/ 0 w 1453831"/>
              <a:gd name="connsiteY20" fmla="*/ 1217007 h 2026153"/>
              <a:gd name="connsiteX21" fmla="*/ 72363 w 1453831"/>
              <a:gd name="connsiteY21" fmla="*/ 973606 h 2026153"/>
              <a:gd name="connsiteX22" fmla="*/ 121701 w 1453831"/>
              <a:gd name="connsiteY22" fmla="*/ 861773 h 2026153"/>
              <a:gd name="connsiteX23" fmla="*/ 180907 w 1453831"/>
              <a:gd name="connsiteY23" fmla="*/ 743361 h 2026153"/>
              <a:gd name="connsiteX0" fmla="*/ 180907 w 1453831"/>
              <a:gd name="connsiteY0" fmla="*/ 743361 h 2026153"/>
              <a:gd name="connsiteX1" fmla="*/ 269716 w 1453831"/>
              <a:gd name="connsiteY1" fmla="*/ 338789 h 2026153"/>
              <a:gd name="connsiteX2" fmla="*/ 312475 w 1453831"/>
              <a:gd name="connsiteY2" fmla="*/ 233534 h 2026153"/>
              <a:gd name="connsiteX3" fmla="*/ 641396 w 1453831"/>
              <a:gd name="connsiteY3" fmla="*/ 105255 h 2026153"/>
              <a:gd name="connsiteX4" fmla="*/ 914400 w 1453831"/>
              <a:gd name="connsiteY4" fmla="*/ 0 h 2026153"/>
              <a:gd name="connsiteX5" fmla="*/ 1095307 w 1453831"/>
              <a:gd name="connsiteY5" fmla="*/ 85519 h 2026153"/>
              <a:gd name="connsiteX6" fmla="*/ 1184116 w 1453831"/>
              <a:gd name="connsiteY6" fmla="*/ 361813 h 2026153"/>
              <a:gd name="connsiteX7" fmla="*/ 1249900 w 1453831"/>
              <a:gd name="connsiteY7" fmla="*/ 624950 h 2026153"/>
              <a:gd name="connsiteX8" fmla="*/ 1345287 w 1453831"/>
              <a:gd name="connsiteY8" fmla="*/ 799278 h 2026153"/>
              <a:gd name="connsiteX9" fmla="*/ 1345287 w 1453831"/>
              <a:gd name="connsiteY9" fmla="*/ 799278 h 2026153"/>
              <a:gd name="connsiteX10" fmla="*/ 1427517 w 1453831"/>
              <a:gd name="connsiteY10" fmla="*/ 1266345 h 2026153"/>
              <a:gd name="connsiteX11" fmla="*/ 1453831 w 1453831"/>
              <a:gd name="connsiteY11" fmla="*/ 1647894 h 2026153"/>
              <a:gd name="connsiteX12" fmla="*/ 1272924 w 1453831"/>
              <a:gd name="connsiteY12" fmla="*/ 1884717 h 2026153"/>
              <a:gd name="connsiteX13" fmla="*/ 1003209 w 1453831"/>
              <a:gd name="connsiteY13" fmla="*/ 1986682 h 2026153"/>
              <a:gd name="connsiteX14" fmla="*/ 674288 w 1453831"/>
              <a:gd name="connsiteY14" fmla="*/ 2012996 h 2026153"/>
              <a:gd name="connsiteX15" fmla="*/ 559166 w 1453831"/>
              <a:gd name="connsiteY15" fmla="*/ 2026153 h 2026153"/>
              <a:gd name="connsiteX16" fmla="*/ 453911 w 1453831"/>
              <a:gd name="connsiteY16" fmla="*/ 1986682 h 2026153"/>
              <a:gd name="connsiteX17" fmla="*/ 240113 w 1453831"/>
              <a:gd name="connsiteY17" fmla="*/ 1851824 h 2026153"/>
              <a:gd name="connsiteX18" fmla="*/ 92098 w 1453831"/>
              <a:gd name="connsiteY18" fmla="*/ 1664340 h 2026153"/>
              <a:gd name="connsiteX19" fmla="*/ 9868 w 1453831"/>
              <a:gd name="connsiteY19" fmla="*/ 1450541 h 2026153"/>
              <a:gd name="connsiteX20" fmla="*/ 0 w 1453831"/>
              <a:gd name="connsiteY20" fmla="*/ 1217007 h 2026153"/>
              <a:gd name="connsiteX21" fmla="*/ 72363 w 1453831"/>
              <a:gd name="connsiteY21" fmla="*/ 973606 h 2026153"/>
              <a:gd name="connsiteX22" fmla="*/ 121701 w 1453831"/>
              <a:gd name="connsiteY22" fmla="*/ 861773 h 2026153"/>
              <a:gd name="connsiteX23" fmla="*/ 180907 w 1453831"/>
              <a:gd name="connsiteY23" fmla="*/ 743361 h 2026153"/>
              <a:gd name="connsiteX0" fmla="*/ 180907 w 1453831"/>
              <a:gd name="connsiteY0" fmla="*/ 743361 h 2026153"/>
              <a:gd name="connsiteX1" fmla="*/ 269716 w 1453831"/>
              <a:gd name="connsiteY1" fmla="*/ 338789 h 2026153"/>
              <a:gd name="connsiteX2" fmla="*/ 312475 w 1453831"/>
              <a:gd name="connsiteY2" fmla="*/ 233534 h 2026153"/>
              <a:gd name="connsiteX3" fmla="*/ 641396 w 1453831"/>
              <a:gd name="connsiteY3" fmla="*/ 105255 h 2026153"/>
              <a:gd name="connsiteX4" fmla="*/ 914400 w 1453831"/>
              <a:gd name="connsiteY4" fmla="*/ 0 h 2026153"/>
              <a:gd name="connsiteX5" fmla="*/ 1095307 w 1453831"/>
              <a:gd name="connsiteY5" fmla="*/ 85519 h 2026153"/>
              <a:gd name="connsiteX6" fmla="*/ 1184116 w 1453831"/>
              <a:gd name="connsiteY6" fmla="*/ 361813 h 2026153"/>
              <a:gd name="connsiteX7" fmla="*/ 1249900 w 1453831"/>
              <a:gd name="connsiteY7" fmla="*/ 624950 h 2026153"/>
              <a:gd name="connsiteX8" fmla="*/ 1345287 w 1453831"/>
              <a:gd name="connsiteY8" fmla="*/ 799278 h 2026153"/>
              <a:gd name="connsiteX9" fmla="*/ 1345287 w 1453831"/>
              <a:gd name="connsiteY9" fmla="*/ 799278 h 2026153"/>
              <a:gd name="connsiteX10" fmla="*/ 1427517 w 1453831"/>
              <a:gd name="connsiteY10" fmla="*/ 1266345 h 2026153"/>
              <a:gd name="connsiteX11" fmla="*/ 1453831 w 1453831"/>
              <a:gd name="connsiteY11" fmla="*/ 1647894 h 2026153"/>
              <a:gd name="connsiteX12" fmla="*/ 1272924 w 1453831"/>
              <a:gd name="connsiteY12" fmla="*/ 1884717 h 2026153"/>
              <a:gd name="connsiteX13" fmla="*/ 1003209 w 1453831"/>
              <a:gd name="connsiteY13" fmla="*/ 1986682 h 2026153"/>
              <a:gd name="connsiteX14" fmla="*/ 674288 w 1453831"/>
              <a:gd name="connsiteY14" fmla="*/ 2012996 h 2026153"/>
              <a:gd name="connsiteX15" fmla="*/ 559166 w 1453831"/>
              <a:gd name="connsiteY15" fmla="*/ 2026153 h 2026153"/>
              <a:gd name="connsiteX16" fmla="*/ 453911 w 1453831"/>
              <a:gd name="connsiteY16" fmla="*/ 1986682 h 2026153"/>
              <a:gd name="connsiteX17" fmla="*/ 240113 w 1453831"/>
              <a:gd name="connsiteY17" fmla="*/ 1851824 h 2026153"/>
              <a:gd name="connsiteX18" fmla="*/ 92098 w 1453831"/>
              <a:gd name="connsiteY18" fmla="*/ 1664340 h 2026153"/>
              <a:gd name="connsiteX19" fmla="*/ 9868 w 1453831"/>
              <a:gd name="connsiteY19" fmla="*/ 1450541 h 2026153"/>
              <a:gd name="connsiteX20" fmla="*/ 0 w 1453831"/>
              <a:gd name="connsiteY20" fmla="*/ 1217007 h 2026153"/>
              <a:gd name="connsiteX21" fmla="*/ 72363 w 1453831"/>
              <a:gd name="connsiteY21" fmla="*/ 973606 h 2026153"/>
              <a:gd name="connsiteX22" fmla="*/ 121701 w 1453831"/>
              <a:gd name="connsiteY22" fmla="*/ 861773 h 2026153"/>
              <a:gd name="connsiteX23" fmla="*/ 180907 w 1453831"/>
              <a:gd name="connsiteY23" fmla="*/ 743361 h 2026153"/>
              <a:gd name="connsiteX0" fmla="*/ 180907 w 1453831"/>
              <a:gd name="connsiteY0" fmla="*/ 743361 h 2026153"/>
              <a:gd name="connsiteX1" fmla="*/ 269716 w 1453831"/>
              <a:gd name="connsiteY1" fmla="*/ 338789 h 2026153"/>
              <a:gd name="connsiteX2" fmla="*/ 312475 w 1453831"/>
              <a:gd name="connsiteY2" fmla="*/ 233534 h 2026153"/>
              <a:gd name="connsiteX3" fmla="*/ 641396 w 1453831"/>
              <a:gd name="connsiteY3" fmla="*/ 105255 h 2026153"/>
              <a:gd name="connsiteX4" fmla="*/ 914400 w 1453831"/>
              <a:gd name="connsiteY4" fmla="*/ 0 h 2026153"/>
              <a:gd name="connsiteX5" fmla="*/ 1095307 w 1453831"/>
              <a:gd name="connsiteY5" fmla="*/ 85519 h 2026153"/>
              <a:gd name="connsiteX6" fmla="*/ 1184116 w 1453831"/>
              <a:gd name="connsiteY6" fmla="*/ 361813 h 2026153"/>
              <a:gd name="connsiteX7" fmla="*/ 1249900 w 1453831"/>
              <a:gd name="connsiteY7" fmla="*/ 624950 h 2026153"/>
              <a:gd name="connsiteX8" fmla="*/ 1345287 w 1453831"/>
              <a:gd name="connsiteY8" fmla="*/ 799278 h 2026153"/>
              <a:gd name="connsiteX9" fmla="*/ 1345287 w 1453831"/>
              <a:gd name="connsiteY9" fmla="*/ 799278 h 2026153"/>
              <a:gd name="connsiteX10" fmla="*/ 1427517 w 1453831"/>
              <a:gd name="connsiteY10" fmla="*/ 1266345 h 2026153"/>
              <a:gd name="connsiteX11" fmla="*/ 1453831 w 1453831"/>
              <a:gd name="connsiteY11" fmla="*/ 1647894 h 2026153"/>
              <a:gd name="connsiteX12" fmla="*/ 1272924 w 1453831"/>
              <a:gd name="connsiteY12" fmla="*/ 1884717 h 2026153"/>
              <a:gd name="connsiteX13" fmla="*/ 1003209 w 1453831"/>
              <a:gd name="connsiteY13" fmla="*/ 1986682 h 2026153"/>
              <a:gd name="connsiteX14" fmla="*/ 674288 w 1453831"/>
              <a:gd name="connsiteY14" fmla="*/ 2012996 h 2026153"/>
              <a:gd name="connsiteX15" fmla="*/ 559166 w 1453831"/>
              <a:gd name="connsiteY15" fmla="*/ 2026153 h 2026153"/>
              <a:gd name="connsiteX16" fmla="*/ 453911 w 1453831"/>
              <a:gd name="connsiteY16" fmla="*/ 1986682 h 2026153"/>
              <a:gd name="connsiteX17" fmla="*/ 240113 w 1453831"/>
              <a:gd name="connsiteY17" fmla="*/ 1851824 h 2026153"/>
              <a:gd name="connsiteX18" fmla="*/ 92098 w 1453831"/>
              <a:gd name="connsiteY18" fmla="*/ 1664340 h 2026153"/>
              <a:gd name="connsiteX19" fmla="*/ 9868 w 1453831"/>
              <a:gd name="connsiteY19" fmla="*/ 1450541 h 2026153"/>
              <a:gd name="connsiteX20" fmla="*/ 0 w 1453831"/>
              <a:gd name="connsiteY20" fmla="*/ 1217007 h 2026153"/>
              <a:gd name="connsiteX21" fmla="*/ 72363 w 1453831"/>
              <a:gd name="connsiteY21" fmla="*/ 973606 h 2026153"/>
              <a:gd name="connsiteX22" fmla="*/ 121701 w 1453831"/>
              <a:gd name="connsiteY22" fmla="*/ 861773 h 2026153"/>
              <a:gd name="connsiteX23" fmla="*/ 180907 w 1453831"/>
              <a:gd name="connsiteY23" fmla="*/ 743361 h 2026153"/>
              <a:gd name="connsiteX0" fmla="*/ 180907 w 1453831"/>
              <a:gd name="connsiteY0" fmla="*/ 743361 h 2026153"/>
              <a:gd name="connsiteX1" fmla="*/ 269716 w 1453831"/>
              <a:gd name="connsiteY1" fmla="*/ 338789 h 2026153"/>
              <a:gd name="connsiteX2" fmla="*/ 312475 w 1453831"/>
              <a:gd name="connsiteY2" fmla="*/ 233534 h 2026153"/>
              <a:gd name="connsiteX3" fmla="*/ 641396 w 1453831"/>
              <a:gd name="connsiteY3" fmla="*/ 105255 h 2026153"/>
              <a:gd name="connsiteX4" fmla="*/ 914400 w 1453831"/>
              <a:gd name="connsiteY4" fmla="*/ 0 h 2026153"/>
              <a:gd name="connsiteX5" fmla="*/ 1095307 w 1453831"/>
              <a:gd name="connsiteY5" fmla="*/ 85519 h 2026153"/>
              <a:gd name="connsiteX6" fmla="*/ 1184116 w 1453831"/>
              <a:gd name="connsiteY6" fmla="*/ 361813 h 2026153"/>
              <a:gd name="connsiteX7" fmla="*/ 1249900 w 1453831"/>
              <a:gd name="connsiteY7" fmla="*/ 624950 h 2026153"/>
              <a:gd name="connsiteX8" fmla="*/ 1345287 w 1453831"/>
              <a:gd name="connsiteY8" fmla="*/ 799278 h 2026153"/>
              <a:gd name="connsiteX9" fmla="*/ 1345287 w 1453831"/>
              <a:gd name="connsiteY9" fmla="*/ 799278 h 2026153"/>
              <a:gd name="connsiteX10" fmla="*/ 1427517 w 1453831"/>
              <a:gd name="connsiteY10" fmla="*/ 1266345 h 2026153"/>
              <a:gd name="connsiteX11" fmla="*/ 1453831 w 1453831"/>
              <a:gd name="connsiteY11" fmla="*/ 1647894 h 2026153"/>
              <a:gd name="connsiteX12" fmla="*/ 1272924 w 1453831"/>
              <a:gd name="connsiteY12" fmla="*/ 1884717 h 2026153"/>
              <a:gd name="connsiteX13" fmla="*/ 1003209 w 1453831"/>
              <a:gd name="connsiteY13" fmla="*/ 1986682 h 2026153"/>
              <a:gd name="connsiteX14" fmla="*/ 674288 w 1453831"/>
              <a:gd name="connsiteY14" fmla="*/ 2012996 h 2026153"/>
              <a:gd name="connsiteX15" fmla="*/ 559166 w 1453831"/>
              <a:gd name="connsiteY15" fmla="*/ 2026153 h 2026153"/>
              <a:gd name="connsiteX16" fmla="*/ 453911 w 1453831"/>
              <a:gd name="connsiteY16" fmla="*/ 1986682 h 2026153"/>
              <a:gd name="connsiteX17" fmla="*/ 240113 w 1453831"/>
              <a:gd name="connsiteY17" fmla="*/ 1851824 h 2026153"/>
              <a:gd name="connsiteX18" fmla="*/ 92098 w 1453831"/>
              <a:gd name="connsiteY18" fmla="*/ 1664340 h 2026153"/>
              <a:gd name="connsiteX19" fmla="*/ 9868 w 1453831"/>
              <a:gd name="connsiteY19" fmla="*/ 1450541 h 2026153"/>
              <a:gd name="connsiteX20" fmla="*/ 0 w 1453831"/>
              <a:gd name="connsiteY20" fmla="*/ 1217007 h 2026153"/>
              <a:gd name="connsiteX21" fmla="*/ 72363 w 1453831"/>
              <a:gd name="connsiteY21" fmla="*/ 973606 h 2026153"/>
              <a:gd name="connsiteX22" fmla="*/ 121701 w 1453831"/>
              <a:gd name="connsiteY22" fmla="*/ 861773 h 2026153"/>
              <a:gd name="connsiteX23" fmla="*/ 180907 w 1453831"/>
              <a:gd name="connsiteY23" fmla="*/ 743361 h 2026153"/>
              <a:gd name="connsiteX0" fmla="*/ 180907 w 1427517"/>
              <a:gd name="connsiteY0" fmla="*/ 743361 h 2026153"/>
              <a:gd name="connsiteX1" fmla="*/ 269716 w 1427517"/>
              <a:gd name="connsiteY1" fmla="*/ 338789 h 2026153"/>
              <a:gd name="connsiteX2" fmla="*/ 312475 w 1427517"/>
              <a:gd name="connsiteY2" fmla="*/ 233534 h 2026153"/>
              <a:gd name="connsiteX3" fmla="*/ 641396 w 1427517"/>
              <a:gd name="connsiteY3" fmla="*/ 105255 h 2026153"/>
              <a:gd name="connsiteX4" fmla="*/ 914400 w 1427517"/>
              <a:gd name="connsiteY4" fmla="*/ 0 h 2026153"/>
              <a:gd name="connsiteX5" fmla="*/ 1095307 w 1427517"/>
              <a:gd name="connsiteY5" fmla="*/ 85519 h 2026153"/>
              <a:gd name="connsiteX6" fmla="*/ 1184116 w 1427517"/>
              <a:gd name="connsiteY6" fmla="*/ 361813 h 2026153"/>
              <a:gd name="connsiteX7" fmla="*/ 1249900 w 1427517"/>
              <a:gd name="connsiteY7" fmla="*/ 624950 h 2026153"/>
              <a:gd name="connsiteX8" fmla="*/ 1345287 w 1427517"/>
              <a:gd name="connsiteY8" fmla="*/ 799278 h 2026153"/>
              <a:gd name="connsiteX9" fmla="*/ 1345287 w 1427517"/>
              <a:gd name="connsiteY9" fmla="*/ 799278 h 2026153"/>
              <a:gd name="connsiteX10" fmla="*/ 1427517 w 1427517"/>
              <a:gd name="connsiteY10" fmla="*/ 1266345 h 2026153"/>
              <a:gd name="connsiteX11" fmla="*/ 1420939 w 1427517"/>
              <a:gd name="connsiteY11" fmla="*/ 1624869 h 2026153"/>
              <a:gd name="connsiteX12" fmla="*/ 1272924 w 1427517"/>
              <a:gd name="connsiteY12" fmla="*/ 1884717 h 2026153"/>
              <a:gd name="connsiteX13" fmla="*/ 1003209 w 1427517"/>
              <a:gd name="connsiteY13" fmla="*/ 1986682 h 2026153"/>
              <a:gd name="connsiteX14" fmla="*/ 674288 w 1427517"/>
              <a:gd name="connsiteY14" fmla="*/ 2012996 h 2026153"/>
              <a:gd name="connsiteX15" fmla="*/ 559166 w 1427517"/>
              <a:gd name="connsiteY15" fmla="*/ 2026153 h 2026153"/>
              <a:gd name="connsiteX16" fmla="*/ 453911 w 1427517"/>
              <a:gd name="connsiteY16" fmla="*/ 1986682 h 2026153"/>
              <a:gd name="connsiteX17" fmla="*/ 240113 w 1427517"/>
              <a:gd name="connsiteY17" fmla="*/ 1851824 h 2026153"/>
              <a:gd name="connsiteX18" fmla="*/ 92098 w 1427517"/>
              <a:gd name="connsiteY18" fmla="*/ 1664340 h 2026153"/>
              <a:gd name="connsiteX19" fmla="*/ 9868 w 1427517"/>
              <a:gd name="connsiteY19" fmla="*/ 1450541 h 2026153"/>
              <a:gd name="connsiteX20" fmla="*/ 0 w 1427517"/>
              <a:gd name="connsiteY20" fmla="*/ 1217007 h 2026153"/>
              <a:gd name="connsiteX21" fmla="*/ 72363 w 1427517"/>
              <a:gd name="connsiteY21" fmla="*/ 973606 h 2026153"/>
              <a:gd name="connsiteX22" fmla="*/ 121701 w 1427517"/>
              <a:gd name="connsiteY22" fmla="*/ 861773 h 2026153"/>
              <a:gd name="connsiteX23" fmla="*/ 180907 w 1427517"/>
              <a:gd name="connsiteY23" fmla="*/ 743361 h 2026153"/>
              <a:gd name="connsiteX0" fmla="*/ 180907 w 1434970"/>
              <a:gd name="connsiteY0" fmla="*/ 743361 h 2026153"/>
              <a:gd name="connsiteX1" fmla="*/ 269716 w 1434970"/>
              <a:gd name="connsiteY1" fmla="*/ 338789 h 2026153"/>
              <a:gd name="connsiteX2" fmla="*/ 312475 w 1434970"/>
              <a:gd name="connsiteY2" fmla="*/ 233534 h 2026153"/>
              <a:gd name="connsiteX3" fmla="*/ 641396 w 1434970"/>
              <a:gd name="connsiteY3" fmla="*/ 105255 h 2026153"/>
              <a:gd name="connsiteX4" fmla="*/ 914400 w 1434970"/>
              <a:gd name="connsiteY4" fmla="*/ 0 h 2026153"/>
              <a:gd name="connsiteX5" fmla="*/ 1095307 w 1434970"/>
              <a:gd name="connsiteY5" fmla="*/ 85519 h 2026153"/>
              <a:gd name="connsiteX6" fmla="*/ 1184116 w 1434970"/>
              <a:gd name="connsiteY6" fmla="*/ 361813 h 2026153"/>
              <a:gd name="connsiteX7" fmla="*/ 1249900 w 1434970"/>
              <a:gd name="connsiteY7" fmla="*/ 624950 h 2026153"/>
              <a:gd name="connsiteX8" fmla="*/ 1345287 w 1434970"/>
              <a:gd name="connsiteY8" fmla="*/ 799278 h 2026153"/>
              <a:gd name="connsiteX9" fmla="*/ 1345287 w 1434970"/>
              <a:gd name="connsiteY9" fmla="*/ 799278 h 2026153"/>
              <a:gd name="connsiteX10" fmla="*/ 1427517 w 1434970"/>
              <a:gd name="connsiteY10" fmla="*/ 1266345 h 2026153"/>
              <a:gd name="connsiteX11" fmla="*/ 1420939 w 1434970"/>
              <a:gd name="connsiteY11" fmla="*/ 1624869 h 2026153"/>
              <a:gd name="connsiteX12" fmla="*/ 1272924 w 1434970"/>
              <a:gd name="connsiteY12" fmla="*/ 1884717 h 2026153"/>
              <a:gd name="connsiteX13" fmla="*/ 1003209 w 1434970"/>
              <a:gd name="connsiteY13" fmla="*/ 1986682 h 2026153"/>
              <a:gd name="connsiteX14" fmla="*/ 674288 w 1434970"/>
              <a:gd name="connsiteY14" fmla="*/ 2012996 h 2026153"/>
              <a:gd name="connsiteX15" fmla="*/ 559166 w 1434970"/>
              <a:gd name="connsiteY15" fmla="*/ 2026153 h 2026153"/>
              <a:gd name="connsiteX16" fmla="*/ 453911 w 1434970"/>
              <a:gd name="connsiteY16" fmla="*/ 1986682 h 2026153"/>
              <a:gd name="connsiteX17" fmla="*/ 240113 w 1434970"/>
              <a:gd name="connsiteY17" fmla="*/ 1851824 h 2026153"/>
              <a:gd name="connsiteX18" fmla="*/ 92098 w 1434970"/>
              <a:gd name="connsiteY18" fmla="*/ 1664340 h 2026153"/>
              <a:gd name="connsiteX19" fmla="*/ 9868 w 1434970"/>
              <a:gd name="connsiteY19" fmla="*/ 1450541 h 2026153"/>
              <a:gd name="connsiteX20" fmla="*/ 0 w 1434970"/>
              <a:gd name="connsiteY20" fmla="*/ 1217007 h 2026153"/>
              <a:gd name="connsiteX21" fmla="*/ 72363 w 1434970"/>
              <a:gd name="connsiteY21" fmla="*/ 973606 h 2026153"/>
              <a:gd name="connsiteX22" fmla="*/ 121701 w 1434970"/>
              <a:gd name="connsiteY22" fmla="*/ 861773 h 2026153"/>
              <a:gd name="connsiteX23" fmla="*/ 180907 w 1434970"/>
              <a:gd name="connsiteY23" fmla="*/ 743361 h 2026153"/>
              <a:gd name="connsiteX0" fmla="*/ 180907 w 1434970"/>
              <a:gd name="connsiteY0" fmla="*/ 743361 h 2026153"/>
              <a:gd name="connsiteX1" fmla="*/ 269716 w 1434970"/>
              <a:gd name="connsiteY1" fmla="*/ 338789 h 2026153"/>
              <a:gd name="connsiteX2" fmla="*/ 312475 w 1434970"/>
              <a:gd name="connsiteY2" fmla="*/ 233534 h 2026153"/>
              <a:gd name="connsiteX3" fmla="*/ 641396 w 1434970"/>
              <a:gd name="connsiteY3" fmla="*/ 105255 h 2026153"/>
              <a:gd name="connsiteX4" fmla="*/ 914400 w 1434970"/>
              <a:gd name="connsiteY4" fmla="*/ 0 h 2026153"/>
              <a:gd name="connsiteX5" fmla="*/ 1095307 w 1434970"/>
              <a:gd name="connsiteY5" fmla="*/ 85519 h 2026153"/>
              <a:gd name="connsiteX6" fmla="*/ 1184116 w 1434970"/>
              <a:gd name="connsiteY6" fmla="*/ 361813 h 2026153"/>
              <a:gd name="connsiteX7" fmla="*/ 1249900 w 1434970"/>
              <a:gd name="connsiteY7" fmla="*/ 624950 h 2026153"/>
              <a:gd name="connsiteX8" fmla="*/ 1345287 w 1434970"/>
              <a:gd name="connsiteY8" fmla="*/ 799278 h 2026153"/>
              <a:gd name="connsiteX9" fmla="*/ 1345287 w 1434970"/>
              <a:gd name="connsiteY9" fmla="*/ 799278 h 2026153"/>
              <a:gd name="connsiteX10" fmla="*/ 1427517 w 1434970"/>
              <a:gd name="connsiteY10" fmla="*/ 1266345 h 2026153"/>
              <a:gd name="connsiteX11" fmla="*/ 1420939 w 1434970"/>
              <a:gd name="connsiteY11" fmla="*/ 1624869 h 2026153"/>
              <a:gd name="connsiteX12" fmla="*/ 1272924 w 1434970"/>
              <a:gd name="connsiteY12" fmla="*/ 1884717 h 2026153"/>
              <a:gd name="connsiteX13" fmla="*/ 1003209 w 1434970"/>
              <a:gd name="connsiteY13" fmla="*/ 1986682 h 2026153"/>
              <a:gd name="connsiteX14" fmla="*/ 674288 w 1434970"/>
              <a:gd name="connsiteY14" fmla="*/ 2012996 h 2026153"/>
              <a:gd name="connsiteX15" fmla="*/ 559166 w 1434970"/>
              <a:gd name="connsiteY15" fmla="*/ 2026153 h 2026153"/>
              <a:gd name="connsiteX16" fmla="*/ 453911 w 1434970"/>
              <a:gd name="connsiteY16" fmla="*/ 1986682 h 2026153"/>
              <a:gd name="connsiteX17" fmla="*/ 240113 w 1434970"/>
              <a:gd name="connsiteY17" fmla="*/ 1851824 h 2026153"/>
              <a:gd name="connsiteX18" fmla="*/ 92098 w 1434970"/>
              <a:gd name="connsiteY18" fmla="*/ 1664340 h 2026153"/>
              <a:gd name="connsiteX19" fmla="*/ 9868 w 1434970"/>
              <a:gd name="connsiteY19" fmla="*/ 1450541 h 2026153"/>
              <a:gd name="connsiteX20" fmla="*/ 0 w 1434970"/>
              <a:gd name="connsiteY20" fmla="*/ 1217007 h 2026153"/>
              <a:gd name="connsiteX21" fmla="*/ 72363 w 1434970"/>
              <a:gd name="connsiteY21" fmla="*/ 973606 h 2026153"/>
              <a:gd name="connsiteX22" fmla="*/ 121701 w 1434970"/>
              <a:gd name="connsiteY22" fmla="*/ 861773 h 2026153"/>
              <a:gd name="connsiteX23" fmla="*/ 180907 w 1434970"/>
              <a:gd name="connsiteY23" fmla="*/ 743361 h 2026153"/>
              <a:gd name="connsiteX0" fmla="*/ 180907 w 1434970"/>
              <a:gd name="connsiteY0" fmla="*/ 743361 h 2026153"/>
              <a:gd name="connsiteX1" fmla="*/ 269716 w 1434970"/>
              <a:gd name="connsiteY1" fmla="*/ 338789 h 2026153"/>
              <a:gd name="connsiteX2" fmla="*/ 312475 w 1434970"/>
              <a:gd name="connsiteY2" fmla="*/ 233534 h 2026153"/>
              <a:gd name="connsiteX3" fmla="*/ 641396 w 1434970"/>
              <a:gd name="connsiteY3" fmla="*/ 105255 h 2026153"/>
              <a:gd name="connsiteX4" fmla="*/ 914400 w 1434970"/>
              <a:gd name="connsiteY4" fmla="*/ 0 h 2026153"/>
              <a:gd name="connsiteX5" fmla="*/ 1095307 w 1434970"/>
              <a:gd name="connsiteY5" fmla="*/ 85519 h 2026153"/>
              <a:gd name="connsiteX6" fmla="*/ 1184116 w 1434970"/>
              <a:gd name="connsiteY6" fmla="*/ 361813 h 2026153"/>
              <a:gd name="connsiteX7" fmla="*/ 1249900 w 1434970"/>
              <a:gd name="connsiteY7" fmla="*/ 624950 h 2026153"/>
              <a:gd name="connsiteX8" fmla="*/ 1345287 w 1434970"/>
              <a:gd name="connsiteY8" fmla="*/ 799278 h 2026153"/>
              <a:gd name="connsiteX9" fmla="*/ 1345287 w 1434970"/>
              <a:gd name="connsiteY9" fmla="*/ 799278 h 2026153"/>
              <a:gd name="connsiteX10" fmla="*/ 1427517 w 1434970"/>
              <a:gd name="connsiteY10" fmla="*/ 1266345 h 2026153"/>
              <a:gd name="connsiteX11" fmla="*/ 1420939 w 1434970"/>
              <a:gd name="connsiteY11" fmla="*/ 1624869 h 2026153"/>
              <a:gd name="connsiteX12" fmla="*/ 1240032 w 1434970"/>
              <a:gd name="connsiteY12" fmla="*/ 1864982 h 2026153"/>
              <a:gd name="connsiteX13" fmla="*/ 1003209 w 1434970"/>
              <a:gd name="connsiteY13" fmla="*/ 1986682 h 2026153"/>
              <a:gd name="connsiteX14" fmla="*/ 674288 w 1434970"/>
              <a:gd name="connsiteY14" fmla="*/ 2012996 h 2026153"/>
              <a:gd name="connsiteX15" fmla="*/ 559166 w 1434970"/>
              <a:gd name="connsiteY15" fmla="*/ 2026153 h 2026153"/>
              <a:gd name="connsiteX16" fmla="*/ 453911 w 1434970"/>
              <a:gd name="connsiteY16" fmla="*/ 1986682 h 2026153"/>
              <a:gd name="connsiteX17" fmla="*/ 240113 w 1434970"/>
              <a:gd name="connsiteY17" fmla="*/ 1851824 h 2026153"/>
              <a:gd name="connsiteX18" fmla="*/ 92098 w 1434970"/>
              <a:gd name="connsiteY18" fmla="*/ 1664340 h 2026153"/>
              <a:gd name="connsiteX19" fmla="*/ 9868 w 1434970"/>
              <a:gd name="connsiteY19" fmla="*/ 1450541 h 2026153"/>
              <a:gd name="connsiteX20" fmla="*/ 0 w 1434970"/>
              <a:gd name="connsiteY20" fmla="*/ 1217007 h 2026153"/>
              <a:gd name="connsiteX21" fmla="*/ 72363 w 1434970"/>
              <a:gd name="connsiteY21" fmla="*/ 973606 h 2026153"/>
              <a:gd name="connsiteX22" fmla="*/ 121701 w 1434970"/>
              <a:gd name="connsiteY22" fmla="*/ 861773 h 2026153"/>
              <a:gd name="connsiteX23" fmla="*/ 180907 w 1434970"/>
              <a:gd name="connsiteY23" fmla="*/ 743361 h 2026153"/>
              <a:gd name="connsiteX0" fmla="*/ 180907 w 1434970"/>
              <a:gd name="connsiteY0" fmla="*/ 743361 h 2026153"/>
              <a:gd name="connsiteX1" fmla="*/ 269716 w 1434970"/>
              <a:gd name="connsiteY1" fmla="*/ 338789 h 2026153"/>
              <a:gd name="connsiteX2" fmla="*/ 312475 w 1434970"/>
              <a:gd name="connsiteY2" fmla="*/ 233534 h 2026153"/>
              <a:gd name="connsiteX3" fmla="*/ 641396 w 1434970"/>
              <a:gd name="connsiteY3" fmla="*/ 105255 h 2026153"/>
              <a:gd name="connsiteX4" fmla="*/ 914400 w 1434970"/>
              <a:gd name="connsiteY4" fmla="*/ 0 h 2026153"/>
              <a:gd name="connsiteX5" fmla="*/ 1095307 w 1434970"/>
              <a:gd name="connsiteY5" fmla="*/ 85519 h 2026153"/>
              <a:gd name="connsiteX6" fmla="*/ 1184116 w 1434970"/>
              <a:gd name="connsiteY6" fmla="*/ 361813 h 2026153"/>
              <a:gd name="connsiteX7" fmla="*/ 1249900 w 1434970"/>
              <a:gd name="connsiteY7" fmla="*/ 624950 h 2026153"/>
              <a:gd name="connsiteX8" fmla="*/ 1345287 w 1434970"/>
              <a:gd name="connsiteY8" fmla="*/ 799278 h 2026153"/>
              <a:gd name="connsiteX9" fmla="*/ 1345287 w 1434970"/>
              <a:gd name="connsiteY9" fmla="*/ 799278 h 2026153"/>
              <a:gd name="connsiteX10" fmla="*/ 1427517 w 1434970"/>
              <a:gd name="connsiteY10" fmla="*/ 1266345 h 2026153"/>
              <a:gd name="connsiteX11" fmla="*/ 1420939 w 1434970"/>
              <a:gd name="connsiteY11" fmla="*/ 1624869 h 2026153"/>
              <a:gd name="connsiteX12" fmla="*/ 1240032 w 1434970"/>
              <a:gd name="connsiteY12" fmla="*/ 1864982 h 2026153"/>
              <a:gd name="connsiteX13" fmla="*/ 1003209 w 1434970"/>
              <a:gd name="connsiteY13" fmla="*/ 1986682 h 2026153"/>
              <a:gd name="connsiteX14" fmla="*/ 674288 w 1434970"/>
              <a:gd name="connsiteY14" fmla="*/ 2012996 h 2026153"/>
              <a:gd name="connsiteX15" fmla="*/ 559166 w 1434970"/>
              <a:gd name="connsiteY15" fmla="*/ 2026153 h 2026153"/>
              <a:gd name="connsiteX16" fmla="*/ 453911 w 1434970"/>
              <a:gd name="connsiteY16" fmla="*/ 1986682 h 2026153"/>
              <a:gd name="connsiteX17" fmla="*/ 240113 w 1434970"/>
              <a:gd name="connsiteY17" fmla="*/ 1851824 h 2026153"/>
              <a:gd name="connsiteX18" fmla="*/ 92098 w 1434970"/>
              <a:gd name="connsiteY18" fmla="*/ 1664340 h 2026153"/>
              <a:gd name="connsiteX19" fmla="*/ 9868 w 1434970"/>
              <a:gd name="connsiteY19" fmla="*/ 1450541 h 2026153"/>
              <a:gd name="connsiteX20" fmla="*/ 0 w 1434970"/>
              <a:gd name="connsiteY20" fmla="*/ 1217007 h 2026153"/>
              <a:gd name="connsiteX21" fmla="*/ 72363 w 1434970"/>
              <a:gd name="connsiteY21" fmla="*/ 973606 h 2026153"/>
              <a:gd name="connsiteX22" fmla="*/ 121701 w 1434970"/>
              <a:gd name="connsiteY22" fmla="*/ 861773 h 2026153"/>
              <a:gd name="connsiteX23" fmla="*/ 180907 w 1434970"/>
              <a:gd name="connsiteY23" fmla="*/ 743361 h 2026153"/>
              <a:gd name="connsiteX0" fmla="*/ 180907 w 1434970"/>
              <a:gd name="connsiteY0" fmla="*/ 743361 h 2026153"/>
              <a:gd name="connsiteX1" fmla="*/ 269716 w 1434970"/>
              <a:gd name="connsiteY1" fmla="*/ 338789 h 2026153"/>
              <a:gd name="connsiteX2" fmla="*/ 312475 w 1434970"/>
              <a:gd name="connsiteY2" fmla="*/ 233534 h 2026153"/>
              <a:gd name="connsiteX3" fmla="*/ 641396 w 1434970"/>
              <a:gd name="connsiteY3" fmla="*/ 105255 h 2026153"/>
              <a:gd name="connsiteX4" fmla="*/ 914400 w 1434970"/>
              <a:gd name="connsiteY4" fmla="*/ 0 h 2026153"/>
              <a:gd name="connsiteX5" fmla="*/ 1095307 w 1434970"/>
              <a:gd name="connsiteY5" fmla="*/ 85519 h 2026153"/>
              <a:gd name="connsiteX6" fmla="*/ 1184116 w 1434970"/>
              <a:gd name="connsiteY6" fmla="*/ 361813 h 2026153"/>
              <a:gd name="connsiteX7" fmla="*/ 1249900 w 1434970"/>
              <a:gd name="connsiteY7" fmla="*/ 624950 h 2026153"/>
              <a:gd name="connsiteX8" fmla="*/ 1345287 w 1434970"/>
              <a:gd name="connsiteY8" fmla="*/ 799278 h 2026153"/>
              <a:gd name="connsiteX9" fmla="*/ 1345287 w 1434970"/>
              <a:gd name="connsiteY9" fmla="*/ 799278 h 2026153"/>
              <a:gd name="connsiteX10" fmla="*/ 1427517 w 1434970"/>
              <a:gd name="connsiteY10" fmla="*/ 1266345 h 2026153"/>
              <a:gd name="connsiteX11" fmla="*/ 1420939 w 1434970"/>
              <a:gd name="connsiteY11" fmla="*/ 1624869 h 2026153"/>
              <a:gd name="connsiteX12" fmla="*/ 1240032 w 1434970"/>
              <a:gd name="connsiteY12" fmla="*/ 1864982 h 2026153"/>
              <a:gd name="connsiteX13" fmla="*/ 1003209 w 1434970"/>
              <a:gd name="connsiteY13" fmla="*/ 1986682 h 2026153"/>
              <a:gd name="connsiteX14" fmla="*/ 674288 w 1434970"/>
              <a:gd name="connsiteY14" fmla="*/ 2012996 h 2026153"/>
              <a:gd name="connsiteX15" fmla="*/ 559166 w 1434970"/>
              <a:gd name="connsiteY15" fmla="*/ 2026153 h 2026153"/>
              <a:gd name="connsiteX16" fmla="*/ 453911 w 1434970"/>
              <a:gd name="connsiteY16" fmla="*/ 1986682 h 2026153"/>
              <a:gd name="connsiteX17" fmla="*/ 240113 w 1434970"/>
              <a:gd name="connsiteY17" fmla="*/ 1851824 h 2026153"/>
              <a:gd name="connsiteX18" fmla="*/ 92098 w 1434970"/>
              <a:gd name="connsiteY18" fmla="*/ 1664340 h 2026153"/>
              <a:gd name="connsiteX19" fmla="*/ 9868 w 1434970"/>
              <a:gd name="connsiteY19" fmla="*/ 1450541 h 2026153"/>
              <a:gd name="connsiteX20" fmla="*/ 0 w 1434970"/>
              <a:gd name="connsiteY20" fmla="*/ 1217007 h 2026153"/>
              <a:gd name="connsiteX21" fmla="*/ 72363 w 1434970"/>
              <a:gd name="connsiteY21" fmla="*/ 973606 h 2026153"/>
              <a:gd name="connsiteX22" fmla="*/ 121701 w 1434970"/>
              <a:gd name="connsiteY22" fmla="*/ 861773 h 2026153"/>
              <a:gd name="connsiteX23" fmla="*/ 180907 w 1434970"/>
              <a:gd name="connsiteY23" fmla="*/ 743361 h 2026153"/>
              <a:gd name="connsiteX0" fmla="*/ 180907 w 1434970"/>
              <a:gd name="connsiteY0" fmla="*/ 743361 h 2026153"/>
              <a:gd name="connsiteX1" fmla="*/ 269716 w 1434970"/>
              <a:gd name="connsiteY1" fmla="*/ 338789 h 2026153"/>
              <a:gd name="connsiteX2" fmla="*/ 312475 w 1434970"/>
              <a:gd name="connsiteY2" fmla="*/ 233534 h 2026153"/>
              <a:gd name="connsiteX3" fmla="*/ 641396 w 1434970"/>
              <a:gd name="connsiteY3" fmla="*/ 105255 h 2026153"/>
              <a:gd name="connsiteX4" fmla="*/ 914400 w 1434970"/>
              <a:gd name="connsiteY4" fmla="*/ 0 h 2026153"/>
              <a:gd name="connsiteX5" fmla="*/ 1095307 w 1434970"/>
              <a:gd name="connsiteY5" fmla="*/ 85519 h 2026153"/>
              <a:gd name="connsiteX6" fmla="*/ 1184116 w 1434970"/>
              <a:gd name="connsiteY6" fmla="*/ 361813 h 2026153"/>
              <a:gd name="connsiteX7" fmla="*/ 1249900 w 1434970"/>
              <a:gd name="connsiteY7" fmla="*/ 624950 h 2026153"/>
              <a:gd name="connsiteX8" fmla="*/ 1345287 w 1434970"/>
              <a:gd name="connsiteY8" fmla="*/ 799278 h 2026153"/>
              <a:gd name="connsiteX9" fmla="*/ 1345287 w 1434970"/>
              <a:gd name="connsiteY9" fmla="*/ 799278 h 2026153"/>
              <a:gd name="connsiteX10" fmla="*/ 1427517 w 1434970"/>
              <a:gd name="connsiteY10" fmla="*/ 1266345 h 2026153"/>
              <a:gd name="connsiteX11" fmla="*/ 1420939 w 1434970"/>
              <a:gd name="connsiteY11" fmla="*/ 1624869 h 2026153"/>
              <a:gd name="connsiteX12" fmla="*/ 1240032 w 1434970"/>
              <a:gd name="connsiteY12" fmla="*/ 1864982 h 2026153"/>
              <a:gd name="connsiteX13" fmla="*/ 940714 w 1434970"/>
              <a:gd name="connsiteY13" fmla="*/ 1996550 h 2026153"/>
              <a:gd name="connsiteX14" fmla="*/ 674288 w 1434970"/>
              <a:gd name="connsiteY14" fmla="*/ 2012996 h 2026153"/>
              <a:gd name="connsiteX15" fmla="*/ 559166 w 1434970"/>
              <a:gd name="connsiteY15" fmla="*/ 2026153 h 2026153"/>
              <a:gd name="connsiteX16" fmla="*/ 453911 w 1434970"/>
              <a:gd name="connsiteY16" fmla="*/ 1986682 h 2026153"/>
              <a:gd name="connsiteX17" fmla="*/ 240113 w 1434970"/>
              <a:gd name="connsiteY17" fmla="*/ 1851824 h 2026153"/>
              <a:gd name="connsiteX18" fmla="*/ 92098 w 1434970"/>
              <a:gd name="connsiteY18" fmla="*/ 1664340 h 2026153"/>
              <a:gd name="connsiteX19" fmla="*/ 9868 w 1434970"/>
              <a:gd name="connsiteY19" fmla="*/ 1450541 h 2026153"/>
              <a:gd name="connsiteX20" fmla="*/ 0 w 1434970"/>
              <a:gd name="connsiteY20" fmla="*/ 1217007 h 2026153"/>
              <a:gd name="connsiteX21" fmla="*/ 72363 w 1434970"/>
              <a:gd name="connsiteY21" fmla="*/ 973606 h 2026153"/>
              <a:gd name="connsiteX22" fmla="*/ 121701 w 1434970"/>
              <a:gd name="connsiteY22" fmla="*/ 861773 h 2026153"/>
              <a:gd name="connsiteX23" fmla="*/ 180907 w 1434970"/>
              <a:gd name="connsiteY23" fmla="*/ 743361 h 2026153"/>
              <a:gd name="connsiteX0" fmla="*/ 180907 w 1434970"/>
              <a:gd name="connsiteY0" fmla="*/ 743361 h 2026153"/>
              <a:gd name="connsiteX1" fmla="*/ 269716 w 1434970"/>
              <a:gd name="connsiteY1" fmla="*/ 338789 h 2026153"/>
              <a:gd name="connsiteX2" fmla="*/ 312475 w 1434970"/>
              <a:gd name="connsiteY2" fmla="*/ 233534 h 2026153"/>
              <a:gd name="connsiteX3" fmla="*/ 641396 w 1434970"/>
              <a:gd name="connsiteY3" fmla="*/ 105255 h 2026153"/>
              <a:gd name="connsiteX4" fmla="*/ 914400 w 1434970"/>
              <a:gd name="connsiteY4" fmla="*/ 0 h 2026153"/>
              <a:gd name="connsiteX5" fmla="*/ 1095307 w 1434970"/>
              <a:gd name="connsiteY5" fmla="*/ 85519 h 2026153"/>
              <a:gd name="connsiteX6" fmla="*/ 1184116 w 1434970"/>
              <a:gd name="connsiteY6" fmla="*/ 361813 h 2026153"/>
              <a:gd name="connsiteX7" fmla="*/ 1249900 w 1434970"/>
              <a:gd name="connsiteY7" fmla="*/ 624950 h 2026153"/>
              <a:gd name="connsiteX8" fmla="*/ 1345287 w 1434970"/>
              <a:gd name="connsiteY8" fmla="*/ 799278 h 2026153"/>
              <a:gd name="connsiteX9" fmla="*/ 1345287 w 1434970"/>
              <a:gd name="connsiteY9" fmla="*/ 799278 h 2026153"/>
              <a:gd name="connsiteX10" fmla="*/ 1427517 w 1434970"/>
              <a:gd name="connsiteY10" fmla="*/ 1266345 h 2026153"/>
              <a:gd name="connsiteX11" fmla="*/ 1420939 w 1434970"/>
              <a:gd name="connsiteY11" fmla="*/ 1624869 h 2026153"/>
              <a:gd name="connsiteX12" fmla="*/ 1240032 w 1434970"/>
              <a:gd name="connsiteY12" fmla="*/ 1864982 h 2026153"/>
              <a:gd name="connsiteX13" fmla="*/ 940714 w 1434970"/>
              <a:gd name="connsiteY13" fmla="*/ 1996550 h 2026153"/>
              <a:gd name="connsiteX14" fmla="*/ 674288 w 1434970"/>
              <a:gd name="connsiteY14" fmla="*/ 2012996 h 2026153"/>
              <a:gd name="connsiteX15" fmla="*/ 559166 w 1434970"/>
              <a:gd name="connsiteY15" fmla="*/ 2026153 h 2026153"/>
              <a:gd name="connsiteX16" fmla="*/ 453911 w 1434970"/>
              <a:gd name="connsiteY16" fmla="*/ 1986682 h 2026153"/>
              <a:gd name="connsiteX17" fmla="*/ 240113 w 1434970"/>
              <a:gd name="connsiteY17" fmla="*/ 1851824 h 2026153"/>
              <a:gd name="connsiteX18" fmla="*/ 92098 w 1434970"/>
              <a:gd name="connsiteY18" fmla="*/ 1664340 h 2026153"/>
              <a:gd name="connsiteX19" fmla="*/ 9868 w 1434970"/>
              <a:gd name="connsiteY19" fmla="*/ 1450541 h 2026153"/>
              <a:gd name="connsiteX20" fmla="*/ 0 w 1434970"/>
              <a:gd name="connsiteY20" fmla="*/ 1217007 h 2026153"/>
              <a:gd name="connsiteX21" fmla="*/ 72363 w 1434970"/>
              <a:gd name="connsiteY21" fmla="*/ 973606 h 2026153"/>
              <a:gd name="connsiteX22" fmla="*/ 121701 w 1434970"/>
              <a:gd name="connsiteY22" fmla="*/ 861773 h 2026153"/>
              <a:gd name="connsiteX23" fmla="*/ 180907 w 1434970"/>
              <a:gd name="connsiteY23" fmla="*/ 743361 h 202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34970" h="2026153">
                <a:moveTo>
                  <a:pt x="180907" y="743361"/>
                </a:moveTo>
                <a:lnTo>
                  <a:pt x="269716" y="338789"/>
                </a:lnTo>
                <a:lnTo>
                  <a:pt x="312475" y="233534"/>
                </a:lnTo>
                <a:lnTo>
                  <a:pt x="641396" y="105255"/>
                </a:lnTo>
                <a:cubicBezTo>
                  <a:pt x="732397" y="70170"/>
                  <a:pt x="754326" y="21928"/>
                  <a:pt x="914400" y="0"/>
                </a:cubicBezTo>
                <a:cubicBezTo>
                  <a:pt x="1030619" y="28506"/>
                  <a:pt x="1035005" y="57013"/>
                  <a:pt x="1095307" y="85519"/>
                </a:cubicBezTo>
                <a:cubicBezTo>
                  <a:pt x="1124910" y="177617"/>
                  <a:pt x="1167670" y="197353"/>
                  <a:pt x="1184116" y="361813"/>
                </a:cubicBezTo>
                <a:lnTo>
                  <a:pt x="1249900" y="624950"/>
                </a:lnTo>
                <a:lnTo>
                  <a:pt x="1345287" y="799278"/>
                </a:lnTo>
                <a:lnTo>
                  <a:pt x="1345287" y="799278"/>
                </a:lnTo>
                <a:lnTo>
                  <a:pt x="1427517" y="1266345"/>
                </a:lnTo>
                <a:cubicBezTo>
                  <a:pt x="1425324" y="1385853"/>
                  <a:pt x="1449446" y="1485626"/>
                  <a:pt x="1420939" y="1624869"/>
                </a:cubicBezTo>
                <a:cubicBezTo>
                  <a:pt x="1374891" y="1770690"/>
                  <a:pt x="1338708" y="1748763"/>
                  <a:pt x="1240032" y="1864982"/>
                </a:cubicBezTo>
                <a:cubicBezTo>
                  <a:pt x="1088729" y="1931862"/>
                  <a:pt x="1115042" y="1942826"/>
                  <a:pt x="940714" y="1996550"/>
                </a:cubicBezTo>
                <a:lnTo>
                  <a:pt x="674288" y="2012996"/>
                </a:lnTo>
                <a:lnTo>
                  <a:pt x="559166" y="2026153"/>
                </a:lnTo>
                <a:lnTo>
                  <a:pt x="453911" y="1986682"/>
                </a:lnTo>
                <a:lnTo>
                  <a:pt x="240113" y="1851824"/>
                </a:lnTo>
                <a:lnTo>
                  <a:pt x="92098" y="1664340"/>
                </a:lnTo>
                <a:lnTo>
                  <a:pt x="9868" y="1450541"/>
                </a:lnTo>
                <a:lnTo>
                  <a:pt x="0" y="1217007"/>
                </a:lnTo>
                <a:lnTo>
                  <a:pt x="72363" y="973606"/>
                </a:lnTo>
                <a:lnTo>
                  <a:pt x="121701" y="861773"/>
                </a:lnTo>
                <a:lnTo>
                  <a:pt x="180907" y="743361"/>
                </a:lnTo>
                <a:close/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329022" y="280738"/>
            <a:ext cx="4990238" cy="6409622"/>
            <a:chOff x="4329022" y="280738"/>
            <a:chExt cx="4990238" cy="6409622"/>
          </a:xfrm>
        </p:grpSpPr>
        <p:cxnSp>
          <p:nvCxnSpPr>
            <p:cNvPr id="25" name="Conector recto 7"/>
            <p:cNvCxnSpPr/>
            <p:nvPr/>
          </p:nvCxnSpPr>
          <p:spPr>
            <a:xfrm>
              <a:off x="4337042" y="1222749"/>
              <a:ext cx="4831021" cy="3397377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7"/>
            <p:cNvCxnSpPr/>
            <p:nvPr/>
          </p:nvCxnSpPr>
          <p:spPr>
            <a:xfrm>
              <a:off x="4329022" y="2875076"/>
              <a:ext cx="4831021" cy="3397377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Freeform 4"/>
            <p:cNvSpPr/>
            <p:nvPr/>
          </p:nvSpPr>
          <p:spPr>
            <a:xfrm>
              <a:off x="4804611" y="280738"/>
              <a:ext cx="2666721" cy="6400800"/>
            </a:xfrm>
            <a:custGeom>
              <a:avLst/>
              <a:gdLst>
                <a:gd name="connsiteX0" fmla="*/ 0 w 2630905"/>
                <a:gd name="connsiteY0" fmla="*/ 6312569 h 6312569"/>
                <a:gd name="connsiteX1" fmla="*/ 16042 w 2630905"/>
                <a:gd name="connsiteY1" fmla="*/ 6272464 h 6312569"/>
                <a:gd name="connsiteX2" fmla="*/ 32084 w 2630905"/>
                <a:gd name="connsiteY2" fmla="*/ 6168190 h 6312569"/>
                <a:gd name="connsiteX3" fmla="*/ 40105 w 2630905"/>
                <a:gd name="connsiteY3" fmla="*/ 6112043 h 6312569"/>
                <a:gd name="connsiteX4" fmla="*/ 48126 w 2630905"/>
                <a:gd name="connsiteY4" fmla="*/ 6031832 h 6312569"/>
                <a:gd name="connsiteX5" fmla="*/ 56147 w 2630905"/>
                <a:gd name="connsiteY5" fmla="*/ 5999748 h 6312569"/>
                <a:gd name="connsiteX6" fmla="*/ 80210 w 2630905"/>
                <a:gd name="connsiteY6" fmla="*/ 5903495 h 6312569"/>
                <a:gd name="connsiteX7" fmla="*/ 88231 w 2630905"/>
                <a:gd name="connsiteY7" fmla="*/ 5879432 h 6312569"/>
                <a:gd name="connsiteX8" fmla="*/ 104273 w 2630905"/>
                <a:gd name="connsiteY8" fmla="*/ 5855369 h 6312569"/>
                <a:gd name="connsiteX9" fmla="*/ 128336 w 2630905"/>
                <a:gd name="connsiteY9" fmla="*/ 5807243 h 6312569"/>
                <a:gd name="connsiteX10" fmla="*/ 152400 w 2630905"/>
                <a:gd name="connsiteY10" fmla="*/ 5759116 h 6312569"/>
                <a:gd name="connsiteX11" fmla="*/ 192505 w 2630905"/>
                <a:gd name="connsiteY11" fmla="*/ 5686927 h 6312569"/>
                <a:gd name="connsiteX12" fmla="*/ 216568 w 2630905"/>
                <a:gd name="connsiteY12" fmla="*/ 5614737 h 6312569"/>
                <a:gd name="connsiteX13" fmla="*/ 224589 w 2630905"/>
                <a:gd name="connsiteY13" fmla="*/ 5590674 h 6312569"/>
                <a:gd name="connsiteX14" fmla="*/ 256673 w 2630905"/>
                <a:gd name="connsiteY14" fmla="*/ 5542548 h 6312569"/>
                <a:gd name="connsiteX15" fmla="*/ 272715 w 2630905"/>
                <a:gd name="connsiteY15" fmla="*/ 5478379 h 6312569"/>
                <a:gd name="connsiteX16" fmla="*/ 288757 w 2630905"/>
                <a:gd name="connsiteY16" fmla="*/ 5454316 h 6312569"/>
                <a:gd name="connsiteX17" fmla="*/ 304800 w 2630905"/>
                <a:gd name="connsiteY17" fmla="*/ 5390148 h 6312569"/>
                <a:gd name="connsiteX18" fmla="*/ 320842 w 2630905"/>
                <a:gd name="connsiteY18" fmla="*/ 5342021 h 6312569"/>
                <a:gd name="connsiteX19" fmla="*/ 328863 w 2630905"/>
                <a:gd name="connsiteY19" fmla="*/ 5317958 h 6312569"/>
                <a:gd name="connsiteX20" fmla="*/ 344905 w 2630905"/>
                <a:gd name="connsiteY20" fmla="*/ 5253790 h 6312569"/>
                <a:gd name="connsiteX21" fmla="*/ 360947 w 2630905"/>
                <a:gd name="connsiteY21" fmla="*/ 5173579 h 6312569"/>
                <a:gd name="connsiteX22" fmla="*/ 376989 w 2630905"/>
                <a:gd name="connsiteY22" fmla="*/ 5125453 h 6312569"/>
                <a:gd name="connsiteX23" fmla="*/ 401052 w 2630905"/>
                <a:gd name="connsiteY23" fmla="*/ 5045243 h 6312569"/>
                <a:gd name="connsiteX24" fmla="*/ 409073 w 2630905"/>
                <a:gd name="connsiteY24" fmla="*/ 5021179 h 6312569"/>
                <a:gd name="connsiteX25" fmla="*/ 425115 w 2630905"/>
                <a:gd name="connsiteY25" fmla="*/ 4997116 h 6312569"/>
                <a:gd name="connsiteX26" fmla="*/ 441157 w 2630905"/>
                <a:gd name="connsiteY26" fmla="*/ 4948990 h 6312569"/>
                <a:gd name="connsiteX27" fmla="*/ 457200 w 2630905"/>
                <a:gd name="connsiteY27" fmla="*/ 4924927 h 6312569"/>
                <a:gd name="connsiteX28" fmla="*/ 481263 w 2630905"/>
                <a:gd name="connsiteY28" fmla="*/ 4868779 h 6312569"/>
                <a:gd name="connsiteX29" fmla="*/ 513347 w 2630905"/>
                <a:gd name="connsiteY29" fmla="*/ 4804611 h 6312569"/>
                <a:gd name="connsiteX30" fmla="*/ 529389 w 2630905"/>
                <a:gd name="connsiteY30" fmla="*/ 4772527 h 6312569"/>
                <a:gd name="connsiteX31" fmla="*/ 537410 w 2630905"/>
                <a:gd name="connsiteY31" fmla="*/ 4748464 h 6312569"/>
                <a:gd name="connsiteX32" fmla="*/ 553452 w 2630905"/>
                <a:gd name="connsiteY32" fmla="*/ 4732421 h 6312569"/>
                <a:gd name="connsiteX33" fmla="*/ 561473 w 2630905"/>
                <a:gd name="connsiteY33" fmla="*/ 4700337 h 6312569"/>
                <a:gd name="connsiteX34" fmla="*/ 601578 w 2630905"/>
                <a:gd name="connsiteY34" fmla="*/ 4644190 h 6312569"/>
                <a:gd name="connsiteX35" fmla="*/ 609600 w 2630905"/>
                <a:gd name="connsiteY35" fmla="*/ 4620127 h 6312569"/>
                <a:gd name="connsiteX36" fmla="*/ 625642 w 2630905"/>
                <a:gd name="connsiteY36" fmla="*/ 4588043 h 6312569"/>
                <a:gd name="connsiteX37" fmla="*/ 633663 w 2630905"/>
                <a:gd name="connsiteY37" fmla="*/ 4555958 h 6312569"/>
                <a:gd name="connsiteX38" fmla="*/ 649705 w 2630905"/>
                <a:gd name="connsiteY38" fmla="*/ 4507832 h 6312569"/>
                <a:gd name="connsiteX39" fmla="*/ 657726 w 2630905"/>
                <a:gd name="connsiteY39" fmla="*/ 4483769 h 6312569"/>
                <a:gd name="connsiteX40" fmla="*/ 681789 w 2630905"/>
                <a:gd name="connsiteY40" fmla="*/ 4403558 h 6312569"/>
                <a:gd name="connsiteX41" fmla="*/ 689810 w 2630905"/>
                <a:gd name="connsiteY41" fmla="*/ 4379495 h 6312569"/>
                <a:gd name="connsiteX42" fmla="*/ 705852 w 2630905"/>
                <a:gd name="connsiteY42" fmla="*/ 4355432 h 6312569"/>
                <a:gd name="connsiteX43" fmla="*/ 745957 w 2630905"/>
                <a:gd name="connsiteY43" fmla="*/ 4275221 h 6312569"/>
                <a:gd name="connsiteX44" fmla="*/ 762000 w 2630905"/>
                <a:gd name="connsiteY44" fmla="*/ 4251158 h 6312569"/>
                <a:gd name="connsiteX45" fmla="*/ 802105 w 2630905"/>
                <a:gd name="connsiteY45" fmla="*/ 4178969 h 6312569"/>
                <a:gd name="connsiteX46" fmla="*/ 818147 w 2630905"/>
                <a:gd name="connsiteY46" fmla="*/ 4154906 h 6312569"/>
                <a:gd name="connsiteX47" fmla="*/ 834189 w 2630905"/>
                <a:gd name="connsiteY47" fmla="*/ 4130843 h 6312569"/>
                <a:gd name="connsiteX48" fmla="*/ 858252 w 2630905"/>
                <a:gd name="connsiteY48" fmla="*/ 4082716 h 6312569"/>
                <a:gd name="connsiteX49" fmla="*/ 866273 w 2630905"/>
                <a:gd name="connsiteY49" fmla="*/ 4058653 h 6312569"/>
                <a:gd name="connsiteX50" fmla="*/ 882315 w 2630905"/>
                <a:gd name="connsiteY50" fmla="*/ 4026569 h 6312569"/>
                <a:gd name="connsiteX51" fmla="*/ 890336 w 2630905"/>
                <a:gd name="connsiteY51" fmla="*/ 4002506 h 6312569"/>
                <a:gd name="connsiteX52" fmla="*/ 906378 w 2630905"/>
                <a:gd name="connsiteY52" fmla="*/ 3978443 h 6312569"/>
                <a:gd name="connsiteX53" fmla="*/ 922421 w 2630905"/>
                <a:gd name="connsiteY53" fmla="*/ 3930316 h 6312569"/>
                <a:gd name="connsiteX54" fmla="*/ 954505 w 2630905"/>
                <a:gd name="connsiteY54" fmla="*/ 3882190 h 6312569"/>
                <a:gd name="connsiteX55" fmla="*/ 970547 w 2630905"/>
                <a:gd name="connsiteY55" fmla="*/ 3850106 h 6312569"/>
                <a:gd name="connsiteX56" fmla="*/ 994610 w 2630905"/>
                <a:gd name="connsiteY56" fmla="*/ 3793958 h 6312569"/>
                <a:gd name="connsiteX57" fmla="*/ 1010652 w 2630905"/>
                <a:gd name="connsiteY57" fmla="*/ 3769895 h 6312569"/>
                <a:gd name="connsiteX58" fmla="*/ 1042736 w 2630905"/>
                <a:gd name="connsiteY58" fmla="*/ 3697706 h 6312569"/>
                <a:gd name="connsiteX59" fmla="*/ 1058778 w 2630905"/>
                <a:gd name="connsiteY59" fmla="*/ 3633537 h 6312569"/>
                <a:gd name="connsiteX60" fmla="*/ 1074821 w 2630905"/>
                <a:gd name="connsiteY60" fmla="*/ 3585411 h 6312569"/>
                <a:gd name="connsiteX61" fmla="*/ 1082842 w 2630905"/>
                <a:gd name="connsiteY61" fmla="*/ 3561348 h 6312569"/>
                <a:gd name="connsiteX62" fmla="*/ 1090863 w 2630905"/>
                <a:gd name="connsiteY62" fmla="*/ 3521243 h 6312569"/>
                <a:gd name="connsiteX63" fmla="*/ 1114926 w 2630905"/>
                <a:gd name="connsiteY63" fmla="*/ 3449053 h 6312569"/>
                <a:gd name="connsiteX64" fmla="*/ 1122947 w 2630905"/>
                <a:gd name="connsiteY64" fmla="*/ 3424990 h 6312569"/>
                <a:gd name="connsiteX65" fmla="*/ 1130968 w 2630905"/>
                <a:gd name="connsiteY65" fmla="*/ 3392906 h 6312569"/>
                <a:gd name="connsiteX66" fmla="*/ 1147010 w 2630905"/>
                <a:gd name="connsiteY66" fmla="*/ 3344779 h 6312569"/>
                <a:gd name="connsiteX67" fmla="*/ 1171073 w 2630905"/>
                <a:gd name="connsiteY67" fmla="*/ 3272590 h 6312569"/>
                <a:gd name="connsiteX68" fmla="*/ 1187115 w 2630905"/>
                <a:gd name="connsiteY68" fmla="*/ 3216443 h 6312569"/>
                <a:gd name="connsiteX69" fmla="*/ 1203157 w 2630905"/>
                <a:gd name="connsiteY69" fmla="*/ 3168316 h 6312569"/>
                <a:gd name="connsiteX70" fmla="*/ 1211178 w 2630905"/>
                <a:gd name="connsiteY70" fmla="*/ 3144253 h 6312569"/>
                <a:gd name="connsiteX71" fmla="*/ 1235242 w 2630905"/>
                <a:gd name="connsiteY71" fmla="*/ 3088106 h 6312569"/>
                <a:gd name="connsiteX72" fmla="*/ 1259305 w 2630905"/>
                <a:gd name="connsiteY72" fmla="*/ 2999874 h 6312569"/>
                <a:gd name="connsiteX73" fmla="*/ 1259305 w 2630905"/>
                <a:gd name="connsiteY73" fmla="*/ 2999874 h 6312569"/>
                <a:gd name="connsiteX74" fmla="*/ 1275347 w 2630905"/>
                <a:gd name="connsiteY74" fmla="*/ 2935706 h 6312569"/>
                <a:gd name="connsiteX75" fmla="*/ 1291389 w 2630905"/>
                <a:gd name="connsiteY75" fmla="*/ 2871537 h 6312569"/>
                <a:gd name="connsiteX76" fmla="*/ 1307431 w 2630905"/>
                <a:gd name="connsiteY76" fmla="*/ 2823411 h 6312569"/>
                <a:gd name="connsiteX77" fmla="*/ 1323473 w 2630905"/>
                <a:gd name="connsiteY77" fmla="*/ 2767264 h 6312569"/>
                <a:gd name="connsiteX78" fmla="*/ 1339515 w 2630905"/>
                <a:gd name="connsiteY78" fmla="*/ 2735179 h 6312569"/>
                <a:gd name="connsiteX79" fmla="*/ 1355557 w 2630905"/>
                <a:gd name="connsiteY79" fmla="*/ 2679032 h 6312569"/>
                <a:gd name="connsiteX80" fmla="*/ 1371600 w 2630905"/>
                <a:gd name="connsiteY80" fmla="*/ 2654969 h 6312569"/>
                <a:gd name="connsiteX81" fmla="*/ 1387642 w 2630905"/>
                <a:gd name="connsiteY81" fmla="*/ 2606843 h 6312569"/>
                <a:gd name="connsiteX82" fmla="*/ 1403684 w 2630905"/>
                <a:gd name="connsiteY82" fmla="*/ 2582779 h 6312569"/>
                <a:gd name="connsiteX83" fmla="*/ 1427747 w 2630905"/>
                <a:gd name="connsiteY83" fmla="*/ 2510590 h 6312569"/>
                <a:gd name="connsiteX84" fmla="*/ 1435768 w 2630905"/>
                <a:gd name="connsiteY84" fmla="*/ 2486527 h 6312569"/>
                <a:gd name="connsiteX85" fmla="*/ 1451810 w 2630905"/>
                <a:gd name="connsiteY85" fmla="*/ 2462464 h 6312569"/>
                <a:gd name="connsiteX86" fmla="*/ 1475873 w 2630905"/>
                <a:gd name="connsiteY86" fmla="*/ 2406316 h 6312569"/>
                <a:gd name="connsiteX87" fmla="*/ 1491915 w 2630905"/>
                <a:gd name="connsiteY87" fmla="*/ 2382253 h 6312569"/>
                <a:gd name="connsiteX88" fmla="*/ 1499936 w 2630905"/>
                <a:gd name="connsiteY88" fmla="*/ 2358190 h 6312569"/>
                <a:gd name="connsiteX89" fmla="*/ 1515978 w 2630905"/>
                <a:gd name="connsiteY89" fmla="*/ 2326106 h 6312569"/>
                <a:gd name="connsiteX90" fmla="*/ 1532021 w 2630905"/>
                <a:gd name="connsiteY90" fmla="*/ 2286000 h 6312569"/>
                <a:gd name="connsiteX91" fmla="*/ 1540042 w 2630905"/>
                <a:gd name="connsiteY91" fmla="*/ 2261937 h 6312569"/>
                <a:gd name="connsiteX92" fmla="*/ 1556084 w 2630905"/>
                <a:gd name="connsiteY92" fmla="*/ 2237874 h 6312569"/>
                <a:gd name="connsiteX93" fmla="*/ 1588168 w 2630905"/>
                <a:gd name="connsiteY93" fmla="*/ 2165685 h 6312569"/>
                <a:gd name="connsiteX94" fmla="*/ 1612231 w 2630905"/>
                <a:gd name="connsiteY94" fmla="*/ 2141621 h 6312569"/>
                <a:gd name="connsiteX95" fmla="*/ 1636294 w 2630905"/>
                <a:gd name="connsiteY95" fmla="*/ 2085474 h 6312569"/>
                <a:gd name="connsiteX96" fmla="*/ 1644315 w 2630905"/>
                <a:gd name="connsiteY96" fmla="*/ 2061411 h 6312569"/>
                <a:gd name="connsiteX97" fmla="*/ 1660357 w 2630905"/>
                <a:gd name="connsiteY97" fmla="*/ 2037348 h 6312569"/>
                <a:gd name="connsiteX98" fmla="*/ 1684421 w 2630905"/>
                <a:gd name="connsiteY98" fmla="*/ 1965158 h 6312569"/>
                <a:gd name="connsiteX99" fmla="*/ 1692442 w 2630905"/>
                <a:gd name="connsiteY99" fmla="*/ 1941095 h 6312569"/>
                <a:gd name="connsiteX100" fmla="*/ 1708484 w 2630905"/>
                <a:gd name="connsiteY100" fmla="*/ 1917032 h 6312569"/>
                <a:gd name="connsiteX101" fmla="*/ 1732547 w 2630905"/>
                <a:gd name="connsiteY101" fmla="*/ 1868906 h 6312569"/>
                <a:gd name="connsiteX102" fmla="*/ 1772652 w 2630905"/>
                <a:gd name="connsiteY102" fmla="*/ 1788695 h 6312569"/>
                <a:gd name="connsiteX103" fmla="*/ 1772652 w 2630905"/>
                <a:gd name="connsiteY103" fmla="*/ 1788695 h 6312569"/>
                <a:gd name="connsiteX104" fmla="*/ 1780673 w 2630905"/>
                <a:gd name="connsiteY104" fmla="*/ 1764632 h 6312569"/>
                <a:gd name="connsiteX105" fmla="*/ 1812757 w 2630905"/>
                <a:gd name="connsiteY105" fmla="*/ 1716506 h 6312569"/>
                <a:gd name="connsiteX106" fmla="*/ 1836821 w 2630905"/>
                <a:gd name="connsiteY106" fmla="*/ 1676400 h 6312569"/>
                <a:gd name="connsiteX107" fmla="*/ 1876926 w 2630905"/>
                <a:gd name="connsiteY107" fmla="*/ 1588169 h 6312569"/>
                <a:gd name="connsiteX108" fmla="*/ 1884947 w 2630905"/>
                <a:gd name="connsiteY108" fmla="*/ 1564106 h 6312569"/>
                <a:gd name="connsiteX109" fmla="*/ 1917031 w 2630905"/>
                <a:gd name="connsiteY109" fmla="*/ 1524000 h 6312569"/>
                <a:gd name="connsiteX110" fmla="*/ 1957136 w 2630905"/>
                <a:gd name="connsiteY110" fmla="*/ 1451811 h 6312569"/>
                <a:gd name="connsiteX111" fmla="*/ 1973178 w 2630905"/>
                <a:gd name="connsiteY111" fmla="*/ 1427748 h 6312569"/>
                <a:gd name="connsiteX112" fmla="*/ 1981200 w 2630905"/>
                <a:gd name="connsiteY112" fmla="*/ 1403685 h 6312569"/>
                <a:gd name="connsiteX113" fmla="*/ 2021305 w 2630905"/>
                <a:gd name="connsiteY113" fmla="*/ 1347537 h 6312569"/>
                <a:gd name="connsiteX114" fmla="*/ 2029326 w 2630905"/>
                <a:gd name="connsiteY114" fmla="*/ 1323474 h 6312569"/>
                <a:gd name="connsiteX115" fmla="*/ 2085473 w 2630905"/>
                <a:gd name="connsiteY115" fmla="*/ 1251285 h 6312569"/>
                <a:gd name="connsiteX116" fmla="*/ 2109536 w 2630905"/>
                <a:gd name="connsiteY116" fmla="*/ 1195137 h 6312569"/>
                <a:gd name="connsiteX117" fmla="*/ 2133600 w 2630905"/>
                <a:gd name="connsiteY117" fmla="*/ 1179095 h 6312569"/>
                <a:gd name="connsiteX118" fmla="*/ 2149642 w 2630905"/>
                <a:gd name="connsiteY118" fmla="*/ 1155032 h 6312569"/>
                <a:gd name="connsiteX119" fmla="*/ 2157663 w 2630905"/>
                <a:gd name="connsiteY119" fmla="*/ 1122948 h 6312569"/>
                <a:gd name="connsiteX120" fmla="*/ 2173705 w 2630905"/>
                <a:gd name="connsiteY120" fmla="*/ 1090864 h 6312569"/>
                <a:gd name="connsiteX121" fmla="*/ 2181726 w 2630905"/>
                <a:gd name="connsiteY121" fmla="*/ 1026695 h 6312569"/>
                <a:gd name="connsiteX122" fmla="*/ 2197768 w 2630905"/>
                <a:gd name="connsiteY122" fmla="*/ 978569 h 6312569"/>
                <a:gd name="connsiteX123" fmla="*/ 2221831 w 2630905"/>
                <a:gd name="connsiteY123" fmla="*/ 890337 h 6312569"/>
                <a:gd name="connsiteX124" fmla="*/ 2237873 w 2630905"/>
                <a:gd name="connsiteY124" fmla="*/ 842211 h 6312569"/>
                <a:gd name="connsiteX125" fmla="*/ 2245894 w 2630905"/>
                <a:gd name="connsiteY125" fmla="*/ 818148 h 6312569"/>
                <a:gd name="connsiteX126" fmla="*/ 2261936 w 2630905"/>
                <a:gd name="connsiteY126" fmla="*/ 794085 h 6312569"/>
                <a:gd name="connsiteX127" fmla="*/ 2286000 w 2630905"/>
                <a:gd name="connsiteY127" fmla="*/ 737937 h 6312569"/>
                <a:gd name="connsiteX128" fmla="*/ 2294021 w 2630905"/>
                <a:gd name="connsiteY128" fmla="*/ 713874 h 6312569"/>
                <a:gd name="connsiteX129" fmla="*/ 2310063 w 2630905"/>
                <a:gd name="connsiteY129" fmla="*/ 689811 h 6312569"/>
                <a:gd name="connsiteX130" fmla="*/ 2318084 w 2630905"/>
                <a:gd name="connsiteY130" fmla="*/ 665748 h 6312569"/>
                <a:gd name="connsiteX131" fmla="*/ 2350168 w 2630905"/>
                <a:gd name="connsiteY131" fmla="*/ 617621 h 6312569"/>
                <a:gd name="connsiteX132" fmla="*/ 2374231 w 2630905"/>
                <a:gd name="connsiteY132" fmla="*/ 569495 h 6312569"/>
                <a:gd name="connsiteX133" fmla="*/ 2382252 w 2630905"/>
                <a:gd name="connsiteY133" fmla="*/ 545432 h 6312569"/>
                <a:gd name="connsiteX134" fmla="*/ 2398294 w 2630905"/>
                <a:gd name="connsiteY134" fmla="*/ 513348 h 6312569"/>
                <a:gd name="connsiteX135" fmla="*/ 2406315 w 2630905"/>
                <a:gd name="connsiteY135" fmla="*/ 489285 h 6312569"/>
                <a:gd name="connsiteX136" fmla="*/ 2430378 w 2630905"/>
                <a:gd name="connsiteY136" fmla="*/ 457200 h 6312569"/>
                <a:gd name="connsiteX137" fmla="*/ 2446421 w 2630905"/>
                <a:gd name="connsiteY137" fmla="*/ 433137 h 6312569"/>
                <a:gd name="connsiteX138" fmla="*/ 2470484 w 2630905"/>
                <a:gd name="connsiteY138" fmla="*/ 344906 h 6312569"/>
                <a:gd name="connsiteX139" fmla="*/ 2478505 w 2630905"/>
                <a:gd name="connsiteY139" fmla="*/ 288758 h 6312569"/>
                <a:gd name="connsiteX140" fmla="*/ 2494547 w 2630905"/>
                <a:gd name="connsiteY140" fmla="*/ 232611 h 6312569"/>
                <a:gd name="connsiteX141" fmla="*/ 2502568 w 2630905"/>
                <a:gd name="connsiteY141" fmla="*/ 192506 h 6312569"/>
                <a:gd name="connsiteX142" fmla="*/ 2510589 w 2630905"/>
                <a:gd name="connsiteY142" fmla="*/ 168443 h 6312569"/>
                <a:gd name="connsiteX143" fmla="*/ 2542673 w 2630905"/>
                <a:gd name="connsiteY143" fmla="*/ 88232 h 6312569"/>
                <a:gd name="connsiteX144" fmla="*/ 2566736 w 2630905"/>
                <a:gd name="connsiteY144" fmla="*/ 72190 h 6312569"/>
                <a:gd name="connsiteX145" fmla="*/ 2598821 w 2630905"/>
                <a:gd name="connsiteY145" fmla="*/ 32085 h 6312569"/>
                <a:gd name="connsiteX146" fmla="*/ 2630905 w 2630905"/>
                <a:gd name="connsiteY146" fmla="*/ 0 h 631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630905" h="6312569">
                  <a:moveTo>
                    <a:pt x="0" y="6312569"/>
                  </a:moveTo>
                  <a:cubicBezTo>
                    <a:pt x="5347" y="6299201"/>
                    <a:pt x="11905" y="6286255"/>
                    <a:pt x="16042" y="6272464"/>
                  </a:cubicBezTo>
                  <a:cubicBezTo>
                    <a:pt x="24128" y="6245511"/>
                    <a:pt x="28953" y="6191670"/>
                    <a:pt x="32084" y="6168190"/>
                  </a:cubicBezTo>
                  <a:cubicBezTo>
                    <a:pt x="34583" y="6149450"/>
                    <a:pt x="37896" y="6130819"/>
                    <a:pt x="40105" y="6112043"/>
                  </a:cubicBezTo>
                  <a:cubicBezTo>
                    <a:pt x="43245" y="6085357"/>
                    <a:pt x="44326" y="6058432"/>
                    <a:pt x="48126" y="6031832"/>
                  </a:cubicBezTo>
                  <a:cubicBezTo>
                    <a:pt x="49685" y="6020919"/>
                    <a:pt x="53985" y="6010558"/>
                    <a:pt x="56147" y="5999748"/>
                  </a:cubicBezTo>
                  <a:cubicBezTo>
                    <a:pt x="72349" y="5918739"/>
                    <a:pt x="53410" y="5983896"/>
                    <a:pt x="80210" y="5903495"/>
                  </a:cubicBezTo>
                  <a:cubicBezTo>
                    <a:pt x="82884" y="5895474"/>
                    <a:pt x="83541" y="5886467"/>
                    <a:pt x="88231" y="5879432"/>
                  </a:cubicBezTo>
                  <a:cubicBezTo>
                    <a:pt x="93578" y="5871411"/>
                    <a:pt x="99962" y="5863991"/>
                    <a:pt x="104273" y="5855369"/>
                  </a:cubicBezTo>
                  <a:cubicBezTo>
                    <a:pt x="137481" y="5788952"/>
                    <a:pt x="82362" y="5876204"/>
                    <a:pt x="128336" y="5807243"/>
                  </a:cubicBezTo>
                  <a:cubicBezTo>
                    <a:pt x="157586" y="5719490"/>
                    <a:pt x="110938" y="5852402"/>
                    <a:pt x="152400" y="5759116"/>
                  </a:cubicBezTo>
                  <a:cubicBezTo>
                    <a:pt x="183808" y="5688449"/>
                    <a:pt x="148583" y="5730849"/>
                    <a:pt x="192505" y="5686927"/>
                  </a:cubicBezTo>
                  <a:lnTo>
                    <a:pt x="216568" y="5614737"/>
                  </a:lnTo>
                  <a:cubicBezTo>
                    <a:pt x="219242" y="5606716"/>
                    <a:pt x="219899" y="5597709"/>
                    <a:pt x="224589" y="5590674"/>
                  </a:cubicBezTo>
                  <a:lnTo>
                    <a:pt x="256673" y="5542548"/>
                  </a:lnTo>
                  <a:cubicBezTo>
                    <a:pt x="259724" y="5527295"/>
                    <a:pt x="264494" y="5494821"/>
                    <a:pt x="272715" y="5478379"/>
                  </a:cubicBezTo>
                  <a:cubicBezTo>
                    <a:pt x="277026" y="5469757"/>
                    <a:pt x="284446" y="5462938"/>
                    <a:pt x="288757" y="5454316"/>
                  </a:cubicBezTo>
                  <a:cubicBezTo>
                    <a:pt x="298491" y="5434849"/>
                    <a:pt x="299310" y="5410278"/>
                    <a:pt x="304800" y="5390148"/>
                  </a:cubicBezTo>
                  <a:cubicBezTo>
                    <a:pt x="309249" y="5373834"/>
                    <a:pt x="315495" y="5358063"/>
                    <a:pt x="320842" y="5342021"/>
                  </a:cubicBezTo>
                  <a:cubicBezTo>
                    <a:pt x="323516" y="5334000"/>
                    <a:pt x="326812" y="5326160"/>
                    <a:pt x="328863" y="5317958"/>
                  </a:cubicBezTo>
                  <a:cubicBezTo>
                    <a:pt x="334210" y="5296569"/>
                    <a:pt x="341280" y="5275538"/>
                    <a:pt x="344905" y="5253790"/>
                  </a:cubicBezTo>
                  <a:cubicBezTo>
                    <a:pt x="350325" y="5221271"/>
                    <a:pt x="351973" y="5203491"/>
                    <a:pt x="360947" y="5173579"/>
                  </a:cubicBezTo>
                  <a:cubicBezTo>
                    <a:pt x="365806" y="5157382"/>
                    <a:pt x="372888" y="5141858"/>
                    <a:pt x="376989" y="5125453"/>
                  </a:cubicBezTo>
                  <a:cubicBezTo>
                    <a:pt x="389112" y="5076962"/>
                    <a:pt x="381523" y="5103830"/>
                    <a:pt x="401052" y="5045243"/>
                  </a:cubicBezTo>
                  <a:cubicBezTo>
                    <a:pt x="403726" y="5037222"/>
                    <a:pt x="404383" y="5028214"/>
                    <a:pt x="409073" y="5021179"/>
                  </a:cubicBezTo>
                  <a:cubicBezTo>
                    <a:pt x="414420" y="5013158"/>
                    <a:pt x="421200" y="5005925"/>
                    <a:pt x="425115" y="4997116"/>
                  </a:cubicBezTo>
                  <a:cubicBezTo>
                    <a:pt x="431983" y="4981664"/>
                    <a:pt x="431777" y="4963059"/>
                    <a:pt x="441157" y="4948990"/>
                  </a:cubicBezTo>
                  <a:cubicBezTo>
                    <a:pt x="446505" y="4940969"/>
                    <a:pt x="452417" y="4933297"/>
                    <a:pt x="457200" y="4924927"/>
                  </a:cubicBezTo>
                  <a:cubicBezTo>
                    <a:pt x="495679" y="4857590"/>
                    <a:pt x="456269" y="4923767"/>
                    <a:pt x="481263" y="4868779"/>
                  </a:cubicBezTo>
                  <a:cubicBezTo>
                    <a:pt x="491159" y="4847008"/>
                    <a:pt x="502652" y="4826000"/>
                    <a:pt x="513347" y="4804611"/>
                  </a:cubicBezTo>
                  <a:cubicBezTo>
                    <a:pt x="518694" y="4793916"/>
                    <a:pt x="525608" y="4783870"/>
                    <a:pt x="529389" y="4772527"/>
                  </a:cubicBezTo>
                  <a:cubicBezTo>
                    <a:pt x="532063" y="4764506"/>
                    <a:pt x="533060" y="4755714"/>
                    <a:pt x="537410" y="4748464"/>
                  </a:cubicBezTo>
                  <a:cubicBezTo>
                    <a:pt x="541301" y="4741979"/>
                    <a:pt x="548105" y="4737769"/>
                    <a:pt x="553452" y="4732421"/>
                  </a:cubicBezTo>
                  <a:cubicBezTo>
                    <a:pt x="556126" y="4721726"/>
                    <a:pt x="557131" y="4710469"/>
                    <a:pt x="561473" y="4700337"/>
                  </a:cubicBezTo>
                  <a:cubicBezTo>
                    <a:pt x="565383" y="4691215"/>
                    <a:pt x="598839" y="4647842"/>
                    <a:pt x="601578" y="4644190"/>
                  </a:cubicBezTo>
                  <a:cubicBezTo>
                    <a:pt x="604252" y="4636169"/>
                    <a:pt x="606269" y="4627898"/>
                    <a:pt x="609600" y="4620127"/>
                  </a:cubicBezTo>
                  <a:cubicBezTo>
                    <a:pt x="614310" y="4609137"/>
                    <a:pt x="621444" y="4599239"/>
                    <a:pt x="625642" y="4588043"/>
                  </a:cubicBezTo>
                  <a:cubicBezTo>
                    <a:pt x="629513" y="4577721"/>
                    <a:pt x="630495" y="4566517"/>
                    <a:pt x="633663" y="4555958"/>
                  </a:cubicBezTo>
                  <a:cubicBezTo>
                    <a:pt x="638522" y="4539761"/>
                    <a:pt x="644358" y="4523874"/>
                    <a:pt x="649705" y="4507832"/>
                  </a:cubicBezTo>
                  <a:cubicBezTo>
                    <a:pt x="652379" y="4499811"/>
                    <a:pt x="655675" y="4491971"/>
                    <a:pt x="657726" y="4483769"/>
                  </a:cubicBezTo>
                  <a:cubicBezTo>
                    <a:pt x="669848" y="4435281"/>
                    <a:pt x="662261" y="4462142"/>
                    <a:pt x="681789" y="4403558"/>
                  </a:cubicBezTo>
                  <a:cubicBezTo>
                    <a:pt x="684463" y="4395537"/>
                    <a:pt x="685120" y="4386530"/>
                    <a:pt x="689810" y="4379495"/>
                  </a:cubicBezTo>
                  <a:lnTo>
                    <a:pt x="705852" y="4355432"/>
                  </a:lnTo>
                  <a:cubicBezTo>
                    <a:pt x="718549" y="4304645"/>
                    <a:pt x="707759" y="4332518"/>
                    <a:pt x="745957" y="4275221"/>
                  </a:cubicBezTo>
                  <a:lnTo>
                    <a:pt x="762000" y="4251158"/>
                  </a:lnTo>
                  <a:cubicBezTo>
                    <a:pt x="776118" y="4208804"/>
                    <a:pt x="765331" y="4234130"/>
                    <a:pt x="802105" y="4178969"/>
                  </a:cubicBezTo>
                  <a:lnTo>
                    <a:pt x="818147" y="4154906"/>
                  </a:lnTo>
                  <a:lnTo>
                    <a:pt x="834189" y="4130843"/>
                  </a:lnTo>
                  <a:cubicBezTo>
                    <a:pt x="854349" y="4070360"/>
                    <a:pt x="827155" y="4144910"/>
                    <a:pt x="858252" y="4082716"/>
                  </a:cubicBezTo>
                  <a:cubicBezTo>
                    <a:pt x="862033" y="4075154"/>
                    <a:pt x="862942" y="4066424"/>
                    <a:pt x="866273" y="4058653"/>
                  </a:cubicBezTo>
                  <a:cubicBezTo>
                    <a:pt x="870983" y="4047663"/>
                    <a:pt x="877605" y="4037559"/>
                    <a:pt x="882315" y="4026569"/>
                  </a:cubicBezTo>
                  <a:cubicBezTo>
                    <a:pt x="885646" y="4018798"/>
                    <a:pt x="886555" y="4010068"/>
                    <a:pt x="890336" y="4002506"/>
                  </a:cubicBezTo>
                  <a:cubicBezTo>
                    <a:pt x="894647" y="3993884"/>
                    <a:pt x="902463" y="3987252"/>
                    <a:pt x="906378" y="3978443"/>
                  </a:cubicBezTo>
                  <a:cubicBezTo>
                    <a:pt x="913246" y="3962990"/>
                    <a:pt x="913041" y="3944386"/>
                    <a:pt x="922421" y="3930316"/>
                  </a:cubicBezTo>
                  <a:cubicBezTo>
                    <a:pt x="933116" y="3914274"/>
                    <a:pt x="945883" y="3899435"/>
                    <a:pt x="954505" y="3882190"/>
                  </a:cubicBezTo>
                  <a:cubicBezTo>
                    <a:pt x="959852" y="3871495"/>
                    <a:pt x="965837" y="3861096"/>
                    <a:pt x="970547" y="3850106"/>
                  </a:cubicBezTo>
                  <a:cubicBezTo>
                    <a:pt x="989830" y="3805112"/>
                    <a:pt x="964207" y="3847164"/>
                    <a:pt x="994610" y="3793958"/>
                  </a:cubicBezTo>
                  <a:cubicBezTo>
                    <a:pt x="999393" y="3785588"/>
                    <a:pt x="1006737" y="3778704"/>
                    <a:pt x="1010652" y="3769895"/>
                  </a:cubicBezTo>
                  <a:cubicBezTo>
                    <a:pt x="1048833" y="3683988"/>
                    <a:pt x="1006431" y="3752164"/>
                    <a:pt x="1042736" y="3697706"/>
                  </a:cubicBezTo>
                  <a:cubicBezTo>
                    <a:pt x="1048083" y="3676316"/>
                    <a:pt x="1051805" y="3654453"/>
                    <a:pt x="1058778" y="3633537"/>
                  </a:cubicBezTo>
                  <a:lnTo>
                    <a:pt x="1074821" y="3585411"/>
                  </a:lnTo>
                  <a:cubicBezTo>
                    <a:pt x="1077495" y="3577390"/>
                    <a:pt x="1081184" y="3569639"/>
                    <a:pt x="1082842" y="3561348"/>
                  </a:cubicBezTo>
                  <a:cubicBezTo>
                    <a:pt x="1085516" y="3547980"/>
                    <a:pt x="1087276" y="3534396"/>
                    <a:pt x="1090863" y="3521243"/>
                  </a:cubicBezTo>
                  <a:lnTo>
                    <a:pt x="1114926" y="3449053"/>
                  </a:lnTo>
                  <a:cubicBezTo>
                    <a:pt x="1117600" y="3441032"/>
                    <a:pt x="1120896" y="3433192"/>
                    <a:pt x="1122947" y="3424990"/>
                  </a:cubicBezTo>
                  <a:cubicBezTo>
                    <a:pt x="1125621" y="3414295"/>
                    <a:pt x="1127800" y="3403465"/>
                    <a:pt x="1130968" y="3392906"/>
                  </a:cubicBezTo>
                  <a:cubicBezTo>
                    <a:pt x="1135827" y="3376709"/>
                    <a:pt x="1141663" y="3360821"/>
                    <a:pt x="1147010" y="3344779"/>
                  </a:cubicBezTo>
                  <a:lnTo>
                    <a:pt x="1171073" y="3272590"/>
                  </a:lnTo>
                  <a:cubicBezTo>
                    <a:pt x="1198026" y="3191730"/>
                    <a:pt x="1156904" y="3317148"/>
                    <a:pt x="1187115" y="3216443"/>
                  </a:cubicBezTo>
                  <a:cubicBezTo>
                    <a:pt x="1191974" y="3200246"/>
                    <a:pt x="1197810" y="3184358"/>
                    <a:pt x="1203157" y="3168316"/>
                  </a:cubicBezTo>
                  <a:cubicBezTo>
                    <a:pt x="1205831" y="3160295"/>
                    <a:pt x="1209127" y="3152455"/>
                    <a:pt x="1211178" y="3144253"/>
                  </a:cubicBezTo>
                  <a:cubicBezTo>
                    <a:pt x="1221538" y="3102817"/>
                    <a:pt x="1213085" y="3121341"/>
                    <a:pt x="1235242" y="3088106"/>
                  </a:cubicBezTo>
                  <a:cubicBezTo>
                    <a:pt x="1246579" y="3031419"/>
                    <a:pt x="1238952" y="3060934"/>
                    <a:pt x="1259305" y="2999874"/>
                  </a:cubicBezTo>
                  <a:lnTo>
                    <a:pt x="1259305" y="2999874"/>
                  </a:lnTo>
                  <a:lnTo>
                    <a:pt x="1275347" y="2935706"/>
                  </a:lnTo>
                  <a:cubicBezTo>
                    <a:pt x="1275348" y="2935703"/>
                    <a:pt x="1291388" y="2871541"/>
                    <a:pt x="1291389" y="2871537"/>
                  </a:cubicBezTo>
                  <a:cubicBezTo>
                    <a:pt x="1296736" y="2855495"/>
                    <a:pt x="1303330" y="2839816"/>
                    <a:pt x="1307431" y="2823411"/>
                  </a:cubicBezTo>
                  <a:cubicBezTo>
                    <a:pt x="1311501" y="2807129"/>
                    <a:pt x="1316569" y="2783375"/>
                    <a:pt x="1323473" y="2767264"/>
                  </a:cubicBezTo>
                  <a:cubicBezTo>
                    <a:pt x="1328183" y="2756273"/>
                    <a:pt x="1335317" y="2746375"/>
                    <a:pt x="1339515" y="2735179"/>
                  </a:cubicBezTo>
                  <a:cubicBezTo>
                    <a:pt x="1347223" y="2714625"/>
                    <a:pt x="1345863" y="2698419"/>
                    <a:pt x="1355557" y="2679032"/>
                  </a:cubicBezTo>
                  <a:cubicBezTo>
                    <a:pt x="1359868" y="2670410"/>
                    <a:pt x="1366252" y="2662990"/>
                    <a:pt x="1371600" y="2654969"/>
                  </a:cubicBezTo>
                  <a:cubicBezTo>
                    <a:pt x="1376947" y="2638927"/>
                    <a:pt x="1378262" y="2620913"/>
                    <a:pt x="1387642" y="2606843"/>
                  </a:cubicBezTo>
                  <a:cubicBezTo>
                    <a:pt x="1392989" y="2598822"/>
                    <a:pt x="1399769" y="2591588"/>
                    <a:pt x="1403684" y="2582779"/>
                  </a:cubicBezTo>
                  <a:lnTo>
                    <a:pt x="1427747" y="2510590"/>
                  </a:lnTo>
                  <a:cubicBezTo>
                    <a:pt x="1430421" y="2502569"/>
                    <a:pt x="1431078" y="2493562"/>
                    <a:pt x="1435768" y="2486527"/>
                  </a:cubicBezTo>
                  <a:lnTo>
                    <a:pt x="1451810" y="2462464"/>
                  </a:lnTo>
                  <a:cubicBezTo>
                    <a:pt x="1460809" y="2435467"/>
                    <a:pt x="1460014" y="2434069"/>
                    <a:pt x="1475873" y="2406316"/>
                  </a:cubicBezTo>
                  <a:cubicBezTo>
                    <a:pt x="1480656" y="2397946"/>
                    <a:pt x="1487604" y="2390875"/>
                    <a:pt x="1491915" y="2382253"/>
                  </a:cubicBezTo>
                  <a:cubicBezTo>
                    <a:pt x="1495696" y="2374691"/>
                    <a:pt x="1496605" y="2365961"/>
                    <a:pt x="1499936" y="2358190"/>
                  </a:cubicBezTo>
                  <a:cubicBezTo>
                    <a:pt x="1504646" y="2347200"/>
                    <a:pt x="1511122" y="2337032"/>
                    <a:pt x="1515978" y="2326106"/>
                  </a:cubicBezTo>
                  <a:cubicBezTo>
                    <a:pt x="1521826" y="2312948"/>
                    <a:pt x="1526965" y="2299482"/>
                    <a:pt x="1532021" y="2286000"/>
                  </a:cubicBezTo>
                  <a:cubicBezTo>
                    <a:pt x="1534990" y="2278083"/>
                    <a:pt x="1536261" y="2269499"/>
                    <a:pt x="1540042" y="2261937"/>
                  </a:cubicBezTo>
                  <a:cubicBezTo>
                    <a:pt x="1544353" y="2253315"/>
                    <a:pt x="1551773" y="2246496"/>
                    <a:pt x="1556084" y="2237874"/>
                  </a:cubicBezTo>
                  <a:cubicBezTo>
                    <a:pt x="1566566" y="2216911"/>
                    <a:pt x="1573992" y="2185531"/>
                    <a:pt x="1588168" y="2165685"/>
                  </a:cubicBezTo>
                  <a:cubicBezTo>
                    <a:pt x="1594761" y="2156454"/>
                    <a:pt x="1604210" y="2149642"/>
                    <a:pt x="1612231" y="2141621"/>
                  </a:cubicBezTo>
                  <a:cubicBezTo>
                    <a:pt x="1628924" y="2074847"/>
                    <a:pt x="1608598" y="2140866"/>
                    <a:pt x="1636294" y="2085474"/>
                  </a:cubicBezTo>
                  <a:cubicBezTo>
                    <a:pt x="1640075" y="2077912"/>
                    <a:pt x="1640534" y="2068973"/>
                    <a:pt x="1644315" y="2061411"/>
                  </a:cubicBezTo>
                  <a:cubicBezTo>
                    <a:pt x="1648626" y="2052789"/>
                    <a:pt x="1656442" y="2046157"/>
                    <a:pt x="1660357" y="2037348"/>
                  </a:cubicBezTo>
                  <a:cubicBezTo>
                    <a:pt x="1660360" y="2037341"/>
                    <a:pt x="1680409" y="1977194"/>
                    <a:pt x="1684421" y="1965158"/>
                  </a:cubicBezTo>
                  <a:cubicBezTo>
                    <a:pt x="1687095" y="1957137"/>
                    <a:pt x="1687752" y="1948130"/>
                    <a:pt x="1692442" y="1941095"/>
                  </a:cubicBezTo>
                  <a:cubicBezTo>
                    <a:pt x="1697789" y="1933074"/>
                    <a:pt x="1704173" y="1925654"/>
                    <a:pt x="1708484" y="1917032"/>
                  </a:cubicBezTo>
                  <a:cubicBezTo>
                    <a:pt x="1741692" y="1850615"/>
                    <a:pt x="1686573" y="1937867"/>
                    <a:pt x="1732547" y="1868906"/>
                  </a:cubicBezTo>
                  <a:cubicBezTo>
                    <a:pt x="1745244" y="1818117"/>
                    <a:pt x="1734453" y="1845994"/>
                    <a:pt x="1772652" y="1788695"/>
                  </a:cubicBezTo>
                  <a:lnTo>
                    <a:pt x="1772652" y="1788695"/>
                  </a:lnTo>
                  <a:cubicBezTo>
                    <a:pt x="1775326" y="1780674"/>
                    <a:pt x="1776567" y="1772023"/>
                    <a:pt x="1780673" y="1764632"/>
                  </a:cubicBezTo>
                  <a:cubicBezTo>
                    <a:pt x="1790036" y="1747778"/>
                    <a:pt x="1806660" y="1734797"/>
                    <a:pt x="1812757" y="1716506"/>
                  </a:cubicBezTo>
                  <a:cubicBezTo>
                    <a:pt x="1823170" y="1685268"/>
                    <a:pt x="1814799" y="1698422"/>
                    <a:pt x="1836821" y="1676400"/>
                  </a:cubicBezTo>
                  <a:cubicBezTo>
                    <a:pt x="1869638" y="1577948"/>
                    <a:pt x="1833242" y="1675537"/>
                    <a:pt x="1876926" y="1588169"/>
                  </a:cubicBezTo>
                  <a:cubicBezTo>
                    <a:pt x="1880707" y="1580607"/>
                    <a:pt x="1881166" y="1571668"/>
                    <a:pt x="1884947" y="1564106"/>
                  </a:cubicBezTo>
                  <a:cubicBezTo>
                    <a:pt x="1895065" y="1543870"/>
                    <a:pt x="1902111" y="1538921"/>
                    <a:pt x="1917031" y="1524000"/>
                  </a:cubicBezTo>
                  <a:cubicBezTo>
                    <a:pt x="1931149" y="1481646"/>
                    <a:pt x="1920362" y="1506972"/>
                    <a:pt x="1957136" y="1451811"/>
                  </a:cubicBezTo>
                  <a:cubicBezTo>
                    <a:pt x="1962483" y="1443790"/>
                    <a:pt x="1970129" y="1436893"/>
                    <a:pt x="1973178" y="1427748"/>
                  </a:cubicBezTo>
                  <a:cubicBezTo>
                    <a:pt x="1975852" y="1419727"/>
                    <a:pt x="1977005" y="1411026"/>
                    <a:pt x="1981200" y="1403685"/>
                  </a:cubicBezTo>
                  <a:cubicBezTo>
                    <a:pt x="1995725" y="1378267"/>
                    <a:pt x="2008896" y="1372354"/>
                    <a:pt x="2021305" y="1347537"/>
                  </a:cubicBezTo>
                  <a:cubicBezTo>
                    <a:pt x="2025086" y="1339975"/>
                    <a:pt x="2025220" y="1330865"/>
                    <a:pt x="2029326" y="1323474"/>
                  </a:cubicBezTo>
                  <a:cubicBezTo>
                    <a:pt x="2053311" y="1280301"/>
                    <a:pt x="2056244" y="1280514"/>
                    <a:pt x="2085473" y="1251285"/>
                  </a:cubicBezTo>
                  <a:cubicBezTo>
                    <a:pt x="2091045" y="1234568"/>
                    <a:pt x="2098523" y="1208353"/>
                    <a:pt x="2109536" y="1195137"/>
                  </a:cubicBezTo>
                  <a:cubicBezTo>
                    <a:pt x="2115708" y="1187731"/>
                    <a:pt x="2125579" y="1184442"/>
                    <a:pt x="2133600" y="1179095"/>
                  </a:cubicBezTo>
                  <a:cubicBezTo>
                    <a:pt x="2138947" y="1171074"/>
                    <a:pt x="2145845" y="1163893"/>
                    <a:pt x="2149642" y="1155032"/>
                  </a:cubicBezTo>
                  <a:cubicBezTo>
                    <a:pt x="2153984" y="1144900"/>
                    <a:pt x="2153792" y="1133270"/>
                    <a:pt x="2157663" y="1122948"/>
                  </a:cubicBezTo>
                  <a:cubicBezTo>
                    <a:pt x="2161861" y="1111752"/>
                    <a:pt x="2168358" y="1101559"/>
                    <a:pt x="2173705" y="1090864"/>
                  </a:cubicBezTo>
                  <a:cubicBezTo>
                    <a:pt x="2176379" y="1069474"/>
                    <a:pt x="2177209" y="1047773"/>
                    <a:pt x="2181726" y="1026695"/>
                  </a:cubicBezTo>
                  <a:cubicBezTo>
                    <a:pt x="2185269" y="1010161"/>
                    <a:pt x="2194452" y="995150"/>
                    <a:pt x="2197768" y="978569"/>
                  </a:cubicBezTo>
                  <a:cubicBezTo>
                    <a:pt x="2209105" y="921883"/>
                    <a:pt x="2201478" y="951396"/>
                    <a:pt x="2221831" y="890337"/>
                  </a:cubicBezTo>
                  <a:lnTo>
                    <a:pt x="2237873" y="842211"/>
                  </a:lnTo>
                  <a:cubicBezTo>
                    <a:pt x="2240547" y="834190"/>
                    <a:pt x="2241204" y="825183"/>
                    <a:pt x="2245894" y="818148"/>
                  </a:cubicBezTo>
                  <a:lnTo>
                    <a:pt x="2261936" y="794085"/>
                  </a:lnTo>
                  <a:cubicBezTo>
                    <a:pt x="2280745" y="737654"/>
                    <a:pt x="2256266" y="807314"/>
                    <a:pt x="2286000" y="737937"/>
                  </a:cubicBezTo>
                  <a:cubicBezTo>
                    <a:pt x="2289331" y="730166"/>
                    <a:pt x="2290240" y="721436"/>
                    <a:pt x="2294021" y="713874"/>
                  </a:cubicBezTo>
                  <a:cubicBezTo>
                    <a:pt x="2298332" y="705252"/>
                    <a:pt x="2305752" y="698433"/>
                    <a:pt x="2310063" y="689811"/>
                  </a:cubicBezTo>
                  <a:cubicBezTo>
                    <a:pt x="2313844" y="682249"/>
                    <a:pt x="2313978" y="673139"/>
                    <a:pt x="2318084" y="665748"/>
                  </a:cubicBezTo>
                  <a:cubicBezTo>
                    <a:pt x="2327447" y="648894"/>
                    <a:pt x="2344071" y="635912"/>
                    <a:pt x="2350168" y="617621"/>
                  </a:cubicBezTo>
                  <a:cubicBezTo>
                    <a:pt x="2370329" y="557138"/>
                    <a:pt x="2343133" y="631691"/>
                    <a:pt x="2374231" y="569495"/>
                  </a:cubicBezTo>
                  <a:cubicBezTo>
                    <a:pt x="2378012" y="561933"/>
                    <a:pt x="2378921" y="553203"/>
                    <a:pt x="2382252" y="545432"/>
                  </a:cubicBezTo>
                  <a:cubicBezTo>
                    <a:pt x="2386962" y="534442"/>
                    <a:pt x="2393584" y="524338"/>
                    <a:pt x="2398294" y="513348"/>
                  </a:cubicBezTo>
                  <a:cubicBezTo>
                    <a:pt x="2401625" y="505577"/>
                    <a:pt x="2402120" y="496626"/>
                    <a:pt x="2406315" y="489285"/>
                  </a:cubicBezTo>
                  <a:cubicBezTo>
                    <a:pt x="2412948" y="477678"/>
                    <a:pt x="2422608" y="468078"/>
                    <a:pt x="2430378" y="457200"/>
                  </a:cubicBezTo>
                  <a:cubicBezTo>
                    <a:pt x="2435981" y="449355"/>
                    <a:pt x="2441073" y="441158"/>
                    <a:pt x="2446421" y="433137"/>
                  </a:cubicBezTo>
                  <a:cubicBezTo>
                    <a:pt x="2464514" y="360767"/>
                    <a:pt x="2455491" y="389885"/>
                    <a:pt x="2470484" y="344906"/>
                  </a:cubicBezTo>
                  <a:cubicBezTo>
                    <a:pt x="2473158" y="326190"/>
                    <a:pt x="2475123" y="307359"/>
                    <a:pt x="2478505" y="288758"/>
                  </a:cubicBezTo>
                  <a:cubicBezTo>
                    <a:pt x="2488507" y="233747"/>
                    <a:pt x="2483093" y="278425"/>
                    <a:pt x="2494547" y="232611"/>
                  </a:cubicBezTo>
                  <a:cubicBezTo>
                    <a:pt x="2497854" y="219385"/>
                    <a:pt x="2499261" y="205732"/>
                    <a:pt x="2502568" y="192506"/>
                  </a:cubicBezTo>
                  <a:cubicBezTo>
                    <a:pt x="2504619" y="184304"/>
                    <a:pt x="2508266" y="176573"/>
                    <a:pt x="2510589" y="168443"/>
                  </a:cubicBezTo>
                  <a:cubicBezTo>
                    <a:pt x="2518432" y="140992"/>
                    <a:pt x="2521195" y="109710"/>
                    <a:pt x="2542673" y="88232"/>
                  </a:cubicBezTo>
                  <a:cubicBezTo>
                    <a:pt x="2549490" y="81415"/>
                    <a:pt x="2558715" y="77537"/>
                    <a:pt x="2566736" y="72190"/>
                  </a:cubicBezTo>
                  <a:cubicBezTo>
                    <a:pt x="2578649" y="54320"/>
                    <a:pt x="2582491" y="45149"/>
                    <a:pt x="2598821" y="32085"/>
                  </a:cubicBezTo>
                  <a:cubicBezTo>
                    <a:pt x="2631084" y="6275"/>
                    <a:pt x="2616573" y="28667"/>
                    <a:pt x="263090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5859780" y="647700"/>
              <a:ext cx="3459480" cy="6042660"/>
            </a:xfrm>
            <a:custGeom>
              <a:avLst/>
              <a:gdLst>
                <a:gd name="connsiteX0" fmla="*/ 0 w 3459480"/>
                <a:gd name="connsiteY0" fmla="*/ 6042660 h 6042660"/>
                <a:gd name="connsiteX1" fmla="*/ 22860 w 3459480"/>
                <a:gd name="connsiteY1" fmla="*/ 5920740 h 6042660"/>
                <a:gd name="connsiteX2" fmla="*/ 38100 w 3459480"/>
                <a:gd name="connsiteY2" fmla="*/ 5875020 h 6042660"/>
                <a:gd name="connsiteX3" fmla="*/ 53340 w 3459480"/>
                <a:gd name="connsiteY3" fmla="*/ 5844540 h 6042660"/>
                <a:gd name="connsiteX4" fmla="*/ 68580 w 3459480"/>
                <a:gd name="connsiteY4" fmla="*/ 5821680 h 6042660"/>
                <a:gd name="connsiteX5" fmla="*/ 83820 w 3459480"/>
                <a:gd name="connsiteY5" fmla="*/ 5775960 h 6042660"/>
                <a:gd name="connsiteX6" fmla="*/ 91440 w 3459480"/>
                <a:gd name="connsiteY6" fmla="*/ 5753100 h 6042660"/>
                <a:gd name="connsiteX7" fmla="*/ 99060 w 3459480"/>
                <a:gd name="connsiteY7" fmla="*/ 5730240 h 6042660"/>
                <a:gd name="connsiteX8" fmla="*/ 106680 w 3459480"/>
                <a:gd name="connsiteY8" fmla="*/ 5699760 h 6042660"/>
                <a:gd name="connsiteX9" fmla="*/ 121920 w 3459480"/>
                <a:gd name="connsiteY9" fmla="*/ 5654040 h 6042660"/>
                <a:gd name="connsiteX10" fmla="*/ 175260 w 3459480"/>
                <a:gd name="connsiteY10" fmla="*/ 5585460 h 6042660"/>
                <a:gd name="connsiteX11" fmla="*/ 190500 w 3459480"/>
                <a:gd name="connsiteY11" fmla="*/ 5562600 h 6042660"/>
                <a:gd name="connsiteX12" fmla="*/ 213360 w 3459480"/>
                <a:gd name="connsiteY12" fmla="*/ 5516880 h 6042660"/>
                <a:gd name="connsiteX13" fmla="*/ 228600 w 3459480"/>
                <a:gd name="connsiteY13" fmla="*/ 5471160 h 6042660"/>
                <a:gd name="connsiteX14" fmla="*/ 274320 w 3459480"/>
                <a:gd name="connsiteY14" fmla="*/ 5402580 h 6042660"/>
                <a:gd name="connsiteX15" fmla="*/ 289560 w 3459480"/>
                <a:gd name="connsiteY15" fmla="*/ 5379720 h 6042660"/>
                <a:gd name="connsiteX16" fmla="*/ 312420 w 3459480"/>
                <a:gd name="connsiteY16" fmla="*/ 5356860 h 6042660"/>
                <a:gd name="connsiteX17" fmla="*/ 327660 w 3459480"/>
                <a:gd name="connsiteY17" fmla="*/ 5334000 h 6042660"/>
                <a:gd name="connsiteX18" fmla="*/ 350520 w 3459480"/>
                <a:gd name="connsiteY18" fmla="*/ 5326380 h 6042660"/>
                <a:gd name="connsiteX19" fmla="*/ 396240 w 3459480"/>
                <a:gd name="connsiteY19" fmla="*/ 5295900 h 6042660"/>
                <a:gd name="connsiteX20" fmla="*/ 434340 w 3459480"/>
                <a:gd name="connsiteY20" fmla="*/ 5257800 h 6042660"/>
                <a:gd name="connsiteX21" fmla="*/ 449580 w 3459480"/>
                <a:gd name="connsiteY21" fmla="*/ 5234940 h 6042660"/>
                <a:gd name="connsiteX22" fmla="*/ 502920 w 3459480"/>
                <a:gd name="connsiteY22" fmla="*/ 5166360 h 6042660"/>
                <a:gd name="connsiteX23" fmla="*/ 533400 w 3459480"/>
                <a:gd name="connsiteY23" fmla="*/ 5097780 h 6042660"/>
                <a:gd name="connsiteX24" fmla="*/ 541020 w 3459480"/>
                <a:gd name="connsiteY24" fmla="*/ 5074920 h 6042660"/>
                <a:gd name="connsiteX25" fmla="*/ 556260 w 3459480"/>
                <a:gd name="connsiteY25" fmla="*/ 5052060 h 6042660"/>
                <a:gd name="connsiteX26" fmla="*/ 571500 w 3459480"/>
                <a:gd name="connsiteY26" fmla="*/ 4998720 h 6042660"/>
                <a:gd name="connsiteX27" fmla="*/ 579120 w 3459480"/>
                <a:gd name="connsiteY27" fmla="*/ 4975860 h 6042660"/>
                <a:gd name="connsiteX28" fmla="*/ 594360 w 3459480"/>
                <a:gd name="connsiteY28" fmla="*/ 4953000 h 6042660"/>
                <a:gd name="connsiteX29" fmla="*/ 601980 w 3459480"/>
                <a:gd name="connsiteY29" fmla="*/ 4930140 h 6042660"/>
                <a:gd name="connsiteX30" fmla="*/ 632460 w 3459480"/>
                <a:gd name="connsiteY30" fmla="*/ 4884420 h 6042660"/>
                <a:gd name="connsiteX31" fmla="*/ 647700 w 3459480"/>
                <a:gd name="connsiteY31" fmla="*/ 4861560 h 6042660"/>
                <a:gd name="connsiteX32" fmla="*/ 716280 w 3459480"/>
                <a:gd name="connsiteY32" fmla="*/ 4823460 h 6042660"/>
                <a:gd name="connsiteX33" fmla="*/ 731520 w 3459480"/>
                <a:gd name="connsiteY33" fmla="*/ 4800600 h 6042660"/>
                <a:gd name="connsiteX34" fmla="*/ 777240 w 3459480"/>
                <a:gd name="connsiteY34" fmla="*/ 4770120 h 6042660"/>
                <a:gd name="connsiteX35" fmla="*/ 800100 w 3459480"/>
                <a:gd name="connsiteY35" fmla="*/ 4754880 h 6042660"/>
                <a:gd name="connsiteX36" fmla="*/ 822960 w 3459480"/>
                <a:gd name="connsiteY36" fmla="*/ 4739640 h 6042660"/>
                <a:gd name="connsiteX37" fmla="*/ 845820 w 3459480"/>
                <a:gd name="connsiteY37" fmla="*/ 4724400 h 6042660"/>
                <a:gd name="connsiteX38" fmla="*/ 975360 w 3459480"/>
                <a:gd name="connsiteY38" fmla="*/ 4709160 h 6042660"/>
                <a:gd name="connsiteX39" fmla="*/ 1059180 w 3459480"/>
                <a:gd name="connsiteY39" fmla="*/ 4686300 h 6042660"/>
                <a:gd name="connsiteX40" fmla="*/ 1089660 w 3459480"/>
                <a:gd name="connsiteY40" fmla="*/ 4678680 h 6042660"/>
                <a:gd name="connsiteX41" fmla="*/ 1165860 w 3459480"/>
                <a:gd name="connsiteY41" fmla="*/ 4655820 h 6042660"/>
                <a:gd name="connsiteX42" fmla="*/ 1211580 w 3459480"/>
                <a:gd name="connsiteY42" fmla="*/ 4632960 h 6042660"/>
                <a:gd name="connsiteX43" fmla="*/ 1242060 w 3459480"/>
                <a:gd name="connsiteY43" fmla="*/ 4625340 h 6042660"/>
                <a:gd name="connsiteX44" fmla="*/ 1264920 w 3459480"/>
                <a:gd name="connsiteY44" fmla="*/ 4617720 h 6042660"/>
                <a:gd name="connsiteX45" fmla="*/ 1295400 w 3459480"/>
                <a:gd name="connsiteY45" fmla="*/ 4610100 h 6042660"/>
                <a:gd name="connsiteX46" fmla="*/ 1386840 w 3459480"/>
                <a:gd name="connsiteY46" fmla="*/ 4564380 h 6042660"/>
                <a:gd name="connsiteX47" fmla="*/ 1409700 w 3459480"/>
                <a:gd name="connsiteY47" fmla="*/ 4541520 h 6042660"/>
                <a:gd name="connsiteX48" fmla="*/ 1455420 w 3459480"/>
                <a:gd name="connsiteY48" fmla="*/ 4511040 h 6042660"/>
                <a:gd name="connsiteX49" fmla="*/ 1470660 w 3459480"/>
                <a:gd name="connsiteY49" fmla="*/ 4488180 h 6042660"/>
                <a:gd name="connsiteX50" fmla="*/ 1516380 w 3459480"/>
                <a:gd name="connsiteY50" fmla="*/ 4457700 h 6042660"/>
                <a:gd name="connsiteX51" fmla="*/ 1554480 w 3459480"/>
                <a:gd name="connsiteY51" fmla="*/ 4419600 h 6042660"/>
                <a:gd name="connsiteX52" fmla="*/ 1577340 w 3459480"/>
                <a:gd name="connsiteY52" fmla="*/ 4396740 h 6042660"/>
                <a:gd name="connsiteX53" fmla="*/ 1645920 w 3459480"/>
                <a:gd name="connsiteY53" fmla="*/ 4351020 h 6042660"/>
                <a:gd name="connsiteX54" fmla="*/ 1714500 w 3459480"/>
                <a:gd name="connsiteY54" fmla="*/ 4305300 h 6042660"/>
                <a:gd name="connsiteX55" fmla="*/ 1737360 w 3459480"/>
                <a:gd name="connsiteY55" fmla="*/ 4290060 h 6042660"/>
                <a:gd name="connsiteX56" fmla="*/ 1760220 w 3459480"/>
                <a:gd name="connsiteY56" fmla="*/ 4274820 h 6042660"/>
                <a:gd name="connsiteX57" fmla="*/ 1805940 w 3459480"/>
                <a:gd name="connsiteY57" fmla="*/ 4251960 h 6042660"/>
                <a:gd name="connsiteX58" fmla="*/ 1828800 w 3459480"/>
                <a:gd name="connsiteY58" fmla="*/ 4244340 h 6042660"/>
                <a:gd name="connsiteX59" fmla="*/ 1851660 w 3459480"/>
                <a:gd name="connsiteY59" fmla="*/ 4229100 h 6042660"/>
                <a:gd name="connsiteX60" fmla="*/ 1897380 w 3459480"/>
                <a:gd name="connsiteY60" fmla="*/ 4213860 h 6042660"/>
                <a:gd name="connsiteX61" fmla="*/ 1920240 w 3459480"/>
                <a:gd name="connsiteY61" fmla="*/ 4198620 h 6042660"/>
                <a:gd name="connsiteX62" fmla="*/ 1943100 w 3459480"/>
                <a:gd name="connsiteY62" fmla="*/ 4191000 h 6042660"/>
                <a:gd name="connsiteX63" fmla="*/ 1988820 w 3459480"/>
                <a:gd name="connsiteY63" fmla="*/ 4160520 h 6042660"/>
                <a:gd name="connsiteX64" fmla="*/ 2080260 w 3459480"/>
                <a:gd name="connsiteY64" fmla="*/ 4130040 h 6042660"/>
                <a:gd name="connsiteX65" fmla="*/ 2103120 w 3459480"/>
                <a:gd name="connsiteY65" fmla="*/ 4122420 h 6042660"/>
                <a:gd name="connsiteX66" fmla="*/ 2125980 w 3459480"/>
                <a:gd name="connsiteY66" fmla="*/ 4107180 h 6042660"/>
                <a:gd name="connsiteX67" fmla="*/ 2171700 w 3459480"/>
                <a:gd name="connsiteY67" fmla="*/ 4091940 h 6042660"/>
                <a:gd name="connsiteX68" fmla="*/ 2225040 w 3459480"/>
                <a:gd name="connsiteY68" fmla="*/ 4023360 h 6042660"/>
                <a:gd name="connsiteX69" fmla="*/ 2240280 w 3459480"/>
                <a:gd name="connsiteY69" fmla="*/ 3977640 h 6042660"/>
                <a:gd name="connsiteX70" fmla="*/ 2255520 w 3459480"/>
                <a:gd name="connsiteY70" fmla="*/ 3825240 h 6042660"/>
                <a:gd name="connsiteX71" fmla="*/ 2240280 w 3459480"/>
                <a:gd name="connsiteY71" fmla="*/ 3741420 h 6042660"/>
                <a:gd name="connsiteX72" fmla="*/ 2225040 w 3459480"/>
                <a:gd name="connsiteY72" fmla="*/ 3718560 h 6042660"/>
                <a:gd name="connsiteX73" fmla="*/ 2179320 w 3459480"/>
                <a:gd name="connsiteY73" fmla="*/ 3695700 h 6042660"/>
                <a:gd name="connsiteX74" fmla="*/ 2164080 w 3459480"/>
                <a:gd name="connsiteY74" fmla="*/ 3672840 h 6042660"/>
                <a:gd name="connsiteX75" fmla="*/ 2118360 w 3459480"/>
                <a:gd name="connsiteY75" fmla="*/ 3657600 h 6042660"/>
                <a:gd name="connsiteX76" fmla="*/ 2065020 w 3459480"/>
                <a:gd name="connsiteY76" fmla="*/ 3627120 h 6042660"/>
                <a:gd name="connsiteX77" fmla="*/ 2042160 w 3459480"/>
                <a:gd name="connsiteY77" fmla="*/ 3604260 h 6042660"/>
                <a:gd name="connsiteX78" fmla="*/ 1988820 w 3459480"/>
                <a:gd name="connsiteY78" fmla="*/ 3535680 h 6042660"/>
                <a:gd name="connsiteX79" fmla="*/ 1965960 w 3459480"/>
                <a:gd name="connsiteY79" fmla="*/ 3528060 h 6042660"/>
                <a:gd name="connsiteX80" fmla="*/ 1927860 w 3459480"/>
                <a:gd name="connsiteY80" fmla="*/ 3497580 h 6042660"/>
                <a:gd name="connsiteX81" fmla="*/ 1905000 w 3459480"/>
                <a:gd name="connsiteY81" fmla="*/ 3474720 h 6042660"/>
                <a:gd name="connsiteX82" fmla="*/ 1859280 w 3459480"/>
                <a:gd name="connsiteY82" fmla="*/ 3451860 h 6042660"/>
                <a:gd name="connsiteX83" fmla="*/ 1851660 w 3459480"/>
                <a:gd name="connsiteY83" fmla="*/ 3429000 h 6042660"/>
                <a:gd name="connsiteX84" fmla="*/ 1813560 w 3459480"/>
                <a:gd name="connsiteY84" fmla="*/ 3390900 h 6042660"/>
                <a:gd name="connsiteX85" fmla="*/ 1805940 w 3459480"/>
                <a:gd name="connsiteY85" fmla="*/ 3368040 h 6042660"/>
                <a:gd name="connsiteX86" fmla="*/ 1760220 w 3459480"/>
                <a:gd name="connsiteY86" fmla="*/ 3337560 h 6042660"/>
                <a:gd name="connsiteX87" fmla="*/ 1737360 w 3459480"/>
                <a:gd name="connsiteY87" fmla="*/ 3291840 h 6042660"/>
                <a:gd name="connsiteX88" fmla="*/ 1729740 w 3459480"/>
                <a:gd name="connsiteY88" fmla="*/ 3268980 h 6042660"/>
                <a:gd name="connsiteX89" fmla="*/ 1714500 w 3459480"/>
                <a:gd name="connsiteY89" fmla="*/ 3246120 h 6042660"/>
                <a:gd name="connsiteX90" fmla="*/ 1699260 w 3459480"/>
                <a:gd name="connsiteY90" fmla="*/ 3200400 h 6042660"/>
                <a:gd name="connsiteX91" fmla="*/ 1691640 w 3459480"/>
                <a:gd name="connsiteY91" fmla="*/ 3177540 h 6042660"/>
                <a:gd name="connsiteX92" fmla="*/ 1676400 w 3459480"/>
                <a:gd name="connsiteY92" fmla="*/ 3154680 h 6042660"/>
                <a:gd name="connsiteX93" fmla="*/ 1668780 w 3459480"/>
                <a:gd name="connsiteY93" fmla="*/ 3131820 h 6042660"/>
                <a:gd name="connsiteX94" fmla="*/ 1638300 w 3459480"/>
                <a:gd name="connsiteY94" fmla="*/ 3086100 h 6042660"/>
                <a:gd name="connsiteX95" fmla="*/ 1623060 w 3459480"/>
                <a:gd name="connsiteY95" fmla="*/ 3040380 h 6042660"/>
                <a:gd name="connsiteX96" fmla="*/ 1630680 w 3459480"/>
                <a:gd name="connsiteY96" fmla="*/ 2804160 h 6042660"/>
                <a:gd name="connsiteX97" fmla="*/ 1661160 w 3459480"/>
                <a:gd name="connsiteY97" fmla="*/ 2735580 h 6042660"/>
                <a:gd name="connsiteX98" fmla="*/ 1668780 w 3459480"/>
                <a:gd name="connsiteY98" fmla="*/ 2712720 h 6042660"/>
                <a:gd name="connsiteX99" fmla="*/ 1699260 w 3459480"/>
                <a:gd name="connsiteY99" fmla="*/ 2667000 h 6042660"/>
                <a:gd name="connsiteX100" fmla="*/ 1722120 w 3459480"/>
                <a:gd name="connsiteY100" fmla="*/ 2613660 h 6042660"/>
                <a:gd name="connsiteX101" fmla="*/ 1752600 w 3459480"/>
                <a:gd name="connsiteY101" fmla="*/ 2567940 h 6042660"/>
                <a:gd name="connsiteX102" fmla="*/ 1760220 w 3459480"/>
                <a:gd name="connsiteY102" fmla="*/ 2545080 h 6042660"/>
                <a:gd name="connsiteX103" fmla="*/ 1790700 w 3459480"/>
                <a:gd name="connsiteY103" fmla="*/ 2499360 h 6042660"/>
                <a:gd name="connsiteX104" fmla="*/ 1828800 w 3459480"/>
                <a:gd name="connsiteY104" fmla="*/ 2430780 h 6042660"/>
                <a:gd name="connsiteX105" fmla="*/ 1844040 w 3459480"/>
                <a:gd name="connsiteY105" fmla="*/ 2407920 h 6042660"/>
                <a:gd name="connsiteX106" fmla="*/ 1859280 w 3459480"/>
                <a:gd name="connsiteY106" fmla="*/ 2385060 h 6042660"/>
                <a:gd name="connsiteX107" fmla="*/ 1882140 w 3459480"/>
                <a:gd name="connsiteY107" fmla="*/ 2362200 h 6042660"/>
                <a:gd name="connsiteX108" fmla="*/ 1905000 w 3459480"/>
                <a:gd name="connsiteY108" fmla="*/ 2346960 h 6042660"/>
                <a:gd name="connsiteX109" fmla="*/ 1943100 w 3459480"/>
                <a:gd name="connsiteY109" fmla="*/ 2308860 h 6042660"/>
                <a:gd name="connsiteX110" fmla="*/ 1981200 w 3459480"/>
                <a:gd name="connsiteY110" fmla="*/ 2270760 h 6042660"/>
                <a:gd name="connsiteX111" fmla="*/ 2019300 w 3459480"/>
                <a:gd name="connsiteY111" fmla="*/ 2232660 h 6042660"/>
                <a:gd name="connsiteX112" fmla="*/ 2072640 w 3459480"/>
                <a:gd name="connsiteY112" fmla="*/ 2156460 h 6042660"/>
                <a:gd name="connsiteX113" fmla="*/ 2087880 w 3459480"/>
                <a:gd name="connsiteY113" fmla="*/ 2133600 h 6042660"/>
                <a:gd name="connsiteX114" fmla="*/ 2110740 w 3459480"/>
                <a:gd name="connsiteY114" fmla="*/ 2110740 h 6042660"/>
                <a:gd name="connsiteX115" fmla="*/ 2141220 w 3459480"/>
                <a:gd name="connsiteY115" fmla="*/ 2065020 h 6042660"/>
                <a:gd name="connsiteX116" fmla="*/ 2171700 w 3459480"/>
                <a:gd name="connsiteY116" fmla="*/ 2019300 h 6042660"/>
                <a:gd name="connsiteX117" fmla="*/ 2179320 w 3459480"/>
                <a:gd name="connsiteY117" fmla="*/ 1996440 h 6042660"/>
                <a:gd name="connsiteX118" fmla="*/ 2232660 w 3459480"/>
                <a:gd name="connsiteY118" fmla="*/ 1927860 h 6042660"/>
                <a:gd name="connsiteX119" fmla="*/ 2255520 w 3459480"/>
                <a:gd name="connsiteY119" fmla="*/ 1882140 h 6042660"/>
                <a:gd name="connsiteX120" fmla="*/ 2263140 w 3459480"/>
                <a:gd name="connsiteY120" fmla="*/ 1859280 h 6042660"/>
                <a:gd name="connsiteX121" fmla="*/ 2286000 w 3459480"/>
                <a:gd name="connsiteY121" fmla="*/ 1828800 h 6042660"/>
                <a:gd name="connsiteX122" fmla="*/ 2339340 w 3459480"/>
                <a:gd name="connsiteY122" fmla="*/ 1760220 h 6042660"/>
                <a:gd name="connsiteX123" fmla="*/ 2377440 w 3459480"/>
                <a:gd name="connsiteY123" fmla="*/ 1699260 h 6042660"/>
                <a:gd name="connsiteX124" fmla="*/ 2400300 w 3459480"/>
                <a:gd name="connsiteY124" fmla="*/ 1676400 h 6042660"/>
                <a:gd name="connsiteX125" fmla="*/ 2415540 w 3459480"/>
                <a:gd name="connsiteY125" fmla="*/ 1653540 h 6042660"/>
                <a:gd name="connsiteX126" fmla="*/ 2438400 w 3459480"/>
                <a:gd name="connsiteY126" fmla="*/ 1630680 h 6042660"/>
                <a:gd name="connsiteX127" fmla="*/ 2453640 w 3459480"/>
                <a:gd name="connsiteY127" fmla="*/ 1607820 h 6042660"/>
                <a:gd name="connsiteX128" fmla="*/ 2461260 w 3459480"/>
                <a:gd name="connsiteY128" fmla="*/ 1584960 h 6042660"/>
                <a:gd name="connsiteX129" fmla="*/ 2506980 w 3459480"/>
                <a:gd name="connsiteY129" fmla="*/ 1539240 h 6042660"/>
                <a:gd name="connsiteX130" fmla="*/ 2529840 w 3459480"/>
                <a:gd name="connsiteY130" fmla="*/ 1508760 h 6042660"/>
                <a:gd name="connsiteX131" fmla="*/ 2545080 w 3459480"/>
                <a:gd name="connsiteY131" fmla="*/ 1478280 h 6042660"/>
                <a:gd name="connsiteX132" fmla="*/ 2598420 w 3459480"/>
                <a:gd name="connsiteY132" fmla="*/ 1424940 h 6042660"/>
                <a:gd name="connsiteX133" fmla="*/ 2644140 w 3459480"/>
                <a:gd name="connsiteY133" fmla="*/ 1356360 h 6042660"/>
                <a:gd name="connsiteX134" fmla="*/ 2659380 w 3459480"/>
                <a:gd name="connsiteY134" fmla="*/ 1333500 h 6042660"/>
                <a:gd name="connsiteX135" fmla="*/ 2674620 w 3459480"/>
                <a:gd name="connsiteY135" fmla="*/ 1310640 h 6042660"/>
                <a:gd name="connsiteX136" fmla="*/ 2705100 w 3459480"/>
                <a:gd name="connsiteY136" fmla="*/ 1257300 h 6042660"/>
                <a:gd name="connsiteX137" fmla="*/ 2727960 w 3459480"/>
                <a:gd name="connsiteY137" fmla="*/ 1234440 h 6042660"/>
                <a:gd name="connsiteX138" fmla="*/ 2743200 w 3459480"/>
                <a:gd name="connsiteY138" fmla="*/ 1211580 h 6042660"/>
                <a:gd name="connsiteX139" fmla="*/ 2766060 w 3459480"/>
                <a:gd name="connsiteY139" fmla="*/ 1181100 h 6042660"/>
                <a:gd name="connsiteX140" fmla="*/ 2788920 w 3459480"/>
                <a:gd name="connsiteY140" fmla="*/ 1158240 h 6042660"/>
                <a:gd name="connsiteX141" fmla="*/ 2804160 w 3459480"/>
                <a:gd name="connsiteY141" fmla="*/ 1127760 h 6042660"/>
                <a:gd name="connsiteX142" fmla="*/ 2842260 w 3459480"/>
                <a:gd name="connsiteY142" fmla="*/ 1074420 h 6042660"/>
                <a:gd name="connsiteX143" fmla="*/ 2849880 w 3459480"/>
                <a:gd name="connsiteY143" fmla="*/ 1051560 h 6042660"/>
                <a:gd name="connsiteX144" fmla="*/ 2880360 w 3459480"/>
                <a:gd name="connsiteY144" fmla="*/ 1005840 h 6042660"/>
                <a:gd name="connsiteX145" fmla="*/ 2895600 w 3459480"/>
                <a:gd name="connsiteY145" fmla="*/ 982980 h 6042660"/>
                <a:gd name="connsiteX146" fmla="*/ 2903220 w 3459480"/>
                <a:gd name="connsiteY146" fmla="*/ 960120 h 6042660"/>
                <a:gd name="connsiteX147" fmla="*/ 2933700 w 3459480"/>
                <a:gd name="connsiteY147" fmla="*/ 906780 h 6042660"/>
                <a:gd name="connsiteX148" fmla="*/ 2948940 w 3459480"/>
                <a:gd name="connsiteY148" fmla="*/ 861060 h 6042660"/>
                <a:gd name="connsiteX149" fmla="*/ 2987040 w 3459480"/>
                <a:gd name="connsiteY149" fmla="*/ 815340 h 6042660"/>
                <a:gd name="connsiteX150" fmla="*/ 2994660 w 3459480"/>
                <a:gd name="connsiteY150" fmla="*/ 792480 h 6042660"/>
                <a:gd name="connsiteX151" fmla="*/ 3048000 w 3459480"/>
                <a:gd name="connsiteY151" fmla="*/ 723900 h 6042660"/>
                <a:gd name="connsiteX152" fmla="*/ 3063240 w 3459480"/>
                <a:gd name="connsiteY152" fmla="*/ 693420 h 6042660"/>
                <a:gd name="connsiteX153" fmla="*/ 3086100 w 3459480"/>
                <a:gd name="connsiteY153" fmla="*/ 670560 h 6042660"/>
                <a:gd name="connsiteX154" fmla="*/ 3116580 w 3459480"/>
                <a:gd name="connsiteY154" fmla="*/ 624840 h 6042660"/>
                <a:gd name="connsiteX155" fmla="*/ 3124200 w 3459480"/>
                <a:gd name="connsiteY155" fmla="*/ 601980 h 6042660"/>
                <a:gd name="connsiteX156" fmla="*/ 3147060 w 3459480"/>
                <a:gd name="connsiteY156" fmla="*/ 571500 h 6042660"/>
                <a:gd name="connsiteX157" fmla="*/ 3169920 w 3459480"/>
                <a:gd name="connsiteY157" fmla="*/ 510540 h 6042660"/>
                <a:gd name="connsiteX158" fmla="*/ 3185160 w 3459480"/>
                <a:gd name="connsiteY158" fmla="*/ 487680 h 6042660"/>
                <a:gd name="connsiteX159" fmla="*/ 3215640 w 3459480"/>
                <a:gd name="connsiteY159" fmla="*/ 434340 h 6042660"/>
                <a:gd name="connsiteX160" fmla="*/ 3223260 w 3459480"/>
                <a:gd name="connsiteY160" fmla="*/ 403860 h 6042660"/>
                <a:gd name="connsiteX161" fmla="*/ 3253740 w 3459480"/>
                <a:gd name="connsiteY161" fmla="*/ 358140 h 6042660"/>
                <a:gd name="connsiteX162" fmla="*/ 3268980 w 3459480"/>
                <a:gd name="connsiteY162" fmla="*/ 304800 h 6042660"/>
                <a:gd name="connsiteX163" fmla="*/ 3291840 w 3459480"/>
                <a:gd name="connsiteY163" fmla="*/ 266700 h 6042660"/>
                <a:gd name="connsiteX164" fmla="*/ 3307080 w 3459480"/>
                <a:gd name="connsiteY164" fmla="*/ 243840 h 6042660"/>
                <a:gd name="connsiteX165" fmla="*/ 3322320 w 3459480"/>
                <a:gd name="connsiteY165" fmla="*/ 198120 h 6042660"/>
                <a:gd name="connsiteX166" fmla="*/ 3337560 w 3459480"/>
                <a:gd name="connsiteY166" fmla="*/ 175260 h 6042660"/>
                <a:gd name="connsiteX167" fmla="*/ 3345180 w 3459480"/>
                <a:gd name="connsiteY167" fmla="*/ 152400 h 6042660"/>
                <a:gd name="connsiteX168" fmla="*/ 3368040 w 3459480"/>
                <a:gd name="connsiteY168" fmla="*/ 137160 h 6042660"/>
                <a:gd name="connsiteX169" fmla="*/ 3406140 w 3459480"/>
                <a:gd name="connsiteY169" fmla="*/ 68580 h 6042660"/>
                <a:gd name="connsiteX170" fmla="*/ 3436620 w 3459480"/>
                <a:gd name="connsiteY170" fmla="*/ 30480 h 6042660"/>
                <a:gd name="connsiteX171" fmla="*/ 3459480 w 3459480"/>
                <a:gd name="connsiteY171" fmla="*/ 0 h 604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3459480" h="6042660">
                  <a:moveTo>
                    <a:pt x="0" y="6042660"/>
                  </a:moveTo>
                  <a:cubicBezTo>
                    <a:pt x="6267" y="5992526"/>
                    <a:pt x="6695" y="5969236"/>
                    <a:pt x="22860" y="5920740"/>
                  </a:cubicBezTo>
                  <a:cubicBezTo>
                    <a:pt x="27940" y="5905500"/>
                    <a:pt x="30916" y="5889388"/>
                    <a:pt x="38100" y="5875020"/>
                  </a:cubicBezTo>
                  <a:cubicBezTo>
                    <a:pt x="43180" y="5864860"/>
                    <a:pt x="47704" y="5854403"/>
                    <a:pt x="53340" y="5844540"/>
                  </a:cubicBezTo>
                  <a:cubicBezTo>
                    <a:pt x="57884" y="5836589"/>
                    <a:pt x="64861" y="5830049"/>
                    <a:pt x="68580" y="5821680"/>
                  </a:cubicBezTo>
                  <a:cubicBezTo>
                    <a:pt x="75104" y="5807000"/>
                    <a:pt x="78740" y="5791200"/>
                    <a:pt x="83820" y="5775960"/>
                  </a:cubicBezTo>
                  <a:lnTo>
                    <a:pt x="91440" y="5753100"/>
                  </a:lnTo>
                  <a:cubicBezTo>
                    <a:pt x="93980" y="5745480"/>
                    <a:pt x="97112" y="5738032"/>
                    <a:pt x="99060" y="5730240"/>
                  </a:cubicBezTo>
                  <a:cubicBezTo>
                    <a:pt x="101600" y="5720080"/>
                    <a:pt x="103671" y="5709791"/>
                    <a:pt x="106680" y="5699760"/>
                  </a:cubicBezTo>
                  <a:cubicBezTo>
                    <a:pt x="111296" y="5684373"/>
                    <a:pt x="110561" y="5665399"/>
                    <a:pt x="121920" y="5654040"/>
                  </a:cubicBezTo>
                  <a:cubicBezTo>
                    <a:pt x="157732" y="5618228"/>
                    <a:pt x="138802" y="5640146"/>
                    <a:pt x="175260" y="5585460"/>
                  </a:cubicBezTo>
                  <a:cubicBezTo>
                    <a:pt x="180340" y="5577840"/>
                    <a:pt x="187604" y="5571288"/>
                    <a:pt x="190500" y="5562600"/>
                  </a:cubicBezTo>
                  <a:cubicBezTo>
                    <a:pt x="218290" y="5479230"/>
                    <a:pt x="173969" y="5605510"/>
                    <a:pt x="213360" y="5516880"/>
                  </a:cubicBezTo>
                  <a:cubicBezTo>
                    <a:pt x="219884" y="5502200"/>
                    <a:pt x="219689" y="5484526"/>
                    <a:pt x="228600" y="5471160"/>
                  </a:cubicBezTo>
                  <a:lnTo>
                    <a:pt x="274320" y="5402580"/>
                  </a:lnTo>
                  <a:cubicBezTo>
                    <a:pt x="279400" y="5394960"/>
                    <a:pt x="283084" y="5386196"/>
                    <a:pt x="289560" y="5379720"/>
                  </a:cubicBezTo>
                  <a:cubicBezTo>
                    <a:pt x="297180" y="5372100"/>
                    <a:pt x="305521" y="5365139"/>
                    <a:pt x="312420" y="5356860"/>
                  </a:cubicBezTo>
                  <a:cubicBezTo>
                    <a:pt x="318283" y="5349825"/>
                    <a:pt x="320509" y="5339721"/>
                    <a:pt x="327660" y="5334000"/>
                  </a:cubicBezTo>
                  <a:cubicBezTo>
                    <a:pt x="333932" y="5328982"/>
                    <a:pt x="343499" y="5330281"/>
                    <a:pt x="350520" y="5326380"/>
                  </a:cubicBezTo>
                  <a:cubicBezTo>
                    <a:pt x="366531" y="5317485"/>
                    <a:pt x="396240" y="5295900"/>
                    <a:pt x="396240" y="5295900"/>
                  </a:cubicBezTo>
                  <a:cubicBezTo>
                    <a:pt x="436880" y="5234940"/>
                    <a:pt x="383540" y="5308600"/>
                    <a:pt x="434340" y="5257800"/>
                  </a:cubicBezTo>
                  <a:cubicBezTo>
                    <a:pt x="440816" y="5251324"/>
                    <a:pt x="443717" y="5241975"/>
                    <a:pt x="449580" y="5234940"/>
                  </a:cubicBezTo>
                  <a:cubicBezTo>
                    <a:pt x="471496" y="5208641"/>
                    <a:pt x="490081" y="5204878"/>
                    <a:pt x="502920" y="5166360"/>
                  </a:cubicBezTo>
                  <a:cubicBezTo>
                    <a:pt x="542238" y="5048407"/>
                    <a:pt x="497174" y="5170233"/>
                    <a:pt x="533400" y="5097780"/>
                  </a:cubicBezTo>
                  <a:cubicBezTo>
                    <a:pt x="536992" y="5090596"/>
                    <a:pt x="537428" y="5082104"/>
                    <a:pt x="541020" y="5074920"/>
                  </a:cubicBezTo>
                  <a:cubicBezTo>
                    <a:pt x="545116" y="5066729"/>
                    <a:pt x="552164" y="5060251"/>
                    <a:pt x="556260" y="5052060"/>
                  </a:cubicBezTo>
                  <a:cubicBezTo>
                    <a:pt x="562350" y="5039880"/>
                    <a:pt x="568245" y="5010113"/>
                    <a:pt x="571500" y="4998720"/>
                  </a:cubicBezTo>
                  <a:cubicBezTo>
                    <a:pt x="573707" y="4990997"/>
                    <a:pt x="575528" y="4983044"/>
                    <a:pt x="579120" y="4975860"/>
                  </a:cubicBezTo>
                  <a:cubicBezTo>
                    <a:pt x="583216" y="4967669"/>
                    <a:pt x="590264" y="4961191"/>
                    <a:pt x="594360" y="4953000"/>
                  </a:cubicBezTo>
                  <a:cubicBezTo>
                    <a:pt x="597952" y="4945816"/>
                    <a:pt x="598079" y="4937161"/>
                    <a:pt x="601980" y="4930140"/>
                  </a:cubicBezTo>
                  <a:cubicBezTo>
                    <a:pt x="610875" y="4914129"/>
                    <a:pt x="622300" y="4899660"/>
                    <a:pt x="632460" y="4884420"/>
                  </a:cubicBezTo>
                  <a:cubicBezTo>
                    <a:pt x="637540" y="4876800"/>
                    <a:pt x="640080" y="4866640"/>
                    <a:pt x="647700" y="4861560"/>
                  </a:cubicBezTo>
                  <a:cubicBezTo>
                    <a:pt x="700103" y="4826625"/>
                    <a:pt x="676044" y="4836872"/>
                    <a:pt x="716280" y="4823460"/>
                  </a:cubicBezTo>
                  <a:cubicBezTo>
                    <a:pt x="721360" y="4815840"/>
                    <a:pt x="724628" y="4806631"/>
                    <a:pt x="731520" y="4800600"/>
                  </a:cubicBezTo>
                  <a:cubicBezTo>
                    <a:pt x="745304" y="4788539"/>
                    <a:pt x="762000" y="4780280"/>
                    <a:pt x="777240" y="4770120"/>
                  </a:cubicBezTo>
                  <a:lnTo>
                    <a:pt x="800100" y="4754880"/>
                  </a:lnTo>
                  <a:lnTo>
                    <a:pt x="822960" y="4739640"/>
                  </a:lnTo>
                  <a:cubicBezTo>
                    <a:pt x="830580" y="4734560"/>
                    <a:pt x="836754" y="4725695"/>
                    <a:pt x="845820" y="4724400"/>
                  </a:cubicBezTo>
                  <a:cubicBezTo>
                    <a:pt x="924430" y="4713170"/>
                    <a:pt x="881289" y="4718567"/>
                    <a:pt x="975360" y="4709160"/>
                  </a:cubicBezTo>
                  <a:cubicBezTo>
                    <a:pt x="1018091" y="4694916"/>
                    <a:pt x="990428" y="4703488"/>
                    <a:pt x="1059180" y="4686300"/>
                  </a:cubicBezTo>
                  <a:cubicBezTo>
                    <a:pt x="1069340" y="4683760"/>
                    <a:pt x="1079725" y="4681992"/>
                    <a:pt x="1089660" y="4678680"/>
                  </a:cubicBezTo>
                  <a:cubicBezTo>
                    <a:pt x="1198310" y="4642463"/>
                    <a:pt x="1085247" y="4678852"/>
                    <a:pt x="1165860" y="4655820"/>
                  </a:cubicBezTo>
                  <a:cubicBezTo>
                    <a:pt x="1230077" y="4637472"/>
                    <a:pt x="1144788" y="4661585"/>
                    <a:pt x="1211580" y="4632960"/>
                  </a:cubicBezTo>
                  <a:cubicBezTo>
                    <a:pt x="1221206" y="4628835"/>
                    <a:pt x="1231990" y="4628217"/>
                    <a:pt x="1242060" y="4625340"/>
                  </a:cubicBezTo>
                  <a:cubicBezTo>
                    <a:pt x="1249783" y="4623133"/>
                    <a:pt x="1257197" y="4619927"/>
                    <a:pt x="1264920" y="4617720"/>
                  </a:cubicBezTo>
                  <a:cubicBezTo>
                    <a:pt x="1274990" y="4614843"/>
                    <a:pt x="1285369" y="4613109"/>
                    <a:pt x="1295400" y="4610100"/>
                  </a:cubicBezTo>
                  <a:cubicBezTo>
                    <a:pt x="1330814" y="4599476"/>
                    <a:pt x="1359316" y="4591904"/>
                    <a:pt x="1386840" y="4564380"/>
                  </a:cubicBezTo>
                  <a:cubicBezTo>
                    <a:pt x="1394460" y="4556760"/>
                    <a:pt x="1401194" y="4548136"/>
                    <a:pt x="1409700" y="4541520"/>
                  </a:cubicBezTo>
                  <a:cubicBezTo>
                    <a:pt x="1424158" y="4530275"/>
                    <a:pt x="1455420" y="4511040"/>
                    <a:pt x="1455420" y="4511040"/>
                  </a:cubicBezTo>
                  <a:cubicBezTo>
                    <a:pt x="1460500" y="4503420"/>
                    <a:pt x="1463768" y="4494211"/>
                    <a:pt x="1470660" y="4488180"/>
                  </a:cubicBezTo>
                  <a:cubicBezTo>
                    <a:pt x="1484444" y="4476119"/>
                    <a:pt x="1516380" y="4457700"/>
                    <a:pt x="1516380" y="4457700"/>
                  </a:cubicBezTo>
                  <a:cubicBezTo>
                    <a:pt x="1544320" y="4415790"/>
                    <a:pt x="1516380" y="4451350"/>
                    <a:pt x="1554480" y="4419600"/>
                  </a:cubicBezTo>
                  <a:cubicBezTo>
                    <a:pt x="1562759" y="4412701"/>
                    <a:pt x="1568834" y="4403356"/>
                    <a:pt x="1577340" y="4396740"/>
                  </a:cubicBezTo>
                  <a:lnTo>
                    <a:pt x="1645920" y="4351020"/>
                  </a:lnTo>
                  <a:lnTo>
                    <a:pt x="1714500" y="4305300"/>
                  </a:lnTo>
                  <a:lnTo>
                    <a:pt x="1737360" y="4290060"/>
                  </a:lnTo>
                  <a:cubicBezTo>
                    <a:pt x="1744980" y="4284980"/>
                    <a:pt x="1751532" y="4277716"/>
                    <a:pt x="1760220" y="4274820"/>
                  </a:cubicBezTo>
                  <a:cubicBezTo>
                    <a:pt x="1817679" y="4255667"/>
                    <a:pt x="1746854" y="4281503"/>
                    <a:pt x="1805940" y="4251960"/>
                  </a:cubicBezTo>
                  <a:cubicBezTo>
                    <a:pt x="1813124" y="4248368"/>
                    <a:pt x="1821616" y="4247932"/>
                    <a:pt x="1828800" y="4244340"/>
                  </a:cubicBezTo>
                  <a:cubicBezTo>
                    <a:pt x="1836991" y="4240244"/>
                    <a:pt x="1843291" y="4232819"/>
                    <a:pt x="1851660" y="4229100"/>
                  </a:cubicBezTo>
                  <a:cubicBezTo>
                    <a:pt x="1866340" y="4222576"/>
                    <a:pt x="1884014" y="4222771"/>
                    <a:pt x="1897380" y="4213860"/>
                  </a:cubicBezTo>
                  <a:cubicBezTo>
                    <a:pt x="1905000" y="4208780"/>
                    <a:pt x="1912049" y="4202716"/>
                    <a:pt x="1920240" y="4198620"/>
                  </a:cubicBezTo>
                  <a:cubicBezTo>
                    <a:pt x="1927424" y="4195028"/>
                    <a:pt x="1936079" y="4194901"/>
                    <a:pt x="1943100" y="4191000"/>
                  </a:cubicBezTo>
                  <a:cubicBezTo>
                    <a:pt x="1959111" y="4182105"/>
                    <a:pt x="1971444" y="4166312"/>
                    <a:pt x="1988820" y="4160520"/>
                  </a:cubicBezTo>
                  <a:lnTo>
                    <a:pt x="2080260" y="4130040"/>
                  </a:lnTo>
                  <a:cubicBezTo>
                    <a:pt x="2087880" y="4127500"/>
                    <a:pt x="2096437" y="4126875"/>
                    <a:pt x="2103120" y="4122420"/>
                  </a:cubicBezTo>
                  <a:cubicBezTo>
                    <a:pt x="2110740" y="4117340"/>
                    <a:pt x="2117611" y="4110899"/>
                    <a:pt x="2125980" y="4107180"/>
                  </a:cubicBezTo>
                  <a:cubicBezTo>
                    <a:pt x="2140660" y="4100656"/>
                    <a:pt x="2171700" y="4091940"/>
                    <a:pt x="2171700" y="4091940"/>
                  </a:cubicBezTo>
                  <a:cubicBezTo>
                    <a:pt x="2191424" y="4072216"/>
                    <a:pt x="2215926" y="4050703"/>
                    <a:pt x="2225040" y="4023360"/>
                  </a:cubicBezTo>
                  <a:lnTo>
                    <a:pt x="2240280" y="3977640"/>
                  </a:lnTo>
                  <a:cubicBezTo>
                    <a:pt x="2243044" y="3952766"/>
                    <a:pt x="2255520" y="3844645"/>
                    <a:pt x="2255520" y="3825240"/>
                  </a:cubicBezTo>
                  <a:cubicBezTo>
                    <a:pt x="2255520" y="3809480"/>
                    <a:pt x="2250996" y="3762852"/>
                    <a:pt x="2240280" y="3741420"/>
                  </a:cubicBezTo>
                  <a:cubicBezTo>
                    <a:pt x="2236184" y="3733229"/>
                    <a:pt x="2231516" y="3725036"/>
                    <a:pt x="2225040" y="3718560"/>
                  </a:cubicBezTo>
                  <a:cubicBezTo>
                    <a:pt x="2210268" y="3703788"/>
                    <a:pt x="2197913" y="3701898"/>
                    <a:pt x="2179320" y="3695700"/>
                  </a:cubicBezTo>
                  <a:cubicBezTo>
                    <a:pt x="2174240" y="3688080"/>
                    <a:pt x="2171846" y="3677694"/>
                    <a:pt x="2164080" y="3672840"/>
                  </a:cubicBezTo>
                  <a:cubicBezTo>
                    <a:pt x="2150457" y="3664326"/>
                    <a:pt x="2132728" y="3664784"/>
                    <a:pt x="2118360" y="3657600"/>
                  </a:cubicBezTo>
                  <a:cubicBezTo>
                    <a:pt x="2099727" y="3648284"/>
                    <a:pt x="2081176" y="3640583"/>
                    <a:pt x="2065020" y="3627120"/>
                  </a:cubicBezTo>
                  <a:cubicBezTo>
                    <a:pt x="2056741" y="3620221"/>
                    <a:pt x="2048776" y="3612766"/>
                    <a:pt x="2042160" y="3604260"/>
                  </a:cubicBezTo>
                  <a:cubicBezTo>
                    <a:pt x="2025857" y="3583300"/>
                    <a:pt x="2012773" y="3551649"/>
                    <a:pt x="1988820" y="3535680"/>
                  </a:cubicBezTo>
                  <a:cubicBezTo>
                    <a:pt x="1982137" y="3531225"/>
                    <a:pt x="1973580" y="3530600"/>
                    <a:pt x="1965960" y="3528060"/>
                  </a:cubicBezTo>
                  <a:cubicBezTo>
                    <a:pt x="1931876" y="3476935"/>
                    <a:pt x="1972027" y="3527025"/>
                    <a:pt x="1927860" y="3497580"/>
                  </a:cubicBezTo>
                  <a:cubicBezTo>
                    <a:pt x="1918894" y="3491602"/>
                    <a:pt x="1913279" y="3481619"/>
                    <a:pt x="1905000" y="3474720"/>
                  </a:cubicBezTo>
                  <a:cubicBezTo>
                    <a:pt x="1885305" y="3458307"/>
                    <a:pt x="1882191" y="3459497"/>
                    <a:pt x="1859280" y="3451860"/>
                  </a:cubicBezTo>
                  <a:cubicBezTo>
                    <a:pt x="1856740" y="3444240"/>
                    <a:pt x="1856678" y="3435272"/>
                    <a:pt x="1851660" y="3429000"/>
                  </a:cubicBezTo>
                  <a:cubicBezTo>
                    <a:pt x="1811020" y="3378200"/>
                    <a:pt x="1844040" y="3451860"/>
                    <a:pt x="1813560" y="3390900"/>
                  </a:cubicBezTo>
                  <a:cubicBezTo>
                    <a:pt x="1809968" y="3383716"/>
                    <a:pt x="1811620" y="3373720"/>
                    <a:pt x="1805940" y="3368040"/>
                  </a:cubicBezTo>
                  <a:cubicBezTo>
                    <a:pt x="1792988" y="3355088"/>
                    <a:pt x="1760220" y="3337560"/>
                    <a:pt x="1760220" y="3337560"/>
                  </a:cubicBezTo>
                  <a:cubicBezTo>
                    <a:pt x="1741067" y="3280101"/>
                    <a:pt x="1766903" y="3350926"/>
                    <a:pt x="1737360" y="3291840"/>
                  </a:cubicBezTo>
                  <a:cubicBezTo>
                    <a:pt x="1733768" y="3284656"/>
                    <a:pt x="1733332" y="3276164"/>
                    <a:pt x="1729740" y="3268980"/>
                  </a:cubicBezTo>
                  <a:cubicBezTo>
                    <a:pt x="1725644" y="3260789"/>
                    <a:pt x="1718219" y="3254489"/>
                    <a:pt x="1714500" y="3246120"/>
                  </a:cubicBezTo>
                  <a:cubicBezTo>
                    <a:pt x="1707976" y="3231440"/>
                    <a:pt x="1704340" y="3215640"/>
                    <a:pt x="1699260" y="3200400"/>
                  </a:cubicBezTo>
                  <a:cubicBezTo>
                    <a:pt x="1696720" y="3192780"/>
                    <a:pt x="1696095" y="3184223"/>
                    <a:pt x="1691640" y="3177540"/>
                  </a:cubicBezTo>
                  <a:cubicBezTo>
                    <a:pt x="1686560" y="3169920"/>
                    <a:pt x="1680496" y="3162871"/>
                    <a:pt x="1676400" y="3154680"/>
                  </a:cubicBezTo>
                  <a:cubicBezTo>
                    <a:pt x="1672808" y="3147496"/>
                    <a:pt x="1672681" y="3138841"/>
                    <a:pt x="1668780" y="3131820"/>
                  </a:cubicBezTo>
                  <a:cubicBezTo>
                    <a:pt x="1659885" y="3115809"/>
                    <a:pt x="1644092" y="3103476"/>
                    <a:pt x="1638300" y="3086100"/>
                  </a:cubicBezTo>
                  <a:lnTo>
                    <a:pt x="1623060" y="3040380"/>
                  </a:lnTo>
                  <a:cubicBezTo>
                    <a:pt x="1625600" y="2961640"/>
                    <a:pt x="1624313" y="2882683"/>
                    <a:pt x="1630680" y="2804160"/>
                  </a:cubicBezTo>
                  <a:cubicBezTo>
                    <a:pt x="1634485" y="2757232"/>
                    <a:pt x="1645179" y="2767542"/>
                    <a:pt x="1661160" y="2735580"/>
                  </a:cubicBezTo>
                  <a:cubicBezTo>
                    <a:pt x="1664752" y="2728396"/>
                    <a:pt x="1664879" y="2719741"/>
                    <a:pt x="1668780" y="2712720"/>
                  </a:cubicBezTo>
                  <a:cubicBezTo>
                    <a:pt x="1677675" y="2696709"/>
                    <a:pt x="1693468" y="2684376"/>
                    <a:pt x="1699260" y="2667000"/>
                  </a:cubicBezTo>
                  <a:cubicBezTo>
                    <a:pt x="1707143" y="2643351"/>
                    <a:pt x="1707996" y="2637200"/>
                    <a:pt x="1722120" y="2613660"/>
                  </a:cubicBezTo>
                  <a:cubicBezTo>
                    <a:pt x="1731544" y="2597954"/>
                    <a:pt x="1746808" y="2585316"/>
                    <a:pt x="1752600" y="2567940"/>
                  </a:cubicBezTo>
                  <a:cubicBezTo>
                    <a:pt x="1755140" y="2560320"/>
                    <a:pt x="1756319" y="2552101"/>
                    <a:pt x="1760220" y="2545080"/>
                  </a:cubicBezTo>
                  <a:cubicBezTo>
                    <a:pt x="1769115" y="2529069"/>
                    <a:pt x="1784908" y="2516736"/>
                    <a:pt x="1790700" y="2499360"/>
                  </a:cubicBezTo>
                  <a:cubicBezTo>
                    <a:pt x="1804112" y="2459124"/>
                    <a:pt x="1793865" y="2483183"/>
                    <a:pt x="1828800" y="2430780"/>
                  </a:cubicBezTo>
                  <a:lnTo>
                    <a:pt x="1844040" y="2407920"/>
                  </a:lnTo>
                  <a:cubicBezTo>
                    <a:pt x="1849120" y="2400300"/>
                    <a:pt x="1852804" y="2391536"/>
                    <a:pt x="1859280" y="2385060"/>
                  </a:cubicBezTo>
                  <a:cubicBezTo>
                    <a:pt x="1866900" y="2377440"/>
                    <a:pt x="1873861" y="2369099"/>
                    <a:pt x="1882140" y="2362200"/>
                  </a:cubicBezTo>
                  <a:cubicBezTo>
                    <a:pt x="1889175" y="2356337"/>
                    <a:pt x="1897380" y="2352040"/>
                    <a:pt x="1905000" y="2346960"/>
                  </a:cubicBezTo>
                  <a:cubicBezTo>
                    <a:pt x="1945640" y="2286000"/>
                    <a:pt x="1892300" y="2359660"/>
                    <a:pt x="1943100" y="2308860"/>
                  </a:cubicBezTo>
                  <a:cubicBezTo>
                    <a:pt x="1993900" y="2258060"/>
                    <a:pt x="1920240" y="2311400"/>
                    <a:pt x="1981200" y="2270760"/>
                  </a:cubicBezTo>
                  <a:cubicBezTo>
                    <a:pt x="2021840" y="2209800"/>
                    <a:pt x="1968500" y="2283460"/>
                    <a:pt x="2019300" y="2232660"/>
                  </a:cubicBezTo>
                  <a:cubicBezTo>
                    <a:pt x="2030583" y="2221377"/>
                    <a:pt x="2067661" y="2163928"/>
                    <a:pt x="2072640" y="2156460"/>
                  </a:cubicBezTo>
                  <a:cubicBezTo>
                    <a:pt x="2077720" y="2148840"/>
                    <a:pt x="2081404" y="2140076"/>
                    <a:pt x="2087880" y="2133600"/>
                  </a:cubicBezTo>
                  <a:lnTo>
                    <a:pt x="2110740" y="2110740"/>
                  </a:lnTo>
                  <a:cubicBezTo>
                    <a:pt x="2128858" y="2056385"/>
                    <a:pt x="2103167" y="2122099"/>
                    <a:pt x="2141220" y="2065020"/>
                  </a:cubicBezTo>
                  <a:cubicBezTo>
                    <a:pt x="2185331" y="1998853"/>
                    <a:pt x="2098774" y="2092226"/>
                    <a:pt x="2171700" y="2019300"/>
                  </a:cubicBezTo>
                  <a:cubicBezTo>
                    <a:pt x="2174240" y="2011680"/>
                    <a:pt x="2175419" y="2003461"/>
                    <a:pt x="2179320" y="1996440"/>
                  </a:cubicBezTo>
                  <a:cubicBezTo>
                    <a:pt x="2202106" y="1955425"/>
                    <a:pt x="2204892" y="1955628"/>
                    <a:pt x="2232660" y="1927860"/>
                  </a:cubicBezTo>
                  <a:cubicBezTo>
                    <a:pt x="2251813" y="1870401"/>
                    <a:pt x="2225977" y="1941226"/>
                    <a:pt x="2255520" y="1882140"/>
                  </a:cubicBezTo>
                  <a:cubicBezTo>
                    <a:pt x="2259112" y="1874956"/>
                    <a:pt x="2259155" y="1866254"/>
                    <a:pt x="2263140" y="1859280"/>
                  </a:cubicBezTo>
                  <a:cubicBezTo>
                    <a:pt x="2269441" y="1848253"/>
                    <a:pt x="2278717" y="1839204"/>
                    <a:pt x="2286000" y="1828800"/>
                  </a:cubicBezTo>
                  <a:cubicBezTo>
                    <a:pt x="2371135" y="1707179"/>
                    <a:pt x="2274889" y="1835412"/>
                    <a:pt x="2339340" y="1760220"/>
                  </a:cubicBezTo>
                  <a:cubicBezTo>
                    <a:pt x="2407961" y="1680162"/>
                    <a:pt x="2321686" y="1777315"/>
                    <a:pt x="2377440" y="1699260"/>
                  </a:cubicBezTo>
                  <a:cubicBezTo>
                    <a:pt x="2383704" y="1690491"/>
                    <a:pt x="2393401" y="1684679"/>
                    <a:pt x="2400300" y="1676400"/>
                  </a:cubicBezTo>
                  <a:cubicBezTo>
                    <a:pt x="2406163" y="1669365"/>
                    <a:pt x="2409677" y="1660575"/>
                    <a:pt x="2415540" y="1653540"/>
                  </a:cubicBezTo>
                  <a:cubicBezTo>
                    <a:pt x="2422439" y="1645261"/>
                    <a:pt x="2431501" y="1638959"/>
                    <a:pt x="2438400" y="1630680"/>
                  </a:cubicBezTo>
                  <a:cubicBezTo>
                    <a:pt x="2444263" y="1623645"/>
                    <a:pt x="2449544" y="1616011"/>
                    <a:pt x="2453640" y="1607820"/>
                  </a:cubicBezTo>
                  <a:cubicBezTo>
                    <a:pt x="2457232" y="1600636"/>
                    <a:pt x="2456329" y="1591300"/>
                    <a:pt x="2461260" y="1584960"/>
                  </a:cubicBezTo>
                  <a:cubicBezTo>
                    <a:pt x="2474492" y="1567947"/>
                    <a:pt x="2494048" y="1556482"/>
                    <a:pt x="2506980" y="1539240"/>
                  </a:cubicBezTo>
                  <a:cubicBezTo>
                    <a:pt x="2514600" y="1529080"/>
                    <a:pt x="2523109" y="1519530"/>
                    <a:pt x="2529840" y="1508760"/>
                  </a:cubicBezTo>
                  <a:cubicBezTo>
                    <a:pt x="2535860" y="1499127"/>
                    <a:pt x="2537887" y="1487072"/>
                    <a:pt x="2545080" y="1478280"/>
                  </a:cubicBezTo>
                  <a:cubicBezTo>
                    <a:pt x="2561003" y="1458819"/>
                    <a:pt x="2584472" y="1445862"/>
                    <a:pt x="2598420" y="1424940"/>
                  </a:cubicBezTo>
                  <a:lnTo>
                    <a:pt x="2644140" y="1356360"/>
                  </a:lnTo>
                  <a:lnTo>
                    <a:pt x="2659380" y="1333500"/>
                  </a:lnTo>
                  <a:cubicBezTo>
                    <a:pt x="2664460" y="1325880"/>
                    <a:pt x="2670524" y="1318831"/>
                    <a:pt x="2674620" y="1310640"/>
                  </a:cubicBezTo>
                  <a:cubicBezTo>
                    <a:pt x="2683936" y="1292007"/>
                    <a:pt x="2691637" y="1273456"/>
                    <a:pt x="2705100" y="1257300"/>
                  </a:cubicBezTo>
                  <a:cubicBezTo>
                    <a:pt x="2711999" y="1249021"/>
                    <a:pt x="2721061" y="1242719"/>
                    <a:pt x="2727960" y="1234440"/>
                  </a:cubicBezTo>
                  <a:cubicBezTo>
                    <a:pt x="2733823" y="1227405"/>
                    <a:pt x="2737877" y="1219032"/>
                    <a:pt x="2743200" y="1211580"/>
                  </a:cubicBezTo>
                  <a:cubicBezTo>
                    <a:pt x="2750582" y="1201246"/>
                    <a:pt x="2757795" y="1190743"/>
                    <a:pt x="2766060" y="1181100"/>
                  </a:cubicBezTo>
                  <a:cubicBezTo>
                    <a:pt x="2773073" y="1172918"/>
                    <a:pt x="2782656" y="1167009"/>
                    <a:pt x="2788920" y="1158240"/>
                  </a:cubicBezTo>
                  <a:cubicBezTo>
                    <a:pt x="2795522" y="1148997"/>
                    <a:pt x="2798140" y="1137393"/>
                    <a:pt x="2804160" y="1127760"/>
                  </a:cubicBezTo>
                  <a:cubicBezTo>
                    <a:pt x="2812789" y="1113954"/>
                    <a:pt x="2834200" y="1090540"/>
                    <a:pt x="2842260" y="1074420"/>
                  </a:cubicBezTo>
                  <a:cubicBezTo>
                    <a:pt x="2845852" y="1067236"/>
                    <a:pt x="2845979" y="1058581"/>
                    <a:pt x="2849880" y="1051560"/>
                  </a:cubicBezTo>
                  <a:cubicBezTo>
                    <a:pt x="2858775" y="1035549"/>
                    <a:pt x="2870200" y="1021080"/>
                    <a:pt x="2880360" y="1005840"/>
                  </a:cubicBezTo>
                  <a:cubicBezTo>
                    <a:pt x="2885440" y="998220"/>
                    <a:pt x="2892704" y="991668"/>
                    <a:pt x="2895600" y="982980"/>
                  </a:cubicBezTo>
                  <a:cubicBezTo>
                    <a:pt x="2898140" y="975360"/>
                    <a:pt x="2899628" y="967304"/>
                    <a:pt x="2903220" y="960120"/>
                  </a:cubicBezTo>
                  <a:cubicBezTo>
                    <a:pt x="2930713" y="905134"/>
                    <a:pt x="2906982" y="973576"/>
                    <a:pt x="2933700" y="906780"/>
                  </a:cubicBezTo>
                  <a:cubicBezTo>
                    <a:pt x="2939666" y="891865"/>
                    <a:pt x="2937581" y="872419"/>
                    <a:pt x="2948940" y="861060"/>
                  </a:cubicBezTo>
                  <a:cubicBezTo>
                    <a:pt x="2965792" y="844208"/>
                    <a:pt x="2976431" y="836558"/>
                    <a:pt x="2987040" y="815340"/>
                  </a:cubicBezTo>
                  <a:cubicBezTo>
                    <a:pt x="2990632" y="808156"/>
                    <a:pt x="2990759" y="799501"/>
                    <a:pt x="2994660" y="792480"/>
                  </a:cubicBezTo>
                  <a:cubicBezTo>
                    <a:pt x="3064642" y="666512"/>
                    <a:pt x="2992464" y="801650"/>
                    <a:pt x="3048000" y="723900"/>
                  </a:cubicBezTo>
                  <a:cubicBezTo>
                    <a:pt x="3054602" y="714657"/>
                    <a:pt x="3056638" y="702663"/>
                    <a:pt x="3063240" y="693420"/>
                  </a:cubicBezTo>
                  <a:cubicBezTo>
                    <a:pt x="3069504" y="684651"/>
                    <a:pt x="3079484" y="679066"/>
                    <a:pt x="3086100" y="670560"/>
                  </a:cubicBezTo>
                  <a:cubicBezTo>
                    <a:pt x="3097345" y="656102"/>
                    <a:pt x="3110788" y="642216"/>
                    <a:pt x="3116580" y="624840"/>
                  </a:cubicBezTo>
                  <a:cubicBezTo>
                    <a:pt x="3119120" y="617220"/>
                    <a:pt x="3120215" y="608954"/>
                    <a:pt x="3124200" y="601980"/>
                  </a:cubicBezTo>
                  <a:cubicBezTo>
                    <a:pt x="3130501" y="590953"/>
                    <a:pt x="3139440" y="581660"/>
                    <a:pt x="3147060" y="571500"/>
                  </a:cubicBezTo>
                  <a:cubicBezTo>
                    <a:pt x="3153655" y="551715"/>
                    <a:pt x="3160808" y="528763"/>
                    <a:pt x="3169920" y="510540"/>
                  </a:cubicBezTo>
                  <a:cubicBezTo>
                    <a:pt x="3174016" y="502349"/>
                    <a:pt x="3180080" y="495300"/>
                    <a:pt x="3185160" y="487680"/>
                  </a:cubicBezTo>
                  <a:cubicBezTo>
                    <a:pt x="3205198" y="407529"/>
                    <a:pt x="3175286" y="504959"/>
                    <a:pt x="3215640" y="434340"/>
                  </a:cubicBezTo>
                  <a:cubicBezTo>
                    <a:pt x="3220836" y="425247"/>
                    <a:pt x="3218576" y="413227"/>
                    <a:pt x="3223260" y="403860"/>
                  </a:cubicBezTo>
                  <a:cubicBezTo>
                    <a:pt x="3231451" y="387477"/>
                    <a:pt x="3253740" y="358140"/>
                    <a:pt x="3253740" y="358140"/>
                  </a:cubicBezTo>
                  <a:cubicBezTo>
                    <a:pt x="3256181" y="348374"/>
                    <a:pt x="3263514" y="315732"/>
                    <a:pt x="3268980" y="304800"/>
                  </a:cubicBezTo>
                  <a:cubicBezTo>
                    <a:pt x="3275604" y="291553"/>
                    <a:pt x="3283990" y="279259"/>
                    <a:pt x="3291840" y="266700"/>
                  </a:cubicBezTo>
                  <a:cubicBezTo>
                    <a:pt x="3296694" y="258934"/>
                    <a:pt x="3303361" y="252209"/>
                    <a:pt x="3307080" y="243840"/>
                  </a:cubicBezTo>
                  <a:cubicBezTo>
                    <a:pt x="3313604" y="229160"/>
                    <a:pt x="3313409" y="211486"/>
                    <a:pt x="3322320" y="198120"/>
                  </a:cubicBezTo>
                  <a:cubicBezTo>
                    <a:pt x="3327400" y="190500"/>
                    <a:pt x="3333464" y="183451"/>
                    <a:pt x="3337560" y="175260"/>
                  </a:cubicBezTo>
                  <a:cubicBezTo>
                    <a:pt x="3341152" y="168076"/>
                    <a:pt x="3340162" y="158672"/>
                    <a:pt x="3345180" y="152400"/>
                  </a:cubicBezTo>
                  <a:cubicBezTo>
                    <a:pt x="3350901" y="145249"/>
                    <a:pt x="3360420" y="142240"/>
                    <a:pt x="3368040" y="137160"/>
                  </a:cubicBezTo>
                  <a:cubicBezTo>
                    <a:pt x="3386688" y="81217"/>
                    <a:pt x="3371921" y="102799"/>
                    <a:pt x="3406140" y="68580"/>
                  </a:cubicBezTo>
                  <a:cubicBezTo>
                    <a:pt x="3425293" y="11121"/>
                    <a:pt x="3397229" y="79719"/>
                    <a:pt x="3436620" y="30480"/>
                  </a:cubicBezTo>
                  <a:cubicBezTo>
                    <a:pt x="3468007" y="-8754"/>
                    <a:pt x="3421520" y="18980"/>
                    <a:pt x="34594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CuadroTexto 12"/>
          <p:cNvSpPr txBox="1"/>
          <p:nvPr/>
        </p:nvSpPr>
        <p:spPr>
          <a:xfrm>
            <a:off x="103869" y="3378705"/>
            <a:ext cx="3882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err="1" smtClean="0"/>
              <a:t>The</a:t>
            </a:r>
            <a:r>
              <a:rPr lang="es-MX" sz="1400" dirty="0" smtClean="0"/>
              <a:t> Regional </a:t>
            </a:r>
            <a:r>
              <a:rPr lang="es-MX" sz="1400" dirty="0" err="1" smtClean="0"/>
              <a:t>Flow</a:t>
            </a:r>
            <a:r>
              <a:rPr lang="es-MX" sz="1400" dirty="0" smtClean="0"/>
              <a:t> </a:t>
            </a:r>
            <a:r>
              <a:rPr lang="es-MX" sz="1400" dirty="0" err="1" smtClean="0"/>
              <a:t>could</a:t>
            </a:r>
            <a:r>
              <a:rPr lang="es-MX" sz="1400" dirty="0" smtClean="0"/>
              <a:t> be </a:t>
            </a:r>
            <a:r>
              <a:rPr lang="es-MX" sz="1400" dirty="0" err="1" smtClean="0"/>
              <a:t>related</a:t>
            </a:r>
            <a:r>
              <a:rPr lang="es-MX" sz="1400" dirty="0" smtClean="0"/>
              <a:t> to a </a:t>
            </a:r>
            <a:r>
              <a:rPr lang="es-MX" sz="1400" dirty="0" err="1" smtClean="0"/>
              <a:t>major</a:t>
            </a:r>
            <a:r>
              <a:rPr lang="es-MX" sz="1400" dirty="0" smtClean="0"/>
              <a:t> </a:t>
            </a:r>
            <a:r>
              <a:rPr lang="es-MX" sz="1400" dirty="0" err="1" smtClean="0"/>
              <a:t>fault</a:t>
            </a:r>
            <a:r>
              <a:rPr lang="es-MX" sz="1400" dirty="0" smtClean="0"/>
              <a:t> </a:t>
            </a:r>
            <a:r>
              <a:rPr lang="es-MX" sz="1400" dirty="0" err="1" smtClean="0"/>
              <a:t>system</a:t>
            </a:r>
            <a:endParaRPr lang="es-MX" sz="1400" dirty="0" smtClean="0"/>
          </a:p>
        </p:txBody>
      </p:sp>
    </p:spTree>
    <p:extLst>
      <p:ext uri="{BB962C8B-B14F-4D97-AF65-F5344CB8AC3E}">
        <p14:creationId xmlns:p14="http://schemas.microsoft.com/office/powerpoint/2010/main" val="241362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0598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15</a:t>
            </a:fld>
            <a:endParaRPr lang="es-MX" b="1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23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1"/>
          <p:cNvSpPr txBox="1"/>
          <p:nvPr/>
        </p:nvSpPr>
        <p:spPr>
          <a:xfrm>
            <a:off x="103869" y="901333"/>
            <a:ext cx="254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Results</a:t>
            </a:r>
            <a:r>
              <a:rPr lang="es-MX" sz="2000" b="1" dirty="0" smtClean="0"/>
              <a:t>: Villa de Reyes</a:t>
            </a:r>
            <a:endParaRPr lang="es-MX" sz="2000" b="1" dirty="0"/>
          </a:p>
        </p:txBody>
      </p:sp>
      <p:sp>
        <p:nvSpPr>
          <p:cNvPr id="18" name="CuadroTexto 8"/>
          <p:cNvSpPr txBox="1"/>
          <p:nvPr/>
        </p:nvSpPr>
        <p:spPr>
          <a:xfrm>
            <a:off x="-241963" y="6035041"/>
            <a:ext cx="2093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1200" dirty="0" smtClean="0"/>
              <a:t>Figure </a:t>
            </a:r>
            <a:r>
              <a:rPr lang="en-US" sz="1200" dirty="0" smtClean="0"/>
              <a:t>16. </a:t>
            </a:r>
            <a:r>
              <a:rPr lang="en-US" sz="1200" dirty="0" smtClean="0"/>
              <a:t>Plot Ge vs Li.</a:t>
            </a:r>
            <a:endParaRPr lang="es-MX" sz="2800" b="1" dirty="0"/>
          </a:p>
        </p:txBody>
      </p:sp>
      <p:graphicFrame>
        <p:nvGraphicFramePr>
          <p:cNvPr id="11" name="Gráfico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866127"/>
              </p:ext>
            </p:extLst>
          </p:nvPr>
        </p:nvGraphicFramePr>
        <p:xfrm>
          <a:off x="2037806" y="745588"/>
          <a:ext cx="8776071" cy="5825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4" name="Conector recto 5"/>
          <p:cNvCxnSpPr/>
          <p:nvPr/>
        </p:nvCxnSpPr>
        <p:spPr>
          <a:xfrm>
            <a:off x="3109105" y="5891016"/>
            <a:ext cx="7315055" cy="1664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7"/>
          <p:cNvCxnSpPr/>
          <p:nvPr/>
        </p:nvCxnSpPr>
        <p:spPr>
          <a:xfrm>
            <a:off x="3107678" y="4115939"/>
            <a:ext cx="7324503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8"/>
          <p:cNvCxnSpPr/>
          <p:nvPr/>
        </p:nvCxnSpPr>
        <p:spPr>
          <a:xfrm>
            <a:off x="8944353" y="919381"/>
            <a:ext cx="26394" cy="5115660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24"/>
          <p:cNvCxnSpPr/>
          <p:nvPr/>
        </p:nvCxnSpPr>
        <p:spPr>
          <a:xfrm flipV="1">
            <a:off x="7999375" y="919381"/>
            <a:ext cx="0" cy="5115660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36"/>
          <p:cNvSpPr txBox="1"/>
          <p:nvPr/>
        </p:nvSpPr>
        <p:spPr>
          <a:xfrm>
            <a:off x="7412682" y="322819"/>
            <a:ext cx="1008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WHO: </a:t>
            </a:r>
          </a:p>
          <a:p>
            <a:pPr algn="ctr"/>
            <a:r>
              <a:rPr lang="es-MX" sz="1600" b="1" dirty="0" smtClean="0"/>
              <a:t>10 [µg/L]</a:t>
            </a:r>
            <a:endParaRPr lang="es-MX" sz="1600" b="1" dirty="0"/>
          </a:p>
        </p:txBody>
      </p:sp>
      <p:sp>
        <p:nvSpPr>
          <p:cNvPr id="20" name="CuadroTexto 37"/>
          <p:cNvSpPr txBox="1"/>
          <p:nvPr/>
        </p:nvSpPr>
        <p:spPr>
          <a:xfrm>
            <a:off x="8354200" y="322819"/>
            <a:ext cx="1078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Mex Law:  </a:t>
            </a:r>
          </a:p>
          <a:p>
            <a:pPr algn="ctr"/>
            <a:r>
              <a:rPr lang="es-MX" sz="1600" b="1" dirty="0" smtClean="0"/>
              <a:t>25 [µg/L]</a:t>
            </a:r>
            <a:endParaRPr lang="es-MX" sz="1600" b="1" dirty="0"/>
          </a:p>
        </p:txBody>
      </p:sp>
      <p:sp>
        <p:nvSpPr>
          <p:cNvPr id="21" name="CuadroTexto 38"/>
          <p:cNvSpPr txBox="1"/>
          <p:nvPr/>
        </p:nvSpPr>
        <p:spPr>
          <a:xfrm>
            <a:off x="10813877" y="5296134"/>
            <a:ext cx="1037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Local </a:t>
            </a:r>
            <a:r>
              <a:rPr lang="es-MX" sz="1600" b="1" dirty="0" err="1" smtClean="0"/>
              <a:t>flow</a:t>
            </a:r>
            <a:endParaRPr lang="es-MX" sz="1600" b="1" dirty="0"/>
          </a:p>
        </p:txBody>
      </p:sp>
      <p:cxnSp>
        <p:nvCxnSpPr>
          <p:cNvPr id="24" name="Conector recto de flecha 35"/>
          <p:cNvCxnSpPr/>
          <p:nvPr/>
        </p:nvCxnSpPr>
        <p:spPr>
          <a:xfrm flipH="1">
            <a:off x="10241280" y="5543268"/>
            <a:ext cx="603573" cy="4338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45"/>
          <p:cNvSpPr txBox="1"/>
          <p:nvPr/>
        </p:nvSpPr>
        <p:spPr>
          <a:xfrm>
            <a:off x="10834974" y="4276530"/>
            <a:ext cx="132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err="1" smtClean="0"/>
              <a:t>Intermediate</a:t>
            </a:r>
            <a:r>
              <a:rPr lang="es-MX" sz="1600" b="1" dirty="0" smtClean="0"/>
              <a:t> </a:t>
            </a:r>
            <a:r>
              <a:rPr lang="es-MX" sz="1600" b="1" dirty="0" err="1" smtClean="0"/>
              <a:t>flow</a:t>
            </a:r>
            <a:endParaRPr lang="es-MX" sz="1600" b="1" dirty="0"/>
          </a:p>
        </p:txBody>
      </p:sp>
      <p:cxnSp>
        <p:nvCxnSpPr>
          <p:cNvPr id="26" name="Conector recto de flecha 46"/>
          <p:cNvCxnSpPr/>
          <p:nvPr/>
        </p:nvCxnSpPr>
        <p:spPr>
          <a:xfrm flipH="1">
            <a:off x="10262377" y="4523664"/>
            <a:ext cx="603573" cy="4338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47"/>
          <p:cNvSpPr txBox="1"/>
          <p:nvPr/>
        </p:nvSpPr>
        <p:spPr>
          <a:xfrm>
            <a:off x="10728298" y="1851891"/>
            <a:ext cx="99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 Regional </a:t>
            </a:r>
            <a:r>
              <a:rPr lang="es-MX" sz="1600" b="1" dirty="0" err="1" smtClean="0"/>
              <a:t>flow</a:t>
            </a:r>
            <a:endParaRPr lang="es-MX" sz="1600" b="1" dirty="0"/>
          </a:p>
        </p:txBody>
      </p:sp>
      <p:cxnSp>
        <p:nvCxnSpPr>
          <p:cNvPr id="28" name="Conector recto de flecha 48"/>
          <p:cNvCxnSpPr/>
          <p:nvPr/>
        </p:nvCxnSpPr>
        <p:spPr>
          <a:xfrm flipH="1">
            <a:off x="10241280" y="2105573"/>
            <a:ext cx="603573" cy="4338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1"/>
          <p:cNvCxnSpPr/>
          <p:nvPr/>
        </p:nvCxnSpPr>
        <p:spPr>
          <a:xfrm flipV="1">
            <a:off x="7143184" y="919381"/>
            <a:ext cx="2933323" cy="511566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echa derecha 7"/>
          <p:cNvSpPr/>
          <p:nvPr/>
        </p:nvSpPr>
        <p:spPr>
          <a:xfrm rot="10800000">
            <a:off x="8064045" y="3021414"/>
            <a:ext cx="648000" cy="216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31" name="Grupo 4"/>
          <p:cNvGrpSpPr/>
          <p:nvPr/>
        </p:nvGrpSpPr>
        <p:grpSpPr>
          <a:xfrm>
            <a:off x="111696" y="1384241"/>
            <a:ext cx="2316643" cy="3539430"/>
            <a:chOff x="409566" y="3704356"/>
            <a:chExt cx="3840417" cy="2978798"/>
          </a:xfrm>
        </p:grpSpPr>
        <p:sp>
          <p:nvSpPr>
            <p:cNvPr id="32" name="CuadroTexto 12"/>
            <p:cNvSpPr txBox="1"/>
            <p:nvPr/>
          </p:nvSpPr>
          <p:spPr>
            <a:xfrm>
              <a:off x="409566" y="3704356"/>
              <a:ext cx="2026623" cy="2978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dirty="0" err="1" smtClean="0"/>
                <a:t>Arsenic</a:t>
              </a:r>
              <a:r>
                <a:rPr lang="es-MX" sz="1400" dirty="0" smtClean="0"/>
                <a:t> </a:t>
              </a:r>
              <a:r>
                <a:rPr lang="es-MX" sz="1400" dirty="0" err="1" smtClean="0"/>
                <a:t>values</a:t>
              </a:r>
              <a:endParaRPr lang="es-MX" sz="1400" dirty="0" smtClean="0"/>
            </a:p>
            <a:p>
              <a:endParaRPr lang="es-MX" sz="1400" dirty="0" smtClean="0"/>
            </a:p>
            <a:p>
              <a:r>
                <a:rPr lang="es-MX" sz="1400" dirty="0" err="1" smtClean="0"/>
                <a:t>Mexican</a:t>
              </a:r>
              <a:r>
                <a:rPr lang="es-MX" sz="1400" dirty="0" smtClean="0"/>
                <a:t> </a:t>
              </a:r>
            </a:p>
            <a:p>
              <a:r>
                <a:rPr lang="es-MX" sz="1400" dirty="0" err="1" smtClean="0"/>
                <a:t>Law</a:t>
              </a:r>
              <a:r>
                <a:rPr lang="es-MX" sz="1400" dirty="0" smtClean="0"/>
                <a:t>:</a:t>
              </a:r>
            </a:p>
            <a:p>
              <a:r>
                <a:rPr lang="es-MX" sz="1400" dirty="0" smtClean="0"/>
                <a:t>25 [µg/L]</a:t>
              </a:r>
            </a:p>
            <a:p>
              <a:endParaRPr lang="es-MX" sz="1400" dirty="0" smtClean="0"/>
            </a:p>
            <a:p>
              <a:r>
                <a:rPr lang="es-MX" sz="1400" dirty="0" smtClean="0"/>
                <a:t>German </a:t>
              </a:r>
            </a:p>
            <a:p>
              <a:r>
                <a:rPr lang="es-MX" sz="1400" dirty="0" err="1" smtClean="0"/>
                <a:t>Law</a:t>
              </a:r>
              <a:r>
                <a:rPr lang="es-MX" sz="1400" dirty="0" smtClean="0"/>
                <a:t>:</a:t>
              </a:r>
            </a:p>
            <a:p>
              <a:r>
                <a:rPr lang="es-MX" sz="1400" dirty="0" smtClean="0"/>
                <a:t>10 [µg/L]</a:t>
              </a:r>
            </a:p>
            <a:p>
              <a:endParaRPr lang="es-MX" sz="1400" dirty="0" smtClean="0"/>
            </a:p>
            <a:p>
              <a:r>
                <a:rPr lang="es-MX" sz="1400" dirty="0" smtClean="0"/>
                <a:t>WHO:</a:t>
              </a:r>
            </a:p>
            <a:p>
              <a:r>
                <a:rPr lang="es-MX" sz="1400" dirty="0" smtClean="0"/>
                <a:t>10 [µg/L]</a:t>
              </a:r>
            </a:p>
            <a:p>
              <a:endParaRPr lang="es-MX" sz="1400" dirty="0"/>
            </a:p>
            <a:p>
              <a:r>
                <a:rPr lang="es-MX" sz="1400" dirty="0" smtClean="0"/>
                <a:t>US-EPA:</a:t>
              </a:r>
            </a:p>
            <a:p>
              <a:r>
                <a:rPr lang="es-MX" sz="1400" dirty="0" smtClean="0"/>
                <a:t>10 [µg/L]</a:t>
              </a:r>
            </a:p>
            <a:p>
              <a:endParaRPr lang="es-MX" sz="1400" dirty="0" smtClean="0"/>
            </a:p>
          </p:txBody>
        </p:sp>
        <p:sp>
          <p:nvSpPr>
            <p:cNvPr id="35" name="CuadroTexto 13"/>
            <p:cNvSpPr txBox="1"/>
            <p:nvPr/>
          </p:nvSpPr>
          <p:spPr>
            <a:xfrm>
              <a:off x="2059557" y="3704356"/>
              <a:ext cx="2190426" cy="2978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dirty="0" err="1" smtClean="0"/>
                <a:t>Uranium</a:t>
              </a:r>
              <a:r>
                <a:rPr lang="es-MX" sz="1400" dirty="0" smtClean="0"/>
                <a:t> </a:t>
              </a:r>
              <a:r>
                <a:rPr lang="es-MX" sz="1400" dirty="0" err="1" smtClean="0"/>
                <a:t>values</a:t>
              </a:r>
              <a:endParaRPr lang="es-MX" sz="1400" dirty="0" smtClean="0"/>
            </a:p>
            <a:p>
              <a:endParaRPr lang="es-MX" sz="1400" dirty="0" smtClean="0"/>
            </a:p>
            <a:p>
              <a:r>
                <a:rPr lang="es-MX" sz="1400" dirty="0" err="1" smtClean="0"/>
                <a:t>Mexican</a:t>
              </a:r>
              <a:r>
                <a:rPr lang="es-MX" sz="1400" dirty="0" smtClean="0"/>
                <a:t> </a:t>
              </a:r>
            </a:p>
            <a:p>
              <a:r>
                <a:rPr lang="es-MX" sz="1400" dirty="0" err="1" smtClean="0"/>
                <a:t>Law</a:t>
              </a:r>
              <a:r>
                <a:rPr lang="es-MX" sz="1400" dirty="0" smtClean="0"/>
                <a:t>:</a:t>
              </a:r>
            </a:p>
            <a:p>
              <a:r>
                <a:rPr lang="es-MX" sz="1400" dirty="0" err="1" smtClean="0"/>
                <a:t>Not</a:t>
              </a:r>
              <a:r>
                <a:rPr lang="es-MX" sz="1400" dirty="0" smtClean="0"/>
                <a:t> </a:t>
              </a:r>
              <a:r>
                <a:rPr lang="es-MX" sz="1400" dirty="0" err="1" smtClean="0"/>
                <a:t>considered</a:t>
              </a:r>
              <a:endParaRPr lang="es-MX" sz="1400" dirty="0" smtClean="0"/>
            </a:p>
            <a:p>
              <a:endParaRPr lang="es-MX" sz="1400" dirty="0" smtClean="0"/>
            </a:p>
            <a:p>
              <a:r>
                <a:rPr lang="es-MX" sz="1400" dirty="0" smtClean="0"/>
                <a:t>German </a:t>
              </a:r>
            </a:p>
            <a:p>
              <a:r>
                <a:rPr lang="es-MX" sz="1400" dirty="0" err="1" smtClean="0"/>
                <a:t>Law</a:t>
              </a:r>
              <a:r>
                <a:rPr lang="es-MX" sz="1400" dirty="0" smtClean="0"/>
                <a:t>:</a:t>
              </a:r>
            </a:p>
            <a:p>
              <a:r>
                <a:rPr lang="es-MX" sz="1400" dirty="0" smtClean="0"/>
                <a:t>10 [µg/L]</a:t>
              </a:r>
            </a:p>
            <a:p>
              <a:endParaRPr lang="es-MX" sz="1400" dirty="0" smtClean="0"/>
            </a:p>
            <a:p>
              <a:r>
                <a:rPr lang="es-MX" sz="1400" dirty="0" smtClean="0"/>
                <a:t>WHO:</a:t>
              </a:r>
            </a:p>
            <a:p>
              <a:r>
                <a:rPr lang="es-MX" sz="1400" dirty="0"/>
                <a:t>3</a:t>
              </a:r>
              <a:r>
                <a:rPr lang="es-MX" sz="1400" dirty="0" smtClean="0"/>
                <a:t>0 [µg/L]</a:t>
              </a:r>
            </a:p>
            <a:p>
              <a:endParaRPr lang="es-MX" sz="1400" dirty="0"/>
            </a:p>
            <a:p>
              <a:r>
                <a:rPr lang="es-MX" sz="1400" dirty="0" smtClean="0"/>
                <a:t>US-EPA:</a:t>
              </a:r>
            </a:p>
            <a:p>
              <a:r>
                <a:rPr lang="es-MX" sz="1400" dirty="0"/>
                <a:t>3</a:t>
              </a:r>
              <a:r>
                <a:rPr lang="es-MX" sz="1400" dirty="0" smtClean="0"/>
                <a:t>0 [µg/L]</a:t>
              </a:r>
            </a:p>
            <a:p>
              <a:endParaRPr lang="es-MX" sz="14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65681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/>
      <p:bldP spid="27" grpId="0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0598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16</a:t>
            </a:fld>
            <a:endParaRPr lang="es-MX" b="1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23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1"/>
          <p:cNvSpPr txBox="1"/>
          <p:nvPr/>
        </p:nvSpPr>
        <p:spPr>
          <a:xfrm>
            <a:off x="103869" y="901333"/>
            <a:ext cx="159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What´s next</a:t>
            </a:r>
            <a:r>
              <a:rPr lang="en-US" sz="2000" b="1" dirty="0" smtClean="0"/>
              <a:t>?</a:t>
            </a:r>
            <a:endParaRPr lang="es-MX" sz="2000" b="1" dirty="0"/>
          </a:p>
        </p:txBody>
      </p:sp>
      <p:sp>
        <p:nvSpPr>
          <p:cNvPr id="31" name="CuadroTexto 12"/>
          <p:cNvSpPr txBox="1"/>
          <p:nvPr/>
        </p:nvSpPr>
        <p:spPr>
          <a:xfrm>
            <a:off x="405222" y="1524071"/>
            <a:ext cx="46320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Cerritos </a:t>
            </a:r>
            <a:r>
              <a:rPr lang="es-MX" sz="1400" dirty="0" err="1" smtClean="0"/>
              <a:t>area</a:t>
            </a:r>
            <a:r>
              <a:rPr lang="es-MX" sz="1400" dirty="0" smtClean="0"/>
              <a:t>:</a:t>
            </a:r>
          </a:p>
          <a:p>
            <a:pPr marL="342900" indent="-3429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s-MX" sz="1400" dirty="0" err="1" smtClean="0"/>
              <a:t>Column</a:t>
            </a:r>
            <a:r>
              <a:rPr lang="es-MX" sz="1400" dirty="0" smtClean="0"/>
              <a:t> test </a:t>
            </a:r>
            <a:r>
              <a:rPr lang="es-MX" sz="1400" dirty="0" err="1" smtClean="0"/>
              <a:t>from</a:t>
            </a:r>
            <a:r>
              <a:rPr lang="es-MX" sz="1400" dirty="0" smtClean="0"/>
              <a:t> </a:t>
            </a:r>
            <a:r>
              <a:rPr lang="es-MX" sz="1400" dirty="0" err="1" smtClean="0"/>
              <a:t>soils</a:t>
            </a:r>
            <a:r>
              <a:rPr lang="es-MX" sz="1400" dirty="0" smtClean="0"/>
              <a:t> and </a:t>
            </a:r>
            <a:r>
              <a:rPr lang="es-MX" sz="1400" dirty="0" err="1" smtClean="0"/>
              <a:t>tailings</a:t>
            </a:r>
            <a:r>
              <a:rPr lang="es-MX" sz="1400" dirty="0" smtClean="0"/>
              <a:t> of </a:t>
            </a:r>
            <a:r>
              <a:rPr lang="es-MX" sz="1400" dirty="0" err="1" smtClean="0"/>
              <a:t>the</a:t>
            </a:r>
            <a:r>
              <a:rPr lang="es-MX" sz="1400" dirty="0" smtClean="0"/>
              <a:t> Cerritos </a:t>
            </a:r>
            <a:r>
              <a:rPr lang="es-MX" sz="1400" dirty="0" err="1" smtClean="0"/>
              <a:t>area</a:t>
            </a:r>
            <a:r>
              <a:rPr lang="es-MX" sz="1400" dirty="0" smtClean="0"/>
              <a:t>.</a:t>
            </a:r>
          </a:p>
          <a:p>
            <a:pPr marL="342900" indent="-3429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s-MX" sz="1400" dirty="0" err="1" smtClean="0"/>
              <a:t>After</a:t>
            </a:r>
            <a:r>
              <a:rPr lang="es-MX" sz="1400" dirty="0" smtClean="0"/>
              <a:t>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Columnt</a:t>
            </a:r>
            <a:r>
              <a:rPr lang="es-MX" sz="1400" dirty="0" smtClean="0"/>
              <a:t> test I </a:t>
            </a:r>
            <a:r>
              <a:rPr lang="es-MX" sz="1400" dirty="0" err="1" smtClean="0"/>
              <a:t>will</a:t>
            </a:r>
            <a:r>
              <a:rPr lang="es-MX" sz="1400" dirty="0" smtClean="0"/>
              <a:t> </a:t>
            </a:r>
            <a:r>
              <a:rPr lang="es-MX" sz="1400" dirty="0" err="1" smtClean="0"/>
              <a:t>correlate</a:t>
            </a:r>
            <a:r>
              <a:rPr lang="es-MX" sz="1400" dirty="0" smtClean="0"/>
              <a:t>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information</a:t>
            </a:r>
            <a:r>
              <a:rPr lang="es-MX" sz="1400" dirty="0" smtClean="0"/>
              <a:t> </a:t>
            </a:r>
            <a:r>
              <a:rPr lang="es-MX" sz="1400" dirty="0" err="1" smtClean="0"/>
              <a:t>from</a:t>
            </a:r>
            <a:r>
              <a:rPr lang="es-MX" sz="1400" dirty="0" smtClean="0"/>
              <a:t>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solid</a:t>
            </a:r>
            <a:r>
              <a:rPr lang="es-MX" sz="1400" dirty="0" smtClean="0"/>
              <a:t> </a:t>
            </a:r>
            <a:r>
              <a:rPr lang="es-MX" sz="1400" dirty="0" err="1" smtClean="0"/>
              <a:t>samples</a:t>
            </a:r>
            <a:r>
              <a:rPr lang="es-MX" sz="1400" dirty="0" smtClean="0"/>
              <a:t>.</a:t>
            </a:r>
          </a:p>
          <a:p>
            <a:pPr marL="342900" indent="-3429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s-MX" sz="1400" dirty="0" err="1" smtClean="0"/>
              <a:t>Publication</a:t>
            </a:r>
            <a:r>
              <a:rPr lang="es-MX" sz="1400" dirty="0" smtClean="0"/>
              <a:t> of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information</a:t>
            </a:r>
            <a:r>
              <a:rPr lang="es-MX" sz="1400" dirty="0" smtClean="0"/>
              <a:t>.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s-MX" sz="1400" dirty="0" smtClean="0"/>
              <a:t>Villa de Reyes </a:t>
            </a:r>
            <a:r>
              <a:rPr lang="es-MX" sz="1400" dirty="0" err="1" smtClean="0"/>
              <a:t>area</a:t>
            </a:r>
            <a:r>
              <a:rPr lang="es-MX" sz="1400" dirty="0" smtClean="0"/>
              <a:t>:</a:t>
            </a:r>
          </a:p>
          <a:p>
            <a:pPr marL="342900" indent="-3429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s-MX" sz="1400" dirty="0" err="1" smtClean="0"/>
              <a:t>Statistical</a:t>
            </a:r>
            <a:r>
              <a:rPr lang="es-MX" sz="1400" dirty="0" smtClean="0"/>
              <a:t> </a:t>
            </a:r>
            <a:r>
              <a:rPr lang="es-MX" sz="1400" dirty="0" err="1" smtClean="0"/>
              <a:t>evaluation</a:t>
            </a:r>
            <a:r>
              <a:rPr lang="es-MX" sz="1400" dirty="0" smtClean="0"/>
              <a:t> of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groundwater</a:t>
            </a:r>
            <a:r>
              <a:rPr lang="es-MX" sz="1400" dirty="0" smtClean="0"/>
              <a:t> </a:t>
            </a:r>
            <a:r>
              <a:rPr lang="es-MX" sz="1400" dirty="0" err="1" smtClean="0"/>
              <a:t>results</a:t>
            </a:r>
            <a:r>
              <a:rPr lang="es-MX" sz="1400" dirty="0" smtClean="0"/>
              <a:t>.</a:t>
            </a:r>
          </a:p>
          <a:p>
            <a:pPr marL="342900" indent="-3429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1400" dirty="0" smtClean="0"/>
              <a:t>Interpretation </a:t>
            </a:r>
            <a:r>
              <a:rPr lang="en-US" sz="1400" dirty="0"/>
              <a:t>of the information of the 31 solid </a:t>
            </a:r>
            <a:r>
              <a:rPr lang="en-US" sz="1400" dirty="0" smtClean="0"/>
              <a:t>samples, keeping special attention to the vitreous matrix</a:t>
            </a:r>
            <a:r>
              <a:rPr lang="es-MX" sz="1400" dirty="0" smtClean="0"/>
              <a:t>.</a:t>
            </a:r>
          </a:p>
          <a:p>
            <a:pPr marL="342900" indent="-3429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s-MX" sz="1400" dirty="0" err="1" smtClean="0"/>
              <a:t>Evaluate</a:t>
            </a:r>
            <a:r>
              <a:rPr lang="es-MX" sz="1400" dirty="0" smtClean="0"/>
              <a:t> </a:t>
            </a:r>
            <a:r>
              <a:rPr lang="es-MX" sz="1400" dirty="0" err="1" smtClean="0"/>
              <a:t>the</a:t>
            </a:r>
            <a:r>
              <a:rPr lang="es-MX" sz="1400" dirty="0"/>
              <a:t> </a:t>
            </a:r>
            <a:r>
              <a:rPr lang="es-MX" sz="1400" dirty="0" err="1" smtClean="0"/>
              <a:t>information</a:t>
            </a:r>
            <a:r>
              <a:rPr lang="es-MX" sz="1400" dirty="0" smtClean="0"/>
              <a:t> and </a:t>
            </a:r>
            <a:r>
              <a:rPr lang="es-MX" sz="1400" dirty="0" err="1" smtClean="0"/>
              <a:t>create</a:t>
            </a:r>
            <a:r>
              <a:rPr lang="es-MX" sz="1400" dirty="0" smtClean="0"/>
              <a:t> a </a:t>
            </a:r>
            <a:r>
              <a:rPr lang="es-MX" sz="1400" dirty="0" err="1" smtClean="0"/>
              <a:t>model</a:t>
            </a:r>
            <a:r>
              <a:rPr lang="es-MX" sz="1400" dirty="0" smtClean="0"/>
              <a:t>.</a:t>
            </a:r>
          </a:p>
          <a:p>
            <a:pPr marL="342900" indent="-3429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s-MX" sz="1400" dirty="0" err="1" smtClean="0"/>
              <a:t>Publication</a:t>
            </a:r>
            <a:r>
              <a:rPr lang="es-MX" sz="1400" dirty="0" smtClean="0"/>
              <a:t> of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information</a:t>
            </a:r>
            <a:r>
              <a:rPr lang="es-MX" sz="1400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s-MX" sz="1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375" y="138705"/>
            <a:ext cx="6480000" cy="6480000"/>
          </a:xfrm>
          <a:prstGeom prst="rect">
            <a:avLst/>
          </a:prstGeom>
        </p:spPr>
      </p:pic>
      <p:sp>
        <p:nvSpPr>
          <p:cNvPr id="11" name="CuadroTexto 1"/>
          <p:cNvSpPr txBox="1"/>
          <p:nvPr/>
        </p:nvSpPr>
        <p:spPr>
          <a:xfrm>
            <a:off x="103869" y="6031978"/>
            <a:ext cx="3278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 appreciate your </a:t>
            </a:r>
            <a:r>
              <a:rPr lang="en-US" sz="2000" b="1" dirty="0" smtClean="0"/>
              <a:t>attention!!!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240523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0598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17</a:t>
            </a:fld>
            <a:endParaRPr lang="es-MX" b="1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23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1"/>
          <p:cNvSpPr txBox="1"/>
          <p:nvPr/>
        </p:nvSpPr>
        <p:spPr>
          <a:xfrm>
            <a:off x="103869" y="901333"/>
            <a:ext cx="1356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References</a:t>
            </a:r>
            <a:endParaRPr lang="es-MX" sz="2000" b="1" dirty="0"/>
          </a:p>
        </p:txBody>
      </p:sp>
      <p:sp>
        <p:nvSpPr>
          <p:cNvPr id="31" name="CuadroTexto 12"/>
          <p:cNvSpPr txBox="1"/>
          <p:nvPr/>
        </p:nvSpPr>
        <p:spPr>
          <a:xfrm>
            <a:off x="405221" y="1524071"/>
            <a:ext cx="109771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err="1" smtClean="0"/>
              <a:t>Arslan</a:t>
            </a:r>
            <a:r>
              <a:rPr lang="es-MX" sz="1400" dirty="0" smtClean="0"/>
              <a:t> </a:t>
            </a:r>
            <a:r>
              <a:rPr lang="es-MX" sz="1400" dirty="0" err="1" smtClean="0"/>
              <a:t>Ahmada</a:t>
            </a:r>
            <a:r>
              <a:rPr lang="es-MX" sz="1400" dirty="0" smtClean="0"/>
              <a:t>, Patrick van der </a:t>
            </a:r>
            <a:r>
              <a:rPr lang="es-MX" sz="1400" dirty="0" err="1" smtClean="0"/>
              <a:t>Wense</a:t>
            </a:r>
            <a:r>
              <a:rPr lang="es-MX" sz="1400" dirty="0" smtClean="0"/>
              <a:t>, </a:t>
            </a:r>
            <a:r>
              <a:rPr lang="es-MX" sz="1400" dirty="0" err="1" smtClean="0"/>
              <a:t>Kirsten</a:t>
            </a:r>
            <a:r>
              <a:rPr lang="es-MX" sz="1400" dirty="0" smtClean="0"/>
              <a:t> </a:t>
            </a:r>
            <a:r>
              <a:rPr lang="es-MX" sz="1400" dirty="0" err="1" smtClean="0"/>
              <a:t>Bakena</a:t>
            </a:r>
            <a:r>
              <a:rPr lang="es-MX" sz="1400" dirty="0" smtClean="0"/>
              <a:t>, </a:t>
            </a:r>
            <a:r>
              <a:rPr lang="es-MX" sz="1400" dirty="0" err="1" smtClean="0"/>
              <a:t>Luuk</a:t>
            </a:r>
            <a:r>
              <a:rPr lang="es-MX" sz="1400" dirty="0" smtClean="0"/>
              <a:t> de </a:t>
            </a:r>
            <a:r>
              <a:rPr lang="es-MX" sz="1400" dirty="0" err="1" smtClean="0"/>
              <a:t>Waala,Prosun</a:t>
            </a:r>
            <a:r>
              <a:rPr lang="es-MX" sz="1400" dirty="0" smtClean="0"/>
              <a:t> </a:t>
            </a:r>
            <a:r>
              <a:rPr lang="es-MX" sz="1400" dirty="0" err="1" smtClean="0"/>
              <a:t>Bhattacharyab</a:t>
            </a:r>
            <a:r>
              <a:rPr lang="es-MX" sz="1400" dirty="0" smtClean="0"/>
              <a:t>, </a:t>
            </a:r>
            <a:r>
              <a:rPr lang="es-MX" sz="1400" dirty="0" err="1" smtClean="0"/>
              <a:t>Pieter</a:t>
            </a:r>
            <a:r>
              <a:rPr lang="es-MX" sz="1400" dirty="0" smtClean="0"/>
              <a:t> </a:t>
            </a:r>
            <a:r>
              <a:rPr lang="es-MX" sz="1400" dirty="0" err="1" smtClean="0"/>
              <a:t>Stuyfzanda</a:t>
            </a:r>
            <a:r>
              <a:rPr lang="es-MX" sz="1400" dirty="0" smtClean="0"/>
              <a:t>. 2020. </a:t>
            </a:r>
            <a:r>
              <a:rPr lang="en-US" sz="1400" dirty="0" smtClean="0"/>
              <a:t>Arsenic reduction to &lt;1 	</a:t>
            </a:r>
            <a:r>
              <a:rPr lang="en-US" sz="1400" dirty="0" err="1" smtClean="0"/>
              <a:t>μg</a:t>
            </a:r>
            <a:r>
              <a:rPr lang="en-US" sz="1400" dirty="0" smtClean="0"/>
              <a:t>/L in Dutch drinking water. Environment International 134.</a:t>
            </a:r>
            <a:endParaRPr lang="es-MX" sz="1400" dirty="0" smtClean="0"/>
          </a:p>
          <a:p>
            <a:r>
              <a:rPr lang="es-MX" sz="1400" dirty="0" err="1"/>
              <a:t>Andre</a:t>
            </a:r>
            <a:r>
              <a:rPr lang="es-MX" sz="1400" dirty="0"/>
              <a:t> </a:t>
            </a:r>
            <a:r>
              <a:rPr lang="es-MX" sz="1400" dirty="0" err="1" smtClean="0"/>
              <a:t>Banning</a:t>
            </a:r>
            <a:r>
              <a:rPr lang="es-MX" sz="1400" dirty="0" smtClean="0"/>
              <a:t>, Antonio Cardona, </a:t>
            </a:r>
            <a:r>
              <a:rPr lang="es-MX" sz="1400" dirty="0"/>
              <a:t>Thomas R. </a:t>
            </a:r>
            <a:r>
              <a:rPr lang="es-MX" sz="1400" dirty="0" err="1" smtClean="0"/>
              <a:t>Rüde</a:t>
            </a:r>
            <a:r>
              <a:rPr lang="es-MX" sz="1400" dirty="0" smtClean="0"/>
              <a:t>. 2012. </a:t>
            </a:r>
            <a:r>
              <a:rPr lang="en-US" sz="1400" dirty="0"/>
              <a:t>Uranium and arsenic dynamics in volcano-sedimentary basins – An exemplary</a:t>
            </a:r>
          </a:p>
          <a:p>
            <a:r>
              <a:rPr lang="en-US" sz="1400" dirty="0" smtClean="0"/>
              <a:t>	study </a:t>
            </a:r>
            <a:r>
              <a:rPr lang="en-US" sz="1400" dirty="0"/>
              <a:t>in North-Central </a:t>
            </a:r>
            <a:r>
              <a:rPr lang="en-US" sz="1400" dirty="0" smtClean="0"/>
              <a:t>Mexico</a:t>
            </a:r>
            <a:r>
              <a:rPr lang="en-US" sz="1400" dirty="0"/>
              <a:t>. Applied </a:t>
            </a:r>
            <a:r>
              <a:rPr lang="en-US" sz="1400" dirty="0" smtClean="0"/>
              <a:t>Geochemistry 27.</a:t>
            </a:r>
            <a:endParaRPr lang="es-MX" sz="1400" dirty="0" smtClean="0"/>
          </a:p>
          <a:p>
            <a:r>
              <a:rPr lang="en-US" sz="1400" dirty="0" err="1" smtClean="0"/>
              <a:t>Kabata-Pendias</a:t>
            </a:r>
            <a:r>
              <a:rPr lang="en-US" sz="1400" dirty="0"/>
              <a:t>, A</a:t>
            </a:r>
            <a:r>
              <a:rPr lang="en-US" sz="1400" dirty="0" smtClean="0"/>
              <a:t>. 2011</a:t>
            </a:r>
            <a:r>
              <a:rPr lang="en-US" sz="1400" dirty="0"/>
              <a:t>. Trace Elements in Soils and Plants. Taylor and Francis Group, LLC, USA</a:t>
            </a:r>
            <a:r>
              <a:rPr lang="en-US" sz="1400" dirty="0" smtClean="0"/>
              <a:t>.</a:t>
            </a:r>
          </a:p>
          <a:p>
            <a:r>
              <a:rPr lang="es-MX" sz="1400" dirty="0"/>
              <a:t>Konefke, L. 2018. Causes </a:t>
            </a:r>
            <a:r>
              <a:rPr lang="es-MX" sz="1400" dirty="0" err="1"/>
              <a:t>for</a:t>
            </a:r>
            <a:r>
              <a:rPr lang="es-MX" sz="1400" dirty="0"/>
              <a:t> </a:t>
            </a:r>
            <a:r>
              <a:rPr lang="es-MX" sz="1400" dirty="0" err="1"/>
              <a:t>elevated</a:t>
            </a:r>
            <a:r>
              <a:rPr lang="es-MX" sz="1400" dirty="0"/>
              <a:t> </a:t>
            </a:r>
            <a:r>
              <a:rPr lang="es-MX" sz="1400" dirty="0" err="1"/>
              <a:t>concentrations</a:t>
            </a:r>
            <a:r>
              <a:rPr lang="es-MX" sz="1400" dirty="0"/>
              <a:t> of </a:t>
            </a:r>
            <a:r>
              <a:rPr lang="es-MX" sz="1400" dirty="0" err="1"/>
              <a:t>arsenic</a:t>
            </a:r>
            <a:r>
              <a:rPr lang="es-MX" sz="1400" dirty="0"/>
              <a:t> and </a:t>
            </a:r>
            <a:r>
              <a:rPr lang="es-MX" sz="1400" dirty="0" err="1"/>
              <a:t>uranium</a:t>
            </a:r>
            <a:r>
              <a:rPr lang="es-MX" sz="1400" dirty="0"/>
              <a:t> in </a:t>
            </a:r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northern</a:t>
            </a:r>
            <a:r>
              <a:rPr lang="es-MX" sz="1400" dirty="0"/>
              <a:t> Cerritos </a:t>
            </a:r>
            <a:r>
              <a:rPr lang="es-MX" sz="1400" dirty="0" err="1"/>
              <a:t>Basin</a:t>
            </a:r>
            <a:r>
              <a:rPr lang="es-MX" sz="1400" dirty="0"/>
              <a:t>, San Luis Potosí, México. RWTH </a:t>
            </a:r>
            <a:r>
              <a:rPr lang="es-MX" sz="1400" dirty="0" smtClean="0"/>
              <a:t>	</a:t>
            </a:r>
            <a:r>
              <a:rPr lang="es-MX" sz="1400" dirty="0" err="1" smtClean="0"/>
              <a:t>Aachen</a:t>
            </a:r>
            <a:r>
              <a:rPr lang="es-MX" sz="1400" dirty="0" smtClean="0"/>
              <a:t> 	</a:t>
            </a:r>
            <a:r>
              <a:rPr lang="es-MX" sz="1400" dirty="0" err="1" smtClean="0"/>
              <a:t>University</a:t>
            </a:r>
            <a:r>
              <a:rPr lang="es-MX" sz="1400" dirty="0"/>
              <a:t>, </a:t>
            </a:r>
            <a:r>
              <a:rPr lang="es-MX" sz="1400" dirty="0" err="1"/>
              <a:t>MSc</a:t>
            </a:r>
            <a:r>
              <a:rPr lang="es-MX" sz="1400" dirty="0"/>
              <a:t> </a:t>
            </a:r>
            <a:r>
              <a:rPr lang="es-MX" sz="1400" dirty="0" err="1" smtClean="0"/>
              <a:t>Thesis</a:t>
            </a:r>
            <a:r>
              <a:rPr lang="es-MX" sz="1400" dirty="0" smtClean="0"/>
              <a:t>.</a:t>
            </a:r>
          </a:p>
          <a:p>
            <a:r>
              <a:rPr lang="es-MX" sz="1400" dirty="0"/>
              <a:t>María T. Alarcón-Herrera, Daniel A. Martín-Alarcón, </a:t>
            </a:r>
            <a:r>
              <a:rPr lang="es-MX" sz="1400" dirty="0" err="1"/>
              <a:t>Mélida</a:t>
            </a:r>
            <a:r>
              <a:rPr lang="es-MX" sz="1400" dirty="0"/>
              <a:t> Gutiérrez, Liliana Reynoso-Cuevas, Alejandra Martín-Domínguez, Mario A. Olmos-	</a:t>
            </a:r>
            <a:r>
              <a:rPr lang="es-MX" sz="1400" dirty="0" err="1"/>
              <a:t>Márques</a:t>
            </a:r>
            <a:r>
              <a:rPr lang="es-MX" sz="1400" dirty="0"/>
              <a:t>, Jochen </a:t>
            </a:r>
            <a:r>
              <a:rPr lang="es-MX" sz="1400" dirty="0" err="1"/>
              <a:t>Bundschuh</a:t>
            </a:r>
            <a:r>
              <a:rPr lang="es-MX" sz="1400" dirty="0"/>
              <a:t>. 2020. Co-</a:t>
            </a:r>
            <a:r>
              <a:rPr lang="es-MX" sz="1400" dirty="0" err="1"/>
              <a:t>occurrence</a:t>
            </a:r>
            <a:r>
              <a:rPr lang="es-MX" sz="1400" dirty="0"/>
              <a:t>, </a:t>
            </a:r>
            <a:r>
              <a:rPr lang="es-MX" sz="1400" dirty="0" err="1"/>
              <a:t>possible</a:t>
            </a:r>
            <a:r>
              <a:rPr lang="es-MX" sz="1400" dirty="0"/>
              <a:t> </a:t>
            </a:r>
            <a:r>
              <a:rPr lang="es-MX" sz="1400" dirty="0" err="1"/>
              <a:t>origin</a:t>
            </a:r>
            <a:r>
              <a:rPr lang="es-MX" sz="1400" dirty="0"/>
              <a:t>, and </a:t>
            </a:r>
            <a:r>
              <a:rPr lang="es-MX" sz="1400" dirty="0" err="1"/>
              <a:t>health-risk</a:t>
            </a:r>
            <a:r>
              <a:rPr lang="es-MX" sz="1400" dirty="0"/>
              <a:t> </a:t>
            </a:r>
            <a:r>
              <a:rPr lang="es-MX" sz="1400" dirty="0" err="1"/>
              <a:t>assessment</a:t>
            </a:r>
            <a:r>
              <a:rPr lang="es-MX" sz="1400" dirty="0"/>
              <a:t> of </a:t>
            </a:r>
            <a:r>
              <a:rPr lang="es-MX" sz="1400" dirty="0" err="1"/>
              <a:t>arsenic</a:t>
            </a:r>
            <a:r>
              <a:rPr lang="es-MX" sz="1400" dirty="0"/>
              <a:t> and </a:t>
            </a:r>
            <a:r>
              <a:rPr lang="es-MX" sz="1400" dirty="0" err="1"/>
              <a:t>fluoride</a:t>
            </a:r>
            <a:r>
              <a:rPr lang="es-MX" sz="1400" dirty="0"/>
              <a:t> in </a:t>
            </a:r>
            <a:r>
              <a:rPr lang="es-MX" sz="1400" dirty="0" err="1"/>
              <a:t>drinking</a:t>
            </a:r>
            <a:r>
              <a:rPr lang="es-MX" sz="1400" dirty="0"/>
              <a:t> 	</a:t>
            </a:r>
            <a:r>
              <a:rPr lang="es-MX" sz="1400" dirty="0" err="1"/>
              <a:t>water</a:t>
            </a:r>
            <a:r>
              <a:rPr lang="es-MX" sz="1400" dirty="0"/>
              <a:t> </a:t>
            </a:r>
            <a:r>
              <a:rPr lang="es-MX" sz="1400" dirty="0" err="1"/>
              <a:t>sources</a:t>
            </a:r>
            <a:r>
              <a:rPr lang="es-MX" sz="1400" dirty="0"/>
              <a:t> in </a:t>
            </a:r>
            <a:r>
              <a:rPr lang="es-MX" sz="1400" dirty="0" err="1"/>
              <a:t>Mexico</a:t>
            </a:r>
            <a:r>
              <a:rPr lang="es-MX" sz="1400" dirty="0"/>
              <a:t>: </a:t>
            </a:r>
            <a:r>
              <a:rPr lang="es-MX" sz="1400" dirty="0" err="1"/>
              <a:t>Geographical</a:t>
            </a:r>
            <a:r>
              <a:rPr lang="es-MX" sz="1400" dirty="0"/>
              <a:t> data </a:t>
            </a:r>
            <a:r>
              <a:rPr lang="es-MX" sz="1400" dirty="0" err="1"/>
              <a:t>visualization</a:t>
            </a:r>
            <a:r>
              <a:rPr lang="es-MX" sz="1400" dirty="0"/>
              <a:t>. </a:t>
            </a:r>
            <a:r>
              <a:rPr lang="es-MX" sz="1400" dirty="0" err="1"/>
              <a:t>Science</a:t>
            </a:r>
            <a:r>
              <a:rPr lang="es-MX" sz="1400" dirty="0"/>
              <a:t> of Total </a:t>
            </a:r>
            <a:r>
              <a:rPr lang="es-MX" sz="1400" dirty="0" err="1"/>
              <a:t>Environment</a:t>
            </a:r>
            <a:r>
              <a:rPr lang="es-MX" sz="1400" dirty="0"/>
              <a:t> 698.</a:t>
            </a:r>
          </a:p>
          <a:p>
            <a:r>
              <a:rPr lang="es-MX" sz="1400" dirty="0" smtClean="0"/>
              <a:t>Palm</a:t>
            </a:r>
            <a:r>
              <a:rPr lang="es-MX" sz="1400" dirty="0"/>
              <a:t>, J. 2008. </a:t>
            </a:r>
            <a:r>
              <a:rPr lang="es-MX" sz="1400" dirty="0" err="1"/>
              <a:t>Hydrogeological</a:t>
            </a:r>
            <a:r>
              <a:rPr lang="es-MX" sz="1400" dirty="0"/>
              <a:t> </a:t>
            </a:r>
            <a:r>
              <a:rPr lang="es-MX" sz="1400" dirty="0" err="1"/>
              <a:t>mapping</a:t>
            </a:r>
            <a:r>
              <a:rPr lang="es-MX" sz="1400" dirty="0"/>
              <a:t> of </a:t>
            </a:r>
            <a:r>
              <a:rPr lang="es-MX" sz="1400" dirty="0" err="1"/>
              <a:t>the</a:t>
            </a:r>
            <a:r>
              <a:rPr lang="es-MX" sz="1400" dirty="0"/>
              <a:t> Cerritos </a:t>
            </a:r>
            <a:r>
              <a:rPr lang="es-MX" sz="1400" dirty="0" err="1"/>
              <a:t>aqui</a:t>
            </a:r>
            <a:r>
              <a:rPr lang="es-MX" sz="1400" dirty="0"/>
              <a:t> </a:t>
            </a:r>
            <a:r>
              <a:rPr lang="es-MX" sz="1400" dirty="0" err="1"/>
              <a:t>fer</a:t>
            </a:r>
            <a:r>
              <a:rPr lang="es-MX" sz="1400" dirty="0"/>
              <a:t> </a:t>
            </a:r>
            <a:r>
              <a:rPr lang="es-MX" sz="1400" dirty="0" err="1"/>
              <a:t>system</a:t>
            </a:r>
            <a:r>
              <a:rPr lang="es-MX" sz="1400" dirty="0"/>
              <a:t>. RWTH </a:t>
            </a:r>
            <a:r>
              <a:rPr lang="es-MX" sz="1400" dirty="0" err="1"/>
              <a:t>Aachen</a:t>
            </a:r>
            <a:r>
              <a:rPr lang="es-MX" sz="1400" dirty="0"/>
              <a:t> </a:t>
            </a:r>
            <a:r>
              <a:rPr lang="es-MX" sz="1400" dirty="0" err="1"/>
              <a:t>University</a:t>
            </a:r>
            <a:r>
              <a:rPr lang="es-MX" sz="1400" dirty="0"/>
              <a:t>, Diploma </a:t>
            </a:r>
            <a:r>
              <a:rPr lang="es-MX" sz="1400" dirty="0" err="1"/>
              <a:t>mapping</a:t>
            </a:r>
            <a:r>
              <a:rPr lang="es-MX" sz="1400" dirty="0"/>
              <a:t> </a:t>
            </a:r>
            <a:r>
              <a:rPr lang="es-MX" sz="1400" dirty="0" err="1" smtClean="0"/>
              <a:t>thesis</a:t>
            </a:r>
            <a:r>
              <a:rPr lang="es-MX" sz="1400" dirty="0" smtClean="0"/>
              <a:t>.</a:t>
            </a:r>
          </a:p>
          <a:p>
            <a:r>
              <a:rPr lang="en-US" sz="1400" dirty="0" err="1"/>
              <a:t>Tóth</a:t>
            </a:r>
            <a:r>
              <a:rPr lang="en-US" sz="1400" dirty="0"/>
              <a:t> J (1998) Groundwater as a geological agent: an overview of </a:t>
            </a:r>
            <a:r>
              <a:rPr lang="en-US" sz="1400" dirty="0" smtClean="0"/>
              <a:t>the causes</a:t>
            </a:r>
            <a:r>
              <a:rPr lang="en-US" sz="1400" dirty="0"/>
              <a:t>, processes, and manifestations. </a:t>
            </a:r>
            <a:r>
              <a:rPr lang="en-US" sz="1400" dirty="0" err="1"/>
              <a:t>Hydrogeol</a:t>
            </a:r>
            <a:r>
              <a:rPr lang="en-US" sz="1400" dirty="0"/>
              <a:t> J 7:1–14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239921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0598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2</a:t>
            </a:fld>
            <a:endParaRPr lang="es-MX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34" y="1319680"/>
            <a:ext cx="10306666" cy="4356000"/>
          </a:xfrm>
          <a:prstGeom prst="rect">
            <a:avLst/>
          </a:prstGeom>
        </p:spPr>
      </p:pic>
      <p:sp>
        <p:nvSpPr>
          <p:cNvPr id="14" name="CuadroTexto 4"/>
          <p:cNvSpPr txBox="1"/>
          <p:nvPr/>
        </p:nvSpPr>
        <p:spPr>
          <a:xfrm>
            <a:off x="1588841" y="5770533"/>
            <a:ext cx="9764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/>
              <a:t>Figure 1. </a:t>
            </a:r>
            <a:r>
              <a:rPr lang="en-US" sz="1200" dirty="0" smtClean="0"/>
              <a:t>Arsenic contamination of drinking water in different parts of the world (</a:t>
            </a:r>
            <a:r>
              <a:rPr lang="es-MX" sz="1200" dirty="0" smtClean="0"/>
              <a:t>Ahmad et al., 2020</a:t>
            </a:r>
            <a:r>
              <a:rPr lang="en-US" sz="1200" dirty="0" smtClean="0"/>
              <a:t>)</a:t>
            </a:r>
            <a:endParaRPr lang="es-MX" sz="1200" dirty="0"/>
          </a:p>
        </p:txBody>
      </p:sp>
      <p:sp>
        <p:nvSpPr>
          <p:cNvPr id="15" name="CuadroTexto 11"/>
          <p:cNvSpPr txBox="1"/>
          <p:nvPr/>
        </p:nvSpPr>
        <p:spPr>
          <a:xfrm>
            <a:off x="117563" y="919570"/>
            <a:ext cx="1512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Introduction</a:t>
            </a:r>
            <a:endParaRPr lang="es-MX" sz="20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16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63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0598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3</a:t>
            </a:fld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20" name="CuadroTexto 13"/>
          <p:cNvSpPr txBox="1"/>
          <p:nvPr/>
        </p:nvSpPr>
        <p:spPr>
          <a:xfrm>
            <a:off x="5845480" y="6543483"/>
            <a:ext cx="2566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Figure 2. </a:t>
            </a:r>
            <a:r>
              <a:rPr lang="es-MX" sz="1200" dirty="0" err="1" smtClean="0"/>
              <a:t>Mexican</a:t>
            </a:r>
            <a:r>
              <a:rPr lang="es-MX" sz="1200" dirty="0" smtClean="0"/>
              <a:t> geological </a:t>
            </a:r>
            <a:r>
              <a:rPr lang="es-MX" sz="1200" dirty="0" err="1" smtClean="0"/>
              <a:t>provinces</a:t>
            </a:r>
            <a:endParaRPr lang="es-MX" sz="1200" dirty="0"/>
          </a:p>
        </p:txBody>
      </p:sp>
      <p:pic>
        <p:nvPicPr>
          <p:cNvPr id="27" name="Imagen 6"/>
          <p:cNvPicPr>
            <a:picLocks noChangeAspect="1"/>
          </p:cNvPicPr>
          <p:nvPr/>
        </p:nvPicPr>
        <p:blipFill rotWithShape="1">
          <a:blip r:embed="rId2"/>
          <a:srcRect l="73717" t="5504" r="3842" b="72120"/>
          <a:stretch/>
        </p:blipFill>
        <p:spPr>
          <a:xfrm>
            <a:off x="2880295" y="697564"/>
            <a:ext cx="8502080" cy="584134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239144" y="3305682"/>
            <a:ext cx="2334397" cy="908716"/>
            <a:chOff x="7239144" y="3305682"/>
            <a:chExt cx="2334397" cy="908716"/>
          </a:xfrm>
        </p:grpSpPr>
        <p:sp>
          <p:nvSpPr>
            <p:cNvPr id="28" name="Estrella de 5 puntas 8"/>
            <p:cNvSpPr>
              <a:spLocks noChangeAspect="1"/>
            </p:cNvSpPr>
            <p:nvPr/>
          </p:nvSpPr>
          <p:spPr>
            <a:xfrm>
              <a:off x="7239144" y="4027913"/>
              <a:ext cx="176807" cy="186485"/>
            </a:xfrm>
            <a:prstGeom prst="star5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" name="CuadroTexto 2"/>
            <p:cNvSpPr txBox="1"/>
            <p:nvPr/>
          </p:nvSpPr>
          <p:spPr>
            <a:xfrm>
              <a:off x="8119891" y="3305682"/>
              <a:ext cx="1453650" cy="382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Cerritos area</a:t>
              </a:r>
              <a:endParaRPr lang="es-MX" b="1" dirty="0"/>
            </a:p>
          </p:txBody>
        </p:sp>
        <p:cxnSp>
          <p:nvCxnSpPr>
            <p:cNvPr id="24" name="Conector recto de flecha 5"/>
            <p:cNvCxnSpPr/>
            <p:nvPr/>
          </p:nvCxnSpPr>
          <p:spPr>
            <a:xfrm flipH="1">
              <a:off x="7415953" y="3688319"/>
              <a:ext cx="703938" cy="33959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310824" y="4051229"/>
            <a:ext cx="3906178" cy="382638"/>
            <a:chOff x="3310824" y="4051229"/>
            <a:chExt cx="3906178" cy="382638"/>
          </a:xfrm>
        </p:grpSpPr>
        <p:sp>
          <p:nvSpPr>
            <p:cNvPr id="29" name="Estrella de 5 puntas 17"/>
            <p:cNvSpPr>
              <a:spLocks noChangeAspect="1"/>
            </p:cNvSpPr>
            <p:nvPr/>
          </p:nvSpPr>
          <p:spPr>
            <a:xfrm>
              <a:off x="7040195" y="4242548"/>
              <a:ext cx="176807" cy="186485"/>
            </a:xfrm>
            <a:prstGeom prst="star5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CuadroTexto 21"/>
            <p:cNvSpPr txBox="1"/>
            <p:nvPr/>
          </p:nvSpPr>
          <p:spPr>
            <a:xfrm>
              <a:off x="3310824" y="4051229"/>
              <a:ext cx="2094548" cy="382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Villa de Reyes area</a:t>
              </a:r>
              <a:endParaRPr lang="es-MX" b="1" dirty="0"/>
            </a:p>
          </p:txBody>
        </p:sp>
        <p:cxnSp>
          <p:nvCxnSpPr>
            <p:cNvPr id="26" name="Conector recto de flecha 22"/>
            <p:cNvCxnSpPr/>
            <p:nvPr/>
          </p:nvCxnSpPr>
          <p:spPr>
            <a:xfrm>
              <a:off x="5371074" y="4302835"/>
              <a:ext cx="1634824" cy="712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uadroTexto 13"/>
          <p:cNvSpPr txBox="1"/>
          <p:nvPr/>
        </p:nvSpPr>
        <p:spPr>
          <a:xfrm>
            <a:off x="224589" y="4335790"/>
            <a:ext cx="2566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Villa de Reyes</a:t>
            </a:r>
            <a:r>
              <a:rPr lang="es-MX" sz="1200" dirty="0" smtClean="0"/>
              <a:t> </a:t>
            </a:r>
            <a:r>
              <a:rPr lang="es-MX" sz="1200" dirty="0" err="1" smtClean="0"/>
              <a:t>is</a:t>
            </a:r>
            <a:r>
              <a:rPr lang="es-MX" sz="1200" dirty="0"/>
              <a:t> </a:t>
            </a:r>
            <a:r>
              <a:rPr lang="es-MX" sz="1200" dirty="0" err="1" smtClean="0"/>
              <a:t>located</a:t>
            </a:r>
            <a:r>
              <a:rPr lang="es-MX" sz="1200" dirty="0" smtClean="0"/>
              <a:t> </a:t>
            </a:r>
            <a:r>
              <a:rPr lang="es-MX" sz="1200" dirty="0" err="1" smtClean="0"/>
              <a:t>into</a:t>
            </a:r>
            <a:r>
              <a:rPr lang="es-MX" sz="1200" dirty="0" smtClean="0"/>
              <a:t> </a:t>
            </a:r>
            <a:r>
              <a:rPr lang="es-MX" sz="1200" dirty="0" err="1" smtClean="0"/>
              <a:t>the</a:t>
            </a:r>
            <a:r>
              <a:rPr lang="es-MX" sz="1200" dirty="0" smtClean="0"/>
              <a:t> “Faja </a:t>
            </a:r>
            <a:r>
              <a:rPr lang="es-MX" sz="1200" dirty="0" err="1" smtClean="0"/>
              <a:t>Ignimbrítica</a:t>
            </a:r>
            <a:r>
              <a:rPr lang="es-MX" sz="1200" dirty="0" smtClean="0"/>
              <a:t> Mexicana” </a:t>
            </a:r>
            <a:r>
              <a:rPr lang="es-MX" sz="1200" dirty="0" err="1" smtClean="0"/>
              <a:t>Province</a:t>
            </a:r>
            <a:r>
              <a:rPr lang="es-MX" sz="1200" dirty="0" smtClean="0"/>
              <a:t> </a:t>
            </a:r>
            <a:r>
              <a:rPr lang="en-US" sz="1200" dirty="0" smtClean="0"/>
              <a:t>into </a:t>
            </a:r>
            <a:r>
              <a:rPr lang="en-US" sz="1200" dirty="0"/>
              <a:t>a volcanic area</a:t>
            </a:r>
            <a:endParaRPr lang="es-MX" sz="1200" dirty="0"/>
          </a:p>
        </p:txBody>
      </p:sp>
      <p:sp>
        <p:nvSpPr>
          <p:cNvPr id="30" name="CuadroTexto 13"/>
          <p:cNvSpPr txBox="1"/>
          <p:nvPr/>
        </p:nvSpPr>
        <p:spPr>
          <a:xfrm>
            <a:off x="224588" y="2466819"/>
            <a:ext cx="2650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Cerritos</a:t>
            </a:r>
            <a:r>
              <a:rPr lang="es-MX" sz="1200" dirty="0" smtClean="0"/>
              <a:t> </a:t>
            </a:r>
            <a:r>
              <a:rPr lang="es-MX" sz="1200" dirty="0" err="1" smtClean="0"/>
              <a:t>is</a:t>
            </a:r>
            <a:r>
              <a:rPr lang="es-MX" sz="1200" dirty="0" smtClean="0"/>
              <a:t> </a:t>
            </a:r>
            <a:r>
              <a:rPr lang="es-MX" sz="1200" dirty="0" err="1" smtClean="0"/>
              <a:t>located</a:t>
            </a:r>
            <a:r>
              <a:rPr lang="es-MX" sz="1200" dirty="0" smtClean="0"/>
              <a:t> </a:t>
            </a:r>
            <a:r>
              <a:rPr lang="es-MX" sz="1200" dirty="0" err="1" smtClean="0"/>
              <a:t>into</a:t>
            </a:r>
            <a:r>
              <a:rPr lang="es-MX" sz="1200" dirty="0" smtClean="0"/>
              <a:t> </a:t>
            </a:r>
            <a:r>
              <a:rPr lang="es-MX" sz="1200" dirty="0" err="1" smtClean="0"/>
              <a:t>the</a:t>
            </a:r>
            <a:r>
              <a:rPr lang="es-MX" sz="1200" dirty="0" smtClean="0"/>
              <a:t> “</a:t>
            </a:r>
            <a:r>
              <a:rPr lang="es-ES" sz="1200" dirty="0"/>
              <a:t>Plataforma de Valles-San Luis Potosí</a:t>
            </a:r>
            <a:r>
              <a:rPr lang="es-MX" sz="1200" dirty="0" smtClean="0"/>
              <a:t>” </a:t>
            </a:r>
            <a:r>
              <a:rPr lang="es-MX" sz="1200" dirty="0" err="1" smtClean="0"/>
              <a:t>Province</a:t>
            </a:r>
            <a:r>
              <a:rPr lang="es-MX" sz="1200" dirty="0" smtClean="0"/>
              <a:t> </a:t>
            </a:r>
            <a:r>
              <a:rPr lang="es-MX" sz="1200" dirty="0" err="1" smtClean="0"/>
              <a:t>into</a:t>
            </a:r>
            <a:r>
              <a:rPr lang="es-MX" sz="1200" dirty="0" smtClean="0"/>
              <a:t> a </a:t>
            </a:r>
            <a:r>
              <a:rPr lang="en-US" sz="1200" dirty="0"/>
              <a:t>calcareous </a:t>
            </a:r>
            <a:r>
              <a:rPr lang="en-US" sz="1200" dirty="0" smtClean="0"/>
              <a:t>rocks.</a:t>
            </a:r>
            <a:endParaRPr lang="es-MX" sz="1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32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CuadroTexto 11"/>
          <p:cNvSpPr txBox="1"/>
          <p:nvPr/>
        </p:nvSpPr>
        <p:spPr>
          <a:xfrm>
            <a:off x="117563" y="919570"/>
            <a:ext cx="1512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Introduction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1819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2099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4</a:t>
            </a:fld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4" name="CuadroTexto 22"/>
          <p:cNvSpPr txBox="1"/>
          <p:nvPr/>
        </p:nvSpPr>
        <p:spPr>
          <a:xfrm>
            <a:off x="117563" y="2875711"/>
            <a:ext cx="299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 smtClean="0"/>
              <a:t>Figure </a:t>
            </a:r>
            <a:r>
              <a:rPr lang="es-MX" sz="1200" dirty="0"/>
              <a:t>3</a:t>
            </a:r>
            <a:r>
              <a:rPr lang="es-MX" sz="1200" dirty="0" smtClean="0"/>
              <a:t>. </a:t>
            </a:r>
            <a:r>
              <a:rPr lang="es-MX" sz="1200" dirty="0" smtClean="0"/>
              <a:t>General </a:t>
            </a:r>
            <a:r>
              <a:rPr lang="es-MX" sz="1200" dirty="0" err="1"/>
              <a:t>overview</a:t>
            </a:r>
            <a:r>
              <a:rPr lang="es-MX" sz="1200" dirty="0" smtClean="0"/>
              <a:t> of </a:t>
            </a:r>
            <a:r>
              <a:rPr lang="es-MX" sz="1200" dirty="0" err="1" smtClean="0"/>
              <a:t>the</a:t>
            </a:r>
            <a:r>
              <a:rPr lang="es-MX" sz="1200" dirty="0"/>
              <a:t> Cerritos </a:t>
            </a:r>
            <a:r>
              <a:rPr lang="es-MX" sz="1200" dirty="0" err="1"/>
              <a:t>study</a:t>
            </a:r>
            <a:r>
              <a:rPr lang="es-MX" sz="1200" dirty="0"/>
              <a:t> </a:t>
            </a:r>
            <a:r>
              <a:rPr lang="es-MX" sz="1200" dirty="0" err="1" smtClean="0"/>
              <a:t>area</a:t>
            </a:r>
            <a:r>
              <a:rPr lang="es-MX" sz="1200" dirty="0" smtClean="0"/>
              <a:t> </a:t>
            </a:r>
            <a:r>
              <a:rPr lang="es-MX" sz="1200" dirty="0" err="1" smtClean="0"/>
              <a:t>including</a:t>
            </a:r>
            <a:r>
              <a:rPr lang="es-MX" sz="1200" dirty="0" smtClean="0"/>
              <a:t> </a:t>
            </a:r>
            <a:r>
              <a:rPr lang="es-MX" sz="1200" dirty="0" err="1" smtClean="0"/>
              <a:t>the</a:t>
            </a:r>
            <a:r>
              <a:rPr lang="es-MX" sz="1200" dirty="0" smtClean="0"/>
              <a:t> </a:t>
            </a:r>
            <a:r>
              <a:rPr lang="es-MX" sz="1200" dirty="0" err="1" smtClean="0"/>
              <a:t>sampling</a:t>
            </a:r>
            <a:r>
              <a:rPr lang="es-MX" sz="1200" dirty="0" smtClean="0"/>
              <a:t> </a:t>
            </a:r>
            <a:r>
              <a:rPr lang="es-MX" sz="1200" dirty="0" err="1" smtClean="0"/>
              <a:t>points</a:t>
            </a:r>
            <a:r>
              <a:rPr lang="es-MX" sz="1200" dirty="0" smtClean="0"/>
              <a:t> </a:t>
            </a:r>
            <a:r>
              <a:rPr lang="es-MX" sz="1200" dirty="0" err="1" smtClean="0"/>
              <a:t>from</a:t>
            </a:r>
            <a:r>
              <a:rPr lang="es-MX" sz="1200" dirty="0"/>
              <a:t> </a:t>
            </a:r>
            <a:r>
              <a:rPr lang="es-MX" sz="1200" dirty="0" smtClean="0"/>
              <a:t>Konefke (2018) and Palm (2008).</a:t>
            </a:r>
            <a:endParaRPr lang="es-MX" sz="1200" dirty="0"/>
          </a:p>
        </p:txBody>
      </p:sp>
      <p:sp>
        <p:nvSpPr>
          <p:cNvPr id="25" name="CuadroTexto 10"/>
          <p:cNvSpPr txBox="1"/>
          <p:nvPr/>
        </p:nvSpPr>
        <p:spPr>
          <a:xfrm>
            <a:off x="117563" y="1560274"/>
            <a:ext cx="323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Background: Cerritos study area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037530" y="886429"/>
            <a:ext cx="3118362" cy="3881987"/>
            <a:chOff x="9037530" y="886429"/>
            <a:chExt cx="3118362" cy="3881987"/>
          </a:xfrm>
        </p:grpSpPr>
        <p:sp>
          <p:nvSpPr>
            <p:cNvPr id="24" name="CuadroTexto 22"/>
            <p:cNvSpPr txBox="1"/>
            <p:nvPr/>
          </p:nvSpPr>
          <p:spPr>
            <a:xfrm>
              <a:off x="9375678" y="4491417"/>
              <a:ext cx="2442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1200" dirty="0" smtClean="0"/>
                <a:t>Figure </a:t>
              </a:r>
              <a:r>
                <a:rPr lang="es-MX" sz="1200" dirty="0" smtClean="0"/>
                <a:t>4. </a:t>
              </a:r>
              <a:r>
                <a:rPr lang="es-MX" sz="1200" dirty="0" err="1" smtClean="0"/>
                <a:t>Location</a:t>
              </a:r>
              <a:r>
                <a:rPr lang="es-MX" sz="1200" dirty="0" smtClean="0"/>
                <a:t> of </a:t>
              </a:r>
              <a:r>
                <a:rPr lang="es-MX" sz="1200" dirty="0" err="1" smtClean="0"/>
                <a:t>the</a:t>
              </a:r>
              <a:r>
                <a:rPr lang="es-MX" sz="1200" dirty="0"/>
                <a:t> </a:t>
              </a:r>
              <a:r>
                <a:rPr lang="es-MX" sz="1200" dirty="0" err="1" smtClean="0"/>
                <a:t>study</a:t>
              </a:r>
              <a:r>
                <a:rPr lang="es-MX" sz="1200" dirty="0" smtClean="0"/>
                <a:t> </a:t>
              </a:r>
              <a:r>
                <a:rPr lang="es-MX" sz="1200" dirty="0" err="1" smtClean="0"/>
                <a:t>area</a:t>
              </a:r>
              <a:r>
                <a:rPr lang="es-MX" sz="1200" dirty="0" smtClean="0"/>
                <a:t>.</a:t>
              </a:r>
              <a:endParaRPr lang="es-MX" sz="12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9037530" y="886429"/>
              <a:ext cx="3118362" cy="3600000"/>
              <a:chOff x="3299165" y="968149"/>
              <a:chExt cx="3118362" cy="3600000"/>
            </a:xfrm>
          </p:grpSpPr>
          <p:pic>
            <p:nvPicPr>
              <p:cNvPr id="2" name="Picture 1"/>
              <p:cNvPicPr preferRelativeResize="0"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9165" y="968149"/>
                <a:ext cx="3118362" cy="3600000"/>
              </a:xfrm>
              <a:prstGeom prst="rect">
                <a:avLst/>
              </a:prstGeom>
            </p:spPr>
          </p:pic>
          <p:cxnSp>
            <p:nvCxnSpPr>
              <p:cNvPr id="6" name="Straight Arrow Connector 5"/>
              <p:cNvCxnSpPr/>
              <p:nvPr/>
            </p:nvCxnSpPr>
            <p:spPr>
              <a:xfrm flipV="1">
                <a:off x="4426065" y="2440494"/>
                <a:ext cx="483821" cy="1050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861523" y="2461524"/>
                <a:ext cx="61266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700" dirty="0" smtClean="0"/>
                  <a:t>Mexico </a:t>
                </a:r>
                <a:r>
                  <a:rPr lang="es-MX" sz="700" dirty="0" smtClean="0"/>
                  <a:t>City</a:t>
                </a:r>
                <a:endParaRPr lang="en-US" sz="700" dirty="0"/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H="1">
                <a:off x="4885241" y="1826501"/>
                <a:ext cx="613259" cy="277318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5109829" y="1626446"/>
                <a:ext cx="939681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700" dirty="0" smtClean="0"/>
                  <a:t>San Luis Potosí </a:t>
                </a:r>
                <a:r>
                  <a:rPr lang="es-MX" sz="700" dirty="0" err="1" smtClean="0"/>
                  <a:t>State</a:t>
                </a:r>
                <a:endParaRPr lang="en-US" sz="7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294494" y="1158026"/>
                <a:ext cx="109837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700" dirty="0" err="1" smtClean="0"/>
                  <a:t>United</a:t>
                </a:r>
                <a:r>
                  <a:rPr lang="es-MX" sz="700" dirty="0" smtClean="0"/>
                  <a:t> </a:t>
                </a:r>
                <a:r>
                  <a:rPr lang="es-MX" sz="700" dirty="0" err="1" smtClean="0"/>
                  <a:t>States</a:t>
                </a:r>
                <a:r>
                  <a:rPr lang="es-MX" sz="700" dirty="0" smtClean="0"/>
                  <a:t> of </a:t>
                </a:r>
                <a:r>
                  <a:rPr lang="es-MX" sz="700" dirty="0" err="1" smtClean="0"/>
                  <a:t>America</a:t>
                </a:r>
                <a:endParaRPr lang="en-US" sz="700" dirty="0"/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H="1">
                <a:off x="4843683" y="3496367"/>
                <a:ext cx="449179" cy="3288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5223084" y="3372930"/>
                <a:ext cx="68320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900" dirty="0" err="1" smtClean="0"/>
                  <a:t>Study</a:t>
                </a:r>
                <a:r>
                  <a:rPr lang="es-MX" sz="900" dirty="0" smtClean="0"/>
                  <a:t> </a:t>
                </a:r>
                <a:r>
                  <a:rPr lang="es-MX" sz="900" dirty="0" err="1" smtClean="0"/>
                  <a:t>area</a:t>
                </a:r>
                <a:endParaRPr lang="en-US" sz="900" dirty="0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34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CuadroTexto 11"/>
          <p:cNvSpPr txBox="1"/>
          <p:nvPr/>
        </p:nvSpPr>
        <p:spPr>
          <a:xfrm>
            <a:off x="117563" y="919570"/>
            <a:ext cx="1512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Introduction</a:t>
            </a:r>
            <a:endParaRPr lang="es-MX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58" y="138705"/>
            <a:ext cx="5613074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3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0598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5</a:t>
            </a:fld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4" name="CuadroTexto 22"/>
          <p:cNvSpPr txBox="1"/>
          <p:nvPr/>
        </p:nvSpPr>
        <p:spPr>
          <a:xfrm>
            <a:off x="5463065" y="6549591"/>
            <a:ext cx="3848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 smtClean="0"/>
              <a:t>Figure </a:t>
            </a:r>
            <a:r>
              <a:rPr lang="es-MX" sz="1200" dirty="0" smtClean="0"/>
              <a:t>6. </a:t>
            </a:r>
            <a:r>
              <a:rPr lang="es-MX" sz="1200" dirty="0" smtClean="0"/>
              <a:t>General </a:t>
            </a:r>
            <a:r>
              <a:rPr lang="es-MX" sz="1200" dirty="0" err="1"/>
              <a:t>overview</a:t>
            </a:r>
            <a:r>
              <a:rPr lang="es-MX" sz="1200" dirty="0" smtClean="0"/>
              <a:t> of </a:t>
            </a:r>
            <a:r>
              <a:rPr lang="es-MX" sz="1200" dirty="0" err="1" smtClean="0"/>
              <a:t>the</a:t>
            </a:r>
            <a:r>
              <a:rPr lang="es-MX" sz="1200" dirty="0"/>
              <a:t> </a:t>
            </a:r>
            <a:r>
              <a:rPr lang="es-MX" sz="1200" dirty="0" smtClean="0"/>
              <a:t>Villa de Reyes </a:t>
            </a:r>
            <a:r>
              <a:rPr lang="es-MX" sz="1200" dirty="0" err="1" smtClean="0"/>
              <a:t>study</a:t>
            </a:r>
            <a:r>
              <a:rPr lang="es-MX" sz="1200" dirty="0" smtClean="0"/>
              <a:t> </a:t>
            </a:r>
            <a:r>
              <a:rPr lang="es-MX" sz="1200" dirty="0" err="1" smtClean="0"/>
              <a:t>area</a:t>
            </a:r>
            <a:r>
              <a:rPr lang="es-MX" sz="1200" dirty="0" smtClean="0"/>
              <a:t>.</a:t>
            </a:r>
            <a:endParaRPr lang="es-MX" sz="1200" dirty="0"/>
          </a:p>
        </p:txBody>
      </p:sp>
      <p:sp>
        <p:nvSpPr>
          <p:cNvPr id="25" name="CuadroTexto 10"/>
          <p:cNvSpPr txBox="1"/>
          <p:nvPr/>
        </p:nvSpPr>
        <p:spPr>
          <a:xfrm>
            <a:off x="114359" y="1550383"/>
            <a:ext cx="374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Background: Villa de Reyes study area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375" y="138705"/>
            <a:ext cx="6480000" cy="6480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23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CuadroTexto 11"/>
          <p:cNvSpPr txBox="1"/>
          <p:nvPr/>
        </p:nvSpPr>
        <p:spPr>
          <a:xfrm>
            <a:off x="117563" y="919570"/>
            <a:ext cx="1512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Introduction</a:t>
            </a:r>
            <a:endParaRPr lang="es-MX" sz="2000" b="1" dirty="0"/>
          </a:p>
        </p:txBody>
      </p:sp>
      <p:sp>
        <p:nvSpPr>
          <p:cNvPr id="38" name="CuadroTexto 22"/>
          <p:cNvSpPr txBox="1"/>
          <p:nvPr/>
        </p:nvSpPr>
        <p:spPr>
          <a:xfrm>
            <a:off x="873988" y="4818705"/>
            <a:ext cx="3810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 smtClean="0"/>
              <a:t>Figure </a:t>
            </a:r>
            <a:r>
              <a:rPr lang="es-MX" sz="1200" dirty="0" smtClean="0"/>
              <a:t>5. </a:t>
            </a:r>
            <a:r>
              <a:rPr lang="en-US" sz="1200" dirty="0"/>
              <a:t>Relationship between As and U (Banning 2012)</a:t>
            </a:r>
            <a:r>
              <a:rPr lang="es-MX" sz="1200" dirty="0" smtClean="0"/>
              <a:t>.</a:t>
            </a:r>
            <a:endParaRPr lang="es-MX" sz="1200" dirty="0"/>
          </a:p>
        </p:txBody>
      </p:sp>
      <p:pic>
        <p:nvPicPr>
          <p:cNvPr id="24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59" y="1938705"/>
            <a:ext cx="4602707" cy="2880000"/>
          </a:xfrm>
          <a:prstGeom prst="rect">
            <a:avLst/>
          </a:prstGeom>
        </p:spPr>
      </p:pic>
      <p:sp>
        <p:nvSpPr>
          <p:cNvPr id="32" name="CuadroTexto 13"/>
          <p:cNvSpPr txBox="1"/>
          <p:nvPr/>
        </p:nvSpPr>
        <p:spPr>
          <a:xfrm>
            <a:off x="172478" y="5254051"/>
            <a:ext cx="4729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gray zone indicates an area defined by average volcanic rock As/U ratio +2 standard deviations (lower line) and -</a:t>
            </a:r>
            <a:r>
              <a:rPr lang="en-US" dirty="0" smtClean="0"/>
              <a:t>2 standard </a:t>
            </a:r>
            <a:r>
              <a:rPr lang="en-US" dirty="0"/>
              <a:t>deviations (upper line</a:t>
            </a:r>
            <a:r>
              <a:rPr lang="en-US" dirty="0" smtClean="0"/>
              <a:t>).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0799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0598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6</a:t>
            </a:fld>
            <a:endParaRPr lang="es-MX" b="1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23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1"/>
          <p:cNvSpPr txBox="1"/>
          <p:nvPr/>
        </p:nvSpPr>
        <p:spPr>
          <a:xfrm>
            <a:off x="103869" y="901333"/>
            <a:ext cx="1914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Results</a:t>
            </a:r>
            <a:r>
              <a:rPr lang="es-MX" sz="2000" b="1" dirty="0" smtClean="0"/>
              <a:t>: Cerritos</a:t>
            </a:r>
            <a:endParaRPr lang="es-MX" sz="2000" b="1" dirty="0"/>
          </a:p>
        </p:txBody>
      </p:sp>
      <p:sp>
        <p:nvSpPr>
          <p:cNvPr id="13" name="CuadroTexto 15"/>
          <p:cNvSpPr txBox="1"/>
          <p:nvPr/>
        </p:nvSpPr>
        <p:spPr>
          <a:xfrm>
            <a:off x="214323" y="3430614"/>
            <a:ext cx="42242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As</a:t>
            </a:r>
            <a:r>
              <a:rPr lang="es-MX" sz="1600" dirty="0" smtClean="0"/>
              <a:t> </a:t>
            </a:r>
            <a:r>
              <a:rPr lang="es-MX" sz="1600" dirty="0" err="1" smtClean="0"/>
              <a:t>background</a:t>
            </a:r>
            <a:r>
              <a:rPr lang="es-MX" sz="1600" dirty="0" smtClean="0"/>
              <a:t> </a:t>
            </a:r>
            <a:r>
              <a:rPr lang="es-MX" sz="1600" dirty="0" err="1" smtClean="0"/>
              <a:t>values</a:t>
            </a:r>
            <a:endParaRPr lang="es-MX" sz="1600" dirty="0" smtClean="0"/>
          </a:p>
          <a:p>
            <a:endParaRPr lang="es-MX" sz="1600" dirty="0" smtClean="0"/>
          </a:p>
          <a:p>
            <a:r>
              <a:rPr lang="es-MX" sz="1600" dirty="0" err="1" smtClean="0"/>
              <a:t>Rocks</a:t>
            </a:r>
            <a:r>
              <a:rPr lang="es-MX" sz="1600" dirty="0" smtClean="0"/>
              <a:t>:</a:t>
            </a:r>
          </a:p>
          <a:p>
            <a:r>
              <a:rPr lang="es-MX" sz="1600" dirty="0" smtClean="0"/>
              <a:t>1.5-2 [mg/kg] (</a:t>
            </a:r>
            <a:r>
              <a:rPr lang="es-MX" sz="1600" dirty="0" err="1" smtClean="0"/>
              <a:t>Matschullat</a:t>
            </a:r>
            <a:r>
              <a:rPr lang="es-MX" sz="1600" dirty="0" smtClean="0"/>
              <a:t> 1999)</a:t>
            </a:r>
          </a:p>
          <a:p>
            <a:r>
              <a:rPr lang="es-MX" sz="1600" dirty="0" smtClean="0"/>
              <a:t>1.8 </a:t>
            </a:r>
            <a:r>
              <a:rPr lang="es-MX" sz="1600" dirty="0"/>
              <a:t>[mg/kg</a:t>
            </a:r>
            <a:r>
              <a:rPr lang="es-MX" sz="1600" dirty="0" smtClean="0"/>
              <a:t>] (Taylor 1964)</a:t>
            </a:r>
          </a:p>
          <a:p>
            <a:endParaRPr lang="es-MX" sz="1600" dirty="0" smtClean="0"/>
          </a:p>
          <a:p>
            <a:r>
              <a:rPr lang="es-MX" sz="1600" dirty="0" err="1" smtClean="0"/>
              <a:t>Soils</a:t>
            </a:r>
            <a:r>
              <a:rPr lang="es-MX" sz="1600" dirty="0" smtClean="0"/>
              <a:t>:</a:t>
            </a:r>
          </a:p>
          <a:p>
            <a:r>
              <a:rPr lang="es-MX" sz="1600" dirty="0" smtClean="0"/>
              <a:t>1-30 </a:t>
            </a:r>
            <a:r>
              <a:rPr lang="es-MX" sz="1600" dirty="0"/>
              <a:t>[mg/kg</a:t>
            </a:r>
            <a:r>
              <a:rPr lang="es-MX" sz="1600" dirty="0" smtClean="0"/>
              <a:t>] (</a:t>
            </a:r>
            <a:r>
              <a:rPr lang="es-MX" sz="1600" dirty="0" err="1" smtClean="0"/>
              <a:t>Kabata-Pendias</a:t>
            </a:r>
            <a:r>
              <a:rPr lang="es-MX" sz="1600" dirty="0" smtClean="0"/>
              <a:t> 2011)</a:t>
            </a:r>
          </a:p>
        </p:txBody>
      </p:sp>
      <p:sp>
        <p:nvSpPr>
          <p:cNvPr id="18" name="CuadroTexto 8"/>
          <p:cNvSpPr txBox="1"/>
          <p:nvPr/>
        </p:nvSpPr>
        <p:spPr>
          <a:xfrm>
            <a:off x="5399990" y="6582975"/>
            <a:ext cx="50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1200" dirty="0" smtClean="0"/>
              <a:t>Figure </a:t>
            </a:r>
            <a:r>
              <a:rPr lang="en-US" sz="1200" dirty="0" smtClean="0"/>
              <a:t>7. </a:t>
            </a:r>
            <a:r>
              <a:rPr lang="en-US" sz="1200" dirty="0" smtClean="0"/>
              <a:t>Distribution of the Arsenic concentrations in solid samples.</a:t>
            </a:r>
            <a:endParaRPr lang="es-MX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22" y="1417915"/>
            <a:ext cx="4763781" cy="1862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86" y="138705"/>
            <a:ext cx="5613074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0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0598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7</a:t>
            </a:fld>
            <a:endParaRPr lang="es-MX" b="1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23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1"/>
          <p:cNvSpPr txBox="1"/>
          <p:nvPr/>
        </p:nvSpPr>
        <p:spPr>
          <a:xfrm>
            <a:off x="103869" y="901333"/>
            <a:ext cx="1914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Results</a:t>
            </a:r>
            <a:r>
              <a:rPr lang="es-MX" sz="2000" b="1" dirty="0" smtClean="0"/>
              <a:t>: Cerritos</a:t>
            </a:r>
            <a:endParaRPr lang="es-MX" sz="2000" b="1" dirty="0"/>
          </a:p>
        </p:txBody>
      </p:sp>
      <p:sp>
        <p:nvSpPr>
          <p:cNvPr id="14" name="CuadroTexto 16"/>
          <p:cNvSpPr txBox="1"/>
          <p:nvPr/>
        </p:nvSpPr>
        <p:spPr>
          <a:xfrm>
            <a:off x="103868" y="3430614"/>
            <a:ext cx="35056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U</a:t>
            </a:r>
            <a:r>
              <a:rPr lang="es-MX" sz="1600" dirty="0" smtClean="0"/>
              <a:t> </a:t>
            </a:r>
            <a:r>
              <a:rPr lang="es-MX" sz="1600" dirty="0" err="1" smtClean="0"/>
              <a:t>background</a:t>
            </a:r>
            <a:r>
              <a:rPr lang="es-MX" sz="1600" dirty="0" smtClean="0"/>
              <a:t> </a:t>
            </a:r>
            <a:r>
              <a:rPr lang="es-MX" sz="1600" dirty="0" err="1" smtClean="0"/>
              <a:t>values</a:t>
            </a:r>
            <a:r>
              <a:rPr lang="es-MX" sz="1600" dirty="0" smtClean="0"/>
              <a:t>:</a:t>
            </a:r>
          </a:p>
          <a:p>
            <a:endParaRPr lang="es-MX" sz="1600" dirty="0"/>
          </a:p>
          <a:p>
            <a:r>
              <a:rPr lang="es-MX" sz="1600" dirty="0" err="1" smtClean="0"/>
              <a:t>Rocks</a:t>
            </a:r>
            <a:r>
              <a:rPr lang="es-MX" sz="1600" dirty="0" smtClean="0"/>
              <a:t>:</a:t>
            </a:r>
          </a:p>
          <a:p>
            <a:r>
              <a:rPr lang="es-MX" sz="1600" dirty="0" smtClean="0"/>
              <a:t>2.7 </a:t>
            </a:r>
            <a:r>
              <a:rPr lang="es-MX" sz="1600" dirty="0"/>
              <a:t>[mg/kg</a:t>
            </a:r>
            <a:r>
              <a:rPr lang="es-MX" sz="1600" dirty="0" smtClean="0"/>
              <a:t>] (</a:t>
            </a:r>
            <a:r>
              <a:rPr lang="es-MX" sz="1600" dirty="0"/>
              <a:t>Taylor 1964)</a:t>
            </a:r>
          </a:p>
          <a:p>
            <a:endParaRPr lang="es-MX" sz="1600" dirty="0" smtClean="0">
              <a:solidFill>
                <a:srgbClr val="FF0000"/>
              </a:solidFill>
            </a:endParaRPr>
          </a:p>
        </p:txBody>
      </p:sp>
      <p:sp>
        <p:nvSpPr>
          <p:cNvPr id="18" name="CuadroTexto 8"/>
          <p:cNvSpPr txBox="1"/>
          <p:nvPr/>
        </p:nvSpPr>
        <p:spPr>
          <a:xfrm>
            <a:off x="5002767" y="6568492"/>
            <a:ext cx="50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1200" dirty="0" smtClean="0"/>
              <a:t>Figure </a:t>
            </a:r>
            <a:r>
              <a:rPr lang="en-US" sz="1200" dirty="0" smtClean="0"/>
              <a:t>8. </a:t>
            </a:r>
            <a:r>
              <a:rPr lang="en-US" sz="1200" dirty="0" smtClean="0"/>
              <a:t>Distribution of the Uranium concentrations in solid samples.</a:t>
            </a:r>
            <a:endParaRPr lang="es-MX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04" y="138705"/>
            <a:ext cx="5613074" cy="64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69" y="1413468"/>
            <a:ext cx="4988998" cy="15783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25" y="138705"/>
            <a:ext cx="5613074" cy="64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46" y="138705"/>
            <a:ext cx="5613074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0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0598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8</a:t>
            </a:fld>
            <a:endParaRPr lang="es-MX" b="1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23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1"/>
          <p:cNvSpPr txBox="1"/>
          <p:nvPr/>
        </p:nvSpPr>
        <p:spPr>
          <a:xfrm>
            <a:off x="103869" y="901333"/>
            <a:ext cx="1914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Results</a:t>
            </a:r>
            <a:r>
              <a:rPr lang="es-MX" sz="2000" b="1" dirty="0" smtClean="0"/>
              <a:t>: Cerritos</a:t>
            </a:r>
            <a:endParaRPr lang="es-MX" sz="2000" b="1" dirty="0"/>
          </a:p>
        </p:txBody>
      </p:sp>
      <p:sp>
        <p:nvSpPr>
          <p:cNvPr id="18" name="CuadroTexto 8"/>
          <p:cNvSpPr txBox="1"/>
          <p:nvPr/>
        </p:nvSpPr>
        <p:spPr>
          <a:xfrm>
            <a:off x="5090967" y="6581001"/>
            <a:ext cx="5053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1200" dirty="0" smtClean="0"/>
              <a:t>Figure </a:t>
            </a:r>
            <a:r>
              <a:rPr lang="en-US" sz="1200" dirty="0" smtClean="0"/>
              <a:t>9. </a:t>
            </a:r>
            <a:r>
              <a:rPr lang="en-US" sz="1200" dirty="0" smtClean="0"/>
              <a:t>Distribution of the Arsenic concentrations in water samples.</a:t>
            </a:r>
            <a:endParaRPr lang="es-MX" sz="2800" b="1" dirty="0"/>
          </a:p>
        </p:txBody>
      </p:sp>
      <p:sp>
        <p:nvSpPr>
          <p:cNvPr id="16" name="CuadroTexto 12"/>
          <p:cNvSpPr txBox="1"/>
          <p:nvPr/>
        </p:nvSpPr>
        <p:spPr>
          <a:xfrm>
            <a:off x="409566" y="3200399"/>
            <a:ext cx="162486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 smtClean="0"/>
              <a:t>Arsenic</a:t>
            </a:r>
            <a:r>
              <a:rPr lang="es-MX" sz="1400" dirty="0" smtClean="0"/>
              <a:t> </a:t>
            </a:r>
            <a:r>
              <a:rPr lang="es-MX" sz="1400" dirty="0" err="1" smtClean="0"/>
              <a:t>Limit</a:t>
            </a:r>
            <a:r>
              <a:rPr lang="es-MX" sz="1400" dirty="0" smtClean="0"/>
              <a:t> </a:t>
            </a:r>
            <a:r>
              <a:rPr lang="es-MX" sz="1400" dirty="0" err="1" smtClean="0"/>
              <a:t>values</a:t>
            </a:r>
            <a:endParaRPr lang="es-MX" sz="1400" dirty="0" smtClean="0"/>
          </a:p>
          <a:p>
            <a:endParaRPr lang="es-MX" sz="1400" dirty="0" smtClean="0"/>
          </a:p>
          <a:p>
            <a:r>
              <a:rPr lang="es-MX" sz="1400" dirty="0" err="1" smtClean="0"/>
              <a:t>Mexican</a:t>
            </a:r>
            <a:r>
              <a:rPr lang="es-MX" sz="1400" dirty="0" smtClean="0"/>
              <a:t> </a:t>
            </a:r>
            <a:r>
              <a:rPr lang="es-MX" sz="1400" dirty="0" err="1" smtClean="0"/>
              <a:t>Law</a:t>
            </a:r>
            <a:r>
              <a:rPr lang="es-MX" sz="1400" dirty="0" smtClean="0"/>
              <a:t>:</a:t>
            </a:r>
          </a:p>
          <a:p>
            <a:r>
              <a:rPr lang="es-MX" sz="1400" dirty="0" smtClean="0"/>
              <a:t>25 [µg/L]</a:t>
            </a:r>
          </a:p>
          <a:p>
            <a:endParaRPr lang="es-MX" sz="1400" dirty="0" smtClean="0"/>
          </a:p>
          <a:p>
            <a:r>
              <a:rPr lang="es-MX" sz="1400" dirty="0" smtClean="0"/>
              <a:t>German </a:t>
            </a:r>
            <a:r>
              <a:rPr lang="es-MX" sz="1400" dirty="0" err="1" smtClean="0"/>
              <a:t>Law</a:t>
            </a:r>
            <a:r>
              <a:rPr lang="es-MX" sz="1400" dirty="0" smtClean="0"/>
              <a:t>:</a:t>
            </a:r>
          </a:p>
          <a:p>
            <a:r>
              <a:rPr lang="es-MX" sz="1400" dirty="0" smtClean="0"/>
              <a:t>10 [µg/L]</a:t>
            </a:r>
          </a:p>
          <a:p>
            <a:endParaRPr lang="es-MX" sz="1400" dirty="0" smtClean="0"/>
          </a:p>
          <a:p>
            <a:r>
              <a:rPr lang="es-MX" sz="1400" dirty="0" smtClean="0"/>
              <a:t>WHO:</a:t>
            </a:r>
          </a:p>
          <a:p>
            <a:r>
              <a:rPr lang="es-MX" sz="1400" dirty="0" smtClean="0"/>
              <a:t>10 [µg/L]</a:t>
            </a:r>
          </a:p>
          <a:p>
            <a:endParaRPr lang="es-MX" sz="1400" dirty="0"/>
          </a:p>
          <a:p>
            <a:r>
              <a:rPr lang="es-MX" sz="1400" dirty="0" smtClean="0"/>
              <a:t>US-EPA:</a:t>
            </a:r>
          </a:p>
          <a:p>
            <a:r>
              <a:rPr lang="es-MX" sz="1400" dirty="0" smtClean="0"/>
              <a:t>10 [µg/L]</a:t>
            </a:r>
          </a:p>
          <a:p>
            <a:endParaRPr lang="es-MX" sz="1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69" y="1501467"/>
            <a:ext cx="4992506" cy="1498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7" y="138705"/>
            <a:ext cx="5613081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100598" y="6356350"/>
            <a:ext cx="2743200" cy="365125"/>
          </a:xfrm>
        </p:spPr>
        <p:txBody>
          <a:bodyPr/>
          <a:lstStyle/>
          <a:p>
            <a:fld id="{7ACAC231-3DA1-4266-92B4-D596ECB59D1A}" type="slidenum">
              <a:rPr lang="es-MX" b="1" smtClean="0">
                <a:solidFill>
                  <a:schemeClr val="tx1"/>
                </a:solidFill>
              </a:rPr>
              <a:t>9</a:t>
            </a:fld>
            <a:endParaRPr lang="es-MX" b="1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5221" y="138705"/>
            <a:ext cx="11438577" cy="540000"/>
            <a:chOff x="405221" y="138705"/>
            <a:chExt cx="11438577" cy="540000"/>
          </a:xfrm>
        </p:grpSpPr>
        <p:pic>
          <p:nvPicPr>
            <p:cNvPr id="23" name="Picture 4" descr="No hay descripción de la foto disponible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8" b="21078"/>
            <a:stretch/>
          </p:blipFill>
          <p:spPr bwMode="auto">
            <a:xfrm>
              <a:off x="405221" y="138705"/>
              <a:ext cx="96012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Resultado de imagen para rwth aachen universit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9" b="25120"/>
            <a:stretch/>
          </p:blipFill>
          <p:spPr bwMode="auto">
            <a:xfrm>
              <a:off x="1365341" y="138705"/>
              <a:ext cx="196875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Resultado de imagen para uaslp&quot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6" t="13087" r="13732" b="13289"/>
            <a:stretch/>
          </p:blipFill>
          <p:spPr bwMode="auto">
            <a:xfrm>
              <a:off x="11382375" y="138705"/>
              <a:ext cx="46142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1"/>
          <p:cNvSpPr txBox="1"/>
          <p:nvPr/>
        </p:nvSpPr>
        <p:spPr>
          <a:xfrm>
            <a:off x="103869" y="901333"/>
            <a:ext cx="1914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Results</a:t>
            </a:r>
            <a:r>
              <a:rPr lang="es-MX" sz="2000" b="1" dirty="0" smtClean="0"/>
              <a:t>: Cerritos</a:t>
            </a:r>
            <a:endParaRPr lang="es-MX" sz="2000" b="1" dirty="0"/>
          </a:p>
        </p:txBody>
      </p:sp>
      <p:sp>
        <p:nvSpPr>
          <p:cNvPr id="17" name="CuadroTexto 13"/>
          <p:cNvSpPr txBox="1"/>
          <p:nvPr/>
        </p:nvSpPr>
        <p:spPr>
          <a:xfrm>
            <a:off x="405221" y="3200399"/>
            <a:ext cx="172367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 smtClean="0"/>
              <a:t>Uranium</a:t>
            </a:r>
            <a:r>
              <a:rPr lang="es-MX" sz="1400" dirty="0" smtClean="0"/>
              <a:t> </a:t>
            </a:r>
            <a:r>
              <a:rPr lang="es-MX" sz="1400" dirty="0" err="1" smtClean="0"/>
              <a:t>Limit</a:t>
            </a:r>
            <a:r>
              <a:rPr lang="es-MX" sz="1400" dirty="0" smtClean="0"/>
              <a:t> </a:t>
            </a:r>
            <a:r>
              <a:rPr lang="es-MX" sz="1400" dirty="0" err="1" smtClean="0"/>
              <a:t>values</a:t>
            </a:r>
            <a:endParaRPr lang="es-MX" sz="1400" dirty="0" smtClean="0"/>
          </a:p>
          <a:p>
            <a:endParaRPr lang="es-MX" sz="1400" dirty="0" smtClean="0"/>
          </a:p>
          <a:p>
            <a:r>
              <a:rPr lang="es-MX" sz="1400" dirty="0" err="1" smtClean="0"/>
              <a:t>Mexican</a:t>
            </a:r>
            <a:r>
              <a:rPr lang="es-MX" sz="1400" dirty="0" smtClean="0"/>
              <a:t> </a:t>
            </a:r>
            <a:r>
              <a:rPr lang="es-MX" sz="1400" dirty="0" err="1" smtClean="0"/>
              <a:t>Law</a:t>
            </a:r>
            <a:r>
              <a:rPr lang="es-MX" sz="1400" dirty="0" smtClean="0"/>
              <a:t>:</a:t>
            </a:r>
          </a:p>
          <a:p>
            <a:r>
              <a:rPr lang="es-MX" sz="1400" dirty="0" err="1" smtClean="0"/>
              <a:t>Not</a:t>
            </a:r>
            <a:r>
              <a:rPr lang="es-MX" sz="1400" dirty="0" smtClean="0"/>
              <a:t> </a:t>
            </a:r>
            <a:r>
              <a:rPr lang="es-MX" sz="1400" dirty="0" err="1" smtClean="0"/>
              <a:t>considered</a:t>
            </a:r>
            <a:endParaRPr lang="es-MX" sz="1400" dirty="0" smtClean="0"/>
          </a:p>
          <a:p>
            <a:endParaRPr lang="es-MX" sz="1400" dirty="0" smtClean="0"/>
          </a:p>
          <a:p>
            <a:r>
              <a:rPr lang="es-MX" sz="1400" dirty="0" smtClean="0"/>
              <a:t>German </a:t>
            </a:r>
            <a:r>
              <a:rPr lang="es-MX" sz="1400" dirty="0" err="1" smtClean="0"/>
              <a:t>Law</a:t>
            </a:r>
            <a:r>
              <a:rPr lang="es-MX" sz="1400" dirty="0" smtClean="0"/>
              <a:t>:</a:t>
            </a:r>
          </a:p>
          <a:p>
            <a:r>
              <a:rPr lang="es-MX" sz="1400" dirty="0" smtClean="0"/>
              <a:t>10 [µg/L]</a:t>
            </a:r>
          </a:p>
          <a:p>
            <a:endParaRPr lang="es-MX" sz="1400" dirty="0" smtClean="0"/>
          </a:p>
          <a:p>
            <a:r>
              <a:rPr lang="es-MX" sz="1400" dirty="0" smtClean="0"/>
              <a:t>WHO:</a:t>
            </a:r>
          </a:p>
          <a:p>
            <a:r>
              <a:rPr lang="es-MX" sz="1400" dirty="0"/>
              <a:t>3</a:t>
            </a:r>
            <a:r>
              <a:rPr lang="es-MX" sz="1400" dirty="0" smtClean="0"/>
              <a:t>0 [µg/L]</a:t>
            </a:r>
          </a:p>
          <a:p>
            <a:endParaRPr lang="es-MX" sz="1400" dirty="0"/>
          </a:p>
          <a:p>
            <a:r>
              <a:rPr lang="es-MX" sz="1400" dirty="0" smtClean="0"/>
              <a:t>US-EPA:</a:t>
            </a:r>
          </a:p>
          <a:p>
            <a:r>
              <a:rPr lang="es-MX" sz="1400" dirty="0"/>
              <a:t>3</a:t>
            </a:r>
            <a:r>
              <a:rPr lang="es-MX" sz="1400" dirty="0" smtClean="0"/>
              <a:t>0 [µg/L]</a:t>
            </a:r>
          </a:p>
          <a:p>
            <a:endParaRPr lang="es-MX" sz="1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68" y="1301443"/>
            <a:ext cx="4987097" cy="1241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5" y="138705"/>
            <a:ext cx="5613074" cy="6480000"/>
          </a:xfrm>
          <a:prstGeom prst="rect">
            <a:avLst/>
          </a:prstGeom>
        </p:spPr>
      </p:pic>
      <p:sp>
        <p:nvSpPr>
          <p:cNvPr id="19" name="CuadroTexto 8"/>
          <p:cNvSpPr txBox="1"/>
          <p:nvPr/>
        </p:nvSpPr>
        <p:spPr>
          <a:xfrm>
            <a:off x="5090965" y="6582975"/>
            <a:ext cx="5301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1200" dirty="0" smtClean="0"/>
              <a:t>Figure </a:t>
            </a:r>
            <a:r>
              <a:rPr lang="en-US" sz="1200" dirty="0" smtClean="0"/>
              <a:t>10. </a:t>
            </a:r>
            <a:r>
              <a:rPr lang="en-US" sz="1200" dirty="0" smtClean="0"/>
              <a:t>Distribution of the Uranium concentrations in water samples.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217614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1055</Words>
  <Application>Microsoft Office PowerPoint</Application>
  <PresentationFormat>Widescreen</PresentationFormat>
  <Paragraphs>201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EGU General Assembly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Dario del Angel Cauich Kau</dc:creator>
  <cp:lastModifiedBy>Dario del Angel Cauich Kau</cp:lastModifiedBy>
  <cp:revision>113</cp:revision>
  <dcterms:created xsi:type="dcterms:W3CDTF">2020-04-27T13:30:03Z</dcterms:created>
  <dcterms:modified xsi:type="dcterms:W3CDTF">2020-05-04T12:16:06Z</dcterms:modified>
</cp:coreProperties>
</file>