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64" r:id="rId5"/>
    <p:sldId id="263" r:id="rId6"/>
    <p:sldId id="260" r:id="rId7"/>
    <p:sldId id="258" r:id="rId8"/>
    <p:sldId id="262" r:id="rId9"/>
    <p:sldId id="26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05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251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95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4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62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81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05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52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671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073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24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54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88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633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912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4/28/2020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609600" y="1600207"/>
            <a:ext cx="10972800" cy="407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858339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226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450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72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637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201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2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473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81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028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402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451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6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70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8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8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44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7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6B2A-19D8-4E9B-8209-B9602D287913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2D3E-16CE-4896-BFC0-5ED2C05668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6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37F-4CBF-4230-B9AE-E8C219D30DFF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A183-AA67-4C59-8701-3F906952A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2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97B2-8AC3-4D67-B698-8D076C136E6D}" type="datetimeFigureOut">
              <a:rPr lang="da-DK" smtClean="0"/>
              <a:t>28-04-2020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452D-663C-4CA5-8548-763765E564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2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hyperlink" Target="https://www.ucviden.dk/portal/da/publications/bygningsintegreret-varme-og-koeleforsyning-til-fremtidens-resiliente-byer(a182ae4e-f4cb-4a57-a7eb-d4923e75176f)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12301"/>
            <a:ext cx="9144000" cy="2387600"/>
          </a:xfrm>
        </p:spPr>
        <p:txBody>
          <a:bodyPr>
            <a:noAutofit/>
          </a:bodyPr>
          <a:lstStyle/>
          <a:p>
            <a:r>
              <a:rPr lang="da-DK" sz="3200" dirty="0"/>
              <a:t>A case </a:t>
            </a:r>
            <a:r>
              <a:rPr lang="da-DK" sz="3200" dirty="0" err="1"/>
              <a:t>study</a:t>
            </a:r>
            <a:r>
              <a:rPr lang="da-DK" sz="3200" dirty="0"/>
              <a:t> of 5th generation </a:t>
            </a:r>
            <a:r>
              <a:rPr lang="da-DK" sz="3200" dirty="0" err="1"/>
              <a:t>district</a:t>
            </a:r>
            <a:r>
              <a:rPr lang="da-DK" sz="3200" dirty="0"/>
              <a:t> heating and </a:t>
            </a:r>
            <a:r>
              <a:rPr lang="da-DK" sz="3200" dirty="0" err="1"/>
              <a:t>cooling</a:t>
            </a:r>
            <a:r>
              <a:rPr lang="da-DK" sz="3200" dirty="0"/>
              <a:t> </a:t>
            </a:r>
            <a:r>
              <a:rPr lang="da-DK" sz="3200" dirty="0" err="1"/>
              <a:t>based</a:t>
            </a:r>
            <a:r>
              <a:rPr lang="da-DK" sz="3200" dirty="0"/>
              <a:t> on </a:t>
            </a:r>
            <a:r>
              <a:rPr lang="da-DK" sz="3200" dirty="0" err="1"/>
              <a:t>foundation</a:t>
            </a:r>
            <a:r>
              <a:rPr lang="da-DK" sz="3200" dirty="0"/>
              <a:t> pile heat </a:t>
            </a:r>
            <a:r>
              <a:rPr lang="da-DK" sz="3200" dirty="0" err="1"/>
              <a:t>exchangers</a:t>
            </a:r>
            <a:r>
              <a:rPr lang="da-DK" sz="3200" dirty="0"/>
              <a:t> (Vejle, Denmark)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191976"/>
            <a:ext cx="9144000" cy="1655762"/>
          </a:xfrm>
        </p:spPr>
        <p:txBody>
          <a:bodyPr>
            <a:normAutofit/>
          </a:bodyPr>
          <a:lstStyle/>
          <a:p>
            <a:r>
              <a:rPr lang="it-IT" sz="1800" b="1" dirty="0"/>
              <a:t>Søren Erbs Poulsen</a:t>
            </a:r>
            <a:r>
              <a:rPr lang="it-IT" sz="1800" dirty="0"/>
              <a:t>, Maria Alberdi-Pagola, Karl Woldum Tordrup, Davide Cerra, Theis Raaschou Andersen</a:t>
            </a:r>
            <a:endParaRPr lang="da-DK" sz="1800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60" y="207550"/>
            <a:ext cx="3569110" cy="15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93CB238-9DDB-4CFF-867F-C41C1BA39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746468"/>
            <a:ext cx="1552387" cy="643906"/>
          </a:xfrm>
          <a:prstGeom prst="rect">
            <a:avLst/>
          </a:prstGeom>
        </p:spPr>
      </p:pic>
      <p:pic>
        <p:nvPicPr>
          <p:cNvPr id="6" name="Picture 2" descr="U:\VIA University College\Jobs\4665_Skabelonprojekt med vaerktoejer ifm_ ny visuel identitet\Received\Work\Boomeranger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 bwMode="auto">
          <a:xfrm>
            <a:off x="404362" y="389155"/>
            <a:ext cx="968287" cy="9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1507439" y="1109944"/>
            <a:ext cx="5117474" cy="255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/>
            </a:pPr>
            <a:r>
              <a:rPr kumimoji="0" lang="da-DK" sz="2000" b="0" i="0" u="none" strike="noStrike" kern="1200" cap="none" spc="-10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IA Type Office" panose="02000503000000020004" pitchFamily="2" charset="0"/>
                <a:ea typeface="+mn-ea"/>
                <a:cs typeface="+mn-cs"/>
              </a:rPr>
              <a:t>VIA University College, Horsens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625" y="5880646"/>
            <a:ext cx="2199382" cy="509728"/>
          </a:xfrm>
          <a:prstGeom prst="rect">
            <a:avLst/>
          </a:prstGeom>
        </p:spPr>
      </p:pic>
      <p:pic>
        <p:nvPicPr>
          <p:cNvPr id="9" name="Picture 4" descr="Image result for centrum pÃ¦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3" y="5882653"/>
            <a:ext cx="956676" cy="5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vejle kommune">
            <a:extLst>
              <a:ext uri="{FF2B5EF4-FFF2-40B4-BE49-F238E27FC236}">
                <a16:creationId xmlns:a16="http://schemas.microsoft.com/office/drawing/2014/main" id="{3DAF0D67-687A-4609-88D4-170FFA7B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21" y="6011509"/>
            <a:ext cx="968603" cy="3788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Gruppe 10"/>
          <p:cNvGrpSpPr/>
          <p:nvPr/>
        </p:nvGrpSpPr>
        <p:grpSpPr>
          <a:xfrm>
            <a:off x="5333983" y="5932946"/>
            <a:ext cx="2298662" cy="457428"/>
            <a:chOff x="5445974" y="6094050"/>
            <a:chExt cx="2298662" cy="457428"/>
          </a:xfrm>
        </p:grpSpPr>
        <p:pic>
          <p:nvPicPr>
            <p:cNvPr id="12" name="Picture 6" descr="Vejle Fjernvarme a.m.b.a.">
              <a:extLst>
                <a:ext uri="{FF2B5EF4-FFF2-40B4-BE49-F238E27FC236}">
                  <a16:creationId xmlns:a16="http://schemas.microsoft.com/office/drawing/2014/main" id="{687D08D9-701C-4302-85FA-29E64768B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1" t="-2" r="30715" b="43240"/>
            <a:stretch/>
          </p:blipFill>
          <p:spPr bwMode="auto">
            <a:xfrm>
              <a:off x="5445974" y="6094050"/>
              <a:ext cx="783280" cy="393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kstfelt 12"/>
            <p:cNvSpPr txBox="1"/>
            <p:nvPr/>
          </p:nvSpPr>
          <p:spPr>
            <a:xfrm>
              <a:off x="6212069" y="6243701"/>
              <a:ext cx="153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Vejle Fjernvarme</a:t>
              </a:r>
            </a:p>
          </p:txBody>
        </p:sp>
      </p:grpSp>
      <p:sp>
        <p:nvSpPr>
          <p:cNvPr id="4" name="Rektangel 3"/>
          <p:cNvSpPr/>
          <p:nvPr/>
        </p:nvSpPr>
        <p:spPr>
          <a:xfrm>
            <a:off x="9773265" y="1496987"/>
            <a:ext cx="2418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Abstract: EGU2020-4626</a:t>
            </a:r>
          </a:p>
        </p:txBody>
      </p:sp>
    </p:spTree>
    <p:extLst>
      <p:ext uri="{BB962C8B-B14F-4D97-AF65-F5344CB8AC3E}">
        <p14:creationId xmlns:p14="http://schemas.microsoft.com/office/powerpoint/2010/main" val="20350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2"/>
          <a:srcRect l="-3" r="69483"/>
          <a:stretch/>
        </p:blipFill>
        <p:spPr>
          <a:xfrm>
            <a:off x="1692979" y="1898596"/>
            <a:ext cx="900000" cy="381190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769694" y="2749333"/>
            <a:ext cx="3240000" cy="196977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“Design and performance of energy pile foundations”, industrial</a:t>
            </a:r>
            <a:r>
              <a:rPr kumimoji="0" lang="en-US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Ph.D.</a:t>
            </a:r>
            <a:r>
              <a:rPr lang="en-US" sz="1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project,</a:t>
            </a:r>
            <a:r>
              <a:rPr kumimoji="0" lang="en-US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340,000 euro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595DAE6-5778-4008-BD77-8B1A12162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r="11924"/>
          <a:stretch/>
        </p:blipFill>
        <p:spPr>
          <a:xfrm>
            <a:off x="2903796" y="3780076"/>
            <a:ext cx="655320" cy="875717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cxnSp>
        <p:nvCxnSpPr>
          <p:cNvPr id="17" name="Lige pilforbindelse 16"/>
          <p:cNvCxnSpPr/>
          <p:nvPr/>
        </p:nvCxnSpPr>
        <p:spPr>
          <a:xfrm flipV="1">
            <a:off x="2106797" y="6344252"/>
            <a:ext cx="10085203" cy="27396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/>
          <p:cNvSpPr txBox="1"/>
          <p:nvPr/>
        </p:nvSpPr>
        <p:spPr>
          <a:xfrm>
            <a:off x="1883516" y="5755564"/>
            <a:ext cx="542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IDEA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62917" y="5371523"/>
            <a:ext cx="1395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BASIC RESEARCH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62917" y="4952340"/>
            <a:ext cx="1722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CONCEPTUALIZATION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62917" y="4533154"/>
            <a:ext cx="156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APPLIED RESEARCH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62917" y="4113968"/>
            <a:ext cx="1528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SMALL PROTOTYPE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62917" y="3694782"/>
            <a:ext cx="151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LARGE PROTOTYPE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62917" y="3275596"/>
            <a:ext cx="1609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SYSTEM PROTOTYPE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62917" y="2856410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DEMO SYSTEM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62917" y="2437224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FIRST DEMO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62917" y="2018038"/>
            <a:ext cx="16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FULLY COMMERCIAL</a:t>
            </a:r>
          </a:p>
        </p:txBody>
      </p:sp>
      <p:sp>
        <p:nvSpPr>
          <p:cNvPr id="34" name="Rektangel 33"/>
          <p:cNvSpPr/>
          <p:nvPr/>
        </p:nvSpPr>
        <p:spPr>
          <a:xfrm>
            <a:off x="4314979" y="2056762"/>
            <a:ext cx="3240000" cy="69249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“Sustainable, building-integrated heating and cooling supply for future resilient cities”, EUDP, 400,000 euro</a:t>
            </a:r>
          </a:p>
        </p:txBody>
      </p:sp>
      <p:cxnSp>
        <p:nvCxnSpPr>
          <p:cNvPr id="1034" name="Lige forbindelse 1033"/>
          <p:cNvCxnSpPr/>
          <p:nvPr/>
        </p:nvCxnSpPr>
        <p:spPr>
          <a:xfrm>
            <a:off x="2166600" y="6260658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1763463" y="6439891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2015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50" name="Lige forbindelse 49"/>
          <p:cNvCxnSpPr/>
          <p:nvPr/>
        </p:nvCxnSpPr>
        <p:spPr>
          <a:xfrm>
            <a:off x="3246600" y="6251133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/>
          <p:cNvCxnSpPr/>
          <p:nvPr/>
        </p:nvCxnSpPr>
        <p:spPr>
          <a:xfrm>
            <a:off x="4326600" y="6251133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/>
          <p:cNvCxnSpPr/>
          <p:nvPr/>
        </p:nvCxnSpPr>
        <p:spPr>
          <a:xfrm>
            <a:off x="5406600" y="6241608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ktangel 55"/>
          <p:cNvSpPr/>
          <p:nvPr/>
        </p:nvSpPr>
        <p:spPr>
          <a:xfrm>
            <a:off x="2831842" y="6418932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2016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3923463" y="6437359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2017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4991842" y="6415463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2018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62" name="Lige forbindelse 61"/>
          <p:cNvCxnSpPr/>
          <p:nvPr/>
        </p:nvCxnSpPr>
        <p:spPr>
          <a:xfrm>
            <a:off x="6486600" y="6245343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62"/>
          <p:cNvCxnSpPr/>
          <p:nvPr/>
        </p:nvCxnSpPr>
        <p:spPr>
          <a:xfrm>
            <a:off x="7566600" y="6239942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 63"/>
          <p:cNvSpPr/>
          <p:nvPr/>
        </p:nvSpPr>
        <p:spPr>
          <a:xfrm>
            <a:off x="6060221" y="6415463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2019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7151842" y="6411076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2020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33" name="Lige forbindelse 32"/>
          <p:cNvCxnSpPr/>
          <p:nvPr/>
        </p:nvCxnSpPr>
        <p:spPr>
          <a:xfrm>
            <a:off x="8646600" y="6234011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4"/>
          <p:cNvCxnSpPr/>
          <p:nvPr/>
        </p:nvCxnSpPr>
        <p:spPr>
          <a:xfrm>
            <a:off x="9726600" y="6239651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/>
          <p:cNvSpPr/>
          <p:nvPr/>
        </p:nvSpPr>
        <p:spPr>
          <a:xfrm>
            <a:off x="8220221" y="6437808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2021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9288600" y="6437808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2022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0380221" y="6433421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2023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40" name="Lige forbindelse 39"/>
          <p:cNvCxnSpPr/>
          <p:nvPr/>
        </p:nvCxnSpPr>
        <p:spPr>
          <a:xfrm>
            <a:off x="10806600" y="6231005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>
            <a:off x="11886600" y="6231005"/>
            <a:ext cx="632" cy="10724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/>
          <p:cNvCxnSpPr/>
          <p:nvPr/>
        </p:nvCxnSpPr>
        <p:spPr>
          <a:xfrm flipH="1" flipV="1">
            <a:off x="3398860" y="2392433"/>
            <a:ext cx="0" cy="36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/>
          <p:cNvCxnSpPr/>
          <p:nvPr/>
        </p:nvCxnSpPr>
        <p:spPr>
          <a:xfrm>
            <a:off x="3398860" y="2397196"/>
            <a:ext cx="91611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Image result for centrum pÃ¦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50" y="4160172"/>
            <a:ext cx="956676" cy="5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Billedresultat for aalborg universit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23" y="3882846"/>
            <a:ext cx="1448342" cy="8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6361661" y="4110358"/>
            <a:ext cx="431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Energy piles for 5th generation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district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heating and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cooling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(5GDHC)</a:t>
            </a:r>
          </a:p>
        </p:txBody>
      </p:sp>
      <p:sp>
        <p:nvSpPr>
          <p:cNvPr id="59" name="Rektangel 58"/>
          <p:cNvSpPr/>
          <p:nvPr/>
        </p:nvSpPr>
        <p:spPr>
          <a:xfrm>
            <a:off x="11471842" y="6439891"/>
            <a:ext cx="829516" cy="30777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2024</a:t>
            </a: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72" name="Picture 2" descr="U:\VIA University College\Jobs\4665_Skabelonprojekt med vaerktoejer ifm_ ny visuel identitet\Received\Work\Boomeranger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 bwMode="auto">
          <a:xfrm>
            <a:off x="476363" y="453355"/>
            <a:ext cx="895246" cy="9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ktangel 66"/>
          <p:cNvSpPr/>
          <p:nvPr/>
        </p:nvSpPr>
        <p:spPr>
          <a:xfrm>
            <a:off x="1591669" y="1164798"/>
            <a:ext cx="9539984" cy="298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spcAft>
                <a:spcPts val="0"/>
              </a:spcAft>
            </a:pPr>
            <a:r>
              <a:rPr lang="da-DK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VIA R&amp;D Buildings, </a:t>
            </a:r>
            <a:r>
              <a:rPr lang="da-DK" sz="36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Energy</a:t>
            </a:r>
            <a:r>
              <a:rPr lang="da-DK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Water &amp; </a:t>
            </a:r>
            <a:r>
              <a:rPr lang="da-DK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Climate</a:t>
            </a:r>
            <a:endParaRPr lang="da-DK" sz="4000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1E07043-7F31-4FD4-A3D0-DBE223A55BCE}"/>
              </a:ext>
            </a:extLst>
          </p:cNvPr>
          <p:cNvSpPr/>
          <p:nvPr/>
        </p:nvSpPr>
        <p:spPr>
          <a:xfrm>
            <a:off x="7699327" y="2138933"/>
            <a:ext cx="4322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hlinkClick r:id="rId7"/>
              </a:rPr>
              <a:t>https://www.ucviden.dk/portal/da/publications/bygningsintegreret-varme-og-koeleforsyning-til-fremtidens-resiliente-byer(a182ae4e-f4cb-4a57-a7eb-d4923e75176f).html</a:t>
            </a:r>
            <a:endParaRPr lang="da-DK" sz="1000" dirty="0"/>
          </a:p>
        </p:txBody>
      </p: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7E3AF769-9B01-402B-981D-8303674A9C0F}"/>
              </a:ext>
            </a:extLst>
          </p:cNvPr>
          <p:cNvCxnSpPr>
            <a:cxnSpLocks/>
          </p:cNvCxnSpPr>
          <p:nvPr/>
        </p:nvCxnSpPr>
        <p:spPr>
          <a:xfrm>
            <a:off x="7554695" y="2415932"/>
            <a:ext cx="2017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ome">
            <a:extLst>
              <a:ext uri="{FF2B5EF4-FFF2-40B4-BE49-F238E27FC236}">
                <a16:creationId xmlns:a16="http://schemas.microsoft.com/office/drawing/2014/main" id="{4CAA25FD-9DD7-4DD7-83F3-1C513E30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ktangel 67">
            <a:extLst>
              <a:ext uri="{FF2B5EF4-FFF2-40B4-BE49-F238E27FC236}">
                <a16:creationId xmlns:a16="http://schemas.microsoft.com/office/drawing/2014/main" id="{49807DE0-EE32-494B-8469-87D2CB4EA79F}"/>
              </a:ext>
            </a:extLst>
          </p:cNvPr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</p:spTree>
    <p:extLst>
      <p:ext uri="{BB962C8B-B14F-4D97-AF65-F5344CB8AC3E}">
        <p14:creationId xmlns:p14="http://schemas.microsoft.com/office/powerpoint/2010/main" val="366100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area</a:t>
            </a:r>
            <a:r>
              <a:rPr lang="da-DK" dirty="0"/>
              <a:t>: Rosborg Ø</a:t>
            </a:r>
          </a:p>
        </p:txBody>
      </p:sp>
      <p:graphicFrame>
        <p:nvGraphicFramePr>
          <p:cNvPr id="14" name="Pladsholder til indhold 13"/>
          <p:cNvGraphicFramePr>
            <a:graphicFrameLocks noGrp="1"/>
          </p:cNvGraphicFramePr>
          <p:nvPr>
            <p:ph idx="1"/>
          </p:nvPr>
        </p:nvGraphicFramePr>
        <p:xfrm>
          <a:off x="3456940" y="3836702"/>
          <a:ext cx="5278120" cy="311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2040528915"/>
                    </a:ext>
                  </a:extLst>
                </a:gridCol>
                <a:gridCol w="2670810">
                  <a:extLst>
                    <a:ext uri="{9D8B030D-6E8A-4147-A177-3AD203B41FA5}">
                      <a16:colId xmlns:a16="http://schemas.microsoft.com/office/drawing/2014/main" val="356601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a)</a:t>
                      </a:r>
                      <a:br>
                        <a:rPr lang="en-GB" sz="900">
                          <a:effectLst/>
                        </a:rPr>
                      </a:br>
                      <a:endParaRPr lang="da-DK" sz="9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b)</a:t>
                      </a:r>
                      <a:endParaRPr lang="da-DK" sz="9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949329"/>
                  </a:ext>
                </a:extLst>
              </a:tr>
            </a:tbl>
          </a:graphicData>
        </a:graphic>
      </p:graphicFrame>
      <p:pic>
        <p:nvPicPr>
          <p:cNvPr id="4" name="Billede 3" descr="Fi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991789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4"/>
          <p:cNvSpPr txBox="1"/>
          <p:nvPr/>
        </p:nvSpPr>
        <p:spPr>
          <a:xfrm>
            <a:off x="914399" y="1907458"/>
            <a:ext cx="5643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Ny Rosborg: Future </a:t>
            </a:r>
            <a:r>
              <a:rPr lang="da-DK" dirty="0" err="1"/>
              <a:t>residential</a:t>
            </a:r>
            <a:r>
              <a:rPr lang="da-DK" dirty="0"/>
              <a:t> </a:t>
            </a:r>
            <a:r>
              <a:rPr lang="da-DK" dirty="0" err="1"/>
              <a:t>area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developed</a:t>
            </a:r>
            <a:endParaRPr lang="da-DK" dirty="0"/>
          </a:p>
        </p:txBody>
      </p:sp>
      <p:grpSp>
        <p:nvGrpSpPr>
          <p:cNvPr id="16" name="Gruppe 15"/>
          <p:cNvGrpSpPr/>
          <p:nvPr/>
        </p:nvGrpSpPr>
        <p:grpSpPr>
          <a:xfrm>
            <a:off x="2722232" y="3432050"/>
            <a:ext cx="3747148" cy="2121356"/>
            <a:chOff x="2722232" y="3432050"/>
            <a:chExt cx="3747148" cy="2121356"/>
          </a:xfrm>
        </p:grpSpPr>
        <p:pic>
          <p:nvPicPr>
            <p:cNvPr id="6" name="Billede 5" descr="Rosborg_O_v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640" y="3757068"/>
              <a:ext cx="2110740" cy="1796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Ellipse 7"/>
            <p:cNvSpPr/>
            <p:nvPr/>
          </p:nvSpPr>
          <p:spPr>
            <a:xfrm>
              <a:off x="4411980" y="3779928"/>
              <a:ext cx="1287780" cy="1675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90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4418996" y="3432050"/>
              <a:ext cx="1273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Rosborg Ø</a:t>
              </a:r>
            </a:p>
          </p:txBody>
        </p:sp>
        <p:sp>
          <p:nvSpPr>
            <p:cNvPr id="10" name="Tekstfelt 9"/>
            <p:cNvSpPr txBox="1"/>
            <p:nvPr/>
          </p:nvSpPr>
          <p:spPr>
            <a:xfrm>
              <a:off x="2722232" y="3478074"/>
              <a:ext cx="1564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Building </a:t>
              </a:r>
              <a:r>
                <a:rPr lang="da-DK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footprint</a:t>
              </a:r>
              <a:endParaRPr lang="da-DK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da-DK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16,950 m2</a:t>
              </a:r>
            </a:p>
          </p:txBody>
        </p:sp>
        <p:cxnSp>
          <p:nvCxnSpPr>
            <p:cNvPr id="12" name="Lige pilforbindelse 11"/>
            <p:cNvCxnSpPr/>
            <p:nvPr/>
          </p:nvCxnSpPr>
          <p:spPr>
            <a:xfrm>
              <a:off x="4137686" y="3744372"/>
              <a:ext cx="758779" cy="58194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Billed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93" y="2806919"/>
            <a:ext cx="1772696" cy="23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Grafi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62" y="2842133"/>
            <a:ext cx="2171700" cy="1989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kstfelt 14"/>
          <p:cNvSpPr txBox="1"/>
          <p:nvPr/>
        </p:nvSpPr>
        <p:spPr>
          <a:xfrm>
            <a:off x="8222574" y="1285797"/>
            <a:ext cx="335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Energy piles for 5GDHC</a:t>
            </a:r>
          </a:p>
        </p:txBody>
      </p:sp>
      <p:pic>
        <p:nvPicPr>
          <p:cNvPr id="23" name="Picture 2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ktangel 23"/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</p:spTree>
    <p:extLst>
      <p:ext uri="{BB962C8B-B14F-4D97-AF65-F5344CB8AC3E}">
        <p14:creationId xmlns:p14="http://schemas.microsoft.com/office/powerpoint/2010/main" val="16166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Geothermal</a:t>
            </a:r>
            <a:r>
              <a:rPr lang="da-D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screening for 5GDHC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060018" y="1987194"/>
            <a:ext cx="526201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Boreholes</a:t>
            </a:r>
            <a:r>
              <a:rPr lang="da-D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da-DK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geophysical</a:t>
            </a:r>
            <a:r>
              <a:rPr lang="da-D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da-DK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surveys</a:t>
            </a:r>
            <a:endParaRPr lang="da-DK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060018" y="2356526"/>
            <a:ext cx="2437037" cy="834196"/>
            <a:chOff x="1060018" y="2356526"/>
            <a:chExt cx="2437037" cy="834196"/>
          </a:xfrm>
        </p:grpSpPr>
        <p:sp>
          <p:nvSpPr>
            <p:cNvPr id="4" name="Tekstfelt 3"/>
            <p:cNvSpPr txBox="1"/>
            <p:nvPr/>
          </p:nvSpPr>
          <p:spPr>
            <a:xfrm>
              <a:off x="1060018" y="2821390"/>
              <a:ext cx="2437037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latin typeface="Malgun Gothic" panose="020B0503020000020004" pitchFamily="34" charset="-127"/>
                  <a:ea typeface="Malgun Gothic" panose="020B0503020000020004" pitchFamily="34" charset="-127"/>
                </a:rPr>
                <a:t>Geological</a:t>
              </a:r>
              <a:r>
                <a:rPr lang="da-DK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model</a:t>
              </a:r>
            </a:p>
          </p:txBody>
        </p:sp>
        <p:cxnSp>
          <p:nvCxnSpPr>
            <p:cNvPr id="13" name="Lige pilforbindelse 12"/>
            <p:cNvCxnSpPr>
              <a:endCxn id="4" idx="0"/>
            </p:cNvCxnSpPr>
            <p:nvPr/>
          </p:nvCxnSpPr>
          <p:spPr>
            <a:xfrm>
              <a:off x="2278537" y="2356526"/>
              <a:ext cx="0" cy="4648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e 14"/>
          <p:cNvGrpSpPr/>
          <p:nvPr/>
        </p:nvGrpSpPr>
        <p:grpSpPr>
          <a:xfrm>
            <a:off x="3680724" y="2356526"/>
            <a:ext cx="2641308" cy="838443"/>
            <a:chOff x="3680724" y="2356526"/>
            <a:chExt cx="2641308" cy="838443"/>
          </a:xfrm>
        </p:grpSpPr>
        <p:sp>
          <p:nvSpPr>
            <p:cNvPr id="9" name="Tekstfelt 8"/>
            <p:cNvSpPr txBox="1"/>
            <p:nvPr/>
          </p:nvSpPr>
          <p:spPr>
            <a:xfrm>
              <a:off x="3680724" y="2825637"/>
              <a:ext cx="264130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latin typeface="Malgun Gothic" panose="020B0503020000020004" pitchFamily="34" charset="-127"/>
                  <a:ea typeface="Malgun Gothic" panose="020B0503020000020004" pitchFamily="34" charset="-127"/>
                </a:rPr>
                <a:t>Soil</a:t>
              </a:r>
              <a:r>
                <a:rPr lang="da-DK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da-DK" dirty="0" err="1">
                  <a:latin typeface="Malgun Gothic" panose="020B0503020000020004" pitchFamily="34" charset="-127"/>
                  <a:ea typeface="Malgun Gothic" panose="020B0503020000020004" pitchFamily="34" charset="-127"/>
                </a:rPr>
                <a:t>thermal</a:t>
              </a:r>
              <a:r>
                <a:rPr lang="da-DK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properties</a:t>
              </a:r>
            </a:p>
          </p:txBody>
        </p:sp>
        <p:cxnSp>
          <p:nvCxnSpPr>
            <p:cNvPr id="16" name="Lige pilforbindelse 15"/>
            <p:cNvCxnSpPr/>
            <p:nvPr/>
          </p:nvCxnSpPr>
          <p:spPr>
            <a:xfrm>
              <a:off x="5107230" y="2356526"/>
              <a:ext cx="0" cy="4648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10"/>
          <p:cNvGrpSpPr/>
          <p:nvPr/>
        </p:nvGrpSpPr>
        <p:grpSpPr>
          <a:xfrm>
            <a:off x="2278537" y="3190722"/>
            <a:ext cx="2824976" cy="1322369"/>
            <a:chOff x="2278537" y="3190722"/>
            <a:chExt cx="2824976" cy="1322369"/>
          </a:xfrm>
        </p:grpSpPr>
        <p:sp>
          <p:nvSpPr>
            <p:cNvPr id="5" name="Tekstfelt 4"/>
            <p:cNvSpPr txBox="1"/>
            <p:nvPr/>
          </p:nvSpPr>
          <p:spPr>
            <a:xfrm>
              <a:off x="2294816" y="4143759"/>
              <a:ext cx="279293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>
                  <a:latin typeface="+mj-lt"/>
                </a:rPr>
                <a:t>Thermogeological</a:t>
              </a:r>
              <a:r>
                <a:rPr lang="da-DK" dirty="0">
                  <a:latin typeface="+mj-lt"/>
                </a:rPr>
                <a:t> model</a:t>
              </a:r>
            </a:p>
          </p:txBody>
        </p:sp>
        <p:cxnSp>
          <p:nvCxnSpPr>
            <p:cNvPr id="6" name="Lige pilforbindelse 5"/>
            <p:cNvCxnSpPr>
              <a:cxnSpLocks/>
              <a:stCxn id="4" idx="2"/>
              <a:endCxn id="5" idx="0"/>
            </p:cNvCxnSpPr>
            <p:nvPr/>
          </p:nvCxnSpPr>
          <p:spPr>
            <a:xfrm>
              <a:off x="2278537" y="3190722"/>
              <a:ext cx="1412745" cy="9530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>
              <a:stCxn id="9" idx="2"/>
            </p:cNvCxnSpPr>
            <p:nvPr/>
          </p:nvCxnSpPr>
          <p:spPr>
            <a:xfrm flipH="1">
              <a:off x="3680724" y="3194969"/>
              <a:ext cx="1422789" cy="9487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1"/>
          <p:cNvGrpSpPr/>
          <p:nvPr/>
        </p:nvGrpSpPr>
        <p:grpSpPr>
          <a:xfrm>
            <a:off x="2179875" y="4513091"/>
            <a:ext cx="3001696" cy="1111195"/>
            <a:chOff x="2179875" y="4513091"/>
            <a:chExt cx="3001696" cy="1111195"/>
          </a:xfrm>
        </p:grpSpPr>
        <p:sp>
          <p:nvSpPr>
            <p:cNvPr id="20" name="Tekstfelt 19"/>
            <p:cNvSpPr txBox="1"/>
            <p:nvPr/>
          </p:nvSpPr>
          <p:spPr>
            <a:xfrm>
              <a:off x="2179875" y="5254954"/>
              <a:ext cx="300169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err="1">
                  <a:latin typeface="+mj-lt"/>
                </a:rPr>
                <a:t>Dimensioning</a:t>
              </a:r>
              <a:r>
                <a:rPr lang="da-DK" b="1" dirty="0">
                  <a:latin typeface="+mj-lt"/>
                </a:rPr>
                <a:t> of 5GDHC</a:t>
              </a:r>
            </a:p>
          </p:txBody>
        </p:sp>
        <p:cxnSp>
          <p:nvCxnSpPr>
            <p:cNvPr id="21" name="Lige pilforbindelse 20"/>
            <p:cNvCxnSpPr/>
            <p:nvPr/>
          </p:nvCxnSpPr>
          <p:spPr>
            <a:xfrm flipH="1">
              <a:off x="3680723" y="4513091"/>
              <a:ext cx="1" cy="7418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Billedresultat for energipæ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06" y="1877256"/>
            <a:ext cx="4533005" cy="45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Lige pilforbindelse 18"/>
          <p:cNvCxnSpPr>
            <a:endCxn id="7" idx="3"/>
          </p:cNvCxnSpPr>
          <p:nvPr/>
        </p:nvCxnSpPr>
        <p:spPr>
          <a:xfrm flipH="1" flipV="1">
            <a:off x="6322031" y="2171860"/>
            <a:ext cx="2348456" cy="349699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Billede 5" descr="C:\Users\THRA\Dropbox\VIA\02_Artikler\03_Geologi_urbant\01_Urban_Planning\05_Figures_JOAG\Fig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58" y="1987194"/>
            <a:ext cx="54260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8316"/>
          <a:stretch>
            <a:fillRect/>
          </a:stretch>
        </p:blipFill>
        <p:spPr bwMode="auto">
          <a:xfrm>
            <a:off x="6608077" y="2588958"/>
            <a:ext cx="5382818" cy="27004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8" name="Gruppe 7"/>
          <p:cNvGrpSpPr/>
          <p:nvPr/>
        </p:nvGrpSpPr>
        <p:grpSpPr>
          <a:xfrm>
            <a:off x="6601169" y="1900235"/>
            <a:ext cx="5469571" cy="4719573"/>
            <a:chOff x="6601169" y="1900235"/>
            <a:chExt cx="5469571" cy="4719573"/>
          </a:xfrm>
        </p:grpSpPr>
        <p:pic>
          <p:nvPicPr>
            <p:cNvPr id="23" name="Billede 22" descr="C:\Dropbox\MATLAB\Rosborg_O_LAMBDA_0_2m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169" y="1900235"/>
              <a:ext cx="3199946" cy="3064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3" descr="Rosborg_O_LAMBDA_0_18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363" y="3546996"/>
              <a:ext cx="3202377" cy="307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/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</p:spTree>
    <p:extLst>
      <p:ext uri="{BB962C8B-B14F-4D97-AF65-F5344CB8AC3E}">
        <p14:creationId xmlns:p14="http://schemas.microsoft.com/office/powerpoint/2010/main" val="41753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5GDHC </a:t>
            </a:r>
            <a:r>
              <a:rPr lang="da-DK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modular</a:t>
            </a:r>
            <a:r>
              <a:rPr lang="da-D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temperature model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felt 4"/>
              <p:cNvSpPr txBox="1"/>
              <p:nvPr/>
            </p:nvSpPr>
            <p:spPr>
              <a:xfrm>
                <a:off x="5306092" y="2332902"/>
                <a:ext cx="6559074" cy="4375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Darcy-Weisbach </a:t>
                </a:r>
                <a:r>
                  <a:rPr kumimoji="0" lang="da-DK" sz="16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pipe</a:t>
                </a: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 flow model: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∙</m:t>
                    </m:r>
                    <m:f>
                      <m:fPr>
                        <m:ctrlPr>
                          <a:rPr kumimoji="0" lang="da-DK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</m:t>
                        </m:r>
                      </m:num>
                      <m:den>
                        <m:sSup>
                          <m:sSupPr>
                            <m:ctrlPr>
                              <a:rPr kumimoji="0" lang="da-DK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e>
                          <m:sup>
                            <m: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g</m:t>
                        </m:r>
                        <m:sSup>
                          <m:sSupPr>
                            <m:ctrlPr>
                              <a:rPr kumimoji="0" lang="da-DK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∙</m:t>
                    </m:r>
                    <m:sSup>
                      <m:sSupPr>
                        <m:ctrlPr>
                          <a:rPr kumimoji="0" lang="da-DK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Q</m:t>
                        </m:r>
                      </m:e>
                      <m:sup>
                        <m: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da-DK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;		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da-DK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</m:t>
                        </m:r>
                      </m:den>
                    </m:f>
                    <m:r>
                      <a: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da-DK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da-DK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</m:t>
                            </m:r>
                            <m: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W</m:t>
                            </m:r>
                            <m:d>
                              <m:dPr>
                                <m:ctrlPr>
                                  <a:rPr kumimoji="0" lang="da-DK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da-DK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da-DK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da-DK" sz="14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e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0" lang="da-DK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kumimoji="0" lang="da-DK" sz="1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sz="14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a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sz="14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bc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sz="1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bc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da-DK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kumimoji="0" lang="en-US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0" lang="en-US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		</a:t>
                </a:r>
                <a:endParaRPr kumimoji="0" lang="da-D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Pipe</a:t>
                </a: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 heat transport model: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Soil</a:t>
                </a:r>
                <a:r>
                  <a:rPr kumimoji="0" lang="da-DK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: 			</a:t>
                </a:r>
                <a:r>
                  <a:rPr kumimoji="0" lang="da-DK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Pipe</a:t>
                </a:r>
                <a:r>
                  <a:rPr kumimoji="0" lang="da-DK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 fluid: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</m:sSub>
                      </m:den>
                    </m:f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</m:e>
                          <m:sup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Sup>
                          <m:sSub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  <m:sup>
                            <m: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a-DK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/>
                    <a:ea typeface="+mn-ea"/>
                    <a:cs typeface="+mn-cs"/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a-DK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K</m:t>
                        </m:r>
                      </m:e>
                      <m:sub>
                        <m:r>
                          <a:rPr kumimoji="0" lang="da-DK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</m:sSub>
                      </m:den>
                    </m:f>
                    <m:r>
                      <a:rPr kumimoji="0" lang="da-DK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</m:t>
                            </m:r>
                          </m:sub>
                        </m:sSub>
                      </m:den>
                    </m:f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a-DK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K</m:t>
                        </m:r>
                      </m:e>
                      <m:sub>
                        <m:r>
                          <a:rPr kumimoji="0" lang="da-DK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da-DK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Df</m:t>
                            </m:r>
                          </m:sub>
                        </m:sSub>
                        <m:r>
                          <a:rPr kumimoji="0" lang="da-DK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Ds</m:t>
                            </m:r>
                          </m:sub>
                        </m:sSub>
                        <m:sSub>
                          <m:sSubPr>
                            <m:ctrlPr>
                              <a:rPr kumimoji="0" lang="da-DK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da-DK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da-DK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a-DK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kumimoji="0" lang="da-DK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=1</m:t>
                            </m:r>
                          </m:sub>
                        </m:sSub>
                      </m:e>
                    </m:d>
                    <m:r>
                      <a:rPr kumimoji="0" lang="da-DK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a-DK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Df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da-DK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ℒ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da-DK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da-DK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</m:e>
                            <m:sub>
                              <m:r>
                                <a:rPr kumimoji="0" lang="en-US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da-DK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GB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</m:t>
                              </m:r>
                            </m:e>
                            <m:sup>
                              <m:r>
                                <a:rPr kumimoji="0" lang="da-DK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da-DK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GB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kumimoji="0" lang="en-GB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da-DK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GB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GB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kumimoji="0" lang="da-DK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da-D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Energy pile heat transport model: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a-DK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sSub>
                        <m:sSubPr>
                          <m:ctrlPr>
                            <a:rPr kumimoji="0" lang="da-DK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u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da-DK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</m:den>
                      </m:f>
                      <m:d>
                        <m:dPr>
                          <m:ctrlPr>
                            <a:rPr kumimoji="0" lang="da-DK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a-DK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da-DK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da-DK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g</m:t>
                              </m:r>
                            </m:sub>
                          </m:sSub>
                          <m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da-DK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da-DK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</m:sub>
                          </m:sSub>
                          <m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da-DK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da-D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Surface temperature </a:t>
                </a:r>
                <a:r>
                  <a:rPr kumimoji="0" lang="da-DK" sz="16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effects</a:t>
                </a:r>
                <a:r>
                  <a:rPr kumimoji="0" lang="da-DK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a-DK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da-DK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</m:sub>
                          </m:sSub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</m:t>
                          </m:r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</m:t>
                          </m:r>
                        </m:e>
                        <m:sub>
                          <m: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da-DK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</m:den>
                      </m:f>
                      <m:f>
                        <m:fPr>
                          <m:ctrlPr>
                            <a:rPr kumimoji="0" lang="da-DK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da-DK" sz="1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da-DK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da-DK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kumimoji="0" lang="da-DK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2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ω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12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2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α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</m:t>
                                  </m:r>
                                </m:e>
                              </m:d>
                            </m:sup>
                          </m:sSup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da-DK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da-DK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da-DK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da-DK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kumimoji="0" lang="da-DK" sz="1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2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ω</m:t>
                                              </m:r>
                                            </m:num>
                                            <m:den>
                                              <m:r>
                                                <a:rPr kumimoji="0" lang="en-US" sz="12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2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α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</m:t>
                                      </m:r>
                                      <m:r>
                                        <a:rPr kumimoji="0" lang="en-US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ωt</m:t>
                                      </m:r>
                                    </m:e>
                                  </m:d>
                                  <m:r>
                                    <a:rPr kumimoji="0" lang="en-US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kumimoji="0" lang="da-DK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kumimoji="0" lang="da-DK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da-DK" sz="1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kumimoji="0" lang="da-DK" sz="12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2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ω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kumimoji="0" lang="en-US" sz="12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2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α</m:t>
                                                  </m:r>
                                                </m:den>
                                              </m:f>
                                            </m:e>
                                          </m:rad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2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</m:t>
                                          </m:r>
                                          <m:r>
                                            <a:rPr kumimoji="0" lang="en-US" sz="1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2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ωt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unc>
                            <m:funcPr>
                              <m:ctrlPr>
                                <a:rPr kumimoji="0" lang="da-DK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da-DK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ωt</m:t>
                                  </m:r>
                                </m:e>
                              </m:d>
                              <m:r>
                                <a:rPr kumimoji="0" lang="en-US" sz="1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kumimoji="0" lang="da-DK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da-DK" sz="1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2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ωt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0" lang="da-DK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0" lang="da-DK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ω</m:t>
                                  </m:r>
                                </m:num>
                                <m:den>
                                  <m: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α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0" lang="da-DK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kstfel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92" y="2332902"/>
                <a:ext cx="6559074" cy="4375044"/>
              </a:xfrm>
              <a:prstGeom prst="rect">
                <a:avLst/>
              </a:prstGeom>
              <a:blipFill>
                <a:blip r:embed="rId2"/>
                <a:stretch>
                  <a:fillRect l="-371" t="-2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8" y="2570619"/>
            <a:ext cx="4141472" cy="3899610"/>
          </a:xfrm>
          <a:prstGeom prst="rect">
            <a:avLst/>
          </a:prstGeom>
          <a:noFill/>
        </p:spPr>
      </p:pic>
      <p:pic>
        <p:nvPicPr>
          <p:cNvPr id="8" name="Picture 3" descr="geothermal_pi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40" y="4245566"/>
            <a:ext cx="2622473" cy="134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1942761" y="1844401"/>
            <a:ext cx="1540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Topology</a:t>
            </a: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6980061" y="178096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Mathematical model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</p:spTree>
    <p:extLst>
      <p:ext uri="{BB962C8B-B14F-4D97-AF65-F5344CB8AC3E}">
        <p14:creationId xmlns:p14="http://schemas.microsoft.com/office/powerpoint/2010/main" val="187217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996" y="365123"/>
            <a:ext cx="4382434" cy="1325563"/>
          </a:xfrm>
        </p:spPr>
        <p:txBody>
          <a:bodyPr>
            <a:normAutofit/>
          </a:bodyPr>
          <a:lstStyle/>
          <a:p>
            <a:pPr algn="ctr"/>
            <a:r>
              <a:rPr lang="da-DK" sz="2800" dirty="0"/>
              <a:t>Building </a:t>
            </a:r>
            <a:r>
              <a:rPr lang="da-DK" sz="2800" dirty="0" err="1"/>
              <a:t>energy</a:t>
            </a:r>
            <a:r>
              <a:rPr lang="da-DK" sz="2800" dirty="0"/>
              <a:t> </a:t>
            </a:r>
            <a:r>
              <a:rPr lang="da-DK" sz="2800" dirty="0" err="1"/>
              <a:t>demand</a:t>
            </a:r>
            <a:endParaRPr lang="da-DK" sz="2800" dirty="0"/>
          </a:p>
        </p:txBody>
      </p:sp>
      <p:grpSp>
        <p:nvGrpSpPr>
          <p:cNvPr id="4" name="Group 25"/>
          <p:cNvGrpSpPr>
            <a:grpSpLocks noChangeAspect="1"/>
          </p:cNvGrpSpPr>
          <p:nvPr/>
        </p:nvGrpSpPr>
        <p:grpSpPr>
          <a:xfrm>
            <a:off x="838200" y="1690688"/>
            <a:ext cx="4336026" cy="4751286"/>
            <a:chOff x="0" y="0"/>
            <a:chExt cx="5160645" cy="5438883"/>
          </a:xfrm>
        </p:grpSpPr>
        <p:pic>
          <p:nvPicPr>
            <p:cNvPr id="5" name="Picture 13" descr="A close up of a map&#10;&#10;Description automatically generate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4361" r="7620" b="4782"/>
            <a:stretch/>
          </p:blipFill>
          <p:spPr>
            <a:xfrm>
              <a:off x="0" y="0"/>
              <a:ext cx="5160645" cy="2654300"/>
            </a:xfrm>
            <a:prstGeom prst="rect">
              <a:avLst/>
            </a:prstGeom>
          </p:spPr>
        </p:pic>
        <p:pic>
          <p:nvPicPr>
            <p:cNvPr id="6" name="Picture 4" descr="A picture containing text, map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8" t="5139" r="8033" b="4856"/>
            <a:stretch/>
          </p:blipFill>
          <p:spPr bwMode="auto">
            <a:xfrm>
              <a:off x="31129" y="2809348"/>
              <a:ext cx="5100955" cy="26295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26"/>
          <p:cNvGrpSpPr>
            <a:grpSpLocks noChangeAspect="1"/>
          </p:cNvGrpSpPr>
          <p:nvPr/>
        </p:nvGrpSpPr>
        <p:grpSpPr>
          <a:xfrm>
            <a:off x="6951305" y="1690688"/>
            <a:ext cx="4306631" cy="4765321"/>
            <a:chOff x="0" y="0"/>
            <a:chExt cx="5073650" cy="5614562"/>
          </a:xfrm>
        </p:grpSpPr>
        <p:pic>
          <p:nvPicPr>
            <p:cNvPr id="8" name="Picture 14" descr="A close up of a logo&#10;&#10;Description automatically generated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0" t="5726" r="7102"/>
            <a:stretch/>
          </p:blipFill>
          <p:spPr bwMode="auto">
            <a:xfrm>
              <a:off x="3891" y="2859932"/>
              <a:ext cx="5066030" cy="27546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0" t="5459" r="6972"/>
            <a:stretch/>
          </p:blipFill>
          <p:spPr bwMode="auto">
            <a:xfrm>
              <a:off x="0" y="0"/>
              <a:ext cx="5073650" cy="2762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kstfelt 9"/>
          <p:cNvSpPr txBox="1"/>
          <p:nvPr/>
        </p:nvSpPr>
        <p:spPr>
          <a:xfrm>
            <a:off x="6951305" y="6271343"/>
            <a:ext cx="20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solidFill>
                  <a:schemeClr val="accent6"/>
                </a:solidFill>
              </a:rPr>
              <a:t>Geotechnical</a:t>
            </a:r>
            <a:r>
              <a:rPr lang="da-DK" dirty="0">
                <a:solidFill>
                  <a:schemeClr val="accent6"/>
                </a:solidFill>
              </a:rPr>
              <a:t> limit</a:t>
            </a:r>
          </a:p>
        </p:txBody>
      </p:sp>
      <p:cxnSp>
        <p:nvCxnSpPr>
          <p:cNvPr id="12" name="Lige pilforbindelse 11"/>
          <p:cNvCxnSpPr/>
          <p:nvPr/>
        </p:nvCxnSpPr>
        <p:spPr>
          <a:xfrm>
            <a:off x="5476567" y="3813259"/>
            <a:ext cx="11897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6830321" y="365122"/>
            <a:ext cx="45485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/>
              <a:t>5GDHC fluid temperatures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7396211" y="2121007"/>
            <a:ext cx="35852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600" dirty="0" err="1"/>
              <a:t>Supportable</a:t>
            </a:r>
            <a:r>
              <a:rPr lang="da-DK" sz="1600" dirty="0"/>
              <a:t> </a:t>
            </a:r>
            <a:r>
              <a:rPr lang="da-DK" sz="1600" dirty="0" err="1"/>
              <a:t>liveable</a:t>
            </a:r>
            <a:r>
              <a:rPr lang="da-DK" sz="1600" dirty="0"/>
              <a:t> </a:t>
            </a:r>
            <a:r>
              <a:rPr lang="da-DK" sz="1600" dirty="0" err="1"/>
              <a:t>area</a:t>
            </a:r>
            <a:r>
              <a:rPr lang="da-DK" sz="1600" dirty="0"/>
              <a:t> 65,000 m</a:t>
            </a:r>
            <a:r>
              <a:rPr lang="da-DK" sz="1600" baseline="30000" dirty="0"/>
              <a:t>2</a:t>
            </a:r>
          </a:p>
          <a:p>
            <a:r>
              <a:rPr lang="da-DK" sz="1600" dirty="0"/>
              <a:t>3 </a:t>
            </a:r>
            <a:r>
              <a:rPr lang="da-DK" sz="1600" dirty="0" err="1"/>
              <a:t>floors</a:t>
            </a:r>
            <a:endParaRPr lang="da-DK" sz="1600" dirty="0"/>
          </a:p>
        </p:txBody>
      </p:sp>
      <p:cxnSp>
        <p:nvCxnSpPr>
          <p:cNvPr id="15" name="Lige pilforbindelse 14"/>
          <p:cNvCxnSpPr/>
          <p:nvPr/>
        </p:nvCxnSpPr>
        <p:spPr>
          <a:xfrm flipH="1" flipV="1">
            <a:off x="7780313" y="5978013"/>
            <a:ext cx="1" cy="26106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/>
          <p:cNvSpPr txBox="1"/>
          <p:nvPr/>
        </p:nvSpPr>
        <p:spPr>
          <a:xfrm>
            <a:off x="8189145" y="1423115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Office </a:t>
            </a:r>
            <a:r>
              <a:rPr lang="da-DK" dirty="0" err="1"/>
              <a:t>buildings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8019588" y="4078249"/>
            <a:ext cx="23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Residential </a:t>
            </a:r>
            <a:r>
              <a:rPr lang="da-DK" dirty="0" err="1"/>
              <a:t>buildings</a:t>
            </a:r>
            <a:endParaRPr lang="da-DK" dirty="0"/>
          </a:p>
        </p:txBody>
      </p:sp>
      <p:sp>
        <p:nvSpPr>
          <p:cNvPr id="24" name="Tekstfelt 23"/>
          <p:cNvSpPr txBox="1"/>
          <p:nvPr/>
        </p:nvSpPr>
        <p:spPr>
          <a:xfrm>
            <a:off x="7396211" y="5059397"/>
            <a:ext cx="35852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600" dirty="0" err="1"/>
              <a:t>Supportable</a:t>
            </a:r>
            <a:r>
              <a:rPr lang="da-DK" sz="1600" dirty="0"/>
              <a:t> </a:t>
            </a:r>
            <a:r>
              <a:rPr lang="da-DK" sz="1600" dirty="0" err="1"/>
              <a:t>liveable</a:t>
            </a:r>
            <a:r>
              <a:rPr lang="da-DK" sz="1600" dirty="0"/>
              <a:t> </a:t>
            </a:r>
            <a:r>
              <a:rPr lang="da-DK" sz="1600" dirty="0" err="1"/>
              <a:t>area</a:t>
            </a:r>
            <a:r>
              <a:rPr lang="da-DK" sz="1600" dirty="0"/>
              <a:t> 75,000 m</a:t>
            </a:r>
            <a:r>
              <a:rPr lang="da-DK" sz="1600" baseline="30000" dirty="0"/>
              <a:t>2</a:t>
            </a:r>
          </a:p>
          <a:p>
            <a:r>
              <a:rPr lang="da-DK" sz="1600" dirty="0"/>
              <a:t>4 </a:t>
            </a:r>
            <a:r>
              <a:rPr lang="da-DK" sz="1600" dirty="0" err="1"/>
              <a:t>floors</a:t>
            </a:r>
            <a:endParaRPr lang="da-DK" sz="1600" dirty="0"/>
          </a:p>
        </p:txBody>
      </p:sp>
      <p:pic>
        <p:nvPicPr>
          <p:cNvPr id="22" name="Picture 2" descr="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ktangel 22"/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</p:spTree>
    <p:extLst>
      <p:ext uri="{BB962C8B-B14F-4D97-AF65-F5344CB8AC3E}">
        <p14:creationId xmlns:p14="http://schemas.microsoft.com/office/powerpoint/2010/main" val="193569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Business case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91078"/>
              </p:ext>
            </p:extLst>
          </p:nvPr>
        </p:nvGraphicFramePr>
        <p:xfrm>
          <a:off x="838200" y="1828797"/>
          <a:ext cx="10515600" cy="3795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9909">
                  <a:extLst>
                    <a:ext uri="{9D8B030D-6E8A-4147-A177-3AD203B41FA5}">
                      <a16:colId xmlns:a16="http://schemas.microsoft.com/office/drawing/2014/main" val="3626306552"/>
                    </a:ext>
                  </a:extLst>
                </a:gridCol>
                <a:gridCol w="3273897">
                  <a:extLst>
                    <a:ext uri="{9D8B030D-6E8A-4147-A177-3AD203B41FA5}">
                      <a16:colId xmlns:a16="http://schemas.microsoft.com/office/drawing/2014/main" val="1127477159"/>
                    </a:ext>
                  </a:extLst>
                </a:gridCol>
                <a:gridCol w="3311794">
                  <a:extLst>
                    <a:ext uri="{9D8B030D-6E8A-4147-A177-3AD203B41FA5}">
                      <a16:colId xmlns:a16="http://schemas.microsoft.com/office/drawing/2014/main" val="4294108105"/>
                    </a:ext>
                  </a:extLst>
                </a:gridCol>
              </a:tblGrid>
              <a:tr h="667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Business case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Case 1: Office buildings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Case 2: Residential buildings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1293775"/>
                  </a:ext>
                </a:extLst>
              </a:tr>
              <a:tr h="375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piles cost per year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         35,321.00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          99,638.76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133500"/>
                  </a:ext>
                </a:extLst>
              </a:tr>
              <a:tr h="375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District heating cost per year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        232,360.96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        341,705.00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388727"/>
                  </a:ext>
                </a:extLst>
              </a:tr>
              <a:tr h="667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Savings from energy piles per year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        197,039.96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        242,066.24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638076"/>
                  </a:ext>
                </a:extLst>
              </a:tr>
              <a:tr h="667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 capital costs energy piles*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     2,950,742.60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     3,057,727.40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470571"/>
                  </a:ext>
                </a:extLst>
              </a:tr>
              <a:tr h="667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 capital costs district heating*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€      2,209,261.60</a:t>
                      </a:r>
                      <a:endParaRPr lang="da-DK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€      1,535,601.60</a:t>
                      </a:r>
                      <a:endParaRPr lang="da-DK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049907"/>
                  </a:ext>
                </a:extLst>
              </a:tr>
              <a:tr h="375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Payback period</a:t>
                      </a:r>
                      <a:endParaRPr lang="da-DK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3.76 years</a:t>
                      </a:r>
                      <a:endParaRPr lang="da-DK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6.29 years</a:t>
                      </a:r>
                      <a:endParaRPr lang="da-DK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394179"/>
                  </a:ext>
                </a:extLst>
              </a:tr>
            </a:tbl>
          </a:graphicData>
        </a:graphic>
      </p:graphicFrame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85" y="56111"/>
            <a:ext cx="133662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9262403" y="99261"/>
            <a:ext cx="143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EGU2020-4626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8AB54E4-E7D0-427B-BD81-14B2A62951C5}"/>
              </a:ext>
            </a:extLst>
          </p:cNvPr>
          <p:cNvSpPr txBox="1"/>
          <p:nvPr/>
        </p:nvSpPr>
        <p:spPr>
          <a:xfrm>
            <a:off x="804633" y="5762160"/>
            <a:ext cx="9870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Traditional</a:t>
            </a:r>
            <a:r>
              <a:rPr lang="da-DK" sz="1600" dirty="0"/>
              <a:t> </a:t>
            </a:r>
            <a:r>
              <a:rPr lang="da-DK" sz="1600" dirty="0" err="1"/>
              <a:t>district</a:t>
            </a:r>
            <a:r>
              <a:rPr lang="da-DK" sz="1600" dirty="0"/>
              <a:t> heating and air </a:t>
            </a:r>
            <a:r>
              <a:rPr lang="da-DK" sz="1600" dirty="0" err="1"/>
              <a:t>conditioning</a:t>
            </a:r>
            <a:r>
              <a:rPr lang="da-DK" sz="1600" dirty="0"/>
              <a:t> </a:t>
            </a:r>
            <a:r>
              <a:rPr lang="da-DK" sz="1600" dirty="0" err="1"/>
              <a:t>serve</a:t>
            </a:r>
            <a:r>
              <a:rPr lang="da-DK" sz="1600" dirty="0"/>
              <a:t> as reference </a:t>
            </a:r>
            <a:r>
              <a:rPr lang="da-DK" sz="1600" dirty="0" err="1"/>
              <a:t>when</a:t>
            </a:r>
            <a:r>
              <a:rPr lang="da-DK" sz="1600" dirty="0"/>
              <a:t> </a:t>
            </a:r>
            <a:r>
              <a:rPr lang="da-DK" sz="1600" dirty="0" err="1"/>
              <a:t>calculating</a:t>
            </a:r>
            <a:r>
              <a:rPr lang="da-DK" sz="1600" dirty="0"/>
              <a:t> the </a:t>
            </a:r>
            <a:r>
              <a:rPr lang="da-DK" sz="1600" dirty="0" err="1"/>
              <a:t>payback</a:t>
            </a:r>
            <a:r>
              <a:rPr lang="da-DK" sz="1600" dirty="0"/>
              <a:t> </a:t>
            </a:r>
            <a:r>
              <a:rPr lang="da-DK" sz="1600" dirty="0" err="1"/>
              <a:t>period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4296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lgun_SOEB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EB_MALGUN">
      <a:majorFont>
        <a:latin typeface="Malgun Gothic"/>
        <a:ea typeface=""/>
        <a:cs typeface=""/>
      </a:majorFont>
      <a:minorFont>
        <a:latin typeface="Malgun Gothi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341</Words>
  <Application>Microsoft Office PowerPoint</Application>
  <PresentationFormat>Widescreen</PresentationFormat>
  <Paragraphs>108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7</vt:i4>
      </vt:variant>
    </vt:vector>
  </HeadingPairs>
  <TitlesOfParts>
    <vt:vector size="19" baseType="lpstr">
      <vt:lpstr>Malgun Gothic</vt:lpstr>
      <vt:lpstr>Malgun Gothic Semilight</vt:lpstr>
      <vt:lpstr>Arial</vt:lpstr>
      <vt:lpstr>Calibri</vt:lpstr>
      <vt:lpstr>Calibri Light</vt:lpstr>
      <vt:lpstr>Cambria Math</vt:lpstr>
      <vt:lpstr>Times New Roman</vt:lpstr>
      <vt:lpstr>Verdana</vt:lpstr>
      <vt:lpstr>VIA Type Office</vt:lpstr>
      <vt:lpstr>Office-tema</vt:lpstr>
      <vt:lpstr>1_Office-tema</vt:lpstr>
      <vt:lpstr>2_Office-tema</vt:lpstr>
      <vt:lpstr>A case study of 5th generation district heating and cooling based on foundation pile heat exchangers (Vejle, Denmark)</vt:lpstr>
      <vt:lpstr>PowerPoint-præsentation</vt:lpstr>
      <vt:lpstr>Case study area: Rosborg Ø</vt:lpstr>
      <vt:lpstr>Geothermal screening for 5GDHC</vt:lpstr>
      <vt:lpstr>5GDHC modular temperature model</vt:lpstr>
      <vt:lpstr>Building energy demand</vt:lpstr>
      <vt:lpstr>Business case</vt:lpstr>
    </vt:vector>
  </TitlesOfParts>
  <Company>VIA.DK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Erbs Poulsen (SOEB) | VIA</dc:creator>
  <cp:lastModifiedBy>Søren Erbs Poulsen (SOEB) | VIA</cp:lastModifiedBy>
  <cp:revision>22</cp:revision>
  <dcterms:created xsi:type="dcterms:W3CDTF">2020-04-27T06:07:20Z</dcterms:created>
  <dcterms:modified xsi:type="dcterms:W3CDTF">2020-04-28T12:00:13Z</dcterms:modified>
</cp:coreProperties>
</file>