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E50A-DEF3-4958-AB8C-6BAB8F3517F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10B2-66C0-4494-B7CA-6E29585CF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41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E50A-DEF3-4958-AB8C-6BAB8F3517F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10B2-66C0-4494-B7CA-6E29585CF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72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E50A-DEF3-4958-AB8C-6BAB8F3517F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10B2-66C0-4494-B7CA-6E29585CF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7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E50A-DEF3-4958-AB8C-6BAB8F3517F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10B2-66C0-4494-B7CA-6E29585CF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80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E50A-DEF3-4958-AB8C-6BAB8F3517F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10B2-66C0-4494-B7CA-6E29585CF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14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E50A-DEF3-4958-AB8C-6BAB8F3517F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10B2-66C0-4494-B7CA-6E29585CF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13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E50A-DEF3-4958-AB8C-6BAB8F3517F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10B2-66C0-4494-B7CA-6E29585CF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51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E50A-DEF3-4958-AB8C-6BAB8F3517F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10B2-66C0-4494-B7CA-6E29585CF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63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E50A-DEF3-4958-AB8C-6BAB8F3517F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10B2-66C0-4494-B7CA-6E29585CF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77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E50A-DEF3-4958-AB8C-6BAB8F3517F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10B2-66C0-4494-B7CA-6E29585CF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80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E50A-DEF3-4958-AB8C-6BAB8F3517F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10B2-66C0-4494-B7CA-6E29585CF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73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1E50A-DEF3-4958-AB8C-6BAB8F3517F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C10B2-66C0-4494-B7CA-6E29585CF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34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2192" y="1061403"/>
            <a:ext cx="12207240" cy="131064"/>
            <a:chOff x="-12192" y="1061403"/>
            <a:chExt cx="12207240" cy="131064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0" y="1122363"/>
              <a:ext cx="12192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12192" y="1192467"/>
              <a:ext cx="12192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048" y="1061403"/>
              <a:ext cx="12192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2670048" y="2194560"/>
            <a:ext cx="7702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latin typeface="Cambria" panose="02040503050406030204" pitchFamily="18" charset="0"/>
              </a:rPr>
              <a:t>Debris flow monitoring in China</a:t>
            </a:r>
            <a:endParaRPr lang="zh-CN" altLang="en-US" sz="4000" b="1" dirty="0">
              <a:latin typeface="Cambria" panose="020405030504060302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45735" y="3450011"/>
            <a:ext cx="3042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 smtClean="0">
                <a:latin typeface="Cambria" panose="02040503050406030204" pitchFamily="18" charset="0"/>
              </a:rPr>
              <a:t>Xiaojun</a:t>
            </a:r>
            <a:r>
              <a:rPr lang="en-US" altLang="zh-CN" sz="4000" b="1" dirty="0" smtClean="0">
                <a:latin typeface="Cambria" panose="02040503050406030204" pitchFamily="18" charset="0"/>
              </a:rPr>
              <a:t> </a:t>
            </a:r>
            <a:r>
              <a:rPr lang="en-US" altLang="zh-CN" sz="4000" b="1" dirty="0" err="1" smtClean="0">
                <a:latin typeface="Cambria" panose="02040503050406030204" pitchFamily="18" charset="0"/>
              </a:rPr>
              <a:t>Guo</a:t>
            </a:r>
            <a:endParaRPr lang="zh-CN" altLang="en-US" sz="4000" b="1" dirty="0">
              <a:latin typeface="Cambria" panose="020405030504060302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43856" y="4459224"/>
            <a:ext cx="2581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 smtClean="0">
                <a:latin typeface="Cambria" panose="02040503050406030204" pitchFamily="18" charset="0"/>
              </a:rPr>
              <a:t>IMHE</a:t>
            </a:r>
            <a:r>
              <a:rPr lang="en-US" altLang="zh-CN" sz="4000" b="1" dirty="0" smtClean="0">
                <a:latin typeface="Cambria" panose="02040503050406030204" pitchFamily="18" charset="0"/>
              </a:rPr>
              <a:t>, CAS</a:t>
            </a:r>
            <a:endParaRPr lang="zh-CN" altLang="en-US" sz="4000" b="1" dirty="0">
              <a:latin typeface="Cambria" panose="020405030504060302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90744" y="5468437"/>
            <a:ext cx="2358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latin typeface="Cambria" panose="02040503050406030204" pitchFamily="18" charset="0"/>
              </a:rPr>
              <a:t>2020-5-5</a:t>
            </a:r>
            <a:endParaRPr lang="zh-CN" altLang="en-US" sz="4000" b="1" dirty="0">
              <a:latin typeface="Cambria" panose="020405030504060302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2821" y="98030"/>
            <a:ext cx="1186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2020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EGU</a:t>
            </a:r>
            <a:endParaRPr lang="en-US" altLang="zh-CN" sz="2400" b="1" dirty="0" smtClean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b="1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微软雅黑" panose="020B0503020204020204" pitchFamily="34" charset="-122"/>
              </a:rPr>
              <a:t>Debris flows: advances on mechanics, monitoring, modelling and risk management</a:t>
            </a:r>
            <a:endParaRPr lang="zh-CN" altLang="en-US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36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Graph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30650"/>
            <a:ext cx="6384608" cy="504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6543673" y="1003239"/>
            <a:ext cx="566737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Rainfall threshold: </a:t>
            </a:r>
            <a:r>
              <a:rPr lang="en-US" altLang="zh-CN" b="1" i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I </a:t>
            </a:r>
            <a:r>
              <a:rPr lang="en-US" altLang="zh-CN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= 6.25</a:t>
            </a:r>
            <a:r>
              <a:rPr lang="en-US" altLang="zh-CN" b="1" i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 D</a:t>
            </a:r>
            <a:r>
              <a:rPr lang="en-US" altLang="zh-CN" b="1" baseline="30000" dirty="0">
                <a:latin typeface="Cambria" panose="02040503050406030204" pitchFamily="18" charset="0"/>
                <a:ea typeface="宋体" panose="02010600030101010101" pitchFamily="2" charset="-122"/>
              </a:rPr>
              <a:t>−</a:t>
            </a:r>
            <a:r>
              <a:rPr lang="en-US" altLang="zh-CN" b="1" baseline="30000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0.73  </a:t>
            </a:r>
            <a:r>
              <a:rPr lang="en-US" altLang="zh-CN" b="1" dirty="0" smtClean="0">
                <a:latin typeface="Cambria" panose="02040503050406030204" pitchFamily="18" charset="0"/>
              </a:rPr>
              <a:t>(0.5 ≤ </a:t>
            </a:r>
            <a:r>
              <a:rPr lang="en-US" altLang="zh-CN" b="1" i="1" dirty="0" smtClean="0">
                <a:latin typeface="Cambria" panose="02040503050406030204" pitchFamily="18" charset="0"/>
              </a:rPr>
              <a:t>D </a:t>
            </a:r>
            <a:r>
              <a:rPr lang="en-US" altLang="zh-CN" b="1" dirty="0" smtClean="0">
                <a:latin typeface="Cambria" panose="02040503050406030204" pitchFamily="18" charset="0"/>
              </a:rPr>
              <a:t>≤ 14.5 h)</a:t>
            </a:r>
            <a:endParaRPr lang="zh-CN" altLang="en-US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b="1" baseline="30000" dirty="0" smtClean="0">
              <a:latin typeface="Cambria" panose="02040503050406030204" pitchFamily="18" charset="0"/>
              <a:ea typeface="宋体" panose="02010600030101010101" pitchFamily="2" charset="-122"/>
              <a:cs typeface="AdvPTime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43673" y="1603596"/>
            <a:ext cx="5584510" cy="87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The rainfall conditions suitable for normal and abnormal debris flows are similar.</a:t>
            </a:r>
            <a:endParaRPr lang="zh-CN" altLang="en-US" b="1" dirty="0">
              <a:latin typeface="Cambria" panose="02040503050406030204" pitchFamily="18" charset="0"/>
              <a:ea typeface="宋体" panose="02010600030101010101" pitchFamily="2" charset="-122"/>
              <a:cs typeface="AdvPTime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84634" y="3081585"/>
            <a:ext cx="568356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A</a:t>
            </a:r>
            <a:r>
              <a:rPr lang="en-US" altLang="zh-CN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:  Short duration (0-5.5 h) with </a:t>
            </a:r>
            <a:r>
              <a:rPr lang="en-US" altLang="zh-CN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high mean </a:t>
            </a:r>
            <a:r>
              <a:rPr lang="en-US" altLang="zh-CN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intensity</a:t>
            </a:r>
          </a:p>
          <a:p>
            <a:pPr>
              <a:lnSpc>
                <a:spcPct val="125000"/>
              </a:lnSpc>
            </a:pPr>
            <a:r>
              <a:rPr lang="en-US" altLang="zh-CN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 Highly </a:t>
            </a:r>
            <a:r>
              <a:rPr lang="en-US" altLang="zh-CN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prone to triggering debris flows</a:t>
            </a:r>
            <a:endParaRPr lang="zh-CN" altLang="en-US" b="1" dirty="0">
              <a:latin typeface="Cambria" panose="020405030504060302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75109" y="3982247"/>
            <a:ext cx="53311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B:  Medium </a:t>
            </a:r>
            <a:r>
              <a:rPr lang="en-US" altLang="zh-CN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duration (5.5–10.0 h) with medium mean </a:t>
            </a:r>
            <a:r>
              <a:rPr lang="en-US" altLang="zh-CN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intensity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Cambria" panose="02040503050406030204" pitchFamily="18" charset="0"/>
              </a:rPr>
              <a:t>Debris flows occurred in </a:t>
            </a:r>
            <a:r>
              <a:rPr lang="en-US" altLang="zh-CN" b="1" dirty="0" smtClean="0">
                <a:latin typeface="Cambria" panose="02040503050406030204" pitchFamily="18" charset="0"/>
              </a:rPr>
              <a:t>44% </a:t>
            </a:r>
            <a:r>
              <a:rPr lang="en-US" altLang="zh-CN" b="1" dirty="0">
                <a:latin typeface="Cambria" panose="02040503050406030204" pitchFamily="18" charset="0"/>
              </a:rPr>
              <a:t>events with this type of rainfall</a:t>
            </a:r>
            <a:r>
              <a:rPr lang="en-US" altLang="zh-CN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 </a:t>
            </a:r>
            <a:endParaRPr lang="zh-CN" altLang="en-US" b="1" dirty="0">
              <a:latin typeface="Cambria" panose="020405030504060302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49866" y="5586703"/>
            <a:ext cx="557831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C</a:t>
            </a:r>
            <a:r>
              <a:rPr lang="en-US" altLang="zh-CN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:   </a:t>
            </a:r>
            <a:r>
              <a:rPr lang="en-US" altLang="zh-CN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Long-duration (&gt;10 h) with low mean intensity</a:t>
            </a:r>
          </a:p>
          <a:p>
            <a:pPr>
              <a:lnSpc>
                <a:spcPct val="125000"/>
              </a:lnSpc>
            </a:pPr>
            <a:r>
              <a:rPr lang="en-US" altLang="zh-CN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Debris </a:t>
            </a:r>
            <a:r>
              <a:rPr lang="en-US" altLang="zh-CN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flows were rarely triggered </a:t>
            </a:r>
            <a:endParaRPr lang="zh-CN" altLang="en-US" b="1" dirty="0">
              <a:latin typeface="Cambria" panose="02040503050406030204" pitchFamily="18" charset="0"/>
              <a:ea typeface="宋体" panose="02010600030101010101" pitchFamily="2" charset="-122"/>
              <a:cs typeface="AdvPTime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41549" y="1418930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Cambria" panose="02040503050406030204" pitchFamily="18" charset="0"/>
              </a:rPr>
              <a:t> 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90498" y="323460"/>
            <a:ext cx="4552952" cy="415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Rainfall threshold</a:t>
            </a:r>
            <a:endParaRPr lang="zh-CN" altLang="en-US" sz="3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9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1036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>
                <a:latin typeface="Cambria" panose="02040503050406030204" pitchFamily="18" charset="0"/>
              </a:defRPr>
            </a:lvl1pPr>
          </a:lstStyle>
          <a:p>
            <a:r>
              <a:rPr lang="en-US" altLang="zh-CN" dirty="0"/>
              <a:t>2. Debris flow in the Wenchuan Earthquake area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3741"/>
            <a:ext cx="5305425" cy="298430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" y="753477"/>
            <a:ext cx="5276850" cy="3008898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3786" y="707886"/>
            <a:ext cx="5325439" cy="3911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矩形 18"/>
          <p:cNvSpPr/>
          <p:nvPr/>
        </p:nvSpPr>
        <p:spPr>
          <a:xfrm>
            <a:off x="5556604" y="5102584"/>
            <a:ext cx="634012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latin typeface="Cambria" panose="02040503050406030204" pitchFamily="18" charset="0"/>
              </a:rPr>
              <a:t>Ergou:  39.4 km</a:t>
            </a:r>
            <a:r>
              <a:rPr lang="en-US" altLang="zh-CN" b="1" baseline="30000" dirty="0" smtClean="0">
                <a:latin typeface="Cambria" panose="02040503050406030204" pitchFamily="18" charset="0"/>
              </a:rPr>
              <a:t>2</a:t>
            </a:r>
            <a:r>
              <a:rPr lang="en-US" altLang="zh-CN" b="1" dirty="0">
                <a:latin typeface="Cambria" panose="02040503050406030204" pitchFamily="18" charset="0"/>
              </a:rPr>
              <a:t>; </a:t>
            </a:r>
            <a:r>
              <a:rPr lang="en-US" altLang="zh-CN" b="1" dirty="0" smtClean="0">
                <a:latin typeface="Cambria" panose="02040503050406030204" pitchFamily="18" charset="0"/>
              </a:rPr>
              <a:t>W-I</a:t>
            </a:r>
            <a:r>
              <a:rPr lang="en-US" altLang="zh-CN" b="1" dirty="0">
                <a:latin typeface="Cambria" panose="02040503050406030204" pitchFamily="18" charset="0"/>
              </a:rPr>
              <a:t>: </a:t>
            </a:r>
            <a:r>
              <a:rPr lang="en-US" altLang="zh-CN" b="1" dirty="0" smtClean="0">
                <a:latin typeface="Cambria" panose="02040503050406030204" pitchFamily="18" charset="0"/>
              </a:rPr>
              <a:t>32.4 km</a:t>
            </a:r>
            <a:r>
              <a:rPr lang="en-US" altLang="zh-CN" b="1" baseline="30000" dirty="0" smtClean="0">
                <a:latin typeface="Cambria" panose="02040503050406030204" pitchFamily="18" charset="0"/>
              </a:rPr>
              <a:t>2</a:t>
            </a:r>
            <a:r>
              <a:rPr lang="en-US" altLang="zh-CN" b="1" dirty="0" smtClean="0">
                <a:latin typeface="Cambria" panose="02040503050406030204" pitchFamily="18" charset="0"/>
              </a:rPr>
              <a:t>; W-II</a:t>
            </a:r>
            <a:r>
              <a:rPr lang="en-US" altLang="zh-CN" b="1" dirty="0">
                <a:latin typeface="Cambria" panose="02040503050406030204" pitchFamily="18" charset="0"/>
              </a:rPr>
              <a:t>: </a:t>
            </a:r>
            <a:r>
              <a:rPr lang="en-US" altLang="zh-CN" b="1" dirty="0" smtClean="0">
                <a:latin typeface="Cambria" panose="02040503050406030204" pitchFamily="18" charset="0"/>
              </a:rPr>
              <a:t>2.36 km</a:t>
            </a:r>
            <a:r>
              <a:rPr lang="en-US" altLang="zh-CN" b="1" baseline="30000" dirty="0" smtClean="0">
                <a:latin typeface="Cambria" panose="02040503050406030204" pitchFamily="18" charset="0"/>
              </a:rPr>
              <a:t>2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latin typeface="Cambria" panose="02040503050406030204" pitchFamily="18" charset="0"/>
              </a:rPr>
              <a:t>Flow parameter stations: </a:t>
            </a:r>
          </a:p>
          <a:p>
            <a:pPr>
              <a:spcBef>
                <a:spcPts val="600"/>
              </a:spcBef>
            </a:pPr>
            <a:r>
              <a:rPr lang="en-US" altLang="zh-CN" b="1" dirty="0">
                <a:latin typeface="Cambria" panose="02040503050406030204" pitchFamily="18" charset="0"/>
              </a:rPr>
              <a:t> </a:t>
            </a:r>
            <a:r>
              <a:rPr lang="en-US" altLang="zh-CN" b="1" dirty="0" smtClean="0">
                <a:latin typeface="Cambria" panose="02040503050406030204" pitchFamily="18" charset="0"/>
              </a:rPr>
              <a:t>     </a:t>
            </a:r>
            <a:r>
              <a:rPr lang="en-US" altLang="zh-CN" b="1" dirty="0">
                <a:latin typeface="Cambria" panose="02040503050406030204" pitchFamily="18" charset="0"/>
              </a:rPr>
              <a:t>Velocity × </a:t>
            </a:r>
            <a:r>
              <a:rPr lang="en-US" altLang="zh-CN" b="1" dirty="0" smtClean="0">
                <a:latin typeface="Cambria" panose="02040503050406030204" pitchFamily="18" charset="0"/>
              </a:rPr>
              <a:t>3;  Flow height × 3; </a:t>
            </a:r>
            <a:r>
              <a:rPr lang="en-US" altLang="zh-CN" b="1" dirty="0">
                <a:latin typeface="Cambria" panose="02040503050406030204" pitchFamily="18" charset="0"/>
              </a:rPr>
              <a:t>Density × </a:t>
            </a:r>
            <a:r>
              <a:rPr lang="en-US" altLang="zh-CN" b="1" dirty="0" smtClean="0">
                <a:latin typeface="Cambria" panose="02040503050406030204" pitchFamily="18" charset="0"/>
              </a:rPr>
              <a:t>1</a:t>
            </a:r>
            <a:r>
              <a:rPr lang="zh-CN" altLang="en-US" b="1" dirty="0" smtClean="0">
                <a:latin typeface="Cambria" panose="02040503050406030204" pitchFamily="18" charset="0"/>
              </a:rPr>
              <a:t>； </a:t>
            </a:r>
            <a:r>
              <a:rPr lang="en-US" altLang="zh-CN" b="1" dirty="0">
                <a:latin typeface="Cambria" panose="02040503050406030204" pitchFamily="18" charset="0"/>
              </a:rPr>
              <a:t>video × 3</a:t>
            </a:r>
            <a:endParaRPr lang="en-US" altLang="zh-CN" b="1" dirty="0" smtClean="0">
              <a:latin typeface="Cambria" panose="02040503050406030204" pitchFamily="18" charset="0"/>
            </a:endParaRP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latin typeface="Cambria" panose="02040503050406030204" pitchFamily="18" charset="0"/>
              </a:rPr>
              <a:t>Objective: the characteristics, formation and evolution of post-earthquake debris flows</a:t>
            </a:r>
            <a:endParaRPr lang="zh-CN" altLang="en-US" b="1" dirty="0" smtClean="0"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endParaRPr lang="zh-CN" altLang="en-US" b="1" baseline="30000" dirty="0">
              <a:latin typeface="Cambria" panose="02040503050406030204" pitchFamily="18" charset="0"/>
            </a:endParaRPr>
          </a:p>
        </p:txBody>
      </p:sp>
      <p:cxnSp>
        <p:nvCxnSpPr>
          <p:cNvPr id="21" name="直接箭头连接符 20"/>
          <p:cNvCxnSpPr>
            <a:stCxn id="22" idx="2"/>
          </p:cNvCxnSpPr>
          <p:nvPr/>
        </p:nvCxnSpPr>
        <p:spPr>
          <a:xfrm flipH="1" flipV="1">
            <a:off x="5305425" y="2571778"/>
            <a:ext cx="3343342" cy="1739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 rot="20378013">
            <a:off x="8603044" y="3647763"/>
            <a:ext cx="1462817" cy="817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55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43524" y="434754"/>
            <a:ext cx="6600825" cy="231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dirty="0" smtClean="0"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flows were turbulent mixtures of water, slurry, moving boulders and mud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muddy surges are evident, with steep and sharp fronts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most of the time, the flow density is &gt; 1.3 g/cm</a:t>
            </a:r>
            <a:r>
              <a:rPr kumimoji="0" lang="en-US" altLang="zh-CN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but &lt; 1.85 g/cm</a:t>
            </a:r>
            <a:r>
              <a:rPr kumimoji="0" lang="en-US" altLang="zh-CN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Deposits can be found in the fans after the event.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4" name="图片 3" descr="说明: 说明: 水库视频-2.t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9286" y="2873153"/>
            <a:ext cx="58293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说明: 说明: 火家沟视频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" y="0"/>
            <a:ext cx="5033963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990975" y="99060"/>
            <a:ext cx="1085850" cy="415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W-II</a:t>
            </a:r>
            <a:endParaRPr lang="zh-CN" altLang="en-US" sz="3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81925" y="2733675"/>
            <a:ext cx="971550" cy="415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W-I</a:t>
            </a:r>
            <a:endParaRPr lang="zh-CN" altLang="en-US" sz="3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00850" y="0"/>
            <a:ext cx="2781300" cy="415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Flow property</a:t>
            </a:r>
            <a:endParaRPr lang="zh-CN" altLang="en-US" sz="3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09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738758"/>
            <a:ext cx="6000750" cy="4900042"/>
            <a:chOff x="0" y="3501008"/>
            <a:chExt cx="5436096" cy="3356992"/>
          </a:xfrm>
        </p:grpSpPr>
        <p:pic>
          <p:nvPicPr>
            <p:cNvPr id="5" name="图片 4" descr="2016-7-5水库和洱沟流量过程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01008"/>
              <a:ext cx="5436096" cy="3356992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2152593" y="5916653"/>
              <a:ext cx="144016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241857" y="5517232"/>
              <a:ext cx="144016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367505" y="5019702"/>
              <a:ext cx="144016" cy="36004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51970" y="561975"/>
            <a:ext cx="5863829" cy="5010149"/>
            <a:chOff x="72008" y="3717032"/>
            <a:chExt cx="4572000" cy="3140968"/>
          </a:xfrm>
        </p:grpSpPr>
        <p:pic>
          <p:nvPicPr>
            <p:cNvPr id="10" name="图片 9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" y="3717032"/>
              <a:ext cx="4572000" cy="3140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椭圆 10"/>
            <p:cNvSpPr/>
            <p:nvPr/>
          </p:nvSpPr>
          <p:spPr>
            <a:xfrm>
              <a:off x="1475656" y="6021288"/>
              <a:ext cx="360040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979712" y="5661248"/>
              <a:ext cx="360040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619672" y="5589240"/>
              <a:ext cx="360040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411760" y="5949280"/>
              <a:ext cx="360040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929585" y="5709293"/>
            <a:ext cx="1085850" cy="415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W-II</a:t>
            </a:r>
            <a:endParaRPr lang="zh-CN" altLang="en-US" sz="3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35935" y="5680726"/>
            <a:ext cx="2728879" cy="415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W-I and Ergou</a:t>
            </a:r>
            <a:endParaRPr lang="zh-CN" altLang="en-US" sz="3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9073" y="94860"/>
            <a:ext cx="3467101" cy="415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Flow discharge</a:t>
            </a:r>
            <a:endParaRPr lang="zh-CN" altLang="en-US" sz="3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9160470" y="3681745"/>
            <a:ext cx="467624" cy="834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9633438" y="3455543"/>
            <a:ext cx="1850349" cy="415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Debris flood period</a:t>
            </a:r>
            <a:endParaRPr lang="zh-CN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 flipV="1">
            <a:off x="1981409" y="3624263"/>
            <a:ext cx="493313" cy="231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763072" y="3207252"/>
            <a:ext cx="1850349" cy="415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Debris flood period</a:t>
            </a:r>
            <a:endParaRPr lang="zh-CN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5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-15密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" y="904875"/>
            <a:ext cx="57388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7-5密度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962025"/>
            <a:ext cx="6007878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654985" y="5400675"/>
            <a:ext cx="2728879" cy="415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2016-7-5</a:t>
            </a:r>
            <a:endParaRPr lang="zh-CN" altLang="en-US" sz="3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36685" y="5400675"/>
            <a:ext cx="2728879" cy="415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2016-7-26</a:t>
            </a:r>
            <a:endParaRPr lang="zh-CN" altLang="en-US" sz="3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9073" y="94860"/>
            <a:ext cx="3467101" cy="415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Flow density</a:t>
            </a:r>
            <a:endParaRPr lang="zh-CN" altLang="en-US" sz="3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05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水位--流速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48" y="600075"/>
            <a:ext cx="642048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19073" y="94860"/>
            <a:ext cx="3467101" cy="415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Flow velocity</a:t>
            </a:r>
            <a:endParaRPr lang="zh-CN" altLang="en-US" sz="3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图片 3" descr="流速场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94860"/>
            <a:ext cx="4781550" cy="35611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48500" y="3918163"/>
            <a:ext cx="478155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W-II:</a:t>
            </a:r>
            <a:endParaRPr lang="en-US" altLang="zh-CN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73050" indent="-273050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The velocity before debris flows: 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2.3-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4.4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m/s</a:t>
            </a:r>
          </a:p>
          <a:p>
            <a:pPr marL="273050" indent="-273050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The velocity of debris flows: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&gt; 5.0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m/s</a:t>
            </a:r>
          </a:p>
        </p:txBody>
      </p:sp>
      <p:sp>
        <p:nvSpPr>
          <p:cNvPr id="6" name="矩形 5"/>
          <p:cNvSpPr/>
          <p:nvPr/>
        </p:nvSpPr>
        <p:spPr>
          <a:xfrm>
            <a:off x="7048500" y="512088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W-I and Ergou:</a:t>
            </a:r>
            <a:endParaRPr lang="en-US" altLang="zh-CN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73050" indent="-273050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The velocity before debris flows: 2.0-4.0 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m/s</a:t>
            </a:r>
          </a:p>
          <a:p>
            <a:pPr marL="273050" indent="-273050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The velocity of debris flows: 3.6-5.6 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m/s</a:t>
            </a:r>
          </a:p>
          <a:p>
            <a:pPr marL="273050" indent="-273050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demarcation velocity range: 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3.6-4.0 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m/s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95300" y="5604900"/>
            <a:ext cx="478155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The relation changes at h = 1 m</a:t>
            </a:r>
          </a:p>
          <a:p>
            <a:pPr marL="273050" indent="-273050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The flow property changes at h = 1 m, water flood 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vs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debris flow</a:t>
            </a:r>
            <a:endParaRPr lang="en-US" altLang="zh-CN" dirty="0" smtClean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3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总量-水深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2" y="685799"/>
            <a:ext cx="4897438" cy="443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699" y="1116965"/>
            <a:ext cx="6391275" cy="3464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219073" y="94860"/>
            <a:ext cx="5600702" cy="415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Debris flow volume</a:t>
            </a:r>
            <a:endParaRPr lang="zh-CN" altLang="en-US" sz="3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95277" y="605913"/>
            <a:ext cx="3536139" cy="415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Marcel et al., 2020</a:t>
            </a:r>
            <a:endParaRPr lang="zh-CN" altLang="en-US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1156" y="5124450"/>
            <a:ext cx="508714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The relation can help the volume estimation via the field-investigated maximum flow height </a:t>
            </a:r>
            <a:endParaRPr lang="en-US" altLang="zh-CN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73050" indent="-273050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The relations varies with the watershed size</a:t>
            </a:r>
            <a:endParaRPr lang="en-US" altLang="zh-CN" dirty="0" smtClean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9774" y="5124450"/>
            <a:ext cx="566737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Close to the relation of </a:t>
            </a:r>
            <a:r>
              <a:rPr lang="en-US" altLang="zh-CN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Marchi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et al. 2018 and higher than other sites</a:t>
            </a:r>
          </a:p>
          <a:p>
            <a:pPr marL="273050" indent="-273050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The sites are with a similar watershed sizes (&lt; 5 km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306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84" y="623569"/>
            <a:ext cx="5595938" cy="3863271"/>
          </a:xfrm>
          <a:prstGeom prst="rect">
            <a:avLst/>
          </a:prstGeom>
        </p:spPr>
      </p:pic>
      <p:pic>
        <p:nvPicPr>
          <p:cNvPr id="3" name="Picture 1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100" y="699769"/>
            <a:ext cx="5124767" cy="3519806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19073" y="94860"/>
            <a:ext cx="4552952" cy="415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Rainfall threshold</a:t>
            </a:r>
            <a:endParaRPr lang="zh-CN" altLang="en-US" sz="3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0680" y="4629715"/>
            <a:ext cx="5341541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The threshold is much higher than those proposed in 2008-2013.</a:t>
            </a:r>
            <a:endParaRPr lang="en-US" altLang="zh-CN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73050" indent="-273050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The rain gauges employed before were those out the watershed</a:t>
            </a:r>
          </a:p>
          <a:p>
            <a:pPr marL="273050" indent="-273050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Reflect a increasing tendency of rainfall conditions</a:t>
            </a:r>
          </a:p>
        </p:txBody>
      </p:sp>
      <p:sp>
        <p:nvSpPr>
          <p:cNvPr id="7" name="矩形 6"/>
          <p:cNvSpPr/>
          <p:nvPr/>
        </p:nvSpPr>
        <p:spPr>
          <a:xfrm>
            <a:off x="6700599" y="4629715"/>
            <a:ext cx="5087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The threshold is much higher than other sites because the much larger watershed size</a:t>
            </a:r>
          </a:p>
          <a:p>
            <a:pPr marL="273050" indent="-273050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The threshold for 2008-2013, shortly after the earthquake, is similar with other sites</a:t>
            </a:r>
            <a:endParaRPr lang="en-US" altLang="zh-CN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04927" y="302505"/>
            <a:ext cx="3536139" cy="415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Marcel et al., 2020</a:t>
            </a:r>
            <a:endParaRPr lang="zh-CN" altLang="en-US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11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9118" y="1889760"/>
            <a:ext cx="82453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latin typeface="Cambria" panose="02040503050406030204" pitchFamily="18" charset="0"/>
              </a:rPr>
              <a:t>Thanks for attention!</a:t>
            </a:r>
          </a:p>
          <a:p>
            <a:pPr algn="ctr"/>
            <a:endParaRPr lang="en-US" altLang="zh-CN" sz="40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zh-CN" sz="4000" b="1" dirty="0" smtClean="0">
                <a:latin typeface="Cambria" panose="02040503050406030204" pitchFamily="18" charset="0"/>
              </a:rPr>
              <a:t>Aaron </a:t>
            </a:r>
            <a:r>
              <a:rPr lang="en-US" altLang="zh-CN" sz="4000" b="1" dirty="0" err="1" smtClean="0">
                <a:latin typeface="Cambria" panose="02040503050406030204" pitchFamily="18" charset="0"/>
              </a:rPr>
              <a:t>Guo</a:t>
            </a:r>
            <a:r>
              <a:rPr lang="en-US" altLang="zh-CN" sz="4000" b="1" dirty="0" smtClean="0">
                <a:latin typeface="Cambria" panose="02040503050406030204" pitchFamily="18" charset="0"/>
              </a:rPr>
              <a:t>:  </a:t>
            </a:r>
            <a:r>
              <a:rPr lang="en-US" altLang="zh-CN" sz="4000" b="1" dirty="0" err="1" smtClean="0">
                <a:latin typeface="Cambria" panose="02040503050406030204" pitchFamily="18" charset="0"/>
              </a:rPr>
              <a:t>aaronguo@imde.ac.cn</a:t>
            </a:r>
            <a:endParaRPr lang="zh-CN" altLang="en-US" sz="4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5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1899" y="667381"/>
            <a:ext cx="8105775" cy="611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-8464" y="-40505"/>
            <a:ext cx="9725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Cambria" panose="02040503050406030204" pitchFamily="18" charset="0"/>
              </a:rPr>
              <a:t>Debris flow in China and the monitoring sites</a:t>
            </a:r>
            <a:endParaRPr lang="zh-CN" altLang="en-US" sz="3600" b="1" dirty="0">
              <a:latin typeface="Cambria" panose="020405030504060302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6915" y="4877807"/>
            <a:ext cx="2882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Cambria" panose="02040503050406030204" pitchFamily="18" charset="0"/>
              </a:rPr>
              <a:t>1. </a:t>
            </a:r>
            <a:r>
              <a:rPr lang="en-US" altLang="zh-CN" sz="2400" b="1" dirty="0" err="1" smtClean="0">
                <a:latin typeface="Cambria" panose="02040503050406030204" pitchFamily="18" charset="0"/>
              </a:rPr>
              <a:t>JJG</a:t>
            </a:r>
            <a:r>
              <a:rPr lang="en-US" altLang="zh-CN" sz="2400" b="1" dirty="0" smtClean="0">
                <a:latin typeface="Cambria" panose="02040503050406030204" pitchFamily="18" charset="0"/>
              </a:rPr>
              <a:t>,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1960s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-now</a:t>
            </a:r>
            <a:endParaRPr lang="zh-CN" altLang="en-US" sz="24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n-US" altLang="zh-CN" sz="2400" b="1" dirty="0" smtClean="0">
                <a:latin typeface="Cambria" panose="02040503050406030204" pitchFamily="18" charset="0"/>
              </a:rPr>
              <a:t>viscous debris flow</a:t>
            </a:r>
          </a:p>
          <a:p>
            <a:r>
              <a:rPr lang="en-US" altLang="zh-CN" sz="2400" b="1" dirty="0" smtClean="0">
                <a:latin typeface="Cambria" panose="02040503050406030204" pitchFamily="18" charset="0"/>
              </a:rPr>
              <a:t>      </a:t>
            </a:r>
            <a:endParaRPr lang="zh-CN" altLang="en-US" sz="2400" b="1" dirty="0">
              <a:latin typeface="Cambria" panose="020405030504060302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8464" y="945845"/>
            <a:ext cx="4193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Cambria" panose="02040503050406030204" pitchFamily="18" charset="0"/>
              </a:rPr>
              <a:t>4. Ergou,  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2013-2019</a:t>
            </a:r>
            <a:endParaRPr lang="zh-CN" altLang="en-US" sz="24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n-US" altLang="zh-CN" sz="2400" b="1" dirty="0" smtClean="0">
                <a:latin typeface="Cambria" panose="02040503050406030204" pitchFamily="18" charset="0"/>
              </a:rPr>
              <a:t>Post-earthquake debris flow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8021" y="6254829"/>
            <a:ext cx="908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Cambria" panose="02040503050406030204" pitchFamily="18" charset="0"/>
              </a:rPr>
              <a:t>2.  </a:t>
            </a:r>
            <a:r>
              <a:rPr lang="en-US" altLang="zh-CN" sz="2400" b="1" dirty="0" err="1" smtClean="0">
                <a:latin typeface="Cambria" panose="02040503050406030204" pitchFamily="18" charset="0"/>
              </a:rPr>
              <a:t>Hunshui</a:t>
            </a:r>
            <a:r>
              <a:rPr lang="en-US" altLang="zh-CN" sz="2400" b="1" dirty="0" smtClean="0">
                <a:latin typeface="Cambria" panose="02040503050406030204" pitchFamily="18" charset="0"/>
              </a:rPr>
              <a:t>, 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1974-1976, </a:t>
            </a:r>
            <a:r>
              <a:rPr lang="en-US" altLang="zh-CN" sz="2400" b="1" dirty="0" smtClean="0">
                <a:latin typeface="Cambria" panose="02040503050406030204" pitchFamily="18" charset="0"/>
              </a:rPr>
              <a:t> </a:t>
            </a:r>
            <a:r>
              <a:rPr lang="en-US" altLang="zh-CN" sz="2400" b="1" dirty="0" smtClean="0">
                <a:latin typeface="Cambria" panose="02040503050406030204" pitchFamily="18" charset="0"/>
              </a:rPr>
              <a:t>Mud flow </a:t>
            </a:r>
            <a:r>
              <a:rPr lang="en-US" altLang="zh-CN" sz="2400" b="1" dirty="0">
                <a:latin typeface="Cambria" panose="02040503050406030204" pitchFamily="18" charset="0"/>
              </a:rPr>
              <a:t>like viscous debris </a:t>
            </a:r>
            <a:r>
              <a:rPr lang="en-US" altLang="zh-CN" sz="2400" b="1" dirty="0" smtClean="0">
                <a:latin typeface="Cambria" panose="02040503050406030204" pitchFamily="18" charset="0"/>
              </a:rPr>
              <a:t>flow</a:t>
            </a:r>
            <a:endParaRPr lang="zh-CN" altLang="en-US" sz="2400" b="1" dirty="0">
              <a:latin typeface="Cambria" panose="020405030504060302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624" y="3237612"/>
            <a:ext cx="2893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Cambria" panose="02040503050406030204" pitchFamily="18" charset="0"/>
              </a:rPr>
              <a:t>3. </a:t>
            </a:r>
            <a:r>
              <a:rPr lang="en-US" altLang="zh-CN" sz="2400" b="1" dirty="0" err="1" smtClean="0">
                <a:latin typeface="Cambria" panose="02040503050406030204" pitchFamily="18" charset="0"/>
              </a:rPr>
              <a:t>Bomi</a:t>
            </a:r>
            <a:r>
              <a:rPr lang="en-US" altLang="zh-CN" sz="2400" b="1" dirty="0" smtClean="0">
                <a:latin typeface="Cambria" panose="02040503050406030204" pitchFamily="18" charset="0"/>
              </a:rPr>
              <a:t>,  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2011-now</a:t>
            </a:r>
          </a:p>
          <a:p>
            <a:r>
              <a:rPr lang="en-US" altLang="zh-CN" sz="2400" b="1" dirty="0" smtClean="0">
                <a:latin typeface="Cambria" panose="02040503050406030204" pitchFamily="18" charset="0"/>
              </a:rPr>
              <a:t>Glacial debris flow</a:t>
            </a:r>
            <a:endParaRPr lang="zh-CN" altLang="en-US" sz="2400" b="1" dirty="0">
              <a:latin typeface="Cambria" panose="02040503050406030204" pitchFamily="18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3771899" y="5091726"/>
            <a:ext cx="3971927" cy="270692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5437175" y="5622749"/>
            <a:ext cx="1677534" cy="63208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7117727" y="5477972"/>
            <a:ext cx="104775" cy="169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>
            <a:endCxn id="5" idx="2"/>
          </p:cNvCxnSpPr>
          <p:nvPr/>
        </p:nvCxnSpPr>
        <p:spPr>
          <a:xfrm flipH="1" flipV="1">
            <a:off x="2088328" y="1776842"/>
            <a:ext cx="5877155" cy="2904112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 flipV="1">
            <a:off x="3009900" y="3864412"/>
            <a:ext cx="3448051" cy="85334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69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7627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>
                <a:latin typeface="Cambria" panose="02040503050406030204" pitchFamily="18" charset="0"/>
              </a:defRPr>
            </a:lvl1pPr>
          </a:lstStyle>
          <a:p>
            <a:r>
              <a:rPr lang="en-US" altLang="zh-CN" dirty="0" smtClean="0"/>
              <a:t>1. Debris </a:t>
            </a:r>
            <a:r>
              <a:rPr lang="en-US" altLang="zh-CN" dirty="0"/>
              <a:t>flow in </a:t>
            </a:r>
            <a:r>
              <a:rPr lang="en-US" altLang="zh-CN" dirty="0" err="1"/>
              <a:t>Jiangjia</a:t>
            </a:r>
            <a:r>
              <a:rPr lang="en-US" altLang="zh-CN" dirty="0"/>
              <a:t> Gully (</a:t>
            </a:r>
            <a:r>
              <a:rPr lang="en-US" altLang="zh-CN" dirty="0" err="1"/>
              <a:t>JJG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7" y="1180063"/>
            <a:ext cx="6284907" cy="477250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20092" y="958195"/>
            <a:ext cx="5838825" cy="290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400" b="1" dirty="0" smtClean="0">
                <a:latin typeface="Cambria" panose="02040503050406030204" pitchFamily="18" charset="0"/>
              </a:rPr>
              <a:t>Since </a:t>
            </a:r>
            <a:r>
              <a:rPr lang="en-US" altLang="zh-CN" sz="2400" b="1" dirty="0" err="1" smtClean="0">
                <a:latin typeface="Cambria" panose="02040503050406030204" pitchFamily="18" charset="0"/>
              </a:rPr>
              <a:t>1960s</a:t>
            </a:r>
            <a:r>
              <a:rPr lang="en-US" altLang="zh-CN" sz="2400" b="1" dirty="0" smtClean="0">
                <a:latin typeface="Cambria" panose="02040503050406030204" pitchFamily="18" charset="0"/>
              </a:rPr>
              <a:t>, more than 500 debris flow events and more than 5000 surges were recorded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400" b="1" dirty="0" err="1" smtClean="0">
                <a:latin typeface="Cambria" panose="02040503050406030204" pitchFamily="18" charset="0"/>
              </a:rPr>
              <a:t>DDFORS</a:t>
            </a:r>
            <a:r>
              <a:rPr lang="en-US" altLang="zh-CN" sz="2400" b="1" dirty="0" smtClean="0">
                <a:latin typeface="Cambria" panose="02040503050406030204" pitchFamily="18" charset="0"/>
              </a:rPr>
              <a:t> is a Ministerial-level key field monitoring station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400" b="1" dirty="0" smtClean="0">
                <a:latin typeface="Cambria" panose="02040503050406030204" pitchFamily="18" charset="0"/>
              </a:rPr>
              <a:t>Area: 33 </a:t>
            </a:r>
            <a:r>
              <a:rPr lang="en-US" altLang="zh-CN" sz="2400" b="1" dirty="0" err="1" smtClean="0">
                <a:latin typeface="Cambria" panose="02040503050406030204" pitchFamily="18" charset="0"/>
              </a:rPr>
              <a:t>km</a:t>
            </a:r>
            <a:r>
              <a:rPr lang="en-US" altLang="zh-CN" sz="2400" b="1" baseline="30000" dirty="0" err="1" smtClean="0">
                <a:latin typeface="Cambria" panose="02040503050406030204" pitchFamily="18" charset="0"/>
              </a:rPr>
              <a:t>2</a:t>
            </a:r>
            <a:r>
              <a:rPr lang="en-US" altLang="zh-CN" sz="2400" b="1" baseline="30000" dirty="0" smtClean="0">
                <a:latin typeface="Cambria" panose="02040503050406030204" pitchFamily="18" charset="0"/>
              </a:rPr>
              <a:t> </a:t>
            </a:r>
            <a:r>
              <a:rPr lang="en-US" altLang="zh-CN" sz="2400" b="1" dirty="0">
                <a:latin typeface="Cambria" panose="02040503050406030204" pitchFamily="18" charset="0"/>
              </a:rPr>
              <a:t>(upstream </a:t>
            </a:r>
            <a:r>
              <a:rPr lang="en-US" altLang="zh-CN" sz="2400" b="1" dirty="0" err="1">
                <a:latin typeface="Cambria" panose="02040503050406030204" pitchFamily="18" charset="0"/>
              </a:rPr>
              <a:t>DDFORS</a:t>
            </a:r>
            <a:r>
              <a:rPr lang="en-US" altLang="zh-CN" sz="2400" b="1" dirty="0">
                <a:latin typeface="Cambria" panose="02040503050406030204" pitchFamily="18" charset="0"/>
              </a:rPr>
              <a:t>)</a:t>
            </a:r>
            <a:endParaRPr lang="zh-CN" altLang="en-US" sz="2400" b="1" dirty="0">
              <a:latin typeface="Cambria" panose="020405030504060302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41535" y="4085640"/>
            <a:ext cx="55959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2000" b="1" dirty="0" smtClean="0">
                <a:latin typeface="Cambria" panose="02040503050406030204" pitchFamily="18" charset="0"/>
              </a:rPr>
              <a:t>10 Rain gauges, from </a:t>
            </a:r>
            <a:r>
              <a:rPr lang="en-US" altLang="zh-CN" sz="2000" b="1" dirty="0">
                <a:latin typeface="Cambria" panose="02040503050406030204" pitchFamily="18" charset="0"/>
              </a:rPr>
              <a:t>the </a:t>
            </a:r>
            <a:r>
              <a:rPr lang="en-US" altLang="zh-CN" sz="2000" b="1" dirty="0" err="1">
                <a:latin typeface="Cambria" panose="02040503050406030204" pitchFamily="18" charset="0"/>
              </a:rPr>
              <a:t>DDFORS</a:t>
            </a:r>
            <a:r>
              <a:rPr lang="en-US" altLang="zh-CN" sz="2000" b="1" dirty="0">
                <a:latin typeface="Cambria" panose="02040503050406030204" pitchFamily="18" charset="0"/>
              </a:rPr>
              <a:t> </a:t>
            </a:r>
            <a:r>
              <a:rPr lang="en-US" altLang="zh-CN" sz="2000" b="1" dirty="0" smtClean="0">
                <a:latin typeface="Cambria" panose="02040503050406030204" pitchFamily="18" charset="0"/>
              </a:rPr>
              <a:t>to the headwater region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2000" b="1" dirty="0" smtClean="0">
                <a:latin typeface="Cambria" panose="02040503050406030204" pitchFamily="18" charset="0"/>
              </a:rPr>
              <a:t>Flow height, flow velocity, discharge, volume, sediment volume concentration of each surge were recorded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2000" b="1" dirty="0" smtClean="0">
                <a:latin typeface="Cambria" panose="02040503050406030204" pitchFamily="18" charset="0"/>
              </a:rPr>
              <a:t>Moving flow body were collected to analyze the density and rheological property </a:t>
            </a:r>
            <a:endParaRPr lang="zh-CN" altLang="en-US" sz="2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1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流速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42" y="727075"/>
            <a:ext cx="3933508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采样副本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" y="3958907"/>
            <a:ext cx="3976370" cy="254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181474" y="800011"/>
            <a:ext cx="8010525" cy="1287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The flow velocity (</a:t>
            </a:r>
            <a:r>
              <a:rPr lang="en-US" altLang="zh-CN" b="1" i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v</a:t>
            </a:r>
            <a:r>
              <a:rPr lang="en-US" altLang="zh-CN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) was determined using a stopwatch to measure the duration of the passage of the flow front through two sections within a 200-m-long channel</a:t>
            </a:r>
            <a:endParaRPr lang="zh-CN" altLang="en-US" b="1" dirty="0">
              <a:latin typeface="Cambria" panose="020405030504060302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81474" y="2780571"/>
            <a:ext cx="783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Flow </a:t>
            </a:r>
            <a:r>
              <a:rPr lang="en-US" altLang="zh-CN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height (</a:t>
            </a:r>
            <a:r>
              <a:rPr lang="en-US" altLang="zh-CN" b="1" i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h</a:t>
            </a:r>
            <a:r>
              <a:rPr lang="en-US" altLang="zh-CN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) and width (</a:t>
            </a:r>
            <a:r>
              <a:rPr lang="en-US" altLang="zh-CN" b="1" i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W</a:t>
            </a:r>
            <a:r>
              <a:rPr lang="en-US" altLang="zh-CN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) were estimated by well-experienced </a:t>
            </a:r>
            <a:r>
              <a:rPr lang="en-US" altLang="zh-CN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experts</a:t>
            </a:r>
            <a:endParaRPr lang="zh-CN" altLang="en-US" b="1" dirty="0">
              <a:latin typeface="Cambria" panose="02040503050406030204" pitchFamily="18" charset="0"/>
              <a:ea typeface="宋体" panose="02010600030101010101" pitchFamily="2" charset="-122"/>
              <a:cs typeface="AdvPTime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81474" y="3958907"/>
            <a:ext cx="7839075" cy="1287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Samples </a:t>
            </a:r>
            <a:r>
              <a:rPr lang="en-US" altLang="zh-CN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of the moving debris flow bodies, which were collected using a volume-calibrated sampling container  controlled by electronic devices </a:t>
            </a:r>
            <a:endParaRPr lang="zh-CN" altLang="en-US" b="1" dirty="0">
              <a:latin typeface="Cambria" panose="02040503050406030204" pitchFamily="18" charset="0"/>
              <a:ea typeface="宋体" panose="02010600030101010101" pitchFamily="2" charset="-122"/>
              <a:cs typeface="AdvPTime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81474" y="5584666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The discharge (</a:t>
            </a:r>
            <a:r>
              <a:rPr lang="en-US" altLang="zh-CN" b="1" i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Q</a:t>
            </a:r>
            <a:r>
              <a:rPr lang="en-US" altLang="zh-CN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) was calculated </a:t>
            </a:r>
            <a:r>
              <a:rPr lang="en-US" altLang="zh-CN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using: </a:t>
            </a:r>
            <a:r>
              <a:rPr lang="en-US" altLang="zh-CN" b="1" i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Q </a:t>
            </a:r>
            <a:r>
              <a:rPr lang="en-US" altLang="zh-CN" b="1" i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= </a:t>
            </a:r>
            <a:r>
              <a:rPr lang="en-US" altLang="zh-CN" b="1" i="1" dirty="0" err="1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vh</a:t>
            </a:r>
            <a:endParaRPr lang="zh-CN" altLang="en-US" b="1" i="1" dirty="0">
              <a:latin typeface="Cambria" panose="02040503050406030204" pitchFamily="18" charset="0"/>
              <a:ea typeface="宋体" panose="02010600030101010101" pitchFamily="2" charset="-122"/>
              <a:cs typeface="AdvPTime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0" y="0"/>
            <a:ext cx="5178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>
                <a:latin typeface="Cambria" panose="02040503050406030204" pitchFamily="18" charset="0"/>
              </a:defRPr>
            </a:lvl1pPr>
          </a:lstStyle>
          <a:p>
            <a:r>
              <a:rPr lang="en-US" altLang="zh-CN" dirty="0"/>
              <a:t>Debris flow parameters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468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14923" y="604357"/>
            <a:ext cx="6229351" cy="341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4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The flows were typical high-density (&gt;2.0 g/cm</a:t>
            </a:r>
            <a:r>
              <a:rPr lang="en-US" altLang="zh-CN" b="1" baseline="30000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3</a:t>
            </a:r>
            <a:r>
              <a:rPr lang="en-US" altLang="zh-CN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), </a:t>
            </a:r>
            <a:r>
              <a:rPr lang="en-US" altLang="zh-CN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viscous debris flows with evident fronts and tails. </a:t>
            </a:r>
          </a:p>
          <a:p>
            <a:pPr marL="285750" indent="-285750">
              <a:lnSpc>
                <a:spcPct val="124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Each debris flow event comprised intermittent surges and continuative flows between the surges and after the end of the surges as a tail.</a:t>
            </a:r>
          </a:p>
          <a:p>
            <a:pPr marL="285750" indent="-285750">
              <a:lnSpc>
                <a:spcPct val="124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T</a:t>
            </a:r>
            <a:r>
              <a:rPr lang="en-US" altLang="zh-CN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he highest numbers </a:t>
            </a:r>
            <a:r>
              <a:rPr lang="en-US" altLang="zh-CN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of surges recorded in a single event were </a:t>
            </a:r>
            <a:r>
              <a:rPr lang="en-US" altLang="zh-CN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126 surges</a:t>
            </a:r>
          </a:p>
          <a:p>
            <a:pPr marL="285750" indent="-285750">
              <a:lnSpc>
                <a:spcPct val="124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The discharge of the surges fluctuates by up to three orders of magnitude from &lt;10 to &gt;</a:t>
            </a:r>
            <a:r>
              <a:rPr lang="en-US" altLang="zh-CN" b="1" dirty="0" err="1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1000m</a:t>
            </a:r>
            <a:r>
              <a:rPr lang="en-US" altLang="zh-CN" b="1" baseline="30000" dirty="0" err="1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3</a:t>
            </a:r>
            <a:r>
              <a:rPr lang="en-US" altLang="zh-CN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/s.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0" y="0"/>
            <a:ext cx="4966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>
                <a:latin typeface="Cambria" panose="02040503050406030204" pitchFamily="18" charset="0"/>
              </a:defRPr>
            </a:lvl1pPr>
          </a:lstStyle>
          <a:p>
            <a:r>
              <a:rPr lang="en-US" altLang="zh-CN" dirty="0"/>
              <a:t>Debris flow properties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3" y="781050"/>
            <a:ext cx="4129087" cy="284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5" descr="DSC001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5"/>
          <a:stretch>
            <a:fillRect/>
          </a:stretch>
        </p:blipFill>
        <p:spPr bwMode="auto">
          <a:xfrm>
            <a:off x="71437" y="3699136"/>
            <a:ext cx="4155043" cy="275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4819651" y="4198875"/>
            <a:ext cx="6886574" cy="2639473"/>
            <a:chOff x="4781551" y="4123277"/>
            <a:chExt cx="6886574" cy="2639473"/>
          </a:xfrm>
        </p:grpSpPr>
        <p:pic>
          <p:nvPicPr>
            <p:cNvPr id="8" name="图片 2048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4167186"/>
              <a:ext cx="6629400" cy="2595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 rot="16200000">
              <a:off x="4076700" y="5088067"/>
              <a:ext cx="1771651" cy="361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Time interval (s)</a:t>
              </a:r>
              <a:endParaRPr lang="zh-CN" altLang="en-US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096000" y="4448175"/>
              <a:ext cx="1771651" cy="5514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Time interval</a:t>
              </a:r>
            </a:p>
            <a:p>
              <a:r>
                <a:rPr lang="en-US" altLang="zh-CN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Discharge</a:t>
              </a:r>
              <a:endParaRPr lang="zh-CN" altLang="en-US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10386488" y="5042964"/>
              <a:ext cx="2201323" cy="361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Discharge (m</a:t>
              </a:r>
              <a:r>
                <a:rPr lang="en-US" altLang="zh-CN" baseline="300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3</a:t>
              </a:r>
              <a:r>
                <a:rPr lang="en-US" altLang="zh-CN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/s)</a:t>
              </a:r>
              <a:endParaRPr lang="zh-CN" altLang="en-US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734050" y="4591050"/>
              <a:ext cx="35242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743575" y="4895850"/>
              <a:ext cx="35242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7905750" y="6457950"/>
              <a:ext cx="923925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Surge</a:t>
              </a:r>
              <a:endParaRPr lang="zh-CN" altLang="en-US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979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0"/>
            <a:ext cx="6256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>
                <a:latin typeface="Cambria" panose="02040503050406030204" pitchFamily="18" charset="0"/>
              </a:defRPr>
            </a:lvl1pPr>
          </a:lstStyle>
          <a:p>
            <a:r>
              <a:rPr lang="en-US" altLang="zh-CN" dirty="0"/>
              <a:t>Debris flow source materials</a:t>
            </a:r>
            <a:endParaRPr lang="zh-CN" altLang="en-US" dirty="0"/>
          </a:p>
        </p:txBody>
      </p:sp>
      <p:pic>
        <p:nvPicPr>
          <p:cNvPr id="18" name="图片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6133"/>
            <a:ext cx="12192000" cy="63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9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0"/>
            <a:ext cx="5752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>
                <a:latin typeface="Cambria" panose="02040503050406030204" pitchFamily="18" charset="0"/>
              </a:defRPr>
            </a:lvl1pPr>
          </a:lstStyle>
          <a:p>
            <a:r>
              <a:rPr lang="en-US" altLang="zh-CN" dirty="0"/>
              <a:t>Monitoring flow discharge</a:t>
            </a:r>
            <a:endParaRPr lang="zh-CN" altLang="en-US" dirty="0"/>
          </a:p>
        </p:txBody>
      </p:sp>
      <p:pic>
        <p:nvPicPr>
          <p:cNvPr id="4" name="图片 3" descr="QQ图片2019073123401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35" y="1304925"/>
            <a:ext cx="60293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6096000" y="1571536"/>
            <a:ext cx="6096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Time </a:t>
            </a:r>
            <a:r>
              <a:rPr lang="en-US" altLang="zh-CN" sz="2000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lag (</a:t>
            </a:r>
            <a:r>
              <a:rPr lang="en-US" altLang="zh-CN" sz="2000" b="1" i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τ</a:t>
            </a:r>
            <a:r>
              <a:rPr lang="en-US" altLang="zh-CN" sz="2000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): </a:t>
            </a:r>
            <a:r>
              <a:rPr lang="en-US" altLang="zh-CN" sz="2000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from the time of the triggering rainfall to debris flow appearance at the monitoring section is a principal index that represents the propagation process. </a:t>
            </a:r>
            <a:endParaRPr lang="zh-CN" altLang="en-US" sz="2000" b="1" dirty="0">
              <a:latin typeface="Cambria" panose="02040503050406030204" pitchFamily="18" charset="0"/>
              <a:ea typeface="宋体" panose="02010600030101010101" pitchFamily="2" charset="-122"/>
              <a:cs typeface="AdvPTime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05342" y="3338930"/>
            <a:ext cx="1160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 </a:t>
            </a:r>
            <a:r>
              <a:rPr lang="en-US" altLang="zh-CN" sz="2400" b="1" i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τ</a:t>
            </a:r>
            <a:r>
              <a:rPr lang="en-US" altLang="zh-CN" sz="2400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 ≤1 h</a:t>
            </a:r>
            <a:endParaRPr lang="zh-CN" altLang="en-US" sz="2400" b="1" dirty="0">
              <a:latin typeface="Cambria" panose="02040503050406030204" pitchFamily="18" charset="0"/>
              <a:ea typeface="宋体" panose="02010600030101010101" pitchFamily="2" charset="-122"/>
              <a:cs typeface="AdvPTime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96000" y="4600588"/>
            <a:ext cx="5886450" cy="823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 R</a:t>
            </a:r>
            <a:r>
              <a:rPr lang="en-US" altLang="zh-CN" sz="2000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atio </a:t>
            </a:r>
            <a:r>
              <a:rPr lang="en-US" altLang="zh-CN" sz="2000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(</a:t>
            </a:r>
            <a:r>
              <a:rPr lang="en-US" altLang="zh-CN" sz="2000" b="1" i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ϒ</a:t>
            </a:r>
            <a:r>
              <a:rPr lang="en-US" altLang="zh-CN" sz="2000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) </a:t>
            </a:r>
            <a:r>
              <a:rPr lang="en-US" altLang="zh-CN" sz="2000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: between </a:t>
            </a:r>
            <a:r>
              <a:rPr lang="en-US" altLang="zh-CN" sz="2000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the debris flow discharge </a:t>
            </a:r>
            <a:r>
              <a:rPr lang="en-US" altLang="zh-CN" sz="2000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and </a:t>
            </a:r>
            <a:r>
              <a:rPr lang="en-US" altLang="zh-CN" sz="2000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water flow </a:t>
            </a:r>
            <a:r>
              <a:rPr lang="en-US" altLang="zh-CN" sz="2000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discharge</a:t>
            </a:r>
            <a:endParaRPr lang="zh-CN" altLang="en-US" sz="2000" b="1" dirty="0">
              <a:latin typeface="Cambria" panose="02040503050406030204" pitchFamily="18" charset="0"/>
              <a:ea typeface="宋体" panose="02010600030101010101" pitchFamily="2" charset="-122"/>
              <a:cs typeface="AdvPTime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28322" y="5753829"/>
            <a:ext cx="1714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 </a:t>
            </a:r>
            <a:r>
              <a:rPr lang="en-US" altLang="zh-CN" sz="2400" b="1" i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ϒ</a:t>
            </a:r>
            <a:r>
              <a:rPr lang="en-US" altLang="zh-CN" sz="2400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  ≤ 3.3 </a:t>
            </a:r>
            <a:r>
              <a:rPr lang="en-US" altLang="zh-CN" sz="2400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h</a:t>
            </a:r>
            <a:endParaRPr lang="zh-CN" altLang="en-US" sz="2400" b="1" dirty="0">
              <a:latin typeface="Cambria" panose="02040503050406030204" pitchFamily="18" charset="0"/>
              <a:ea typeface="宋体" panose="02010600030101010101" pitchFamily="2" charset="-122"/>
              <a:cs typeface="AdvPTime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3400" y="6215494"/>
            <a:ext cx="45712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 b="1">
                <a:latin typeface="Cambria" panose="02040503050406030204" pitchFamily="18" charset="0"/>
              </a:defRPr>
            </a:lvl1pPr>
          </a:lstStyle>
          <a:p>
            <a:r>
              <a:rPr lang="en-US" altLang="zh-CN" dirty="0"/>
              <a:t>Case 1: normal condition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285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19" y="1056502"/>
            <a:ext cx="7050405" cy="535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7892002" y="1056502"/>
            <a:ext cx="131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 </a:t>
            </a:r>
            <a:r>
              <a:rPr lang="en-US" altLang="zh-CN" sz="2200" b="1" i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τ</a:t>
            </a:r>
            <a:r>
              <a:rPr lang="en-US" altLang="zh-CN" sz="2200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 </a:t>
            </a:r>
            <a:r>
              <a:rPr lang="en-US" altLang="zh-CN" sz="2200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&gt; &gt;1 </a:t>
            </a:r>
            <a:r>
              <a:rPr lang="en-US" altLang="zh-CN" sz="2200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h</a:t>
            </a:r>
            <a:endParaRPr lang="zh-CN" altLang="en-US" sz="2200" b="1" dirty="0">
              <a:latin typeface="Cambria" panose="02040503050406030204" pitchFamily="18" charset="0"/>
              <a:ea typeface="宋体" panose="02010600030101010101" pitchFamily="2" charset="-122"/>
              <a:cs typeface="AdvPTime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44046" y="1056502"/>
            <a:ext cx="17640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 </a:t>
            </a:r>
            <a:r>
              <a:rPr lang="en-US" altLang="zh-CN" sz="2200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 </a:t>
            </a:r>
            <a:r>
              <a:rPr lang="en-US" altLang="zh-CN" sz="2200" b="1" i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ϒ</a:t>
            </a:r>
            <a:r>
              <a:rPr lang="en-US" altLang="zh-CN" sz="2200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  &gt; 3.3 </a:t>
            </a:r>
            <a:r>
              <a:rPr lang="en-US" altLang="zh-CN" sz="2200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h</a:t>
            </a:r>
            <a:endParaRPr lang="zh-CN" altLang="en-US" sz="2200" b="1" dirty="0">
              <a:latin typeface="Cambria" panose="02040503050406030204" pitchFamily="18" charset="0"/>
              <a:ea typeface="宋体" panose="02010600030101010101" pitchFamily="2" charset="-122"/>
              <a:cs typeface="AdvPTime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829" y="2665693"/>
            <a:ext cx="5024437" cy="37576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610815" y="1896252"/>
            <a:ext cx="42840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52% debris flows in 2006-2017 with a  </a:t>
            </a:r>
            <a:r>
              <a:rPr lang="en-US" altLang="zh-CN" sz="2200" b="1" i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ϒ</a:t>
            </a:r>
            <a:r>
              <a:rPr lang="en-US" altLang="zh-CN" sz="2200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  &gt; 3.3 h</a:t>
            </a:r>
            <a:endParaRPr lang="zh-CN" altLang="en-US" sz="2200" b="1" dirty="0">
              <a:latin typeface="Cambria" panose="02040503050406030204" pitchFamily="18" charset="0"/>
              <a:ea typeface="宋体" panose="02010600030101010101" pitchFamily="2" charset="-122"/>
              <a:cs typeface="AdvPTime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9282" y="502504"/>
            <a:ext cx="50040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 b="1">
                <a:latin typeface="Cambria" panose="02040503050406030204" pitchFamily="18" charset="0"/>
              </a:defRPr>
            </a:lvl1pPr>
          </a:lstStyle>
          <a:p>
            <a:r>
              <a:rPr lang="en-US" altLang="zh-CN" dirty="0"/>
              <a:t>Case </a:t>
            </a:r>
            <a:r>
              <a:rPr lang="en-US" altLang="zh-CN" dirty="0" smtClean="0"/>
              <a:t>2: abnormal </a:t>
            </a:r>
            <a:r>
              <a:rPr lang="en-US" altLang="zh-CN" dirty="0"/>
              <a:t>condition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089458" y="4544528"/>
            <a:ext cx="17640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 </a:t>
            </a:r>
            <a:r>
              <a:rPr lang="en-US" altLang="zh-CN" sz="2200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 </a:t>
            </a:r>
            <a:r>
              <a:rPr lang="en-US" altLang="zh-CN" sz="2200" b="1" i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ϒ</a:t>
            </a:r>
            <a:r>
              <a:rPr lang="en-US" altLang="zh-CN" sz="2200" b="1" dirty="0" smtClean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  = 10 h</a:t>
            </a:r>
            <a:endParaRPr lang="zh-CN" altLang="en-US" sz="2200" b="1" dirty="0">
              <a:latin typeface="Cambria" panose="02040503050406030204" pitchFamily="18" charset="0"/>
              <a:ea typeface="宋体" panose="02010600030101010101" pitchFamily="2" charset="-122"/>
              <a:cs typeface="AdvPTimes"/>
            </a:endParaRPr>
          </a:p>
        </p:txBody>
      </p:sp>
    </p:spTree>
    <p:extLst>
      <p:ext uri="{BB962C8B-B14F-4D97-AF65-F5344CB8AC3E}">
        <p14:creationId xmlns:p14="http://schemas.microsoft.com/office/powerpoint/2010/main" val="287420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Graph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113" y="270509"/>
            <a:ext cx="9235662" cy="58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549621" y="6229350"/>
            <a:ext cx="64486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Cambria" panose="02040503050406030204" pitchFamily="18" charset="0"/>
                <a:ea typeface="宋体" panose="02010600030101010101" pitchFamily="2" charset="-122"/>
                <a:cs typeface="AdvPTimes"/>
              </a:rPr>
              <a:t>All circumstances happened in one rainfall event</a:t>
            </a:r>
            <a:endParaRPr lang="zh-CN" altLang="en-US" sz="2200" b="1" dirty="0">
              <a:latin typeface="Cambria" panose="02040503050406030204" pitchFamily="18" charset="0"/>
              <a:ea typeface="宋体" panose="02010600030101010101" pitchFamily="2" charset="-122"/>
              <a:cs typeface="AdvPTimes"/>
            </a:endParaRPr>
          </a:p>
        </p:txBody>
      </p:sp>
    </p:spTree>
    <p:extLst>
      <p:ext uri="{BB962C8B-B14F-4D97-AF65-F5344CB8AC3E}">
        <p14:creationId xmlns:p14="http://schemas.microsoft.com/office/powerpoint/2010/main" val="1929013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851</Words>
  <Application>Microsoft Office PowerPoint</Application>
  <PresentationFormat>宽屏</PresentationFormat>
  <Paragraphs>106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AdvPTimes</vt:lpstr>
      <vt:lpstr>等线</vt:lpstr>
      <vt:lpstr>等线 Light</vt:lpstr>
      <vt:lpstr>黑体</vt:lpstr>
      <vt:lpstr>宋体</vt:lpstr>
      <vt:lpstr>微软雅黑</vt:lpstr>
      <vt:lpstr>Arial</vt:lpstr>
      <vt:lpstr>Cambria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微软用户</cp:lastModifiedBy>
  <cp:revision>23</cp:revision>
  <dcterms:created xsi:type="dcterms:W3CDTF">2020-04-29T05:56:37Z</dcterms:created>
  <dcterms:modified xsi:type="dcterms:W3CDTF">2020-05-05T05:33:19Z</dcterms:modified>
</cp:coreProperties>
</file>